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16"/>
  </p:notesMasterIdLst>
  <p:sldIdLst>
    <p:sldId id="256" r:id="rId2"/>
    <p:sldId id="323" r:id="rId3"/>
    <p:sldId id="427" r:id="rId4"/>
    <p:sldId id="317" r:id="rId5"/>
    <p:sldId id="258" r:id="rId6"/>
    <p:sldId id="259" r:id="rId7"/>
    <p:sldId id="428" r:id="rId8"/>
    <p:sldId id="261" r:id="rId9"/>
    <p:sldId id="262" r:id="rId10"/>
    <p:sldId id="322" r:id="rId11"/>
    <p:sldId id="316" r:id="rId12"/>
    <p:sldId id="319" r:id="rId13"/>
    <p:sldId id="320" r:id="rId14"/>
    <p:sldId id="325" r:id="rId15"/>
    <p:sldId id="429" r:id="rId16"/>
    <p:sldId id="430" r:id="rId17"/>
    <p:sldId id="326" r:id="rId18"/>
    <p:sldId id="431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354" r:id="rId43"/>
    <p:sldId id="355" r:id="rId44"/>
    <p:sldId id="356" r:id="rId45"/>
    <p:sldId id="357" r:id="rId46"/>
    <p:sldId id="358" r:id="rId47"/>
    <p:sldId id="359" r:id="rId48"/>
    <p:sldId id="360" r:id="rId49"/>
    <p:sldId id="361" r:id="rId50"/>
    <p:sldId id="362" r:id="rId51"/>
    <p:sldId id="363" r:id="rId52"/>
    <p:sldId id="364" r:id="rId53"/>
    <p:sldId id="365" r:id="rId54"/>
    <p:sldId id="366" r:id="rId55"/>
    <p:sldId id="367" r:id="rId56"/>
    <p:sldId id="368" r:id="rId57"/>
    <p:sldId id="369" r:id="rId58"/>
    <p:sldId id="370" r:id="rId59"/>
    <p:sldId id="371" r:id="rId60"/>
    <p:sldId id="372" r:id="rId61"/>
    <p:sldId id="373" r:id="rId62"/>
    <p:sldId id="374" r:id="rId63"/>
    <p:sldId id="375" r:id="rId64"/>
    <p:sldId id="376" r:id="rId65"/>
    <p:sldId id="377" r:id="rId66"/>
    <p:sldId id="378" r:id="rId67"/>
    <p:sldId id="379" r:id="rId68"/>
    <p:sldId id="380" r:id="rId69"/>
    <p:sldId id="381" r:id="rId70"/>
    <p:sldId id="382" r:id="rId71"/>
    <p:sldId id="383" r:id="rId72"/>
    <p:sldId id="384" r:id="rId73"/>
    <p:sldId id="385" r:id="rId74"/>
    <p:sldId id="386" r:id="rId75"/>
    <p:sldId id="387" r:id="rId76"/>
    <p:sldId id="388" r:id="rId77"/>
    <p:sldId id="389" r:id="rId78"/>
    <p:sldId id="390" r:id="rId79"/>
    <p:sldId id="391" r:id="rId80"/>
    <p:sldId id="392" r:id="rId81"/>
    <p:sldId id="393" r:id="rId82"/>
    <p:sldId id="394" r:id="rId83"/>
    <p:sldId id="395" r:id="rId84"/>
    <p:sldId id="396" r:id="rId85"/>
    <p:sldId id="397" r:id="rId86"/>
    <p:sldId id="398" r:id="rId87"/>
    <p:sldId id="399" r:id="rId88"/>
    <p:sldId id="400" r:id="rId89"/>
    <p:sldId id="401" r:id="rId90"/>
    <p:sldId id="402" r:id="rId91"/>
    <p:sldId id="403" r:id="rId92"/>
    <p:sldId id="404" r:id="rId93"/>
    <p:sldId id="405" r:id="rId94"/>
    <p:sldId id="406" r:id="rId95"/>
    <p:sldId id="407" r:id="rId96"/>
    <p:sldId id="408" r:id="rId97"/>
    <p:sldId id="409" r:id="rId98"/>
    <p:sldId id="410" r:id="rId99"/>
    <p:sldId id="411" r:id="rId100"/>
    <p:sldId id="412" r:id="rId101"/>
    <p:sldId id="413" r:id="rId102"/>
    <p:sldId id="414" r:id="rId103"/>
    <p:sldId id="415" r:id="rId104"/>
    <p:sldId id="416" r:id="rId105"/>
    <p:sldId id="417" r:id="rId106"/>
    <p:sldId id="418" r:id="rId107"/>
    <p:sldId id="419" r:id="rId108"/>
    <p:sldId id="420" r:id="rId109"/>
    <p:sldId id="421" r:id="rId110"/>
    <p:sldId id="422" r:id="rId111"/>
    <p:sldId id="423" r:id="rId112"/>
    <p:sldId id="424" r:id="rId113"/>
    <p:sldId id="425" r:id="rId114"/>
    <p:sldId id="426" r:id="rId115"/>
  </p:sldIdLst>
  <p:sldSz cx="12192000" cy="6858000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ina Worbes" initials="KW" lastIdx="25" clrIdx="0">
    <p:extLst>
      <p:ext uri="{19B8F6BF-5375-455C-9EA6-DF929625EA0E}">
        <p15:presenceInfo xmlns:p15="http://schemas.microsoft.com/office/powerpoint/2012/main" userId="Karina Worb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3BD"/>
    <a:srgbClr val="F7BF66"/>
    <a:srgbClr val="F29400"/>
    <a:srgbClr val="92D050"/>
    <a:srgbClr val="FFC7CE"/>
    <a:srgbClr val="F2F2F2"/>
    <a:srgbClr val="0098C6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63" autoAdjust="0"/>
    <p:restoredTop sz="95186" autoAdjust="0"/>
  </p:normalViewPr>
  <p:slideViewPr>
    <p:cSldViewPr snapToObjects="1" showGuides="1">
      <p:cViewPr varScale="1">
        <p:scale>
          <a:sx n="102" d="100"/>
          <a:sy n="102" d="100"/>
        </p:scale>
        <p:origin x="54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Objects="1">
      <p:cViewPr varScale="1">
        <p:scale>
          <a:sx n="84" d="100"/>
          <a:sy n="84" d="100"/>
        </p:scale>
        <p:origin x="285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commentAuthors" Target="commentAuthor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79596-C45C-4EA9-829C-A39EFA43EA83}" type="datetimeFigureOut">
              <a:rPr lang="de-DE" smtClean="0"/>
              <a:t>13.01.2025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484E5-32F8-43D1-8A74-29345920913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196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484E5-32F8-43D1-8A74-29345920913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598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484E5-32F8-43D1-8A74-293459209132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21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04800" y="152400"/>
            <a:ext cx="3149600" cy="457200"/>
          </a:xfrm>
        </p:spPr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5039883" y="6553201"/>
            <a:ext cx="5729717" cy="16827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685801"/>
            <a:ext cx="2743200" cy="544036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685801"/>
            <a:ext cx="8331200" cy="544036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04800" y="1981201"/>
            <a:ext cx="5689600" cy="4144963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800"/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400"/>
            </a:lvl2pPr>
            <a:lvl3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000"/>
            </a:lvl3pPr>
            <a:lvl4pPr marL="1600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lvl4pPr>
            <a:lvl5pPr marL="2057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Mastertextformat bearbeiten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981201"/>
            <a:ext cx="5689600" cy="4144963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800"/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400"/>
            </a:lvl2pPr>
            <a:lvl3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000"/>
            </a:lvl3pPr>
            <a:lvl4pPr marL="1600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lvl4pPr>
            <a:lvl5pPr marL="2057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Mastertextformat bearbeiten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4800" y="1981200"/>
            <a:ext cx="569171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04800" y="2743200"/>
            <a:ext cx="5691717" cy="3382962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400"/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000"/>
            </a:lvl2pPr>
            <a:lvl3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lvl3pPr>
            <a:lvl4pPr marL="1600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600"/>
            </a:lvl4pPr>
            <a:lvl5pPr marL="2057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Mastertextformat bearbeiten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/>
          <p:cNvSpPr>
            <a:spLocks noGrp="1"/>
          </p:cNvSpPr>
          <p:nvPr>
            <p:ph type="body" idx="13"/>
          </p:nvPr>
        </p:nvSpPr>
        <p:spPr>
          <a:xfrm>
            <a:off x="6195483" y="1981200"/>
            <a:ext cx="569171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1" name="Inhaltsplatzhalter 3"/>
          <p:cNvSpPr>
            <a:spLocks noGrp="1"/>
          </p:cNvSpPr>
          <p:nvPr>
            <p:ph sz="half" idx="14"/>
          </p:nvPr>
        </p:nvSpPr>
        <p:spPr>
          <a:xfrm>
            <a:off x="6195483" y="2743200"/>
            <a:ext cx="5691717" cy="3382962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400"/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000"/>
            </a:lvl2pPr>
            <a:lvl3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800"/>
            </a:lvl3pPr>
            <a:lvl4pPr marL="1600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600"/>
            </a:lvl4pPr>
            <a:lvl5pPr marL="2057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Mastertextformat bearbeiten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762000"/>
            <a:ext cx="4011084" cy="114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762001"/>
            <a:ext cx="6815667" cy="5364163"/>
          </a:xfr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3200"/>
            </a:lvl1pPr>
            <a:lvl2pPr marL="742950" marR="0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800"/>
            </a:lvl2pPr>
            <a:lvl3pPr marL="11430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400"/>
            </a:lvl3pPr>
            <a:lvl4pPr marL="16002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000"/>
            </a:lvl4pPr>
            <a:lvl5pPr marL="2057400" marR="0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Mastertextformat bearbeiten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2057400" marR="0" lvl="4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2057401"/>
            <a:ext cx="4011084" cy="4068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762000"/>
            <a:ext cx="7315200" cy="3965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FD23-5131-3541-9ED3-E0468AE35D07}" type="datetimeFigureOut">
              <a:rPr lang="de-DE" smtClean="0"/>
              <a:pPr/>
              <a:t>13.01.2025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3DB4-833F-7E4A-A9B3-4FA7E7C2759D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11582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4800" y="1981200"/>
            <a:ext cx="115824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051171" y="6558627"/>
            <a:ext cx="1625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9FD23-5131-3541-9ED3-E0468AE35D07}" type="datetimeFigureOut">
              <a:rPr lang="de-DE" smtClean="0"/>
              <a:pPr/>
              <a:t>13.01.2025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6768075" y="6553201"/>
            <a:ext cx="4001525" cy="1737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972800" y="6553201"/>
            <a:ext cx="9144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13DB4-833F-7E4A-A9B3-4FA7E7C2759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B9805C25-DACB-4522-A7BB-5B82F8512CDF}"/>
              </a:ext>
            </a:extLst>
          </p:cNvPr>
          <p:cNvSpPr/>
          <p:nvPr userDrawn="1"/>
        </p:nvSpPr>
        <p:spPr>
          <a:xfrm>
            <a:off x="0" y="575332"/>
            <a:ext cx="7824192" cy="86805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8143337-1DEB-4AE7-942D-BBA219458EC2}"/>
              </a:ext>
            </a:extLst>
          </p:cNvPr>
          <p:cNvSpPr/>
          <p:nvPr userDrawn="1"/>
        </p:nvSpPr>
        <p:spPr>
          <a:xfrm>
            <a:off x="0" y="6374206"/>
            <a:ext cx="12192000" cy="79131"/>
          </a:xfrm>
          <a:prstGeom prst="rect">
            <a:avLst/>
          </a:prstGeom>
          <a:solidFill>
            <a:srgbClr val="F294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pic>
        <p:nvPicPr>
          <p:cNvPr id="13" name="Grafik 12" descr="Onkologie_Logo_RGB.jpg">
            <a:extLst>
              <a:ext uri="{FF2B5EF4-FFF2-40B4-BE49-F238E27FC236}">
                <a16:creationId xmlns:a16="http://schemas.microsoft.com/office/drawing/2014/main" id="{6B5A9BC5-49EE-49F1-82BA-70ED743F38AF}"/>
              </a:ext>
            </a:extLst>
          </p:cNvPr>
          <p:cNvPicPr/>
          <p:nvPr userDrawn="1"/>
        </p:nvPicPr>
        <p:blipFill rotWithShape="1">
          <a:blip r:embed="rId13"/>
          <a:srcRect l="9051" r="52362" b="-3238"/>
          <a:stretch/>
        </p:blipFill>
        <p:spPr>
          <a:xfrm>
            <a:off x="304801" y="6365413"/>
            <a:ext cx="3630960" cy="39978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61CF07D0-7038-7BED-8601-E488BA30EF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/>
          <a:srcRect l="3307" r="2059"/>
          <a:stretch/>
        </p:blipFill>
        <p:spPr>
          <a:xfrm>
            <a:off x="7968208" y="98553"/>
            <a:ext cx="4079776" cy="6005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6.pn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30702150/" TargetMode="External"/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PMID:%2026841802/" TargetMode="Externa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www.ncbi.nlm.nih.gov/pubmed/27185642" TargetMode="Externa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" Target="slide52.xml"/><Relationship Id="rId7" Type="http://schemas.openxmlformats.org/officeDocument/2006/relationships/slide" Target="slide85.xml"/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9.xml"/><Relationship Id="rId5" Type="http://schemas.openxmlformats.org/officeDocument/2006/relationships/slide" Target="slide69.xml"/><Relationship Id="rId4" Type="http://schemas.openxmlformats.org/officeDocument/2006/relationships/slide" Target="slide6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PMID:%2026841802/" TargetMode="Externa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slide" Target="slide96.xml"/><Relationship Id="rId3" Type="http://schemas.openxmlformats.org/officeDocument/2006/relationships/slide" Target="slide9.xml"/><Relationship Id="rId7" Type="http://schemas.openxmlformats.org/officeDocument/2006/relationships/slide" Target="slide43.xml"/><Relationship Id="rId12" Type="http://schemas.openxmlformats.org/officeDocument/2006/relationships/slide" Target="slide85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9.xml"/><Relationship Id="rId11" Type="http://schemas.openxmlformats.org/officeDocument/2006/relationships/slide" Target="slide79.xml"/><Relationship Id="rId5" Type="http://schemas.openxmlformats.org/officeDocument/2006/relationships/slide" Target="slide14.xml"/><Relationship Id="rId10" Type="http://schemas.openxmlformats.org/officeDocument/2006/relationships/slide" Target="slide69.xml"/><Relationship Id="rId4" Type="http://schemas.openxmlformats.org/officeDocument/2006/relationships/slide" Target="slide11.xml"/><Relationship Id="rId9" Type="http://schemas.openxmlformats.org/officeDocument/2006/relationships/slide" Target="slide62.xml"/><Relationship Id="rId14" Type="http://schemas.openxmlformats.org/officeDocument/2006/relationships/slide" Target="slide11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7072421/" TargetMode="External"/><Relationship Id="rId2" Type="http://schemas.openxmlformats.org/officeDocument/2006/relationships/hyperlink" Target="https://pubmed.ncbi.nlm.nih.gov/35377947/" TargetMode="Externa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5" Type="http://schemas.openxmlformats.org/officeDocument/2006/relationships/hyperlink" Target="https://pubmed.ncbi.nlm.nih.gov/32305093/" TargetMode="External"/><Relationship Id="rId4" Type="http://schemas.openxmlformats.org/officeDocument/2006/relationships/hyperlink" Target="https://pubmed.ncbi.nlm.nih.gov/35810754/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5810754/" TargetMode="External"/><Relationship Id="rId7" Type="http://schemas.openxmlformats.org/officeDocument/2006/relationships/slide" Target="slide4.xml"/><Relationship Id="rId2" Type="http://schemas.openxmlformats.org/officeDocument/2006/relationships/hyperlink" Target="https://pubmed.ncbi.nlm.nih.gov/32305093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doi.org/10.1056/EVIDoa2200006" TargetMode="External"/><Relationship Id="rId5" Type="http://schemas.openxmlformats.org/officeDocument/2006/relationships/hyperlink" Target="https://pubmed.ncbi.nlm.nih.gov/37163621/" TargetMode="External"/><Relationship Id="rId4" Type="http://schemas.openxmlformats.org/officeDocument/2006/relationships/hyperlink" Target="https://pubmed.ncbi.nlm.nih.gov/37072421/" TargetMode="Externa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5810754/" TargetMode="External"/><Relationship Id="rId2" Type="http://schemas.openxmlformats.org/officeDocument/2006/relationships/hyperlink" Target="https://pubmed.ncbi.nlm.nih.gov/32305093/" TargetMode="Externa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hyperlink" Target="https://pubmed.ncbi.nlm.nih.gov/34310172/" TargetMode="Externa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2305093/" TargetMode="External"/><Relationship Id="rId2" Type="http://schemas.openxmlformats.org/officeDocument/2006/relationships/hyperlink" Target="https://pubmed.ncbi.nlm.nih.gov/34310172/" TargetMode="Externa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hyperlink" Target="https://pubmed.ncbi.nlm.nih.gov/35810754/" TargetMode="Externa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www.ncbi.nlm.nih.gov/pubmed/26486789" TargetMode="Externa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2459600/" TargetMode="External"/><Relationship Id="rId2" Type="http://schemas.openxmlformats.org/officeDocument/2006/relationships/hyperlink" Target="https://pubmed.ncbi.nlm.nih.gov/35605176/" TargetMode="Externa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hyperlink" Target="https://pubmed.ncbi.nlm.nih.gov/36395435/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35605176/" TargetMode="Externa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34310172/" TargetMode="External"/><Relationship Id="rId2" Type="http://schemas.openxmlformats.org/officeDocument/2006/relationships/hyperlink" Target="https://pubmed.ncbi.nlm.nih.gov/32459600/" TargetMode="Externa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hyperlink" Target="https://pubmed.ncbi.nlm.nih.gov/36395435/" TargetMode="Externa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32473105/" TargetMode="Externa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29197550/" TargetMode="Externa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PMID:%2030923097/" TargetMode="External"/><Relationship Id="rId2" Type="http://schemas.openxmlformats.org/officeDocument/2006/relationships/hyperlink" Target="https://www.ncbi.nlm.nih.gov/pubmed/24615780" TargetMode="External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bi.nlm.nih.gov/pubmed/12655528" TargetMode="External"/><Relationship Id="rId7" Type="http://schemas.openxmlformats.org/officeDocument/2006/relationships/slide" Target="slide4.xml"/><Relationship Id="rId2" Type="http://schemas.openxmlformats.org/officeDocument/2006/relationships/hyperlink" Target="https://www.ncbi.nlm.nih.gov/pubmed/25196783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ncbi.nlm.nih.gov/pubmed/11699397" TargetMode="External"/><Relationship Id="rId5" Type="http://schemas.openxmlformats.org/officeDocument/2006/relationships/hyperlink" Target="https://www.ncbi.nlm.nih.gov/pubmed/23810245" TargetMode="External"/><Relationship Id="rId4" Type="http://schemas.openxmlformats.org/officeDocument/2006/relationships/hyperlink" Target="https://www.ncbi.nlm.nih.gov/pubmed/18182662" TargetMode="Externa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32473105/" TargetMode="Externa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www.ncbi.nlm.nih.gov/pubmed/22547610" TargetMode="Externa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www.ncbi.nlm.nih.gov/pubmed/16823816" TargetMode="Externa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35882473/" TargetMode="Externa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35641489/" TargetMode="Externa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23240909/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29748028/" TargetMode="Externa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3908479/" TargetMode="External"/><Relationship Id="rId2" Type="http://schemas.openxmlformats.org/officeDocument/2006/relationships/hyperlink" Target="https://pubmed.ncbi.nlm.nih.gov/31399378/" TargetMode="Externa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hyperlink" Target="https://pubmed.ncbi.nlm.nih.gov/31399377/" TargetMode="Externa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hyperlink" Target="https://pubmed.ncbi.nlm.nih.gov/26531066/" TargetMode="Externa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diagonal liegende Ecken abgeschnitten 2">
            <a:extLst>
              <a:ext uri="{FF2B5EF4-FFF2-40B4-BE49-F238E27FC236}">
                <a16:creationId xmlns:a16="http://schemas.microsoft.com/office/drawing/2014/main" id="{FCE358CF-BB63-A64B-33BB-F93A3A069F0F}"/>
              </a:ext>
            </a:extLst>
          </p:cNvPr>
          <p:cNvSpPr/>
          <p:nvPr/>
        </p:nvSpPr>
        <p:spPr>
          <a:xfrm>
            <a:off x="1919536" y="1196752"/>
            <a:ext cx="8370772" cy="4464496"/>
          </a:xfrm>
          <a:prstGeom prst="snip2DiagRect">
            <a:avLst/>
          </a:prstGeom>
          <a:solidFill>
            <a:srgbClr val="FFE3BD"/>
          </a:solidFill>
          <a:ln w="762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Rechteck: obere Ecken abgerundet 5">
            <a:extLst>
              <a:ext uri="{FF2B5EF4-FFF2-40B4-BE49-F238E27FC236}">
                <a16:creationId xmlns:a16="http://schemas.microsoft.com/office/drawing/2014/main" id="{67C592BE-6958-75D7-18E4-8CD6F688587C}"/>
              </a:ext>
            </a:extLst>
          </p:cNvPr>
          <p:cNvSpPr/>
          <p:nvPr/>
        </p:nvSpPr>
        <p:spPr>
          <a:xfrm rot="16200000">
            <a:off x="7571298" y="1340769"/>
            <a:ext cx="1225868" cy="4176464"/>
          </a:xfrm>
          <a:prstGeom prst="round2Same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" rtlCol="0" anchor="ctr">
            <a:normAutofit fontScale="77500" lnSpcReduction="20000"/>
          </a:bodyPr>
          <a:lstStyle/>
          <a:p>
            <a:r>
              <a:rPr lang="de-DE" b="1" dirty="0">
                <a:solidFill>
                  <a:schemeClr val="tx1"/>
                </a:solidFill>
              </a:rPr>
              <a:t>S3-Leitlinie Diagnostik, Therapie und Nachsorge für Patient*innen mit einer chronischen lymphatischen Leukämie (CLL)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r>
              <a:rPr lang="de-DE" sz="1200" dirty="0">
                <a:solidFill>
                  <a:schemeClr val="tx1"/>
                </a:solidFill>
              </a:rPr>
              <a:t>Langversion 2.0 – Dezember 2024</a:t>
            </a:r>
          </a:p>
          <a:p>
            <a:r>
              <a:rPr lang="de-DE" sz="1200" dirty="0">
                <a:solidFill>
                  <a:schemeClr val="tx1"/>
                </a:solidFill>
              </a:rPr>
              <a:t>AWMF-Registernummer: 018-032OL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005"/>
    </mc:Choice>
    <mc:Fallback xmlns="">
      <p:transition spd="slow" advTm="3100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A1CF51-45A9-6D4C-F7E5-0B5B31FB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Dokumente zur Leitlinie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54D63B-A7A9-1A6D-8CF9-765B4FA496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39" b="6154"/>
          <a:stretch/>
        </p:blipFill>
        <p:spPr>
          <a:xfrm>
            <a:off x="1898409" y="1628800"/>
            <a:ext cx="2613415" cy="4619456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8051CFF-699D-1C9D-2D86-844512BFA83C}"/>
              </a:ext>
            </a:extLst>
          </p:cNvPr>
          <p:cNvSpPr txBox="1"/>
          <p:nvPr/>
        </p:nvSpPr>
        <p:spPr>
          <a:xfrm>
            <a:off x="4871864" y="1700808"/>
            <a:ext cx="5493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 Leitlinie ist außerdem in der App des Leitlinienprogramms Onkologie enthalten. </a:t>
            </a:r>
          </a:p>
          <a:p>
            <a:endParaRPr lang="de-DE" dirty="0"/>
          </a:p>
          <a:p>
            <a:r>
              <a:rPr lang="de-DE" dirty="0"/>
              <a:t>Weitere Informationen unter: </a:t>
            </a:r>
            <a:r>
              <a:rPr lang="de-DE" dirty="0">
                <a:solidFill>
                  <a:srgbClr val="F39D11"/>
                </a:solidFill>
              </a:rPr>
              <a:t>https://www.leitlinienprogramm-onkologie.de/app/ </a:t>
            </a:r>
            <a:endParaRPr lang="de-DE" sz="2800" b="1" dirty="0">
              <a:solidFill>
                <a:srgbClr val="F39D1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4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endParaRPr sz="800" dirty="0"/>
          </a:p>
        </p:txBody>
      </p:sp>
      <p:pic>
        <p:nvPicPr>
          <p:cNvPr id="3" name="Picture 18">
            <a:extLst>
              <a:ext uri="{FF2B5EF4-FFF2-40B4-BE49-F238E27FC236}">
                <a16:creationId xmlns:a16="http://schemas.microsoft.com/office/drawing/2014/main" id="{7010C83B-9272-48B3-FDCA-59C27CE15F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1436" y="3638423"/>
            <a:ext cx="1926652" cy="2247760"/>
          </a:xfrm>
          <a:prstGeom prst="rect">
            <a:avLst/>
          </a:prstGeom>
        </p:spPr>
      </p:pic>
      <p:pic>
        <p:nvPicPr>
          <p:cNvPr id="4" name="Picture 19">
            <a:extLst>
              <a:ext uri="{FF2B5EF4-FFF2-40B4-BE49-F238E27FC236}">
                <a16:creationId xmlns:a16="http://schemas.microsoft.com/office/drawing/2014/main" id="{D3558C38-AFD6-FB13-1BD7-E6BDA1BAF6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2185" y="3638423"/>
            <a:ext cx="1926651" cy="224776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098732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rPr dirty="0"/>
              <a:t>S3-LL </a:t>
            </a:r>
            <a:r>
              <a:rPr dirty="0" err="1"/>
              <a:t>Chronische</a:t>
            </a:r>
            <a:r>
              <a:rPr dirty="0"/>
              <a:t> </a:t>
            </a:r>
            <a:r>
              <a:rPr dirty="0" err="1"/>
              <a:t>lymphatische</a:t>
            </a:r>
            <a:r>
              <a:rPr dirty="0"/>
              <a:t> </a:t>
            </a:r>
            <a:r>
              <a:rPr dirty="0" err="1"/>
              <a:t>Leukämie</a:t>
            </a:r>
            <a:r>
              <a:rPr dirty="0"/>
              <a:t> (CLL) | V2.01 | Juli 2024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5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4141409250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.2: </a:t>
            </a:r>
            <a:r>
              <a:rPr sz="1400" dirty="0" err="1"/>
              <a:t>Prävention</a:t>
            </a:r>
            <a:r>
              <a:rPr sz="1400" dirty="0"/>
              <a:t>, </a:t>
            </a:r>
            <a:r>
              <a:rPr sz="1400" dirty="0" err="1"/>
              <a:t>Inzidenz</a:t>
            </a:r>
            <a:r>
              <a:rPr sz="1400" dirty="0"/>
              <a:t> und </a:t>
            </a:r>
            <a:r>
              <a:rPr sz="1400" dirty="0" err="1"/>
              <a:t>Früherkennung</a:t>
            </a:r>
            <a:r>
              <a:rPr sz="1400" dirty="0"/>
              <a:t> von  </a:t>
            </a:r>
            <a:r>
              <a:rPr sz="1400" dirty="0" err="1"/>
              <a:t>Sekundärneoplasien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Aufgrund des erhöhten Risikos für Sekundärmalignome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allen CLL-Patient*innen die altersentsprechenden Vorsorgeuntersuchungen empfohlen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018-032OL-2.01-10.5-2024M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.2: </a:t>
            </a:r>
            <a:r>
              <a:rPr sz="1400" dirty="0" err="1"/>
              <a:t>Prävention</a:t>
            </a:r>
            <a:r>
              <a:rPr sz="1400" dirty="0"/>
              <a:t>, </a:t>
            </a:r>
            <a:r>
              <a:rPr sz="1400" dirty="0" err="1"/>
              <a:t>Inzidenz</a:t>
            </a:r>
            <a:r>
              <a:rPr sz="1400" dirty="0"/>
              <a:t> und </a:t>
            </a:r>
            <a:r>
              <a:rPr sz="1400" dirty="0" err="1"/>
              <a:t>Früherkennung</a:t>
            </a:r>
            <a:r>
              <a:rPr sz="1400" dirty="0"/>
              <a:t> von  </a:t>
            </a:r>
            <a:r>
              <a:rPr sz="1400" dirty="0" err="1"/>
              <a:t>Sekundärneoplasien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Länger anhaltende unklare Myelosuppressionen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mittels Knochenmarkpunktion abgeklärt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018-032OL-2.01-10.6-2024M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.3: </a:t>
            </a:r>
            <a:r>
              <a:rPr sz="1400" dirty="0" err="1"/>
              <a:t>Körperliche</a:t>
            </a:r>
            <a:r>
              <a:rPr sz="1400" dirty="0"/>
              <a:t> </a:t>
            </a:r>
            <a:r>
              <a:rPr sz="1400" dirty="0" err="1"/>
              <a:t>Aktivität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126680"/>
              </p:ext>
            </p:extLst>
          </p:nvPr>
        </p:nvGraphicFramePr>
        <p:xfrm>
          <a:off x="360000" y="1890000"/>
          <a:ext cx="11520000" cy="260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CLL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auf individuell angepasste bewegungstherapeutische Maßnahmen hingewiesen werden insbesondere um einer Fatigue entgegenzuwirken.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&lt;p&gt;Fatigue&lt;/p&gt;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&lt;p&gt;Depression&lt;/p&gt;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[Knips, L 2019]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018-032OL-2.01-10.7-2024M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.3: </a:t>
            </a:r>
            <a:r>
              <a:rPr sz="1400" dirty="0" err="1"/>
              <a:t>Körperliche</a:t>
            </a:r>
            <a:r>
              <a:rPr sz="1400" dirty="0"/>
              <a:t> </a:t>
            </a:r>
            <a:r>
              <a:rPr sz="1400" dirty="0" err="1"/>
              <a:t>Aktivität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765151"/>
              </p:ext>
            </p:extLst>
          </p:nvPr>
        </p:nvGraphicFramePr>
        <p:xfrm>
          <a:off x="360000" y="1890000"/>
          <a:ext cx="11520000" cy="142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>
                          <a:latin typeface="Lucida Sans"/>
                        </a:rPr>
                        <a:t>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sollten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körperlicher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Aktivität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Alltag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d.h</a:t>
                      </a:r>
                      <a:r>
                        <a:rPr sz="1000" b="0" i="0" u="none" dirty="0">
                          <a:latin typeface="Lucida Sans"/>
                        </a:rPr>
                        <a:t>. </a:t>
                      </a:r>
                      <a:r>
                        <a:rPr sz="1000" b="0" i="0" u="none" dirty="0" err="1">
                          <a:latin typeface="Lucida Sans"/>
                        </a:rPr>
                        <a:t>einem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aktiven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Lebensstil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motiviert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  <a:p>
                      <a:r>
                        <a:rPr sz="1000" b="0" i="0" u="none" dirty="0" err="1">
                          <a:latin typeface="Lucida Sans"/>
                        </a:rPr>
                        <a:t>Konkrete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Ziele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können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hierbei</a:t>
                      </a:r>
                      <a:r>
                        <a:rPr sz="1000" b="0" i="0" u="none" dirty="0">
                          <a:latin typeface="Lucida Sans"/>
                        </a:rPr>
                        <a:t> sein:</a:t>
                      </a:r>
                    </a:p>
                    <a:p>
                      <a:r>
                        <a:rPr sz="1000" b="0" i="0" u="none" dirty="0">
                          <a:latin typeface="Lucida Sans"/>
                        </a:rPr>
                        <a:t>a.) Die </a:t>
                      </a:r>
                      <a:r>
                        <a:rPr sz="1000" b="0" i="0" u="none" dirty="0" err="1">
                          <a:latin typeface="Lucida Sans"/>
                        </a:rPr>
                        <a:t>Vermeidung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körperlicher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Inaktivität</a:t>
                      </a:r>
                      <a:r>
                        <a:rPr sz="1000" b="0" i="0" u="none" dirty="0">
                          <a:latin typeface="Lucida Sans"/>
                        </a:rPr>
                        <a:t> und die </a:t>
                      </a:r>
                      <a:r>
                        <a:rPr sz="1000" b="0" i="0" u="none" dirty="0" err="1">
                          <a:latin typeface="Lucida Sans"/>
                        </a:rPr>
                        <a:t>Rückkehr</a:t>
                      </a:r>
                      <a:r>
                        <a:rPr sz="1000" b="0" i="0" u="none" dirty="0">
                          <a:latin typeface="Lucida Sans"/>
                        </a:rPr>
                        <a:t>/der </a:t>
                      </a:r>
                      <a:r>
                        <a:rPr sz="1000" b="0" i="0" u="none" dirty="0" err="1">
                          <a:latin typeface="Lucida Sans"/>
                        </a:rPr>
                        <a:t>Erhalt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normalen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Alltagsaktivität</a:t>
                      </a:r>
                      <a:endParaRPr sz="1000" b="0" i="0" u="none" dirty="0">
                        <a:latin typeface="Lucida Sans"/>
                      </a:endParaRP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b.) Moderate </a:t>
                      </a:r>
                      <a:r>
                        <a:rPr sz="1000" b="0" i="0" u="none" dirty="0" err="1">
                          <a:latin typeface="Lucida Sans"/>
                        </a:rPr>
                        <a:t>körperliche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Aktivität</a:t>
                      </a:r>
                      <a:r>
                        <a:rPr sz="1000" b="0" i="0" u="none" dirty="0">
                          <a:latin typeface="Lucida Sans"/>
                        </a:rPr>
                        <a:t> von </a:t>
                      </a:r>
                      <a:r>
                        <a:rPr sz="1000" b="0" i="0" u="none" dirty="0" err="1">
                          <a:latin typeface="Lucida Sans"/>
                        </a:rPr>
                        <a:t>mindestens</a:t>
                      </a:r>
                      <a:r>
                        <a:rPr sz="1000" b="0" i="0" u="none" dirty="0">
                          <a:latin typeface="Lucida Sans"/>
                        </a:rPr>
                        <a:t> 150 min pro </a:t>
                      </a:r>
                      <a:r>
                        <a:rPr sz="1000" b="0" i="0" u="none" dirty="0" err="1">
                          <a:latin typeface="Lucida Sans"/>
                        </a:rPr>
                        <a:t>Woche</a:t>
                      </a:r>
                      <a:endParaRPr sz="1000" b="0" i="0" u="none" dirty="0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018-032OL-2.01-10.8-2024N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.4: </a:t>
            </a:r>
            <a:r>
              <a:rPr sz="1400" dirty="0" err="1"/>
              <a:t>Komplementäre</a:t>
            </a:r>
            <a:r>
              <a:rPr sz="1400" dirty="0"/>
              <a:t> und </a:t>
            </a:r>
            <a:r>
              <a:rPr sz="1400" dirty="0" err="1"/>
              <a:t>alternativmedizinische</a:t>
            </a:r>
            <a:r>
              <a:rPr sz="1400" dirty="0"/>
              <a:t> </a:t>
            </a:r>
            <a:r>
              <a:rPr sz="1400" dirty="0" err="1"/>
              <a:t>Verfahren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Behandelnde Ärzt*innen </a:t>
                      </a:r>
                      <a:r>
                        <a:rPr sz="1000" b="1" i="1" u="none">
                          <a:latin typeface="Lucida Sans"/>
                        </a:rPr>
                        <a:t>sollen</a:t>
                      </a:r>
                      <a:r>
                        <a:rPr sz="1000" b="0" i="0" u="none">
                          <a:latin typeface="Lucida Sans"/>
                        </a:rPr>
                        <a:t> gezielt nach jeglicher Begleitmedikation (inkl. rezeptfreie Medikamente, Phytopharmaka und Nahrungsergänzungsmittel) und nach dem Ernährungsverhalten fragen.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018-032OL-2.01-10.9-2024M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.4: </a:t>
            </a:r>
            <a:r>
              <a:rPr sz="1400" dirty="0" err="1"/>
              <a:t>Komplementäre</a:t>
            </a:r>
            <a:r>
              <a:rPr sz="1400" dirty="0"/>
              <a:t> und </a:t>
            </a:r>
            <a:r>
              <a:rPr sz="1400" dirty="0" err="1"/>
              <a:t>alternativmedizinische</a:t>
            </a:r>
            <a:r>
              <a:rPr sz="1400" dirty="0"/>
              <a:t> </a:t>
            </a:r>
            <a:r>
              <a:rPr sz="1400" dirty="0" err="1"/>
              <a:t>Verfahren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10.10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Konsensbasiertes Statement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Von nicht konventionellen Behandlungsansätzen der CLL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wegen fehlender Evidenz für einen Nutzen abgeraten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018-032OL-2.01-10.10-2024M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.4: </a:t>
            </a:r>
            <a:r>
              <a:rPr sz="1400" dirty="0" err="1"/>
              <a:t>Komplementäre</a:t>
            </a:r>
            <a:r>
              <a:rPr sz="1400" dirty="0"/>
              <a:t> und </a:t>
            </a:r>
            <a:r>
              <a:rPr sz="1400" dirty="0" err="1"/>
              <a:t>alternativmedizinische</a:t>
            </a:r>
            <a:r>
              <a:rPr sz="1400" dirty="0"/>
              <a:t> </a:t>
            </a:r>
            <a:r>
              <a:rPr sz="1400" dirty="0" err="1"/>
              <a:t>Verfahren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12061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10.11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natürliche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ausgewogene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Ernährung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u.a</a:t>
                      </a:r>
                      <a:r>
                        <a:rPr sz="1000" b="0" i="0" u="none" dirty="0">
                          <a:latin typeface="Lucida Sans"/>
                        </a:rPr>
                        <a:t>. </a:t>
                      </a:r>
                      <a:r>
                        <a:rPr sz="1000" b="0" i="0" u="none" dirty="0" err="1">
                          <a:latin typeface="Lucida Sans"/>
                        </a:rPr>
                        <a:t>Vitamine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Spurenelemente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Aminosäuren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ungesättigte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Fettsäuren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sekundäre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Pflanzeninhaltsstoffe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entsprechend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dem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physiologischen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Bedarf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möglichst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über</a:t>
                      </a:r>
                      <a:r>
                        <a:rPr sz="1000" b="0" i="0" u="none" dirty="0">
                          <a:latin typeface="Lucida Sans"/>
                        </a:rPr>
                        <a:t> die </a:t>
                      </a:r>
                      <a:r>
                        <a:rPr sz="1000" b="0" i="0" u="none" dirty="0" err="1">
                          <a:latin typeface="Lucida Sans"/>
                        </a:rPr>
                        <a:t>Ernährung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empfohlen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018-032OL-2.01-10.11-2024M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.4: </a:t>
            </a:r>
            <a:r>
              <a:rPr sz="1400" dirty="0" err="1"/>
              <a:t>Komplementäre</a:t>
            </a:r>
            <a:r>
              <a:rPr sz="1400" dirty="0"/>
              <a:t> und </a:t>
            </a:r>
            <a:r>
              <a:rPr sz="1400" dirty="0" err="1"/>
              <a:t>alternativmedizinische</a:t>
            </a:r>
            <a:r>
              <a:rPr sz="1400" dirty="0"/>
              <a:t> </a:t>
            </a:r>
            <a:r>
              <a:rPr sz="1400" dirty="0" err="1"/>
              <a:t>Verfahren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10.12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Von speziellen „Krebsdiäten“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abgeraten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018-032OL-2.01-10.12-2024N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.6: </a:t>
            </a:r>
            <a:r>
              <a:rPr sz="1400" dirty="0" err="1"/>
              <a:t>Medizinische</a:t>
            </a:r>
            <a:r>
              <a:rPr sz="1400" dirty="0"/>
              <a:t> Rehabilitation und </a:t>
            </a:r>
            <a:r>
              <a:rPr sz="1400" dirty="0" err="1"/>
              <a:t>sozialmedizinische</a:t>
            </a:r>
            <a:r>
              <a:rPr sz="1400" dirty="0"/>
              <a:t> </a:t>
            </a:r>
            <a:r>
              <a:rPr sz="1400" dirty="0" err="1"/>
              <a:t>Leistungsbeurteilung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10.13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CLL mit einer Teilhabestörung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im Verlauf oder nach Abschluss der Therapie eine Rehabilitation angeboten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018-032OL-2.01-10.13-2024N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.7: </a:t>
            </a:r>
            <a:r>
              <a:rPr sz="1400" dirty="0" err="1"/>
              <a:t>Palliativmedizinische</a:t>
            </a:r>
            <a:r>
              <a:rPr sz="1400" dirty="0"/>
              <a:t> </a:t>
            </a:r>
            <a:r>
              <a:rPr sz="1400" dirty="0" err="1"/>
              <a:t>Versorgung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10.14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Alle Patient*innen mit einer fortgeschrittenen und symptomatischen CLL </a:t>
                      </a:r>
                      <a:r>
                        <a:rPr sz="1000" b="1" i="1" u="none">
                          <a:latin typeface="Lucida Sans"/>
                        </a:rPr>
                        <a:t>sollen</a:t>
                      </a:r>
                      <a:r>
                        <a:rPr sz="1000" b="0" i="0" u="none">
                          <a:latin typeface="Lucida Sans"/>
                        </a:rPr>
                        <a:t> Zugang zu Informationen über Palliativversorgung (z. B. durch Auslage von Flyern) haben.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018-032OL-2.01-10.14-2024M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08323-E170-5680-7E60-C26319B83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Lucida Sans" pitchFamily="34" charset="0"/>
                <a:ea typeface="ＭＳ Ｐゴシック" charset="-128"/>
              </a:rPr>
              <a:t>Methodik</a:t>
            </a:r>
            <a:endParaRPr lang="de-DE" dirty="0"/>
          </a:p>
        </p:txBody>
      </p:sp>
      <p:sp>
        <p:nvSpPr>
          <p:cNvPr id="4" name="Rechteck 1">
            <a:extLst>
              <a:ext uri="{FF2B5EF4-FFF2-40B4-BE49-F238E27FC236}">
                <a16:creationId xmlns:a16="http://schemas.microsoft.com/office/drawing/2014/main" id="{9116B08B-D359-B863-C594-8A524A66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990" y="3497057"/>
            <a:ext cx="40895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16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•"/>
              <a:defRPr sz="1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000">
                <a:solidFill>
                  <a:schemeClr val="tx1"/>
                </a:solidFill>
                <a:latin typeface="Lucida Sans Unicode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>
                <a:latin typeface="Lucida Sans" pitchFamily="34" charset="0"/>
              </a:rPr>
              <a:t>Klassifikation der Konsensusstärke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A28FD66-F4A9-B2CC-A3A1-D17C5BF2F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458" y="1643856"/>
            <a:ext cx="8159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de-DE" dirty="0">
                <a:latin typeface="Lucida Sans" pitchFamily="34" charset="0"/>
              </a:rPr>
              <a:t>Formale Konsentierung der Empfehlungen inkl. Empfehlungsstärke  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032EF855-9F40-6B35-17CF-4C4A4E842F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02" y="2013743"/>
            <a:ext cx="6441460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9A436E1-2979-025C-346F-C6C59E9ABC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990" y="3835364"/>
            <a:ext cx="6063050" cy="196333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4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2670220401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 dirty="0" err="1"/>
              <a:t>Kapitel</a:t>
            </a:r>
            <a:r>
              <a:rPr sz="2000" dirty="0"/>
              <a:t> 1</a:t>
            </a:r>
            <a:r>
              <a:rPr lang="de-DE" sz="2000" dirty="0"/>
              <a:t>2</a:t>
            </a:r>
            <a:r>
              <a:rPr sz="2000" dirty="0"/>
              <a:t>: </a:t>
            </a:r>
            <a:r>
              <a:rPr sz="2000" dirty="0" err="1"/>
              <a:t>Qualitätsindikatoren</a:t>
            </a:r>
            <a:endParaRPr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661019"/>
              </p:ext>
            </p:extLst>
          </p:nvPr>
        </p:nvGraphicFramePr>
        <p:xfrm>
          <a:off x="360000" y="1890000"/>
          <a:ext cx="11472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3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8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QI 1: Untersuchungsverfahren für die Initialdiagnostik der CLL (gestrichen 2024)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Zähler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Nenner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 dirty="0" err="1">
                          <a:latin typeface="Lucida Sans"/>
                        </a:rPr>
                        <a:t>Referen</a:t>
                      </a:r>
                      <a:r>
                        <a:rPr lang="de-DE" sz="1200" b="1" dirty="0">
                          <a:latin typeface="Lucida Sans"/>
                        </a:rPr>
                        <a:t>z-</a:t>
                      </a:r>
                      <a:r>
                        <a:rPr sz="1200" b="1" dirty="0">
                          <a:latin typeface="Lucida Sans"/>
                        </a:rPr>
                        <a:t>
</a:t>
                      </a:r>
                      <a:r>
                        <a:rPr sz="1200" b="1" dirty="0" err="1">
                          <a:latin typeface="Lucida Sans"/>
                        </a:rPr>
                        <a:t>Empfehlungen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1" dirty="0">
                          <a:latin typeface="Lucida Sans"/>
                        </a:rPr>
                        <a:t>Evidenzgrundlage/ weitere Informationen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Rationale für Streichung: Missverhältnis von Erhebungsaufwand und</a:t>
                      </a:r>
                      <a:br>
                        <a:rPr lang="de-D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Nutzen/Verbesserungspotential.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6314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/>
              <a:t>Kapitel 13: Qualitätsindikatoren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459640"/>
              </p:ext>
            </p:extLst>
          </p:nvPr>
        </p:nvGraphicFramePr>
        <p:xfrm>
          <a:off x="392629" y="1700808"/>
          <a:ext cx="11472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0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QI 2: Bestimmung TP53-Deletions- und TP53-/IGHV-Mutationsstatus vor erster systemischer CLL-Therapie (modifiziert 2024)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Zähler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>
                          <a:latin typeface="Lucida Sans"/>
                        </a:rPr>
                        <a:t>Pat. des Nenners mit: 
- Bestimmung des TP53-Deletions- und Mutationsstatus (FISH hinsichtlich del17p und TP53-Mutationsanalyse ≤ 12 Wochen vor Therapiebeginn) und
- Erhebung des IGHV-Mutationsstatus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Nenner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 dirty="0">
                          <a:latin typeface="Lucida Sans"/>
                        </a:rPr>
                        <a:t>Alle Pat. </a:t>
                      </a:r>
                      <a:r>
                        <a:rPr sz="1200" b="0" dirty="0" err="1">
                          <a:latin typeface="Lucida Sans"/>
                        </a:rPr>
                        <a:t>mit</a:t>
                      </a:r>
                      <a:r>
                        <a:rPr sz="1200" b="0" dirty="0">
                          <a:latin typeface="Lucida Sans"/>
                        </a:rPr>
                        <a:t> Diagnose </a:t>
                      </a:r>
                      <a:r>
                        <a:rPr sz="1200" b="0" dirty="0" err="1">
                          <a:latin typeface="Lucida Sans"/>
                        </a:rPr>
                        <a:t>einer</a:t>
                      </a:r>
                      <a:r>
                        <a:rPr sz="1200" b="0" dirty="0">
                          <a:latin typeface="Lucida Sans"/>
                        </a:rPr>
                        <a:t> CLL und </a:t>
                      </a:r>
                      <a:r>
                        <a:rPr sz="1200" b="0" dirty="0" err="1">
                          <a:latin typeface="Lucida Sans"/>
                        </a:rPr>
                        <a:t>erster</a:t>
                      </a:r>
                      <a:r>
                        <a:rPr sz="1200" b="0" dirty="0">
                          <a:latin typeface="Lucida Sans"/>
                        </a:rPr>
                        <a:t> </a:t>
                      </a:r>
                      <a:r>
                        <a:rPr sz="1200" b="0" dirty="0" err="1">
                          <a:latin typeface="Lucida Sans"/>
                        </a:rPr>
                        <a:t>systemischer</a:t>
                      </a:r>
                      <a:r>
                        <a:rPr sz="1200" b="0" dirty="0">
                          <a:latin typeface="Lucida Sans"/>
                        </a:rPr>
                        <a:t> </a:t>
                      </a:r>
                      <a:r>
                        <a:rPr sz="1200" b="0" dirty="0" err="1">
                          <a:latin typeface="Lucida Sans"/>
                        </a:rPr>
                        <a:t>Therapie</a:t>
                      </a:r>
                      <a:endParaRPr sz="1200" b="0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 dirty="0" err="1">
                          <a:latin typeface="Lucida Sans"/>
                        </a:rPr>
                        <a:t>Referen</a:t>
                      </a:r>
                      <a:r>
                        <a:rPr lang="de-DE" sz="1200" b="1" dirty="0">
                          <a:latin typeface="Lucida Sans"/>
                        </a:rPr>
                        <a:t>z-</a:t>
                      </a:r>
                      <a:r>
                        <a:rPr sz="1200" b="1" dirty="0">
                          <a:latin typeface="Lucida Sans"/>
                        </a:rPr>
                        <a:t>
</a:t>
                      </a:r>
                      <a:r>
                        <a:rPr sz="1200" b="1" dirty="0" err="1">
                          <a:latin typeface="Lucida Sans"/>
                        </a:rPr>
                        <a:t>Empfehlungen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 dirty="0" err="1">
                          <a:latin typeface="Lucida Sans"/>
                        </a:rPr>
                        <a:t>Empfehlung</a:t>
                      </a:r>
                      <a:r>
                        <a:rPr sz="1200" b="0" dirty="0">
                          <a:latin typeface="Lucida Sans"/>
                        </a:rPr>
                        <a:t> 3.12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1" dirty="0">
                          <a:latin typeface="Lucida Sans"/>
                        </a:rPr>
                        <a:t>Evidenzgrundlage/ weitere Informationen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Empfehlungsgrad: A Level </a:t>
                      </a:r>
                      <a:r>
                        <a:rPr lang="de-DE" sz="1200" b="0" dirty="0" err="1">
                          <a:latin typeface="Lucida Sans"/>
                        </a:rPr>
                        <a:t>of</a:t>
                      </a:r>
                      <a:r>
                        <a:rPr lang="de-DE" sz="1200" b="0" dirty="0">
                          <a:latin typeface="Lucida Sans"/>
                        </a:rPr>
                        <a:t> </a:t>
                      </a:r>
                      <a:r>
                        <a:rPr lang="de-DE" sz="1200" b="0" dirty="0" err="1">
                          <a:latin typeface="Lucida Sans"/>
                        </a:rPr>
                        <a:t>Evidence</a:t>
                      </a:r>
                      <a:r>
                        <a:rPr lang="de-DE" sz="1200" b="0" dirty="0">
                          <a:latin typeface="Lucida Sans"/>
                        </a:rPr>
                        <a:t>/GRADE-Bewertung: 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⊕⊕⊝⊝ Overall </a:t>
                      </a:r>
                      <a:r>
                        <a:rPr lang="de-DE" sz="1200" b="0" dirty="0" err="1">
                          <a:latin typeface="Lucida Sans"/>
                        </a:rPr>
                        <a:t>survival</a:t>
                      </a:r>
                      <a:endParaRPr lang="de-DE" sz="1200" b="0" dirty="0">
                        <a:latin typeface="Lucida Sans"/>
                      </a:endParaRP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(IGHV-Status, FISH zur Be-stimmung der del(17p))  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⊕⊕⊕⊝ Progression-</a:t>
                      </a:r>
                      <a:r>
                        <a:rPr lang="de-DE" sz="1200" b="0" dirty="0" err="1">
                          <a:latin typeface="Lucida Sans"/>
                        </a:rPr>
                        <a:t>free</a:t>
                      </a:r>
                      <a:r>
                        <a:rPr lang="de-DE" sz="1200" b="0" dirty="0">
                          <a:latin typeface="Lucida Sans"/>
                        </a:rPr>
                        <a:t> </a:t>
                      </a:r>
                      <a:r>
                        <a:rPr lang="de-DE" sz="1200" b="0" dirty="0" err="1">
                          <a:latin typeface="Lucida Sans"/>
                        </a:rPr>
                        <a:t>sur-vival</a:t>
                      </a:r>
                      <a:r>
                        <a:rPr lang="de-DE" sz="1200" b="0" dirty="0">
                          <a:latin typeface="Lucida Sans"/>
                        </a:rPr>
                        <a:t> (IGHV-Status, FISH zur Be-stimmung der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del(17p))  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keine Daten: </a:t>
                      </a:r>
                      <a:r>
                        <a:rPr lang="de-DE" sz="1200" b="0" dirty="0" err="1">
                          <a:latin typeface="Lucida Sans"/>
                        </a:rPr>
                        <a:t>QoL</a:t>
                      </a:r>
                      <a:r>
                        <a:rPr lang="de-DE" sz="1200" b="0" dirty="0">
                          <a:latin typeface="Lucida Sans"/>
                        </a:rPr>
                        <a:t>, </a:t>
                      </a:r>
                      <a:r>
                        <a:rPr lang="de-DE" sz="1200" b="0" dirty="0" err="1">
                          <a:latin typeface="Lucida Sans"/>
                        </a:rPr>
                        <a:t>Safety</a:t>
                      </a:r>
                      <a:r>
                        <a:rPr lang="de-DE" sz="1200" b="0" dirty="0">
                          <a:latin typeface="Lucida Sans"/>
                        </a:rPr>
                        <a:t> 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lang="de-DE" sz="1200" b="0" dirty="0">
                        <a:latin typeface="Lucida Sans"/>
                      </a:endParaRP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**Qualitätsziel:** Möglichst häufig Bestimmung des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TP53-Deletions- und </a:t>
                      </a:r>
                      <a:r>
                        <a:rPr lang="de-DE" sz="1200" b="0" dirty="0" err="1">
                          <a:latin typeface="Lucida Sans"/>
                        </a:rPr>
                        <a:t>Mutati-onsstatus</a:t>
                      </a:r>
                      <a:r>
                        <a:rPr lang="de-DE" sz="1200" b="0" dirty="0">
                          <a:latin typeface="Lucida Sans"/>
                        </a:rPr>
                        <a:t> (FISH hinsichtlich del17p und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TP53-Mutationsanalyse ≤ 12 Wochen vor Beginn der ersten systemischen Therapie)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dirty="0">
                          <a:latin typeface="Lucida Sans"/>
                        </a:rPr>
                        <a:t>und Erhebung des IGHV-Mutationsstatus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200" b="0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28665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/>
              <a:t>Kapitel 13: Qualitätsindikatoren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58316"/>
              </p:ext>
            </p:extLst>
          </p:nvPr>
        </p:nvGraphicFramePr>
        <p:xfrm>
          <a:off x="360000" y="1890000"/>
          <a:ext cx="114720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6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QI 3: Keine alleinige Chemotherapie als Erstlinientherapie bei CLL (gestrichen 2024)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Zähler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Nenner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 dirty="0" err="1">
                          <a:latin typeface="Lucida Sans"/>
                        </a:rPr>
                        <a:t>Referenz</a:t>
                      </a:r>
                      <a:r>
                        <a:rPr sz="1200" b="1" dirty="0">
                          <a:latin typeface="Lucida Sans"/>
                        </a:rPr>
                        <a:t>
</a:t>
                      </a:r>
                      <a:r>
                        <a:rPr sz="1200" b="1" dirty="0" err="1">
                          <a:latin typeface="Lucida Sans"/>
                        </a:rPr>
                        <a:t>Empfehlungen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1" dirty="0">
                          <a:latin typeface="Lucida Sans"/>
                        </a:rPr>
                        <a:t>Evidenzgrundlage/ weitere Informationen 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Rationale für Streichung: Wegfall der zugrundeliegenden starken Empfehlung.</a:t>
                      </a:r>
                    </a:p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5844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/>
              <a:t>Kapitel 13: Qualitätsindikatoren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435652"/>
              </p:ext>
            </p:extLst>
          </p:nvPr>
        </p:nvGraphicFramePr>
        <p:xfrm>
          <a:off x="360000" y="1890000"/>
          <a:ext cx="11472000" cy="2161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0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QI 4: Einschluss von Pat. mit Rezidiv in klinische Studien (modifiziert 2024)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Zähler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>
                          <a:latin typeface="Lucida Sans"/>
                        </a:rPr>
                        <a:t>Pat. des Nenners, die in eine klinische Studie eingeschlossen sind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Nenner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>
                          <a:latin typeface="Lucida Sans"/>
                        </a:rPr>
                        <a:t>Alle Pat. mit CLL und Rezidiv und Therapie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 dirty="0" err="1">
                          <a:latin typeface="Lucida Sans"/>
                        </a:rPr>
                        <a:t>Referenz</a:t>
                      </a:r>
                      <a:r>
                        <a:rPr sz="1200" b="1" dirty="0">
                          <a:latin typeface="Lucida Sans"/>
                        </a:rPr>
                        <a:t>
</a:t>
                      </a:r>
                      <a:r>
                        <a:rPr sz="1200" b="1" dirty="0" err="1">
                          <a:latin typeface="Lucida Sans"/>
                        </a:rPr>
                        <a:t>Empfehlungen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 dirty="0" err="1">
                          <a:latin typeface="Lucida Sans"/>
                        </a:rPr>
                        <a:t>Empfehlung</a:t>
                      </a:r>
                      <a:r>
                        <a:rPr sz="1200" b="0" dirty="0">
                          <a:latin typeface="Lucida Sans"/>
                        </a:rPr>
                        <a:t> 5.2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1" dirty="0">
                          <a:latin typeface="Lucida Sans"/>
                        </a:rPr>
                        <a:t>Evidenzgrundlage/ weitere Informationen 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EK, starker Konsens </a:t>
                      </a:r>
                    </a:p>
                    <a:p>
                      <a:pPr marL="71755" marR="71755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**Qualitätsziel:** Möglichst häufig Einschluss von Pat.</a:t>
                      </a:r>
                      <a:b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mit einem Rezidiv in klinische Studien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84014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000"/>
              <a:t>Kapitel 13: Qualitätsindikatoren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05486"/>
              </p:ext>
            </p:extLst>
          </p:nvPr>
        </p:nvGraphicFramePr>
        <p:xfrm>
          <a:off x="360000" y="1890000"/>
          <a:ext cx="11472000" cy="2819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40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 dirty="0">
                          <a:latin typeface="Lucida Sans"/>
                        </a:rPr>
                        <a:t>QI 5: </a:t>
                      </a:r>
                      <a:r>
                        <a:rPr lang="de-D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BCL2</a:t>
                      </a:r>
                      <a:r>
                        <a:rPr sz="1200" b="1" dirty="0">
                          <a:latin typeface="Lucida Sans"/>
                        </a:rPr>
                        <a:t>- </a:t>
                      </a:r>
                      <a:r>
                        <a:rPr sz="1200" b="1" dirty="0" err="1">
                          <a:latin typeface="Lucida Sans"/>
                        </a:rPr>
                        <a:t>oder</a:t>
                      </a:r>
                      <a:r>
                        <a:rPr sz="1200" b="1" dirty="0">
                          <a:latin typeface="Lucida Sans"/>
                        </a:rPr>
                        <a:t> BTK-Inhibitor-</a:t>
                      </a:r>
                      <a:r>
                        <a:rPr sz="1200" b="1" dirty="0" err="1">
                          <a:latin typeface="Lucida Sans"/>
                        </a:rPr>
                        <a:t>basierten</a:t>
                      </a:r>
                      <a:r>
                        <a:rPr sz="1200" b="1" dirty="0">
                          <a:latin typeface="Lucida Sans"/>
                        </a:rPr>
                        <a:t> </a:t>
                      </a:r>
                      <a:r>
                        <a:rPr sz="1200" b="1" dirty="0" err="1">
                          <a:latin typeface="Lucida Sans"/>
                        </a:rPr>
                        <a:t>Therapie</a:t>
                      </a:r>
                      <a:r>
                        <a:rPr sz="1200" b="1" dirty="0">
                          <a:latin typeface="Lucida Sans"/>
                        </a:rPr>
                        <a:t> </a:t>
                      </a:r>
                      <a:r>
                        <a:rPr sz="1200" b="1" dirty="0" err="1">
                          <a:latin typeface="Lucida Sans"/>
                        </a:rPr>
                        <a:t>als</a:t>
                      </a:r>
                      <a:r>
                        <a:rPr sz="1200" b="1" dirty="0">
                          <a:latin typeface="Lucida Sans"/>
                        </a:rPr>
                        <a:t> </a:t>
                      </a:r>
                      <a:r>
                        <a:rPr sz="1200" b="1" dirty="0" err="1">
                          <a:latin typeface="Lucida Sans"/>
                        </a:rPr>
                        <a:t>Erstlinientherapie</a:t>
                      </a:r>
                      <a:r>
                        <a:rPr sz="1200" b="1" dirty="0">
                          <a:latin typeface="Lucida Sans"/>
                        </a:rPr>
                        <a:t> (neu 2024)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Zähler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 dirty="0">
                          <a:latin typeface="Lucida Sans"/>
                        </a:rPr>
                        <a:t>Pat. des </a:t>
                      </a:r>
                      <a:r>
                        <a:rPr sz="1200" b="0" dirty="0" err="1">
                          <a:latin typeface="Lucida Sans"/>
                        </a:rPr>
                        <a:t>Nenners</a:t>
                      </a:r>
                      <a:r>
                        <a:rPr sz="1200" b="0" dirty="0">
                          <a:latin typeface="Lucida Sans"/>
                        </a:rPr>
                        <a:t> </a:t>
                      </a:r>
                      <a:r>
                        <a:rPr sz="1200" b="0" dirty="0" err="1">
                          <a:latin typeface="Lucida Sans"/>
                        </a:rPr>
                        <a:t>mit</a:t>
                      </a:r>
                      <a:r>
                        <a:rPr sz="1200" b="0" dirty="0">
                          <a:latin typeface="Lucida Sans"/>
                        </a:rPr>
                        <a:t> </a:t>
                      </a:r>
                      <a:r>
                        <a:rPr sz="1200" b="0" dirty="0" err="1">
                          <a:latin typeface="Lucida Sans"/>
                        </a:rPr>
                        <a:t>einer</a:t>
                      </a:r>
                      <a:r>
                        <a:rPr sz="1200" b="0" dirty="0">
                          <a:latin typeface="Lucida Sans"/>
                        </a:rPr>
                        <a:t> B</a:t>
                      </a:r>
                      <a:r>
                        <a:rPr lang="de-DE" sz="1200" b="0" dirty="0">
                          <a:latin typeface="Lucida Sans"/>
                        </a:rPr>
                        <a:t>C</a:t>
                      </a:r>
                      <a:r>
                        <a:rPr sz="1200" b="0" dirty="0">
                          <a:latin typeface="Lucida Sans"/>
                        </a:rPr>
                        <a:t>l-2- </a:t>
                      </a:r>
                      <a:r>
                        <a:rPr sz="1200" b="0" dirty="0" err="1">
                          <a:latin typeface="Lucida Sans"/>
                        </a:rPr>
                        <a:t>oder</a:t>
                      </a:r>
                      <a:r>
                        <a:rPr sz="1200" b="0" dirty="0">
                          <a:latin typeface="Lucida Sans"/>
                        </a:rPr>
                        <a:t> BTK-Inhibitor-</a:t>
                      </a:r>
                      <a:r>
                        <a:rPr sz="1200" b="0" dirty="0" err="1">
                          <a:latin typeface="Lucida Sans"/>
                        </a:rPr>
                        <a:t>basierten</a:t>
                      </a:r>
                      <a:r>
                        <a:rPr sz="1200" b="0" dirty="0">
                          <a:latin typeface="Lucida Sans"/>
                        </a:rPr>
                        <a:t> </a:t>
                      </a:r>
                      <a:r>
                        <a:rPr sz="1200" b="0" dirty="0" err="1">
                          <a:latin typeface="Lucida Sans"/>
                        </a:rPr>
                        <a:t>Therapie</a:t>
                      </a:r>
                      <a:endParaRPr sz="1200" b="0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>
                          <a:latin typeface="Lucida Sans"/>
                        </a:rPr>
                        <a:t>Nenner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>
                          <a:latin typeface="Lucida Sans"/>
                        </a:rPr>
                        <a:t>Alle Pat. mit CLL und Erstlinientherapie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1" dirty="0" err="1">
                          <a:latin typeface="Lucida Sans"/>
                        </a:rPr>
                        <a:t>Referenz</a:t>
                      </a:r>
                      <a:r>
                        <a:rPr sz="1200" b="1" dirty="0">
                          <a:latin typeface="Lucida Sans"/>
                        </a:rPr>
                        <a:t>
</a:t>
                      </a:r>
                      <a:r>
                        <a:rPr sz="1200" b="1" dirty="0" err="1">
                          <a:latin typeface="Lucida Sans"/>
                        </a:rPr>
                        <a:t>Empfehlungen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200" b="0" dirty="0" err="1">
                          <a:latin typeface="Lucida Sans"/>
                        </a:rPr>
                        <a:t>Empfehlung</a:t>
                      </a:r>
                      <a:r>
                        <a:rPr sz="1200" b="0" dirty="0">
                          <a:latin typeface="Lucida Sans"/>
                        </a:rPr>
                        <a:t> 4.3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defRPr sz="10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200" b="1" dirty="0">
                          <a:latin typeface="Lucida Sans"/>
                        </a:rPr>
                        <a:t>Evidenzgrundlage/ weitere Informationen </a:t>
                      </a:r>
                      <a:endParaRPr sz="1200" b="1" dirty="0">
                        <a:latin typeface="Lucida Sans"/>
                      </a:endParaRP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err="1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Empfehlungsgrad</a:t>
                      </a:r>
                      <a: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: A Level of Evidence/GRADE-</a:t>
                      </a:r>
                      <a:r>
                        <a:rPr lang="en-US" sz="1200" dirty="0" err="1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Bewertung</a:t>
                      </a:r>
                      <a: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: ⊕⊕⊝⊝ Overall survival  </a:t>
                      </a:r>
                      <a:b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⊕⊕⊕⊝ Progression-free survival  </a:t>
                      </a:r>
                      <a:b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⊕⊕⊝⊝ QoL  </a:t>
                      </a:r>
                      <a:b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⊕⊕⊕⊝ Safety 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  <a:ea typeface="Lucida Sans Unicode" panose="020B0602030504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1755" marR="71755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**Qualitätsziel:**  </a:t>
                      </a:r>
                      <a:b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de-DE" sz="12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möglichst häufig BCL2- oder BTK-Inhibitor-basierte Therapie in der Erstlinie</a:t>
                      </a:r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36266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07464-CC17-FDEE-F6A0-0D41FE0FA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Evidenzgradierung nach GRADE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ACC38EAB-906D-751D-BC68-BFAF147426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305952"/>
              </p:ext>
            </p:extLst>
          </p:nvPr>
        </p:nvGraphicFramePr>
        <p:xfrm>
          <a:off x="407368" y="1628800"/>
          <a:ext cx="8496944" cy="42672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323950">
                  <a:extLst>
                    <a:ext uri="{9D8B030D-6E8A-4147-A177-3AD203B41FA5}">
                      <a16:colId xmlns:a16="http://schemas.microsoft.com/office/drawing/2014/main" val="1450787176"/>
                    </a:ext>
                  </a:extLst>
                </a:gridCol>
                <a:gridCol w="4938395">
                  <a:extLst>
                    <a:ext uri="{9D8B030D-6E8A-4147-A177-3AD203B41FA5}">
                      <a16:colId xmlns:a16="http://schemas.microsoft.com/office/drawing/2014/main" val="3917050981"/>
                    </a:ext>
                  </a:extLst>
                </a:gridCol>
                <a:gridCol w="1234599">
                  <a:extLst>
                    <a:ext uri="{9D8B030D-6E8A-4147-A177-3AD203B41FA5}">
                      <a16:colId xmlns:a16="http://schemas.microsoft.com/office/drawing/2014/main" val="152984038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Sicherheit in die Evidenz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Beschreibung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Symbol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584364"/>
                  </a:ext>
                </a:extLst>
              </a:tr>
              <a:tr h="566057"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Hohe Qualität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latin typeface="Lucida Sans" panose="020B0602030504020204" pitchFamily="34" charset="0"/>
                        </a:rPr>
                        <a:t>Wir sind sehr sicher, dass der wahre Effekt nahe bei dem Effektschätzer liegt.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latin typeface="Lucida Sans" panose="020B0602030504020204" pitchFamily="34" charset="0"/>
                        </a:rPr>
                        <a:t>⊕⊕⊕⊕  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58119"/>
                  </a:ext>
                </a:extLst>
              </a:tr>
              <a:tr h="1480457"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Moderate Qualität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latin typeface="Lucida Sans" panose="020B0602030504020204" pitchFamily="34" charset="0"/>
                        </a:rPr>
                        <a:t>Wir haben mäßig viel Vertrauen in den Effektschätzer: der wahre Effekt ist wahrscheinlich nahe bei dem Effektschätzer, aber es besteht die Möglichkeit, dass er relevant verschieden ist.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effectLst/>
                          <a:latin typeface="Lucida Sans" panose="020B0602030504020204" pitchFamily="34" charset="0"/>
                        </a:rPr>
                        <a:t>⊕⊕⊕⊖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097904"/>
                  </a:ext>
                </a:extLst>
              </a:tr>
              <a:tr h="957943"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Geringe Qualität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latin typeface="Lucida Sans" panose="020B0602030504020204" pitchFamily="34" charset="0"/>
                        </a:rPr>
                        <a:t>Unser Vertrauen in den Effektschätzer ist begrenzt: Der wahre Effekt kann durchaus relevant verschieden vom Effektschätzer sein.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effectLst/>
                          <a:latin typeface="Lucida Sans" panose="020B0602030504020204" pitchFamily="34" charset="0"/>
                        </a:rPr>
                        <a:t>⊕⊕⊖⊖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752060"/>
                  </a:ext>
                </a:extLst>
              </a:tr>
              <a:tr h="957943">
                <a:tc>
                  <a:txBody>
                    <a:bodyPr/>
                    <a:lstStyle/>
                    <a:p>
                      <a:r>
                        <a:rPr lang="de-DE" sz="1200" b="1" dirty="0">
                          <a:effectLst/>
                          <a:latin typeface="Lucida Sans" panose="020B0602030504020204" pitchFamily="34" charset="0"/>
                        </a:rPr>
                        <a:t>Sehr geringe Qualität</a:t>
                      </a:r>
                      <a:endParaRPr lang="de-DE" sz="1200" dirty="0">
                        <a:effectLst/>
                        <a:latin typeface="Lucida Sans" panose="020B0602030504020204" pitchFamily="34" charset="0"/>
                      </a:endParaRP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latin typeface="Lucida Sans" panose="020B0602030504020204" pitchFamily="34" charset="0"/>
                        </a:rPr>
                        <a:t>Wir haben nur sehr wenig Vertrauen in den Effektschätzer: Der wahre Effekt ist wahrscheinlich relevant verschieden vom Effektschätzer.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effectLst/>
                          <a:latin typeface="Lucida Sans" panose="020B0602030504020204" pitchFamily="34" charset="0"/>
                        </a:rPr>
                        <a:t>⊕⊖⊖⊖</a:t>
                      </a:r>
                    </a:p>
                  </a:txBody>
                  <a:tcPr marL="144000" marR="43543" marT="21771" marB="21771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70215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1662979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07464-CC17-FDEE-F6A0-0D41FE0FA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Evidenzgradierung nach Oxford 2009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56408CFB-B251-D1A9-6294-0C692259D4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251657"/>
              </p:ext>
            </p:extLst>
          </p:nvPr>
        </p:nvGraphicFramePr>
        <p:xfrm>
          <a:off x="407368" y="1556792"/>
          <a:ext cx="8496946" cy="4658694"/>
        </p:xfrm>
        <a:graphic>
          <a:graphicData uri="http://schemas.openxmlformats.org/drawingml/2006/table">
            <a:tbl>
              <a:tblPr/>
              <a:tblGrid>
                <a:gridCol w="504056">
                  <a:extLst>
                    <a:ext uri="{9D8B030D-6E8A-4147-A177-3AD203B41FA5}">
                      <a16:colId xmlns:a16="http://schemas.microsoft.com/office/drawing/2014/main" val="1581394504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75087107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4257919101"/>
                    </a:ext>
                  </a:extLst>
                </a:gridCol>
                <a:gridCol w="1668806">
                  <a:extLst>
                    <a:ext uri="{9D8B030D-6E8A-4147-A177-3AD203B41FA5}">
                      <a16:colId xmlns:a16="http://schemas.microsoft.com/office/drawing/2014/main" val="1732478842"/>
                    </a:ext>
                  </a:extLst>
                </a:gridCol>
                <a:gridCol w="1646470">
                  <a:extLst>
                    <a:ext uri="{9D8B030D-6E8A-4147-A177-3AD203B41FA5}">
                      <a16:colId xmlns:a16="http://schemas.microsoft.com/office/drawing/2014/main" val="3215775718"/>
                    </a:ext>
                  </a:extLst>
                </a:gridCol>
                <a:gridCol w="1509262">
                  <a:extLst>
                    <a:ext uri="{9D8B030D-6E8A-4147-A177-3AD203B41FA5}">
                      <a16:colId xmlns:a16="http://schemas.microsoft.com/office/drawing/2014/main" val="688975257"/>
                    </a:ext>
                  </a:extLst>
                </a:gridCol>
              </a:tblGrid>
              <a:tr h="352604">
                <a:tc>
                  <a:txBody>
                    <a:bodyPr/>
                    <a:lstStyle/>
                    <a:p>
                      <a:r>
                        <a:rPr lang="de-DE" sz="700" b="1" dirty="0">
                          <a:effectLst/>
                        </a:rPr>
                        <a:t> Level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b="1" dirty="0">
                          <a:effectLst/>
                        </a:rPr>
                        <a:t> Therapy / </a:t>
                      </a:r>
                      <a:r>
                        <a:rPr lang="de-DE" sz="700" b="1" dirty="0" err="1">
                          <a:effectLst/>
                        </a:rPr>
                        <a:t>Prevention</a:t>
                      </a:r>
                      <a:r>
                        <a:rPr lang="de-DE" sz="700" b="1" dirty="0">
                          <a:effectLst/>
                        </a:rPr>
                        <a:t>, </a:t>
                      </a:r>
                      <a:r>
                        <a:rPr lang="de-DE" sz="700" b="1" dirty="0" err="1">
                          <a:effectLst/>
                        </a:rPr>
                        <a:t>Aetiology</a:t>
                      </a:r>
                      <a:r>
                        <a:rPr lang="de-DE" sz="700" b="1" dirty="0">
                          <a:effectLst/>
                        </a:rPr>
                        <a:t> / Harm</a:t>
                      </a:r>
                      <a:endParaRPr lang="de-DE" sz="700" dirty="0">
                        <a:effectLst/>
                      </a:endParaRP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Prognosis</a:t>
                      </a:r>
                      <a:endParaRPr lang="de-DE" sz="700">
                        <a:effectLst/>
                      </a:endParaRP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b="1" dirty="0">
                          <a:effectLst/>
                        </a:rPr>
                        <a:t> Diagnosis</a:t>
                      </a:r>
                      <a:endParaRPr lang="de-DE" sz="700" dirty="0">
                        <a:effectLst/>
                      </a:endParaRP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b="1">
                          <a:effectLst/>
                        </a:rPr>
                        <a:t> Differential diagnosis / symptom prevalence study</a:t>
                      </a:r>
                      <a:endParaRPr lang="en-US" sz="700">
                        <a:effectLst/>
                      </a:endParaRP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b="1" dirty="0">
                          <a:effectLst/>
                        </a:rPr>
                        <a:t> </a:t>
                      </a:r>
                      <a:r>
                        <a:rPr lang="de-DE" sz="700" b="1" dirty="0" err="1">
                          <a:effectLst/>
                        </a:rPr>
                        <a:t>Economic</a:t>
                      </a:r>
                      <a:r>
                        <a:rPr lang="de-DE" sz="700" b="1" dirty="0">
                          <a:effectLst/>
                        </a:rPr>
                        <a:t> and </a:t>
                      </a:r>
                      <a:r>
                        <a:rPr lang="de-DE" sz="700" b="1" dirty="0" err="1">
                          <a:effectLst/>
                        </a:rPr>
                        <a:t>decision</a:t>
                      </a:r>
                      <a:r>
                        <a:rPr lang="de-DE" sz="700" b="1" dirty="0">
                          <a:effectLst/>
                        </a:rPr>
                        <a:t> </a:t>
                      </a:r>
                      <a:r>
                        <a:rPr lang="de-DE" sz="700" b="1" dirty="0" err="1">
                          <a:effectLst/>
                        </a:rPr>
                        <a:t>analyses</a:t>
                      </a:r>
                      <a:endParaRPr lang="de-DE" sz="700" dirty="0">
                        <a:effectLst/>
                      </a:endParaRP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173484"/>
                  </a:ext>
                </a:extLst>
              </a:tr>
              <a:tr h="457609">
                <a:tc>
                  <a:txBody>
                    <a:bodyPr/>
                    <a:lstStyle/>
                    <a:p>
                      <a:r>
                        <a:rPr lang="de-DE" sz="700" b="1" dirty="0">
                          <a:effectLst/>
                        </a:rPr>
                        <a:t> 1a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RCTs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inception cohort studies; CDR validated in different populations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Level 1 diagnostic studies; CDR with 1b studies from different clinical centers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prospective cohort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Level 1economic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213710"/>
                  </a:ext>
                </a:extLst>
              </a:tr>
              <a:tr h="560570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1b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Individual RCT (with narrow Confidence Interval)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Individual inception cohort study with &gt; 80% follow-up; CDR validated in a single population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Validating cohort study with good reference standards; or CDR tested within one clinical centre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Prospective cohort study with good follow-up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Analysis based on clinically sensible costs or alternatives; systematic review(s) of the evidence; and including multi-way sensitivity analyses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924371"/>
                  </a:ext>
                </a:extLst>
              </a:tr>
              <a:tr h="457609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2a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cohort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either retrospective cohort studies or untreated control groups in RCTs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SR (with homogeneity) of Level &gt;2 diagnostic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SR (with homogeneity) of Level 2b and better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SR (with homogeneity) of Level &gt;2 economic studies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28404"/>
                  </a:ext>
                </a:extLst>
              </a:tr>
              <a:tr h="663532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2b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Individual cohort study (including low quality RCT; e.g., &lt;80% follow-up)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Retrospective cohort study or follow-up of untreated control patients in an RCT; Derivation of CDR or validated on split-sample only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Exploratory cohort study with good reference standards; CDR after derivation, or validated only on split-sample or databases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Retrospective cohort study, or poor follow-up</a:t>
                      </a:r>
                    </a:p>
                    <a:p>
                      <a:r>
                        <a:rPr lang="en-US" sz="700">
                          <a:effectLst/>
                        </a:rPr>
                        <a:t>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Analysis based on clinically sensible costs or alternatives; limited review(s) of the evidence, or single studies; and including multi-way sensitivity analyses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321084"/>
                  </a:ext>
                </a:extLst>
              </a:tr>
              <a:tr h="183043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2c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 “Outcomes”  Research; Ecological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 “Outcomes”  Research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dirty="0">
                          <a:effectLst/>
                        </a:rPr>
                        <a:t>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 Ecological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 Audit or outcomes research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089338"/>
                  </a:ext>
                </a:extLst>
              </a:tr>
              <a:tr h="217364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3a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case-control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dirty="0">
                          <a:effectLst/>
                        </a:rPr>
                        <a:t>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3b and better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SR (with homogeneity) of 3b and better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SR (with homogeneity) of 3b and better studies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853976"/>
                  </a:ext>
                </a:extLst>
              </a:tr>
              <a:tr h="629212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3b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 Individual Case-Control Study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>
                          <a:effectLst/>
                        </a:rPr>
                        <a:t> 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Non-consecutive study; or without consistently applied reference standards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Non-consecutive cohort study; or very limited population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Analysis based on limited alternatives or costs, poor quality estimates of data, but including sensitivity analyses incorporating clinically sensible variations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921241"/>
                  </a:ext>
                </a:extLst>
              </a:tr>
              <a:tr h="354647">
                <a:tc>
                  <a:txBody>
                    <a:bodyPr/>
                    <a:lstStyle/>
                    <a:p>
                      <a:r>
                        <a:rPr lang="de-DE" sz="700" b="1">
                          <a:effectLst/>
                        </a:rPr>
                        <a:t> 4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Case-series (and poor quality cohort and case-control studies)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Case-series (and poor quality prognostic cohort studies)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Case-control study, poor or non-independent reference standard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Case-series or superseded reference standards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Analysis with no sensitivity analysis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252647"/>
                  </a:ext>
                </a:extLst>
              </a:tr>
              <a:tr h="526250">
                <a:tc>
                  <a:txBody>
                    <a:bodyPr/>
                    <a:lstStyle/>
                    <a:p>
                      <a:r>
                        <a:rPr lang="de-DE" sz="700" b="1" dirty="0">
                          <a:effectLst/>
                        </a:rPr>
                        <a:t> 5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Expert opinion without explicit critical appraisal, or based on physiology, bench research or “first principles”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Expert opinion without explicit critical appraisal, or based on physiology, bench research or “first principles”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Expert opinion without explicit critical appraisal, or based on physiology, bench research or “first principles”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>
                          <a:effectLst/>
                        </a:rPr>
                        <a:t> Expert opinion without explicit critical appraisal, or based on physiology, bench research or “first principles”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00" dirty="0">
                          <a:effectLst/>
                        </a:rPr>
                        <a:t> Expert opinion without explicit critical appraisal, or based on physiology, bench research or “first principles”</a:t>
                      </a:r>
                    </a:p>
                  </a:txBody>
                  <a:tcPr marL="36000" marR="11440" marT="36000" marB="3600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55003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3821221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rPr dirty="0" err="1"/>
              <a:t>Beteiligte</a:t>
            </a:r>
            <a:r>
              <a:rPr dirty="0"/>
              <a:t> </a:t>
            </a:r>
            <a:r>
              <a:rPr dirty="0" err="1"/>
              <a:t>Fachgesellschaften</a:t>
            </a:r>
            <a:r>
              <a:rPr dirty="0"/>
              <a:t> und </a:t>
            </a:r>
            <a:r>
              <a:rPr dirty="0" err="1"/>
              <a:t>Organisationen</a:t>
            </a:r>
            <a:r>
              <a:rPr lang="de-DE" dirty="0"/>
              <a:t> (I)</a:t>
            </a:r>
            <a:endParaRPr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987870"/>
              </p:ext>
            </p:extLst>
          </p:nvPr>
        </p:nvGraphicFramePr>
        <p:xfrm>
          <a:off x="415200" y="1556792"/>
          <a:ext cx="10721360" cy="456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60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Beteiligte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Fachgesellschaften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Organisationen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Mandatsträger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Arbeitsgemeinschaft für Psychoonkologie in der DKG (PSO)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PD Dr. Jens Ulrich Rüffer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Arbeitsgemeinschaft Internistische Onkologie in der DKG (AIO)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Paul La </a:t>
                      </a:r>
                      <a:r>
                        <a:rPr sz="1000" b="0" i="0" u="none" dirty="0" err="1"/>
                        <a:t>Rosée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Michael </a:t>
                      </a:r>
                      <a:r>
                        <a:rPr sz="1000" b="0" i="0" u="none" dirty="0" err="1"/>
                        <a:t>Hallek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Arbeitsgemeinschaft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Onkologische</a:t>
                      </a:r>
                      <a:r>
                        <a:rPr sz="1000" b="0" i="0" u="none" dirty="0"/>
                        <a:t> Rehabilitation und </a:t>
                      </a:r>
                      <a:r>
                        <a:rPr sz="1000" b="0" i="0" u="none" dirty="0" err="1"/>
                        <a:t>Sozialmedizin</a:t>
                      </a:r>
                      <a:r>
                        <a:rPr sz="1000" b="0" i="0" u="none" dirty="0"/>
                        <a:t> in der DKG (AGORS)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Dr. Birgit </a:t>
                      </a:r>
                      <a:r>
                        <a:rPr sz="1000" b="0" i="0" u="none" dirty="0" err="1"/>
                        <a:t>Leibbrand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Arbeitsgemeinschaft Radiologische Onkologie in der DKG (ARO)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Klaus </a:t>
                      </a:r>
                      <a:r>
                        <a:rPr sz="1000" b="0" i="0" u="none" dirty="0" err="1"/>
                        <a:t>Herfarth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Hans-Theodor </a:t>
                      </a:r>
                      <a:r>
                        <a:rPr sz="1000" b="0" i="0" u="none" dirty="0" err="1"/>
                        <a:t>Eich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Arbeitsgemeinschaft Supportive Maßnahmen in der Onkologie in der DKG (AGSMO)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Dr. Michael Klein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Arzneimittelkommission</a:t>
                      </a:r>
                      <a:r>
                        <a:rPr sz="1000" b="0" i="0" u="none" dirty="0"/>
                        <a:t> der </a:t>
                      </a:r>
                      <a:r>
                        <a:rPr sz="1000" b="0" i="0" u="none" dirty="0" err="1"/>
                        <a:t>deutschen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Ärzteschaft</a:t>
                      </a:r>
                      <a:r>
                        <a:rPr sz="1000" b="0" i="0" u="none" dirty="0"/>
                        <a:t> (</a:t>
                      </a:r>
                      <a:r>
                        <a:rPr sz="1000" b="0" i="0" u="none" dirty="0" err="1"/>
                        <a:t>AKdÄ</a:t>
                      </a:r>
                      <a:r>
                        <a:rPr sz="1000" b="0" i="0" u="none" dirty="0"/>
                        <a:t>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71755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Prof. Dr. Georg Maschmeyer (bis Mai 2024)</a:t>
                      </a:r>
                    </a:p>
                    <a:p>
                      <a:pPr marL="0" marR="71755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PD Dr. Sebastian Fetscher - Stellvertretung (bis Mai 2024; ab Mai 2024 Mandatsträger) - (bis Mai 2024)</a:t>
                      </a:r>
                    </a:p>
                    <a:p>
                      <a:pPr marL="0" marR="71755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0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Dr. Natascha </a:t>
                      </a:r>
                      <a:r>
                        <a:rPr lang="de-DE" sz="1000" dirty="0" err="1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Einhart</a:t>
                      </a:r>
                      <a:r>
                        <a:rPr lang="de-DE" sz="10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 - Stellvertretung (ab Mai 2024)</a:t>
                      </a:r>
                      <a:endParaRPr lang="de-DE"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Berufsverband</a:t>
                      </a:r>
                      <a:r>
                        <a:rPr sz="1000" b="0" i="0" u="none" dirty="0"/>
                        <a:t> der </a:t>
                      </a:r>
                      <a:r>
                        <a:rPr sz="1000" b="0" i="0" u="none" dirty="0" err="1"/>
                        <a:t>Niedergelassenen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Ärztinnen</a:t>
                      </a:r>
                      <a:r>
                        <a:rPr sz="1000" b="0" i="0" u="none" dirty="0"/>
                        <a:t> und Ärzte für </a:t>
                      </a:r>
                      <a:r>
                        <a:rPr sz="1000" b="0" i="0" u="none" dirty="0" err="1"/>
                        <a:t>Hämatologie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Medizinische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Onkologie</a:t>
                      </a:r>
                      <a:r>
                        <a:rPr sz="1000" b="0" i="0" u="none" dirty="0"/>
                        <a:t> in Deutschland (BNHO)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Wolfgang K</a:t>
                      </a:r>
                      <a:r>
                        <a:rPr lang="de-DE" sz="1000" b="0" i="0" u="none" dirty="0"/>
                        <a:t>n</a:t>
                      </a:r>
                      <a:r>
                        <a:rPr sz="1000" b="0" i="0" u="none" dirty="0"/>
                        <a:t>auf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Holger Schulz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</a:t>
                      </a:r>
                      <a:r>
                        <a:rPr sz="1000" b="0" i="0" u="none" dirty="0" err="1"/>
                        <a:t>Arbeitsgemeinschaft</a:t>
                      </a:r>
                      <a:r>
                        <a:rPr sz="1000" b="0" i="0" u="none" dirty="0"/>
                        <a:t> für </a:t>
                      </a:r>
                      <a:r>
                        <a:rPr sz="1000" b="0" i="0" u="none" dirty="0" err="1"/>
                        <a:t>Hämatopoetische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Stammzelltransplantation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Zelluläre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Therapie</a:t>
                      </a:r>
                      <a:r>
                        <a:rPr sz="1000" b="0" i="0" u="none" dirty="0"/>
                        <a:t> (DAG-HSZT)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Peter Dreger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Johannes </a:t>
                      </a:r>
                      <a:r>
                        <a:rPr sz="1000" b="0" i="0" u="none" dirty="0" err="1"/>
                        <a:t>Schetelig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Endoskopie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bildgebende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Verfahren</a:t>
                      </a:r>
                      <a:r>
                        <a:rPr sz="1000" b="0" i="0" u="none" dirty="0"/>
                        <a:t> (DGE-BV)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Christoph Frank Dietrich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Geriatrie</a:t>
                      </a:r>
                      <a:r>
                        <a:rPr sz="1000" b="0" i="0" u="none" dirty="0"/>
                        <a:t> (DGG)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PD. Dr. Valentin Goede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Ralf-Joachim Schulz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Humangenetik</a:t>
                      </a:r>
                      <a:r>
                        <a:rPr sz="1000" b="0" i="0" u="none" dirty="0"/>
                        <a:t> (</a:t>
                      </a:r>
                      <a:r>
                        <a:rPr sz="1000" b="0" i="0" u="none" dirty="0" err="1"/>
                        <a:t>GfH</a:t>
                      </a:r>
                      <a:r>
                        <a:rPr sz="1000" b="0" i="0" u="none" dirty="0"/>
                        <a:t>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Claudia </a:t>
                      </a:r>
                      <a:r>
                        <a:rPr sz="1000" b="0" i="0" u="none" dirty="0" err="1"/>
                        <a:t>Haferlach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PD Dr. </a:t>
                      </a:r>
                      <a:r>
                        <a:rPr sz="1000" b="0" i="0" u="none" dirty="0" err="1"/>
                        <a:t>Anke</a:t>
                      </a:r>
                      <a:r>
                        <a:rPr sz="1000" b="0" i="0" u="none" dirty="0"/>
                        <a:t> Bergmann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F28EF-E8A2-6ECE-654D-6089C6E1D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A4BCA-AE0A-148E-BA4A-FACCFE88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rPr dirty="0" err="1"/>
              <a:t>Beteiligte</a:t>
            </a:r>
            <a:r>
              <a:rPr dirty="0"/>
              <a:t> </a:t>
            </a:r>
            <a:r>
              <a:rPr dirty="0" err="1"/>
              <a:t>Fachgesellschaften</a:t>
            </a:r>
            <a:r>
              <a:rPr dirty="0"/>
              <a:t> und </a:t>
            </a:r>
            <a:r>
              <a:rPr dirty="0" err="1"/>
              <a:t>Organisationen</a:t>
            </a:r>
            <a:r>
              <a:rPr lang="de-DE" dirty="0"/>
              <a:t> (II)</a:t>
            </a:r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BABA837-4B29-62B8-0C61-55FD9787DB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375244"/>
              </p:ext>
            </p:extLst>
          </p:nvPr>
        </p:nvGraphicFramePr>
        <p:xfrm>
          <a:off x="360000" y="1628800"/>
          <a:ext cx="10992584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6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6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Beteiligte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Fachgesellschaften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Organisationen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Mandatsträger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Hämatologie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Medizinische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Onkologie</a:t>
                      </a:r>
                      <a:r>
                        <a:rPr sz="1000" b="0" i="0" u="none" dirty="0"/>
                        <a:t> (DGHO)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Michael </a:t>
                      </a:r>
                      <a:r>
                        <a:rPr sz="1000" b="0" i="0" u="none" dirty="0" err="1"/>
                        <a:t>Hallek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Barbara Eichhorst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Karl-Anton Kreuzer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Clemens </a:t>
                      </a:r>
                      <a:r>
                        <a:rPr sz="1000" b="0" i="0" u="none" dirty="0" err="1"/>
                        <a:t>Wendtner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Stephan </a:t>
                      </a:r>
                      <a:r>
                        <a:rPr sz="1000" b="0" i="0" u="none" dirty="0" err="1"/>
                        <a:t>Stilgenbauer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Infektiologie</a:t>
                      </a:r>
                      <a:r>
                        <a:rPr sz="1000" b="0" i="0" u="none" dirty="0"/>
                        <a:t> (DGI)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Dr. </a:t>
                      </a:r>
                      <a:r>
                        <a:rPr sz="1000" b="0" i="0" u="none" dirty="0" err="1"/>
                        <a:t>Sibylle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Mellinghoff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</a:t>
                      </a:r>
                      <a:r>
                        <a:rPr sz="1000" b="0" i="0" u="none" dirty="0" err="1"/>
                        <a:t>Elham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Khatamzas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Innere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Medizin</a:t>
                      </a:r>
                      <a:r>
                        <a:rPr sz="1000" b="0" i="0" u="none" dirty="0"/>
                        <a:t> (DGIM)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Stephan </a:t>
                      </a:r>
                      <a:r>
                        <a:rPr sz="1000" b="0" i="0" u="none" dirty="0" err="1"/>
                        <a:t>Stilgenbauer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Christiane Pott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Klinische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Chemie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Laboratoriumsmedizin</a:t>
                      </a:r>
                      <a:r>
                        <a:rPr sz="1000" b="0" i="0" u="none" dirty="0"/>
                        <a:t> (DGKL)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Dr. Sven Schneider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</a:t>
                      </a:r>
                      <a:r>
                        <a:rPr sz="1000" b="0" i="0" u="none" dirty="0" err="1"/>
                        <a:t>Verena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Haselmann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Klinische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Pharmakologie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Therapie</a:t>
                      </a:r>
                      <a:r>
                        <a:rPr sz="1000" b="0" i="0" u="none" dirty="0"/>
                        <a:t> (</a:t>
                      </a:r>
                      <a:r>
                        <a:rPr sz="1000" b="0" i="0" u="none" dirty="0" err="1"/>
                        <a:t>DGKliPha</a:t>
                      </a:r>
                      <a:r>
                        <a:rPr sz="1000" b="0" i="0" u="none" dirty="0"/>
                        <a:t>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Hans-Peter Lipp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Medizinische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Informatik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Biometrie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Epidemiologie</a:t>
                      </a:r>
                      <a:r>
                        <a:rPr sz="1000" b="0" i="0" u="none" dirty="0"/>
                        <a:t> (GMDS)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None Walter </a:t>
                      </a:r>
                      <a:r>
                        <a:rPr sz="1000" b="0" i="0" u="none" dirty="0" err="1"/>
                        <a:t>Lehmacher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Martin </a:t>
                      </a:r>
                      <a:r>
                        <a:rPr sz="1000" b="0" i="0" u="none" dirty="0" err="1"/>
                        <a:t>Hellmich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Nuklearmedizin</a:t>
                      </a:r>
                      <a:r>
                        <a:rPr sz="1000" b="0" i="0" u="none" dirty="0"/>
                        <a:t> (DGN)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Ken Herrmann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Andreas Buck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Palliativmedizin</a:t>
                      </a:r>
                      <a:r>
                        <a:rPr sz="1000" b="0" i="0" u="none" dirty="0"/>
                        <a:t> (DGP)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Steffen Simon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Christina </a:t>
                      </a:r>
                      <a:r>
                        <a:rPr sz="1000" b="0" i="0" u="none" dirty="0" err="1"/>
                        <a:t>Gerlach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Pathologie</a:t>
                      </a:r>
                      <a:r>
                        <a:rPr sz="1000" b="0" i="0" u="none" dirty="0"/>
                        <a:t> (DGP)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Falko Fend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Andreas </a:t>
                      </a:r>
                      <a:r>
                        <a:rPr sz="1000" b="0" i="0" u="none" dirty="0" err="1"/>
                        <a:t>Rosenwald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FA289D9-B53F-0063-D405-10DC88EBAB16}"/>
              </a:ext>
            </a:extLst>
          </p:cNvPr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76EC5F-878B-4585-3E0D-0D61BBA4C893}"/>
              </a:ext>
            </a:extLst>
          </p:cNvPr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9788883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5A9CF8-B3D5-32C9-0EAF-8E804863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DB692-3EEE-0AB2-D380-E8B25F4D9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rPr dirty="0" err="1"/>
              <a:t>Beteiligte</a:t>
            </a:r>
            <a:r>
              <a:rPr dirty="0"/>
              <a:t> </a:t>
            </a:r>
            <a:r>
              <a:rPr dirty="0" err="1"/>
              <a:t>Fachgesellschaften</a:t>
            </a:r>
            <a:r>
              <a:rPr dirty="0"/>
              <a:t> und </a:t>
            </a:r>
            <a:r>
              <a:rPr dirty="0" err="1"/>
              <a:t>Organisationen</a:t>
            </a:r>
            <a:r>
              <a:rPr lang="de-DE" dirty="0"/>
              <a:t> (III)</a:t>
            </a:r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7EEAC1E-B08B-964C-5E0B-41196BD98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417530"/>
              </p:ext>
            </p:extLst>
          </p:nvPr>
        </p:nvGraphicFramePr>
        <p:xfrm>
          <a:off x="360000" y="1890000"/>
          <a:ext cx="10560536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0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0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Beteiligte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Fachgesellschaften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Organisationen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Mandatsträger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Radioonkologie</a:t>
                      </a:r>
                      <a:r>
                        <a:rPr sz="1000" b="0" i="0" u="none" dirty="0"/>
                        <a:t> (DEGRO)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Hans-Theodor Eich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Klaus </a:t>
                      </a:r>
                      <a:r>
                        <a:rPr sz="1000" b="0" i="0" u="none" dirty="0" err="1"/>
                        <a:t>Herfarth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Gesellschaft für </a:t>
                      </a:r>
                      <a:r>
                        <a:rPr sz="1000" b="0" i="0" u="none" dirty="0" err="1"/>
                        <a:t>Ultraschall</a:t>
                      </a:r>
                      <a:r>
                        <a:rPr sz="1000" b="0" i="0" u="none" dirty="0"/>
                        <a:t> in der </a:t>
                      </a:r>
                      <a:r>
                        <a:rPr sz="1000" b="0" i="0" u="none" dirty="0" err="1"/>
                        <a:t>Medizin</a:t>
                      </a:r>
                      <a:r>
                        <a:rPr sz="1000" b="0" i="0" u="none" dirty="0"/>
                        <a:t> (DEGUM)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Christoph Frank Dietrich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Hans-Peter </a:t>
                      </a:r>
                      <a:r>
                        <a:rPr sz="1000" b="0" i="0" u="none" dirty="0" err="1"/>
                        <a:t>Weskott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</a:t>
                      </a:r>
                      <a:r>
                        <a:rPr sz="1000" b="0" i="0" u="none" dirty="0" err="1"/>
                        <a:t>Leukämie</a:t>
                      </a:r>
                      <a:r>
                        <a:rPr sz="1000" b="0" i="0" u="none" dirty="0"/>
                        <a:t>- &amp; </a:t>
                      </a:r>
                      <a:r>
                        <a:rPr sz="1000" b="0" i="0" u="none" dirty="0" err="1"/>
                        <a:t>Lymphom-Hilfe</a:t>
                      </a:r>
                      <a:r>
                        <a:rPr sz="1000" b="0" i="0" u="none" dirty="0"/>
                        <a:t> (DLH)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Dr. Ulrike Holtkamp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Rainer </a:t>
                      </a:r>
                      <a:r>
                        <a:rPr sz="1000" b="0" i="0" u="none" dirty="0" err="1"/>
                        <a:t>Göbel</a:t>
                      </a:r>
                      <a:r>
                        <a:rPr lang="de-DE" sz="1000" b="0" i="0" u="none" dirty="0"/>
                        <a:t> - Stellvertretung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Deutsche </a:t>
                      </a:r>
                      <a:r>
                        <a:rPr sz="1000" b="0" i="0" u="none" dirty="0" err="1"/>
                        <a:t>Röntgengesellschaft</a:t>
                      </a:r>
                      <a:r>
                        <a:rPr sz="1000" b="0" i="0" u="none" dirty="0"/>
                        <a:t> (DRG)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Tim Weber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Konferenz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Onkologischer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Kranken</a:t>
                      </a:r>
                      <a:r>
                        <a:rPr sz="1000" b="0" i="0" u="none" dirty="0"/>
                        <a:t>- und </a:t>
                      </a:r>
                      <a:r>
                        <a:rPr sz="1000" b="0" i="0" u="none" dirty="0" err="1"/>
                        <a:t>Kinderkrankenpflege</a:t>
                      </a:r>
                      <a:r>
                        <a:rPr sz="1000" b="0" i="0" u="none" dirty="0"/>
                        <a:t> in der DKG (KOK)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Kerstin </a:t>
                      </a:r>
                      <a:r>
                        <a:rPr sz="1000" b="0" i="0" u="none" dirty="0" err="1"/>
                        <a:t>Paradies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Netzwerk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Evidenzbasierte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Medizin</a:t>
                      </a:r>
                      <a:r>
                        <a:rPr sz="1000" b="0" i="0" u="none" dirty="0"/>
                        <a:t> (</a:t>
                      </a:r>
                      <a:r>
                        <a:rPr sz="1000" b="0" i="0" u="none" dirty="0" err="1"/>
                        <a:t>EbM-Netzwerk</a:t>
                      </a:r>
                      <a:r>
                        <a:rPr sz="1000" b="0" i="0" u="none" dirty="0"/>
                        <a:t>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Univ.-</a:t>
                      </a:r>
                      <a:r>
                        <a:rPr sz="1000" b="0" i="0" u="none" dirty="0"/>
                        <a:t>Prof. Dr. Nicole </a:t>
                      </a:r>
                      <a:r>
                        <a:rPr sz="1000" b="0" i="0" u="none" dirty="0" err="1"/>
                        <a:t>Skoetz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0152858-25F6-654E-BA34-B30F91311C6C}"/>
              </a:ext>
            </a:extLst>
          </p:cNvPr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5A903-0C09-7B2F-DEA8-708BF7EC19E2}"/>
              </a:ext>
            </a:extLst>
          </p:cNvPr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3875113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rPr dirty="0" err="1"/>
              <a:t>Arbeitsgruppe</a:t>
            </a:r>
            <a:r>
              <a:rPr lang="de-DE" dirty="0"/>
              <a:t>n (I)</a:t>
            </a:r>
            <a:endParaRPr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3408358"/>
              </p:ext>
            </p:extLst>
          </p:nvPr>
        </p:nvGraphicFramePr>
        <p:xfrm>
          <a:off x="360000" y="1628800"/>
          <a:ext cx="9984473" cy="33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8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6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Arbeitsgruppe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AG </a:t>
                      </a:r>
                      <a:r>
                        <a:rPr sz="1000" b="0" i="0" u="none" dirty="0" err="1"/>
                        <a:t>Leit</a:t>
                      </a:r>
                      <a:r>
                        <a:rPr lang="de-DE" sz="1000" b="0" i="0" u="none" dirty="0" err="1"/>
                        <a:t>ung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AG </a:t>
                      </a:r>
                      <a:r>
                        <a:rPr sz="1000" b="0" i="0" u="none" dirty="0" err="1"/>
                        <a:t>Mitglieder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Diagnose, Stadien, Prognosefaktoren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Stephan </a:t>
                      </a:r>
                      <a:r>
                        <a:rPr sz="1000" b="0" i="0" u="none" dirty="0" err="1"/>
                        <a:t>Stilgenbauer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Karl-Anton Kreuzer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lvl="0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0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Hauptautoren: Dr. Eugen Tausch, Prof. Dr. Sebastian Böttcher</a:t>
                      </a:r>
                    </a:p>
                    <a:p>
                      <a:r>
                        <a:rPr lang="de-DE" sz="1000" dirty="0">
                          <a:effectLst/>
                          <a:latin typeface="Lucida Sans" panose="020B0602030504020204" pitchFamily="34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Reviewende Autorin: Dr. Claudia Haferlach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Erstlinientherapie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Michael </a:t>
                      </a:r>
                      <a:r>
                        <a:rPr sz="1000" b="0" i="0" u="none" dirty="0" err="1"/>
                        <a:t>Hallek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Barbara Eichhorst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Hauptautor*innen: Dr. Moritz Fürsten-au, Dr. Christof Schneider</a:t>
                      </a:r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 Autor*innen: Dr. Ulrike Holtkamp, Dr. Paula Cramer, PD. Dr. Valentin Goede, Prof. Dr. Georg Maschmeyer, Dr. Anja Niederste-Hollenberg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Krankheitsrezidiv und refraktäre Erkrankung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Clemens </a:t>
                      </a:r>
                      <a:r>
                        <a:rPr sz="1000" b="0" i="0" u="none" dirty="0" err="1"/>
                        <a:t>Wendtner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Paula Cramer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Hauptautor*innen: Dr. Florian Simon, Dr. Paula Cramer, Dr. Lukas Frenzel</a:t>
                      </a:r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 Autor*innen: Dr. Ulrike Holtkamp, PD Dr. Valentin Goede, Dr. Anja Niederste-Hollenberg, Dr. Christi-na Gerlach, Dr. Petra Langerbeins, Prof. Dr. Johannes </a:t>
                      </a:r>
                      <a:r>
                        <a:rPr lang="de-DE" sz="1000" b="0" i="0" u="none" dirty="0" err="1"/>
                        <a:t>Schetelig</a:t>
                      </a:r>
                      <a:r>
                        <a:rPr lang="de-DE" sz="1000" b="0" i="0" u="none" dirty="0"/>
                        <a:t>, Prof. Dr. Stephan Stilgenbauer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Stellenwert der zellulären Therapien bei CLL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Peter Dreger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Johannes </a:t>
                      </a:r>
                      <a:r>
                        <a:rPr sz="1000" b="0" i="0" u="none" dirty="0" err="1"/>
                        <a:t>Schetelig</a:t>
                      </a:r>
                      <a:r>
                        <a:rPr sz="1000" b="0" i="0" u="none" dirty="0"/>
                        <a:t>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Hauptautorin: Dr. Nadine </a:t>
                      </a:r>
                      <a:r>
                        <a:rPr lang="de-DE" sz="1000" b="0" i="0" u="none" dirty="0" err="1"/>
                        <a:t>Kutsch</a:t>
                      </a:r>
                      <a:endParaRPr lang="de-DE" sz="1000" b="0" i="0" u="none" dirty="0"/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Reviewender Autor:  Prof. Dr. Clemens </a:t>
                      </a:r>
                      <a:r>
                        <a:rPr lang="de-DE" sz="1000" b="0" i="0" u="none" dirty="0" err="1"/>
                        <a:t>Wendtner</a:t>
                      </a:r>
                      <a:endParaRPr lang="de-DE"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D95723-C7A8-390B-9856-71CA1C45E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A2A1F-99A6-AB9F-E7DC-330E358AD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rPr dirty="0" err="1"/>
              <a:t>Arbeitsgruppe</a:t>
            </a:r>
            <a:r>
              <a:rPr lang="de-DE" dirty="0"/>
              <a:t>n (II)</a:t>
            </a:r>
            <a:endParaRPr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373003E-3069-00E4-ACAD-772B39C266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337862"/>
              </p:ext>
            </p:extLst>
          </p:nvPr>
        </p:nvGraphicFramePr>
        <p:xfrm>
          <a:off x="360000" y="1700808"/>
          <a:ext cx="11472000" cy="284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5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08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Arbeitsgruppe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AG </a:t>
                      </a:r>
                      <a:r>
                        <a:rPr sz="1000" b="0" i="0" u="none" dirty="0" err="1"/>
                        <a:t>Leit</a:t>
                      </a:r>
                      <a:r>
                        <a:rPr lang="de-DE" sz="1000" b="0" i="0" u="none" dirty="0" err="1"/>
                        <a:t>ung</a:t>
                      </a:r>
                      <a:endParaRPr sz="1000" b="0" i="0" u="none" dirty="0"/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AG Mitglieder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Richter-Transformation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Andreas Rosenwald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Prof. Dr. Barbara Eichhorst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Hauptautor*innen: Dr. Othman Al-</a:t>
                      </a:r>
                      <a:r>
                        <a:rPr lang="de-DE" sz="1000" b="0" i="0" u="none" dirty="0" err="1"/>
                        <a:t>Sawaf</a:t>
                      </a:r>
                      <a:r>
                        <a:rPr lang="de-DE" sz="1000" b="0" i="0" u="none" dirty="0"/>
                        <a:t>, Dr. Manuela </a:t>
                      </a:r>
                      <a:r>
                        <a:rPr lang="de-DE" sz="1000" b="0" i="0" u="none" dirty="0" err="1"/>
                        <a:t>Hoechstetter</a:t>
                      </a:r>
                      <a:endParaRPr lang="de-DE" sz="1000" b="0" i="0" u="none" dirty="0"/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 Autor*innen: Dr. Petra Langerbeins, Dr. Anja Niederste-Hollenberg, Prof. Dr. Stephan Stilgen-bauer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Komplikationen der CLL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Wolfgang Knauf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Paula Cramer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Hauptautor*innen: Dr. Florian Simon, Dr. Paula Cramer</a:t>
                      </a:r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 Autor*innen: Dr. Ursula </a:t>
                      </a:r>
                      <a:r>
                        <a:rPr lang="de-DE" sz="1000" b="0" i="0" u="none" dirty="0" err="1"/>
                        <a:t>Vehling</a:t>
                      </a:r>
                      <a:r>
                        <a:rPr lang="de-DE" sz="1000" b="0" i="0" u="none" dirty="0"/>
                        <a:t>-Kaiser, Prof. Dr. Steffen Simon, Dr. Christina Gerlach, Dr. Tobias </a:t>
                      </a:r>
                      <a:r>
                        <a:rPr lang="de-DE" sz="1000" b="0" i="0" u="none" dirty="0" err="1"/>
                        <a:t>Gaska</a:t>
                      </a:r>
                      <a:endParaRPr lang="de-DE"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Infektionen und Infektionsprophylaxe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Prof. Dr. Clemens </a:t>
                      </a:r>
                      <a:r>
                        <a:rPr sz="1000" b="0" i="0" u="none" dirty="0" err="1"/>
                        <a:t>Wendtner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Petra </a:t>
                      </a:r>
                      <a:r>
                        <a:rPr sz="1000" b="0" i="0" u="none" dirty="0" err="1"/>
                        <a:t>Langerbeins</a:t>
                      </a:r>
                      <a:r>
                        <a:rPr sz="1000" b="0" i="0" u="none" dirty="0"/>
                        <a:t>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Hauptautor*innen: Dr. Sibylle Mellinghoff, Dr. Manuela </a:t>
                      </a:r>
                      <a:r>
                        <a:rPr lang="de-DE" sz="1000" b="0" i="0" u="none" dirty="0" err="1"/>
                        <a:t>Hoechstetter</a:t>
                      </a:r>
                      <a:endParaRPr lang="de-DE" sz="1000" b="0" i="0" u="none" dirty="0"/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 Autor*innen: Prof. Dr. Oliver Cornely, Prof. Dr. Georg Maschmeyer, Prof. Dr. Christina Rieger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/>
                        <a:t>Nachsorge</a:t>
                      </a:r>
                      <a:r>
                        <a:rPr sz="1000" b="0" i="0" u="none" dirty="0"/>
                        <a:t> und supportive </a:t>
                      </a:r>
                      <a:r>
                        <a:rPr sz="1000" b="0" i="0" u="none" dirty="0" err="1"/>
                        <a:t>Maßnahmen</a:t>
                      </a:r>
                      <a:endParaRPr sz="10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Dr. Michael Eckart</a:t>
                      </a:r>
                      <a:br>
                        <a:rPr lang="de-DE" sz="1000" b="0" i="0" u="none" dirty="0"/>
                      </a:br>
                      <a:r>
                        <a:rPr sz="1000" b="0" i="0" u="none" dirty="0"/>
                        <a:t>Dr. Kirsten Fischer
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Hauptautor*innen: Dr. Moritz Fürsten-au, Dr. Birgit Leibbrand, Prof. Dr. Steffen Simon, Dr. Christina Gerlach</a:t>
                      </a:r>
                    </a:p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sz="1000" b="0" i="0" u="none" dirty="0"/>
                        <a:t>Reviewende Autor*innen: Dr. Ulrike Holtkamp, Dr. Nadine </a:t>
                      </a:r>
                      <a:r>
                        <a:rPr lang="de-DE" sz="1000" b="0" i="0" u="none" dirty="0" err="1"/>
                        <a:t>Kutsch</a:t>
                      </a:r>
                      <a:r>
                        <a:rPr lang="de-DE" sz="1000" b="0" i="0" u="none" dirty="0"/>
                        <a:t>, Dr. Anna-Maria Fink, PD Dr. Jens Ulrich Rüffer, Prof. Dr. Freerk Baumann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ABBBC5B-316C-E4CD-8AED-196B2179CA1A}"/>
              </a:ext>
            </a:extLst>
          </p:cNvPr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5A628F-D488-BAD9-1589-71BF767E2CC3}"/>
              </a:ext>
            </a:extLst>
          </p:cNvPr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3894460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.1: </a:t>
            </a:r>
            <a:r>
              <a:rPr sz="1400" dirty="0" err="1"/>
              <a:t>Diagnosesicherung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249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3.1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Die Diagnose CLL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ausgeschlossen oder bestätigt werden, wenn mindestens eines der folgenden Symptome und Befunde über mehr als 1 Monat persistiert und anderweitig unerklärt bleibt: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Absolute Lymphozytose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Thrombopenie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Anämie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Lymphadenopathie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Splenomegalie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Infektneigung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B-Symptome</a:t>
                      </a:r>
                    </a:p>
                    <a:p>
                      <a:endParaRPr sz="1000" b="0" i="0" u="none">
                        <a:latin typeface="Lucida Sans"/>
                      </a:endParaRP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Indikation zur Diagnosesicherung besteht auch bei unerklärter Autoimmunhämolyse oder Autoimmunthrombopenie.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133E90-5AB6-85CA-7C75-25572CC3E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neu? Was hat sich geändert?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D8CF742-378D-3A82-BDF1-F53A554DEC6C}"/>
              </a:ext>
            </a:extLst>
          </p:cNvPr>
          <p:cNvSpPr txBox="1"/>
          <p:nvPr/>
        </p:nvSpPr>
        <p:spPr>
          <a:xfrm>
            <a:off x="304800" y="1628800"/>
            <a:ext cx="11582400" cy="46085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Die </a:t>
            </a:r>
            <a:r>
              <a:rPr sz="1000" b="0" i="0" u="none" dirty="0" err="1">
                <a:latin typeface="Lucida Sans"/>
              </a:rPr>
              <a:t>Aktualisierung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bezieht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sich</a:t>
            </a:r>
            <a:r>
              <a:rPr sz="1000" b="0" i="0" u="none" dirty="0">
                <a:latin typeface="Lucida Sans"/>
              </a:rPr>
              <a:t> auf die </a:t>
            </a:r>
            <a:r>
              <a:rPr sz="1000" b="0" i="0" u="none" dirty="0" err="1">
                <a:latin typeface="Lucida Sans"/>
              </a:rPr>
              <a:t>komplette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Leitlinie</a:t>
            </a:r>
            <a:r>
              <a:rPr sz="1000" b="0" i="0" u="none" dirty="0">
                <a:latin typeface="Lucida Sans"/>
              </a:rPr>
              <a:t>. Es </a:t>
            </a:r>
            <a:r>
              <a:rPr sz="1000" b="0" i="0" u="none" dirty="0" err="1">
                <a:latin typeface="Lucida Sans"/>
              </a:rPr>
              <a:t>erfolgte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eine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Umstrukturierung</a:t>
            </a:r>
            <a:r>
              <a:rPr sz="1000" b="0" i="0" u="none" dirty="0">
                <a:latin typeface="Lucida Sans"/>
              </a:rPr>
              <a:t> der </a:t>
            </a:r>
            <a:r>
              <a:rPr sz="1000" b="0" i="0" u="none" dirty="0" err="1">
                <a:latin typeface="Lucida Sans"/>
              </a:rPr>
              <a:t>Kapitel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eine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teilweise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Spezifizierung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Ergänzung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Aktualisierung</a:t>
            </a:r>
            <a:r>
              <a:rPr sz="1000" b="0" i="0" u="none" dirty="0">
                <a:latin typeface="Lucida Sans"/>
              </a:rPr>
              <a:t> von </a:t>
            </a:r>
            <a:r>
              <a:rPr sz="1000" b="0" i="0" u="none" dirty="0" err="1">
                <a:latin typeface="Lucida Sans"/>
              </a:rPr>
              <a:t>Schlüsselfragen</a:t>
            </a:r>
            <a:r>
              <a:rPr sz="1000" b="0" i="0" u="none" dirty="0">
                <a:latin typeface="Lucida Sans"/>
              </a:rPr>
              <a:t>. </a:t>
            </a:r>
            <a:r>
              <a:rPr sz="1000" b="0" i="0" u="none" dirty="0" err="1">
                <a:latin typeface="Lucida Sans"/>
              </a:rPr>
              <a:t>Diese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sind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detailliert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Leitlinienreport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dargestellt</a:t>
            </a:r>
            <a:r>
              <a:rPr sz="1000" b="0" i="0" u="none" dirty="0">
                <a:latin typeface="Lucida Sans"/>
              </a:rPr>
              <a:t>. </a:t>
            </a:r>
            <a:r>
              <a:rPr sz="1000" b="0" i="0" u="none" dirty="0" err="1">
                <a:latin typeface="Lucida Sans"/>
              </a:rPr>
              <a:t>Insgesamt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gibt</a:t>
            </a:r>
            <a:r>
              <a:rPr sz="1000" b="0" i="0" u="none" dirty="0">
                <a:latin typeface="Lucida Sans"/>
              </a:rPr>
              <a:t> es nun </a:t>
            </a:r>
            <a:r>
              <a:rPr sz="1000" b="0" i="0" u="none" dirty="0" err="1">
                <a:latin typeface="Lucida Sans"/>
              </a:rPr>
              <a:t>acht</a:t>
            </a:r>
            <a:r>
              <a:rPr sz="1000" b="0" i="0" u="none" dirty="0">
                <a:latin typeface="Lucida Sans"/>
              </a:rPr>
              <a:t> neu </a:t>
            </a:r>
            <a:r>
              <a:rPr sz="1000" b="0" i="0" u="none" dirty="0" err="1">
                <a:latin typeface="Lucida Sans"/>
              </a:rPr>
              <a:t>strukturierte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Kapitel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Vergleich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</a:t>
            </a:r>
            <a:r>
              <a:rPr sz="1000" b="0" i="0" u="none" dirty="0">
                <a:latin typeface="Lucida Sans"/>
              </a:rPr>
              <a:t> den </a:t>
            </a:r>
            <a:r>
              <a:rPr sz="1000" b="0" i="0" u="none" dirty="0" err="1">
                <a:latin typeface="Lucida Sans"/>
              </a:rPr>
              <a:t>vorherigen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zehn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Kapiteln</a:t>
            </a:r>
            <a:r>
              <a:rPr sz="1000" b="0" i="0" u="none" dirty="0">
                <a:latin typeface="Lucida Sans"/>
              </a:rPr>
              <a:t>. </a:t>
            </a:r>
          </a:p>
          <a:p>
            <a:pPr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Einklang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mit</a:t>
            </a:r>
            <a:r>
              <a:rPr sz="1000" b="0" i="0" u="none" dirty="0">
                <a:latin typeface="Lucida Sans"/>
              </a:rPr>
              <a:t> den </a:t>
            </a:r>
            <a:r>
              <a:rPr sz="1000" b="0" i="0" u="none" dirty="0" err="1">
                <a:latin typeface="Lucida Sans"/>
              </a:rPr>
              <a:t>geplanten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Schlüsselfragen</a:t>
            </a:r>
            <a:r>
              <a:rPr sz="1000" b="0" i="0" u="none" dirty="0">
                <a:latin typeface="Lucida Sans"/>
              </a:rPr>
              <a:t> für die </a:t>
            </a:r>
            <a:r>
              <a:rPr sz="1000" b="0" i="0" u="none" dirty="0" err="1">
                <a:latin typeface="Lucida Sans"/>
              </a:rPr>
              <a:t>Aktualisierung</a:t>
            </a:r>
            <a:r>
              <a:rPr sz="1000" b="0" i="0" u="none" dirty="0">
                <a:latin typeface="Lucida Sans"/>
              </a:rPr>
              <a:t> und dem </a:t>
            </a:r>
            <a:r>
              <a:rPr sz="1000" b="0" i="0" u="none" dirty="0" err="1">
                <a:latin typeface="Lucida Sans"/>
              </a:rPr>
              <a:t>identifizierten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Aktualisierungsbedarf</a:t>
            </a:r>
            <a:r>
              <a:rPr sz="1000" b="0" i="0" u="none" dirty="0">
                <a:latin typeface="Lucida Sans"/>
              </a:rPr>
              <a:t>, der </a:t>
            </a:r>
            <a:r>
              <a:rPr sz="1000" b="0" i="0" u="none" dirty="0" err="1">
                <a:latin typeface="Lucida Sans"/>
              </a:rPr>
              <a:t>durch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zwei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Umfragen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analysiert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wurde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haben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sich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insbesondere</a:t>
            </a:r>
            <a:r>
              <a:rPr sz="1000" b="0" i="0" u="none" dirty="0">
                <a:latin typeface="Lucida Sans"/>
              </a:rPr>
              <a:t> die </a:t>
            </a:r>
            <a:r>
              <a:rPr sz="1000" b="0" i="0" u="none" dirty="0" err="1">
                <a:latin typeface="Lucida Sans"/>
              </a:rPr>
              <a:t>Inhalte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Therapiekapitel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verändert</a:t>
            </a:r>
            <a:r>
              <a:rPr sz="1000" b="0" i="0" u="none" dirty="0">
                <a:latin typeface="Lucida Sans"/>
              </a:rPr>
              <a:t>. </a:t>
            </a:r>
            <a:r>
              <a:rPr sz="1000" b="0" i="0" u="none" dirty="0" err="1">
                <a:latin typeface="Lucida Sans"/>
              </a:rPr>
              <a:t>Aufgrund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neuer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Evidenz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klinischer</a:t>
            </a:r>
            <a:r>
              <a:rPr sz="1000" b="0" i="0" u="none" dirty="0">
                <a:latin typeface="Lucida Sans"/>
              </a:rPr>
              <a:t> Praxis </a:t>
            </a:r>
            <a:r>
              <a:rPr sz="1000" b="0" i="0" u="none" dirty="0" err="1">
                <a:latin typeface="Lucida Sans"/>
              </a:rPr>
              <a:t>wurden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hier</a:t>
            </a:r>
            <a:r>
              <a:rPr sz="1000" b="0" i="0" u="none" dirty="0">
                <a:latin typeface="Lucida Sans"/>
              </a:rPr>
              <a:t> die </a:t>
            </a:r>
            <a:r>
              <a:rPr sz="1000" b="0" i="0" u="none" dirty="0" err="1">
                <a:latin typeface="Lucida Sans"/>
              </a:rPr>
              <a:t>Therapieempfehlungen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Empfehlungen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neuen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Substanzen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hinzugefügt</a:t>
            </a:r>
            <a:r>
              <a:rPr sz="1000" b="0" i="0" u="none" dirty="0">
                <a:latin typeface="Lucida Sans"/>
              </a:rPr>
              <a:t>, die in der </a:t>
            </a:r>
            <a:r>
              <a:rPr sz="1000" b="0" i="0" u="none" dirty="0" err="1">
                <a:latin typeface="Lucida Sans"/>
              </a:rPr>
              <a:t>Vorversion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noch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nicht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enthalten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waren</a:t>
            </a:r>
            <a:r>
              <a:rPr sz="1000" b="0" i="0" u="none" dirty="0">
                <a:latin typeface="Lucida Sans"/>
              </a:rPr>
              <a:t>. </a:t>
            </a:r>
            <a:r>
              <a:rPr sz="1000" b="0" i="0" u="none" dirty="0" err="1">
                <a:latin typeface="Lucida Sans"/>
              </a:rPr>
              <a:t>Außerdem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änderte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sich</a:t>
            </a:r>
            <a:r>
              <a:rPr sz="1000" b="0" i="0" u="none" dirty="0">
                <a:latin typeface="Lucida Sans"/>
              </a:rPr>
              <a:t> die </a:t>
            </a:r>
            <a:r>
              <a:rPr sz="1000" b="0" i="0" u="none" dirty="0" err="1">
                <a:latin typeface="Lucida Sans"/>
              </a:rPr>
              <a:t>Struktur</a:t>
            </a:r>
            <a:r>
              <a:rPr sz="1000" b="0" i="0" u="none" dirty="0">
                <a:latin typeface="Lucida Sans"/>
              </a:rPr>
              <a:t> des </a:t>
            </a:r>
            <a:r>
              <a:rPr sz="1000" b="0" i="0" u="none" dirty="0" err="1">
                <a:latin typeface="Lucida Sans"/>
              </a:rPr>
              <a:t>Kapitels</a:t>
            </a:r>
            <a:r>
              <a:rPr sz="1000" b="0" i="0" u="none" dirty="0">
                <a:latin typeface="Lucida Sans"/>
              </a:rPr>
              <a:t> "Diagnose, </a:t>
            </a:r>
            <a:r>
              <a:rPr sz="1000" b="0" i="0" u="none" dirty="0" err="1">
                <a:latin typeface="Lucida Sans"/>
              </a:rPr>
              <a:t>Stadien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Prognosefaktoren</a:t>
            </a:r>
            <a:r>
              <a:rPr sz="1000" b="0" i="0" u="none" dirty="0">
                <a:latin typeface="Lucida Sans"/>
              </a:rPr>
              <a:t>"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Vergleich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Vorversion</a:t>
            </a:r>
            <a:r>
              <a:rPr sz="1000" b="0" i="0" u="none" dirty="0">
                <a:latin typeface="Lucida Sans"/>
              </a:rPr>
              <a:t>. Sie </a:t>
            </a:r>
            <a:r>
              <a:rPr sz="1000" b="0" i="0" u="none" dirty="0" err="1">
                <a:latin typeface="Lucida Sans"/>
              </a:rPr>
              <a:t>umfasst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Abschnitte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verschiedenen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Zeitpunkten</a:t>
            </a:r>
            <a:r>
              <a:rPr sz="1000" b="0" i="0" u="none" dirty="0">
                <a:latin typeface="Lucida Sans"/>
              </a:rPr>
              <a:t> der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bei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Diagnosestellung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in </a:t>
            </a:r>
            <a:r>
              <a:rPr sz="1000" b="0" i="0" u="none" dirty="0" err="1">
                <a:latin typeface="Lucida Sans"/>
              </a:rPr>
              <a:t>therapiefreier</a:t>
            </a:r>
            <a:r>
              <a:rPr sz="1000" b="0" i="0" u="none" dirty="0">
                <a:latin typeface="Lucida Sans"/>
              </a:rPr>
              <a:t> Zeit,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bei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Behandlungsindikation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während</a:t>
            </a:r>
            <a:r>
              <a:rPr sz="1000" b="0" i="0" u="none" dirty="0">
                <a:latin typeface="Lucida Sans"/>
              </a:rPr>
              <a:t> der </a:t>
            </a:r>
            <a:r>
              <a:rPr sz="1000" b="0" i="0" u="none" dirty="0" err="1">
                <a:latin typeface="Lucida Sans"/>
              </a:rPr>
              <a:t>Therapie</a:t>
            </a:r>
            <a:r>
              <a:rPr sz="1000" b="0" i="0" u="none" dirty="0">
                <a:latin typeface="Lucida Sans"/>
              </a:rPr>
              <a:t>. Des </a:t>
            </a:r>
            <a:r>
              <a:rPr sz="1000" b="0" i="0" u="none" dirty="0" err="1">
                <a:latin typeface="Lucida Sans"/>
              </a:rPr>
              <a:t>Weiteren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enthält</a:t>
            </a:r>
            <a:r>
              <a:rPr sz="1000" b="0" i="0" u="none" dirty="0">
                <a:latin typeface="Lucida Sans"/>
              </a:rPr>
              <a:t> die </a:t>
            </a:r>
            <a:r>
              <a:rPr sz="1000" b="0" i="0" u="none" dirty="0" err="1">
                <a:latin typeface="Lucida Sans"/>
              </a:rPr>
              <a:t>neue</a:t>
            </a:r>
            <a:r>
              <a:rPr sz="1000" b="0" i="0" u="none" dirty="0">
                <a:latin typeface="Lucida Sans"/>
              </a:rPr>
              <a:t> Version der </a:t>
            </a:r>
            <a:r>
              <a:rPr sz="1000" b="0" i="0" u="none" dirty="0" err="1">
                <a:latin typeface="Lucida Sans"/>
              </a:rPr>
              <a:t>Leitlinie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ein</a:t>
            </a:r>
            <a:r>
              <a:rPr sz="1000" b="0" i="0" u="none" dirty="0">
                <a:latin typeface="Lucida Sans"/>
              </a:rPr>
              <a:t> separates </a:t>
            </a:r>
            <a:r>
              <a:rPr sz="1000" b="0" i="0" u="none" dirty="0" err="1">
                <a:latin typeface="Lucida Sans"/>
              </a:rPr>
              <a:t>Kapitel</a:t>
            </a:r>
            <a:r>
              <a:rPr sz="1000" b="0" i="0" u="none" dirty="0">
                <a:latin typeface="Lucida Sans"/>
              </a:rPr>
              <a:t>, das der </a:t>
            </a:r>
            <a:r>
              <a:rPr sz="1000" b="0" i="0" u="none" dirty="0" err="1">
                <a:latin typeface="Lucida Sans"/>
              </a:rPr>
              <a:t>Behandlung</a:t>
            </a:r>
            <a:r>
              <a:rPr sz="1000" b="0" i="0" u="none" dirty="0">
                <a:latin typeface="Lucida Sans"/>
              </a:rPr>
              <a:t> von </a:t>
            </a:r>
            <a:r>
              <a:rPr sz="1000" b="0" i="0" u="none" dirty="0" err="1">
                <a:latin typeface="Lucida Sans"/>
              </a:rPr>
              <a:t>Infektionen</a:t>
            </a:r>
            <a:r>
              <a:rPr sz="1000" b="0" i="0" u="none" dirty="0">
                <a:latin typeface="Lucida Sans"/>
              </a:rPr>
              <a:t> und der </a:t>
            </a:r>
            <a:r>
              <a:rPr sz="1000" b="0" i="0" u="none" dirty="0" err="1">
                <a:latin typeface="Lucida Sans"/>
              </a:rPr>
              <a:t>Infektionsprophylaxe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gewidmet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ist</a:t>
            </a:r>
            <a:r>
              <a:rPr sz="1000" b="0" i="0" u="none" dirty="0">
                <a:latin typeface="Lucida Sans"/>
              </a:rPr>
              <a:t>. Hier </a:t>
            </a:r>
            <a:r>
              <a:rPr sz="1000" b="0" i="0" u="none" dirty="0" err="1">
                <a:latin typeface="Lucida Sans"/>
              </a:rPr>
              <a:t>finden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sich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auch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Impfempfehlungen</a:t>
            </a:r>
            <a:r>
              <a:rPr sz="1000" b="0" i="0" u="none" dirty="0">
                <a:latin typeface="Lucida Sans"/>
              </a:rPr>
              <a:t> für CLL-Patient*</a:t>
            </a:r>
            <a:r>
              <a:rPr sz="1000" b="0" i="0" u="none" dirty="0" err="1">
                <a:latin typeface="Lucida Sans"/>
              </a:rPr>
              <a:t>innen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einschließlich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</a:t>
            </a:r>
            <a:r>
              <a:rPr sz="1000" b="0" i="0" u="none" dirty="0">
                <a:latin typeface="Lucida Sans"/>
              </a:rPr>
              <a:t> COVID-19. </a:t>
            </a:r>
            <a:r>
              <a:rPr sz="1000" b="0" i="0" u="none" dirty="0" err="1">
                <a:latin typeface="Lucida Sans"/>
              </a:rPr>
              <a:t>Zusätzlich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wurden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Kapitel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Nachsorge</a:t>
            </a:r>
            <a:r>
              <a:rPr sz="1000" b="0" i="0" u="none" dirty="0">
                <a:latin typeface="Lucida Sans"/>
              </a:rPr>
              <a:t> und supportive </a:t>
            </a:r>
            <a:r>
              <a:rPr sz="1000" b="0" i="0" u="none" dirty="0" err="1">
                <a:latin typeface="Lucida Sans"/>
              </a:rPr>
              <a:t>Maßnahmen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weiterführende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Informationen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Sozialmedizin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zur</a:t>
            </a:r>
            <a:r>
              <a:rPr sz="1000" b="0" i="0" u="none" dirty="0">
                <a:latin typeface="Lucida Sans"/>
              </a:rPr>
              <a:t> Rehabilitation </a:t>
            </a:r>
            <a:r>
              <a:rPr sz="1000" b="0" i="0" u="none" dirty="0" err="1">
                <a:latin typeface="Lucida Sans"/>
              </a:rPr>
              <a:t>ergänzt</a:t>
            </a:r>
            <a:r>
              <a:rPr sz="1000" b="0" i="0" u="none" dirty="0">
                <a:latin typeface="Lucida Sans"/>
              </a:rPr>
              <a:t>.</a:t>
            </a:r>
          </a:p>
          <a:p>
            <a:pPr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Um auf PET/CT-</a:t>
            </a:r>
            <a:r>
              <a:rPr sz="1000" b="0" i="0" u="none" dirty="0" err="1">
                <a:latin typeface="Lucida Sans"/>
              </a:rPr>
              <a:t>Indikationen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aufmerksam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machen</a:t>
            </a:r>
            <a:r>
              <a:rPr sz="1000" b="0" i="0" u="none" dirty="0">
                <a:latin typeface="Lucida Sans"/>
              </a:rPr>
              <a:t>, die (</a:t>
            </a:r>
            <a:r>
              <a:rPr sz="1000" b="0" i="0" u="none" dirty="0" err="1">
                <a:latin typeface="Lucida Sans"/>
              </a:rPr>
              <a:t>noch</a:t>
            </a:r>
            <a:r>
              <a:rPr sz="1000" b="0" i="0" u="none" dirty="0">
                <a:latin typeface="Lucida Sans"/>
              </a:rPr>
              <a:t>) </a:t>
            </a:r>
            <a:r>
              <a:rPr sz="1000" b="0" i="0" u="none" dirty="0" err="1">
                <a:latin typeface="Lucida Sans"/>
              </a:rPr>
              <a:t>nicht</a:t>
            </a:r>
            <a:r>
              <a:rPr sz="1000" b="0" i="0" u="none" dirty="0">
                <a:latin typeface="Lucida Sans"/>
              </a:rPr>
              <a:t> von den </a:t>
            </a:r>
            <a:r>
              <a:rPr sz="1000" b="0" i="0" u="none" dirty="0" err="1">
                <a:latin typeface="Lucida Sans"/>
              </a:rPr>
              <a:t>Krankenkassen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refinanziert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werden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wurden</a:t>
            </a:r>
            <a:r>
              <a:rPr sz="1000" b="0" i="0" u="none" dirty="0">
                <a:latin typeface="Lucida Sans"/>
              </a:rPr>
              <a:t> in </a:t>
            </a:r>
            <a:r>
              <a:rPr sz="1000" b="0" i="0" u="none" dirty="0" err="1">
                <a:latin typeface="Lucida Sans"/>
              </a:rPr>
              <a:t>dieser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Leitlinie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entsprechende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Empfehlungskästen</a:t>
            </a:r>
            <a:r>
              <a:rPr sz="1000" b="0" i="0" u="none" dirty="0">
                <a:latin typeface="Lucida Sans"/>
              </a:rPr>
              <a:t> um den </a:t>
            </a:r>
            <a:r>
              <a:rPr sz="1000" b="0" i="0" u="none" dirty="0" err="1">
                <a:latin typeface="Lucida Sans"/>
              </a:rPr>
              <a:t>folgenden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Zusatz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ergänzt</a:t>
            </a:r>
            <a:r>
              <a:rPr sz="1000" b="0" i="0" u="none" dirty="0">
                <a:latin typeface="Lucida Sans"/>
              </a:rPr>
              <a:t>: „*CAVE: Die PET </a:t>
            </a:r>
            <a:r>
              <a:rPr sz="1000" b="0" i="0" u="none" dirty="0" err="1">
                <a:latin typeface="Lucida Sans"/>
              </a:rPr>
              <a:t>Untersuchung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ist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nicht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Gegenstand</a:t>
            </a:r>
            <a:r>
              <a:rPr sz="1000" b="0" i="0" u="none" dirty="0">
                <a:latin typeface="Lucida Sans"/>
              </a:rPr>
              <a:t> des </a:t>
            </a:r>
            <a:r>
              <a:rPr sz="1000" b="0" i="0" u="none" dirty="0" err="1">
                <a:latin typeface="Lucida Sans"/>
              </a:rPr>
              <a:t>Leistungskatalogs</a:t>
            </a:r>
            <a:r>
              <a:rPr sz="1000" b="0" i="0" u="none" dirty="0">
                <a:latin typeface="Lucida Sans"/>
              </a:rPr>
              <a:t> der </a:t>
            </a:r>
            <a:r>
              <a:rPr sz="1000" b="0" i="0" u="none" dirty="0" err="1">
                <a:latin typeface="Lucida Sans"/>
              </a:rPr>
              <a:t>gesetzlichen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Krankenversicherung</a:t>
            </a:r>
            <a:r>
              <a:rPr sz="1000" b="0" i="0" u="none" dirty="0">
                <a:latin typeface="Lucida Sans"/>
              </a:rPr>
              <a:t> (</a:t>
            </a:r>
            <a:r>
              <a:rPr sz="1000" b="0" i="0" u="none" dirty="0" err="1">
                <a:latin typeface="Lucida Sans"/>
              </a:rPr>
              <a:t>Kostenübernahme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nicht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gesichert</a:t>
            </a:r>
            <a:r>
              <a:rPr sz="1000" b="0" i="0" u="none" dirty="0">
                <a:latin typeface="Lucida Sans"/>
              </a:rPr>
              <a:t>)“. </a:t>
            </a:r>
            <a:r>
              <a:rPr sz="1000" b="0" i="0" u="none" dirty="0" err="1">
                <a:latin typeface="Lucida Sans"/>
              </a:rPr>
              <a:t>Sollte</a:t>
            </a:r>
            <a:r>
              <a:rPr sz="1000" b="0" i="0" u="none" dirty="0">
                <a:latin typeface="Lucida Sans"/>
              </a:rPr>
              <a:t> die </a:t>
            </a:r>
            <a:r>
              <a:rPr sz="1000" b="0" i="0" u="none" dirty="0" err="1">
                <a:latin typeface="Lucida Sans"/>
              </a:rPr>
              <a:t>Kostenübernahme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zukünftig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gesichert</a:t>
            </a:r>
            <a:r>
              <a:rPr sz="1000" b="0" i="0" u="none" dirty="0">
                <a:latin typeface="Lucida Sans"/>
              </a:rPr>
              <a:t> sein, </a:t>
            </a:r>
            <a:r>
              <a:rPr sz="1000" b="0" i="0" u="none" dirty="0" err="1">
                <a:latin typeface="Lucida Sans"/>
              </a:rPr>
              <a:t>wird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ein</a:t>
            </a:r>
            <a:r>
              <a:rPr sz="1000" b="0" i="0" u="none" dirty="0">
                <a:latin typeface="Lucida Sans"/>
              </a:rPr>
              <a:t> Amendment der </a:t>
            </a:r>
            <a:r>
              <a:rPr sz="1000" b="0" i="0" u="none" dirty="0" err="1">
                <a:latin typeface="Lucida Sans"/>
              </a:rPr>
              <a:t>Leitlinie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ohne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diesen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Warnhinweis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veröffentlicht</a:t>
            </a:r>
            <a:r>
              <a:rPr sz="1000" b="0" i="0" u="none" dirty="0">
                <a:latin typeface="Lucida Sans"/>
              </a:rPr>
              <a:t>.</a:t>
            </a:r>
          </a:p>
          <a:p>
            <a:pPr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Insgesamt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enthält</a:t>
            </a:r>
            <a:r>
              <a:rPr sz="1000" b="0" i="0" u="none" dirty="0">
                <a:latin typeface="Lucida Sans"/>
              </a:rPr>
              <a:t> die </a:t>
            </a:r>
            <a:r>
              <a:rPr sz="1000" b="0" i="0" u="none" dirty="0" err="1">
                <a:latin typeface="Lucida Sans"/>
              </a:rPr>
              <a:t>aktualisierte</a:t>
            </a:r>
            <a:r>
              <a:rPr sz="1000" b="0" i="0" u="none" dirty="0">
                <a:latin typeface="Lucida Sans"/>
              </a:rPr>
              <a:t> Version der </a:t>
            </a:r>
            <a:r>
              <a:rPr sz="1000" b="0" i="0" u="none" dirty="0" err="1">
                <a:latin typeface="Lucida Sans"/>
              </a:rPr>
              <a:t>Leitlinie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acht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Kapitel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mit</a:t>
            </a:r>
            <a:r>
              <a:rPr sz="1000" b="0" i="0" u="none" dirty="0">
                <a:latin typeface="Lucida Sans"/>
              </a:rPr>
              <a:t> 26 </a:t>
            </a:r>
            <a:r>
              <a:rPr sz="1000" b="0" i="0" u="none" dirty="0" err="1">
                <a:latin typeface="Lucida Sans"/>
              </a:rPr>
              <a:t>neuen</a:t>
            </a:r>
            <a:r>
              <a:rPr sz="1000" b="0" i="0" u="none" dirty="0">
                <a:latin typeface="Lucida Sans"/>
              </a:rPr>
              <a:t>, 46 </a:t>
            </a:r>
            <a:r>
              <a:rPr sz="1000" b="0" i="0" u="none" dirty="0" err="1">
                <a:latin typeface="Lucida Sans"/>
              </a:rPr>
              <a:t>aktualisierten</a:t>
            </a:r>
            <a:r>
              <a:rPr sz="1000" b="0" i="0" u="none" dirty="0">
                <a:latin typeface="Lucida Sans"/>
              </a:rPr>
              <a:t> und 14 </a:t>
            </a:r>
            <a:r>
              <a:rPr sz="1000" b="0" i="0" u="none" dirty="0" err="1">
                <a:latin typeface="Lucida Sans"/>
              </a:rPr>
              <a:t>unveränderten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Empfehlungen</a:t>
            </a:r>
            <a:r>
              <a:rPr sz="1000" b="0" i="0" u="none" dirty="0">
                <a:latin typeface="Lucida Sans"/>
              </a:rPr>
              <a:t>. Die </a:t>
            </a:r>
            <a:r>
              <a:rPr sz="1000" b="0" i="0" u="none" dirty="0" err="1">
                <a:latin typeface="Lucida Sans"/>
              </a:rPr>
              <a:t>neue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Kapitelstruktur</a:t>
            </a:r>
            <a:r>
              <a:rPr sz="1000" b="0" i="0" u="none" dirty="0">
                <a:latin typeface="Lucida Sans"/>
              </a:rPr>
              <a:t> und die </a:t>
            </a:r>
            <a:r>
              <a:rPr sz="1000" b="0" i="0" u="none" dirty="0" err="1">
                <a:latin typeface="Lucida Sans"/>
              </a:rPr>
              <a:t>einzelnen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neuen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aktualisierten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Themen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Empfehlungen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sind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Folgenden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aufgelistet</a:t>
            </a:r>
            <a:r>
              <a:rPr sz="1000" b="0" i="0" u="none" dirty="0">
                <a:latin typeface="Lucida Sans"/>
              </a:rPr>
              <a:t>: </a:t>
            </a: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2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2" action="ppaction://hlinksldjump"/>
              </a:rPr>
              <a:t> 3</a:t>
            </a:r>
            <a:r>
              <a:rPr sz="1000" b="1" i="0" u="none" dirty="0">
                <a:latin typeface="Lucida Sans"/>
              </a:rPr>
              <a:t> „Diagnose, </a:t>
            </a:r>
            <a:r>
              <a:rPr sz="1000" b="1" i="0" u="none" dirty="0" err="1">
                <a:latin typeface="Lucida Sans"/>
              </a:rPr>
              <a:t>Stadien</a:t>
            </a:r>
            <a:r>
              <a:rPr sz="1000" b="1" i="0" u="none" dirty="0">
                <a:latin typeface="Lucida Sans"/>
              </a:rPr>
              <a:t>, </a:t>
            </a:r>
            <a:r>
              <a:rPr sz="1000" b="1" i="0" u="none" dirty="0" err="1">
                <a:latin typeface="Lucida Sans"/>
              </a:rPr>
              <a:t>Prognosefaktoren</a:t>
            </a:r>
            <a:r>
              <a:rPr sz="1000" b="1" i="0" u="none" dirty="0">
                <a:latin typeface="Lucida Sans"/>
              </a:rPr>
              <a:t>"</a:t>
            </a:r>
          </a:p>
          <a:p>
            <a:pPr lvl="1"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neu: </a:t>
            </a:r>
            <a:r>
              <a:rPr sz="1000" b="0" i="0" u="none" dirty="0" err="1">
                <a:latin typeface="Lucida Sans"/>
              </a:rPr>
              <a:t>Zytogenetische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molekulargenetische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(3.6),</a:t>
            </a:r>
            <a:r>
              <a:rPr sz="1000" b="0" i="0" u="none" dirty="0" err="1">
                <a:latin typeface="Lucida Sans"/>
              </a:rPr>
              <a:t>Indikationsstellung</a:t>
            </a:r>
            <a:r>
              <a:rPr lang="de-DE" sz="1000" b="0" i="0" u="none" dirty="0">
                <a:latin typeface="Lucida Sans"/>
              </a:rPr>
              <a:t> vor </a:t>
            </a:r>
            <a:r>
              <a:rPr lang="de-DE" sz="1000" b="0" i="0" u="none" dirty="0" err="1">
                <a:latin typeface="Lucida Sans"/>
              </a:rPr>
              <a:t>Therapieenleitung</a:t>
            </a:r>
            <a:r>
              <a:rPr sz="1000" b="0" i="0" u="none" dirty="0">
                <a:latin typeface="Lucida Sans"/>
              </a:rPr>
              <a:t> (3.13)</a:t>
            </a:r>
          </a:p>
          <a:p>
            <a:pPr lvl="1"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Diagnosesicherung</a:t>
            </a:r>
            <a:r>
              <a:rPr sz="1000" b="0" i="0" u="none" dirty="0">
                <a:latin typeface="Lucida Sans"/>
              </a:rPr>
              <a:t> der CLL (3.1, 3.2., 3.3, 3.4), </a:t>
            </a:r>
            <a:r>
              <a:rPr sz="1000" b="0" i="0" u="none" dirty="0" err="1">
                <a:latin typeface="Lucida Sans"/>
              </a:rPr>
              <a:t>Stadieneinteilung</a:t>
            </a:r>
            <a:r>
              <a:rPr sz="1000" b="0" i="0" u="none" dirty="0">
                <a:latin typeface="Lucida Sans"/>
              </a:rPr>
              <a:t> der CLL (3.5), </a:t>
            </a:r>
            <a:r>
              <a:rPr sz="1000" b="0" i="0" u="none" dirty="0" err="1">
                <a:latin typeface="Lucida Sans"/>
              </a:rPr>
              <a:t>Indikationsstellung</a:t>
            </a:r>
            <a:r>
              <a:rPr lang="de-DE" sz="1000" b="0" i="0" u="none" dirty="0">
                <a:latin typeface="Lucida Sans"/>
              </a:rPr>
              <a:t> vor Therapieeinleitung</a:t>
            </a:r>
            <a:r>
              <a:rPr sz="1000" b="0" i="0" u="none" dirty="0">
                <a:latin typeface="Lucida Sans"/>
              </a:rPr>
              <a:t> (3.11, 3.12, 3.14), </a:t>
            </a:r>
            <a:r>
              <a:rPr sz="1000" b="0" i="0" u="none" dirty="0" err="1">
                <a:latin typeface="Lucida Sans"/>
              </a:rPr>
              <a:t>Psychoonkologische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(3.19), </a:t>
            </a:r>
            <a:r>
              <a:rPr sz="1000" b="0" i="0" u="none" dirty="0" err="1">
                <a:latin typeface="Lucida Sans"/>
              </a:rPr>
              <a:t>Verlaufsdiagnostik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nach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Behandlungsbeginn</a:t>
            </a:r>
            <a:r>
              <a:rPr sz="1000" b="0" i="0" u="none" dirty="0">
                <a:latin typeface="Lucida Sans"/>
              </a:rPr>
              <a:t> (3.16, 3.17, 3.18)</a:t>
            </a: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3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3" action="ppaction://hlinksldjump"/>
              </a:rPr>
              <a:t> 4</a:t>
            </a:r>
            <a:r>
              <a:rPr sz="1000" b="1" i="0" u="none" dirty="0">
                <a:latin typeface="Lucida Sans"/>
              </a:rPr>
              <a:t> „</a:t>
            </a:r>
            <a:r>
              <a:rPr sz="1000" b="1" i="0" u="none" dirty="0" err="1">
                <a:latin typeface="Lucida Sans"/>
              </a:rPr>
              <a:t>Zeitpunkt</a:t>
            </a:r>
            <a:r>
              <a:rPr sz="1000" b="1" i="0" u="none" dirty="0">
                <a:latin typeface="Lucida Sans"/>
              </a:rPr>
              <a:t> und Wahl der </a:t>
            </a:r>
            <a:r>
              <a:rPr sz="1000" b="1" i="0" u="none" dirty="0" err="1">
                <a:latin typeface="Lucida Sans"/>
              </a:rPr>
              <a:t>Erstlinientherapie</a:t>
            </a:r>
            <a:r>
              <a:rPr sz="1000" b="1" i="0" u="none" dirty="0">
                <a:latin typeface="Lucida Sans"/>
              </a:rPr>
              <a:t>"</a:t>
            </a:r>
          </a:p>
          <a:p>
            <a:pPr lvl="1">
              <a:spcAft>
                <a:spcPts val="600"/>
              </a:spcAft>
            </a:pPr>
            <a:r>
              <a:rPr lang="de-DE" sz="1000" b="0" i="0" u="none" dirty="0">
                <a:latin typeface="Lucida Sans"/>
              </a:rPr>
              <a:t>neu: Wahl der Erstlinientherapie (4.3), Wahl des Behandlungsschemas (4.4), Individuelle Komorbiditäten (4.5, 4.6), Patientenpräferenz (4.7), Stellenwert MRD-gesteuerter Therapie (4.9)</a:t>
            </a:r>
          </a:p>
          <a:p>
            <a:pPr lvl="1">
              <a:spcAft>
                <a:spcPts val="600"/>
              </a:spcAft>
            </a:pPr>
            <a:r>
              <a:rPr lang="de-DE" sz="1000" b="0" i="0" u="none" dirty="0">
                <a:latin typeface="Lucida Sans"/>
              </a:rPr>
              <a:t>aktualisiert: Indikationsstellung zur Therapie (4.1), Stellenwert der </a:t>
            </a:r>
            <a:r>
              <a:rPr lang="de-DE" sz="1000" b="0" i="0" u="none" dirty="0" err="1">
                <a:latin typeface="Lucida Sans"/>
              </a:rPr>
              <a:t>Chemoimmuntherapie</a:t>
            </a:r>
            <a:r>
              <a:rPr lang="de-DE" sz="1000" b="0" i="0" u="none" dirty="0">
                <a:latin typeface="Lucida Sans"/>
              </a:rPr>
              <a:t> (4.8)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4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376592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.1: </a:t>
            </a:r>
            <a:r>
              <a:rPr sz="1400" dirty="0" err="1"/>
              <a:t>Diagnosesicherung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740819"/>
              </p:ext>
            </p:extLst>
          </p:nvPr>
        </p:nvGraphicFramePr>
        <p:xfrm>
          <a:off x="360000" y="1890000"/>
          <a:ext cx="11520000" cy="18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 err="1">
                          <a:latin typeface="Lucida Sans"/>
                        </a:rPr>
                        <a:t>Folgende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Untersuchungsverfahren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sollen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Sicherung</a:t>
                      </a:r>
                      <a:r>
                        <a:rPr sz="1000" b="0" i="0" u="none" dirty="0">
                          <a:latin typeface="Lucida Sans"/>
                        </a:rPr>
                        <a:t> der Diagnose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Anwendung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kommen</a:t>
                      </a:r>
                      <a:r>
                        <a:rPr sz="1000" b="0" i="0" u="none" dirty="0">
                          <a:latin typeface="Lucida Sans"/>
                        </a:rPr>
                        <a:t>: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Maschinelles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Blutbild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Hämoglobin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Leukozytenzahl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Thrombozytenzahl</a:t>
                      </a:r>
                      <a:r>
                        <a:rPr sz="1000" b="0" i="0" u="none" dirty="0">
                          <a:latin typeface="Lucida Sans"/>
                        </a:rPr>
                        <a:t>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Mikroskopisches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Differentialblutbild</a:t>
                      </a:r>
                      <a:r>
                        <a:rPr sz="1000" b="0" i="0" u="none" dirty="0">
                          <a:latin typeface="Lucida Sans"/>
                        </a:rPr>
                        <a:t>  (</a:t>
                      </a:r>
                      <a:r>
                        <a:rPr sz="1000" b="0" i="0" u="none" dirty="0" err="1">
                          <a:latin typeface="Lucida Sans"/>
                        </a:rPr>
                        <a:t>einschließlich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Prolymphozytenanteil</a:t>
                      </a:r>
                      <a:r>
                        <a:rPr sz="1000" b="0" i="0" u="none" dirty="0">
                          <a:latin typeface="Lucida Sans"/>
                        </a:rPr>
                        <a:t>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Immunphänotypisierung</a:t>
                      </a:r>
                      <a:r>
                        <a:rPr sz="1000" b="0" i="0" u="none" dirty="0">
                          <a:latin typeface="Lucida Sans"/>
                        </a:rPr>
                        <a:t> des </a:t>
                      </a:r>
                      <a:r>
                        <a:rPr sz="1000" b="0" i="0" u="none" dirty="0" err="1">
                          <a:latin typeface="Lucida Sans"/>
                        </a:rPr>
                        <a:t>peripheren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Blutes</a:t>
                      </a:r>
                      <a:endParaRPr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Anamnese</a:t>
                      </a:r>
                      <a:endParaRPr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Körperliche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Untersuchung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vollständiger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Erhebung</a:t>
                      </a:r>
                      <a:r>
                        <a:rPr sz="1000" b="0" i="0" u="none" dirty="0">
                          <a:latin typeface="Lucida Sans"/>
                        </a:rPr>
                        <a:t> des </a:t>
                      </a:r>
                      <a:r>
                        <a:rPr sz="1000" b="0" i="0" u="none" dirty="0" err="1">
                          <a:latin typeface="Lucida Sans"/>
                        </a:rPr>
                        <a:t>peripheren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Lymphknotenstatus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Leber</a:t>
                      </a:r>
                      <a:r>
                        <a:rPr sz="1000" b="0" i="0" u="none" dirty="0">
                          <a:latin typeface="Lucida Sans"/>
                        </a:rPr>
                        <a:t>- und </a:t>
                      </a:r>
                      <a:r>
                        <a:rPr sz="1000" b="0" i="0" u="none" dirty="0" err="1">
                          <a:latin typeface="Lucida Sans"/>
                        </a:rPr>
                        <a:t>Milzgrößenabschätzung</a:t>
                      </a:r>
                      <a:endParaRPr sz="1000" b="0" i="0" u="none" dirty="0">
                        <a:latin typeface="Lucida Sans"/>
                      </a:endParaRP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 dirty="0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.1: </a:t>
            </a:r>
            <a:r>
              <a:rPr sz="1400" dirty="0" err="1"/>
              <a:t>Diagnosesicherung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42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Folgende Untersuchungen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bei der Initialdiagnostik einer CLL durchgeführt werden, nachdem die Diagnose gesichert wurde: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Klinische Chemie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Abdomensonographie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018-032OL-2.01-3.3-2024M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.1: </a:t>
            </a:r>
            <a:r>
              <a:rPr sz="1400" dirty="0" err="1"/>
              <a:t>Diagnosesicherung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203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Folgende Untersuchungsverfahren </a:t>
                      </a:r>
                      <a:r>
                        <a:rPr sz="1000" b="1" i="1" u="none">
                          <a:latin typeface="Lucida Sans"/>
                        </a:rPr>
                        <a:t>können</a:t>
                      </a:r>
                      <a:r>
                        <a:rPr sz="1000" b="0" i="0" u="none">
                          <a:latin typeface="Lucida Sans"/>
                        </a:rPr>
                        <a:t> bei der Initialdiagnostik einer CLL zur Anwendung kommen: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Röntgen-Thorax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Computertomographie (CT)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Magnetresonanztomographie (MRT)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Zytologische und/oder histologische Untersuchung des Knochenmarks oder der Lymphknoten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Erhebung von zyto- und molekulargenetischen Merkmalen oder Serummarkern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Direkter Antiglobulintest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018-032OL-2.01-3.4-2024M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.3: </a:t>
            </a:r>
            <a:r>
              <a:rPr sz="1400" dirty="0" err="1"/>
              <a:t>Stadieneinteilung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Nach Diagnosesicherung einer CLL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eine klinische Stadieneinteilung nach Binet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018-032OL-2.01-3.5-2024M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.3: </a:t>
            </a:r>
            <a:r>
              <a:rPr sz="1400" dirty="0" err="1"/>
              <a:t>Stadieneinteilung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814055"/>
              </p:ext>
            </p:extLst>
          </p:nvPr>
        </p:nvGraphicFramePr>
        <p:xfrm>
          <a:off x="360000" y="1890000"/>
          <a:ext cx="11520000" cy="203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Die Zytogenetische Diagnostik (FISH zur Bestimmung der del(17p)) und Molekulargenetische Diagnostik (IGHV-Status, </a:t>
                      </a:r>
                      <a:r>
                        <a:rPr sz="1000" b="0" i="1" u="none">
                          <a:latin typeface="Lucida Sans"/>
                        </a:rPr>
                        <a:t>TP53</a:t>
                      </a:r>
                      <a:r>
                        <a:rPr sz="1000" b="0" i="0" u="none">
                          <a:latin typeface="Lucida Sans"/>
                        </a:rPr>
                        <a:t>-Mutationsstatus)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bei Erstdiagnose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endParaRPr lang="de-DE" dirty="0"/>
                    </a:p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dirty="0"/>
                        <a:t>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dirty="0">
                          <a:latin typeface="Lucida Sans"/>
                        </a:rPr>
                        <a:t>⊕⊕⊕⊝</a:t>
                      </a:r>
                      <a:r>
                        <a:rPr sz="800" b="0" dirty="0">
                          <a:latin typeface="Lucida Sans"/>
                        </a:rPr>
                        <a:t> - &lt;p&gt;Overall survival (IGHV Status; FISH </a:t>
                      </a:r>
                      <a:r>
                        <a:rPr sz="800" b="0" dirty="0" err="1">
                          <a:latin typeface="Lucida Sans"/>
                        </a:rPr>
                        <a:t>zur</a:t>
                      </a:r>
                      <a:r>
                        <a:rPr sz="800" b="0" dirty="0">
                          <a:latin typeface="Lucida Sans"/>
                        </a:rPr>
                        <a:t> </a:t>
                      </a:r>
                      <a:r>
                        <a:rPr sz="800" b="0" dirty="0" err="1">
                          <a:latin typeface="Lucida Sans"/>
                        </a:rPr>
                        <a:t>Bestimmung</a:t>
                      </a:r>
                      <a:r>
                        <a:rPr sz="800" b="0" dirty="0">
                          <a:latin typeface="Lucida Sans"/>
                        </a:rPr>
                        <a:t> der del(17p))&lt;/p&gt;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dirty="0">
                          <a:latin typeface="Lucida Sans"/>
                        </a:rPr>
                        <a:t>⊕⊕⊕⊕</a:t>
                      </a:r>
                      <a:r>
                        <a:rPr sz="800" b="0" dirty="0">
                          <a:latin typeface="Lucida Sans"/>
                        </a:rPr>
                        <a:t> - &lt;p&gt;Progression-free survival (IGHV Status; FISH </a:t>
                      </a:r>
                      <a:r>
                        <a:rPr sz="800" b="0" dirty="0" err="1">
                          <a:latin typeface="Lucida Sans"/>
                        </a:rPr>
                        <a:t>zur</a:t>
                      </a:r>
                      <a:r>
                        <a:rPr sz="800" b="0" dirty="0">
                          <a:latin typeface="Lucida Sans"/>
                        </a:rPr>
                        <a:t> </a:t>
                      </a:r>
                      <a:r>
                        <a:rPr sz="800" b="0" dirty="0" err="1">
                          <a:latin typeface="Lucida Sans"/>
                        </a:rPr>
                        <a:t>Bestimmung</a:t>
                      </a:r>
                      <a:r>
                        <a:rPr sz="800" b="0" dirty="0">
                          <a:latin typeface="Lucida Sans"/>
                        </a:rPr>
                        <a:t> der del(17p))&lt;/p&gt;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dirty="0">
                          <a:solidFill>
                            <a:srgbClr val="F7BF66"/>
                          </a:solidFill>
                          <a:hlinkClick r:id="rId2"/>
                        </a:rPr>
                        <a:t>[Parikh, SA 2016]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018-032OL-2.01-3.6-2024N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.3: </a:t>
            </a:r>
            <a:r>
              <a:rPr sz="1400" dirty="0" err="1"/>
              <a:t>Stadieneinteilung</a:t>
            </a:r>
            <a:r>
              <a:rPr sz="1400" dirty="0"/>
              <a:t> der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69657"/>
              </p:ext>
            </p:extLst>
          </p:nvPr>
        </p:nvGraphicFramePr>
        <p:xfrm>
          <a:off x="360000" y="1890000"/>
          <a:ext cx="11520000" cy="203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individuelle Prognoseabschätzung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anhand von Prognosescores durchgeführt werden, sofern der*die Patient*in eine bessere Abschätzung der Zeit bis zur ersten Therapielinie wünscht.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endParaRPr lang="de-DE" dirty="0"/>
                    </a:p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dirty="0"/>
                        <a:t>(Oxford 2009)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1a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[International, C. L. L. I. P. I. working group 2016]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018-032OL-2.01-3.7-2024M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t>Klinische Stadieneinteilung der CLL nach Binet (1981)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980594"/>
              </p:ext>
            </p:extLst>
          </p:nvPr>
        </p:nvGraphicFramePr>
        <p:xfrm>
          <a:off x="360000" y="1890000"/>
          <a:ext cx="114720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Stadium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Anzahl der betroffenen Lymphknotenregionen (in der klinischen Untersuchung tastbar vergrößert)*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Hämoglobin [g/dl]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Thrombozyten [G/l]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&lt; 3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≥ 10,0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≥ 100,0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≥ 3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≥ 10,0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≥ 100,0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C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irrelevant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&lt; 10,0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&lt; 100,0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/>
                        <a:t>*</a:t>
                      </a:r>
                      <a:r>
                        <a:rPr sz="1000" b="0" i="0" u="none" dirty="0" err="1"/>
                        <a:t>definierte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Lymphknotenregionen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sind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hier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zervikale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Lymphknoten</a:t>
                      </a:r>
                      <a:r>
                        <a:rPr sz="1000" b="0" i="0" u="none" dirty="0"/>
                        <a:t> (</a:t>
                      </a:r>
                      <a:r>
                        <a:rPr sz="1000" b="0" i="0" u="none" dirty="0" err="1"/>
                        <a:t>hierunter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werden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occipitale</a:t>
                      </a:r>
                      <a:r>
                        <a:rPr sz="1000" b="0" i="0" u="none" dirty="0"/>
                        <a:t>/</a:t>
                      </a:r>
                      <a:r>
                        <a:rPr sz="1000" b="0" i="0" u="none" dirty="0" err="1"/>
                        <a:t>nuchale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submandibuläre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zervikale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supraklavikuläre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infraklavikuläre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präauriculäre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retroauriculäre</a:t>
                      </a:r>
                      <a:r>
                        <a:rPr sz="1000" b="0" i="0" u="none" dirty="0"/>
                        <a:t> und/</a:t>
                      </a:r>
                      <a:r>
                        <a:rPr sz="1000" b="0" i="0" u="none" dirty="0" err="1"/>
                        <a:t>oder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oropharyngeale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Lymphknoten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als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eine</a:t>
                      </a:r>
                      <a:r>
                        <a:rPr sz="1000" b="0" i="0" u="none" dirty="0"/>
                        <a:t> Region </a:t>
                      </a:r>
                      <a:r>
                        <a:rPr sz="1000" b="0" i="0" u="none" dirty="0" err="1"/>
                        <a:t>betrachtet</a:t>
                      </a:r>
                      <a:r>
                        <a:rPr sz="1000" b="0" i="0" u="none" dirty="0"/>
                        <a:t>) </a:t>
                      </a:r>
                      <a:r>
                        <a:rPr sz="1000" b="0" i="0" u="none" dirty="0" err="1"/>
                        <a:t>Lymphknoten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axilläre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Lymphknoten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inguinale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Lymphknoten</a:t>
                      </a:r>
                      <a:r>
                        <a:rPr sz="1000" b="0" i="0" u="none" dirty="0"/>
                        <a:t>, </a:t>
                      </a:r>
                      <a:r>
                        <a:rPr sz="1000" b="0" i="0" u="none" dirty="0" err="1"/>
                        <a:t>sowie</a:t>
                      </a:r>
                      <a:r>
                        <a:rPr sz="1000" b="0" i="0" u="none" dirty="0"/>
                        <a:t> </a:t>
                      </a:r>
                      <a:r>
                        <a:rPr sz="1000" b="0" i="0" u="none" dirty="0" err="1"/>
                        <a:t>Leber</a:t>
                      </a:r>
                      <a:r>
                        <a:rPr sz="1000" b="0" i="0" u="none" dirty="0"/>
                        <a:t> und </a:t>
                      </a:r>
                      <a:r>
                        <a:rPr sz="1000" b="0" i="0" u="none" dirty="0" err="1"/>
                        <a:t>Milz</a:t>
                      </a:r>
                      <a:r>
                        <a:rPr sz="1000" b="0" i="0" u="none" dirty="0"/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t>Internationaler CLL-Prognoseindex (Variablen)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472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Unabhängiger Risikofaktor 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Ausprägung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Punktwert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1" u="none"/>
                        <a:t>TP53-</a:t>
                      </a:r>
                      <a:r>
                        <a:rPr sz="1000" b="0" i="0" u="none"/>
                        <a:t>Status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Deletiert oder mutiert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4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IGHV-Mutationsstatus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unmutiert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2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Serum-β2-Mikroglobulin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&gt; 3,5 mg/L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2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Klinisches Stadium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Rai I-IV oder Binet B-C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1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Alter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&gt;65 Jahre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1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t>Internationaler CLL-Prognoseindex (Risikogruppen)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4720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Risiko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Summe der Punktwerte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Niedrig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0-1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Mittel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2-3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Hoch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4-6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Sehr hoch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7-10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.4: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bei</a:t>
            </a:r>
            <a:r>
              <a:rPr sz="1400" dirty="0"/>
              <a:t> </a:t>
            </a:r>
            <a:r>
              <a:rPr sz="1400" dirty="0" err="1"/>
              <a:t>nicht-behandlungsbedürftiger</a:t>
            </a:r>
            <a:r>
              <a:rPr sz="1400" dirty="0"/>
              <a:t>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nicht behandlungsbedürftiger CLL bei Erstdiagnose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in Abhängigkeit von Klinik und Progression der Erkrankung Verlaufskontrollen im ersten Jahr alle 3 Monate und in den folgenden Jahren in 3-bis 12-monatigen Abständen erfolgen.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018-032OL-2.01-3.8-2024G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131DD-B1F5-E17B-6EEA-D4B51D410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DD14C4-F1A6-66BF-702A-12525A735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neu? Was hat sich geändert?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0C9ED50-0738-5CEB-31F2-C6655E9C42A7}"/>
              </a:ext>
            </a:extLst>
          </p:cNvPr>
          <p:cNvSpPr txBox="1"/>
          <p:nvPr/>
        </p:nvSpPr>
        <p:spPr>
          <a:xfrm>
            <a:off x="304800" y="1628800"/>
            <a:ext cx="11582400" cy="460851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2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2" action="ppaction://hlinksldjump"/>
              </a:rPr>
              <a:t> 5</a:t>
            </a:r>
            <a:r>
              <a:rPr sz="1000" b="1" i="0" u="none" dirty="0">
                <a:latin typeface="Lucida Sans"/>
              </a:rPr>
              <a:t> „</a:t>
            </a:r>
            <a:r>
              <a:rPr sz="1000" b="1" i="0" u="none" dirty="0" err="1">
                <a:latin typeface="Lucida Sans"/>
              </a:rPr>
              <a:t>Krankheitsrezidiv</a:t>
            </a:r>
            <a:r>
              <a:rPr sz="1000" b="1" i="0" u="none" dirty="0">
                <a:latin typeface="Lucida Sans"/>
              </a:rPr>
              <a:t> und </a:t>
            </a:r>
            <a:r>
              <a:rPr sz="1000" b="1" i="0" u="none" dirty="0" err="1">
                <a:latin typeface="Lucida Sans"/>
              </a:rPr>
              <a:t>refraktäre</a:t>
            </a:r>
            <a:r>
              <a:rPr sz="1000" b="1" i="0" u="none" dirty="0">
                <a:latin typeface="Lucida Sans"/>
              </a:rPr>
              <a:t> </a:t>
            </a:r>
            <a:r>
              <a:rPr sz="1000" b="1" i="0" u="none" dirty="0" err="1">
                <a:latin typeface="Lucida Sans"/>
              </a:rPr>
              <a:t>Erkrankung</a:t>
            </a:r>
            <a:r>
              <a:rPr sz="1000" b="1" i="0" u="none" dirty="0">
                <a:latin typeface="Lucida Sans"/>
              </a:rPr>
              <a:t>"</a:t>
            </a:r>
          </a:p>
          <a:p>
            <a:pPr lvl="1"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neu: Wahl der </a:t>
            </a:r>
            <a:r>
              <a:rPr sz="1000" b="0" i="0" u="none" dirty="0" err="1">
                <a:latin typeface="Lucida Sans"/>
              </a:rPr>
              <a:t>Rezidivtherapie</a:t>
            </a:r>
            <a:r>
              <a:rPr sz="1000" b="0" i="0" u="none" dirty="0">
                <a:latin typeface="Lucida Sans"/>
              </a:rPr>
              <a:t> (5.5)</a:t>
            </a:r>
          </a:p>
          <a:p>
            <a:pPr lvl="1"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Indikation</a:t>
            </a:r>
            <a:r>
              <a:rPr sz="1000" b="0" i="0" u="none" dirty="0">
                <a:latin typeface="Lucida Sans"/>
              </a:rPr>
              <a:t> </a:t>
            </a:r>
            <a:r>
              <a:rPr lang="de-DE" sz="1000" b="0" i="0" u="none" dirty="0">
                <a:latin typeface="Lucida Sans"/>
              </a:rPr>
              <a:t>zum Beginn der </a:t>
            </a:r>
            <a:r>
              <a:rPr lang="de-DE" sz="1000" b="0" i="0" u="none" dirty="0" err="1">
                <a:latin typeface="Lucida Sans"/>
              </a:rPr>
              <a:t>Rezidivtherapie</a:t>
            </a:r>
            <a:r>
              <a:rPr lang="de-DE" sz="1000" b="0" i="0" u="none" dirty="0">
                <a:latin typeface="Lucida Sans"/>
              </a:rPr>
              <a:t> </a:t>
            </a:r>
            <a:r>
              <a:rPr sz="1000" b="0" i="0" u="none" dirty="0">
                <a:latin typeface="Lucida Sans"/>
              </a:rPr>
              <a:t>(5.1), Wahl der </a:t>
            </a:r>
            <a:r>
              <a:rPr sz="1000" b="0" i="0" u="none" dirty="0" err="1">
                <a:latin typeface="Lucida Sans"/>
              </a:rPr>
              <a:t>Rezidivtherapie</a:t>
            </a:r>
            <a:r>
              <a:rPr sz="1000" b="0" i="0" u="none" dirty="0">
                <a:latin typeface="Lucida Sans"/>
              </a:rPr>
              <a:t> (5.2, 5.3, 5.4, 5.6, 5.7), </a:t>
            </a:r>
            <a:r>
              <a:rPr lang="de-DE" sz="1000" b="0" i="0" u="none" dirty="0">
                <a:latin typeface="Lucida Sans"/>
              </a:rPr>
              <a:t>Evidenz für bestimmte </a:t>
            </a:r>
            <a:r>
              <a:rPr sz="1000" b="0" i="0" u="none" dirty="0" err="1">
                <a:latin typeface="Lucida Sans"/>
              </a:rPr>
              <a:t>Therapiesequenzen</a:t>
            </a:r>
            <a:r>
              <a:rPr sz="1000" b="0" i="0" u="none" dirty="0">
                <a:latin typeface="Lucida Sans"/>
              </a:rPr>
              <a:t> (5.8, 5.9, 5.10)</a:t>
            </a: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3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3" action="ppaction://hlinksldjump"/>
              </a:rPr>
              <a:t> 6</a:t>
            </a:r>
            <a:r>
              <a:rPr sz="1000" b="1" i="0" u="none" dirty="0">
                <a:latin typeface="Lucida Sans"/>
              </a:rPr>
              <a:t> „</a:t>
            </a:r>
            <a:r>
              <a:rPr sz="1000" b="1" i="0" u="none" dirty="0" err="1">
                <a:latin typeface="Lucida Sans"/>
              </a:rPr>
              <a:t>Stellenwert</a:t>
            </a:r>
            <a:r>
              <a:rPr sz="1000" b="1" i="0" u="none" dirty="0">
                <a:latin typeface="Lucida Sans"/>
              </a:rPr>
              <a:t> der </a:t>
            </a:r>
            <a:r>
              <a:rPr sz="1000" b="1" i="0" u="none" dirty="0" err="1">
                <a:latin typeface="Lucida Sans"/>
              </a:rPr>
              <a:t>zellulären</a:t>
            </a:r>
            <a:r>
              <a:rPr sz="1000" b="1" i="0" u="none" dirty="0">
                <a:latin typeface="Lucida Sans"/>
              </a:rPr>
              <a:t> </a:t>
            </a:r>
            <a:r>
              <a:rPr sz="1000" b="1" i="0" u="none" dirty="0" err="1">
                <a:latin typeface="Lucida Sans"/>
              </a:rPr>
              <a:t>Therapien</a:t>
            </a:r>
            <a:r>
              <a:rPr sz="1000" b="1" i="0" u="none" dirty="0">
                <a:latin typeface="Lucida Sans"/>
              </a:rPr>
              <a:t> </a:t>
            </a:r>
            <a:r>
              <a:rPr sz="1000" b="1" i="0" u="none" dirty="0" err="1">
                <a:latin typeface="Lucida Sans"/>
              </a:rPr>
              <a:t>bei</a:t>
            </a:r>
            <a:r>
              <a:rPr sz="1000" b="1" i="0" u="none" dirty="0">
                <a:latin typeface="Lucida Sans"/>
              </a:rPr>
              <a:t> CLL"</a:t>
            </a:r>
          </a:p>
          <a:p>
            <a:pPr lvl="1"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neu: </a:t>
            </a:r>
            <a:r>
              <a:rPr sz="1000" b="0" i="0" u="none" dirty="0" err="1">
                <a:latin typeface="Lucida Sans"/>
              </a:rPr>
              <a:t>Indikation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allogenen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Stammzelltransplantation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bei</a:t>
            </a:r>
            <a:r>
              <a:rPr sz="1000" b="0" i="0" u="none" dirty="0">
                <a:latin typeface="Lucida Sans"/>
              </a:rPr>
              <a:t> CLL (6.3)</a:t>
            </a:r>
          </a:p>
          <a:p>
            <a:pPr lvl="1"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Indikation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zur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allogenen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Stammzelltransplantation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bei</a:t>
            </a:r>
            <a:r>
              <a:rPr sz="1000" b="0" i="0" u="none" dirty="0">
                <a:latin typeface="Lucida Sans"/>
              </a:rPr>
              <a:t> CLL (6.1, 6.2), </a:t>
            </a:r>
            <a:r>
              <a:rPr sz="1000" b="0" i="0" u="none" dirty="0" err="1">
                <a:latin typeface="Lucida Sans"/>
              </a:rPr>
              <a:t>Konditionierungsintensität</a:t>
            </a:r>
            <a:r>
              <a:rPr sz="1000" b="0" i="0" u="none" dirty="0">
                <a:latin typeface="Lucida Sans"/>
              </a:rPr>
              <a:t> (</a:t>
            </a:r>
            <a:r>
              <a:rPr sz="1000" b="0" i="0" u="none" dirty="0" err="1">
                <a:latin typeface="Lucida Sans"/>
              </a:rPr>
              <a:t>Myeloablativ</a:t>
            </a:r>
            <a:r>
              <a:rPr sz="1000" b="0" i="0" u="none" dirty="0">
                <a:latin typeface="Lucida Sans"/>
              </a:rPr>
              <a:t> versus </a:t>
            </a:r>
            <a:r>
              <a:rPr sz="1000" b="0" i="0" u="none" dirty="0" err="1">
                <a:latin typeface="Lucida Sans"/>
              </a:rPr>
              <a:t>reduzierte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Intensität</a:t>
            </a:r>
            <a:r>
              <a:rPr sz="1000" b="0" i="0" u="none" dirty="0">
                <a:latin typeface="Lucida Sans"/>
              </a:rPr>
              <a:t>) (6.4)</a:t>
            </a: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4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4" action="ppaction://hlinksldjump"/>
              </a:rPr>
              <a:t> 7</a:t>
            </a:r>
            <a:r>
              <a:rPr sz="1000" b="1" i="0" u="none" dirty="0">
                <a:latin typeface="Lucida Sans"/>
              </a:rPr>
              <a:t> „Richter-Transformation"</a:t>
            </a:r>
          </a:p>
          <a:p>
            <a:pPr lvl="1"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neu: </a:t>
            </a:r>
            <a:r>
              <a:rPr sz="1000" b="0" i="0" u="none" dirty="0" err="1">
                <a:latin typeface="Lucida Sans"/>
              </a:rPr>
              <a:t>Therapie</a:t>
            </a:r>
            <a:r>
              <a:rPr sz="1000" b="0" i="0" u="none" dirty="0">
                <a:latin typeface="Lucida Sans"/>
              </a:rPr>
              <a:t> (7.10)</a:t>
            </a:r>
          </a:p>
          <a:p>
            <a:pPr lvl="1"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Apparative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(7.1, 7.2), </a:t>
            </a:r>
            <a:r>
              <a:rPr sz="1000" b="0" i="0" u="none" dirty="0" err="1">
                <a:latin typeface="Lucida Sans"/>
              </a:rPr>
              <a:t>Histologische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(7.3), </a:t>
            </a:r>
            <a:r>
              <a:rPr sz="1000" b="0" i="0" u="none" dirty="0" err="1">
                <a:latin typeface="Lucida Sans"/>
              </a:rPr>
              <a:t>Therapie</a:t>
            </a:r>
            <a:r>
              <a:rPr sz="1000" b="0" i="0" u="none" dirty="0">
                <a:latin typeface="Lucida Sans"/>
              </a:rPr>
              <a:t> (7.6, 7.9)</a:t>
            </a: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5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5" action="ppaction://hlinksldjump"/>
              </a:rPr>
              <a:t> 8</a:t>
            </a:r>
            <a:r>
              <a:rPr sz="1000" b="1" i="0" u="none" dirty="0">
                <a:latin typeface="Lucida Sans"/>
              </a:rPr>
              <a:t> „</a:t>
            </a:r>
            <a:r>
              <a:rPr sz="1000" b="1" i="0" u="none" dirty="0" err="1">
                <a:latin typeface="Lucida Sans"/>
              </a:rPr>
              <a:t>Komplikationen</a:t>
            </a:r>
            <a:r>
              <a:rPr sz="1000" b="1" i="0" u="none" dirty="0">
                <a:latin typeface="Lucida Sans"/>
              </a:rPr>
              <a:t> der CLL (</a:t>
            </a:r>
            <a:r>
              <a:rPr sz="1000" b="1" i="0" u="none" dirty="0" err="1">
                <a:latin typeface="Lucida Sans"/>
              </a:rPr>
              <a:t>außer</a:t>
            </a:r>
            <a:r>
              <a:rPr sz="1000" b="1" i="0" u="none" dirty="0">
                <a:latin typeface="Lucida Sans"/>
              </a:rPr>
              <a:t> </a:t>
            </a:r>
            <a:r>
              <a:rPr sz="1000" b="1" i="0" u="none" dirty="0" err="1">
                <a:latin typeface="Lucida Sans"/>
              </a:rPr>
              <a:t>Infektionen</a:t>
            </a:r>
            <a:r>
              <a:rPr sz="1000" b="1" i="0" u="none" dirty="0">
                <a:latin typeface="Lucida Sans"/>
              </a:rPr>
              <a:t>)"</a:t>
            </a:r>
          </a:p>
          <a:p>
            <a:pPr lvl="1"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neu: </a:t>
            </a:r>
            <a:r>
              <a:rPr sz="1000" b="0" i="0" u="none" dirty="0" err="1">
                <a:latin typeface="Lucida Sans"/>
              </a:rPr>
              <a:t>Therapie</a:t>
            </a:r>
            <a:r>
              <a:rPr sz="1000" b="0" i="0" u="none" dirty="0">
                <a:latin typeface="Lucida Sans"/>
              </a:rPr>
              <a:t> von AIHA, CAD und ITP (8.4)</a:t>
            </a:r>
          </a:p>
          <a:p>
            <a:pPr lvl="1"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Autoimmunzytopenien</a:t>
            </a:r>
            <a:r>
              <a:rPr sz="1000" b="0" i="0" u="none" dirty="0">
                <a:latin typeface="Lucida Sans"/>
              </a:rPr>
              <a:t> (8.2, 8.3), </a:t>
            </a:r>
            <a:r>
              <a:rPr sz="1000" b="0" i="0" u="none" dirty="0" err="1">
                <a:latin typeface="Lucida Sans"/>
              </a:rPr>
              <a:t>Therapie</a:t>
            </a:r>
            <a:r>
              <a:rPr sz="1000" b="0" i="0" u="none" dirty="0">
                <a:latin typeface="Lucida Sans"/>
              </a:rPr>
              <a:t> von AIHA, CAD und ITP (8.5, 8.6)</a:t>
            </a: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6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6" action="ppaction://hlinksldjump"/>
              </a:rPr>
              <a:t> 9</a:t>
            </a:r>
            <a:r>
              <a:rPr sz="1000" b="1" i="0" u="none" dirty="0">
                <a:latin typeface="Lucida Sans"/>
              </a:rPr>
              <a:t> „</a:t>
            </a:r>
            <a:r>
              <a:rPr sz="1000" b="1" i="0" u="none" dirty="0" err="1">
                <a:latin typeface="Lucida Sans"/>
              </a:rPr>
              <a:t>Infektionen</a:t>
            </a:r>
            <a:r>
              <a:rPr sz="1000" b="1" i="0" u="none" dirty="0">
                <a:latin typeface="Lucida Sans"/>
              </a:rPr>
              <a:t> und </a:t>
            </a:r>
            <a:r>
              <a:rPr sz="1000" b="1" i="0" u="none" dirty="0" err="1">
                <a:latin typeface="Lucida Sans"/>
              </a:rPr>
              <a:t>Infektionsprophylaxe</a:t>
            </a:r>
            <a:r>
              <a:rPr sz="1000" b="1" i="0" u="none" dirty="0">
                <a:latin typeface="Lucida Sans"/>
              </a:rPr>
              <a:t>"</a:t>
            </a:r>
          </a:p>
          <a:p>
            <a:pPr>
              <a:spcAft>
                <a:spcPts val="600"/>
              </a:spcAft>
            </a:pPr>
            <a:r>
              <a:rPr lang="de-DE" sz="1000" dirty="0">
                <a:latin typeface="Lucida Sans"/>
              </a:rPr>
              <a:t>	</a:t>
            </a:r>
            <a:r>
              <a:rPr lang="de-DE" sz="1000" b="0" i="0" u="none" dirty="0">
                <a:latin typeface="Lucida Sans"/>
              </a:rPr>
              <a:t>neu: Infektionen unter zielgerichteter Therapie (inkl. CD20) (9.2), Interaktionspotential von Antiinfektiva und CLL-Therapeutika (9.3), Impfungen (9.4, 9.5, 9.6, 9.7, 9.8, 9.9, 	9.10, 9.11)</a:t>
            </a:r>
            <a:endParaRPr sz="1000" b="0" i="0" u="none" dirty="0">
              <a:latin typeface="Lucida Sans"/>
            </a:endParaRPr>
          </a:p>
          <a:p>
            <a:pPr marL="171450" indent="-171450">
              <a:spcAft>
                <a:spcPts val="600"/>
              </a:spcAft>
              <a:buChar char="•"/>
            </a:pPr>
            <a:r>
              <a:rPr sz="1000" b="1" i="0" u="none" dirty="0" err="1">
                <a:latin typeface="Lucida Sans"/>
                <a:hlinkClick r:id="rId7" action="ppaction://hlinksldjump"/>
              </a:rPr>
              <a:t>Kapitel</a:t>
            </a:r>
            <a:r>
              <a:rPr sz="1000" b="1" i="0" u="none" dirty="0">
                <a:latin typeface="Lucida Sans"/>
                <a:hlinkClick r:id="rId7" action="ppaction://hlinksldjump"/>
              </a:rPr>
              <a:t> 10</a:t>
            </a:r>
            <a:r>
              <a:rPr sz="1000" b="1" i="0" u="none" dirty="0">
                <a:latin typeface="Lucida Sans"/>
              </a:rPr>
              <a:t> "</a:t>
            </a:r>
            <a:r>
              <a:rPr sz="1000" b="1" i="0" u="none" dirty="0" err="1">
                <a:latin typeface="Lucida Sans"/>
              </a:rPr>
              <a:t>Nachsorge</a:t>
            </a:r>
            <a:r>
              <a:rPr sz="1000" b="1" i="0" u="none" dirty="0">
                <a:latin typeface="Lucida Sans"/>
              </a:rPr>
              <a:t> und supportive </a:t>
            </a:r>
            <a:r>
              <a:rPr sz="1000" b="1" i="0" u="none" dirty="0" err="1">
                <a:latin typeface="Lucida Sans"/>
              </a:rPr>
              <a:t>Maßnahmen</a:t>
            </a:r>
            <a:r>
              <a:rPr sz="1000" b="1" i="0" u="none" dirty="0">
                <a:latin typeface="Lucida Sans"/>
              </a:rPr>
              <a:t>"</a:t>
            </a:r>
          </a:p>
          <a:p>
            <a:pPr lvl="1">
              <a:spcAft>
                <a:spcPts val="600"/>
              </a:spcAft>
            </a:pPr>
            <a:r>
              <a:rPr sz="1000" b="0" i="0" u="none" dirty="0">
                <a:latin typeface="Lucida Sans"/>
              </a:rPr>
              <a:t>neu: </a:t>
            </a:r>
            <a:r>
              <a:rPr sz="1000" b="0" i="0" u="none" dirty="0" err="1">
                <a:latin typeface="Lucida Sans"/>
              </a:rPr>
              <a:t>körperliche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Aktivität</a:t>
            </a:r>
            <a:r>
              <a:rPr sz="1000" b="0" i="0" u="none" dirty="0">
                <a:latin typeface="Lucida Sans"/>
              </a:rPr>
              <a:t> (10.8), </a:t>
            </a:r>
            <a:r>
              <a:rPr sz="1000" b="0" i="0" u="none" dirty="0" err="1">
                <a:latin typeface="Lucida Sans"/>
              </a:rPr>
              <a:t>Ernährung</a:t>
            </a:r>
            <a:r>
              <a:rPr sz="1000" b="0" i="0" u="none" dirty="0">
                <a:latin typeface="Lucida Sans"/>
              </a:rPr>
              <a:t> (10.12), </a:t>
            </a:r>
            <a:r>
              <a:rPr sz="1000" b="0" i="0" u="none" dirty="0" err="1">
                <a:latin typeface="Lucida Sans"/>
              </a:rPr>
              <a:t>Medizinische</a:t>
            </a:r>
            <a:r>
              <a:rPr sz="1000" b="0" i="0" u="none" dirty="0">
                <a:latin typeface="Lucida Sans"/>
              </a:rPr>
              <a:t> Rehabilitation und </a:t>
            </a:r>
            <a:r>
              <a:rPr sz="1000" b="0" i="0" u="none" dirty="0" err="1">
                <a:latin typeface="Lucida Sans"/>
              </a:rPr>
              <a:t>sozialmedizinische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Leistungsbeurteilung</a:t>
            </a:r>
            <a:r>
              <a:rPr sz="1000" b="0" i="0" u="none" dirty="0">
                <a:latin typeface="Lucida Sans"/>
              </a:rPr>
              <a:t> (10.13)</a:t>
            </a:r>
          </a:p>
          <a:p>
            <a:pPr lvl="1">
              <a:spcAft>
                <a:spcPts val="600"/>
              </a:spcAft>
            </a:pPr>
            <a:r>
              <a:rPr sz="1000" b="0" i="0" u="none" dirty="0" err="1">
                <a:latin typeface="Lucida Sans"/>
              </a:rPr>
              <a:t>aktualisiert</a:t>
            </a:r>
            <a:r>
              <a:rPr sz="1000" b="0" i="0" u="none" dirty="0">
                <a:latin typeface="Lucida Sans"/>
              </a:rPr>
              <a:t>: </a:t>
            </a:r>
            <a:r>
              <a:rPr sz="1000" b="0" i="0" u="none" dirty="0" err="1">
                <a:latin typeface="Lucida Sans"/>
              </a:rPr>
              <a:t>Kontrolle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nach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einer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tumorspezifischen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Therapie</a:t>
            </a:r>
            <a:r>
              <a:rPr sz="1000" b="0" i="0" u="none" dirty="0">
                <a:latin typeface="Lucida Sans"/>
              </a:rPr>
              <a:t> (10.1), </a:t>
            </a:r>
            <a:r>
              <a:rPr sz="1000" b="0" i="0" u="none" dirty="0" err="1">
                <a:latin typeface="Lucida Sans"/>
              </a:rPr>
              <a:t>Diagnostik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im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Rahmen</a:t>
            </a:r>
            <a:r>
              <a:rPr sz="1000" b="0" i="0" u="none" dirty="0">
                <a:latin typeface="Lucida Sans"/>
              </a:rPr>
              <a:t> der </a:t>
            </a:r>
            <a:r>
              <a:rPr sz="1000" b="0" i="0" u="none" dirty="0" err="1">
                <a:latin typeface="Lucida Sans"/>
              </a:rPr>
              <a:t>Nachsorge</a:t>
            </a:r>
            <a:r>
              <a:rPr sz="1000" b="0" i="0" u="none" dirty="0">
                <a:latin typeface="Lucida Sans"/>
              </a:rPr>
              <a:t> (10.2), </a:t>
            </a:r>
            <a:r>
              <a:rPr sz="1000" b="0" i="0" u="none" dirty="0" err="1">
                <a:latin typeface="Lucida Sans"/>
              </a:rPr>
              <a:t>Prävention</a:t>
            </a:r>
            <a:r>
              <a:rPr sz="1000" b="0" i="0" u="none" dirty="0">
                <a:latin typeface="Lucida Sans"/>
              </a:rPr>
              <a:t>, </a:t>
            </a:r>
            <a:r>
              <a:rPr sz="1000" b="0" i="0" u="none" dirty="0" err="1">
                <a:latin typeface="Lucida Sans"/>
              </a:rPr>
              <a:t>Inzidenz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Früherkennung</a:t>
            </a:r>
            <a:r>
              <a:rPr sz="1000" b="0" i="0" u="none" dirty="0">
                <a:latin typeface="Lucida Sans"/>
              </a:rPr>
              <a:t> von </a:t>
            </a:r>
            <a:r>
              <a:rPr sz="1000" b="0" i="0" u="none" dirty="0" err="1">
                <a:latin typeface="Lucida Sans"/>
              </a:rPr>
              <a:t>Sekundärneoplasien</a:t>
            </a:r>
            <a:r>
              <a:rPr sz="1000" b="0" i="0" u="none" dirty="0">
                <a:latin typeface="Lucida Sans"/>
              </a:rPr>
              <a:t> (10.5, 10.6), </a:t>
            </a:r>
            <a:r>
              <a:rPr sz="1000" b="0" i="0" u="none" dirty="0" err="1">
                <a:latin typeface="Lucida Sans"/>
              </a:rPr>
              <a:t>Körperliche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Aktivität</a:t>
            </a:r>
            <a:r>
              <a:rPr sz="1000" b="0" i="0" u="none" dirty="0">
                <a:latin typeface="Lucida Sans"/>
              </a:rPr>
              <a:t> (10.7), </a:t>
            </a:r>
            <a:r>
              <a:rPr sz="1000" b="0" i="0" u="none" dirty="0" err="1">
                <a:latin typeface="Lucida Sans"/>
              </a:rPr>
              <a:t>Komplementäre</a:t>
            </a:r>
            <a:r>
              <a:rPr sz="1000" b="0" i="0" u="none" dirty="0">
                <a:latin typeface="Lucida Sans"/>
              </a:rPr>
              <a:t> und </a:t>
            </a:r>
            <a:r>
              <a:rPr sz="1000" b="0" i="0" u="none" dirty="0" err="1">
                <a:latin typeface="Lucida Sans"/>
              </a:rPr>
              <a:t>alternativmedizinische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Verfahren</a:t>
            </a:r>
            <a:r>
              <a:rPr sz="1000" b="0" i="0" u="none" dirty="0">
                <a:latin typeface="Lucida Sans"/>
              </a:rPr>
              <a:t> (10.9, 10.10), </a:t>
            </a:r>
            <a:r>
              <a:rPr sz="1000" b="0" i="0" u="none" dirty="0" err="1">
                <a:latin typeface="Lucida Sans"/>
              </a:rPr>
              <a:t>Ernährung</a:t>
            </a:r>
            <a:r>
              <a:rPr sz="1000" b="0" i="0" u="none" dirty="0">
                <a:latin typeface="Lucida Sans"/>
              </a:rPr>
              <a:t> (10.11), </a:t>
            </a:r>
            <a:r>
              <a:rPr sz="1000" b="0" i="0" u="none" dirty="0" err="1">
                <a:latin typeface="Lucida Sans"/>
              </a:rPr>
              <a:t>Palliativmedizinische</a:t>
            </a:r>
            <a:r>
              <a:rPr sz="1000" b="0" i="0" u="none" dirty="0">
                <a:latin typeface="Lucida Sans"/>
              </a:rPr>
              <a:t> </a:t>
            </a:r>
            <a:r>
              <a:rPr sz="1000" b="0" i="0" u="none" dirty="0" err="1">
                <a:latin typeface="Lucida Sans"/>
              </a:rPr>
              <a:t>Versorgung</a:t>
            </a:r>
            <a:r>
              <a:rPr sz="1000" b="0" i="0" u="none" dirty="0">
                <a:latin typeface="Lucida Sans"/>
              </a:rPr>
              <a:t> (10.14)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D89B354-7132-8B13-54A2-2C4E87C8A3B7}"/>
              </a:ext>
            </a:extLst>
          </p:cNvPr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7BDBCE-12BF-0608-E396-B16BBC9B1FA9}"/>
              </a:ext>
            </a:extLst>
          </p:cNvPr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8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4102157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.4: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bei</a:t>
            </a:r>
            <a:r>
              <a:rPr sz="1400" dirty="0"/>
              <a:t> </a:t>
            </a:r>
            <a:r>
              <a:rPr sz="1400" dirty="0" err="1"/>
              <a:t>nicht-behandlungsbedürftiger</a:t>
            </a:r>
            <a:r>
              <a:rPr sz="1400" dirty="0"/>
              <a:t>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88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Folgende Untersuchungen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bei Patient*innen mit nicht-behandlungsbedürftiger CLL durchgeführt werden: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Anamnese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Körperliche Untersuchung mit vollständiger Erhebung des peripheren Lymphknotenstatus und Leber- und Milzgrößenabschätzung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Maschinelles Blutbild (mindestens Hämoglobin, Leukozytenzahl, Thrombozytenzahl)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Differentialblutbild (maschinell oder mikroskopisch)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Bestimmung des aktuellen klinischen Stadiums nach Binet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018-032OL-2.01-3.9-2024G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.4: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bei</a:t>
            </a:r>
            <a:r>
              <a:rPr sz="1400" dirty="0"/>
              <a:t> </a:t>
            </a:r>
            <a:r>
              <a:rPr sz="1400" dirty="0" err="1"/>
              <a:t>nicht-behandlungsbedürftiger</a:t>
            </a:r>
            <a:r>
              <a:rPr sz="1400" dirty="0"/>
              <a:t>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203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3.10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Folgende zusätzliche Untersuchungen </a:t>
                      </a:r>
                      <a:r>
                        <a:rPr sz="1000" b="1" i="1" u="none">
                          <a:latin typeface="Lucida Sans"/>
                        </a:rPr>
                        <a:t>können</a:t>
                      </a:r>
                      <a:r>
                        <a:rPr sz="1000" b="0" i="0" u="none">
                          <a:latin typeface="Lucida Sans"/>
                        </a:rPr>
                        <a:t> bei Patient*innen mit nicht-behandlungsbedürftiger CLL durchgeführt werden: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Klinische Chemie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Retikulozyten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Haptoglobin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Sonographie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Röntgen-Thorax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CT/MRT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018-032OL-2.01-3.10-2024G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.5: </a:t>
            </a:r>
            <a:r>
              <a:rPr sz="1400" dirty="0" err="1"/>
              <a:t>Diagnostik</a:t>
            </a:r>
            <a:r>
              <a:rPr sz="1400" dirty="0"/>
              <a:t> </a:t>
            </a:r>
            <a:r>
              <a:rPr sz="1400" dirty="0" err="1"/>
              <a:t>vor</a:t>
            </a:r>
            <a:r>
              <a:rPr sz="1400" dirty="0"/>
              <a:t> </a:t>
            </a:r>
            <a:r>
              <a:rPr sz="1400" dirty="0" err="1"/>
              <a:t>Therapieeinleitung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295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Folgende Untersuchungsverfahren </a:t>
                      </a:r>
                      <a:r>
                        <a:rPr sz="1000" b="1" i="1" u="none">
                          <a:latin typeface="Lucida Sans"/>
                        </a:rPr>
                        <a:t>sollen</a:t>
                      </a:r>
                      <a:r>
                        <a:rPr sz="1000" b="0" i="0" u="none">
                          <a:latin typeface="Lucida Sans"/>
                        </a:rPr>
                        <a:t> zeitnah vor Einleitung einer neuen Therapielinie zur Anwendung kommen: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Anamnese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Körperliche Untersuchung mit vollständiger Erhebung des peripheren Lymphknotenstatus und Leber- und Milzgrößenabschätzung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Abdomensonographie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Bestimmung des ECOG Scores oder Karnofsky-Index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Bestimmung der Komorbidität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Maschinelles Blutbild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Mikroskopisches Differentialblutbild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Klinische Chemie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ß-HCG aus Blut/Urin bei Frauen im gebärfähigen Alter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Virusserologie (HBV, HCV, HEV, HIV)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Bestimmung des aktuellen klinischen Stadiums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Vor geplanter Therapie mit Idelalisib: CMV IgG und IgM, dann auch regelmässige Kontrollen unter Therapie mit CMV-PCR indiziert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018-032OL-2.01-3.11-2024M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.5: </a:t>
            </a:r>
            <a:r>
              <a:rPr sz="1400" dirty="0" err="1"/>
              <a:t>Diagnostik</a:t>
            </a:r>
            <a:r>
              <a:rPr sz="1400" dirty="0"/>
              <a:t> </a:t>
            </a:r>
            <a:r>
              <a:rPr sz="1400" dirty="0" err="1"/>
              <a:t>vor</a:t>
            </a:r>
            <a:r>
              <a:rPr sz="1400" dirty="0"/>
              <a:t> </a:t>
            </a:r>
            <a:r>
              <a:rPr sz="1400" dirty="0" err="1"/>
              <a:t>Therapieeinleitung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202730"/>
              </p:ext>
            </p:extLst>
          </p:nvPr>
        </p:nvGraphicFramePr>
        <p:xfrm>
          <a:off x="360000" y="1890000"/>
          <a:ext cx="11520000" cy="242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 err="1">
                          <a:latin typeface="Lucida Sans"/>
                        </a:rPr>
                        <a:t>Folgende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Untersuchungsverfahren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sollen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vor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Einleitung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neuen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Therapielinie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Anwendung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kommen</a:t>
                      </a:r>
                      <a:r>
                        <a:rPr sz="1000" b="0" i="0" u="none" dirty="0">
                          <a:latin typeface="Lucida Sans"/>
                        </a:rPr>
                        <a:t>: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Bestimmung</a:t>
                      </a:r>
                      <a:r>
                        <a:rPr sz="1000" b="0" i="0" u="none" dirty="0">
                          <a:latin typeface="Lucida Sans"/>
                        </a:rPr>
                        <a:t> des </a:t>
                      </a:r>
                      <a:r>
                        <a:rPr sz="1000" b="0" i="1" u="none" dirty="0">
                          <a:latin typeface="Lucida Sans"/>
                        </a:rPr>
                        <a:t>TP53</a:t>
                      </a:r>
                      <a:r>
                        <a:rPr sz="1000" b="0" i="0" u="none" dirty="0">
                          <a:latin typeface="Lucida Sans"/>
                        </a:rPr>
                        <a:t>-Deletions- und </a:t>
                      </a:r>
                      <a:r>
                        <a:rPr sz="1000" b="0" i="0" u="none" dirty="0" err="1">
                          <a:latin typeface="Lucida Sans"/>
                        </a:rPr>
                        <a:t>Mutationsstatus</a:t>
                      </a:r>
                      <a:r>
                        <a:rPr sz="1000" b="0" i="0" u="none" dirty="0">
                          <a:latin typeface="Lucida Sans"/>
                        </a:rPr>
                        <a:t> (FISH </a:t>
                      </a:r>
                      <a:r>
                        <a:rPr sz="1000" b="0" i="0" u="none" dirty="0" err="1">
                          <a:latin typeface="Lucida Sans"/>
                        </a:rPr>
                        <a:t>hinsichtlich</a:t>
                      </a:r>
                      <a:r>
                        <a:rPr sz="1000" b="0" i="0" u="none" dirty="0">
                          <a:latin typeface="Lucida Sans"/>
                        </a:rPr>
                        <a:t> del(17)(p13) und </a:t>
                      </a:r>
                      <a:r>
                        <a:rPr sz="1000" b="0" i="1" u="none" dirty="0">
                          <a:latin typeface="Lucida Sans"/>
                        </a:rPr>
                        <a:t>TP53</a:t>
                      </a:r>
                      <a:r>
                        <a:rPr sz="1000" b="0" i="0" u="none" dirty="0">
                          <a:latin typeface="Lucida Sans"/>
                        </a:rPr>
                        <a:t>-Mutationsanalyse)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Erhebung</a:t>
                      </a:r>
                      <a:r>
                        <a:rPr sz="1000" b="0" i="0" u="none" dirty="0">
                          <a:latin typeface="Lucida Sans"/>
                        </a:rPr>
                        <a:t> des IGHV-</a:t>
                      </a:r>
                      <a:r>
                        <a:rPr sz="1000" b="0" i="0" u="none" dirty="0" err="1">
                          <a:latin typeface="Lucida Sans"/>
                        </a:rPr>
                        <a:t>Mutationsstatus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sofern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noch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nicht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bekannt</a:t>
                      </a:r>
                      <a:r>
                        <a:rPr sz="1000" b="0" i="0" u="none" dirty="0">
                          <a:latin typeface="Lucida Sans"/>
                        </a:rPr>
                        <a:t>)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 dirty="0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endParaRPr lang="de-DE" dirty="0"/>
                    </a:p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dirty="0"/>
                        <a:t>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&lt;p&gt;Overall survival (IGHV Status; FISH zur Bestimmung der del(17p))&lt;/p&gt;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&lt;p&gt;Progression-free survival (IGHV Status; FISH zur Bestimmung der del(17p))&lt;/p&gt;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[Parikh, SA 2016]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018-032OL-2.01-3.12-2024M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.5: </a:t>
            </a:r>
            <a:r>
              <a:rPr sz="1400" dirty="0" err="1"/>
              <a:t>Diagnostik</a:t>
            </a:r>
            <a:r>
              <a:rPr sz="1400" dirty="0"/>
              <a:t> </a:t>
            </a:r>
            <a:r>
              <a:rPr sz="1400" dirty="0" err="1"/>
              <a:t>vor</a:t>
            </a:r>
            <a:r>
              <a:rPr sz="1400" dirty="0"/>
              <a:t> </a:t>
            </a:r>
            <a:r>
              <a:rPr sz="1400" dirty="0" err="1"/>
              <a:t>Therapieeinleitung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578393"/>
              </p:ext>
            </p:extLst>
          </p:nvPr>
        </p:nvGraphicFramePr>
        <p:xfrm>
          <a:off x="360000" y="1890000"/>
          <a:ext cx="11520000" cy="157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 err="1">
                          <a:latin typeface="Lucida Sans"/>
                        </a:rPr>
                        <a:t>Folgende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Untersuchungsverfahren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klinischer</a:t>
                      </a:r>
                      <a:r>
                        <a:rPr sz="1000" b="0" i="0" u="none" dirty="0">
                          <a:latin typeface="Lucida Sans"/>
                        </a:rPr>
                        <a:t> Progression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Rezidiv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gestellter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Therapieindikation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sowie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vor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jedem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Therapiebeginn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Therapieänderung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Anwendung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kommen</a:t>
                      </a:r>
                      <a:r>
                        <a:rPr sz="1000" b="0" i="0" u="none" dirty="0">
                          <a:latin typeface="Lucida Sans"/>
                        </a:rPr>
                        <a:t>: 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Chromosomenbandenanalyse</a:t>
                      </a:r>
                      <a:endParaRPr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Bestimmung</a:t>
                      </a:r>
                      <a:r>
                        <a:rPr sz="1000" b="0" i="0" u="none" dirty="0">
                          <a:latin typeface="Lucida Sans"/>
                        </a:rPr>
                        <a:t> von β</a:t>
                      </a:r>
                      <a:r>
                        <a:rPr lang="de-DE"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>
                          <a:latin typeface="Lucida Sans"/>
                        </a:rPr>
                        <a:t>2-Mikroglobulin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 dirty="0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018-032OL-2.01-3.13-2024N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.5: </a:t>
            </a:r>
            <a:r>
              <a:rPr sz="1400" dirty="0" err="1"/>
              <a:t>Diagnostik</a:t>
            </a:r>
            <a:r>
              <a:rPr sz="1400" dirty="0"/>
              <a:t> </a:t>
            </a:r>
            <a:r>
              <a:rPr sz="1400" dirty="0" err="1"/>
              <a:t>vor</a:t>
            </a:r>
            <a:r>
              <a:rPr sz="1400" dirty="0"/>
              <a:t> </a:t>
            </a:r>
            <a:r>
              <a:rPr sz="1400" dirty="0" err="1"/>
              <a:t>Therapieeinleitung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203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Folgende Untersuchungsverfahren </a:t>
                      </a:r>
                      <a:r>
                        <a:rPr sz="1000" b="1" i="1" u="none">
                          <a:latin typeface="Lucida Sans"/>
                        </a:rPr>
                        <a:t>können</a:t>
                      </a:r>
                      <a:r>
                        <a:rPr sz="1000" b="0" i="0" u="none">
                          <a:latin typeface="Lucida Sans"/>
                        </a:rPr>
                        <a:t> bei klinischem Hinweis auf einen therapiebedürftigen Progress bzw. ein Rezidiv zur Anwendung kommen: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Erweiterte FISH-Untersuchung (del(11q), del(13)(q14), +12, del(6)(q21~q23))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Erweiterte Mutationsdiagnostik für SF3B1, NOTCH1, ATM, BIRC3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B-Zell Rezeptor subset #2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Basisuntersuchung oder Materialasservierung für spätere Diagnostik einer minimalen Resterkrankung (MRD)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Bildgebung mittels Röntgen-Thorax oder CT/MRT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Berechnung des CLL-IPI Scores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018-032OL-2.01-3.14-2024M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t>Allgemeinzustandsabschätzung der Eastern Cooperative Oncology Group (ECOG)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472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Kategorie 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1" i="0" u="none"/>
                        <a:t>Beschreibung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Vollständig aktiv. Fähig, alle Tätigkeiten wie vor Erkrankungsbeginn ohne Einschränkungen auszuüben.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1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Bei anstrengenden körperlichen Tätigkeiten eingeschränkt. Nicht-hospitalisiert und fähig leichte oder sitzende Arbeiten zu verrichten (z.B. leichte Hausarbeiten, Bürotätigkeiten).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2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Nicht-hospitalisiert und zur vollständigen Selbstversorgung fähig, jedoch unfähig, jegliche Arbeiten zu verrichten. Mehr als 50% der Wachzeit aktiv.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3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Nur eingeschränkt zur Selbstversorgung in der Lage. Mehr als 50% der Wachzeit sitzend oder liegend.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4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Vollständig eingeschränkt. Unfähig zur Selbstversorgung. Vollständig an Stuhl oder Bett gebunden.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5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/>
                        <a:t>Tod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.6: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nach</a:t>
            </a:r>
            <a:r>
              <a:rPr sz="1400" dirty="0"/>
              <a:t> </a:t>
            </a:r>
            <a:r>
              <a:rPr sz="1400" dirty="0" err="1"/>
              <a:t>Behandlungsbeginn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Während der Behandlung </a:t>
                      </a:r>
                      <a:r>
                        <a:rPr sz="1000" b="1" i="1" u="none">
                          <a:latin typeface="Lucida Sans"/>
                        </a:rPr>
                        <a:t>sollen</a:t>
                      </a:r>
                      <a:r>
                        <a:rPr sz="1000" b="0" i="0" u="none">
                          <a:latin typeface="Lucida Sans"/>
                        </a:rPr>
                        <a:t> in regelmäßigen Abständen Untersuchungen zur frühzeitigen Erkennung von Therapienebenwirkungen und zur Evaluation des Behandlungserfolges erfolgen. Frequenz und Art der Untersuchungen hängen vom individuellen Patientenrisiko und der gewählten Therapie ab.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018-032OL-2.01-3.15-2024G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.6: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nach</a:t>
            </a:r>
            <a:r>
              <a:rPr sz="1400" dirty="0"/>
              <a:t> </a:t>
            </a:r>
            <a:r>
              <a:rPr sz="1400" dirty="0" err="1"/>
              <a:t>Behandlungsbeginn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234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Nach Abschluss der Behandlung mit zeitlich begrenzten Therapien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eine Überprüfung des Behandlungserfolges und der Toxizitätsüberwachung mit folgenden Untersuchungen erfolgen: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Anamnese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Körperlicher Untersuchung mit vollständiger Erhebung des peripheren Lymphknotenstatus, Leber- und Milzvergrößerung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Abdomensonographie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Maschinelles Blutbild (mindestens Hämoglobin, Leukozytenzahl, Thrombozytenzahl)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Mikroskopisches Differentialblutbild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Klinische Chemie zur Erfassung von Nierenfunktion, Leberfunktion, Elektrolythaushalt, Immunglobulinstatus</a:t>
                      </a:r>
                    </a:p>
                    <a:p>
                      <a:pPr marL="171450" indent="-171450">
                        <a:buChar char="•"/>
                      </a:pPr>
                      <a:r>
                        <a:rPr sz="1000" b="0" i="0" u="none">
                          <a:latin typeface="Lucida Sans"/>
                        </a:rPr>
                        <a:t>Bestimmung des klinischen Stadiums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018-032OL-2.01-3.16-2024M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.6: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nach</a:t>
            </a:r>
            <a:r>
              <a:rPr sz="1400" dirty="0"/>
              <a:t> </a:t>
            </a:r>
            <a:r>
              <a:rPr sz="1400" dirty="0" err="1"/>
              <a:t>Behandlungsbeginn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59583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Nach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Abschluss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Behandlung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zeitlich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begrenzten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kann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Überprüfung</a:t>
                      </a:r>
                      <a:r>
                        <a:rPr sz="1000" b="0" i="0" u="none" dirty="0">
                          <a:latin typeface="Lucida Sans"/>
                        </a:rPr>
                        <a:t> des </a:t>
                      </a:r>
                      <a:r>
                        <a:rPr sz="1000" b="0" i="0" u="none" dirty="0" err="1">
                          <a:latin typeface="Lucida Sans"/>
                        </a:rPr>
                        <a:t>Behandlungserfolges</a:t>
                      </a:r>
                      <a:r>
                        <a:rPr sz="1000" b="0" i="0" u="none" dirty="0">
                          <a:latin typeface="Lucida Sans"/>
                        </a:rPr>
                        <a:t> (Staging) </a:t>
                      </a:r>
                      <a:r>
                        <a:rPr sz="1000" b="0" i="0" u="none" dirty="0" err="1">
                          <a:latin typeface="Lucida Sans"/>
                        </a:rPr>
                        <a:t>ein</a:t>
                      </a:r>
                      <a:r>
                        <a:rPr sz="1000" b="0" i="0" u="none" dirty="0">
                          <a:latin typeface="Lucida Sans"/>
                        </a:rPr>
                        <a:t> CT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MRT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Anwendung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kommen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018-032OL-2.01-3.17-2024M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2C3080-0A2F-7304-EEFB-1B434C7E4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Inhaltsverzeichnis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8482A4-545D-6F5C-D074-E0E1DBD93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8800"/>
            <a:ext cx="115824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200" b="1" dirty="0"/>
              <a:t>Allgemeine Informationen</a:t>
            </a:r>
          </a:p>
          <a:p>
            <a:pPr marL="215900" indent="-215900"/>
            <a:r>
              <a:rPr lang="de-DE" sz="1200" dirty="0">
                <a:hlinkClick r:id="rId2" action="ppaction://hlinksldjump"/>
              </a:rPr>
              <a:t>Übersicht über die Leitlinie</a:t>
            </a:r>
            <a:endParaRPr lang="de-DE" sz="1200" dirty="0"/>
          </a:p>
          <a:p>
            <a:pPr marL="215900" indent="-215900"/>
            <a:r>
              <a:rPr lang="de-DE" sz="1200" dirty="0">
                <a:hlinkClick r:id="rId3" action="ppaction://hlinksldjump"/>
              </a:rPr>
              <a:t>Dokumente zur Leitlinie</a:t>
            </a:r>
            <a:endParaRPr lang="de-DE" sz="1200" dirty="0"/>
          </a:p>
          <a:p>
            <a:pPr marL="215900" indent="-215900"/>
            <a:r>
              <a:rPr lang="de-DE" sz="1200" dirty="0">
                <a:hlinkClick r:id="rId4" action="ppaction://hlinksldjump"/>
              </a:rPr>
              <a:t>Methodik</a:t>
            </a:r>
            <a:endParaRPr lang="de-DE" sz="1200" dirty="0"/>
          </a:p>
          <a:p>
            <a:pPr marL="215900" indent="-215900"/>
            <a:r>
              <a:rPr lang="de-DE" sz="1200" dirty="0">
                <a:hlinkClick r:id="rId5" action="ppaction://hlinksldjump"/>
              </a:rPr>
              <a:t>Kapitel 2: Stammdatentabellen</a:t>
            </a:r>
          </a:p>
          <a:p>
            <a:pPr marL="0" indent="0">
              <a:buNone/>
            </a:pPr>
            <a:endParaRPr lang="de-DE" sz="1200" dirty="0"/>
          </a:p>
          <a:p>
            <a:pPr marL="0" indent="0">
              <a:buNone/>
            </a:pPr>
            <a:endParaRPr lang="de-DE" sz="1200" b="1" dirty="0"/>
          </a:p>
          <a:p>
            <a:pPr marL="0" indent="0">
              <a:buNone/>
            </a:pPr>
            <a:r>
              <a:rPr lang="de-DE" sz="1200" b="1" dirty="0"/>
              <a:t>Leitlinienkapitel mit Empfehlungen</a:t>
            </a:r>
          </a:p>
          <a:p>
            <a:pPr marL="171450" indent="-171450">
              <a:buChar char="•"/>
              <a:defRPr sz="1200"/>
            </a:pPr>
            <a:r>
              <a:rPr dirty="0" err="1">
                <a:hlinkClick r:id="rId6" action="ppaction://hlinksldjump"/>
              </a:rPr>
              <a:t>Kapitel</a:t>
            </a:r>
            <a:r>
              <a:rPr dirty="0">
                <a:hlinkClick r:id="rId6" action="ppaction://hlinksldjump"/>
              </a:rPr>
              <a:t> </a:t>
            </a:r>
            <a:r>
              <a:rPr lang="de-DE" dirty="0">
                <a:hlinkClick r:id="rId6" action="ppaction://hlinksldjump"/>
              </a:rPr>
              <a:t>3</a:t>
            </a:r>
            <a:r>
              <a:rPr dirty="0">
                <a:hlinkClick r:id="rId6" action="ppaction://hlinksldjump"/>
              </a:rPr>
              <a:t>: Diagnose, </a:t>
            </a:r>
            <a:r>
              <a:rPr dirty="0" err="1">
                <a:hlinkClick r:id="rId6" action="ppaction://hlinksldjump"/>
              </a:rPr>
              <a:t>Stadien</a:t>
            </a:r>
            <a:r>
              <a:rPr dirty="0">
                <a:hlinkClick r:id="rId6" action="ppaction://hlinksldjump"/>
              </a:rPr>
              <a:t>, </a:t>
            </a:r>
            <a:r>
              <a:rPr dirty="0" err="1">
                <a:hlinkClick r:id="rId6" action="ppaction://hlinksldjump"/>
              </a:rPr>
              <a:t>Prognosefaktoren</a:t>
            </a:r>
            <a:endParaRPr dirty="0">
              <a:hlinkClick r:id="rId6" action="ppaction://hlinksldjump"/>
            </a:endParaRPr>
          </a:p>
          <a:p>
            <a:pPr marL="171450" indent="-171450">
              <a:buChar char="•"/>
              <a:defRPr sz="1200"/>
            </a:pPr>
            <a:r>
              <a:rPr dirty="0" err="1">
                <a:hlinkClick r:id="rId7" action="ppaction://hlinksldjump"/>
              </a:rPr>
              <a:t>Kapitel</a:t>
            </a:r>
            <a:r>
              <a:rPr dirty="0">
                <a:hlinkClick r:id="rId7" action="ppaction://hlinksldjump"/>
              </a:rPr>
              <a:t> </a:t>
            </a:r>
            <a:r>
              <a:rPr lang="de-DE" dirty="0">
                <a:hlinkClick r:id="rId7" action="ppaction://hlinksldjump"/>
              </a:rPr>
              <a:t>4</a:t>
            </a:r>
            <a:r>
              <a:rPr dirty="0">
                <a:hlinkClick r:id="rId7" action="ppaction://hlinksldjump"/>
              </a:rPr>
              <a:t>: </a:t>
            </a:r>
            <a:r>
              <a:rPr dirty="0" err="1">
                <a:hlinkClick r:id="rId7" action="ppaction://hlinksldjump"/>
              </a:rPr>
              <a:t>Zeitpunkt</a:t>
            </a:r>
            <a:r>
              <a:rPr dirty="0">
                <a:hlinkClick r:id="rId7" action="ppaction://hlinksldjump"/>
              </a:rPr>
              <a:t> und Wahl der </a:t>
            </a:r>
            <a:r>
              <a:rPr dirty="0" err="1">
                <a:hlinkClick r:id="rId7" action="ppaction://hlinksldjump"/>
              </a:rPr>
              <a:t>Erstlinientherapie</a:t>
            </a:r>
            <a:endParaRPr dirty="0">
              <a:hlinkClick r:id="rId7" action="ppaction://hlinksldjump"/>
            </a:endParaRPr>
          </a:p>
          <a:p>
            <a:pPr marL="171450" indent="-171450">
              <a:buChar char="•"/>
              <a:defRPr sz="1200"/>
            </a:pPr>
            <a:r>
              <a:rPr dirty="0" err="1">
                <a:hlinkClick r:id="rId8" action="ppaction://hlinksldjump"/>
              </a:rPr>
              <a:t>Kapitel</a:t>
            </a:r>
            <a:r>
              <a:rPr dirty="0">
                <a:hlinkClick r:id="rId8" action="ppaction://hlinksldjump"/>
              </a:rPr>
              <a:t> </a:t>
            </a:r>
            <a:r>
              <a:rPr lang="de-DE" dirty="0">
                <a:hlinkClick r:id="rId8" action="ppaction://hlinksldjump"/>
              </a:rPr>
              <a:t>5</a:t>
            </a:r>
            <a:r>
              <a:rPr dirty="0">
                <a:hlinkClick r:id="rId8" action="ppaction://hlinksldjump"/>
              </a:rPr>
              <a:t>: </a:t>
            </a:r>
            <a:r>
              <a:rPr dirty="0" err="1">
                <a:hlinkClick r:id="rId8" action="ppaction://hlinksldjump"/>
              </a:rPr>
              <a:t>Krankheitsrezidiv</a:t>
            </a:r>
            <a:r>
              <a:rPr dirty="0">
                <a:hlinkClick r:id="rId8" action="ppaction://hlinksldjump"/>
              </a:rPr>
              <a:t> und </a:t>
            </a:r>
            <a:r>
              <a:rPr dirty="0" err="1">
                <a:hlinkClick r:id="rId8" action="ppaction://hlinksldjump"/>
              </a:rPr>
              <a:t>refraktäre</a:t>
            </a:r>
            <a:r>
              <a:rPr dirty="0">
                <a:hlinkClick r:id="rId8" action="ppaction://hlinksldjump"/>
              </a:rPr>
              <a:t> </a:t>
            </a:r>
            <a:r>
              <a:rPr dirty="0" err="1">
                <a:hlinkClick r:id="rId8" action="ppaction://hlinksldjump"/>
              </a:rPr>
              <a:t>Erkrankung</a:t>
            </a:r>
            <a:endParaRPr dirty="0">
              <a:hlinkClick r:id="rId8" action="ppaction://hlinksldjump"/>
            </a:endParaRPr>
          </a:p>
          <a:p>
            <a:pPr marL="171450" indent="-171450">
              <a:buChar char="•"/>
              <a:defRPr sz="1200"/>
            </a:pPr>
            <a:r>
              <a:rPr dirty="0" err="1">
                <a:hlinkClick r:id="rId9" action="ppaction://hlinksldjump"/>
              </a:rPr>
              <a:t>Kapitel</a:t>
            </a:r>
            <a:r>
              <a:rPr dirty="0">
                <a:hlinkClick r:id="rId9" action="ppaction://hlinksldjump"/>
              </a:rPr>
              <a:t> </a:t>
            </a:r>
            <a:r>
              <a:rPr lang="de-DE" dirty="0">
                <a:hlinkClick r:id="rId9" action="ppaction://hlinksldjump"/>
              </a:rPr>
              <a:t>6</a:t>
            </a:r>
            <a:r>
              <a:rPr dirty="0">
                <a:hlinkClick r:id="rId9" action="ppaction://hlinksldjump"/>
              </a:rPr>
              <a:t>: </a:t>
            </a:r>
            <a:r>
              <a:rPr dirty="0" err="1">
                <a:hlinkClick r:id="rId9" action="ppaction://hlinksldjump"/>
              </a:rPr>
              <a:t>Stellenwert</a:t>
            </a:r>
            <a:r>
              <a:rPr dirty="0">
                <a:hlinkClick r:id="rId9" action="ppaction://hlinksldjump"/>
              </a:rPr>
              <a:t> der </a:t>
            </a:r>
            <a:r>
              <a:rPr dirty="0" err="1">
                <a:hlinkClick r:id="rId9" action="ppaction://hlinksldjump"/>
              </a:rPr>
              <a:t>zellulären</a:t>
            </a:r>
            <a:r>
              <a:rPr dirty="0">
                <a:hlinkClick r:id="rId9" action="ppaction://hlinksldjump"/>
              </a:rPr>
              <a:t> </a:t>
            </a:r>
            <a:r>
              <a:rPr dirty="0" err="1">
                <a:hlinkClick r:id="rId9" action="ppaction://hlinksldjump"/>
              </a:rPr>
              <a:t>Therapien</a:t>
            </a:r>
            <a:r>
              <a:rPr dirty="0">
                <a:hlinkClick r:id="rId9" action="ppaction://hlinksldjump"/>
              </a:rPr>
              <a:t> </a:t>
            </a:r>
            <a:r>
              <a:rPr dirty="0" err="1">
                <a:hlinkClick r:id="rId9" action="ppaction://hlinksldjump"/>
              </a:rPr>
              <a:t>bei</a:t>
            </a:r>
            <a:r>
              <a:rPr dirty="0">
                <a:hlinkClick r:id="rId9" action="ppaction://hlinksldjump"/>
              </a:rPr>
              <a:t> CLL</a:t>
            </a:r>
          </a:p>
          <a:p>
            <a:pPr marL="171450" indent="-171450">
              <a:buChar char="•"/>
              <a:defRPr sz="1200"/>
            </a:pPr>
            <a:r>
              <a:rPr dirty="0" err="1">
                <a:hlinkClick r:id="rId10" action="ppaction://hlinksldjump"/>
              </a:rPr>
              <a:t>Kapitel</a:t>
            </a:r>
            <a:r>
              <a:rPr dirty="0">
                <a:hlinkClick r:id="rId10" action="ppaction://hlinksldjump"/>
              </a:rPr>
              <a:t> </a:t>
            </a:r>
            <a:r>
              <a:rPr lang="de-DE" dirty="0">
                <a:hlinkClick r:id="rId10" action="ppaction://hlinksldjump"/>
              </a:rPr>
              <a:t>7</a:t>
            </a:r>
            <a:r>
              <a:rPr dirty="0">
                <a:hlinkClick r:id="rId10" action="ppaction://hlinksldjump"/>
              </a:rPr>
              <a:t>: Richter-Transformation</a:t>
            </a:r>
          </a:p>
          <a:p>
            <a:pPr marL="171450" indent="-171450">
              <a:buChar char="•"/>
              <a:defRPr sz="1200"/>
            </a:pPr>
            <a:r>
              <a:rPr dirty="0" err="1">
                <a:hlinkClick r:id="rId11" action="ppaction://hlinksldjump"/>
              </a:rPr>
              <a:t>Kapitel</a:t>
            </a:r>
            <a:r>
              <a:rPr dirty="0">
                <a:hlinkClick r:id="rId11" action="ppaction://hlinksldjump"/>
              </a:rPr>
              <a:t> </a:t>
            </a:r>
            <a:r>
              <a:rPr lang="de-DE" dirty="0">
                <a:hlinkClick r:id="rId11" action="ppaction://hlinksldjump"/>
              </a:rPr>
              <a:t>8</a:t>
            </a:r>
            <a:r>
              <a:rPr dirty="0">
                <a:hlinkClick r:id="rId11" action="ppaction://hlinksldjump"/>
              </a:rPr>
              <a:t>: </a:t>
            </a:r>
            <a:r>
              <a:rPr dirty="0" err="1">
                <a:hlinkClick r:id="rId11" action="ppaction://hlinksldjump"/>
              </a:rPr>
              <a:t>Komplikationen</a:t>
            </a:r>
            <a:r>
              <a:rPr dirty="0">
                <a:hlinkClick r:id="rId11" action="ppaction://hlinksldjump"/>
              </a:rPr>
              <a:t> der CLL (</a:t>
            </a:r>
            <a:r>
              <a:rPr dirty="0" err="1">
                <a:hlinkClick r:id="rId11" action="ppaction://hlinksldjump"/>
              </a:rPr>
              <a:t>außer</a:t>
            </a:r>
            <a:r>
              <a:rPr dirty="0">
                <a:hlinkClick r:id="rId11" action="ppaction://hlinksldjump"/>
              </a:rPr>
              <a:t> </a:t>
            </a:r>
            <a:r>
              <a:rPr dirty="0" err="1">
                <a:hlinkClick r:id="rId11" action="ppaction://hlinksldjump"/>
              </a:rPr>
              <a:t>Infektionen</a:t>
            </a:r>
            <a:r>
              <a:rPr dirty="0">
                <a:hlinkClick r:id="rId11" action="ppaction://hlinksldjump"/>
              </a:rPr>
              <a:t>)</a:t>
            </a:r>
          </a:p>
          <a:p>
            <a:pPr marL="171450" indent="-171450">
              <a:buChar char="•"/>
              <a:defRPr sz="1200"/>
            </a:pPr>
            <a:r>
              <a:rPr dirty="0" err="1">
                <a:hlinkClick r:id="rId12" action="ppaction://hlinksldjump"/>
              </a:rPr>
              <a:t>Kapitel</a:t>
            </a:r>
            <a:r>
              <a:rPr dirty="0">
                <a:hlinkClick r:id="rId12" action="ppaction://hlinksldjump"/>
              </a:rPr>
              <a:t> </a:t>
            </a:r>
            <a:r>
              <a:rPr lang="de-DE" dirty="0">
                <a:hlinkClick r:id="rId12" action="ppaction://hlinksldjump"/>
              </a:rPr>
              <a:t>9</a:t>
            </a:r>
            <a:r>
              <a:rPr dirty="0">
                <a:hlinkClick r:id="rId12" action="ppaction://hlinksldjump"/>
              </a:rPr>
              <a:t>: </a:t>
            </a:r>
            <a:r>
              <a:rPr dirty="0" err="1">
                <a:hlinkClick r:id="rId12" action="ppaction://hlinksldjump"/>
              </a:rPr>
              <a:t>Infektionen</a:t>
            </a:r>
            <a:r>
              <a:rPr dirty="0">
                <a:hlinkClick r:id="rId12" action="ppaction://hlinksldjump"/>
              </a:rPr>
              <a:t> und </a:t>
            </a:r>
            <a:r>
              <a:rPr dirty="0" err="1">
                <a:hlinkClick r:id="rId12" action="ppaction://hlinksldjump"/>
              </a:rPr>
              <a:t>Infektionsprophylaxe</a:t>
            </a:r>
            <a:endParaRPr dirty="0">
              <a:hlinkClick r:id="rId12" action="ppaction://hlinksldjump"/>
            </a:endParaRPr>
          </a:p>
          <a:p>
            <a:pPr marL="171450" indent="-171450">
              <a:buChar char="•"/>
              <a:defRPr sz="1200"/>
            </a:pPr>
            <a:r>
              <a:rPr dirty="0" err="1">
                <a:hlinkClick r:id="rId13" action="ppaction://hlinksldjump"/>
              </a:rPr>
              <a:t>Kapitel</a:t>
            </a:r>
            <a:r>
              <a:rPr dirty="0">
                <a:hlinkClick r:id="rId13" action="ppaction://hlinksldjump"/>
              </a:rPr>
              <a:t> 1</a:t>
            </a:r>
            <a:r>
              <a:rPr lang="de-DE" dirty="0">
                <a:hlinkClick r:id="rId13" action="ppaction://hlinksldjump"/>
              </a:rPr>
              <a:t>0</a:t>
            </a:r>
            <a:r>
              <a:rPr dirty="0">
                <a:hlinkClick r:id="rId13" action="ppaction://hlinksldjump"/>
              </a:rPr>
              <a:t>: </a:t>
            </a:r>
            <a:r>
              <a:rPr dirty="0" err="1">
                <a:hlinkClick r:id="rId13" action="ppaction://hlinksldjump"/>
              </a:rPr>
              <a:t>Nachsorge</a:t>
            </a:r>
            <a:r>
              <a:rPr dirty="0">
                <a:hlinkClick r:id="rId13" action="ppaction://hlinksldjump"/>
              </a:rPr>
              <a:t> und supportive </a:t>
            </a:r>
            <a:r>
              <a:rPr dirty="0" err="1">
                <a:hlinkClick r:id="rId13" action="ppaction://hlinksldjump"/>
              </a:rPr>
              <a:t>Maßnahmen</a:t>
            </a:r>
            <a:endParaRPr lang="de-DE" dirty="0">
              <a:hlinkClick r:id="rId13" action="ppaction://hlinksldjump"/>
            </a:endParaRPr>
          </a:p>
          <a:p>
            <a:pPr marL="171450" indent="-171450">
              <a:buChar char="•"/>
              <a:defRPr sz="1200"/>
            </a:pPr>
            <a:r>
              <a:rPr dirty="0" err="1">
                <a:hlinkClick r:id="rId14" action="ppaction://hlinksldjump"/>
              </a:rPr>
              <a:t>Kapitel</a:t>
            </a:r>
            <a:r>
              <a:rPr dirty="0">
                <a:hlinkClick r:id="rId14" action="ppaction://hlinksldjump"/>
              </a:rPr>
              <a:t> 1</a:t>
            </a:r>
            <a:r>
              <a:rPr lang="de-DE" dirty="0">
                <a:hlinkClick r:id="rId14" action="ppaction://hlinksldjump"/>
              </a:rPr>
              <a:t>2</a:t>
            </a:r>
            <a:r>
              <a:rPr dirty="0">
                <a:hlinkClick r:id="rId14" action="ppaction://hlinksldjump"/>
              </a:rPr>
              <a:t>: </a:t>
            </a:r>
            <a:r>
              <a:rPr dirty="0" err="1">
                <a:hlinkClick r:id="rId14" action="ppaction://hlinksldjump"/>
              </a:rPr>
              <a:t>Qualitätsindikatoren</a:t>
            </a:r>
            <a:endParaRPr dirty="0">
              <a:hlinkClick r:id="rId14" action="ppaction://hlinksldjump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</p:spTree>
    <p:extLst>
      <p:ext uri="{BB962C8B-B14F-4D97-AF65-F5344CB8AC3E}">
        <p14:creationId xmlns:p14="http://schemas.microsoft.com/office/powerpoint/2010/main" val="1958883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.6: </a:t>
            </a:r>
            <a:r>
              <a:rPr sz="1400" dirty="0" err="1"/>
              <a:t>Verlaufsdiagnostik</a:t>
            </a:r>
            <a:r>
              <a:rPr sz="1400" dirty="0"/>
              <a:t> </a:t>
            </a:r>
            <a:r>
              <a:rPr sz="1400" dirty="0" err="1"/>
              <a:t>nach</a:t>
            </a:r>
            <a:r>
              <a:rPr sz="1400" dirty="0"/>
              <a:t> </a:t>
            </a:r>
            <a:r>
              <a:rPr sz="1400" dirty="0" err="1"/>
              <a:t>Behandlungsbeginn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051754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Nach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Abschluss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Behandlung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zeitlich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begrenzten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kann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Erreichen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mindestens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partiellen</a:t>
                      </a:r>
                      <a:r>
                        <a:rPr sz="1000" b="0" i="0" u="none" dirty="0">
                          <a:latin typeface="Lucida Sans"/>
                        </a:rPr>
                        <a:t> Remission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Untersuchung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Nachweis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minimalen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Resterkrankung</a:t>
                      </a:r>
                      <a:r>
                        <a:rPr sz="1000" b="0" i="0" u="none" dirty="0">
                          <a:latin typeface="Lucida Sans"/>
                        </a:rPr>
                        <a:t> (MRD) </a:t>
                      </a:r>
                      <a:r>
                        <a:rPr sz="1000" b="0" i="0" u="none" dirty="0" err="1">
                          <a:latin typeface="Lucida Sans"/>
                        </a:rPr>
                        <a:t>angeboten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018-032OL-2.01-3.18-2024M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3</a:t>
            </a:r>
            <a:r>
              <a:rPr sz="2400" dirty="0"/>
              <a:t>: Diagnose, </a:t>
            </a:r>
            <a:r>
              <a:rPr sz="2400" dirty="0" err="1"/>
              <a:t>Stadien</a:t>
            </a:r>
            <a:r>
              <a:rPr sz="2400" dirty="0"/>
              <a:t>, </a:t>
            </a:r>
            <a:r>
              <a:rPr sz="2400" dirty="0" err="1"/>
              <a:t>Prognosefaktoren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3</a:t>
            </a:r>
            <a:r>
              <a:rPr sz="1400" dirty="0"/>
              <a:t>.7: </a:t>
            </a:r>
            <a:r>
              <a:rPr sz="1400" dirty="0" err="1"/>
              <a:t>Psychoonkologische</a:t>
            </a:r>
            <a:r>
              <a:rPr sz="1400" dirty="0"/>
              <a:t> </a:t>
            </a:r>
            <a:r>
              <a:rPr sz="1400" dirty="0" err="1"/>
              <a:t>Diagnostik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3.19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 psychoonkologisches Screening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in angemessenen Abständen, wenn klinisch indiziert oder bei Veränderung des Erkrankungsstatus eines*einer Patient*in (z. B. Wiederauftreten oder Fortschreiten der Erkrankung) wiederholt im Krankheitsverlauf durchgeführt werden (siehe auch die S3-Leitlinie Psychoonkologie).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018-032OL-2.01-3.19-2024M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/>
            </a:pPr>
            <a:r>
              <a:t>Untersuchungsmethoden und -indikationen zur Initial- und Verlaufsdiagnostik einer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093121"/>
              </p:ext>
            </p:extLst>
          </p:nvPr>
        </p:nvGraphicFramePr>
        <p:xfrm>
          <a:off x="380565" y="1484784"/>
          <a:ext cx="11472000" cy="513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00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19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300" dirty="0"/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700" b="1" i="0" u="none" dirty="0" err="1"/>
                        <a:t>Erstdiagnose</a:t>
                      </a:r>
                      <a:r>
                        <a:rPr sz="700" b="1" i="0" u="none" dirty="0"/>
                        <a:t> 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700" b="1" i="0" u="none"/>
                        <a:t>Verlauf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700" b="1" i="0" u="none"/>
                        <a:t>vor Therapie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700" b="1" i="0" u="none"/>
                        <a:t>Während/ nach Therapie</a:t>
                      </a:r>
                    </a:p>
                  </a:txBody>
                  <a:tcPr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1" i="0" u="none" dirty="0" err="1"/>
                        <a:t>Klinische</a:t>
                      </a:r>
                      <a:r>
                        <a:rPr sz="600" b="1" i="0" u="none" dirty="0"/>
                        <a:t> Parameter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Anamnese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Körperliche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Untersuchung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Stadienbestimmung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Komorbiditätsbestimmung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Psychoonkologische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Diagnostik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(X)°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1" i="0" u="none"/>
                        <a:t>Labordiagnostik (peripheres Blut)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Maschinelles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Blutbild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inkl</a:t>
                      </a:r>
                      <a:r>
                        <a:rPr sz="600" b="0" i="0" u="none" dirty="0"/>
                        <a:t>. </a:t>
                      </a:r>
                      <a:r>
                        <a:rPr sz="600" b="0" i="0" u="none" dirty="0" err="1"/>
                        <a:t>Retikulozyten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Mikroskopisches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Differentialblutbild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X§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Immunphänotypisierung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Klinische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Chemie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 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X/((X))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Virusserologie</a:t>
                      </a:r>
                      <a:r>
                        <a:rPr sz="600" b="0" i="0" u="none" dirty="0"/>
                        <a:t> </a:t>
                      </a:r>
                      <a:r>
                        <a:rPr sz="600" b="0" i="0" u="none" dirty="0" err="1"/>
                        <a:t>bzw</a:t>
                      </a:r>
                      <a:r>
                        <a:rPr sz="600" b="0" i="0" u="none" dirty="0"/>
                        <a:t>. -Monitoring  (HBV, HCV, HEV, HIV)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X§§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X##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FISH del(17)(p13) und </a:t>
                      </a:r>
                      <a:r>
                        <a:rPr sz="600" b="0" i="1" u="none" dirty="0"/>
                        <a:t>TP53</a:t>
                      </a:r>
                      <a:r>
                        <a:rPr sz="600" b="0" i="0" u="none" dirty="0"/>
                        <a:t>-Mutationsstaus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 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FISH del(11)(q22.3), del(13)(q14), del(6)(q21q23), +12 und Mutationsdiagnostik für SF3B1, NOTCH1, ATM, BIRC3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Serummarker</a:t>
                      </a:r>
                      <a:r>
                        <a:rPr sz="600" b="0" i="0" u="none" dirty="0"/>
                        <a:t> (ß2MG)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IGHV-Mutationsstatus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 ((X))+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X+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BCR Subset #2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Direkter Antiglobulintest (Combs-Test)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Chromosomenbandanalyse</a:t>
                      </a:r>
                      <a:r>
                        <a:rPr sz="600" b="0" i="0" u="none" dirty="0"/>
                        <a:t> (</a:t>
                      </a:r>
                      <a:r>
                        <a:rPr sz="600" b="0" i="0" u="none" dirty="0" err="1"/>
                        <a:t>Karyotypisierung</a:t>
                      </a:r>
                      <a:r>
                        <a:rPr sz="600" b="0" i="0" u="none" dirty="0"/>
                        <a:t>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MRD-Diagnostik (Zytometrie, Durchflusszytometrie oder Molekulargenetik)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((X))#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1" i="0" u="none" dirty="0" err="1"/>
                        <a:t>Histologie</a:t>
                      </a:r>
                      <a:r>
                        <a:rPr sz="600" b="1" i="0" u="none" dirty="0"/>
                        <a:t> und </a:t>
                      </a:r>
                      <a:r>
                        <a:rPr sz="600" b="1" i="0" u="none" dirty="0" err="1"/>
                        <a:t>Zytologie</a:t>
                      </a:r>
                      <a:endParaRPr sz="600" b="1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Lymphknotenhistologie</a:t>
                      </a:r>
                      <a:r>
                        <a:rPr sz="600" b="0" i="0" u="none" dirty="0"/>
                        <a:t>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Knochenmarkshistologie</a:t>
                      </a:r>
                      <a:r>
                        <a:rPr sz="600" b="0" i="0" u="none" dirty="0"/>
                        <a:t> und -</a:t>
                      </a:r>
                      <a:r>
                        <a:rPr sz="600" b="0" i="0" u="none" dirty="0" err="1"/>
                        <a:t>zytologie</a:t>
                      </a:r>
                      <a:r>
                        <a:rPr sz="600" b="0" i="0" u="none" dirty="0"/>
                        <a:t> 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1" i="0" u="none" dirty="0" err="1"/>
                        <a:t>Bildgebung</a:t>
                      </a:r>
                      <a:endParaRPr sz="600" b="1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600" dirty="0"/>
                    </a:p>
                  </a:txBody>
                  <a:tcPr anchor="ctr"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 err="1"/>
                        <a:t>Sonographie</a:t>
                      </a:r>
                      <a:endParaRPr sz="600" b="0" i="0" u="non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(X)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X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CT </a:t>
                      </a:r>
                      <a:r>
                        <a:rPr sz="600" b="0" i="0" u="none" dirty="0" err="1"/>
                        <a:t>oder</a:t>
                      </a:r>
                      <a:r>
                        <a:rPr sz="600" b="0" i="0" u="none" dirty="0"/>
                        <a:t> MRT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FDG PET/ CT **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((X))**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/>
                        <a:t>((X))**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((X))**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500"/>
                        </a:spcAft>
                        <a:defRPr sz="900" b="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600" b="0" i="0" u="none" dirty="0"/>
                        <a:t>((X))**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.1: </a:t>
            </a:r>
            <a:r>
              <a:rPr sz="1400" dirty="0" err="1"/>
              <a:t>Indikationsstellung</a:t>
            </a:r>
            <a:r>
              <a:rPr sz="1400" dirty="0"/>
              <a:t> </a:t>
            </a:r>
            <a:r>
              <a:rPr sz="1400" dirty="0" err="1"/>
              <a:t>zur</a:t>
            </a:r>
            <a:r>
              <a:rPr sz="1400" dirty="0"/>
              <a:t>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144011"/>
              </p:ext>
            </p:extLst>
          </p:nvPr>
        </p:nvGraphicFramePr>
        <p:xfrm>
          <a:off x="360000" y="1890000"/>
          <a:ext cx="11520000" cy="234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>
                          <a:latin typeface="Lucida Sans"/>
                        </a:rPr>
                        <a:t>Die </a:t>
                      </a:r>
                      <a:r>
                        <a:rPr sz="1000" b="0" i="0" u="none" dirty="0" err="1">
                          <a:latin typeface="Lucida Sans"/>
                        </a:rPr>
                        <a:t>Indikation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besteht</a:t>
                      </a:r>
                      <a:r>
                        <a:rPr sz="1000" b="0" i="0" u="none" dirty="0">
                          <a:latin typeface="Lucida Sans"/>
                        </a:rPr>
                        <a:t> in </a:t>
                      </a:r>
                      <a:r>
                        <a:rPr sz="1000" b="0" i="0" u="none" dirty="0" err="1">
                          <a:latin typeface="Lucida Sans"/>
                        </a:rPr>
                        <a:t>Abhängigkeit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Symptomatik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Übergang</a:t>
                      </a:r>
                      <a:r>
                        <a:rPr sz="1000" b="0" i="0" u="none" dirty="0">
                          <a:latin typeface="Lucida Sans"/>
                        </a:rPr>
                        <a:t> in Stadium Binet C.</a:t>
                      </a:r>
                    </a:p>
                    <a:p>
                      <a:r>
                        <a:rPr sz="1000" b="0" i="0" u="none" dirty="0" err="1">
                          <a:latin typeface="Lucida Sans"/>
                        </a:rPr>
                        <a:t>Im</a:t>
                      </a:r>
                      <a:r>
                        <a:rPr sz="1000" b="0" i="0" u="none" dirty="0">
                          <a:latin typeface="Lucida Sans"/>
                        </a:rPr>
                        <a:t> Stadium Binet A und B </a:t>
                      </a:r>
                      <a:r>
                        <a:rPr sz="1000" b="1" i="1" u="none" dirty="0" err="1">
                          <a:latin typeface="Lucida Sans"/>
                        </a:rPr>
                        <a:t>soll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mindestens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eines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folgenden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Kriterien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als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Indikation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gelten</a:t>
                      </a:r>
                      <a:r>
                        <a:rPr sz="1000" b="0" i="0" u="none" dirty="0">
                          <a:latin typeface="Lucida Sans"/>
                        </a:rPr>
                        <a:t>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sz="1000" b="0" i="0" u="none" dirty="0">
                          <a:latin typeface="Lucida Sans"/>
                        </a:rPr>
                        <a:t>B-</a:t>
                      </a:r>
                      <a:r>
                        <a:rPr sz="1000" b="0" i="0" u="none" dirty="0" err="1">
                          <a:latin typeface="Lucida Sans"/>
                        </a:rPr>
                        <a:t>Symptome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Gewichtsabnahme</a:t>
                      </a:r>
                      <a:r>
                        <a:rPr sz="1000" b="0" i="0" u="none" dirty="0">
                          <a:latin typeface="Lucida Sans"/>
                        </a:rPr>
                        <a:t> &gt; 10 % </a:t>
                      </a:r>
                      <a:r>
                        <a:rPr sz="1000" b="0" i="0" u="none" dirty="0" err="1">
                          <a:latin typeface="Lucida Sans"/>
                        </a:rPr>
                        <a:t>innerhalb</a:t>
                      </a:r>
                      <a:r>
                        <a:rPr sz="1000" b="0" i="0" u="none" dirty="0">
                          <a:latin typeface="Lucida Sans"/>
                        </a:rPr>
                        <a:t> von 6 </a:t>
                      </a:r>
                      <a:r>
                        <a:rPr sz="1000" b="0" i="0" u="none" dirty="0" err="1">
                          <a:latin typeface="Lucida Sans"/>
                        </a:rPr>
                        <a:t>Monaten</a:t>
                      </a:r>
                      <a:r>
                        <a:rPr sz="1000" b="0" i="0" u="none" dirty="0">
                          <a:latin typeface="Lucida Sans"/>
                        </a:rPr>
                        <a:t>; </a:t>
                      </a:r>
                      <a:r>
                        <a:rPr sz="1000" b="0" i="0" u="none" dirty="0" err="1">
                          <a:latin typeface="Lucida Sans"/>
                        </a:rPr>
                        <a:t>Fieber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über</a:t>
                      </a:r>
                      <a:r>
                        <a:rPr sz="1000" b="0" i="0" u="none" dirty="0">
                          <a:latin typeface="Lucida Sans"/>
                        </a:rPr>
                        <a:t> 2 </a:t>
                      </a:r>
                      <a:r>
                        <a:rPr sz="1000" b="0" i="0" u="none" dirty="0" err="1">
                          <a:latin typeface="Lucida Sans"/>
                        </a:rPr>
                        <a:t>Wochen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ohne</a:t>
                      </a:r>
                      <a:r>
                        <a:rPr sz="1000" b="0" i="0" u="none" dirty="0">
                          <a:latin typeface="Lucida Sans"/>
                        </a:rPr>
                        <a:t> Anhalt </a:t>
                      </a:r>
                      <a:r>
                        <a:rPr sz="1000" b="0" i="0" u="none" dirty="0" err="1">
                          <a:latin typeface="Lucida Sans"/>
                        </a:rPr>
                        <a:t>für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Infektion</a:t>
                      </a:r>
                      <a:r>
                        <a:rPr sz="1000" b="0" i="0" u="none" dirty="0">
                          <a:latin typeface="Lucida Sans"/>
                        </a:rPr>
                        <a:t>; </a:t>
                      </a:r>
                      <a:r>
                        <a:rPr sz="1000" b="0" i="0" u="none" dirty="0" err="1">
                          <a:latin typeface="Lucida Sans"/>
                        </a:rPr>
                        <a:t>Nachtschweiß</a:t>
                      </a:r>
                      <a:r>
                        <a:rPr sz="1000" b="0" i="0" u="none" dirty="0">
                          <a:latin typeface="Lucida Sans"/>
                        </a:rPr>
                        <a:t>)</a:t>
                      </a:r>
                      <a:endParaRPr lang="de-DE"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Zunehmende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Knochenmarkinsuffizienz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zunehmender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Anämie</a:t>
                      </a:r>
                      <a:r>
                        <a:rPr sz="1000" b="0" i="0" u="none" dirty="0">
                          <a:latin typeface="Lucida Sans"/>
                        </a:rPr>
                        <a:t> und/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Thrombozytopenie</a:t>
                      </a:r>
                      <a:endParaRPr lang="de-DE"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Autoimmunhämolytische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Anämie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Autoimmunthrombozytopenie</a:t>
                      </a:r>
                      <a:r>
                        <a:rPr sz="1000" b="0" i="0" u="none" dirty="0">
                          <a:latin typeface="Lucida Sans"/>
                        </a:rPr>
                        <a:t>, die </a:t>
                      </a:r>
                      <a:r>
                        <a:rPr sz="1000" b="0" i="0" u="none" dirty="0" err="1">
                          <a:latin typeface="Lucida Sans"/>
                        </a:rPr>
                        <a:t>schlecht</a:t>
                      </a:r>
                      <a:r>
                        <a:rPr sz="1000" b="0" i="0" u="none" dirty="0">
                          <a:latin typeface="Lucida Sans"/>
                        </a:rPr>
                        <a:t> auf </a:t>
                      </a:r>
                      <a:r>
                        <a:rPr sz="1000" b="0" i="0" u="none" dirty="0" err="1">
                          <a:latin typeface="Lucida Sans"/>
                        </a:rPr>
                        <a:t>Corticosteroide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anspricht</a:t>
                      </a:r>
                      <a:endParaRPr lang="de-DE"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sz="1000" b="0" i="0" u="none" dirty="0">
                          <a:latin typeface="Lucida Sans"/>
                        </a:rPr>
                        <a:t>Massive (&gt; 6 cm </a:t>
                      </a:r>
                      <a:r>
                        <a:rPr sz="1000" b="0" i="0" u="none" dirty="0" err="1">
                          <a:latin typeface="Lucida Sans"/>
                        </a:rPr>
                        <a:t>unter</a:t>
                      </a:r>
                      <a:r>
                        <a:rPr sz="1000" b="0" i="0" u="none" dirty="0">
                          <a:latin typeface="Lucida Sans"/>
                        </a:rPr>
                        <a:t> dem </a:t>
                      </a:r>
                      <a:r>
                        <a:rPr sz="1000" b="0" i="0" u="none" dirty="0" err="1">
                          <a:latin typeface="Lucida Sans"/>
                        </a:rPr>
                        <a:t>Rippenbogen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Symptome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verursachende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progrediente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Splenomegalie</a:t>
                      </a:r>
                      <a:endParaRPr lang="de-DE"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sz="1000" b="0" i="0" u="none" dirty="0">
                          <a:latin typeface="Lucida Sans"/>
                        </a:rPr>
                        <a:t>Massive (&gt; 10 cm </a:t>
                      </a:r>
                      <a:r>
                        <a:rPr sz="1000" b="0" i="0" u="none" dirty="0" err="1">
                          <a:latin typeface="Lucida Sans"/>
                        </a:rPr>
                        <a:t>im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Längsdurchmesser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progrediente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Lymphknotenvergrößerungen</a:t>
                      </a:r>
                      <a:endParaRPr lang="de-DE" sz="1000" b="0" i="0" u="none" dirty="0">
                        <a:latin typeface="Lucida San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sz="1000" b="0" i="0" u="none" dirty="0" err="1">
                          <a:latin typeface="Lucida Sans"/>
                        </a:rPr>
                        <a:t>Anstieg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Lymphozytenzahl</a:t>
                      </a:r>
                      <a:r>
                        <a:rPr sz="1000" b="0" i="0" u="none" dirty="0">
                          <a:latin typeface="Lucida Sans"/>
                        </a:rPr>
                        <a:t> um </a:t>
                      </a:r>
                      <a:r>
                        <a:rPr sz="1000" b="0" i="0" u="none" dirty="0" err="1">
                          <a:latin typeface="Lucida Sans"/>
                        </a:rPr>
                        <a:t>über</a:t>
                      </a:r>
                      <a:r>
                        <a:rPr sz="1000" b="0" i="0" u="none" dirty="0">
                          <a:latin typeface="Lucida Sans"/>
                        </a:rPr>
                        <a:t> 50 % </a:t>
                      </a:r>
                      <a:r>
                        <a:rPr sz="1000" b="0" i="0" u="none" dirty="0" err="1">
                          <a:latin typeface="Lucida Sans"/>
                        </a:rPr>
                        <a:t>innerhalb</a:t>
                      </a:r>
                      <a:r>
                        <a:rPr sz="1000" b="0" i="0" u="none" dirty="0">
                          <a:latin typeface="Lucida Sans"/>
                        </a:rPr>
                        <a:t> von 2 </a:t>
                      </a:r>
                      <a:r>
                        <a:rPr sz="1000" b="0" i="0" u="none" dirty="0" err="1">
                          <a:latin typeface="Lucida Sans"/>
                        </a:rPr>
                        <a:t>Monaten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Lymphozytenverdopplungszeit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</a:t>
                      </a:r>
                      <a:r>
                        <a:rPr sz="1000" b="0" i="0" u="none" dirty="0">
                          <a:latin typeface="Lucida Sans"/>
                        </a:rPr>
                        <a:t> 6 </a:t>
                      </a:r>
                      <a:r>
                        <a:rPr sz="1000" b="0" i="0" u="none" dirty="0" err="1">
                          <a:latin typeface="Lucida Sans"/>
                        </a:rPr>
                        <a:t>Monaten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gemessen</a:t>
                      </a:r>
                      <a:r>
                        <a:rPr sz="1000" b="0" i="0" u="none" dirty="0">
                          <a:latin typeface="Lucida Sans"/>
                        </a:rPr>
                        <a:t> ab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absoluten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Lymphozytenzahl</a:t>
                      </a:r>
                      <a:r>
                        <a:rPr sz="1000" b="0" i="0" u="none" dirty="0">
                          <a:latin typeface="Lucida Sans"/>
                        </a:rPr>
                        <a:t> von </a:t>
                      </a:r>
                      <a:r>
                        <a:rPr sz="1000" b="0" i="0" u="none" dirty="0" err="1">
                          <a:latin typeface="Lucida Sans"/>
                        </a:rPr>
                        <a:t>mindestens</a:t>
                      </a:r>
                      <a:r>
                        <a:rPr sz="1000" b="0" i="0" u="none" dirty="0">
                          <a:latin typeface="Lucida Sans"/>
                        </a:rPr>
                        <a:t> 30.000/µl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sz="1000" b="0" i="0" u="none" dirty="0">
                        <a:latin typeface="Lucida Sans"/>
                      </a:endParaRP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018-032OL-2.01-4.1-2024M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.1: </a:t>
            </a:r>
            <a:r>
              <a:rPr sz="1400" dirty="0" err="1"/>
              <a:t>Indikationsstellung</a:t>
            </a:r>
            <a:r>
              <a:rPr sz="1400" dirty="0"/>
              <a:t> </a:t>
            </a:r>
            <a:r>
              <a:rPr sz="1400" dirty="0" err="1"/>
              <a:t>zur</a:t>
            </a:r>
            <a:r>
              <a:rPr sz="1400" dirty="0"/>
              <a:t>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Sofern allein B-Symptome als Indikation für den Therapiebeginn vorhanden sind,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eine differenzialdiagnostische Abwägung, insbesondere von Infektionen bzw. gastrointestinalen, endokrinologischen und metabolischen Erkrankungen,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018-032OL-2.01-4.2-2024G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.2: Wahl der </a:t>
            </a:r>
            <a:r>
              <a:rPr sz="1400" dirty="0" err="1"/>
              <a:t>Erstlinientherapie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119700"/>
              </p:ext>
            </p:extLst>
          </p:nvPr>
        </p:nvGraphicFramePr>
        <p:xfrm>
          <a:off x="360000" y="1890000"/>
          <a:ext cx="11520000" cy="233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4.3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1" i="1" u="none" dirty="0" err="1">
                          <a:latin typeface="Lucida Sans"/>
                        </a:rPr>
                        <a:t>sollen</a:t>
                      </a:r>
                      <a:r>
                        <a:rPr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>
                          <a:latin typeface="Lucida Sans"/>
                        </a:rPr>
                        <a:t>in der </a:t>
                      </a:r>
                      <a:r>
                        <a:rPr sz="1000" b="0" i="0" u="none" dirty="0" err="1">
                          <a:latin typeface="Lucida Sans"/>
                        </a:rPr>
                        <a:t>Erstlinienbehandlung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lang="de-DE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BCL2</a:t>
                      </a:r>
                      <a:r>
                        <a:rPr sz="1000" b="0" i="0" u="none" dirty="0">
                          <a:latin typeface="Lucida Sans"/>
                        </a:rPr>
                        <a:t>-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BTK-Inhibitor-</a:t>
                      </a:r>
                      <a:r>
                        <a:rPr sz="1000" b="0" i="0" u="none" dirty="0" err="1">
                          <a:latin typeface="Lucida Sans"/>
                        </a:rPr>
                        <a:t>basierten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behandelt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endParaRPr lang="de-DE" dirty="0"/>
                    </a:p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dirty="0"/>
                        <a:t>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 dirty="0">
                          <a:latin typeface="Lucida Sans"/>
                        </a:rPr>
                        <a:t>⊕⊕⊕⊝</a:t>
                      </a:r>
                      <a:r>
                        <a:rPr sz="800" b="0" dirty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dirty="0">
                          <a:latin typeface="Lucida Sans"/>
                        </a:rPr>
                        <a:t>⊕⊕⊕⊝</a:t>
                      </a:r>
                      <a:r>
                        <a:rPr sz="800" b="0" dirty="0">
                          <a:latin typeface="Lucida Sans"/>
                        </a:rPr>
                        <a:t>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dirty="0">
                          <a:solidFill>
                            <a:srgbClr val="F7BF66"/>
                          </a:solidFill>
                          <a:hlinkClick r:id="rId2"/>
                        </a:rPr>
                        <a:t>[Barr, PM 2022]</a:t>
                      </a:r>
                      <a:r>
                        <a:rPr sz="1000" dirty="0"/>
                        <a:t>, </a:t>
                      </a:r>
                      <a:r>
                        <a:rPr sz="1000" dirty="0">
                          <a:solidFill>
                            <a:srgbClr val="F7BF66"/>
                          </a:solidFill>
                          <a:hlinkClick r:id="rId3"/>
                        </a:rPr>
                        <a:t>[Al-</a:t>
                      </a:r>
                      <a:r>
                        <a:rPr sz="1000" dirty="0" err="1">
                          <a:solidFill>
                            <a:srgbClr val="F7BF66"/>
                          </a:solidFill>
                          <a:hlinkClick r:id="rId3"/>
                        </a:rPr>
                        <a:t>Sawaf</a:t>
                      </a:r>
                      <a:r>
                        <a:rPr sz="1000" dirty="0">
                          <a:solidFill>
                            <a:srgbClr val="F7BF66"/>
                          </a:solidFill>
                          <a:hlinkClick r:id="rId3"/>
                        </a:rPr>
                        <a:t>, O 2023]</a:t>
                      </a:r>
                      <a:r>
                        <a:rPr sz="1000" dirty="0"/>
                        <a:t>, </a:t>
                      </a:r>
                      <a:r>
                        <a:rPr sz="1000" dirty="0">
                          <a:solidFill>
                            <a:srgbClr val="F7BF66"/>
                          </a:solidFill>
                          <a:hlinkClick r:id="rId4"/>
                        </a:rPr>
                        <a:t>[Tam, CS 2022]</a:t>
                      </a:r>
                      <a:r>
                        <a:rPr sz="1000" dirty="0"/>
                        <a:t>, </a:t>
                      </a:r>
                      <a:r>
                        <a:rPr sz="1000" dirty="0">
                          <a:solidFill>
                            <a:srgbClr val="F7BF66"/>
                          </a:solidFill>
                          <a:hlinkClick r:id="rId5"/>
                        </a:rPr>
                        <a:t>[Sharman, JP 2020]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018-032OL-2.01-4.3-2024N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6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.2: Wahl der </a:t>
            </a:r>
            <a:r>
              <a:rPr sz="1400" dirty="0" err="1"/>
              <a:t>Erstlinientherapie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563161"/>
              </p:ext>
            </p:extLst>
          </p:nvPr>
        </p:nvGraphicFramePr>
        <p:xfrm>
          <a:off x="360000" y="1890000"/>
          <a:ext cx="11520000" cy="291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CLL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unabhängig vom genetischen Risikoprofil sowohl die zeitlich begrenzte Behandlung mit Venetoclax-Obinutuzumab, als auch Dauertherapien mit BTK-Inhibitoren (Acalabrutinib, Zanubrutinib, Ibrutinib) und die Kombination Ibrutinib-Venetoclax als Erstlinienbehandlung angeboten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endParaRPr lang="de-DE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lang="de-DE" dirty="0"/>
                        <a:t>(GRADE)</a:t>
                      </a:r>
                    </a:p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de-DE" sz="1000" b="0" dirty="0">
                          <a:latin typeface="Lucida Sans"/>
                        </a:rPr>
                        <a:t>⊕⊕⊕</a:t>
                      </a:r>
                      <a:r>
                        <a:rPr lang="en-GB" sz="1000" b="0" dirty="0">
                          <a:latin typeface="Lucida Sans"/>
                        </a:rPr>
                        <a:t>⊝</a:t>
                      </a:r>
                      <a:r>
                        <a:rPr lang="de-DE" sz="1000" b="0" dirty="0">
                          <a:latin typeface="Lucida Sans"/>
                        </a:rPr>
                        <a:t> - </a:t>
                      </a:r>
                      <a:r>
                        <a:rPr lang="de-DE" sz="800" b="0" dirty="0">
                          <a:latin typeface="Lucida Sans"/>
                        </a:rPr>
                        <a:t>&lt;p&gt;Progression-</a:t>
                      </a:r>
                      <a:r>
                        <a:rPr lang="de-DE" sz="800" b="0" dirty="0" err="1">
                          <a:latin typeface="Lucida Sans"/>
                        </a:rPr>
                        <a:t>free</a:t>
                      </a:r>
                      <a:r>
                        <a:rPr lang="de-DE" sz="800" b="0" dirty="0">
                          <a:latin typeface="Lucida Sans"/>
                        </a:rPr>
                        <a:t> </a:t>
                      </a:r>
                      <a:r>
                        <a:rPr lang="de-DE" sz="800" b="0" dirty="0" err="1">
                          <a:latin typeface="Lucida Sans"/>
                        </a:rPr>
                        <a:t>survival</a:t>
                      </a:r>
                      <a:r>
                        <a:rPr lang="de-DE" sz="800" b="0" dirty="0">
                          <a:latin typeface="Lucida Sans"/>
                        </a:rPr>
                        <a:t> (</a:t>
                      </a:r>
                      <a:r>
                        <a:rPr lang="de-DE" sz="800" b="0" dirty="0" err="1">
                          <a:latin typeface="Lucida Sans"/>
                        </a:rPr>
                        <a:t>Venetoclax</a:t>
                      </a:r>
                      <a:r>
                        <a:rPr lang="de-DE" sz="800" b="0" dirty="0">
                          <a:latin typeface="Lucida Sans"/>
                        </a:rPr>
                        <a:t> + </a:t>
                      </a:r>
                      <a:r>
                        <a:rPr lang="de-DE" sz="800" b="0" dirty="0" err="1">
                          <a:latin typeface="Lucida Sans"/>
                        </a:rPr>
                        <a:t>Obinutuzumab</a:t>
                      </a:r>
                      <a:r>
                        <a:rPr lang="de-DE" sz="800" b="0" dirty="0">
                          <a:latin typeface="Lucida Sans"/>
                        </a:rPr>
                        <a:t>)&lt;/p&gt;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latin typeface="Lucida Sans"/>
                        </a:rPr>
                        <a:t>⊕⊕⊕⊕</a:t>
                      </a:r>
                      <a:r>
                        <a:rPr lang="en-GB" sz="800" b="0" dirty="0">
                          <a:latin typeface="Lucida Sans"/>
                        </a:rPr>
                        <a:t> - &lt;p&gt;Progression-free survival (</a:t>
                      </a:r>
                      <a:r>
                        <a:rPr lang="en-GB" sz="800" b="0" dirty="0" err="1">
                          <a:latin typeface="Lucida Sans"/>
                        </a:rPr>
                        <a:t>Ibrutinib-Venetoclax</a:t>
                      </a:r>
                      <a:r>
                        <a:rPr lang="en-GB" sz="800" b="0" dirty="0">
                          <a:latin typeface="Lucida Sans"/>
                        </a:rPr>
                        <a:t>; BTK- </a:t>
                      </a:r>
                      <a:r>
                        <a:rPr lang="en-GB" sz="800" b="0" dirty="0" err="1">
                          <a:latin typeface="Lucida Sans"/>
                        </a:rPr>
                        <a:t>Inhibitoren</a:t>
                      </a:r>
                      <a:r>
                        <a:rPr lang="en-GB" sz="800" b="0" dirty="0">
                          <a:latin typeface="Lucida Sans"/>
                        </a:rPr>
                        <a:t>: </a:t>
                      </a:r>
                      <a:r>
                        <a:rPr lang="en-GB" sz="800" b="0" dirty="0" err="1">
                          <a:latin typeface="Lucida Sans"/>
                        </a:rPr>
                        <a:t>Acalabrutinib-Obinutuzumab</a:t>
                      </a:r>
                      <a:r>
                        <a:rPr lang="en-GB" sz="800" b="0" dirty="0">
                          <a:latin typeface="Lucida Sans"/>
                        </a:rPr>
                        <a:t>; </a:t>
                      </a:r>
                      <a:r>
                        <a:rPr lang="en-GB" sz="800" b="0" dirty="0" err="1">
                          <a:latin typeface="Lucida Sans"/>
                        </a:rPr>
                        <a:t>Zanubrutinib</a:t>
                      </a:r>
                      <a:r>
                        <a:rPr lang="en-GB" sz="800" b="0" dirty="0">
                          <a:latin typeface="Lucida Sans"/>
                        </a:rPr>
                        <a:t>)&lt;/p&gt;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latin typeface="Lucida Sans"/>
                        </a:rPr>
                        <a:t>⊕⊕⊝⊝</a:t>
                      </a:r>
                      <a:r>
                        <a:rPr lang="en-GB" sz="800" b="0" dirty="0">
                          <a:latin typeface="Lucida Sans"/>
                        </a:rPr>
                        <a:t> - &lt;p&gt;Overall survival (</a:t>
                      </a:r>
                      <a:r>
                        <a:rPr lang="en-GB" sz="800" b="0" dirty="0" err="1">
                          <a:latin typeface="Lucida Sans"/>
                        </a:rPr>
                        <a:t>Venetoclax-Obinutuzumab</a:t>
                      </a:r>
                      <a:r>
                        <a:rPr lang="en-GB" sz="800" b="0" dirty="0">
                          <a:latin typeface="Lucida Sans"/>
                        </a:rPr>
                        <a:t>; BTK- </a:t>
                      </a:r>
                      <a:r>
                        <a:rPr lang="en-GB" sz="800" b="0" dirty="0" err="1">
                          <a:latin typeface="Lucida Sans"/>
                        </a:rPr>
                        <a:t>Inhibitoren</a:t>
                      </a:r>
                      <a:r>
                        <a:rPr lang="en-GB" sz="800" b="0" dirty="0">
                          <a:latin typeface="Lucida Sans"/>
                        </a:rPr>
                        <a:t>: </a:t>
                      </a:r>
                      <a:r>
                        <a:rPr lang="en-GB" sz="800" b="0" dirty="0" err="1">
                          <a:latin typeface="Lucida Sans"/>
                        </a:rPr>
                        <a:t>Acalabrutinib-Obinutuzumab</a:t>
                      </a:r>
                      <a:r>
                        <a:rPr lang="en-GB" sz="800" b="0" dirty="0">
                          <a:latin typeface="Lucida Sans"/>
                        </a:rPr>
                        <a:t>; </a:t>
                      </a:r>
                      <a:r>
                        <a:rPr lang="en-GB" sz="800" b="0" dirty="0" err="1">
                          <a:latin typeface="Lucida Sans"/>
                        </a:rPr>
                        <a:t>Zanubrutinib</a:t>
                      </a:r>
                      <a:r>
                        <a:rPr lang="en-GB" sz="800" b="0" dirty="0">
                          <a:latin typeface="Lucida Sans"/>
                        </a:rPr>
                        <a:t>)&lt;/p&gt;</a:t>
                      </a:r>
                      <a:endParaRPr lang="de-DE" sz="800" b="0" dirty="0">
                        <a:latin typeface="Lucida Sans"/>
                      </a:endParaRPr>
                    </a:p>
                    <a:p>
                      <a:r>
                        <a:rPr sz="1000" b="0" dirty="0">
                          <a:latin typeface="Lucida Sans"/>
                        </a:rPr>
                        <a:t>⊕⊕⊕⊝</a:t>
                      </a:r>
                      <a:r>
                        <a:rPr sz="800" b="0" dirty="0">
                          <a:latin typeface="Lucida Sans"/>
                        </a:rPr>
                        <a:t> - &lt;p&gt;Overall survival (</a:t>
                      </a:r>
                      <a:r>
                        <a:rPr sz="800" b="0" dirty="0" err="1">
                          <a:latin typeface="Lucida Sans"/>
                        </a:rPr>
                        <a:t>Ibrutinib-Venetoclax</a:t>
                      </a:r>
                      <a:r>
                        <a:rPr sz="800" b="0" dirty="0">
                          <a:latin typeface="Lucida Sans"/>
                        </a:rPr>
                        <a:t>)&lt;/p&gt;</a:t>
                      </a:r>
                    </a:p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&lt;p&gt;Quality of life (BTK- </a:t>
                      </a:r>
                      <a:r>
                        <a:rPr sz="800" b="0" dirty="0" err="1">
                          <a:latin typeface="Lucida Sans"/>
                        </a:rPr>
                        <a:t>Inhibitoren</a:t>
                      </a:r>
                      <a:r>
                        <a:rPr sz="800" b="0" dirty="0">
                          <a:latin typeface="Lucida Sans"/>
                        </a:rPr>
                        <a:t>: </a:t>
                      </a:r>
                      <a:r>
                        <a:rPr sz="800" b="0" dirty="0" err="1">
                          <a:latin typeface="Lucida Sans"/>
                        </a:rPr>
                        <a:t>Acalabrutinib-Obinutuzumab</a:t>
                      </a:r>
                      <a:r>
                        <a:rPr sz="800" b="0" dirty="0">
                          <a:latin typeface="Lucida Sans"/>
                        </a:rPr>
                        <a:t>; </a:t>
                      </a:r>
                      <a:r>
                        <a:rPr sz="800" b="0" dirty="0" err="1">
                          <a:latin typeface="Lucida Sans"/>
                        </a:rPr>
                        <a:t>Zanubrutinib</a:t>
                      </a:r>
                      <a:r>
                        <a:rPr sz="800" b="0" dirty="0">
                          <a:latin typeface="Lucida Sans"/>
                        </a:rPr>
                        <a:t>)&lt;/p&gt;</a:t>
                      </a:r>
                      <a:endParaRPr lang="de-DE" sz="800" b="0" dirty="0">
                        <a:latin typeface="Lucida San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dirty="0" err="1">
                          <a:latin typeface="Lucida Sans"/>
                        </a:rPr>
                        <a:t>keine</a:t>
                      </a:r>
                      <a:r>
                        <a:rPr lang="en-GB" sz="800" b="0" dirty="0">
                          <a:latin typeface="Lucida Sans"/>
                        </a:rPr>
                        <a:t> </a:t>
                      </a:r>
                      <a:r>
                        <a:rPr lang="en-GB" sz="800" b="0" dirty="0" err="1">
                          <a:latin typeface="Lucida Sans"/>
                        </a:rPr>
                        <a:t>Daten</a:t>
                      </a:r>
                      <a:r>
                        <a:rPr lang="en-GB" sz="800" b="0" dirty="0">
                          <a:latin typeface="Lucida Sans"/>
                        </a:rPr>
                        <a:t> - &lt;p&gt;Quality of life (</a:t>
                      </a:r>
                      <a:r>
                        <a:rPr lang="en-GB" sz="800" b="0" dirty="0" err="1">
                          <a:latin typeface="Lucida Sans"/>
                        </a:rPr>
                        <a:t>Venetoclax-Obinutuzumab</a:t>
                      </a:r>
                      <a:r>
                        <a:rPr lang="en-GB" sz="800" b="0" dirty="0">
                          <a:latin typeface="Lucida Sans"/>
                        </a:rPr>
                        <a:t>; </a:t>
                      </a:r>
                      <a:r>
                        <a:rPr lang="en-GB" sz="800" b="0" dirty="0" err="1">
                          <a:latin typeface="Lucida Sans"/>
                        </a:rPr>
                        <a:t>Ibrutinib-Venetoclax</a:t>
                      </a:r>
                      <a:r>
                        <a:rPr lang="en-GB" sz="800" b="0" dirty="0">
                          <a:latin typeface="Lucida Sans"/>
                        </a:rPr>
                        <a:t>)&lt;/p&gt;</a:t>
                      </a:r>
                      <a:endParaRPr sz="800" b="0" dirty="0">
                        <a:latin typeface="Lucida Sans"/>
                      </a:endParaRPr>
                    </a:p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&lt;p&gt;Safety (</a:t>
                      </a:r>
                      <a:r>
                        <a:rPr sz="800" b="0" dirty="0" err="1">
                          <a:latin typeface="Lucida Sans"/>
                        </a:rPr>
                        <a:t>Venetoclax-Obinutuzumab</a:t>
                      </a:r>
                      <a:r>
                        <a:rPr sz="800" b="0" dirty="0">
                          <a:latin typeface="Lucida Sans"/>
                        </a:rPr>
                        <a:t>; </a:t>
                      </a:r>
                      <a:r>
                        <a:rPr sz="800" b="0" dirty="0" err="1">
                          <a:latin typeface="Lucida Sans"/>
                        </a:rPr>
                        <a:t>Ibrutinib-Venetoclax</a:t>
                      </a:r>
                      <a:r>
                        <a:rPr sz="800" b="0" dirty="0">
                          <a:latin typeface="Lucida Sans"/>
                        </a:rPr>
                        <a:t>)&lt;/p&gt;</a:t>
                      </a:r>
                    </a:p>
                    <a:p>
                      <a:r>
                        <a:rPr sz="1000" b="0" dirty="0">
                          <a:latin typeface="Lucida Sans"/>
                        </a:rPr>
                        <a:t>⊕⊕⊕⊝</a:t>
                      </a:r>
                      <a:r>
                        <a:rPr sz="800" b="0" dirty="0">
                          <a:latin typeface="Lucida Sans"/>
                        </a:rPr>
                        <a:t> - &lt;p&gt;Safety (BTK- </a:t>
                      </a:r>
                      <a:r>
                        <a:rPr sz="800" b="0" dirty="0" err="1">
                          <a:latin typeface="Lucida Sans"/>
                        </a:rPr>
                        <a:t>Inhibitoren</a:t>
                      </a:r>
                      <a:r>
                        <a:rPr sz="800" b="0" dirty="0">
                          <a:latin typeface="Lucida Sans"/>
                        </a:rPr>
                        <a:t>: </a:t>
                      </a:r>
                      <a:r>
                        <a:rPr sz="800" b="0" dirty="0" err="1">
                          <a:latin typeface="Lucida Sans"/>
                        </a:rPr>
                        <a:t>Acalabrutinib-Obinutuzumab</a:t>
                      </a:r>
                      <a:r>
                        <a:rPr sz="800" b="0" dirty="0">
                          <a:latin typeface="Lucida Sans"/>
                        </a:rPr>
                        <a:t>; </a:t>
                      </a:r>
                      <a:r>
                        <a:rPr sz="800" b="0" dirty="0" err="1">
                          <a:latin typeface="Lucida Sans"/>
                        </a:rPr>
                        <a:t>Zanubrutinib</a:t>
                      </a:r>
                      <a:r>
                        <a:rPr sz="800" b="0" dirty="0">
                          <a:latin typeface="Lucida Sans"/>
                        </a:rPr>
                        <a:t>)&lt;/p&gt;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[Sharman, JP 2020]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[Tam, CS 2022]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[Al-Sawaf, O 2023]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5"/>
                        </a:rPr>
                        <a:t>[Eichhorst, B 2023]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6"/>
                        </a:rPr>
                        <a:t>[Kater, Arnon 2022]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018-032OL-2.01-4.4-2024N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7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.2: Wahl der </a:t>
            </a:r>
            <a:r>
              <a:rPr sz="1400" dirty="0" err="1"/>
              <a:t>Erstlinientherapie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315924"/>
              </p:ext>
            </p:extLst>
          </p:nvPr>
        </p:nvGraphicFramePr>
        <p:xfrm>
          <a:off x="360000" y="1890000"/>
          <a:ext cx="11520000" cy="233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Wenn eine Dauertherapie mit einem BTK-Inhibitor gewählt wird,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ältere und kardial vorerkrankte Patient*innen aufgrund der günstigeren Toxizitätsprofile mit einem der Zweitgenerations-BTK-Inhibitoren (Acalabrutinib, Zanubrutinib) behandelt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baseline="0" dirty="0"/>
                        <a:t> (GRADE)</a:t>
                      </a:r>
                      <a:endParaRPr lang="de-DE"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⊕⊕⊕⊕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[Sharman, JP 2020]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[Tam, CS 2022]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[Byrd, JC 2021]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018-032OL-2.01-4.5-2024N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5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.2: Wahl der </a:t>
            </a:r>
            <a:r>
              <a:rPr sz="1400" dirty="0" err="1"/>
              <a:t>Erstlinientherapie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931044"/>
              </p:ext>
            </p:extLst>
          </p:nvPr>
        </p:nvGraphicFramePr>
        <p:xfrm>
          <a:off x="360000" y="1890000"/>
          <a:ext cx="11520000" cy="233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CLL-Patient*innen mit einer Einschränkung der Nierenfunktion (Kreatinin-Clearance &lt;30ml/min) und einem erhöhten Risiko für Tumorlysesyndrome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bevorzugt mit einem BTK-Inhibitor als Erstlinientherapie behandelt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[Byrd, JC 2021]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[Sharman, JP 2020]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[Tam, CS 2022]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018-032OL-2.01-4.6-2024N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5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.2: Wahl der </a:t>
            </a:r>
            <a:r>
              <a:rPr sz="1400" dirty="0" err="1"/>
              <a:t>Erstlinientherapie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Patient*innen, die eine zeitlich limitierte Therapie präferieren,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bevorzugt mit Venetoclax-Obinutuzumab oder Ibrutinib-Venetoclax als Erstlinientherapie behandelt werden (Zur Wahl der zeitlich limitierten Therapie bitte auch Empfehlung 4.4, 4.5 und 4.6 beachten).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018-032OL-2.01-4.7-2024N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43912E-B0E6-0FCB-3302-08C7722A5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Leitlinien-Steckbrief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7D2E25A-C3B3-7AE6-BD96-B6F5773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173012"/>
              </p:ext>
            </p:extLst>
          </p:nvPr>
        </p:nvGraphicFramePr>
        <p:xfrm>
          <a:off x="304800" y="1804818"/>
          <a:ext cx="11582400" cy="2474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63008">
                  <a:extLst>
                    <a:ext uri="{9D8B030D-6E8A-4147-A177-3AD203B41FA5}">
                      <a16:colId xmlns:a16="http://schemas.microsoft.com/office/drawing/2014/main" val="1406973512"/>
                    </a:ext>
                  </a:extLst>
                </a:gridCol>
                <a:gridCol w="7519392">
                  <a:extLst>
                    <a:ext uri="{9D8B030D-6E8A-4147-A177-3AD203B41FA5}">
                      <a16:colId xmlns:a16="http://schemas.microsoft.com/office/drawing/2014/main" val="1529656610"/>
                    </a:ext>
                  </a:extLst>
                </a:gridCol>
              </a:tblGrid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/>
                        <a:t>Autoren/Beteiligte: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63 Autorinnen und Autoren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736096"/>
                  </a:ext>
                </a:extLst>
              </a:tr>
              <a:tr h="1243022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/>
                        <a:t>Herausgeber: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Leitlinienprogramm Onkologie: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04331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/>
                        <a:t>Finanzierung: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>
                          <a:solidFill>
                            <a:schemeClr val="tx1"/>
                          </a:solidFill>
                          <a:effectLst/>
                        </a:rPr>
                        <a:t>Deutsche Krebshilfe (DKH)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707253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b="1" dirty="0"/>
                        <a:t>Federführende Fachgesellschaften: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kern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840373"/>
                  </a:ext>
                </a:extLst>
              </a:tr>
            </a:tbl>
          </a:graphicData>
        </a:graphic>
      </p:graphicFrame>
      <p:pic>
        <p:nvPicPr>
          <p:cNvPr id="4" name="Grafik 3" descr="Onkologie_Logo_RGB.jpg">
            <a:extLst>
              <a:ext uri="{FF2B5EF4-FFF2-40B4-BE49-F238E27FC236}">
                <a16:creationId xmlns:a16="http://schemas.microsoft.com/office/drawing/2014/main" id="{6ED2B013-07E2-7C5A-0207-1FB5D0869AAB}"/>
              </a:ext>
            </a:extLst>
          </p:cNvPr>
          <p:cNvPicPr/>
          <p:nvPr/>
        </p:nvPicPr>
        <p:blipFill rotWithShape="1">
          <a:blip r:embed="rId2"/>
          <a:srcRect l="9051" r="52362" b="-3238"/>
          <a:stretch/>
        </p:blipFill>
        <p:spPr>
          <a:xfrm>
            <a:off x="4295800" y="2666390"/>
            <a:ext cx="5719662" cy="648072"/>
          </a:xfrm>
          <a:prstGeom prst="rect">
            <a:avLst/>
          </a:prstGeom>
        </p:spPr>
      </p:pic>
      <p:pic>
        <p:nvPicPr>
          <p:cNvPr id="5" name="Picture 4" descr="65cb8b12bcba4b4eace10b550c85003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5600" y="3924000"/>
            <a:ext cx="1815352" cy="635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64452" y="3924000"/>
            <a:ext cx="5764048" cy="152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Deutsche Gesellschaft für Hämatologie und Medizinische Onkologie (DGHO)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4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413005923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.2: Wahl der </a:t>
            </a:r>
            <a:r>
              <a:rPr sz="1400" dirty="0" err="1"/>
              <a:t>Erstlinientherapie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833812"/>
              </p:ext>
            </p:extLst>
          </p:nvPr>
        </p:nvGraphicFramePr>
        <p:xfrm>
          <a:off x="360000" y="1890000"/>
          <a:ext cx="11520000" cy="230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Chemoimmuntherapie mit Fludarabin, Cyclophosphamid und Rituximab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nur noch in Ausnahmefällen und dann ausschließlich bei fitten Patient*innen ≤65 Jahren mit günstigem Risikoprofil (IGHV mutiert, keine </a:t>
                      </a:r>
                      <a:r>
                        <a:rPr sz="1000" b="0" i="1" u="none">
                          <a:latin typeface="Lucida Sans"/>
                        </a:rPr>
                        <a:t>TP53</a:t>
                      </a:r>
                      <a:r>
                        <a:rPr sz="1000" b="0" i="0" u="none">
                          <a:latin typeface="Lucida Sans"/>
                        </a:rPr>
                        <a:t>-Mutation/Deletion und kein komplexer Karyotyp) eingesetzt werden, die dies nach ausführlicher Aufklärung insbesondere in Bezug auf Sekundärneoplasien explizit wünschen.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⊕⊕⊕⊕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⊕⊕⊕⊕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[Fischer, K. 2016]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018-032OL-2.01-4.8-2024M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4</a:t>
            </a:r>
            <a:r>
              <a:rPr sz="2400" dirty="0"/>
              <a:t>: </a:t>
            </a:r>
            <a:r>
              <a:rPr sz="2400" dirty="0" err="1"/>
              <a:t>Zeitpunkt</a:t>
            </a:r>
            <a:r>
              <a:rPr sz="2400" dirty="0"/>
              <a:t> und Wahl der </a:t>
            </a:r>
            <a:r>
              <a:rPr sz="2400" dirty="0" err="1"/>
              <a:t>Erstlinientherapie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4</a:t>
            </a:r>
            <a:r>
              <a:rPr sz="1400" dirty="0"/>
              <a:t>.3: </a:t>
            </a:r>
            <a:r>
              <a:rPr sz="1400" dirty="0" err="1"/>
              <a:t>Stellenwert</a:t>
            </a:r>
            <a:r>
              <a:rPr sz="1400" dirty="0"/>
              <a:t> MRD-</a:t>
            </a:r>
            <a:r>
              <a:rPr sz="1400" dirty="0" err="1"/>
              <a:t>gesteuerter</a:t>
            </a:r>
            <a:r>
              <a:rPr sz="1400" dirty="0"/>
              <a:t>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4.9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Konsensbasiertes Statement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Zur Steuerung der Therapie anhand von minimaler Resterkrankung (MRD) liegt keine ausreichende Evidenz vor.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018-032OL-2.01-4.9-2024N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652725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rezidivierter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Erkrankung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sz="1000" b="0" i="0" u="none" dirty="0">
                          <a:latin typeface="Lucida Sans"/>
                        </a:rPr>
                        <a:t>, analog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Erstlinientherapie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erst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symptomatischer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Erkrankung</a:t>
                      </a:r>
                      <a:r>
                        <a:rPr sz="1000" b="0" i="0" u="none" dirty="0">
                          <a:latin typeface="Lucida Sans"/>
                        </a:rPr>
                        <a:t> und/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hämatopoetischer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Insuffizienz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Rezidivtherapie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siehe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Kapitel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lang="de-DE" sz="1000" b="0" i="0" u="none" dirty="0">
                          <a:latin typeface="Lucida Sans"/>
                        </a:rPr>
                        <a:t>4.1</a:t>
                      </a:r>
                      <a:r>
                        <a:rPr sz="1000" b="0" i="0" u="none" dirty="0">
                          <a:latin typeface="Lucida Sans"/>
                        </a:rPr>
                        <a:t>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einem Rezidiv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, sofern eine passende klinische Studie verfügbar ist, die Therapie im Rahmen einer klinischen Studie angeboten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018-032OL-2.01-5.2-2024M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94608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der Wahl der </a:t>
                      </a:r>
                      <a:r>
                        <a:rPr sz="1000" b="0" i="0" u="none" dirty="0" err="1">
                          <a:latin typeface="Lucida Sans"/>
                        </a:rPr>
                        <a:t>Rezidivtherapie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patientenindividuelle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Faktoren</a:t>
                      </a:r>
                      <a:r>
                        <a:rPr sz="1000" b="0" i="0" u="none" dirty="0">
                          <a:latin typeface="Lucida Sans"/>
                        </a:rPr>
                        <a:t> (Fitness-Status, </a:t>
                      </a:r>
                      <a:r>
                        <a:rPr sz="1000" b="0" i="0" u="none" dirty="0" err="1">
                          <a:latin typeface="Lucida Sans"/>
                        </a:rPr>
                        <a:t>Gebrechlichkeit</a:t>
                      </a:r>
                      <a:r>
                        <a:rPr sz="1000" b="0" i="0" u="none" dirty="0">
                          <a:latin typeface="Lucida Sans"/>
                        </a:rPr>
                        <a:t>/Frailty, </a:t>
                      </a:r>
                      <a:r>
                        <a:rPr sz="1000" b="0" i="0" u="none" dirty="0" err="1">
                          <a:latin typeface="Lucida Sans"/>
                        </a:rPr>
                        <a:t>Begleiterkrankungen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Begleitmedikation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persönliche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Präferenz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bezüglich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zeitlich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limitierter</a:t>
                      </a:r>
                      <a:r>
                        <a:rPr sz="1000" b="0" i="0" u="none" dirty="0">
                          <a:latin typeface="Lucida Sans"/>
                        </a:rPr>
                        <a:t> vs. </a:t>
                      </a:r>
                      <a:r>
                        <a:rPr sz="1000" b="0" i="0" u="none" dirty="0" err="1">
                          <a:latin typeface="Lucida Sans"/>
                        </a:rPr>
                        <a:t>Dauertherapie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berücksichtigt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siehe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Kapitel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lang="de-DE" sz="1000" b="0" i="0" u="none" dirty="0">
                          <a:latin typeface="Lucida Sans"/>
                        </a:rPr>
                        <a:t>3</a:t>
                      </a:r>
                      <a:r>
                        <a:rPr sz="1000" b="0" i="0" u="none" dirty="0">
                          <a:latin typeface="Lucida Sans"/>
                        </a:rPr>
                        <a:t>).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018-032OL-2.01-5.3-2024M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488900"/>
              </p:ext>
            </p:extLst>
          </p:nvPr>
        </p:nvGraphicFramePr>
        <p:xfrm>
          <a:off x="360000" y="1890000"/>
          <a:ext cx="11520000" cy="233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Als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Rezidivtherapie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sollen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>
                          <a:latin typeface="Lucida Sans"/>
                        </a:rPr>
                        <a:t>die </a:t>
                      </a:r>
                      <a:r>
                        <a:rPr sz="1000" b="0" i="0" u="none" dirty="0" err="1">
                          <a:latin typeface="Lucida Sans"/>
                        </a:rPr>
                        <a:t>zeitlich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begrenzte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Venetoclax</a:t>
                      </a:r>
                      <a:r>
                        <a:rPr sz="1000" b="0" i="0" u="none" dirty="0">
                          <a:latin typeface="Lucida Sans"/>
                        </a:rPr>
                        <a:t>- </a:t>
                      </a:r>
                      <a:r>
                        <a:rPr sz="1000" b="0" i="0" u="none" dirty="0" err="1">
                          <a:latin typeface="Lucida Sans"/>
                        </a:rPr>
                        <a:t>basierte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Behandlung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die </a:t>
                      </a:r>
                      <a:r>
                        <a:rPr sz="1000" b="0" i="0" u="none" dirty="0" err="1">
                          <a:latin typeface="Lucida Sans"/>
                        </a:rPr>
                        <a:t>Dauertherapien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einem</a:t>
                      </a:r>
                      <a:r>
                        <a:rPr sz="1000" b="0" i="0" u="none" dirty="0">
                          <a:latin typeface="Lucida Sans"/>
                        </a:rPr>
                        <a:t> BTK-Inhibitor (</a:t>
                      </a:r>
                      <a:r>
                        <a:rPr sz="1000" b="0" i="0" u="none" dirty="0" err="1">
                          <a:latin typeface="Lucida Sans"/>
                        </a:rPr>
                        <a:t>Acalabrutinib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Zanubrutinib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Ibrutinib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Chemoimmuntherapie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vorgezogen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⊕⊕⊕⊕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[Seymour, JF 2022]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[Ghia, P 2020]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[Hillmen, P 2023]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018-032OL-2.01-5.4-2024M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5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122341"/>
              </p:ext>
            </p:extLst>
          </p:nvPr>
        </p:nvGraphicFramePr>
        <p:xfrm>
          <a:off x="360000" y="1890000"/>
          <a:ext cx="11520000" cy="230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Einsatz von Venetoclax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dies als zeitlich limitierte Behandlung in Kombination mit einem anti-CD20-Antikörper, gemäß Zulassung mit Rituximab (erste 6 der 24 Behandlungsmonate)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[Seymour, JF 2022]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018-032OL-2.01-5.5-2024N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168048"/>
              </p:ext>
            </p:extLst>
          </p:nvPr>
        </p:nvGraphicFramePr>
        <p:xfrm>
          <a:off x="360000" y="1890000"/>
          <a:ext cx="11520000" cy="233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Einsatz eines BTK-Inhibitors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ältere und kardial vorerkrankte Patient*innen aufgrund der günstigeren Toxizitätsprofile mit einem der Zweitgenerations-BTK- Inhibitor (Acalabrutinib und Zanubrutinib) behandelt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r>
                        <a:rPr lang="de-DE" baseline="0" dirty="0"/>
                        <a:t>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[Ghia, P 2020]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[Byrd, JC 2021]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[Hillmen, P 2023]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018-032OL-2.01-5.6-2024M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5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1544665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der Wahl der </a:t>
                      </a:r>
                      <a:r>
                        <a:rPr sz="1000" b="0" i="0" u="none" dirty="0" err="1">
                          <a:latin typeface="Lucida Sans"/>
                        </a:rPr>
                        <a:t>Rezidivtherapie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>
                          <a:latin typeface="Lucida Sans"/>
                        </a:rPr>
                        <a:t>der PI3K-Inhibitor </a:t>
                      </a:r>
                      <a:r>
                        <a:rPr sz="1000" b="0" i="0" u="none" dirty="0" err="1">
                          <a:latin typeface="Lucida Sans"/>
                        </a:rPr>
                        <a:t>Idelalisib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v.a.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aufgrund</a:t>
                      </a:r>
                      <a:r>
                        <a:rPr sz="1000" b="0" i="0" u="none" dirty="0">
                          <a:latin typeface="Lucida Sans"/>
                        </a:rPr>
                        <a:t> des </a:t>
                      </a:r>
                      <a:r>
                        <a:rPr sz="1000" b="0" i="0" u="none" dirty="0" err="1">
                          <a:latin typeface="Lucida Sans"/>
                        </a:rPr>
                        <a:t>Nebenwirkungsprofils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nachrangig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sofern</a:t>
                      </a:r>
                      <a:r>
                        <a:rPr sz="1000" b="0" i="0" u="none" dirty="0">
                          <a:latin typeface="Lucida Sans"/>
                        </a:rPr>
                        <a:t> BTK-</a:t>
                      </a:r>
                      <a:r>
                        <a:rPr sz="1000" b="0" i="0" u="none" dirty="0" err="1">
                          <a:latin typeface="Lucida Sans"/>
                        </a:rPr>
                        <a:t>Inhibitoren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Venetoclax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keine</a:t>
                      </a:r>
                      <a:r>
                        <a:rPr sz="1000" b="0" i="0" u="none" dirty="0">
                          <a:latin typeface="Lucida Sans"/>
                        </a:rPr>
                        <a:t> Option </a:t>
                      </a:r>
                      <a:r>
                        <a:rPr sz="1000" b="0" i="0" u="none" dirty="0" err="1">
                          <a:latin typeface="Lucida Sans"/>
                        </a:rPr>
                        <a:t>darstellen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eingesetzt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018-032OL-2.01-5.7-2024M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073942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Auftreten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frühen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Rezidivs</a:t>
                      </a:r>
                      <a:r>
                        <a:rPr sz="1000" b="0" i="0" u="none" dirty="0">
                          <a:latin typeface="Lucida Sans"/>
                        </a:rPr>
                        <a:t> (&lt;2 </a:t>
                      </a:r>
                      <a:r>
                        <a:rPr sz="1000" b="0" i="0" u="none" dirty="0" err="1">
                          <a:latin typeface="Lucida Sans"/>
                        </a:rPr>
                        <a:t>Jahre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nach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vorausgegangenen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refraktärer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Erkrankung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Wechsel</a:t>
                      </a:r>
                      <a:r>
                        <a:rPr sz="1000" b="0" i="0" u="none" dirty="0">
                          <a:latin typeface="Lucida Sans"/>
                        </a:rPr>
                        <a:t> auf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andere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zielgerichtete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Substanzklasse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Venetoclax-haltige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auf BTK-Inhibitor </a:t>
                      </a:r>
                      <a:r>
                        <a:rPr sz="1000" b="0" i="0" u="none" dirty="0" err="1">
                          <a:latin typeface="Lucida Sans"/>
                        </a:rPr>
                        <a:t>bzw</a:t>
                      </a:r>
                      <a:r>
                        <a:rPr sz="1000" b="0" i="0" u="none" dirty="0">
                          <a:latin typeface="Lucida Sans"/>
                        </a:rPr>
                        <a:t>. BTK-Inhibitor auf </a:t>
                      </a:r>
                      <a:r>
                        <a:rPr sz="1000" b="0" i="0" u="none" dirty="0" err="1">
                          <a:latin typeface="Lucida Sans"/>
                        </a:rPr>
                        <a:t>Venetoclax</a:t>
                      </a:r>
                      <a:r>
                        <a:rPr sz="1000" b="0" i="0" u="none" dirty="0">
                          <a:latin typeface="Lucida Sans"/>
                        </a:rPr>
                        <a:t>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018-032OL-2.01-5.8-2024M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43912E-B0E6-0FCB-3302-08C7722A5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Leitlinien-Eckdaten (I)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7D2E25A-C3B3-7AE6-BD96-B6F5773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318530"/>
              </p:ext>
            </p:extLst>
          </p:nvPr>
        </p:nvGraphicFramePr>
        <p:xfrm>
          <a:off x="407368" y="1847348"/>
          <a:ext cx="11479832" cy="4338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7507">
                  <a:extLst>
                    <a:ext uri="{9D8B030D-6E8A-4147-A177-3AD203B41FA5}">
                      <a16:colId xmlns:a16="http://schemas.microsoft.com/office/drawing/2014/main" val="1406973512"/>
                    </a:ext>
                  </a:extLst>
                </a:gridCol>
                <a:gridCol w="8962325">
                  <a:extLst>
                    <a:ext uri="{9D8B030D-6E8A-4147-A177-3AD203B41FA5}">
                      <a16:colId xmlns:a16="http://schemas.microsoft.com/office/drawing/2014/main" val="1529656610"/>
                    </a:ext>
                  </a:extLst>
                </a:gridCol>
              </a:tblGrid>
              <a:tr h="410638"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400" b="1" dirty="0">
                          <a:solidFill>
                            <a:srgbClr val="F29400"/>
                          </a:solidFill>
                        </a:rPr>
                        <a:t>Gefördert durch das Leitlinienprogramm Onkologie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{N} Autorinnen und Autoren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736096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400" b="1" dirty="0"/>
                        <a:t>Ziel: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Entwicklung und Einsatz wissenschaftlich begründeter und praktikabler Leitlinien in der Onkologie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696622"/>
                  </a:ext>
                </a:extLst>
              </a:tr>
              <a:tr h="4368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Leitliniengruppe: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43 Mandatsträger von 46 Fachgesellschaften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707253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400" b="1" dirty="0"/>
                        <a:t>Koordination und Redaktion: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7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 sz="1400"/>
                      </a:pPr>
                      <a:r>
                        <a:rPr dirty="0"/>
                        <a:t>Prof. Dr. med. Michael </a:t>
                      </a:r>
                      <a:r>
                        <a:rPr dirty="0" err="1"/>
                        <a:t>Hallek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Uniklinik</a:t>
                      </a:r>
                      <a:r>
                        <a:rPr dirty="0"/>
                        <a:t> Köln</a:t>
                      </a:r>
                    </a:p>
                    <a:p>
                      <a:pPr marL="285750" indent="-285750">
                        <a:spcAft>
                          <a:spcPts val="700"/>
                        </a:spcAft>
                        <a:buFont typeface="Arial" panose="020B0604020202020204" pitchFamily="34" charset="0"/>
                        <a:buChar char="•"/>
                        <a:defRPr sz="1400"/>
                      </a:pPr>
                      <a:r>
                        <a:rPr dirty="0"/>
                        <a:t>Univ.-Prof. Dr. med. Nicole </a:t>
                      </a:r>
                      <a:r>
                        <a:rPr dirty="0" err="1"/>
                        <a:t>Skoetz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Institut</a:t>
                      </a:r>
                      <a:r>
                        <a:rPr dirty="0"/>
                        <a:t> für </a:t>
                      </a:r>
                      <a:r>
                        <a:rPr dirty="0" err="1"/>
                        <a:t>öffentliches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Gesundheitswesen</a:t>
                      </a:r>
                      <a:r>
                        <a:rPr dirty="0"/>
                        <a:t>, Universität </a:t>
                      </a:r>
                      <a:r>
                        <a:rPr dirty="0" err="1"/>
                        <a:t>zu</a:t>
                      </a:r>
                      <a:r>
                        <a:rPr dirty="0"/>
                        <a:t> Köln (</a:t>
                      </a:r>
                      <a:r>
                        <a:rPr dirty="0" err="1"/>
                        <a:t>Ehemals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Arbeitsgruppe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Evidenzbasierte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Medizin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Uniklinik</a:t>
                      </a:r>
                      <a:r>
                        <a:rPr dirty="0"/>
                        <a:t> Köln)</a:t>
                      </a:r>
                    </a:p>
                    <a:p>
                      <a:pPr marL="285750" indent="-285750">
                        <a:spcAft>
                          <a:spcPts val="700"/>
                        </a:spcAft>
                        <a:buFont typeface="Arial" panose="020B0604020202020204" pitchFamily="34" charset="0"/>
                        <a:buChar char="•"/>
                        <a:defRPr sz="1400"/>
                      </a:pPr>
                      <a:r>
                        <a:rPr dirty="0"/>
                        <a:t>Prof. Dr. med. Barbara Eichhorst, </a:t>
                      </a:r>
                      <a:r>
                        <a:rPr dirty="0" err="1"/>
                        <a:t>Uniklinik</a:t>
                      </a:r>
                      <a:r>
                        <a:rPr dirty="0"/>
                        <a:t> Köln</a:t>
                      </a:r>
                    </a:p>
                    <a:p>
                      <a:pPr marL="285750" indent="-285750">
                        <a:spcAft>
                          <a:spcPts val="700"/>
                        </a:spcAft>
                        <a:buFont typeface="Arial" panose="020B0604020202020204" pitchFamily="34" charset="0"/>
                        <a:buChar char="•"/>
                        <a:defRPr sz="1400"/>
                      </a:pPr>
                      <a:r>
                        <a:rPr dirty="0"/>
                        <a:t>Ana-Mihaela </a:t>
                      </a:r>
                      <a:r>
                        <a:rPr dirty="0" err="1"/>
                        <a:t>Zorger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Institut</a:t>
                      </a:r>
                      <a:r>
                        <a:rPr dirty="0"/>
                        <a:t> für </a:t>
                      </a:r>
                      <a:r>
                        <a:rPr dirty="0" err="1"/>
                        <a:t>öffentliches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Gesundheitswesen</a:t>
                      </a:r>
                      <a:r>
                        <a:rPr dirty="0"/>
                        <a:t>, Universität </a:t>
                      </a:r>
                      <a:r>
                        <a:rPr dirty="0" err="1"/>
                        <a:t>zu</a:t>
                      </a:r>
                      <a:r>
                        <a:rPr dirty="0"/>
                        <a:t> Köln (</a:t>
                      </a:r>
                      <a:r>
                        <a:rPr dirty="0" err="1"/>
                        <a:t>Ehemals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Arbeitsgruppe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Evidenzbasierte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Medizin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Uniklinik</a:t>
                      </a:r>
                      <a:r>
                        <a:rPr dirty="0"/>
                        <a:t> Köln)</a:t>
                      </a:r>
                    </a:p>
                    <a:p>
                      <a:pPr marL="285750" indent="-285750">
                        <a:spcAft>
                          <a:spcPts val="700"/>
                        </a:spcAft>
                        <a:buFont typeface="Arial" panose="020B0604020202020204" pitchFamily="34" charset="0"/>
                        <a:buChar char="•"/>
                        <a:defRPr sz="1400"/>
                      </a:pPr>
                      <a:r>
                        <a:rPr dirty="0"/>
                        <a:t>Moritz Ernst, </a:t>
                      </a:r>
                      <a:r>
                        <a:rPr dirty="0" err="1"/>
                        <a:t>Institut</a:t>
                      </a:r>
                      <a:r>
                        <a:rPr dirty="0"/>
                        <a:t> für </a:t>
                      </a:r>
                      <a:r>
                        <a:rPr dirty="0" err="1"/>
                        <a:t>öffentliches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Gesundheitswesen</a:t>
                      </a:r>
                      <a:r>
                        <a:rPr dirty="0"/>
                        <a:t>, Universität </a:t>
                      </a:r>
                      <a:r>
                        <a:rPr dirty="0" err="1"/>
                        <a:t>zu</a:t>
                      </a:r>
                      <a:r>
                        <a:rPr dirty="0"/>
                        <a:t> Köln (</a:t>
                      </a:r>
                      <a:r>
                        <a:rPr dirty="0" err="1"/>
                        <a:t>Ehemals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Arbeitsgruppe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Evidenzbasierte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Medizin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Uniklinik</a:t>
                      </a:r>
                      <a:r>
                        <a:rPr dirty="0"/>
                        <a:t> Köln)</a:t>
                      </a:r>
                    </a:p>
                    <a:p>
                      <a:pPr marL="285750" indent="-285750">
                        <a:spcAft>
                          <a:spcPts val="700"/>
                        </a:spcAft>
                        <a:buFont typeface="Arial" panose="020B0604020202020204" pitchFamily="34" charset="0"/>
                        <a:buChar char="•"/>
                        <a:defRPr sz="1400"/>
                      </a:pPr>
                      <a:r>
                        <a:rPr dirty="0"/>
                        <a:t>Karina </a:t>
                      </a:r>
                      <a:r>
                        <a:rPr dirty="0" err="1"/>
                        <a:t>Worbes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Institut</a:t>
                      </a:r>
                      <a:r>
                        <a:rPr dirty="0"/>
                        <a:t> für </a:t>
                      </a:r>
                      <a:r>
                        <a:rPr dirty="0" err="1"/>
                        <a:t>öffentliches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Gesundheitswesen</a:t>
                      </a:r>
                      <a:r>
                        <a:rPr dirty="0"/>
                        <a:t>, Universität </a:t>
                      </a:r>
                      <a:r>
                        <a:rPr dirty="0" err="1"/>
                        <a:t>zu</a:t>
                      </a:r>
                      <a:r>
                        <a:rPr dirty="0"/>
                        <a:t> Köln (</a:t>
                      </a:r>
                      <a:r>
                        <a:rPr dirty="0" err="1"/>
                        <a:t>Ehemals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Arbeitsgruppe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Evidenzbasierte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Medizin</a:t>
                      </a:r>
                      <a:r>
                        <a:rPr dirty="0"/>
                        <a:t>, </a:t>
                      </a:r>
                      <a:r>
                        <a:rPr dirty="0" err="1"/>
                        <a:t>Uniklinik</a:t>
                      </a:r>
                      <a:r>
                        <a:rPr dirty="0"/>
                        <a:t> Köln)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64247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75296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23043082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Auftreten eines späten Rezidivs (&gt;2 Jahre) nach einer zeitlich limitierten Vortherapie mit Venetoclax (in der Erstlinientherapie z.B. kombiniert mit Obinutuzumab oder Ibrutinib),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erneut eine Venetoclax-basierte Therapie (gemäß Zulassung kombiniert mit dem CD20-Antikörper Rituximab)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018-032OL-2.01-5.9-2024M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5</a:t>
            </a:r>
            <a:r>
              <a:rPr sz="2400" dirty="0"/>
              <a:t>: </a:t>
            </a:r>
            <a:r>
              <a:rPr sz="2400" dirty="0" err="1"/>
              <a:t>Krankheitsrezidiv</a:t>
            </a:r>
            <a:r>
              <a:rPr sz="2400" dirty="0"/>
              <a:t> und </a:t>
            </a:r>
            <a:r>
              <a:rPr sz="2400" dirty="0" err="1"/>
              <a:t>refraktäre</a:t>
            </a:r>
            <a:r>
              <a:rPr sz="2400" dirty="0"/>
              <a:t> </a:t>
            </a:r>
            <a:r>
              <a:rPr sz="2400" dirty="0" err="1"/>
              <a:t>Erkrankung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5</a:t>
            </a:r>
            <a:r>
              <a:rPr sz="1400" dirty="0"/>
              <a:t>.2: </a:t>
            </a:r>
            <a:r>
              <a:rPr sz="1400" dirty="0" err="1"/>
              <a:t>Rezidivtherapie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5.10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Auftreten eines Rezidivs nach Therapieabbruch eines BTK-Inhibitors aufgrund von Intoleranz/Nebenwirkungen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der Wechsel auf einen alternativen BTK-inhibitor erfolgen. In Einzelfällen kann zuvor eine Testung auf BTK- und PLCG2-Resistenzmutationen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018-032OL-2.01-5.10-2024M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.3: </a:t>
            </a:r>
            <a:r>
              <a:rPr sz="1400" dirty="0" err="1"/>
              <a:t>Stellenwert</a:t>
            </a:r>
            <a:r>
              <a:rPr sz="1400" dirty="0"/>
              <a:t> der </a:t>
            </a:r>
            <a:r>
              <a:rPr sz="1400" dirty="0" err="1"/>
              <a:t>Stammzelltransplantation</a:t>
            </a:r>
            <a:r>
              <a:rPr sz="1400" dirty="0"/>
              <a:t> </a:t>
            </a:r>
            <a:r>
              <a:rPr sz="1400" dirty="0" err="1"/>
              <a:t>bei</a:t>
            </a:r>
            <a:r>
              <a:rPr sz="1400" dirty="0"/>
              <a:t>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941516"/>
              </p:ext>
            </p:extLst>
          </p:nvPr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6.1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Bei </a:t>
                      </a:r>
                      <a:r>
                        <a:rPr sz="1000" b="0" i="0" u="none" dirty="0" err="1">
                          <a:latin typeface="Lucida Sans"/>
                        </a:rPr>
                        <a:t>geeigneten</a:t>
                      </a:r>
                      <a:r>
                        <a:rPr sz="1000" b="0" i="0" u="none" dirty="0">
                          <a:latin typeface="Lucida Sans"/>
                        </a:rPr>
                        <a:t> 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dokumentiertem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Therapieversagen</a:t>
                      </a:r>
                      <a:r>
                        <a:rPr sz="1000" b="0" i="0" u="none" dirty="0">
                          <a:latin typeface="Lucida Sans"/>
                        </a:rPr>
                        <a:t> von </a:t>
                      </a:r>
                      <a:r>
                        <a:rPr sz="1000" b="0" i="0" u="none" dirty="0" err="1">
                          <a:latin typeface="Lucida Sans"/>
                        </a:rPr>
                        <a:t>mindestens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Signalwegsinhibitorklasse</a:t>
                      </a:r>
                      <a:r>
                        <a:rPr sz="1000" b="0" i="0" u="none" dirty="0">
                          <a:latin typeface="Lucida Sans"/>
                        </a:rPr>
                        <a:t> (BTK-</a:t>
                      </a:r>
                      <a:r>
                        <a:rPr sz="1000" b="0" i="0" u="none" dirty="0" err="1">
                          <a:latin typeface="Lucida Sans"/>
                        </a:rPr>
                        <a:t>Inhibitoren</a:t>
                      </a:r>
                      <a:r>
                        <a:rPr sz="1000" b="0" i="0" u="none" dirty="0">
                          <a:latin typeface="Lucida Sans"/>
                        </a:rPr>
                        <a:t> / </a:t>
                      </a:r>
                      <a:r>
                        <a:rPr lang="de-DE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BCL2</a:t>
                      </a:r>
                      <a:r>
                        <a:rPr sz="1000" b="0" i="0" u="none" dirty="0">
                          <a:latin typeface="Lucida Sans"/>
                        </a:rPr>
                        <a:t>-</a:t>
                      </a:r>
                      <a:r>
                        <a:rPr sz="1000" b="0" i="0" u="none" dirty="0" err="1">
                          <a:latin typeface="Lucida Sans"/>
                        </a:rPr>
                        <a:t>Inhibitoren</a:t>
                      </a:r>
                      <a:r>
                        <a:rPr sz="1000" b="0" i="0" u="none" dirty="0">
                          <a:latin typeface="Lucida Sans"/>
                        </a:rPr>
                        <a:t>) und </a:t>
                      </a:r>
                      <a:r>
                        <a:rPr sz="1000" b="0" i="0" u="none" dirty="0" err="1">
                          <a:latin typeface="Lucida Sans"/>
                        </a:rPr>
                        <a:t>gleichzeitig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vorhandenem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genetischen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Hochrisiko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1" u="none" dirty="0">
                          <a:latin typeface="Lucida Sans"/>
                        </a:rPr>
                        <a:t>TP53</a:t>
                      </a:r>
                      <a:r>
                        <a:rPr sz="1000" b="0" i="0" u="none" dirty="0">
                          <a:latin typeface="Lucida Sans"/>
                        </a:rPr>
                        <a:t>-Aberration und/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komplexer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Karyotyp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1" i="1" u="none" dirty="0" err="1">
                          <a:latin typeface="Lucida Sans"/>
                        </a:rPr>
                        <a:t>kann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allogene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Stammzelltransplantation</a:t>
                      </a:r>
                      <a:r>
                        <a:rPr sz="1000" b="0" i="0" u="none" dirty="0">
                          <a:latin typeface="Lucida Sans"/>
                        </a:rPr>
                        <a:t> in </a:t>
                      </a:r>
                      <a:r>
                        <a:rPr sz="1000" b="0" i="0" u="none" dirty="0" err="1">
                          <a:latin typeface="Lucida Sans"/>
                        </a:rPr>
                        <a:t>Betracht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gezogen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018-032OL-2.01-6.1-2024M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.3: </a:t>
            </a:r>
            <a:r>
              <a:rPr sz="1400" dirty="0" err="1"/>
              <a:t>Stellenwert</a:t>
            </a:r>
            <a:r>
              <a:rPr sz="1400" dirty="0"/>
              <a:t> der </a:t>
            </a:r>
            <a:r>
              <a:rPr sz="1400" dirty="0" err="1"/>
              <a:t>Stammzelltransplantation</a:t>
            </a:r>
            <a:r>
              <a:rPr sz="1400" dirty="0"/>
              <a:t> </a:t>
            </a:r>
            <a:r>
              <a:rPr sz="1400" dirty="0" err="1"/>
              <a:t>bei</a:t>
            </a:r>
            <a:r>
              <a:rPr sz="1400" dirty="0"/>
              <a:t>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815513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6.2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Bei </a:t>
                      </a:r>
                      <a:r>
                        <a:rPr sz="1000" b="0" i="0" u="none" dirty="0" err="1">
                          <a:latin typeface="Lucida Sans"/>
                        </a:rPr>
                        <a:t>geeigneten</a:t>
                      </a:r>
                      <a:r>
                        <a:rPr sz="1000" b="0" i="0" u="none" dirty="0">
                          <a:latin typeface="Lucida Sans"/>
                        </a:rPr>
                        <a:t> 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dokumentiertem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Therapieversagen</a:t>
                      </a:r>
                      <a:r>
                        <a:rPr sz="1000" b="0" i="0" u="none" dirty="0">
                          <a:latin typeface="Lucida Sans"/>
                        </a:rPr>
                        <a:t> von </a:t>
                      </a:r>
                      <a:r>
                        <a:rPr sz="1000" b="0" i="0" u="none" dirty="0" err="1">
                          <a:latin typeface="Lucida Sans"/>
                        </a:rPr>
                        <a:t>zwei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verschiedenen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Signalwegsinhibitorklassen</a:t>
                      </a:r>
                      <a:r>
                        <a:rPr sz="1000" b="0" i="0" u="none" dirty="0">
                          <a:latin typeface="Lucida Sans"/>
                        </a:rPr>
                        <a:t> (BTK-</a:t>
                      </a:r>
                      <a:r>
                        <a:rPr sz="1000" b="0" i="0" u="none" dirty="0" err="1">
                          <a:latin typeface="Lucida Sans"/>
                        </a:rPr>
                        <a:t>Inhibitoren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lang="de-DE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BCL2</a:t>
                      </a:r>
                      <a:r>
                        <a:rPr sz="1000" b="0" i="0" u="none" dirty="0">
                          <a:latin typeface="Lucida Sans"/>
                        </a:rPr>
                        <a:t>-</a:t>
                      </a:r>
                      <a:r>
                        <a:rPr sz="1000" b="0" i="0" u="none" dirty="0" err="1">
                          <a:latin typeface="Lucida Sans"/>
                        </a:rPr>
                        <a:t>Inhibitoren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allogene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Stammzelltransplantation</a:t>
                      </a:r>
                      <a:r>
                        <a:rPr sz="1000" b="0" i="0" u="none" dirty="0">
                          <a:latin typeface="Lucida Sans"/>
                        </a:rPr>
                        <a:t> in </a:t>
                      </a:r>
                      <a:r>
                        <a:rPr sz="1000" b="0" i="0" u="none" dirty="0" err="1">
                          <a:latin typeface="Lucida Sans"/>
                        </a:rPr>
                        <a:t>Betracht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gezogen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018-032OL-2.01-6.2-2024M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.3: </a:t>
            </a:r>
            <a:r>
              <a:rPr sz="1400" dirty="0" err="1"/>
              <a:t>Stellenwert</a:t>
            </a:r>
            <a:r>
              <a:rPr sz="1400" dirty="0"/>
              <a:t> der </a:t>
            </a:r>
            <a:r>
              <a:rPr sz="1400" dirty="0" err="1"/>
              <a:t>Stammzelltransplantation</a:t>
            </a:r>
            <a:r>
              <a:rPr sz="1400" dirty="0"/>
              <a:t> </a:t>
            </a:r>
            <a:r>
              <a:rPr sz="1400" dirty="0" err="1"/>
              <a:t>bei</a:t>
            </a:r>
            <a:r>
              <a:rPr sz="1400" dirty="0"/>
              <a:t> CLL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974786"/>
              </p:ext>
            </p:extLst>
          </p:nvPr>
        </p:nvGraphicFramePr>
        <p:xfrm>
          <a:off x="360000" y="1890000"/>
          <a:ext cx="11520000" cy="257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6.3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geeigneten Patient*innen mit Richter-Transformation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eine allogene Stammzelltransplantation in Betracht gezogen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&lt;p&gt;Overall Response Rate&lt;/p&gt;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&lt;p&gt;Complete Remission&lt;/p&gt;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&lt;p&gt;Safety&lt;/p&gt;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[Aulakh, S 2021]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018-032OL-2.01-6.3-2024N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.4: </a:t>
            </a:r>
            <a:r>
              <a:rPr sz="1400" dirty="0" err="1"/>
              <a:t>Zeitpunkt</a:t>
            </a:r>
            <a:r>
              <a:rPr sz="1400" dirty="0"/>
              <a:t> und </a:t>
            </a:r>
            <a:r>
              <a:rPr sz="1400" dirty="0" err="1"/>
              <a:t>Durchführung</a:t>
            </a:r>
            <a:r>
              <a:rPr sz="1400" dirty="0"/>
              <a:t> der </a:t>
            </a:r>
            <a:r>
              <a:rPr sz="1400" dirty="0" err="1"/>
              <a:t>allogenen</a:t>
            </a:r>
            <a:r>
              <a:rPr sz="1400" dirty="0"/>
              <a:t> </a:t>
            </a:r>
            <a:r>
              <a:rPr sz="1400" dirty="0" err="1"/>
              <a:t>Stammzelltransplantation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13637"/>
              </p:ext>
            </p:extLst>
          </p:nvPr>
        </p:nvGraphicFramePr>
        <p:xfrm>
          <a:off x="360000" y="1890000"/>
          <a:ext cx="11520000" cy="245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6.4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Die Konditionierung bei Patient*innen mit responsiver CLL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Intensitäts-reduziert durchgeführt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&lt;p&gt;Progression-free Survival/ Event-free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&lt;p&gt;Complete Remission&lt;/p&gt;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[Kharfan-Dabaja, MA 2018]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018-032OL-2.01-6.4-2024M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.4: </a:t>
            </a:r>
            <a:r>
              <a:rPr sz="1400" dirty="0" err="1"/>
              <a:t>Zeitpunkt</a:t>
            </a:r>
            <a:r>
              <a:rPr sz="1400" dirty="0"/>
              <a:t> und </a:t>
            </a:r>
            <a:r>
              <a:rPr sz="1400" dirty="0" err="1"/>
              <a:t>Durchführung</a:t>
            </a:r>
            <a:r>
              <a:rPr sz="1400" dirty="0"/>
              <a:t> der </a:t>
            </a:r>
            <a:r>
              <a:rPr sz="1400" dirty="0" err="1"/>
              <a:t>allogenen</a:t>
            </a:r>
            <a:r>
              <a:rPr sz="1400" dirty="0"/>
              <a:t> </a:t>
            </a:r>
            <a:r>
              <a:rPr sz="1400" dirty="0" err="1"/>
              <a:t>Stammzelltransplantation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6.5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Die Konditionierung bei Patient*innen mit refraktärer CLL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mit myeloablativer Konditionierung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018-032OL-2.01-6.5-2024G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.4: </a:t>
            </a:r>
            <a:r>
              <a:rPr sz="1400" dirty="0" err="1"/>
              <a:t>Zeitpunkt</a:t>
            </a:r>
            <a:r>
              <a:rPr sz="1400" dirty="0"/>
              <a:t> und </a:t>
            </a:r>
            <a:r>
              <a:rPr sz="1400" dirty="0" err="1"/>
              <a:t>Durchführung</a:t>
            </a:r>
            <a:r>
              <a:rPr sz="1400" dirty="0"/>
              <a:t> der </a:t>
            </a:r>
            <a:r>
              <a:rPr sz="1400" dirty="0" err="1"/>
              <a:t>allogenen</a:t>
            </a:r>
            <a:r>
              <a:rPr sz="1400" dirty="0"/>
              <a:t> </a:t>
            </a:r>
            <a:r>
              <a:rPr sz="1400" dirty="0" err="1"/>
              <a:t>Stammzelltransplantation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6.6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Kombinationen von Fludarabin mit Alkylanzien bzw. reduzierter Ganzkörperbestrahlung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bevorzugt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018-032OL-2.01-6.6-2024G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6</a:t>
            </a:r>
            <a:r>
              <a:rPr sz="2400" dirty="0"/>
              <a:t>: </a:t>
            </a:r>
            <a:r>
              <a:rPr sz="2400" dirty="0" err="1"/>
              <a:t>Stellenwert</a:t>
            </a:r>
            <a:r>
              <a:rPr sz="2400" dirty="0"/>
              <a:t> der </a:t>
            </a:r>
            <a:r>
              <a:rPr sz="2400" dirty="0" err="1"/>
              <a:t>zellulären</a:t>
            </a:r>
            <a:r>
              <a:rPr sz="2400" dirty="0"/>
              <a:t> </a:t>
            </a:r>
            <a:r>
              <a:rPr sz="2400" dirty="0" err="1"/>
              <a:t>Therapien</a:t>
            </a:r>
            <a:r>
              <a:rPr sz="2400" dirty="0"/>
              <a:t> </a:t>
            </a:r>
            <a:r>
              <a:rPr sz="2400" dirty="0" err="1"/>
              <a:t>bei</a:t>
            </a:r>
            <a:r>
              <a:rPr sz="2400" dirty="0"/>
              <a:t> CLL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6</a:t>
            </a:r>
            <a:r>
              <a:rPr sz="1400" dirty="0"/>
              <a:t>.4: </a:t>
            </a:r>
            <a:r>
              <a:rPr sz="1400" dirty="0" err="1"/>
              <a:t>Zeitpunkt</a:t>
            </a:r>
            <a:r>
              <a:rPr sz="1400" dirty="0"/>
              <a:t> und </a:t>
            </a:r>
            <a:r>
              <a:rPr sz="1400" dirty="0" err="1"/>
              <a:t>Durchführung</a:t>
            </a:r>
            <a:r>
              <a:rPr sz="1400" dirty="0"/>
              <a:t> der </a:t>
            </a:r>
            <a:r>
              <a:rPr sz="1400" dirty="0" err="1"/>
              <a:t>allogenen</a:t>
            </a:r>
            <a:r>
              <a:rPr sz="1400" dirty="0"/>
              <a:t> </a:t>
            </a:r>
            <a:r>
              <a:rPr sz="1400" dirty="0" err="1"/>
              <a:t>Stammzelltransplantation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6.7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Ein*e HLA-identische*r Geschwisterspender*in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für eine allogene Stammzelltransplantation bei der CLL wann immer möglich bevorzugt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018-032OL-2.01-6.7-2024G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lang="de-DE" sz="2400" dirty="0"/>
              <a:t> 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.2: </a:t>
            </a:r>
            <a:r>
              <a:rPr sz="1400" dirty="0" err="1"/>
              <a:t>Diagnostik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561880"/>
              </p:ext>
            </p:extLst>
          </p:nvPr>
        </p:nvGraphicFramePr>
        <p:xfrm>
          <a:off x="360000" y="1890000"/>
          <a:ext cx="11520000" cy="257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A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Bei Patient*innnen mit Verdacht auf eine Transformation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zur Bestimmung der Lokalisation der Transformation und der Ausbreitung eine weiterführende radiologische Diagnostik durchgeführt werden (kontrastmittelgestütztes PET/CT oder kontrastmittelgestütztes CT; bei Kontraindikationen oder spezifischen Lokalisationen auch eine MRT).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1" u="none">
                          <a:latin typeface="Lucida Sans"/>
                        </a:rPr>
                        <a:t>CAVE: Die PET-/CT-Untersuchung ist kein Gegenstand des Leistungskatalogs der GKV (Kostenübernahme nicht gesichert).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&lt;p&gt;Diagnostic accuracy (sensitivity, specificity)&lt;/p&gt;</a:t>
                      </a:r>
                    </a:p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 dirty="0">
                          <a:latin typeface="Lucida Sans"/>
                        </a:rPr>
                        <a:t>⊕⊕⊝⊝</a:t>
                      </a:r>
                      <a:r>
                        <a:rPr sz="800" b="0" dirty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800" b="0" dirty="0" err="1">
                          <a:latin typeface="Lucida Sans"/>
                        </a:rPr>
                        <a:t>keine</a:t>
                      </a:r>
                      <a:r>
                        <a:rPr sz="800" b="0" dirty="0">
                          <a:latin typeface="Lucida Sans"/>
                        </a:rPr>
                        <a:t> </a:t>
                      </a:r>
                      <a:r>
                        <a:rPr sz="800" b="0" dirty="0" err="1">
                          <a:latin typeface="Lucida Sans"/>
                        </a:rPr>
                        <a:t>Daten</a:t>
                      </a:r>
                      <a:r>
                        <a:rPr sz="800" b="0" dirty="0">
                          <a:latin typeface="Lucida Sans"/>
                        </a:rPr>
                        <a:t>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 dirty="0" err="1">
                          <a:latin typeface="Lucida Sans"/>
                        </a:rPr>
                        <a:t>keine</a:t>
                      </a:r>
                      <a:r>
                        <a:rPr sz="800" b="0" dirty="0">
                          <a:latin typeface="Lucida Sans"/>
                        </a:rPr>
                        <a:t> </a:t>
                      </a:r>
                      <a:r>
                        <a:rPr sz="800" b="0" dirty="0" err="1">
                          <a:latin typeface="Lucida Sans"/>
                        </a:rPr>
                        <a:t>Daten</a:t>
                      </a:r>
                      <a:r>
                        <a:rPr sz="800" b="0" dirty="0">
                          <a:latin typeface="Lucida Sans"/>
                        </a:rPr>
                        <a:t>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[Falchi, L. 2014]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[Mato, AR 2019]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018-032OL-2.01-7.1-2024M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4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FBBDF-2F39-C6C1-87C7-3286F950B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E2EBDA-2DDF-9656-0C2C-CAED11C41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Leitlinien-Eckdaten (II)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77177812-0CE7-4906-D71C-797B097D0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752102"/>
              </p:ext>
            </p:extLst>
          </p:nvPr>
        </p:nvGraphicFramePr>
        <p:xfrm>
          <a:off x="407368" y="1847348"/>
          <a:ext cx="11479832" cy="52958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7507">
                  <a:extLst>
                    <a:ext uri="{9D8B030D-6E8A-4147-A177-3AD203B41FA5}">
                      <a16:colId xmlns:a16="http://schemas.microsoft.com/office/drawing/2014/main" val="1406973512"/>
                    </a:ext>
                  </a:extLst>
                </a:gridCol>
                <a:gridCol w="8962325">
                  <a:extLst>
                    <a:ext uri="{9D8B030D-6E8A-4147-A177-3AD203B41FA5}">
                      <a16:colId xmlns:a16="http://schemas.microsoft.com/office/drawing/2014/main" val="1529656610"/>
                    </a:ext>
                  </a:extLst>
                </a:gridCol>
              </a:tblGrid>
              <a:tr h="410638">
                <a:tc gridSpan="2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400" b="1" dirty="0">
                          <a:solidFill>
                            <a:srgbClr val="F29400"/>
                          </a:solidFill>
                        </a:rPr>
                        <a:t>Gefördert durch das Leitlinienprogramm Onkologie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{N} Autorinnen und Autoren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736096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400" b="1" dirty="0"/>
                        <a:t>Ziel: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Entwicklung und Einsatz wissenschaftlich begründeter und praktikabler Leitlinien in der Onkologie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696622"/>
                  </a:ext>
                </a:extLst>
              </a:tr>
              <a:tr h="43683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Leitliniengruppe: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/>
                      </a:pPr>
                      <a:r>
                        <a:t>43 Mandatsträger von 46 Fachgesellschaften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707253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sz="1400" b="1" dirty="0"/>
                        <a:t>Koordination und Redaktion: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700"/>
                        </a:spcAft>
                        <a:defRPr sz="1400" b="1"/>
                      </a:pPr>
                      <a:r>
                        <a:rPr dirty="0" err="1"/>
                        <a:t>Leitliniensteuergruppe</a:t>
                      </a:r>
                      <a:endParaRPr dirty="0"/>
                    </a:p>
                    <a:p>
                      <a:pPr>
                        <a:spcAft>
                          <a:spcPts val="700"/>
                        </a:spcAft>
                        <a:defRPr sz="1400"/>
                      </a:pPr>
                      <a:r>
                        <a:rPr dirty="0"/>
                        <a:t>Die </a:t>
                      </a:r>
                      <a:r>
                        <a:rPr dirty="0" err="1"/>
                        <a:t>folgenden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Fachexpert</a:t>
                      </a:r>
                      <a:r>
                        <a:rPr dirty="0"/>
                        <a:t>*</a:t>
                      </a:r>
                      <a:r>
                        <a:rPr dirty="0" err="1"/>
                        <a:t>innen</a:t>
                      </a:r>
                      <a:r>
                        <a:rPr dirty="0"/>
                        <a:t> der </a:t>
                      </a:r>
                      <a:r>
                        <a:rPr dirty="0" err="1"/>
                        <a:t>Leitliniensteuergruppe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sind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gemeinsam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mit</a:t>
                      </a:r>
                      <a:endParaRPr dirty="0"/>
                    </a:p>
                    <a:p>
                      <a:pPr>
                        <a:spcAft>
                          <a:spcPts val="700"/>
                        </a:spcAft>
                        <a:defRPr sz="1400"/>
                      </a:pPr>
                      <a:r>
                        <a:rPr dirty="0"/>
                        <a:t>den </a:t>
                      </a:r>
                      <a:r>
                        <a:rPr dirty="0" err="1"/>
                        <a:t>Koordinator</a:t>
                      </a:r>
                      <a:r>
                        <a:rPr dirty="0"/>
                        <a:t>*</a:t>
                      </a:r>
                      <a:r>
                        <a:rPr dirty="0" err="1"/>
                        <a:t>innen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Herrn</a:t>
                      </a:r>
                      <a:r>
                        <a:rPr dirty="0"/>
                        <a:t> Prof. Dr. </a:t>
                      </a:r>
                      <a:r>
                        <a:rPr dirty="0" err="1"/>
                        <a:t>Hallek</a:t>
                      </a:r>
                      <a:r>
                        <a:rPr dirty="0"/>
                        <a:t>, Frau Univ.-Prof. Dr. </a:t>
                      </a:r>
                      <a:r>
                        <a:rPr dirty="0" err="1"/>
                        <a:t>Skoetz</a:t>
                      </a:r>
                      <a:r>
                        <a:rPr dirty="0"/>
                        <a:t> und</a:t>
                      </a:r>
                    </a:p>
                    <a:p>
                      <a:pPr>
                        <a:spcAft>
                          <a:spcPts val="700"/>
                        </a:spcAft>
                        <a:defRPr sz="1400"/>
                      </a:pPr>
                      <a:r>
                        <a:rPr dirty="0"/>
                        <a:t>Frau Prof. Dr. Barbara Eichhorst an der </a:t>
                      </a:r>
                      <a:r>
                        <a:rPr dirty="0" err="1"/>
                        <a:t>konzeptionellen</a:t>
                      </a:r>
                      <a:r>
                        <a:rPr dirty="0"/>
                        <a:t> </a:t>
                      </a:r>
                      <a:r>
                        <a:rPr dirty="0" err="1"/>
                        <a:t>Leitliniengestaltung</a:t>
                      </a:r>
                      <a:endParaRPr dirty="0"/>
                    </a:p>
                    <a:p>
                      <a:pPr>
                        <a:spcAft>
                          <a:spcPts val="700"/>
                        </a:spcAft>
                        <a:defRPr sz="1400"/>
                      </a:pPr>
                      <a:r>
                        <a:rPr dirty="0" err="1"/>
                        <a:t>beteiligt</a:t>
                      </a:r>
                      <a:r>
                        <a:rPr dirty="0"/>
                        <a:t>:</a:t>
                      </a:r>
                    </a:p>
                    <a:p>
                      <a:pPr>
                        <a:spcAft>
                          <a:spcPts val="600"/>
                        </a:spcAft>
                        <a:defRPr sz="1400"/>
                      </a:pPr>
                      <a:r>
                        <a:rPr dirty="0"/>
                        <a:t>  * Prof. Dr. med. Stephan </a:t>
                      </a:r>
                      <a:r>
                        <a:rPr dirty="0" err="1"/>
                        <a:t>Stilgenbauer</a:t>
                      </a:r>
                      <a:r>
                        <a:rPr dirty="0"/>
                        <a:t> (Ulm)</a:t>
                      </a:r>
                    </a:p>
                    <a:p>
                      <a:pPr>
                        <a:spcAft>
                          <a:spcPts val="600"/>
                        </a:spcAft>
                        <a:defRPr sz="1400"/>
                      </a:pPr>
                      <a:r>
                        <a:rPr dirty="0"/>
                        <a:t>  * Prof. Dr. med. Clemens </a:t>
                      </a:r>
                      <a:r>
                        <a:rPr dirty="0" err="1"/>
                        <a:t>Wendtner</a:t>
                      </a:r>
                      <a:r>
                        <a:rPr dirty="0"/>
                        <a:t> (München)</a:t>
                      </a:r>
                    </a:p>
                    <a:p>
                      <a:pPr>
                        <a:spcAft>
                          <a:spcPts val="600"/>
                        </a:spcAft>
                        <a:defRPr sz="1400"/>
                      </a:pPr>
                      <a:r>
                        <a:rPr dirty="0"/>
                        <a:t>  * Prof. Dr. med. Karl-Anton Kreuzer (Köln)</a:t>
                      </a:r>
                    </a:p>
                    <a:p>
                      <a:pPr>
                        <a:spcAft>
                          <a:spcPts val="600"/>
                        </a:spcAft>
                        <a:defRPr sz="1400"/>
                      </a:pPr>
                      <a:r>
                        <a:rPr dirty="0"/>
                        <a:t>  * Dr. med. Paula Cramer (Köln)</a:t>
                      </a:r>
                    </a:p>
                    <a:p>
                      <a:pPr>
                        <a:spcAft>
                          <a:spcPts val="600"/>
                        </a:spcAft>
                        <a:defRPr sz="1400"/>
                      </a:pPr>
                      <a:r>
                        <a:rPr dirty="0"/>
                        <a:t>  * Dr. med. Eugen Tausch (Ulm)</a:t>
                      </a:r>
                    </a:p>
                    <a:p>
                      <a:pPr>
                        <a:spcAft>
                          <a:spcPts val="700"/>
                        </a:spcAft>
                        <a:defRPr sz="1400"/>
                      </a:pPr>
                      <a:r>
                        <a:rPr dirty="0"/>
                        <a:t>  * Dr. med. Holger Schulz (Köln)</a:t>
                      </a:r>
                    </a:p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164247"/>
                  </a:ext>
                </a:extLst>
              </a:tr>
              <a:tr h="410638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75296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8ECF399-A875-5951-AADD-FB88F56BB423}"/>
              </a:ext>
            </a:extLst>
          </p:cNvPr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BDD69B-98ED-A820-D9BB-62838581A0DF}"/>
              </a:ext>
            </a:extLst>
          </p:cNvPr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36034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.2: </a:t>
            </a:r>
            <a:r>
              <a:rPr sz="1400" dirty="0" err="1"/>
              <a:t>Diagnostik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>
                          <a:latin typeface="Lucida Sans"/>
                        </a:rPr>
                        <a:t>Für die Diagnostik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die Läsion mit dem höchsten SUV-Wert im PET, wenn zugänglich, biopsiert werden.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1" u="none">
                          <a:latin typeface="Lucida Sans"/>
                        </a:rPr>
                        <a:t>CAVE: Die PET-/CT-Untersuchung ist kein Gegenstand des Leistungskatalogs der GKV (Kostenübernahme nicht gesichert).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018-032OL-2.01-7.2-2024M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.2: </a:t>
            </a:r>
            <a:r>
              <a:rPr sz="1400" dirty="0" err="1"/>
              <a:t>Diagnostik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Richter-Transformation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histologisch gesichert werden. Die histopathologische Diagnostik </a:t>
                      </a:r>
                      <a:r>
                        <a:rPr sz="1000" b="0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an der Biopsie eines Lymphknotens oder eines anderen befallenen Organs gestellt werden. Diese </a:t>
                      </a:r>
                      <a:r>
                        <a:rPr sz="1000" b="0" i="1" u="none">
                          <a:latin typeface="Lucida Sans"/>
                        </a:rPr>
                        <a:t>soll </a:t>
                      </a:r>
                      <a:r>
                        <a:rPr sz="1000" b="0" i="0" u="none">
                          <a:latin typeface="Lucida Sans"/>
                        </a:rPr>
                        <a:t>möglichst einen ganzen Lymphknoten bzw. ausreichendes Gewebematerial (z.B. größere Nadelbiopsie) umfassen. Wenn ein Lymphknoten einer Exzisions- oder Inzisionsbiopsie nicht leicht zugänglich ist, </a:t>
                      </a:r>
                      <a:r>
                        <a:rPr sz="1000" b="0" i="1" u="none">
                          <a:latin typeface="Lucida Sans"/>
                        </a:rPr>
                        <a:t>soll </a:t>
                      </a:r>
                      <a:r>
                        <a:rPr sz="1000" b="0" i="0" u="none">
                          <a:latin typeface="Lucida Sans"/>
                        </a:rPr>
                        <a:t>eine Stanzbiopsie durchgeführt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018-032OL-2.01-7.3-2024M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.2: </a:t>
            </a:r>
            <a:r>
              <a:rPr sz="1400" dirty="0" err="1"/>
              <a:t>Diagnostik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Die primäre Diagnose einer Richter-Transformation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durch eine*n Patholog*in mit besonderer Erfahrung auf dem Gebiet der Lymphom-Diagnostik gestellt bzw. bestätigt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018-032OL-2.01-7.4-2024G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.2: </a:t>
            </a:r>
            <a:r>
              <a:rPr sz="1400" dirty="0" err="1"/>
              <a:t>Diagnostik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Die Diagnostik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eine molekulare Analyse der klonalen Verwandtschaft (gleiches IGVH-Arrangement und/oder gleiche Mutationen in umfassender genomischer Charakterisierung) umfassen, sofern initiales Material der CLL vorhanden ist, weil darin wichtige differentialdiagnostische und prognostische Informationen enthalten sind.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018-032OL-2.01-7.5-2024G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.5: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059801"/>
              </p:ext>
            </p:extLst>
          </p:nvPr>
        </p:nvGraphicFramePr>
        <p:xfrm>
          <a:off x="360000" y="1890000"/>
          <a:ext cx="11520000" cy="203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Abhängig von Alter, Komorbiditäten und Risikoprofil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Anthrazyklin-haltige Regime (z.B. R-CHOP) zum Einsatz kommen.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(Oxford</a:t>
                      </a:r>
                      <a:r>
                        <a:rPr lang="de-DE" baseline="0" dirty="0"/>
                        <a:t> 2009)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2b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[Langerbeins, P. 2014]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[Tsimberidou, A. M. 2003]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[Tsimberidou, A. M. 2008]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5"/>
                        </a:rPr>
                        <a:t>[Tsimberidou, A. M. 2013]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6"/>
                        </a:rPr>
                        <a:t>[Dabaja, B. S. 2001]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018-032OL-2.01-7.6-2024M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7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.5: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87629"/>
              </p:ext>
            </p:extLst>
          </p:nvPr>
        </p:nvGraphicFramePr>
        <p:xfrm>
          <a:off x="360000" y="1890000"/>
          <a:ext cx="11520000" cy="227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allogene Blutstammzelltransplantation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in der Richter-Transformation primär konsolidierend durchgeführt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&lt;p&gt;Progression-free Survival&lt;/p&gt;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&lt;p&gt;Safety&lt;/p&gt;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[Aulakh, S 2021]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018-032OL-2.01-7.7-2024G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.5: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875211"/>
              </p:ext>
            </p:extLst>
          </p:nvPr>
        </p:nvGraphicFramePr>
        <p:xfrm>
          <a:off x="360000" y="1890000"/>
          <a:ext cx="11520000" cy="203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fehlender Eignung zu einer allogenen Blutstammzelltransplantation oder bei fehlendem Spender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eine Hochdosischemotherapie mit autologer Stammzelltransplantation durchgeführt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(Oxford 2009)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3b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[Cwynarski, K. 2012]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018-032OL-2.01-7.8-2024G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.5: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einer Richter-Transformation </a:t>
                      </a:r>
                      <a:r>
                        <a:rPr sz="1000" b="1" i="1" u="none">
                          <a:latin typeface="Lucida Sans"/>
                        </a:rPr>
                        <a:t>sollen, </a:t>
                      </a:r>
                      <a:r>
                        <a:rPr sz="1000" b="0" i="0" u="none">
                          <a:latin typeface="Lucida Sans"/>
                        </a:rPr>
                        <a:t>wann immer möglich, im Rahmen einer passenden klinischen Studie behandelt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018-032OL-2.01-7.9-2024M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7</a:t>
            </a:r>
            <a:r>
              <a:rPr sz="2400" dirty="0"/>
              <a:t>: Richter-Transformation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7</a:t>
            </a:r>
            <a:r>
              <a:rPr sz="1400" dirty="0"/>
              <a:t>.5: </a:t>
            </a:r>
            <a:r>
              <a:rPr sz="1400" dirty="0" err="1"/>
              <a:t>Therapie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7.10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Nachweis eines de-novo DLBCL (ohne klonale Verwandtschaft zur CLL)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die Therapie analog der gültigen DLBCL-Leitlinien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018-032OL-2.01-7.10-2024N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8</a:t>
            </a:r>
            <a:r>
              <a:rPr sz="2400" dirty="0"/>
              <a:t>: </a:t>
            </a:r>
            <a:r>
              <a:rPr sz="2400" dirty="0" err="1"/>
              <a:t>Komplikationen</a:t>
            </a:r>
            <a:r>
              <a:rPr sz="2400" dirty="0"/>
              <a:t> der CLL (</a:t>
            </a:r>
            <a:r>
              <a:rPr sz="2400" dirty="0" err="1"/>
              <a:t>außer</a:t>
            </a:r>
            <a:r>
              <a:rPr sz="2400" dirty="0"/>
              <a:t> </a:t>
            </a:r>
            <a:r>
              <a:rPr sz="2400" dirty="0" err="1"/>
              <a:t>Infektionen</a:t>
            </a:r>
            <a:r>
              <a:rPr sz="2400" dirty="0"/>
              <a:t>)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8</a:t>
            </a:r>
            <a:r>
              <a:rPr sz="1400" dirty="0"/>
              <a:t>.1: </a:t>
            </a:r>
            <a:r>
              <a:rPr sz="1400" dirty="0" err="1"/>
              <a:t>Extranodaler</a:t>
            </a:r>
            <a:r>
              <a:rPr sz="1400" dirty="0"/>
              <a:t> Befall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8.1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einem symptomatischen Extranodalbefall (durch Funktionseinschränkung des betroffenen Organs, raumfordernde Wirkung oder Begleitsymptome) </a:t>
                      </a:r>
                      <a:r>
                        <a:rPr sz="1000" b="1" i="1" u="none">
                          <a:latin typeface="Lucida Sans"/>
                        </a:rPr>
                        <a:t>soll</a:t>
                      </a:r>
                      <a:r>
                        <a:rPr sz="1000" b="0" i="0" u="none">
                          <a:latin typeface="Lucida Sans"/>
                        </a:rPr>
                        <a:t> die Behandlung der zugrundeliegenden CLL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018-032OL-2.01-8.1-2024N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119E7-6645-A47F-9A1E-B301A5E99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Inhalte (Version 2.01 - Juli 2024)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1EB27FC2-97D7-45B5-CC14-359BB0A814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82428"/>
              </p:ext>
            </p:extLst>
          </p:nvPr>
        </p:nvGraphicFramePr>
        <p:xfrm>
          <a:off x="479375" y="1811670"/>
          <a:ext cx="11407825" cy="332307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317116">
                  <a:extLst>
                    <a:ext uri="{9D8B030D-6E8A-4147-A177-3AD203B41FA5}">
                      <a16:colId xmlns:a16="http://schemas.microsoft.com/office/drawing/2014/main" val="1693754731"/>
                    </a:ext>
                  </a:extLst>
                </a:gridCol>
                <a:gridCol w="2704197">
                  <a:extLst>
                    <a:ext uri="{9D8B030D-6E8A-4147-A177-3AD203B41FA5}">
                      <a16:colId xmlns:a16="http://schemas.microsoft.com/office/drawing/2014/main" val="1848812442"/>
                    </a:ext>
                  </a:extLst>
                </a:gridCol>
                <a:gridCol w="2917828">
                  <a:extLst>
                    <a:ext uri="{9D8B030D-6E8A-4147-A177-3AD203B41FA5}">
                      <a16:colId xmlns:a16="http://schemas.microsoft.com/office/drawing/2014/main" val="3984511210"/>
                    </a:ext>
                  </a:extLst>
                </a:gridCol>
                <a:gridCol w="2468684">
                  <a:extLst>
                    <a:ext uri="{9D8B030D-6E8A-4147-A177-3AD203B41FA5}">
                      <a16:colId xmlns:a16="http://schemas.microsoft.com/office/drawing/2014/main" val="2232043338"/>
                    </a:ext>
                  </a:extLst>
                </a:gridCol>
              </a:tblGrid>
              <a:tr h="74243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de-D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gesamt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Empfehlungen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Statements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0203961"/>
                  </a:ext>
                </a:extLst>
              </a:tr>
              <a:tr h="1548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gesamt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84 (97.7%)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2 (2.3%)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0710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de-DE" dirty="0"/>
                        <a:t>evidenzbasiert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25 (29.1%)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25 (29.1%)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0 (0.0%)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2242614"/>
                  </a:ext>
                </a:extLst>
              </a:tr>
              <a:tr h="29602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konsensbasiert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61 (70.9%)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59 (68.6%)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2 (2.3%)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59438669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endParaRPr lang="de-D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4466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neu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26 (30.2%)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Abbildungen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9588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modifiziert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46 (53.5%)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Tabellen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23601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geprüft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14 (16.3%)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Qualitätsindikatoren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688953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  <p:extLst>
      <p:ext uri="{BB962C8B-B14F-4D97-AF65-F5344CB8AC3E}">
        <p14:creationId xmlns:p14="http://schemas.microsoft.com/office/powerpoint/2010/main" val="94108822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8</a:t>
            </a:r>
            <a:r>
              <a:rPr sz="2400" dirty="0"/>
              <a:t>: </a:t>
            </a:r>
            <a:r>
              <a:rPr sz="2400" dirty="0" err="1"/>
              <a:t>Komplikationen</a:t>
            </a:r>
            <a:r>
              <a:rPr sz="2400" dirty="0"/>
              <a:t> der CLL (</a:t>
            </a:r>
            <a:r>
              <a:rPr sz="2400" dirty="0" err="1"/>
              <a:t>außer</a:t>
            </a:r>
            <a:r>
              <a:rPr sz="2400" dirty="0"/>
              <a:t> </a:t>
            </a:r>
            <a:r>
              <a:rPr sz="2400" dirty="0" err="1"/>
              <a:t>Infektionen</a:t>
            </a:r>
            <a:r>
              <a:rPr sz="2400" dirty="0"/>
              <a:t>)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8</a:t>
            </a:r>
            <a:r>
              <a:rPr sz="1400" dirty="0"/>
              <a:t>.2: </a:t>
            </a:r>
            <a:r>
              <a:rPr sz="1400" dirty="0" err="1"/>
              <a:t>Autoimmunozytopenien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8.2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einem isolierten Abfall einer Zellreihe (insbesondere einer Thrombozytopenie oder Anämie), insbesondere bei Patient*innen mit einem im übrigen indolenten Verlauf der zugrundeliegenden CLL,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die Diagnose einer Autoimmunzytopenie unter Berücksichtigung möglicher Differentialdiagnosen erfolgen.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018-032OL-2.01-8.2-2024M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8</a:t>
            </a:r>
            <a:r>
              <a:rPr sz="2400" dirty="0"/>
              <a:t>: </a:t>
            </a:r>
            <a:r>
              <a:rPr sz="2400" dirty="0" err="1"/>
              <a:t>Komplikationen</a:t>
            </a:r>
            <a:r>
              <a:rPr sz="2400" dirty="0"/>
              <a:t> der CLL (</a:t>
            </a:r>
            <a:r>
              <a:rPr sz="2400" dirty="0" err="1"/>
              <a:t>außer</a:t>
            </a:r>
            <a:r>
              <a:rPr sz="2400" dirty="0"/>
              <a:t> </a:t>
            </a:r>
            <a:r>
              <a:rPr sz="2400" dirty="0" err="1"/>
              <a:t>Infektionen</a:t>
            </a:r>
            <a:r>
              <a:rPr sz="2400" dirty="0"/>
              <a:t>)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8</a:t>
            </a:r>
            <a:r>
              <a:rPr sz="1400" dirty="0"/>
              <a:t>.2: </a:t>
            </a:r>
            <a:r>
              <a:rPr sz="1400" dirty="0" err="1"/>
              <a:t>Autoimmunozytopenien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8.3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Die Differentialdiagnosen </a:t>
                      </a:r>
                      <a:r>
                        <a:rPr sz="1000" b="1" i="1" u="none">
                          <a:latin typeface="Lucida Sans"/>
                        </a:rPr>
                        <a:t>sollen</a:t>
                      </a:r>
                      <a:r>
                        <a:rPr sz="1000" b="0" i="0" u="none">
                          <a:latin typeface="Lucida Sans"/>
                        </a:rPr>
                        <a:t> durch eine ausführliche Anamnese, eine körperliche und sonographische Untersuchung, eine klinisch-chemische Blutuntersuchung (inkl. Coombs-Test und Autoimmunantikörpern), maschinelle Blutbilddifferenzierung inkl. Retikulozytenbestimmung, einen peripheren Blutausstrich, eine Knochenmarksaspiration /–biopsie, sowie ggf. eine virologische Testung und bakteriologische Untersuchungen abgeklärt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018-032OL-2.01-8.3-2024M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8</a:t>
            </a:r>
            <a:r>
              <a:rPr sz="2400" dirty="0"/>
              <a:t>: </a:t>
            </a:r>
            <a:r>
              <a:rPr sz="2400" dirty="0" err="1"/>
              <a:t>Komplikationen</a:t>
            </a:r>
            <a:r>
              <a:rPr sz="2400" dirty="0"/>
              <a:t> der CLL (</a:t>
            </a:r>
            <a:r>
              <a:rPr sz="2400" dirty="0" err="1"/>
              <a:t>außer</a:t>
            </a:r>
            <a:r>
              <a:rPr sz="2400" dirty="0"/>
              <a:t> </a:t>
            </a:r>
            <a:r>
              <a:rPr sz="2400" dirty="0" err="1"/>
              <a:t>Infektionen</a:t>
            </a:r>
            <a:r>
              <a:rPr sz="2400" dirty="0"/>
              <a:t>)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8</a:t>
            </a:r>
            <a:r>
              <a:rPr sz="1400" dirty="0"/>
              <a:t>.2: </a:t>
            </a:r>
            <a:r>
              <a:rPr sz="1400" dirty="0" err="1"/>
              <a:t>Autoimmunozytopenien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142218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8.4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Liegt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Autoimmunzytopenie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Kontext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behandlungsbedürftigen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0" i="0" u="none" dirty="0" err="1">
                          <a:latin typeface="Lucida Sans"/>
                        </a:rPr>
                        <a:t>vor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sz="1000" b="0" i="0" u="none" dirty="0">
                          <a:latin typeface="Lucida Sans"/>
                        </a:rPr>
                        <a:t> die </a:t>
                      </a:r>
                      <a:r>
                        <a:rPr sz="1000" b="0" i="0" u="none" dirty="0" err="1">
                          <a:latin typeface="Lucida Sans"/>
                        </a:rPr>
                        <a:t>Behandlung</a:t>
                      </a:r>
                      <a:r>
                        <a:rPr sz="1000" b="0" i="0" u="none" dirty="0">
                          <a:latin typeface="Lucida Sans"/>
                        </a:rPr>
                        <a:t> der </a:t>
                      </a:r>
                      <a:r>
                        <a:rPr sz="1000" b="0" i="0" u="none" dirty="0" err="1">
                          <a:latin typeface="Lucida Sans"/>
                        </a:rPr>
                        <a:t>zugrundeliegenden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siehe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Kapitel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lang="de-DE" sz="1000" b="0" i="0" u="none" dirty="0">
                          <a:latin typeface="Lucida Sans"/>
                        </a:rPr>
                        <a:t>5</a:t>
                      </a:r>
                      <a:r>
                        <a:rPr sz="1000" b="0" i="0" u="none" dirty="0">
                          <a:latin typeface="Lucida Sans"/>
                        </a:rPr>
                        <a:t>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018-032OL-2.01-8.4-2024N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8</a:t>
            </a:r>
            <a:r>
              <a:rPr sz="2400" dirty="0"/>
              <a:t>: </a:t>
            </a:r>
            <a:r>
              <a:rPr sz="2400" dirty="0" err="1"/>
              <a:t>Komplikationen</a:t>
            </a:r>
            <a:r>
              <a:rPr sz="2400" dirty="0"/>
              <a:t> der CLL (</a:t>
            </a:r>
            <a:r>
              <a:rPr sz="2400" dirty="0" err="1"/>
              <a:t>außer</a:t>
            </a:r>
            <a:r>
              <a:rPr sz="2400" dirty="0"/>
              <a:t> </a:t>
            </a:r>
            <a:r>
              <a:rPr sz="2400" dirty="0" err="1"/>
              <a:t>Infektionen</a:t>
            </a:r>
            <a:r>
              <a:rPr sz="2400" dirty="0"/>
              <a:t>)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8</a:t>
            </a:r>
            <a:r>
              <a:rPr sz="1400" dirty="0"/>
              <a:t>.2: </a:t>
            </a:r>
            <a:r>
              <a:rPr sz="1400" dirty="0" err="1"/>
              <a:t>Autoimmunozytopenien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883517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8.5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symptomatischer</a:t>
                      </a:r>
                      <a:r>
                        <a:rPr sz="1000" b="0" i="0" u="none" dirty="0">
                          <a:latin typeface="Lucida Sans"/>
                        </a:rPr>
                        <a:t> CLL-</a:t>
                      </a:r>
                      <a:r>
                        <a:rPr sz="1000" b="0" i="0" u="none" dirty="0" err="1">
                          <a:latin typeface="Lucida Sans"/>
                        </a:rPr>
                        <a:t>assoziierter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wAIHA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ITP, die </a:t>
                      </a:r>
                      <a:r>
                        <a:rPr sz="1000" b="0" i="0" u="none" dirty="0" err="1">
                          <a:latin typeface="Lucida Sans"/>
                        </a:rPr>
                        <a:t>keine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Behandlungsindikation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für</a:t>
                      </a:r>
                      <a:r>
                        <a:rPr sz="1000" b="0" i="0" u="none" dirty="0">
                          <a:latin typeface="Lucida Sans"/>
                        </a:rPr>
                        <a:t> die CLL </a:t>
                      </a:r>
                      <a:r>
                        <a:rPr sz="1000" b="0" i="0" u="none" dirty="0" err="1">
                          <a:latin typeface="Lucida Sans"/>
                        </a:rPr>
                        <a:t>aufweisen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zunächst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Dexamethason-Stoßtherapie</a:t>
                      </a:r>
                      <a:r>
                        <a:rPr sz="1000" b="0" i="0" u="none" dirty="0">
                          <a:latin typeface="Lucida Sans"/>
                        </a:rPr>
                        <a:t> (40mg/Tag </a:t>
                      </a:r>
                      <a:r>
                        <a:rPr sz="1000" b="0" i="0" u="none" dirty="0" err="1">
                          <a:latin typeface="Lucida Sans"/>
                        </a:rPr>
                        <a:t>für</a:t>
                      </a:r>
                      <a:r>
                        <a:rPr sz="1000" b="0" i="0" u="none" dirty="0">
                          <a:latin typeface="Lucida Sans"/>
                        </a:rPr>
                        <a:t> 4 </a:t>
                      </a:r>
                      <a:r>
                        <a:rPr sz="1000" b="0" i="0" u="none" dirty="0" err="1">
                          <a:latin typeface="Lucida Sans"/>
                        </a:rPr>
                        <a:t>Tage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Prednisolon</a:t>
                      </a:r>
                      <a:r>
                        <a:rPr sz="1000" b="0" i="0" u="none" dirty="0">
                          <a:latin typeface="Lucida Sans"/>
                        </a:rPr>
                        <a:t> (1- 2 mg/kg KG) </a:t>
                      </a:r>
                      <a:r>
                        <a:rPr sz="1000" b="0" i="0" u="none" dirty="0" err="1">
                          <a:latin typeface="Lucida Sans"/>
                        </a:rPr>
                        <a:t>durchgeführt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018-032OL-2.01-8.5-2024M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8</a:t>
            </a:r>
            <a:r>
              <a:rPr sz="2400" dirty="0"/>
              <a:t>: </a:t>
            </a:r>
            <a:r>
              <a:rPr sz="2400" dirty="0" err="1"/>
              <a:t>Komplikationen</a:t>
            </a:r>
            <a:r>
              <a:rPr sz="2400" dirty="0"/>
              <a:t> der CLL (</a:t>
            </a:r>
            <a:r>
              <a:rPr sz="2400" dirty="0" err="1"/>
              <a:t>außer</a:t>
            </a:r>
            <a:r>
              <a:rPr sz="2400" dirty="0"/>
              <a:t> </a:t>
            </a:r>
            <a:r>
              <a:rPr sz="2400" dirty="0" err="1"/>
              <a:t>Infektionen</a:t>
            </a:r>
            <a:r>
              <a:rPr sz="2400" dirty="0"/>
              <a:t>)</a:t>
            </a:r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8</a:t>
            </a:r>
            <a:r>
              <a:rPr sz="1400" dirty="0"/>
              <a:t>.2: </a:t>
            </a:r>
            <a:r>
              <a:rPr sz="1400" dirty="0" err="1"/>
              <a:t>Autoimmunozytopenien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978897"/>
              </p:ext>
            </p:extLst>
          </p:nvPr>
        </p:nvGraphicFramePr>
        <p:xfrm>
          <a:off x="360000" y="1890000"/>
          <a:ext cx="11520000" cy="203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8.6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Steroid-</a:t>
                      </a:r>
                      <a:r>
                        <a:rPr sz="1000" b="0" i="0" u="none" dirty="0" err="1">
                          <a:latin typeface="Lucida Sans"/>
                        </a:rPr>
                        <a:t>refraktärer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symptomatischer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wAIHA</a:t>
                      </a:r>
                      <a:r>
                        <a:rPr sz="1000" b="0" i="0" u="none" dirty="0">
                          <a:latin typeface="Lucida Sans"/>
                        </a:rPr>
                        <a:t>/ITP,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vorzugsweise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CLL-</a:t>
                      </a:r>
                      <a:r>
                        <a:rPr sz="1000" b="0" i="0" u="none" dirty="0" err="1">
                          <a:latin typeface="Lucida Sans"/>
                        </a:rPr>
                        <a:t>spezifischer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polyvalenten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Immunglobulinen</a:t>
                      </a:r>
                      <a:r>
                        <a:rPr sz="1000" b="0" i="0" u="none" dirty="0">
                          <a:latin typeface="Lucida Sans"/>
                        </a:rPr>
                        <a:t> und/</a:t>
                      </a:r>
                      <a:r>
                        <a:rPr sz="1000" b="0" i="0" u="none" dirty="0" err="1">
                          <a:latin typeface="Lucida Sans"/>
                        </a:rPr>
                        <a:t>oder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wöchentlichen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Rituximabgaben</a:t>
                      </a:r>
                      <a:r>
                        <a:rPr sz="1000" b="0" i="0" u="none" dirty="0">
                          <a:latin typeface="Lucida Sans"/>
                        </a:rPr>
                        <a:t> (375mg/m²)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1" u="none" dirty="0">
                          <a:latin typeface="Lucida Sans"/>
                        </a:rPr>
                        <a:t>CAVE: Rituximab </a:t>
                      </a:r>
                      <a:r>
                        <a:rPr sz="1000" b="0" i="1" u="none" dirty="0" err="1">
                          <a:latin typeface="Lucida Sans"/>
                        </a:rPr>
                        <a:t>ist</a:t>
                      </a:r>
                      <a:r>
                        <a:rPr sz="1000" b="0" i="1" u="none" dirty="0">
                          <a:latin typeface="Lucida Sans"/>
                        </a:rPr>
                        <a:t> in </a:t>
                      </a:r>
                      <a:r>
                        <a:rPr sz="1000" b="0" i="1" u="none" dirty="0" err="1">
                          <a:latin typeface="Lucida Sans"/>
                        </a:rPr>
                        <a:t>dieser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Indikation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nicht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im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Leistungskatalog</a:t>
                      </a:r>
                      <a:r>
                        <a:rPr sz="1000" b="0" i="1" u="none" dirty="0">
                          <a:latin typeface="Lucida Sans"/>
                        </a:rPr>
                        <a:t> der GKV (</a:t>
                      </a:r>
                      <a:r>
                        <a:rPr sz="1000" b="0" i="1" u="none" dirty="0" err="1">
                          <a:latin typeface="Lucida Sans"/>
                        </a:rPr>
                        <a:t>Kostenübernahme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nicht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gesichert</a:t>
                      </a:r>
                      <a:r>
                        <a:rPr sz="1000" b="0" i="1" u="none" dirty="0">
                          <a:latin typeface="Lucida Sans"/>
                        </a:rPr>
                        <a:t>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(Oxford 2009)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4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[D'Arena, G. 2006]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018-032OL-2.01-8.6-2024M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.1: </a:t>
            </a:r>
            <a:r>
              <a:rPr sz="1400" dirty="0" err="1"/>
              <a:t>Antimikrobielle</a:t>
            </a:r>
            <a:r>
              <a:rPr sz="1400" dirty="0"/>
              <a:t> </a:t>
            </a:r>
            <a:r>
              <a:rPr sz="1400" dirty="0" err="1"/>
              <a:t>Prophylaxe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798618"/>
              </p:ext>
            </p:extLst>
          </p:nvPr>
        </p:nvGraphicFramePr>
        <p:xfrm>
          <a:off x="360000" y="1890000"/>
          <a:ext cx="11520000" cy="242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0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rezidivierenden Infektionen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prophylaktisch die Immunglobulin- Substitution bei Patient*innen mit IgG &lt;4 g/L mit IgG 0,2 bis 0,4 g/kg KG aufgrund eines sekundären Immundefekts angeboten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&lt;p&gt;Infection Rate&lt;/p&gt;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[Chai, KL 2023]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.2: </a:t>
            </a:r>
            <a:r>
              <a:rPr sz="1400" dirty="0" err="1"/>
              <a:t>Infektionen</a:t>
            </a:r>
            <a:r>
              <a:rPr sz="1400" dirty="0"/>
              <a:t> </a:t>
            </a:r>
            <a:r>
              <a:rPr sz="1400" dirty="0" err="1"/>
              <a:t>unter</a:t>
            </a:r>
            <a:r>
              <a:rPr sz="1400" dirty="0"/>
              <a:t> </a:t>
            </a:r>
            <a:r>
              <a:rPr sz="1400" dirty="0" err="1"/>
              <a:t>zielgerichteter</a:t>
            </a:r>
            <a:r>
              <a:rPr sz="1400" dirty="0"/>
              <a:t> </a:t>
            </a:r>
            <a:r>
              <a:rPr sz="1400" dirty="0" err="1"/>
              <a:t>Therapie</a:t>
            </a:r>
            <a:r>
              <a:rPr sz="1400" dirty="0"/>
              <a:t> (</a:t>
            </a:r>
            <a:r>
              <a:rPr sz="1400" dirty="0" err="1"/>
              <a:t>inkl</a:t>
            </a:r>
            <a:r>
              <a:rPr sz="1400" dirty="0"/>
              <a:t>. CD20)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Patient*innen mit CLL unter Idelalisib-Therapie und erstmaligem Nachweis oder Anstieg von Cytomegalievirus (CMV)-Virämie-Kopien im Blut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eine präemptive Therapie gegen CMV und eine Unterbrechung der Einnahme von Idelalisib erfolgen.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018-032OL-2.01-9.2-2024N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.2: </a:t>
            </a:r>
            <a:r>
              <a:rPr sz="1400" dirty="0" err="1"/>
              <a:t>Infektionen</a:t>
            </a:r>
            <a:r>
              <a:rPr sz="1400" dirty="0"/>
              <a:t> </a:t>
            </a:r>
            <a:r>
              <a:rPr sz="1400" dirty="0" err="1"/>
              <a:t>unter</a:t>
            </a:r>
            <a:r>
              <a:rPr sz="1400" dirty="0"/>
              <a:t> </a:t>
            </a:r>
            <a:r>
              <a:rPr sz="1400" dirty="0" err="1"/>
              <a:t>zielgerichteter</a:t>
            </a:r>
            <a:r>
              <a:rPr sz="1400" dirty="0"/>
              <a:t> </a:t>
            </a:r>
            <a:r>
              <a:rPr sz="1400" dirty="0" err="1"/>
              <a:t>Therapie</a:t>
            </a:r>
            <a:r>
              <a:rPr sz="1400" dirty="0"/>
              <a:t> (</a:t>
            </a:r>
            <a:r>
              <a:rPr sz="1400" dirty="0" err="1"/>
              <a:t>inkl</a:t>
            </a:r>
            <a:r>
              <a:rPr sz="1400" dirty="0"/>
              <a:t>. CD20)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2545683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9.3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Falls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CLL-</a:t>
                      </a:r>
                      <a:r>
                        <a:rPr sz="1000" b="0" i="0" u="none" dirty="0" err="1">
                          <a:latin typeface="Lucida Sans"/>
                        </a:rPr>
                        <a:t>spezifische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Therapie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den </a:t>
                      </a:r>
                      <a:r>
                        <a:rPr sz="1000" b="0" i="0" u="none" dirty="0" err="1">
                          <a:latin typeface="Lucida Sans"/>
                        </a:rPr>
                        <a:t>neuen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Substanzen</a:t>
                      </a:r>
                      <a:r>
                        <a:rPr sz="1000" b="0" i="0" u="none" dirty="0">
                          <a:latin typeface="Lucida Sans"/>
                        </a:rPr>
                        <a:t> (BTK- und </a:t>
                      </a:r>
                      <a:r>
                        <a:rPr lang="de-DE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BCL2</a:t>
                      </a:r>
                      <a:r>
                        <a:rPr sz="1000" b="0" i="0" u="none" dirty="0">
                          <a:latin typeface="Lucida Sans"/>
                        </a:rPr>
                        <a:t>- </a:t>
                      </a:r>
                      <a:r>
                        <a:rPr sz="1000" b="0" i="0" u="none" dirty="0" err="1">
                          <a:latin typeface="Lucida Sans"/>
                        </a:rPr>
                        <a:t>Inhibitoren</a:t>
                      </a:r>
                      <a:r>
                        <a:rPr sz="1000" b="0" i="0" u="none" dirty="0">
                          <a:latin typeface="Lucida Sans"/>
                        </a:rPr>
                        <a:t>) </a:t>
                      </a:r>
                      <a:r>
                        <a:rPr sz="1000" b="0" i="0" u="none" dirty="0" err="1">
                          <a:latin typeface="Lucida Sans"/>
                        </a:rPr>
                        <a:t>bereits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begonnen</a:t>
                      </a:r>
                      <a:r>
                        <a:rPr sz="1000" b="0" i="0" u="none" dirty="0">
                          <a:latin typeface="Lucida Sans"/>
                        </a:rPr>
                        <a:t>/ </a:t>
                      </a:r>
                      <a:r>
                        <a:rPr sz="1000" b="0" i="0" u="none" dirty="0" err="1">
                          <a:latin typeface="Lucida Sans"/>
                        </a:rPr>
                        <a:t>durchgeführt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wird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beim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Einsatz</a:t>
                      </a:r>
                      <a:r>
                        <a:rPr sz="1000" b="0" i="0" u="none" dirty="0">
                          <a:latin typeface="Lucida Sans"/>
                        </a:rPr>
                        <a:t> von </a:t>
                      </a:r>
                      <a:r>
                        <a:rPr sz="1000" b="0" i="0" u="none" dirty="0" err="1">
                          <a:latin typeface="Lucida Sans"/>
                        </a:rPr>
                        <a:t>Antiinfektiva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Prüfung</a:t>
                      </a:r>
                      <a:r>
                        <a:rPr sz="1000" b="0" i="0" u="none" dirty="0">
                          <a:latin typeface="Lucida Sans"/>
                        </a:rPr>
                        <a:t> des </a:t>
                      </a:r>
                      <a:r>
                        <a:rPr sz="1000" b="0" i="0" u="none" dirty="0" err="1">
                          <a:latin typeface="Lucida Sans"/>
                        </a:rPr>
                        <a:t>Interaktionspotentials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ggf</a:t>
                      </a:r>
                      <a:r>
                        <a:rPr sz="1000" b="0" i="0" u="none" dirty="0">
                          <a:latin typeface="Lucida Sans"/>
                        </a:rPr>
                        <a:t>.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Dosisanpassung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018-032OL-2.01-9.3-2024N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26474"/>
              </p:ext>
            </p:extLst>
          </p:nvPr>
        </p:nvGraphicFramePr>
        <p:xfrm>
          <a:off x="360000" y="1890000"/>
          <a:ext cx="11520000" cy="257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 err="1">
                          <a:latin typeface="Lucida Sans"/>
                        </a:rPr>
                        <a:t>Alle</a:t>
                      </a:r>
                      <a:r>
                        <a:rPr sz="1000" b="0" i="0" u="none" dirty="0">
                          <a:latin typeface="Lucida Sans"/>
                        </a:rPr>
                        <a:t> CLL 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sollten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gegen</a:t>
                      </a:r>
                      <a:r>
                        <a:rPr sz="1000" b="0" i="0" u="none" dirty="0">
                          <a:latin typeface="Lucida Sans"/>
                        </a:rPr>
                        <a:t> COVID-19 </a:t>
                      </a:r>
                      <a:r>
                        <a:rPr sz="1000" b="0" i="0" u="none" dirty="0" err="1">
                          <a:latin typeface="Lucida Sans"/>
                        </a:rPr>
                        <a:t>geimpft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 und die </a:t>
                      </a:r>
                      <a:r>
                        <a:rPr sz="1000" b="0" i="0" u="none" dirty="0" err="1">
                          <a:latin typeface="Lucida Sans"/>
                        </a:rPr>
                        <a:t>erforderlichen</a:t>
                      </a:r>
                      <a:r>
                        <a:rPr sz="1000" b="0" i="0" u="none" dirty="0">
                          <a:latin typeface="Lucida Sans"/>
                        </a:rPr>
                        <a:t> Booster-</a:t>
                      </a:r>
                      <a:r>
                        <a:rPr sz="1000" b="0" i="0" u="none" dirty="0" err="1">
                          <a:latin typeface="Lucida Sans"/>
                        </a:rPr>
                        <a:t>Impfungen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sollten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mindestens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einmal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Jahr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. </a:t>
                      </a:r>
                      <a:r>
                        <a:rPr sz="1000" b="0" i="0" u="none" dirty="0" err="1">
                          <a:latin typeface="Lucida Sans"/>
                        </a:rPr>
                        <a:t>Gemäß</a:t>
                      </a:r>
                      <a:r>
                        <a:rPr sz="1000" b="0" i="0" u="none" dirty="0">
                          <a:latin typeface="Lucida Sans"/>
                        </a:rPr>
                        <a:t> RKI/STIKO </a:t>
                      </a:r>
                      <a:r>
                        <a:rPr sz="1000" b="0" i="0" u="none" dirty="0" err="1">
                          <a:latin typeface="Lucida Sans"/>
                        </a:rPr>
                        <a:t>Empfehlung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sollte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Abstand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letzten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Infektion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eingehalten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&lt;p&gt;SARS-CoV-2-Infection&lt;/p&gt;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&lt;p&gt;Hospitalization&lt;/p&gt;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[Piechotta, V 2022]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018-032OL-2.01-9.4-2024N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090801"/>
              </p:ext>
            </p:extLst>
          </p:nvPr>
        </p:nvGraphicFramePr>
        <p:xfrm>
          <a:off x="360000" y="1890000"/>
          <a:ext cx="11520000" cy="239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9.5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Alle Patient*innen mit CLL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jährlich zwischen September und Dezember gegen Influenza geimpft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&lt;p&gt;Antibody Response&lt;/p&gt;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&lt;p&gt;Overall Survival&lt;/p&gt;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[Villa, D 2013]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018-032OL-2.01-9.5-2024N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A1CF51-45A9-6D4C-F7E5-0B5B31FB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Dokumente zur Leitlinie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CE89007E-F640-5A52-E20C-CA191520432A}"/>
              </a:ext>
            </a:extLst>
          </p:cNvPr>
          <p:cNvSpPr/>
          <p:nvPr/>
        </p:nvSpPr>
        <p:spPr>
          <a:xfrm>
            <a:off x="479376" y="2209073"/>
            <a:ext cx="2159000" cy="498475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latin typeface="Lucida Sans" pitchFamily="34" charset="0"/>
              </a:rPr>
              <a:t>Langfassung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81910C1-B1B8-3207-1D2D-11822AEBC28B}"/>
              </a:ext>
            </a:extLst>
          </p:cNvPr>
          <p:cNvSpPr/>
          <p:nvPr/>
        </p:nvSpPr>
        <p:spPr>
          <a:xfrm>
            <a:off x="3734666" y="2206701"/>
            <a:ext cx="2158998" cy="498483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/>
              <a:t>Kurzfassung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0A3C60C-C77E-90B0-0658-6F10CD60B898}"/>
              </a:ext>
            </a:extLst>
          </p:cNvPr>
          <p:cNvSpPr/>
          <p:nvPr/>
        </p:nvSpPr>
        <p:spPr>
          <a:xfrm>
            <a:off x="3734666" y="2931385"/>
            <a:ext cx="2158998" cy="489148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/>
              <a:t>Foliensatz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D83D69F6-7852-28AC-09E2-A9C6132195D1}"/>
              </a:ext>
            </a:extLst>
          </p:cNvPr>
          <p:cNvSpPr/>
          <p:nvPr/>
        </p:nvSpPr>
        <p:spPr>
          <a:xfrm>
            <a:off x="3734664" y="4403900"/>
            <a:ext cx="2159000" cy="489147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>
                <a:latin typeface="Lucida Sans" pitchFamily="34" charset="0"/>
              </a:rPr>
              <a:t>Leitlinienreport</a:t>
            </a:r>
            <a:endParaRPr lang="de-DE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F6DDE44-15BE-B9E4-2508-80BDE968C156}"/>
              </a:ext>
            </a:extLst>
          </p:cNvPr>
          <p:cNvSpPr/>
          <p:nvPr/>
        </p:nvSpPr>
        <p:spPr>
          <a:xfrm>
            <a:off x="3734665" y="3635446"/>
            <a:ext cx="2158999" cy="489148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/>
              <a:t>Patientenleitlinie</a:t>
            </a:r>
          </a:p>
        </p:txBody>
      </p:sp>
      <p:cxnSp>
        <p:nvCxnSpPr>
          <p:cNvPr id="17" name="Verbinder: gewinkelt 16">
            <a:extLst>
              <a:ext uri="{FF2B5EF4-FFF2-40B4-BE49-F238E27FC236}">
                <a16:creationId xmlns:a16="http://schemas.microsoft.com/office/drawing/2014/main" id="{9AC57354-5DA4-C48D-BA40-EAA8C9349F8E}"/>
              </a:ext>
            </a:extLst>
          </p:cNvPr>
          <p:cNvCxnSpPr>
            <a:cxnSpLocks/>
            <a:stCxn id="3" idx="3"/>
            <a:endCxn id="5" idx="1"/>
          </p:cNvCxnSpPr>
          <p:nvPr/>
        </p:nvCxnSpPr>
        <p:spPr>
          <a:xfrm>
            <a:off x="2638376" y="2458311"/>
            <a:ext cx="1096290" cy="717648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Verbinder: gewinkelt 19">
            <a:extLst>
              <a:ext uri="{FF2B5EF4-FFF2-40B4-BE49-F238E27FC236}">
                <a16:creationId xmlns:a16="http://schemas.microsoft.com/office/drawing/2014/main" id="{C98CC2D8-E995-25A4-D423-78605751CB8F}"/>
              </a:ext>
            </a:extLst>
          </p:cNvPr>
          <p:cNvCxnSpPr>
            <a:cxnSpLocks/>
            <a:stCxn id="3" idx="3"/>
            <a:endCxn id="12" idx="1"/>
          </p:cNvCxnSpPr>
          <p:nvPr/>
        </p:nvCxnSpPr>
        <p:spPr>
          <a:xfrm>
            <a:off x="2638376" y="2458311"/>
            <a:ext cx="1096289" cy="142170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Verbinder: gewinkelt 22">
            <a:extLst>
              <a:ext uri="{FF2B5EF4-FFF2-40B4-BE49-F238E27FC236}">
                <a16:creationId xmlns:a16="http://schemas.microsoft.com/office/drawing/2014/main" id="{2CDA9DB0-1B3F-3D1B-116C-210AE1723AF0}"/>
              </a:ext>
            </a:extLst>
          </p:cNvPr>
          <p:cNvCxnSpPr>
            <a:cxnSpLocks/>
            <a:stCxn id="3" idx="3"/>
            <a:endCxn id="6" idx="1"/>
          </p:cNvCxnSpPr>
          <p:nvPr/>
        </p:nvCxnSpPr>
        <p:spPr>
          <a:xfrm>
            <a:off x="2638376" y="2458311"/>
            <a:ext cx="1096288" cy="219016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echteck 30">
            <a:extLst>
              <a:ext uri="{FF2B5EF4-FFF2-40B4-BE49-F238E27FC236}">
                <a16:creationId xmlns:a16="http://schemas.microsoft.com/office/drawing/2014/main" id="{0B603144-F1FB-CE3E-2A29-605018EAE01C}"/>
              </a:ext>
            </a:extLst>
          </p:cNvPr>
          <p:cNvSpPr/>
          <p:nvPr/>
        </p:nvSpPr>
        <p:spPr>
          <a:xfrm>
            <a:off x="476100" y="3193324"/>
            <a:ext cx="2158999" cy="489148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/>
              <a:t>Englische Version</a:t>
            </a:r>
          </a:p>
        </p:txBody>
      </p: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91552C5C-5658-4056-2EBE-AF63F1859BFA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 flipV="1">
            <a:off x="2638376" y="2455943"/>
            <a:ext cx="1096290" cy="2368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D6F17366-5102-9334-6C6D-6E25F76610F1}"/>
              </a:ext>
            </a:extLst>
          </p:cNvPr>
          <p:cNvCxnSpPr>
            <a:cxnSpLocks/>
            <a:stCxn id="3" idx="2"/>
            <a:endCxn id="31" idx="0"/>
          </p:cNvCxnSpPr>
          <p:nvPr/>
        </p:nvCxnSpPr>
        <p:spPr>
          <a:xfrm flipH="1">
            <a:off x="1555600" y="2707548"/>
            <a:ext cx="3276" cy="485776"/>
          </a:xfrm>
          <a:prstGeom prst="straightConnector1">
            <a:avLst/>
          </a:prstGeom>
          <a:ln w="28575">
            <a:prstDash val="dash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E848E05-9215-81D2-E07D-EAD53BA94BD5}"/>
              </a:ext>
            </a:extLst>
          </p:cNvPr>
          <p:cNvSpPr/>
          <p:nvPr/>
        </p:nvSpPr>
        <p:spPr>
          <a:xfrm>
            <a:off x="3734666" y="5172353"/>
            <a:ext cx="2159000" cy="489147"/>
          </a:xfrm>
          <a:prstGeom prst="rect">
            <a:avLst/>
          </a:prstGeom>
          <a:solidFill>
            <a:srgbClr val="F39D1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dirty="0">
                <a:latin typeface="Lucida Sans" pitchFamily="34" charset="0"/>
              </a:rPr>
              <a:t>Evidenztabellen</a:t>
            </a:r>
            <a:endParaRPr lang="de-DE" dirty="0"/>
          </a:p>
        </p:txBody>
      </p:sp>
      <p:cxnSp>
        <p:nvCxnSpPr>
          <p:cNvPr id="9" name="Verbinder: gewinkelt 8">
            <a:extLst>
              <a:ext uri="{FF2B5EF4-FFF2-40B4-BE49-F238E27FC236}">
                <a16:creationId xmlns:a16="http://schemas.microsoft.com/office/drawing/2014/main" id="{A3FE4193-653E-DF54-5DE2-DEEB67DDB633}"/>
              </a:ext>
            </a:extLst>
          </p:cNvPr>
          <p:cNvCxnSpPr>
            <a:cxnSpLocks/>
            <a:stCxn id="3" idx="3"/>
            <a:endCxn id="8" idx="1"/>
          </p:cNvCxnSpPr>
          <p:nvPr/>
        </p:nvCxnSpPr>
        <p:spPr>
          <a:xfrm>
            <a:off x="2638376" y="2458311"/>
            <a:ext cx="1096290" cy="29586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1816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920376"/>
              </p:ext>
            </p:extLst>
          </p:nvPr>
        </p:nvGraphicFramePr>
        <p:xfrm>
          <a:off x="360000" y="1890000"/>
          <a:ext cx="11520000" cy="254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9.6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Patient*innen, die nie gegen Pneumokokken geimpft wurden,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der konjugierte Impfstoff (PCV13) zuerst und der Polysaccharid-Impfstoff (PSV23) 8-12 Wochen später verabreicht werden. Sofern verfügbar, sollte der 20-valente konjugierte Impfstoff jedoch bevorzugt verwendet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&lt;p&gt;Immunological Response&lt;/p&gt;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&lt;p&gt;Disease Progression&lt;/p&gt;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&lt;p&gt;Overall Survival&lt;/p&gt;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[Svensson, T 2018]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018-032OL-2.01-9.6-2024N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397173"/>
              </p:ext>
            </p:extLst>
          </p:nvPr>
        </p:nvGraphicFramePr>
        <p:xfrm>
          <a:off x="360000" y="1890000"/>
          <a:ext cx="11520000" cy="242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9.7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CLL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aufgrund ihrer Immunschwäche nach individueller Risiko-Nutzen-Abwägung entsprechend mit Varizella-Zoster-Impfung (Totimpfstoff) geimpft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&lt;p&gt;Overall survival&lt;/p&gt;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⊕⊕⊕⊝</a:t>
                      </a:r>
                      <a:r>
                        <a:rPr sz="800" b="0">
                          <a:latin typeface="Lucida Sans"/>
                        </a:rPr>
                        <a:t> - &lt;p&gt;Safety&lt;/p&gt;</a:t>
                      </a:r>
                    </a:p>
                    <a:p>
                      <a:r>
                        <a:rPr sz="1000" b="0">
                          <a:latin typeface="Lucida Sans"/>
                        </a:rPr>
                        <a:t>⊕⊕⊝⊝</a:t>
                      </a:r>
                      <a:r>
                        <a:rPr sz="800" b="0">
                          <a:latin typeface="Lucida Sans"/>
                        </a:rPr>
                        <a:t> - &lt;p&gt;Incidence of Infection&lt;/p&gt;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[Mullane, KM 2019]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3"/>
                        </a:rPr>
                        <a:t>[Mullane, KM 2013]</a:t>
                      </a:r>
                      <a:r>
                        <a:rPr sz="1000"/>
                        <a:t>, </a:t>
                      </a:r>
                      <a:r>
                        <a:rPr sz="1000">
                          <a:solidFill>
                            <a:srgbClr val="F7BF66"/>
                          </a:solidFill>
                          <a:hlinkClick r:id="rId4"/>
                        </a:rPr>
                        <a:t>[Dagnew, AF 2019]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018-032OL-2.01-9.7-2024N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5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307916"/>
              </p:ext>
            </p:extLst>
          </p:nvPr>
        </p:nvGraphicFramePr>
        <p:xfrm>
          <a:off x="360000" y="1890000"/>
          <a:ext cx="11520000" cy="236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9.8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Evidenzbasierte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/>
                      </a:pPr>
                      <a:r>
                        <a:t>Empfehlungsgrad</a:t>
                      </a:r>
                    </a:p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B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Patient*innen mit CLL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aufgrund ihrer Immunschwäche gegen Hepatitis B geimpft werden. Sofern eine Immunisierung in der Vergangenheit erfolgt ist, </a:t>
                      </a:r>
                      <a:r>
                        <a:rPr sz="1000" b="0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der Titer bestimmt werden und entsprechend aufgefrischt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dirty="0"/>
                        <a:t>Level of Evidence</a:t>
                      </a:r>
                      <a:r>
                        <a:rPr lang="de-DE" dirty="0"/>
                        <a:t> (GRADE) </a:t>
                      </a:r>
                      <a:endParaRPr dirty="0"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>
                          <a:latin typeface="Lucida Sans"/>
                        </a:rPr>
                        <a:t>⊕⊝⊝⊝</a:t>
                      </a:r>
                      <a:r>
                        <a:rPr sz="800" b="0">
                          <a:latin typeface="Lucida Sans"/>
                        </a:rPr>
                        <a:t> - &lt;p&gt;Incidence of Infection&lt;/p&gt;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&lt;p&gt;Overall Survival&lt;/p&gt;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&lt;p&gt;Progression-free Survival&lt;/p&gt;</a:t>
                      </a:r>
                    </a:p>
                    <a:p>
                      <a:r>
                        <a:rPr sz="800" b="0">
                          <a:latin typeface="Lucida Sans"/>
                        </a:rPr>
                        <a:t>keine Daten - &lt;p&gt;Safety&lt;/p&gt;</a:t>
                      </a:r>
                    </a:p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800" b="0">
                          <a:latin typeface="Lucida Sans"/>
                        </a:rPr>
                        <a:t>keine Daten - &lt;p&gt;Quality of Life&lt;/p&gt;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Literatur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>
                          <a:solidFill>
                            <a:srgbClr val="F7BF66"/>
                          </a:solidFill>
                          <a:hlinkClick r:id="rId2"/>
                        </a:rPr>
                        <a:t>[Sodhi, JS 2015]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018-032OL-2.01-9.8-2024N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3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368223"/>
              </p:ext>
            </p:extLst>
          </p:nvPr>
        </p:nvGraphicFramePr>
        <p:xfrm>
          <a:off x="360000" y="1890000"/>
          <a:ext cx="11520000" cy="127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9.9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1" i="1" u="none" dirty="0" err="1">
                          <a:latin typeface="Lucida Sans"/>
                        </a:rPr>
                        <a:t>sollten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Auffrischungsimpfung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Diphtherie</a:t>
                      </a:r>
                      <a:r>
                        <a:rPr sz="1000" b="0" i="0" u="none" dirty="0">
                          <a:latin typeface="Lucida Sans"/>
                        </a:rPr>
                        <a:t> und Tetanus </a:t>
                      </a:r>
                      <a:r>
                        <a:rPr sz="1000" b="0" i="0" u="none" dirty="0" err="1">
                          <a:latin typeface="Lucida Sans"/>
                        </a:rPr>
                        <a:t>erhalten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sofern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letzte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Impfung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länger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als</a:t>
                      </a:r>
                      <a:r>
                        <a:rPr sz="1000" b="0" i="0" u="none" dirty="0">
                          <a:latin typeface="Lucida Sans"/>
                        </a:rPr>
                        <a:t> 10 </a:t>
                      </a:r>
                      <a:r>
                        <a:rPr sz="1000" b="0" i="0" u="none" dirty="0" err="1">
                          <a:latin typeface="Lucida Sans"/>
                        </a:rPr>
                        <a:t>Jahre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zurückliegt</a:t>
                      </a:r>
                      <a:r>
                        <a:rPr sz="1000" b="0" i="0" u="none" dirty="0">
                          <a:latin typeface="Lucida Sans"/>
                        </a:rPr>
                        <a:t>. Falls die </a:t>
                      </a:r>
                      <a:r>
                        <a:rPr sz="1000" b="0" i="0" u="none" dirty="0" err="1">
                          <a:latin typeface="Lucida Sans"/>
                        </a:rPr>
                        <a:t>einmalig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für</a:t>
                      </a:r>
                      <a:r>
                        <a:rPr sz="1000" b="0" i="0" u="none" dirty="0">
                          <a:latin typeface="Lucida Sans"/>
                        </a:rPr>
                        <a:t> das </a:t>
                      </a:r>
                      <a:r>
                        <a:rPr sz="1000" b="0" i="0" u="none" dirty="0" err="1">
                          <a:latin typeface="Lucida Sans"/>
                        </a:rPr>
                        <a:t>Erwachsenenalter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empfohlene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Auffrischungsimpfung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gegen</a:t>
                      </a:r>
                      <a:r>
                        <a:rPr sz="1000" b="0" i="0" u="none" dirty="0">
                          <a:latin typeface="Lucida Sans"/>
                        </a:rPr>
                        <a:t> Pertussis </a:t>
                      </a:r>
                      <a:r>
                        <a:rPr sz="1000" b="0" i="0" u="none" dirty="0" err="1">
                          <a:latin typeface="Lucida Sans"/>
                        </a:rPr>
                        <a:t>noch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nicht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erfolgt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ist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diese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nachgeholt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 Falls </a:t>
                      </a:r>
                      <a:r>
                        <a:rPr sz="1000" b="0" i="0" u="none" dirty="0" err="1">
                          <a:latin typeface="Lucida Sans"/>
                        </a:rPr>
                        <a:t>im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Kindesalter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keine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Grundimmunisierung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gegen</a:t>
                      </a:r>
                      <a:r>
                        <a:rPr sz="1000" b="0" i="0" u="none" dirty="0">
                          <a:latin typeface="Lucida Sans"/>
                        </a:rPr>
                        <a:t> Polio </a:t>
                      </a:r>
                      <a:r>
                        <a:rPr sz="1000" b="0" i="0" u="none" dirty="0" err="1">
                          <a:latin typeface="Lucida Sans"/>
                        </a:rPr>
                        <a:t>erfolgt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ist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diese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nachgeholt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werden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018-032OL-2.01-9.9-2024N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9.10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Bei Patient*innen mit CLL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eine Impfung gegen Hepatitis A, Haemophilus Influenzae B und Meningokokken erwogen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018-032OL-2.01-9.10-2024N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</a:t>
            </a:r>
            <a:r>
              <a:rPr lang="de-DE" sz="2400" dirty="0"/>
              <a:t>9</a:t>
            </a:r>
            <a:r>
              <a:rPr sz="2400" dirty="0"/>
              <a:t>: </a:t>
            </a:r>
            <a:r>
              <a:rPr sz="2400" dirty="0" err="1"/>
              <a:t>Infektionen</a:t>
            </a:r>
            <a:r>
              <a:rPr sz="2400" dirty="0"/>
              <a:t> und </a:t>
            </a:r>
            <a:r>
              <a:rPr sz="2400" dirty="0" err="1"/>
              <a:t>Infektionsprophylaxe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</a:t>
            </a:r>
            <a:r>
              <a:rPr lang="de-DE" sz="1400" dirty="0"/>
              <a:t>9</a:t>
            </a:r>
            <a:r>
              <a:rPr sz="1400" dirty="0"/>
              <a:t>.4: </a:t>
            </a:r>
            <a:r>
              <a:rPr sz="1400" dirty="0" err="1"/>
              <a:t>Impfungen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63295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9.11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neu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sz="1000" b="0" i="0" u="none" dirty="0" err="1">
                          <a:latin typeface="Lucida Sans"/>
                        </a:rPr>
                        <a:t>Bei</a:t>
                      </a:r>
                      <a:r>
                        <a:rPr sz="1000" b="0" i="0" u="none" dirty="0">
                          <a:latin typeface="Lucida Sans"/>
                        </a:rPr>
                        <a:t> Patient*</a:t>
                      </a:r>
                      <a:r>
                        <a:rPr sz="1000" b="0" i="0" u="none" dirty="0" err="1">
                          <a:latin typeface="Lucida Sans"/>
                        </a:rPr>
                        <a:t>innen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CLL </a:t>
                      </a:r>
                      <a:r>
                        <a:rPr sz="1000" b="1" i="1" u="none" dirty="0" err="1">
                          <a:latin typeface="Lucida Sans"/>
                        </a:rPr>
                        <a:t>sollte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Impfung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gegen</a:t>
                      </a:r>
                      <a:r>
                        <a:rPr sz="1000" b="0" i="0" u="none" dirty="0">
                          <a:latin typeface="Lucida Sans"/>
                        </a:rPr>
                        <a:t> RSV </a:t>
                      </a:r>
                      <a:r>
                        <a:rPr sz="1000" b="0" i="0" u="none" dirty="0" err="1">
                          <a:latin typeface="Lucida Sans"/>
                        </a:rPr>
                        <a:t>erfolgen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1" u="none" dirty="0">
                          <a:latin typeface="Lucida Sans"/>
                        </a:rPr>
                        <a:t>CAVE: Die </a:t>
                      </a:r>
                      <a:r>
                        <a:rPr sz="1000" b="0" i="1" u="none" dirty="0" err="1">
                          <a:latin typeface="Lucida Sans"/>
                        </a:rPr>
                        <a:t>Impfung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ist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bei</a:t>
                      </a:r>
                      <a:r>
                        <a:rPr sz="1000" b="0" i="1" u="none" dirty="0">
                          <a:latin typeface="Lucida Sans"/>
                        </a:rPr>
                        <a:t> Patient*</a:t>
                      </a:r>
                      <a:r>
                        <a:rPr sz="1000" b="0" i="1" u="none" dirty="0" err="1">
                          <a:latin typeface="Lucida Sans"/>
                        </a:rPr>
                        <a:t>innen</a:t>
                      </a:r>
                      <a:r>
                        <a:rPr sz="1000" b="0" i="1" u="none" dirty="0">
                          <a:latin typeface="Lucida Sans"/>
                        </a:rPr>
                        <a:t> &lt; 50 </a:t>
                      </a:r>
                      <a:r>
                        <a:rPr sz="1000" b="0" i="1" u="none" dirty="0" err="1">
                          <a:latin typeface="Lucida Sans"/>
                        </a:rPr>
                        <a:t>Jahren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kein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Gegenstand</a:t>
                      </a:r>
                      <a:r>
                        <a:rPr sz="1000" b="0" i="1" u="none" dirty="0">
                          <a:latin typeface="Lucida Sans"/>
                        </a:rPr>
                        <a:t> des </a:t>
                      </a:r>
                      <a:r>
                        <a:rPr sz="1000" b="0" i="1" u="none" dirty="0" err="1">
                          <a:latin typeface="Lucida Sans"/>
                        </a:rPr>
                        <a:t>Leistungskatalogs</a:t>
                      </a:r>
                      <a:r>
                        <a:rPr sz="1000" b="0" i="1" u="none" dirty="0">
                          <a:latin typeface="Lucida Sans"/>
                        </a:rPr>
                        <a:t> der GKV (</a:t>
                      </a:r>
                      <a:r>
                        <a:rPr sz="1000" b="0" i="1" u="none" dirty="0" err="1">
                          <a:latin typeface="Lucida Sans"/>
                        </a:rPr>
                        <a:t>Kostenübernahme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nicht</a:t>
                      </a:r>
                      <a:r>
                        <a:rPr sz="1000" b="0" i="1" u="none" dirty="0">
                          <a:latin typeface="Lucida Sans"/>
                        </a:rPr>
                        <a:t> </a:t>
                      </a:r>
                      <a:r>
                        <a:rPr sz="1000" b="0" i="1" u="none" dirty="0" err="1">
                          <a:latin typeface="Lucida Sans"/>
                        </a:rPr>
                        <a:t>gesichert</a:t>
                      </a:r>
                      <a:r>
                        <a:rPr sz="1000" b="0" i="1" u="none" dirty="0">
                          <a:latin typeface="Lucida Sans"/>
                        </a:rPr>
                        <a:t>).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018-032OL-2.01-9.11-2024N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.1: </a:t>
            </a:r>
            <a:r>
              <a:rPr sz="1400" dirty="0" err="1"/>
              <a:t>Nachsorge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10.1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Nach Abschluss einer Therapie </a:t>
                      </a:r>
                      <a:r>
                        <a:rPr sz="1000" b="1" i="1" u="none">
                          <a:latin typeface="Lucida Sans"/>
                        </a:rPr>
                        <a:t>sollten</a:t>
                      </a:r>
                      <a:r>
                        <a:rPr sz="1000" b="0" i="0" u="none">
                          <a:latin typeface="Lucida Sans"/>
                        </a:rPr>
                        <a:t> Patient*innen 3- bis 6-monatlich nachuntersucht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018-032OL-2.01-10.1-2024M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.1: </a:t>
            </a:r>
            <a:r>
              <a:rPr sz="1400" dirty="0" err="1"/>
              <a:t>Nachsorge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192008"/>
              </p:ext>
            </p:extLst>
          </p:nvPr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10.2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modifiziert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 dirty="0">
                          <a:latin typeface="Lucida Sans"/>
                        </a:rPr>
                        <a:t>Die </a:t>
                      </a:r>
                      <a:r>
                        <a:rPr sz="1000" b="0" i="0" u="none" dirty="0" err="1">
                          <a:latin typeface="Lucida Sans"/>
                        </a:rPr>
                        <a:t>Nachsorgeuntersuchungen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1" i="1" u="none" dirty="0" err="1">
                          <a:latin typeface="Lucida Sans"/>
                        </a:rPr>
                        <a:t>sollten</a:t>
                      </a:r>
                      <a:r>
                        <a:rPr lang="de-DE" sz="1000" b="1" i="1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Anamnese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körperliche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Untersuchung</a:t>
                      </a:r>
                      <a:r>
                        <a:rPr sz="1000" b="0" i="0" u="none" dirty="0">
                          <a:latin typeface="Lucida Sans"/>
                        </a:rPr>
                        <a:t> (</a:t>
                      </a:r>
                      <a:r>
                        <a:rPr sz="1000" b="0" i="0" u="none" dirty="0" err="1">
                          <a:latin typeface="Lucida Sans"/>
                        </a:rPr>
                        <a:t>aller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Lymphknotenstationen</a:t>
                      </a:r>
                      <a:r>
                        <a:rPr sz="1000" b="0" i="0" u="none" dirty="0">
                          <a:latin typeface="Lucida Sans"/>
                        </a:rPr>
                        <a:t>, </a:t>
                      </a:r>
                      <a:r>
                        <a:rPr sz="1000" b="0" i="0" u="none" dirty="0" err="1">
                          <a:latin typeface="Lucida Sans"/>
                        </a:rPr>
                        <a:t>sowie</a:t>
                      </a:r>
                      <a:r>
                        <a:rPr sz="1000" b="0" i="0" u="none" dirty="0">
                          <a:latin typeface="Lucida Sans"/>
                        </a:rPr>
                        <a:t> von </a:t>
                      </a:r>
                      <a:r>
                        <a:rPr sz="1000" b="0" i="0" u="none" dirty="0" err="1">
                          <a:latin typeface="Lucida Sans"/>
                        </a:rPr>
                        <a:t>Leber</a:t>
                      </a:r>
                      <a:r>
                        <a:rPr sz="1000" b="0" i="0" u="none" dirty="0">
                          <a:latin typeface="Lucida Sans"/>
                        </a:rPr>
                        <a:t> und </a:t>
                      </a:r>
                      <a:r>
                        <a:rPr sz="1000" b="0" i="0" u="none" dirty="0" err="1">
                          <a:latin typeface="Lucida Sans"/>
                        </a:rPr>
                        <a:t>Milz</a:t>
                      </a:r>
                      <a:r>
                        <a:rPr sz="1000" b="0" i="0" u="none" dirty="0">
                          <a:latin typeface="Lucida Sans"/>
                        </a:rPr>
                        <a:t>), </a:t>
                      </a:r>
                      <a:r>
                        <a:rPr sz="1000" b="0" i="0" u="none" dirty="0" err="1">
                          <a:latin typeface="Lucida Sans"/>
                        </a:rPr>
                        <a:t>Blutbilduntersuchungen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mit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Differentialblutbild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sowie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eine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Serumchemieuntersuchung</a:t>
                      </a:r>
                      <a:r>
                        <a:rPr sz="1000" b="0" i="0" u="none" dirty="0">
                          <a:latin typeface="Lucida Sans"/>
                        </a:rPr>
                        <a:t> </a:t>
                      </a:r>
                      <a:r>
                        <a:rPr sz="1000" b="0" i="0" u="none" dirty="0" err="1">
                          <a:latin typeface="Lucida Sans"/>
                        </a:rPr>
                        <a:t>umfassen</a:t>
                      </a:r>
                      <a:r>
                        <a:rPr sz="1000" b="0" i="0" u="none" dirty="0">
                          <a:latin typeface="Lucida Sans"/>
                        </a:rPr>
                        <a:t>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rPr dirty="0"/>
                        <a:t>Starker </a:t>
                      </a:r>
                      <a:r>
                        <a:rPr dirty="0" err="1"/>
                        <a:t>Konsens</a:t>
                      </a:r>
                      <a:endParaRPr dirty="0"/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rPr dirty="0"/>
                        <a:t>018-032OL-2.01-10.2-2024M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.1: </a:t>
            </a:r>
            <a:r>
              <a:rPr sz="1400" dirty="0" err="1"/>
              <a:t>Nachsorge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10.3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regelmäßige bildgebende Untersuchung mit CT/MRT </a:t>
                      </a:r>
                      <a:r>
                        <a:rPr sz="1000" b="1" i="1" u="none">
                          <a:latin typeface="Lucida Sans"/>
                        </a:rPr>
                        <a:t>sollte</a:t>
                      </a:r>
                      <a:r>
                        <a:rPr sz="1000" b="0" i="0" u="none">
                          <a:latin typeface="Lucida Sans"/>
                        </a:rPr>
                        <a:t> außer bei Vorliegen einer Richter-Transformation nicht erfolgen. 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018-032OL-2.01-10.3-2024G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400" dirty="0" err="1"/>
              <a:t>Kapitel</a:t>
            </a:r>
            <a:r>
              <a:rPr sz="2400" dirty="0"/>
              <a:t> 1</a:t>
            </a:r>
            <a:r>
              <a:rPr lang="de-DE" sz="2400" dirty="0"/>
              <a:t>0</a:t>
            </a:r>
            <a:r>
              <a:rPr sz="2400" dirty="0"/>
              <a:t>: </a:t>
            </a:r>
            <a:r>
              <a:rPr sz="2400" dirty="0" err="1"/>
              <a:t>Nachsorge</a:t>
            </a:r>
            <a:r>
              <a:rPr sz="2400" dirty="0"/>
              <a:t> und supportive </a:t>
            </a:r>
            <a:r>
              <a:rPr sz="2400" dirty="0" err="1"/>
              <a:t>Maßnahmen</a:t>
            </a:r>
            <a:endParaRPr sz="2400" dirty="0"/>
          </a:p>
          <a:p>
            <a:r>
              <a:rPr sz="1400" dirty="0" err="1"/>
              <a:t>Kapitel</a:t>
            </a:r>
            <a:r>
              <a:rPr sz="1400" dirty="0"/>
              <a:t> 1</a:t>
            </a:r>
            <a:r>
              <a:rPr lang="de-DE" sz="1400" dirty="0"/>
              <a:t>0</a:t>
            </a:r>
            <a:r>
              <a:rPr sz="1400" dirty="0"/>
              <a:t>.1: </a:t>
            </a:r>
            <a:r>
              <a:rPr sz="1400" dirty="0" err="1"/>
              <a:t>Nachsorge</a:t>
            </a:r>
            <a:endParaRPr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60000" y="1890000"/>
          <a:ext cx="11520000" cy="11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10.4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Konsensbasierte Empfehlung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geprüft 2024</a:t>
                      </a:r>
                    </a:p>
                  </a:txBody>
                  <a:tcPr anchor="ctr">
                    <a:solidFill>
                      <a:srgbClr val="F7B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 sz="2000" b="1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t>EK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1000"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r>
                        <a:rPr sz="1000" b="0" i="0" u="none">
                          <a:latin typeface="Lucida Sans"/>
                        </a:rPr>
                        <a:t>Eine Ultraschalluntersuchung des Abdomens zur Untersuchung von Leber, Milz und abdominellen Lymphknoten </a:t>
                      </a:r>
                      <a:r>
                        <a:rPr sz="1000" b="1" i="1" u="none">
                          <a:latin typeface="Lucida Sans"/>
                        </a:rPr>
                        <a:t>kann</a:t>
                      </a:r>
                      <a:r>
                        <a:rPr sz="1000" b="0" i="0" u="none">
                          <a:latin typeface="Lucida Sans"/>
                        </a:rPr>
                        <a:t> bei Bedarf eingesetzt werden.</a:t>
                      </a:r>
                    </a:p>
                  </a:txBody>
                  <a:tcPr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defRPr sz="700"/>
                      </a:pPr>
                      <a:r>
                        <a:t>Starker Konsens</a:t>
                      </a:r>
                    </a:p>
                    <a:p>
                      <a:pPr algn="r">
                        <a:defRPr sz="700">
                          <a:solidFill>
                            <a:srgbClr val="BFBFBF"/>
                          </a:solidFill>
                          <a:latin typeface="Lucida Sans"/>
                        </a:defRPr>
                      </a:pPr>
                      <a:r>
                        <a:t>018-032OL-2.01-10.4-2024G</a:t>
                      </a:r>
                    </a:p>
                  </a:txBody>
                  <a:tcPr anchor="b">
                    <a:solidFill>
                      <a:srgbClr val="FCEACC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defRPr>
                          <a:solidFill>
                            <a:srgbClr val="000000"/>
                          </a:solidFill>
                          <a:latin typeface="Lucida Sans"/>
                        </a:defRPr>
                      </a:pPr>
                      <a:endParaRPr/>
                    </a:p>
                  </a:txBody>
                  <a:tcPr>
                    <a:solidFill>
                      <a:srgbClr val="FC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40000" y="6498000"/>
            <a:ext cx="5040000" cy="360000"/>
          </a:xfrm>
          <a:prstGeom prst="rect">
            <a:avLst/>
          </a:prstGeom>
          <a:noFill/>
        </p:spPr>
        <p:txBody>
          <a:bodyPr wrap="square" anchor="ctr">
            <a:normAutofit/>
          </a:bodyPr>
          <a:lstStyle/>
          <a:p>
            <a:pPr>
              <a:defRPr sz="800"/>
            </a:pPr>
            <a:r>
              <a:t>S3-LL Chronische lymphatische Leukämie (CLL) | V2.01 | Juli 2024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0000" y="6480000"/>
            <a:ext cx="1116000" cy="36000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>
              <a:defRPr sz="800"/>
            </a:pPr>
            <a:r>
              <a:rPr>
                <a:hlinkClick r:id="rId2" action="ppaction://hlinksldjump"/>
              </a:rPr>
              <a:t>Inhaltsverzeichnis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imo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11970</Words>
  <Application>Microsoft Office PowerPoint</Application>
  <PresentationFormat>Breitbild</PresentationFormat>
  <Paragraphs>1812</Paragraphs>
  <Slides>114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114</vt:i4>
      </vt:variant>
    </vt:vector>
  </HeadingPairs>
  <TitlesOfParts>
    <vt:vector size="119" baseType="lpstr">
      <vt:lpstr>Arial</vt:lpstr>
      <vt:lpstr>Calibri</vt:lpstr>
      <vt:lpstr>Lucida Sans</vt:lpstr>
      <vt:lpstr>Lucida Sans Unicode</vt:lpstr>
      <vt:lpstr>Office-Design</vt:lpstr>
      <vt:lpstr>PowerPoint-Präsentation</vt:lpstr>
      <vt:lpstr>Was ist neu? Was hat sich geändert?</vt:lpstr>
      <vt:lpstr>Was ist neu? Was hat sich geändert?</vt:lpstr>
      <vt:lpstr>Inhaltsverzeichnis</vt:lpstr>
      <vt:lpstr>Leitlinien-Steckbrief</vt:lpstr>
      <vt:lpstr>Leitlinien-Eckdaten (I)</vt:lpstr>
      <vt:lpstr>Leitlinien-Eckdaten (II)</vt:lpstr>
      <vt:lpstr>Inhalte (Version 2.01 - Juli 2024)</vt:lpstr>
      <vt:lpstr>Dokumente zur Leitlinie</vt:lpstr>
      <vt:lpstr>Dokumente zur Leitlinie</vt:lpstr>
      <vt:lpstr>Methodik</vt:lpstr>
      <vt:lpstr>Evidenzgradierung nach GRADE</vt:lpstr>
      <vt:lpstr>Evidenzgradierung nach Oxford 2009</vt:lpstr>
      <vt:lpstr>Beteiligte Fachgesellschaften und Organisationen (I)</vt:lpstr>
      <vt:lpstr>Beteiligte Fachgesellschaften und Organisationen (II)</vt:lpstr>
      <vt:lpstr>Beteiligte Fachgesellschaften und Organisationen (III)</vt:lpstr>
      <vt:lpstr>Arbeitsgruppen (I)</vt:lpstr>
      <vt:lpstr>Arbeitsgruppen (II)</vt:lpstr>
      <vt:lpstr>Kapitel 3: Diagnose, Stadien, Prognosefaktoren Kapitel 3.1: Diagnosesicherung der CLL</vt:lpstr>
      <vt:lpstr>Kapitel 3: Diagnose, Stadien, Prognosefaktoren Kapitel 3.1: Diagnosesicherung der CLL</vt:lpstr>
      <vt:lpstr>Kapitel 3: Diagnose, Stadien, Prognosefaktoren Kapitel 3.1: Diagnosesicherung der CLL</vt:lpstr>
      <vt:lpstr>Kapitel 3: Diagnose, Stadien, Prognosefaktoren Kapitel 3.1: Diagnosesicherung der CLL</vt:lpstr>
      <vt:lpstr>Kapitel 3: Diagnose, Stadien, Prognosefaktoren Kapitel 3.3: Stadieneinteilung der CLL</vt:lpstr>
      <vt:lpstr>Kapitel 3: Diagnose, Stadien, Prognosefaktoren Kapitel 3.3: Stadieneinteilung der CLL</vt:lpstr>
      <vt:lpstr>Kapitel 3: Diagnose, Stadien, Prognosefaktoren Kapitel 3.3: Stadieneinteilung der CLL</vt:lpstr>
      <vt:lpstr>Klinische Stadieneinteilung der CLL nach Binet (1981)</vt:lpstr>
      <vt:lpstr>Internationaler CLL-Prognoseindex (Variablen)</vt:lpstr>
      <vt:lpstr>Internationaler CLL-Prognoseindex (Risikogruppen)</vt:lpstr>
      <vt:lpstr>Kapitel 3: Diagnose, Stadien, Prognosefaktoren Kapitel 3.4: Verlaufsdiagnostik bei nicht-behandlungsbedürftiger CLL</vt:lpstr>
      <vt:lpstr>Kapitel 3: Diagnose, Stadien, Prognosefaktoren Kapitel 3.4: Verlaufsdiagnostik bei nicht-behandlungsbedürftiger CLL</vt:lpstr>
      <vt:lpstr>Kapitel 3: Diagnose, Stadien, Prognosefaktoren Kapitel 3.4: Verlaufsdiagnostik bei nicht-behandlungsbedürftiger CLL</vt:lpstr>
      <vt:lpstr>Kapitel 3: Diagnose, Stadien, Prognosefaktoren Kapitel 3.5: Diagnostik vor Therapieeinleitung</vt:lpstr>
      <vt:lpstr>Kapitel 3: Diagnose, Stadien, Prognosefaktoren Kapitel 3.5: Diagnostik vor Therapieeinleitung</vt:lpstr>
      <vt:lpstr>Kapitel 3: Diagnose, Stadien, Prognosefaktoren Kapitel 3.5: Diagnostik vor Therapieeinleitung</vt:lpstr>
      <vt:lpstr>Kapitel 3: Diagnose, Stadien, Prognosefaktoren Kapitel 3.5: Diagnostik vor Therapieeinleitung</vt:lpstr>
      <vt:lpstr>Allgemeinzustandsabschätzung der Eastern Cooperative Oncology Group (ECOG)</vt:lpstr>
      <vt:lpstr>Kapitel 3: Diagnose, Stadien, Prognosefaktoren Kapitel 3.6: Verlaufsdiagnostik nach Behandlungsbeginn</vt:lpstr>
      <vt:lpstr>Kapitel 3: Diagnose, Stadien, Prognosefaktoren Kapitel 3.6: Verlaufsdiagnostik nach Behandlungsbeginn</vt:lpstr>
      <vt:lpstr>Kapitel 3: Diagnose, Stadien, Prognosefaktoren Kapitel 3.6: Verlaufsdiagnostik nach Behandlungsbeginn</vt:lpstr>
      <vt:lpstr>Kapitel 3: Diagnose, Stadien, Prognosefaktoren Kapitel 3.6: Verlaufsdiagnostik nach Behandlungsbeginn</vt:lpstr>
      <vt:lpstr>Kapitel 3: Diagnose, Stadien, Prognosefaktoren Kapitel 3.7: Psychoonkologische Diagnostik</vt:lpstr>
      <vt:lpstr>Untersuchungsmethoden und -indikationen zur Initial- und Verlaufsdiagnostik einer CLL</vt:lpstr>
      <vt:lpstr>Kapitel 4: Zeitpunkt und Wahl der Erstlinientherapie Kapitel 4.1: Indikationsstellung zur Therapie</vt:lpstr>
      <vt:lpstr>Kapitel 4: Zeitpunkt und Wahl der Erstlinientherapie Kapitel 4.1: Indikationsstellung zur Therapie</vt:lpstr>
      <vt:lpstr>Kapitel 4: Zeitpunkt und Wahl der Erstlinientherapie Kapitel 4.2: Wahl der Erstlinientherapie</vt:lpstr>
      <vt:lpstr>Kapitel 4: Zeitpunkt und Wahl der Erstlinientherapie Kapitel 4.2: Wahl der Erstlinientherapie</vt:lpstr>
      <vt:lpstr>Kapitel 4: Zeitpunkt und Wahl der Erstlinientherapie Kapitel 4.2: Wahl der Erstlinientherapie</vt:lpstr>
      <vt:lpstr>Kapitel 4: Zeitpunkt und Wahl der Erstlinientherapie Kapitel 4.2: Wahl der Erstlinientherapie</vt:lpstr>
      <vt:lpstr>Kapitel 4: Zeitpunkt und Wahl der Erstlinientherapie Kapitel 4.2: Wahl der Erstlinientherapie</vt:lpstr>
      <vt:lpstr>Kapitel 4: Zeitpunkt und Wahl der Erstlinientherapie Kapitel 4.2: Wahl der Erstlinientherapie</vt:lpstr>
      <vt:lpstr>Kapitel 4: Zeitpunkt und Wahl der Erstlinientherapie Kapitel 4.3: Stellenwert MRD-gesteuerter 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5: Krankheitsrezidiv und refraktäre Erkrankung Kapitel 5.2: Rezidivtherapie</vt:lpstr>
      <vt:lpstr>Kapitel 6: Stellenwert der zellulären Therapien bei CLL Kapitel 6.3: Stellenwert der Stammzelltransplantation bei CLL</vt:lpstr>
      <vt:lpstr>Kapitel 6: Stellenwert der zellulären Therapien bei CLL Kapitel 6.3: Stellenwert der Stammzelltransplantation bei CLL</vt:lpstr>
      <vt:lpstr>Kapitel 6: Stellenwert der zellulären Therapien bei CLL Kapitel 6.3: Stellenwert der Stammzelltransplantation bei CLL</vt:lpstr>
      <vt:lpstr>Kapitel 6: Stellenwert der zellulären Therapien bei CLL Kapitel 6.4: Zeitpunkt und Durchführung der allogenen Stammzelltransplantation</vt:lpstr>
      <vt:lpstr>Kapitel 6: Stellenwert der zellulären Therapien bei CLL Kapitel 6.4: Zeitpunkt und Durchführung der allogenen Stammzelltransplantation</vt:lpstr>
      <vt:lpstr>Kapitel 6: Stellenwert der zellulären Therapien bei CLL Kapitel 6.4: Zeitpunkt und Durchführung der allogenen Stammzelltransplantation</vt:lpstr>
      <vt:lpstr>Kapitel 6: Stellenwert der zellulären Therapien bei CLL Kapitel 6.4: Zeitpunkt und Durchführung der allogenen Stammzelltransplantation</vt:lpstr>
      <vt:lpstr>Kapitel 7: Richter-Transformation Kapitel 7.2: Diagnostik</vt:lpstr>
      <vt:lpstr>Kapitel 7: Richter-Transformation Kapitel 7.2: Diagnostik</vt:lpstr>
      <vt:lpstr>Kapitel 7: Richter-Transformation Kapitel 7.2: Diagnostik</vt:lpstr>
      <vt:lpstr>Kapitel 7: Richter-Transformation Kapitel 7.2: Diagnostik</vt:lpstr>
      <vt:lpstr>Kapitel 7: Richter-Transformation Kapitel 7.2: Diagnostik</vt:lpstr>
      <vt:lpstr>Kapitel 7: Richter-Transformation Kapitel 7.5: Therapie</vt:lpstr>
      <vt:lpstr>Kapitel 7: Richter-Transformation Kapitel 7.5: Therapie</vt:lpstr>
      <vt:lpstr>Kapitel 7: Richter-Transformation Kapitel 7.5: Therapie</vt:lpstr>
      <vt:lpstr>Kapitel 7: Richter-Transformation Kapitel 7.5: Therapie</vt:lpstr>
      <vt:lpstr>Kapitel 7: Richter-Transformation Kapitel 7.5: Therapie</vt:lpstr>
      <vt:lpstr>Kapitel 8: Komplikationen der CLL (außer Infektionen) Kapitel 8.1: Extranodaler Befall</vt:lpstr>
      <vt:lpstr>Kapitel 8: Komplikationen der CLL (außer Infektionen) Kapitel 8.2: Autoimmunozytopenien</vt:lpstr>
      <vt:lpstr>Kapitel 8: Komplikationen der CLL (außer Infektionen) Kapitel 8.2: Autoimmunozytopenien</vt:lpstr>
      <vt:lpstr>Kapitel 8: Komplikationen der CLL (außer Infektionen) Kapitel 8.2: Autoimmunozytopenien</vt:lpstr>
      <vt:lpstr>Kapitel 8: Komplikationen der CLL (außer Infektionen) Kapitel 8.2: Autoimmunozytopenien</vt:lpstr>
      <vt:lpstr>Kapitel 8: Komplikationen der CLL (außer Infektionen) Kapitel 8.2: Autoimmunozytopenien</vt:lpstr>
      <vt:lpstr>Kapitel 9: Infektionen und Infektionsprophylaxe Kapitel 9.1: Antimikrobielle Prophylaxe</vt:lpstr>
      <vt:lpstr>Kapitel 9: Infektionen und Infektionsprophylaxe Kapitel 9.2: Infektionen unter zielgerichteter Therapie (inkl. CD20)</vt:lpstr>
      <vt:lpstr>Kapitel 9: Infektionen und Infektionsprophylaxe Kapitel 9.2: Infektionen unter zielgerichteter Therapie (inkl. CD20)</vt:lpstr>
      <vt:lpstr>Kapitel 9: Infektionen und Infektionsprophylaxe Kapitel 9.4: Impfungen</vt:lpstr>
      <vt:lpstr>Kapitel 9: Infektionen und Infektionsprophylaxe Kapitel 9.4: Impfungen</vt:lpstr>
      <vt:lpstr>Kapitel 9: Infektionen und Infektionsprophylaxe Kapitel 9.4: Impfungen</vt:lpstr>
      <vt:lpstr>Kapitel 9: Infektionen und Infektionsprophylaxe Kapitel 9.4: Impfungen</vt:lpstr>
      <vt:lpstr>Kapitel 9: Infektionen und Infektionsprophylaxe Kapitel 9.4: Impfungen</vt:lpstr>
      <vt:lpstr>Kapitel 9: Infektionen und Infektionsprophylaxe Kapitel 9.4: Impfungen</vt:lpstr>
      <vt:lpstr>Kapitel 9: Infektionen und Infektionsprophylaxe Kapitel 9.4: Impfungen</vt:lpstr>
      <vt:lpstr>Kapitel 9: Infektionen und Infektionsprophylaxe Kapitel 9.4: Impfungen</vt:lpstr>
      <vt:lpstr>Kapitel 10: Nachsorge und supportive Maßnahmen Kapitel 10.1: Nachsorge</vt:lpstr>
      <vt:lpstr>Kapitel 10: Nachsorge und supportive Maßnahmen Kapitel 10.1: Nachsorge</vt:lpstr>
      <vt:lpstr>Kapitel 10: Nachsorge und supportive Maßnahmen Kapitel 10.1: Nachsorge</vt:lpstr>
      <vt:lpstr>Kapitel 10: Nachsorge und supportive Maßnahmen Kapitel 10.1: Nachsorge</vt:lpstr>
      <vt:lpstr>Kapitel 10: Nachsorge und supportive Maßnahmen Kapitel 10.2: Prävention, Inzidenz und Früherkennung von  Sekundärneoplasien</vt:lpstr>
      <vt:lpstr>Kapitel 10: Nachsorge und supportive Maßnahmen Kapitel 10.2: Prävention, Inzidenz und Früherkennung von  Sekundärneoplasien</vt:lpstr>
      <vt:lpstr>Kapitel 10: Nachsorge und supportive Maßnahmen Kapitel 10.3: Körperliche Aktivität</vt:lpstr>
      <vt:lpstr>Kapitel 10: Nachsorge und supportive Maßnahmen Kapitel 10.3: Körperliche Aktivität</vt:lpstr>
      <vt:lpstr>Kapitel 10: Nachsorge und supportive Maßnahmen Kapitel 10.4: Komplementäre und alternativmedizinische Verfahren</vt:lpstr>
      <vt:lpstr>Kapitel 10: Nachsorge und supportive Maßnahmen Kapitel 10.4: Komplementäre und alternativmedizinische Verfahren</vt:lpstr>
      <vt:lpstr>Kapitel 10: Nachsorge und supportive Maßnahmen Kapitel 10.4: Komplementäre und alternativmedizinische Verfahren</vt:lpstr>
      <vt:lpstr>Kapitel 10: Nachsorge und supportive Maßnahmen Kapitel 10.4: Komplementäre und alternativmedizinische Verfahren</vt:lpstr>
      <vt:lpstr>Kapitel 10: Nachsorge und supportive Maßnahmen Kapitel 10.6: Medizinische Rehabilitation und sozialmedizinische Leistungsbeurteilung</vt:lpstr>
      <vt:lpstr>Kapitel 10: Nachsorge und supportive Maßnahmen Kapitel 10.7: Palliativmedizinische Versorgung</vt:lpstr>
      <vt:lpstr>Kapitel 12: Qualitätsindikatoren</vt:lpstr>
      <vt:lpstr>Kapitel 13: Qualitätsindikatoren</vt:lpstr>
      <vt:lpstr>Kapitel 13: Qualitätsindikatoren</vt:lpstr>
      <vt:lpstr>Kapitel 13: Qualitätsindikatoren</vt:lpstr>
      <vt:lpstr>Kapitel 13: Qualitätsindikatoren</vt:lpstr>
    </vt:vector>
  </TitlesOfParts>
  <Company>FKK .design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Jan Federmann</dc:creator>
  <cp:lastModifiedBy>Thomas Langer</cp:lastModifiedBy>
  <cp:revision>507</cp:revision>
  <dcterms:created xsi:type="dcterms:W3CDTF">2011-09-15T15:22:15Z</dcterms:created>
  <dcterms:modified xsi:type="dcterms:W3CDTF">2025-01-13T15:14:26Z</dcterms:modified>
</cp:coreProperties>
</file>