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79"/>
  </p:notesMasterIdLst>
  <p:sldIdLst>
    <p:sldId id="256" r:id="rId2"/>
    <p:sldId id="323" r:id="rId3"/>
    <p:sldId id="577" r:id="rId4"/>
    <p:sldId id="317" r:id="rId5"/>
    <p:sldId id="258" r:id="rId6"/>
    <p:sldId id="259" r:id="rId7"/>
    <p:sldId id="261" r:id="rId8"/>
    <p:sldId id="262" r:id="rId9"/>
    <p:sldId id="322" r:id="rId10"/>
    <p:sldId id="316" r:id="rId11"/>
    <p:sldId id="321" r:id="rId12"/>
    <p:sldId id="325" r:id="rId13"/>
    <p:sldId id="326" r:id="rId14"/>
    <p:sldId id="327" r:id="rId15"/>
    <p:sldId id="329" r:id="rId16"/>
    <p:sldId id="331" r:id="rId17"/>
    <p:sldId id="332" r:id="rId18"/>
    <p:sldId id="333" r:id="rId19"/>
    <p:sldId id="335" r:id="rId20"/>
    <p:sldId id="337" r:id="rId21"/>
    <p:sldId id="339" r:id="rId22"/>
    <p:sldId id="340" r:id="rId23"/>
    <p:sldId id="341" r:id="rId24"/>
    <p:sldId id="342" r:id="rId25"/>
    <p:sldId id="343" r:id="rId26"/>
    <p:sldId id="344" r:id="rId27"/>
    <p:sldId id="347" r:id="rId28"/>
    <p:sldId id="349" r:id="rId29"/>
    <p:sldId id="350" r:id="rId30"/>
    <p:sldId id="352" r:id="rId31"/>
    <p:sldId id="354" r:id="rId32"/>
    <p:sldId id="356" r:id="rId33"/>
    <p:sldId id="357" r:id="rId34"/>
    <p:sldId id="359" r:id="rId35"/>
    <p:sldId id="360" r:id="rId36"/>
    <p:sldId id="362" r:id="rId37"/>
    <p:sldId id="364" r:id="rId38"/>
    <p:sldId id="366" r:id="rId39"/>
    <p:sldId id="367" r:id="rId40"/>
    <p:sldId id="368" r:id="rId41"/>
    <p:sldId id="369" r:id="rId42"/>
    <p:sldId id="370" r:id="rId43"/>
    <p:sldId id="371" r:id="rId44"/>
    <p:sldId id="374" r:id="rId45"/>
    <p:sldId id="375" r:id="rId46"/>
    <p:sldId id="376" r:id="rId47"/>
    <p:sldId id="379" r:id="rId48"/>
    <p:sldId id="382" r:id="rId49"/>
    <p:sldId id="384" r:id="rId50"/>
    <p:sldId id="385" r:id="rId51"/>
    <p:sldId id="386" r:id="rId52"/>
    <p:sldId id="387" r:id="rId53"/>
    <p:sldId id="389" r:id="rId54"/>
    <p:sldId id="390" r:id="rId55"/>
    <p:sldId id="391" r:id="rId56"/>
    <p:sldId id="392" r:id="rId57"/>
    <p:sldId id="394" r:id="rId58"/>
    <p:sldId id="396" r:id="rId59"/>
    <p:sldId id="398" r:id="rId60"/>
    <p:sldId id="399" r:id="rId61"/>
    <p:sldId id="579" r:id="rId62"/>
    <p:sldId id="400" r:id="rId63"/>
    <p:sldId id="401" r:id="rId64"/>
    <p:sldId id="404" r:id="rId65"/>
    <p:sldId id="407" r:id="rId66"/>
    <p:sldId id="409" r:id="rId67"/>
    <p:sldId id="580" r:id="rId68"/>
    <p:sldId id="410" r:id="rId69"/>
    <p:sldId id="412" r:id="rId70"/>
    <p:sldId id="414" r:id="rId71"/>
    <p:sldId id="417" r:id="rId72"/>
    <p:sldId id="420" r:id="rId73"/>
    <p:sldId id="422" r:id="rId74"/>
    <p:sldId id="424" r:id="rId75"/>
    <p:sldId id="427" r:id="rId76"/>
    <p:sldId id="430" r:id="rId77"/>
    <p:sldId id="432" r:id="rId78"/>
    <p:sldId id="434" r:id="rId79"/>
    <p:sldId id="437" r:id="rId80"/>
    <p:sldId id="440" r:id="rId81"/>
    <p:sldId id="443" r:id="rId82"/>
    <p:sldId id="445" r:id="rId83"/>
    <p:sldId id="447" r:id="rId84"/>
    <p:sldId id="449" r:id="rId85"/>
    <p:sldId id="450" r:id="rId86"/>
    <p:sldId id="451" r:id="rId87"/>
    <p:sldId id="453" r:id="rId88"/>
    <p:sldId id="455" r:id="rId89"/>
    <p:sldId id="457" r:id="rId90"/>
    <p:sldId id="459" r:id="rId91"/>
    <p:sldId id="461" r:id="rId92"/>
    <p:sldId id="463" r:id="rId93"/>
    <p:sldId id="465" r:id="rId94"/>
    <p:sldId id="467" r:id="rId95"/>
    <p:sldId id="469" r:id="rId96"/>
    <p:sldId id="471" r:id="rId97"/>
    <p:sldId id="473" r:id="rId98"/>
    <p:sldId id="474" r:id="rId99"/>
    <p:sldId id="475" r:id="rId100"/>
    <p:sldId id="477" r:id="rId101"/>
    <p:sldId id="478" r:id="rId102"/>
    <p:sldId id="480" r:id="rId103"/>
    <p:sldId id="482" r:id="rId104"/>
    <p:sldId id="484" r:id="rId105"/>
    <p:sldId id="486" r:id="rId106"/>
    <p:sldId id="488" r:id="rId107"/>
    <p:sldId id="490" r:id="rId108"/>
    <p:sldId id="491" r:id="rId109"/>
    <p:sldId id="493" r:id="rId110"/>
    <p:sldId id="495" r:id="rId111"/>
    <p:sldId id="497" r:id="rId112"/>
    <p:sldId id="500" r:id="rId113"/>
    <p:sldId id="503" r:id="rId114"/>
    <p:sldId id="505" r:id="rId115"/>
    <p:sldId id="506" r:id="rId116"/>
    <p:sldId id="508" r:id="rId117"/>
    <p:sldId id="510" r:id="rId118"/>
    <p:sldId id="511" r:id="rId119"/>
    <p:sldId id="513" r:id="rId120"/>
    <p:sldId id="514" r:id="rId121"/>
    <p:sldId id="515" r:id="rId122"/>
    <p:sldId id="516" r:id="rId123"/>
    <p:sldId id="517" r:id="rId124"/>
    <p:sldId id="518" r:id="rId125"/>
    <p:sldId id="519" r:id="rId126"/>
    <p:sldId id="520" r:id="rId127"/>
    <p:sldId id="522" r:id="rId128"/>
    <p:sldId id="523" r:id="rId129"/>
    <p:sldId id="524" r:id="rId130"/>
    <p:sldId id="525" r:id="rId131"/>
    <p:sldId id="527" r:id="rId132"/>
    <p:sldId id="528" r:id="rId133"/>
    <p:sldId id="530" r:id="rId134"/>
    <p:sldId id="531" r:id="rId135"/>
    <p:sldId id="533" r:id="rId136"/>
    <p:sldId id="534" r:id="rId137"/>
    <p:sldId id="536" r:id="rId138"/>
    <p:sldId id="539" r:id="rId139"/>
    <p:sldId id="541" r:id="rId140"/>
    <p:sldId id="543" r:id="rId141"/>
    <p:sldId id="545" r:id="rId142"/>
    <p:sldId id="547" r:id="rId143"/>
    <p:sldId id="550" r:id="rId144"/>
    <p:sldId id="552" r:id="rId145"/>
    <p:sldId id="554" r:id="rId146"/>
    <p:sldId id="556" r:id="rId147"/>
    <p:sldId id="558" r:id="rId148"/>
    <p:sldId id="559" r:id="rId149"/>
    <p:sldId id="562" r:id="rId150"/>
    <p:sldId id="564" r:id="rId151"/>
    <p:sldId id="566" r:id="rId152"/>
    <p:sldId id="568" r:id="rId153"/>
    <p:sldId id="570" r:id="rId154"/>
    <p:sldId id="571" r:id="rId155"/>
    <p:sldId id="572" r:id="rId156"/>
    <p:sldId id="573" r:id="rId157"/>
    <p:sldId id="594" r:id="rId158"/>
    <p:sldId id="581" r:id="rId159"/>
    <p:sldId id="582" r:id="rId160"/>
    <p:sldId id="583" r:id="rId161"/>
    <p:sldId id="584" r:id="rId162"/>
    <p:sldId id="585" r:id="rId163"/>
    <p:sldId id="586" r:id="rId164"/>
    <p:sldId id="587" r:id="rId165"/>
    <p:sldId id="588" r:id="rId166"/>
    <p:sldId id="589" r:id="rId167"/>
    <p:sldId id="590" r:id="rId168"/>
    <p:sldId id="591" r:id="rId169"/>
    <p:sldId id="592" r:id="rId170"/>
    <p:sldId id="576" r:id="rId171"/>
    <p:sldId id="595" r:id="rId172"/>
    <p:sldId id="597" r:id="rId173"/>
    <p:sldId id="598" r:id="rId174"/>
    <p:sldId id="599" r:id="rId175"/>
    <p:sldId id="600" r:id="rId176"/>
    <p:sldId id="601" r:id="rId177"/>
    <p:sldId id="318" r:id="rId178"/>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7" autoAdjust="0"/>
    <p:restoredTop sz="85039" autoAdjust="0"/>
  </p:normalViewPr>
  <p:slideViewPr>
    <p:cSldViewPr snapToObjects="1" showGuides="1">
      <p:cViewPr varScale="1">
        <p:scale>
          <a:sx n="90" d="100"/>
          <a:sy n="90" d="100"/>
        </p:scale>
        <p:origin x="1632" y="90"/>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03.06.2024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03.06.2024</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03.06.2024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03.06.2024</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mc/articles/PMC4238061/" TargetMode="Externa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21975736" TargetMode="External"/><Relationship Id="rId1" Type="http://schemas.openxmlformats.org/officeDocument/2006/relationships/slideLayout" Target="../slideLayouts/slideLayout6.xml"/><Relationship Id="rId4" Type="http://schemas.openxmlformats.org/officeDocument/2006/relationships/hyperlink" Target="https://www.ncbi.nlm.nih.gov/pubmed/24832785" TargetMode="External"/></Relationships>
</file>

<file path=ppt/slides/_rels/slide10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hyperlink" Target="https://pubmed.ncbi.nlm.nih.gov/31189035/"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05.xml.rels><?xml version="1.0" encoding="UTF-8" standalone="yes"?>
<Relationships xmlns="http://schemas.openxmlformats.org/package/2006/relationships"><Relationship Id="rId8" Type="http://schemas.openxmlformats.org/officeDocument/2006/relationships/hyperlink" Target="https://www.ncbi.nlm.nih.gov/pubmed/24832785" TargetMode="External"/><Relationship Id="rId3" Type="http://schemas.openxmlformats.org/officeDocument/2006/relationships/hyperlink" Target="https://pubmed.ncbi.nlm.nih.gov/27397040/" TargetMode="External"/><Relationship Id="rId7" Type="http://schemas.openxmlformats.org/officeDocument/2006/relationships/hyperlink" Target="https://www.ncbi.nlm.nih.gov/pubmed/21975736" TargetMode="External"/><Relationship Id="rId2" Type="http://schemas.openxmlformats.org/officeDocument/2006/relationships/hyperlink" Target="https://pubmed.ncbi.nlm.nih.gov/31189035/"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29449189/" TargetMode="External"/><Relationship Id="rId4" Type="http://schemas.openxmlformats.org/officeDocument/2006/relationships/hyperlink" Target="https://pubmed.ncbi.nlm.nih.gov/31345626/"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pubmed.ncbi.nlm.nih.gov/33078978/" TargetMode="External"/><Relationship Id="rId2" Type="http://schemas.openxmlformats.org/officeDocument/2006/relationships/hyperlink" Target="https://pubmed.ncbi.nlm.nih.gov/30896757/"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pubmed.ncbi.nlm.nih.gov/31189035/" TargetMode="External"/></Relationships>
</file>

<file path=ppt/slides/_rels/slide10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35007153/"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hyperlink" Target="https://www.ncbi.nlm.nih.gov/pubmed/21820709" TargetMode="External"/><Relationship Id="rId3" Type="http://schemas.openxmlformats.org/officeDocument/2006/relationships/hyperlink" Target="https://www.ncbi.nlm.nih.gov/pubmed/16797686" TargetMode="External"/><Relationship Id="rId7" Type="http://schemas.openxmlformats.org/officeDocument/2006/relationships/hyperlink" Target="https://www.ncbi.nlm.nih.gov/pubmed/7590477" TargetMode="External"/><Relationship Id="rId12" Type="http://schemas.openxmlformats.org/officeDocument/2006/relationships/slide" Target="slide4.xml"/><Relationship Id="rId2" Type="http://schemas.openxmlformats.org/officeDocument/2006/relationships/hyperlink" Target="https://www.ncbi.nlm.nih.gov/pubmed/16556457" TargetMode="External"/><Relationship Id="rId1" Type="http://schemas.openxmlformats.org/officeDocument/2006/relationships/slideLayout" Target="../slideLayouts/slideLayout6.xml"/><Relationship Id="rId6" Type="http://schemas.openxmlformats.org/officeDocument/2006/relationships/hyperlink" Target="https://www.ncbi.nlm.nih.gov/pubmed/10928137" TargetMode="External"/><Relationship Id="rId11" Type="http://schemas.openxmlformats.org/officeDocument/2006/relationships/hyperlink" Target="https://www.oncoline.nl/endometriumcarcinoom" TargetMode="External"/><Relationship Id="rId5" Type="http://schemas.openxmlformats.org/officeDocument/2006/relationships/hyperlink" Target="https://www.ncbi.nlm.nih.gov/pubmed/12713981" TargetMode="External"/><Relationship Id="rId10" Type="http://schemas.openxmlformats.org/officeDocument/2006/relationships/hyperlink" Target="https://www.ncbi.nlm.nih.gov/pubmed/17655917" TargetMode="External"/><Relationship Id="rId4" Type="http://schemas.openxmlformats.org/officeDocument/2006/relationships/hyperlink" Target="https://www.ncbi.nlm.nih.gov/pubmed/22706226" TargetMode="External"/><Relationship Id="rId9" Type="http://schemas.openxmlformats.org/officeDocument/2006/relationships/hyperlink" Target="https://www.ncbi.nlm.nih.gov/pubmed/17826824"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www.ncbi.nlm.nih.gov/pubmed/10928137" TargetMode="External"/><Relationship Id="rId2" Type="http://schemas.openxmlformats.org/officeDocument/2006/relationships/hyperlink" Target="https://www.ncbi.nlm.nih.gov/pubmed/16556457"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www.oncoline.nl/endometriumcarcinoom" TargetMode="External"/><Relationship Id="rId4" Type="http://schemas.openxmlformats.org/officeDocument/2006/relationships/hyperlink" Target="https://www.ncbi.nlm.nih.gov/pubmed/7590477" TargetMode="Externa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www.ncbi.nlm.nih.gov/pubmed/24901775" TargetMode="External"/><Relationship Id="rId2" Type="http://schemas.openxmlformats.org/officeDocument/2006/relationships/hyperlink" Target="https://www.ncbi.nlm.nih.gov/pubmed/23107613"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www.oncoline.nl/endometriumcarcinoom" TargetMode="External"/></Relationships>
</file>

<file path=ppt/slides/_rels/slide1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s://www.ncbi.nlm.nih.gov/pubmed/21154390" TargetMode="External"/><Relationship Id="rId7" Type="http://schemas.openxmlformats.org/officeDocument/2006/relationships/hyperlink" Target="https://pubmed.ncbi.nlm.nih.gov/30616900/" TargetMode="Externa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hyperlink" Target="https://pubmed.ncbi.nlm.nih.gov/32906618/" TargetMode="External"/><Relationship Id="rId5" Type="http://schemas.openxmlformats.org/officeDocument/2006/relationships/hyperlink" Target="https://pubmed.ncbi.nlm.nih.gov/28689667/" TargetMode="External"/><Relationship Id="rId4" Type="http://schemas.openxmlformats.org/officeDocument/2006/relationships/hyperlink" Target="https://www.ncbi.nlm.nih.gov/pubmed/10561210"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ncbi.nlm.nih.gov/pubmed/21075433" TargetMode="External"/><Relationship Id="rId2" Type="http://schemas.openxmlformats.org/officeDocument/2006/relationships/hyperlink" Target="https://www.ncbi.nlm.nih.gov/pubmed/10561210"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32906618/" TargetMode="External"/><Relationship Id="rId4" Type="http://schemas.openxmlformats.org/officeDocument/2006/relationships/hyperlink" Target="https://pubmed.ncbi.nlm.nih.gov/28689667/"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oncoline.nl/endometriumcarcinoom" TargetMode="External"/><Relationship Id="rId2" Type="http://schemas.openxmlformats.org/officeDocument/2006/relationships/hyperlink" Target="https://www.ncbi.nlm.nih.gov/pubmed/22895938" TargetMode="External"/><Relationship Id="rId1" Type="http://schemas.openxmlformats.org/officeDocument/2006/relationships/slideLayout" Target="../slideLayouts/slideLayout6.xml"/><Relationship Id="rId5" Type="http://schemas.openxmlformats.org/officeDocument/2006/relationships/hyperlink" Target="https://pubmed.ncbi.nlm.nih.gov/33078978/" TargetMode="External"/><Relationship Id="rId4" Type="http://schemas.openxmlformats.org/officeDocument/2006/relationships/slide" Target="slide4.xml"/></Relationships>
</file>

<file path=ppt/slides/_rels/slide1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32601075/" TargetMode="External"/><Relationship Id="rId1" Type="http://schemas.openxmlformats.org/officeDocument/2006/relationships/slideLayout" Target="../slideLayouts/slideLayout6.xml"/><Relationship Id="rId5" Type="http://schemas.openxmlformats.org/officeDocument/2006/relationships/hyperlink" Target="https://pubmed.ncbi.nlm.nih.gov/35045221/" TargetMode="External"/><Relationship Id="rId4" Type="http://schemas.openxmlformats.org/officeDocument/2006/relationships/hyperlink" Target="https://pubmed.ncbi.nlm.nih.gov/32167863/"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pubmed.ncbi.nlm.nih.gov/32213091/" TargetMode="External"/><Relationship Id="rId7" Type="http://schemas.openxmlformats.org/officeDocument/2006/relationships/slide" Target="slide4.xml"/><Relationship Id="rId2" Type="http://schemas.openxmlformats.org/officeDocument/2006/relationships/hyperlink" Target="https://pubmed.ncbi.nlm.nih.gov/28596308/" TargetMode="External"/><Relationship Id="rId1" Type="http://schemas.openxmlformats.org/officeDocument/2006/relationships/slideLayout" Target="../slideLayouts/slideLayout6.xml"/><Relationship Id="rId6" Type="http://schemas.openxmlformats.org/officeDocument/2006/relationships/hyperlink" Target="https://pubmed.ncbi.nlm.nih.gov/34990208/" TargetMode="External"/><Relationship Id="rId5" Type="http://schemas.openxmlformats.org/officeDocument/2006/relationships/hyperlink" Target="https://pubmed.ncbi.nlm.nih.gov/33001143/" TargetMode="External"/><Relationship Id="rId4" Type="http://schemas.openxmlformats.org/officeDocument/2006/relationships/hyperlink" Target="https://pubmed.ncbi.nlm.nih.gov/31682550/"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pubmed.ncbi.nlm.nih.gov/33918070/" TargetMode="External"/><Relationship Id="rId2" Type="http://schemas.openxmlformats.org/officeDocument/2006/relationships/hyperlink" Target="https://www.ncbi.nlm.nih.gov/pubmed/21422866"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77.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8" Type="http://schemas.openxmlformats.org/officeDocument/2006/relationships/hyperlink" Target="https://www.ncbi.nlm.nih.gov/pubmed/25512458" TargetMode="External"/><Relationship Id="rId3" Type="http://schemas.openxmlformats.org/officeDocument/2006/relationships/hyperlink" Target="https://www.ncbi.nlm.nih.gov/pubmed/19443869" TargetMode="External"/><Relationship Id="rId7" Type="http://schemas.openxmlformats.org/officeDocument/2006/relationships/hyperlink" Target="https://www.ncbi.nlm.nih.gov/pubmed/17925543" TargetMode="External"/><Relationship Id="rId12" Type="http://schemas.openxmlformats.org/officeDocument/2006/relationships/slide" Target="slide4.xml"/><Relationship Id="rId2" Type="http://schemas.openxmlformats.org/officeDocument/2006/relationships/hyperlink" Target="https://www.ncbi.nlm.nih.gov/pubmed/24323032" TargetMode="External"/><Relationship Id="rId1" Type="http://schemas.openxmlformats.org/officeDocument/2006/relationships/slideLayout" Target="../slideLayouts/slideLayout6.xml"/><Relationship Id="rId6" Type="http://schemas.openxmlformats.org/officeDocument/2006/relationships/hyperlink" Target="https://www.ncbi.nlm.nih.gov/pubmed/16885385" TargetMode="External"/><Relationship Id="rId11" Type="http://schemas.openxmlformats.org/officeDocument/2006/relationships/hyperlink" Target="https://www.ncbi.nlm.nih.gov/pubmed/22306203" TargetMode="External"/><Relationship Id="rId5" Type="http://schemas.openxmlformats.org/officeDocument/2006/relationships/hyperlink" Target="https://www.ncbi.nlm.nih.gov/pubmed/24244552" TargetMode="External"/><Relationship Id="rId10" Type="http://schemas.openxmlformats.org/officeDocument/2006/relationships/hyperlink" Target="https://www.ncbi.nlm.nih.gov/pubmed/23385444" TargetMode="External"/><Relationship Id="rId4" Type="http://schemas.openxmlformats.org/officeDocument/2006/relationships/hyperlink" Target="https://www.ncbi.nlm.nih.gov/pubmed/23255516" TargetMode="External"/><Relationship Id="rId9" Type="http://schemas.openxmlformats.org/officeDocument/2006/relationships/hyperlink" Target="https://www.ncbi.nlm.nih.gov/pubmed/19001318"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s://pubmed.ncbi.nlm.nih.gov/31337882/" TargetMode="External"/><Relationship Id="rId13" Type="http://schemas.openxmlformats.org/officeDocument/2006/relationships/hyperlink" Target="https://www.ncbi.nlm.nih.gov/pubmed/25081409" TargetMode="External"/><Relationship Id="rId18" Type="http://schemas.openxmlformats.org/officeDocument/2006/relationships/slide" Target="slide4.xml"/><Relationship Id="rId3" Type="http://schemas.openxmlformats.org/officeDocument/2006/relationships/hyperlink" Target="https://pubmed.ncbi.nlm.nih.gov/27799157/" TargetMode="External"/><Relationship Id="rId7" Type="http://schemas.openxmlformats.org/officeDocument/2006/relationships/hyperlink" Target="https://pubmed.ncbi.nlm.nih.gov/31469860/" TargetMode="External"/><Relationship Id="rId12" Type="http://schemas.openxmlformats.org/officeDocument/2006/relationships/hyperlink" Target="https://www.ncbi.nlm.nih.gov/pubmed/24244552" TargetMode="External"/><Relationship Id="rId17" Type="http://schemas.openxmlformats.org/officeDocument/2006/relationships/hyperlink" Target="https://www.ncbi.nlm.nih.gov/pubmed/22692286" TargetMode="External"/><Relationship Id="rId2" Type="http://schemas.openxmlformats.org/officeDocument/2006/relationships/hyperlink" Target="https://pubmed.ncbi.nlm.nih.gov/21205737/" TargetMode="External"/><Relationship Id="rId16" Type="http://schemas.openxmlformats.org/officeDocument/2006/relationships/hyperlink" Target="https://www.ncbi.nlm.nih.gov/pubmed/19443869" TargetMode="External"/><Relationship Id="rId1" Type="http://schemas.openxmlformats.org/officeDocument/2006/relationships/slideLayout" Target="../slideLayouts/slideLayout6.xml"/><Relationship Id="rId6" Type="http://schemas.openxmlformats.org/officeDocument/2006/relationships/hyperlink" Target="https://www.ncbi.nlm.nih.gov/pubmed/19001318" TargetMode="External"/><Relationship Id="rId11" Type="http://schemas.openxmlformats.org/officeDocument/2006/relationships/hyperlink" Target="https://www.ncbi.nlm.nih.gov/pubmed/16885385" TargetMode="External"/><Relationship Id="rId5" Type="http://schemas.openxmlformats.org/officeDocument/2006/relationships/hyperlink" Target="https://pubmed.ncbi.nlm.nih.gov/31086306/" TargetMode="External"/><Relationship Id="rId15" Type="http://schemas.openxmlformats.org/officeDocument/2006/relationships/hyperlink" Target="https://www.ncbi.nlm.nih.gov/pubmed/23335809" TargetMode="External"/><Relationship Id="rId10" Type="http://schemas.openxmlformats.org/officeDocument/2006/relationships/hyperlink" Target="https://www.ncbi.nlm.nih.gov/pubmed/22252256" TargetMode="External"/><Relationship Id="rId4" Type="http://schemas.openxmlformats.org/officeDocument/2006/relationships/hyperlink" Target="https://www.ncbi.nlm.nih.gov/pubmed/10234502" TargetMode="External"/><Relationship Id="rId9" Type="http://schemas.openxmlformats.org/officeDocument/2006/relationships/hyperlink" Target="https://www.ncbi.nlm.nih.gov/pubmed/20565722" TargetMode="External"/><Relationship Id="rId14" Type="http://schemas.openxmlformats.org/officeDocument/2006/relationships/hyperlink" Target="https://www.ncbi.nlm.nih.gov/pubmed/22306203" TargetMode="External"/></Relationships>
</file>

<file path=ppt/slides/_rels/slide1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8" Type="http://schemas.openxmlformats.org/officeDocument/2006/relationships/hyperlink" Target="https://www.ncbi.nlm.nih.gov/pubmed/25244061" TargetMode="External"/><Relationship Id="rId3" Type="http://schemas.openxmlformats.org/officeDocument/2006/relationships/hyperlink" Target="https://www.ncbi.nlm.nih.gov/pubmed/24244552" TargetMode="External"/><Relationship Id="rId7" Type="http://schemas.openxmlformats.org/officeDocument/2006/relationships/slide" Target="slide4.xml"/><Relationship Id="rId2" Type="http://schemas.openxmlformats.org/officeDocument/2006/relationships/hyperlink" Target="https://www.ncbi.nlm.nih.gov/pubmed/24323032" TargetMode="External"/><Relationship Id="rId1" Type="http://schemas.openxmlformats.org/officeDocument/2006/relationships/slideLayout" Target="../slideLayouts/slideLayout6.xml"/><Relationship Id="rId6" Type="http://schemas.openxmlformats.org/officeDocument/2006/relationships/hyperlink" Target="https://www.ncbi.nlm.nih.gov/pubmed/22306203" TargetMode="External"/><Relationship Id="rId5" Type="http://schemas.openxmlformats.org/officeDocument/2006/relationships/hyperlink" Target="https://www.ncbi.nlm.nih.gov/pubmed/16885385" TargetMode="External"/><Relationship Id="rId4" Type="http://schemas.openxmlformats.org/officeDocument/2006/relationships/hyperlink" Target="https://www.ncbi.nlm.nih.gov/pubmed/25081409" TargetMode="External"/></Relationships>
</file>

<file path=ppt/slides/_rels/slide1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hyperlink" Target="https://www.ncbi.nlm.nih.gov/pubmed/24244552" TargetMode="External"/><Relationship Id="rId2" Type="http://schemas.openxmlformats.org/officeDocument/2006/relationships/hyperlink" Target="https://www.ncbi.nlm.nih.gov/pubmed/24323032"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www.ncbi.nlm.nih.gov/pubmed/22306203" TargetMode="External"/><Relationship Id="rId4" Type="http://schemas.openxmlformats.org/officeDocument/2006/relationships/hyperlink" Target="https://www.ncbi.nlm.nih.gov/pubmed/25081409"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hyperlink" Target="https://www.ncbi.nlm.nih.gov/pubmed/23769810" TargetMode="External"/><Relationship Id="rId7" Type="http://schemas.openxmlformats.org/officeDocument/2006/relationships/slide" Target="slide4.xml"/><Relationship Id="rId2" Type="http://schemas.openxmlformats.org/officeDocument/2006/relationships/hyperlink" Target="https://www.ncbi.nlm.nih.gov/pubmed/21306348" TargetMode="External"/><Relationship Id="rId1" Type="http://schemas.openxmlformats.org/officeDocument/2006/relationships/slideLayout" Target="../slideLayouts/slideLayout6.xml"/><Relationship Id="rId6" Type="http://schemas.openxmlformats.org/officeDocument/2006/relationships/hyperlink" Target="https://www.oncoline.nl/endometriumcarcinoom" TargetMode="External"/><Relationship Id="rId5" Type="http://schemas.openxmlformats.org/officeDocument/2006/relationships/hyperlink" Target="https://www.ncbi.nlm.nih.gov/pubmed/22865035" TargetMode="External"/><Relationship Id="rId4" Type="http://schemas.openxmlformats.org/officeDocument/2006/relationships/hyperlink" Target="https://www.ncbi.nlm.nih.gov/pubmed/18217965" TargetMode="External"/></Relationships>
</file>

<file path=ppt/slides/_rels/slide1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pubmed.ncbi.nlm.nih.gov/32781573/" TargetMode="External"/><Relationship Id="rId3" Type="http://schemas.openxmlformats.org/officeDocument/2006/relationships/hyperlink" Target="https://www.ncbi.nlm.nih.gov/pubmed/12186605" TargetMode="External"/><Relationship Id="rId7" Type="http://schemas.openxmlformats.org/officeDocument/2006/relationships/hyperlink" Target="https://www.ncbi.nlm.nih.gov/pubmed/15866308" TargetMode="External"/><Relationship Id="rId2" Type="http://schemas.openxmlformats.org/officeDocument/2006/relationships/hyperlink" Target="https://www.ncbi.nlm.nih.gov/pubmed/7824251" TargetMode="External"/><Relationship Id="rId1" Type="http://schemas.openxmlformats.org/officeDocument/2006/relationships/slideLayout" Target="../slideLayouts/slideLayout6.xml"/><Relationship Id="rId6" Type="http://schemas.openxmlformats.org/officeDocument/2006/relationships/hyperlink" Target="https://www.ncbi.nlm.nih.gov/pubmed/20086105" TargetMode="External"/><Relationship Id="rId11" Type="http://schemas.openxmlformats.org/officeDocument/2006/relationships/hyperlink" Target="https://www.ncbi.nlm.nih.gov/pubmed/26668177" TargetMode="External"/><Relationship Id="rId5" Type="http://schemas.openxmlformats.org/officeDocument/2006/relationships/hyperlink" Target="https://www.ncbi.nlm.nih.gov/pubmed/16030108" TargetMode="External"/><Relationship Id="rId10" Type="http://schemas.openxmlformats.org/officeDocument/2006/relationships/slide" Target="slide4.xml"/><Relationship Id="rId4" Type="http://schemas.openxmlformats.org/officeDocument/2006/relationships/hyperlink" Target="https://www.ncbi.nlm.nih.gov/pubmed/20961969" TargetMode="External"/><Relationship Id="rId9" Type="http://schemas.openxmlformats.org/officeDocument/2006/relationships/slide" Target="slide177.xml"/></Relationships>
</file>

<file path=ppt/slides/_rels/slide1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leitlinienprogramm-onkologie.de/Palliativmedizin.80.0.html" TargetMode="Externa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leitlinienprogramm-onkologie.de/Palliativmedizin.80.0.html"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leitlinienprogramm-onkologie.de/leitlinien/komplementaermedizin/" TargetMode="Externa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8" Type="http://schemas.openxmlformats.org/officeDocument/2006/relationships/hyperlink" Target="https://pubmed.ncbi.nlm.nih.gov/29807694/" TargetMode="External"/><Relationship Id="rId3" Type="http://schemas.openxmlformats.org/officeDocument/2006/relationships/hyperlink" Target="https://pubmed.ncbi.nlm.nih.gov/29782209/" TargetMode="External"/><Relationship Id="rId7" Type="http://schemas.openxmlformats.org/officeDocument/2006/relationships/hyperlink" Target="https://pubmed.ncbi.nlm.nih.gov/28359689/" TargetMode="Externa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hyperlink" Target="https://pubmed.ncbi.nlm.nih.gov/26647302/" TargetMode="External"/><Relationship Id="rId5" Type="http://schemas.openxmlformats.org/officeDocument/2006/relationships/hyperlink" Target="https://pubmed.ncbi.nlm.nih.gov/30460662/" TargetMode="External"/><Relationship Id="rId4" Type="http://schemas.openxmlformats.org/officeDocument/2006/relationships/hyperlink" Target="https://pubmed.ncbi.nlm.nih.gov/24936581/" TargetMode="External"/><Relationship Id="rId9" Type="http://schemas.openxmlformats.org/officeDocument/2006/relationships/hyperlink" Target="https://www.leitlinienprogramm-onkologie.de/leitlinien/mammakarzinom/"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pubmed.ncbi.nlm.nih.gov/24936581/" TargetMode="External"/><Relationship Id="rId7" Type="http://schemas.openxmlformats.org/officeDocument/2006/relationships/slide" Target="slide4.xml"/><Relationship Id="rId2" Type="http://schemas.openxmlformats.org/officeDocument/2006/relationships/hyperlink" Target="https://pubmed.ncbi.nlm.nih.gov/29782209/" TargetMode="External"/><Relationship Id="rId1" Type="http://schemas.openxmlformats.org/officeDocument/2006/relationships/slideLayout" Target="../slideLayouts/slideLayout6.xml"/><Relationship Id="rId6" Type="http://schemas.openxmlformats.org/officeDocument/2006/relationships/hyperlink" Target="https://pubmed.ncbi.nlm.nih.gov/32169547/" TargetMode="External"/><Relationship Id="rId5" Type="http://schemas.openxmlformats.org/officeDocument/2006/relationships/hyperlink" Target="https://www.awmf.org/leitlinien/detail/ll/084-002.html" TargetMode="External"/><Relationship Id="rId4" Type="http://schemas.openxmlformats.org/officeDocument/2006/relationships/hyperlink" Target="https://www.leitlinienprogramm-onkologie.de/leitlinien/mammakarzinom/" TargetMode="External"/></Relationships>
</file>

<file path=ppt/slides/_rels/slide1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bi.nlm.nih.gov/pubmed/16030108" TargetMode="External"/><Relationship Id="rId3" Type="http://schemas.openxmlformats.org/officeDocument/2006/relationships/hyperlink" Target="https://pubmed.ncbi.nlm.nih.gov/26421912/" TargetMode="External"/><Relationship Id="rId7" Type="http://schemas.openxmlformats.org/officeDocument/2006/relationships/hyperlink" Target="https://www.ncbi.nlm.nih.gov/pubmed/17689625" TargetMode="External"/><Relationship Id="rId2" Type="http://schemas.openxmlformats.org/officeDocument/2006/relationships/hyperlink" Target="https://www.ncbi.nlm.nih.gov/pubmed/25008104" TargetMode="External"/><Relationship Id="rId1" Type="http://schemas.openxmlformats.org/officeDocument/2006/relationships/slideLayout" Target="../slideLayouts/slideLayout6.xml"/><Relationship Id="rId6" Type="http://schemas.openxmlformats.org/officeDocument/2006/relationships/hyperlink" Target="https://www.ncbi.nlm.nih.gov/pubmed/15866308" TargetMode="External"/><Relationship Id="rId11" Type="http://schemas.openxmlformats.org/officeDocument/2006/relationships/slide" Target="slide177.xml"/><Relationship Id="rId5" Type="http://schemas.openxmlformats.org/officeDocument/2006/relationships/hyperlink" Target="https://www.ncbi.nlm.nih.gov/pubmed/20961969" TargetMode="External"/><Relationship Id="rId10" Type="http://schemas.openxmlformats.org/officeDocument/2006/relationships/hyperlink" Target="https://www.ncbi.nlm.nih.gov/pubmed/20086105" TargetMode="External"/><Relationship Id="rId4" Type="http://schemas.openxmlformats.org/officeDocument/2006/relationships/slide" Target="slide4.xml"/><Relationship Id="rId9" Type="http://schemas.openxmlformats.org/officeDocument/2006/relationships/hyperlink" Target="https://www.ncbi.nlm.nih.gov/pubmed/12186605" TargetMode="External"/></Relationships>
</file>

<file path=ppt/slides/_rels/slide1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ubmed/15866308" TargetMode="External"/><Relationship Id="rId2" Type="http://schemas.openxmlformats.org/officeDocument/2006/relationships/hyperlink" Target="https://www.ncbi.nlm.nih.gov/pubmed/20961969"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slide" Target="slide177.xml"/><Relationship Id="rId4" Type="http://schemas.openxmlformats.org/officeDocument/2006/relationships/hyperlink" Target="https://www.ncbi.nlm.nih.gov/pubmed/12186605"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21030602" TargetMode="Externa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ubmed/26254030" TargetMode="External"/><Relationship Id="rId3" Type="http://schemas.openxmlformats.org/officeDocument/2006/relationships/hyperlink" Target="https://www.ncbi.nlm.nih.gov/pubmed/24586311" TargetMode="External"/><Relationship Id="rId7" Type="http://schemas.openxmlformats.org/officeDocument/2006/relationships/slide" Target="slide4.xml"/><Relationship Id="rId2" Type="http://schemas.openxmlformats.org/officeDocument/2006/relationships/hyperlink" Target="https://www.ncbi.nlm.nih.gov/pubmed/23588749" TargetMode="External"/><Relationship Id="rId1" Type="http://schemas.openxmlformats.org/officeDocument/2006/relationships/slideLayout" Target="../slideLayouts/slideLayout6.xml"/><Relationship Id="rId6" Type="http://schemas.openxmlformats.org/officeDocument/2006/relationships/hyperlink" Target="https://pubmed.ncbi.nlm.nih.gov/32906618/" TargetMode="External"/><Relationship Id="rId5" Type="http://schemas.openxmlformats.org/officeDocument/2006/relationships/hyperlink" Target="https://www.ncbi.nlm.nih.gov/pubmed/18757329" TargetMode="External"/><Relationship Id="rId10" Type="http://schemas.openxmlformats.org/officeDocument/2006/relationships/hyperlink" Target="https://pubmed.ncbi.nlm.nih.gov/32630728/" TargetMode="External"/><Relationship Id="rId4" Type="http://schemas.openxmlformats.org/officeDocument/2006/relationships/hyperlink" Target="https://www.ncbi.nlm.nih.gov/pubmed/14687281" TargetMode="External"/><Relationship Id="rId9" Type="http://schemas.openxmlformats.org/officeDocument/2006/relationships/hyperlink" Target="https://www.ncbi.nlm.nih.gov/pubmed/24014598"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ncbi.nlm.nih.gov/pubmed/18757665" TargetMode="External"/><Relationship Id="rId3" Type="http://schemas.openxmlformats.org/officeDocument/2006/relationships/hyperlink" Target="https://www.ncbi.nlm.nih.gov/pubmed/23255514" TargetMode="External"/><Relationship Id="rId7" Type="http://schemas.openxmlformats.org/officeDocument/2006/relationships/hyperlink" Target="https://www.ncbi.nlm.nih.gov/pubmed/20961969" TargetMode="External"/><Relationship Id="rId2" Type="http://schemas.openxmlformats.org/officeDocument/2006/relationships/hyperlink" Target="https://www.ncbi.nlm.nih.gov/pubmed/20634699" TargetMode="External"/><Relationship Id="rId1" Type="http://schemas.openxmlformats.org/officeDocument/2006/relationships/slideLayout" Target="../slideLayouts/slideLayout6.xml"/><Relationship Id="rId6" Type="http://schemas.openxmlformats.org/officeDocument/2006/relationships/hyperlink" Target="https://www.ncbi.nlm.nih.gov/pubmed/15866308" TargetMode="External"/><Relationship Id="rId5" Type="http://schemas.openxmlformats.org/officeDocument/2006/relationships/slide" Target="slide4.xml"/><Relationship Id="rId4" Type="http://schemas.openxmlformats.org/officeDocument/2006/relationships/slide" Target="slide177.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77.xml"/></Relationships>
</file>

<file path=ppt/slides/_rels/slide20.xml.rels><?xml version="1.0" encoding="UTF-8" standalone="yes"?>
<Relationships xmlns="http://schemas.openxmlformats.org/package/2006/relationships"><Relationship Id="rId8" Type="http://schemas.openxmlformats.org/officeDocument/2006/relationships/hyperlink" Target="https://www.ncbi.nlm.nih.gov/pubmed/23167978" TargetMode="External"/><Relationship Id="rId13" Type="http://schemas.openxmlformats.org/officeDocument/2006/relationships/hyperlink" Target="https://www.ncbi.nlm.nih.gov/pubmed/25208757" TargetMode="External"/><Relationship Id="rId18" Type="http://schemas.openxmlformats.org/officeDocument/2006/relationships/hyperlink" Target="https://www.ncbi.nlm.nih.gov/pmc/articles/PMC2527795/" TargetMode="External"/><Relationship Id="rId3" Type="http://schemas.openxmlformats.org/officeDocument/2006/relationships/hyperlink" Target="https://www.ncbi.nlm.nih.gov/pubmed/19551854" TargetMode="External"/><Relationship Id="rId7" Type="http://schemas.openxmlformats.org/officeDocument/2006/relationships/hyperlink" Target="https://www.ncbi.nlm.nih.gov/pubmed/22367984" TargetMode="External"/><Relationship Id="rId12" Type="http://schemas.openxmlformats.org/officeDocument/2006/relationships/hyperlink" Target="https://www.ncbi.nlm.nih.gov/pubmed/19778486" TargetMode="External"/><Relationship Id="rId17" Type="http://schemas.openxmlformats.org/officeDocument/2006/relationships/hyperlink" Target="https://www.ncbi.nlm.nih.gov/pmc/articles/PMC4183842/" TargetMode="External"/><Relationship Id="rId2" Type="http://schemas.openxmlformats.org/officeDocument/2006/relationships/hyperlink" Target="https://www.ncbi.nlm.nih.gov/pubmed/19924816" TargetMode="External"/><Relationship Id="rId16" Type="http://schemas.openxmlformats.org/officeDocument/2006/relationships/hyperlink" Target="https://www.ncbi.nlm.nih.gov/pubmed/25451694" TargetMode="External"/><Relationship Id="rId20" Type="http://schemas.openxmlformats.org/officeDocument/2006/relationships/hyperlink" Target="https://www.ncbi.nlm.nih.gov/pubmed/23287960" TargetMode="External"/><Relationship Id="rId1" Type="http://schemas.openxmlformats.org/officeDocument/2006/relationships/slideLayout" Target="../slideLayouts/slideLayout6.xml"/><Relationship Id="rId6" Type="http://schemas.openxmlformats.org/officeDocument/2006/relationships/hyperlink" Target="https://www.ncbi.nlm.nih.gov/pubmed/17476474" TargetMode="External"/><Relationship Id="rId11" Type="http://schemas.openxmlformats.org/officeDocument/2006/relationships/hyperlink" Target="https://www.ncbi.nlm.nih.gov/pubmed/19088353" TargetMode="External"/><Relationship Id="rId5" Type="http://schemas.openxmlformats.org/officeDocument/2006/relationships/slide" Target="slide4.xml"/><Relationship Id="rId15" Type="http://schemas.openxmlformats.org/officeDocument/2006/relationships/hyperlink" Target="https://www.ncbi.nlm.nih.gov/pubmed/20953904" TargetMode="External"/><Relationship Id="rId10" Type="http://schemas.openxmlformats.org/officeDocument/2006/relationships/hyperlink" Target="https://www.ncbi.nlm.nih.gov/pmc/articles/PMC4404750/" TargetMode="External"/><Relationship Id="rId19" Type="http://schemas.openxmlformats.org/officeDocument/2006/relationships/hyperlink" Target="https://www.ncbi.nlm.nih.gov/pubmed/22648201" TargetMode="External"/><Relationship Id="rId4" Type="http://schemas.openxmlformats.org/officeDocument/2006/relationships/hyperlink" Target="https://www.ncbi.nlm.nih.gov/pubmed/22831825" TargetMode="External"/><Relationship Id="rId9" Type="http://schemas.openxmlformats.org/officeDocument/2006/relationships/hyperlink" Target="https://www.ncbi.nlm.nih.gov/pubmed/18541570" TargetMode="External"/><Relationship Id="rId14" Type="http://schemas.openxmlformats.org/officeDocument/2006/relationships/hyperlink" Target="https://www.ncbi.nlm.nih.gov/pubmed/24688118"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ncbi.nlm.nih.gov/pubmed/21030602" TargetMode="External"/><Relationship Id="rId7" Type="http://schemas.openxmlformats.org/officeDocument/2006/relationships/hyperlink" Target="https://www.ncbi.nlm.nih.gov/pubmed/23938608" TargetMode="External"/><Relationship Id="rId2" Type="http://schemas.openxmlformats.org/officeDocument/2006/relationships/hyperlink" Target="https://www.ncbi.nlm.nih.gov/pubmed/24977095" TargetMode="External"/><Relationship Id="rId1" Type="http://schemas.openxmlformats.org/officeDocument/2006/relationships/slideLayout" Target="../slideLayouts/slideLayout6.xml"/><Relationship Id="rId6" Type="http://schemas.openxmlformats.org/officeDocument/2006/relationships/hyperlink" Target="https://www.ncbi.nlm.nih.gov/pubmed/18280327" TargetMode="External"/><Relationship Id="rId5" Type="http://schemas.openxmlformats.org/officeDocument/2006/relationships/hyperlink" Target="https://www.ncbi.nlm.nih.gov/pubmed/21324514" TargetMode="External"/><Relationship Id="rId4" Type="http://schemas.openxmlformats.org/officeDocument/2006/relationships/hyperlink" Target="https://www.ncbi.nlm.nih.gov/pubmed/1116996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26258808/" TargetMode="External"/><Relationship Id="rId2" Type="http://schemas.openxmlformats.org/officeDocument/2006/relationships/hyperlink" Target="https://pubmed.ncbi.nlm.nih.gov/32854222/"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hyperlink" Target="https://pubmed.ncbi.nlm.nih.gov/31451560/" TargetMode="External"/><Relationship Id="rId3" Type="http://schemas.openxmlformats.org/officeDocument/2006/relationships/hyperlink" Target="https://www.ncbi.nlm.nih.gov/pubmed/19123463" TargetMode="External"/><Relationship Id="rId7" Type="http://schemas.openxmlformats.org/officeDocument/2006/relationships/hyperlink" Target="https://pubmed.ncbi.nlm.nih.gov/27340121/" TargetMode="External"/><Relationship Id="rId2" Type="http://schemas.openxmlformats.org/officeDocument/2006/relationships/hyperlink" Target="https://www.ncbi.nlm.nih.gov/pubmed/24375149" TargetMode="External"/><Relationship Id="rId1" Type="http://schemas.openxmlformats.org/officeDocument/2006/relationships/slideLayout" Target="../slideLayouts/slideLayout6.xml"/><Relationship Id="rId6" Type="http://schemas.openxmlformats.org/officeDocument/2006/relationships/hyperlink" Target="https://www.ncbi.nlm.nih.gov/pubmed/17416752" TargetMode="External"/><Relationship Id="rId5" Type="http://schemas.openxmlformats.org/officeDocument/2006/relationships/hyperlink" Target="https://www.ncbi.nlm.nih.gov/pubmed/24935969" TargetMode="External"/><Relationship Id="rId4" Type="http://schemas.openxmlformats.org/officeDocument/2006/relationships/hyperlink" Target="https://www.ncbi.nlm.nih.gov/pubmed/20877336" TargetMode="External"/><Relationship Id="rId9"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25004338" TargetMode="External"/><Relationship Id="rId2" Type="http://schemas.openxmlformats.org/officeDocument/2006/relationships/hyperlink" Target="https://www.ncbi.nlm.nih.gov/pubmed/25242594"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23769810" TargetMode="External"/><Relationship Id="rId2" Type="http://schemas.openxmlformats.org/officeDocument/2006/relationships/hyperlink" Target="https://www.ncbi.nlm.nih.gov/pubmed/22865035"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www.leitlinienprogramm-onkologie.de/fileadmin/user_upload/Downloads/Leitlinien/Endometriumkarzinom/Evidenzbericht_Screening_CEB_Basel.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pubmed.ncbi.nlm.nih.gov/32906618/" TargetMode="External"/><Relationship Id="rId3" Type="http://schemas.openxmlformats.org/officeDocument/2006/relationships/hyperlink" Target="https://www.ncbi.nlm.nih.gov/pubmed/14529676" TargetMode="External"/><Relationship Id="rId7" Type="http://schemas.openxmlformats.org/officeDocument/2006/relationships/hyperlink" Target="https://pubmed.ncbi.nlm.nih.gov/29974455/" TargetMode="External"/><Relationship Id="rId2" Type="http://schemas.openxmlformats.org/officeDocument/2006/relationships/hyperlink" Target="https://www.ncbi.nlm.nih.gov/pubmed/10985880" TargetMode="External"/><Relationship Id="rId1" Type="http://schemas.openxmlformats.org/officeDocument/2006/relationships/slideLayout" Target="../slideLayouts/slideLayout6.xml"/><Relationship Id="rId6" Type="http://schemas.openxmlformats.org/officeDocument/2006/relationships/hyperlink" Target="https://www.ncbi.nlm.nih.gov/pubmed/23629476" TargetMode="External"/><Relationship Id="rId5" Type="http://schemas.openxmlformats.org/officeDocument/2006/relationships/hyperlink" Target="https://www.ncbi.nlm.nih.gov/pubmed/11032586" TargetMode="External"/><Relationship Id="rId4" Type="http://schemas.openxmlformats.org/officeDocument/2006/relationships/hyperlink" Target="https://www.ncbi.nlm.nih.gov/pubmed/21933565" TargetMode="External"/><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27766759"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87.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21.xml"/><Relationship Id="rId4" Type="http://schemas.openxmlformats.org/officeDocument/2006/relationships/slide" Target="slide108.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17346538" TargetMode="External"/><Relationship Id="rId2" Type="http://schemas.openxmlformats.org/officeDocument/2006/relationships/hyperlink" Target="https://www.ncbi.nlm.nih.gov/pubmed/11950187" TargetMode="External"/><Relationship Id="rId1" Type="http://schemas.openxmlformats.org/officeDocument/2006/relationships/slideLayout" Target="../slideLayouts/slideLayout6.xml"/><Relationship Id="rId6" Type="http://schemas.openxmlformats.org/officeDocument/2006/relationships/hyperlink" Target="https://www.ncbi.nlm.nih.gov/pubmed/14657616" TargetMode="External"/><Relationship Id="rId5" Type="http://schemas.openxmlformats.org/officeDocument/2006/relationships/slide" Target="slide4.xml"/><Relationship Id="rId4" Type="http://schemas.openxmlformats.org/officeDocument/2006/relationships/hyperlink" Target="https://www.ncbi.nlm.nih.gov/pubmed/1875284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ubmed.ncbi.nlm.nih.gov/32202704/" TargetMode="Externa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20567183"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ubmed/18398926" TargetMode="Externa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ubmed/18398926" TargetMode="Externa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ubmed/24901775" TargetMode="External"/><Relationship Id="rId7" Type="http://schemas.openxmlformats.org/officeDocument/2006/relationships/slide" Target="slide4.xml"/><Relationship Id="rId2" Type="http://schemas.openxmlformats.org/officeDocument/2006/relationships/hyperlink" Target="https://www.ncbi.nlm.nih.gov/pubmed/24172090" TargetMode="External"/><Relationship Id="rId1" Type="http://schemas.openxmlformats.org/officeDocument/2006/relationships/slideLayout" Target="../slideLayouts/slideLayout6.xml"/><Relationship Id="rId6" Type="http://schemas.openxmlformats.org/officeDocument/2006/relationships/hyperlink" Target="https://www.ncbi.nlm.nih.gov/pubmed/22305013" TargetMode="External"/><Relationship Id="rId5" Type="http://schemas.openxmlformats.org/officeDocument/2006/relationships/hyperlink" Target="https://www.oncoline.nl/endometriumcarcinoom" TargetMode="External"/><Relationship Id="rId4" Type="http://schemas.openxmlformats.org/officeDocument/2006/relationships/hyperlink" Target="https://www.ncbi.nlm.nih.gov/pubmed/1845759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ubmed/24172090" TargetMode="External"/><Relationship Id="rId2" Type="http://schemas.openxmlformats.org/officeDocument/2006/relationships/hyperlink" Target="https://www.ncbi.nlm.nih.gov/pubmed/24901775"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www.oncoline.nl/endometriumcarcinoo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ncbi.nlm.nih.gov/pubmed/24172090" TargetMode="External"/><Relationship Id="rId3" Type="http://schemas.openxmlformats.org/officeDocument/2006/relationships/hyperlink" Target="https://www.ncbi.nlm.nih.gov/pubmed/10478237" TargetMode="External"/><Relationship Id="rId7" Type="http://schemas.openxmlformats.org/officeDocument/2006/relationships/hyperlink" Target="https://www.ncbi.nlm.nih.gov/pubmed/22305013" TargetMode="External"/><Relationship Id="rId2" Type="http://schemas.openxmlformats.org/officeDocument/2006/relationships/hyperlink" Target="https://www.ncbi.nlm.nih.gov/pubmed/25010040" TargetMode="External"/><Relationship Id="rId1" Type="http://schemas.openxmlformats.org/officeDocument/2006/relationships/slideLayout" Target="../slideLayouts/slideLayout6.xml"/><Relationship Id="rId6" Type="http://schemas.openxmlformats.org/officeDocument/2006/relationships/hyperlink" Target="https://www.ncbi.nlm.nih.gov/pubmed/23727380" TargetMode="External"/><Relationship Id="rId5" Type="http://schemas.openxmlformats.org/officeDocument/2006/relationships/hyperlink" Target="https://www.ncbi.nlm.nih.gov/pubmed/25608571" TargetMode="External"/><Relationship Id="rId4" Type="http://schemas.openxmlformats.org/officeDocument/2006/relationships/hyperlink" Target="https://www.ncbi.nlm.nih.gov/pubmed/24668009"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134.xml"/><Relationship Id="rId3" Type="http://schemas.openxmlformats.org/officeDocument/2006/relationships/slide" Target="slide8.xml"/><Relationship Id="rId7" Type="http://schemas.openxmlformats.org/officeDocument/2006/relationships/slide" Target="slide68.xml"/><Relationship Id="rId12" Type="http://schemas.openxmlformats.org/officeDocument/2006/relationships/slide" Target="slide121.xml"/><Relationship Id="rId17" Type="http://schemas.openxmlformats.org/officeDocument/2006/relationships/slide" Target="slide156.xml"/><Relationship Id="rId2" Type="http://schemas.openxmlformats.org/officeDocument/2006/relationships/slide" Target="slide5.xml"/><Relationship Id="rId16" Type="http://schemas.openxmlformats.org/officeDocument/2006/relationships/slide" Target="slide152.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08.xml"/><Relationship Id="rId5" Type="http://schemas.openxmlformats.org/officeDocument/2006/relationships/slide" Target="slide12.xml"/><Relationship Id="rId15" Type="http://schemas.openxmlformats.org/officeDocument/2006/relationships/slide" Target="slide148.xml"/><Relationship Id="rId10" Type="http://schemas.openxmlformats.org/officeDocument/2006/relationships/slide" Target="slide101.xml"/><Relationship Id="rId4" Type="http://schemas.openxmlformats.org/officeDocument/2006/relationships/slide" Target="slide10.xml"/><Relationship Id="rId9" Type="http://schemas.openxmlformats.org/officeDocument/2006/relationships/slide" Target="slide87.xml"/><Relationship Id="rId14" Type="http://schemas.openxmlformats.org/officeDocument/2006/relationships/slide" Target="slide146.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pubmed.ncbi.nlm.nih.gov/9474874/" TargetMode="External"/><Relationship Id="rId2" Type="http://schemas.openxmlformats.org/officeDocument/2006/relationships/hyperlink" Target="https://pubmed.ncbi.nlm.nih.gov/6822361/"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14747944/" TargetMode="External"/><Relationship Id="rId4" Type="http://schemas.openxmlformats.org/officeDocument/2006/relationships/hyperlink" Target="https://pubmed.ncbi.nlm.nih.gov/10976693/" TargetMode="External"/></Relationships>
</file>

<file path=ppt/slides/_rels/slide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wiley-vch.de/publish/dt/books/bySubjectMD00/ISBN3-527-32759-2/"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pubmed.ncbi.nlm.nih.gov/27006490/" TargetMode="External"/><Relationship Id="rId7" Type="http://schemas.openxmlformats.org/officeDocument/2006/relationships/hyperlink" Target="https://pubmed.ncbi.nlm.nih.gov/31103324/" TargetMode="External"/><Relationship Id="rId2" Type="http://schemas.openxmlformats.org/officeDocument/2006/relationships/hyperlink" Target="https://www.ncbi.nlm.nih.gov/pubmed/24132290" TargetMode="External"/><Relationship Id="rId1" Type="http://schemas.openxmlformats.org/officeDocument/2006/relationships/slideLayout" Target="../slideLayouts/slideLayout6.xml"/><Relationship Id="rId6" Type="http://schemas.openxmlformats.org/officeDocument/2006/relationships/hyperlink" Target="https://pubmed.ncbi.nlm.nih.gov/32749941/" TargetMode="External"/><Relationship Id="rId5" Type="http://schemas.openxmlformats.org/officeDocument/2006/relationships/hyperlink" Target="https://pubmed.ncbi.nlm.nih.gov/30356126/" TargetMode="External"/><Relationship Id="rId10" Type="http://schemas.openxmlformats.org/officeDocument/2006/relationships/hyperlink" Target="https://pubmed.ncbi.nlm.nih.gov/29505428/" TargetMode="External"/><Relationship Id="rId4" Type="http://schemas.openxmlformats.org/officeDocument/2006/relationships/hyperlink" Target="https://www.ncbi.nlm.nih.gov/pubmed/26049688" TargetMode="External"/><Relationship Id="rId9" Type="http://schemas.openxmlformats.org/officeDocument/2006/relationships/hyperlink" Target="https://pubmed.ncbi.nlm.nih.gov/32560580/"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pubmed.ncbi.nlm.nih.gov/29505428/" TargetMode="External"/><Relationship Id="rId3" Type="http://schemas.openxmlformats.org/officeDocument/2006/relationships/hyperlink" Target="https://pubmed.ncbi.nlm.nih.gov/27006490/" TargetMode="External"/><Relationship Id="rId7" Type="http://schemas.openxmlformats.org/officeDocument/2006/relationships/hyperlink" Target="https://pubmed.ncbi.nlm.nih.gov/30356126/" TargetMode="External"/><Relationship Id="rId2" Type="http://schemas.openxmlformats.org/officeDocument/2006/relationships/hyperlink" Target="https://www.ncbi.nlm.nih.gov/pubmed/24132290" TargetMode="External"/><Relationship Id="rId1" Type="http://schemas.openxmlformats.org/officeDocument/2006/relationships/slideLayout" Target="../slideLayouts/slideLayout6.xml"/><Relationship Id="rId6" Type="http://schemas.openxmlformats.org/officeDocument/2006/relationships/hyperlink" Target="https://pubmed.ncbi.nlm.nih.gov/32749941/" TargetMode="External"/><Relationship Id="rId5" Type="http://schemas.openxmlformats.org/officeDocument/2006/relationships/hyperlink" Target="https://pubmed.ncbi.nlm.nih.gov/32560580/" TargetMode="External"/><Relationship Id="rId4" Type="http://schemas.openxmlformats.org/officeDocument/2006/relationships/hyperlink" Target="https://pubmed.ncbi.nlm.nih.gov/31103324/" TargetMode="External"/><Relationship Id="rId9" Type="http://schemas.openxmlformats.org/officeDocument/2006/relationships/slide" Target="slide4.xml"/></Relationships>
</file>

<file path=ppt/slides/_rels/slide58.xml.rels><?xml version="1.0" encoding="UTF-8" standalone="yes"?>
<Relationships xmlns="http://schemas.openxmlformats.org/package/2006/relationships"><Relationship Id="rId8" Type="http://schemas.openxmlformats.org/officeDocument/2006/relationships/hyperlink" Target="https://pubmed.ncbi.nlm.nih.gov/32749941/" TargetMode="External"/><Relationship Id="rId3" Type="http://schemas.openxmlformats.org/officeDocument/2006/relationships/hyperlink" Target="https://pubmed.ncbi.nlm.nih.gov/29432521/" TargetMode="External"/><Relationship Id="rId7" Type="http://schemas.openxmlformats.org/officeDocument/2006/relationships/slide" Target="slide17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hyperlink" Target="https://pubmed.ncbi.nlm.nih.gov/29505428/" TargetMode="External"/><Relationship Id="rId5" Type="http://schemas.openxmlformats.org/officeDocument/2006/relationships/hyperlink" Target="https://pubmed.ncbi.nlm.nih.gov/27006490/" TargetMode="External"/><Relationship Id="rId4" Type="http://schemas.openxmlformats.org/officeDocument/2006/relationships/hyperlink" Target="https://pubmed.ncbi.nlm.nih.gov/23636398/" TargetMode="External"/><Relationship Id="rId9" Type="http://schemas.openxmlformats.org/officeDocument/2006/relationships/hyperlink" Target="https://pubmed.ncbi.nlm.nih.gov/32560580/"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ncbi.nlm.nih.gov/pmc/articles/PMC5421949/" TargetMode="External"/><Relationship Id="rId3" Type="http://schemas.openxmlformats.org/officeDocument/2006/relationships/hyperlink" Target="https://pubmed.ncbi.nlm.nih.gov/28795426/" TargetMode="External"/><Relationship Id="rId7" Type="http://schemas.openxmlformats.org/officeDocument/2006/relationships/hyperlink" Target="https://pubmed.ncbi.nlm.nih.gov/33290350/" TargetMode="External"/><Relationship Id="rId12" Type="http://schemas.openxmlformats.org/officeDocument/2006/relationships/slide" Target="slide4.xml"/><Relationship Id="rId2" Type="http://schemas.openxmlformats.org/officeDocument/2006/relationships/hyperlink" Target="https://pubmed.ncbi.nlm.nih.gov/31492746/" TargetMode="External"/><Relationship Id="rId1" Type="http://schemas.openxmlformats.org/officeDocument/2006/relationships/slideLayout" Target="../slideLayouts/slideLayout6.xml"/><Relationship Id="rId6" Type="http://schemas.openxmlformats.org/officeDocument/2006/relationships/hyperlink" Target="https://pubmed.ncbi.nlm.nih.gov/27006490/" TargetMode="External"/><Relationship Id="rId11" Type="http://schemas.openxmlformats.org/officeDocument/2006/relationships/hyperlink" Target="https://pubmed.ncbi.nlm.nih.gov/33445465/" TargetMode="External"/><Relationship Id="rId5" Type="http://schemas.openxmlformats.org/officeDocument/2006/relationships/hyperlink" Target="https://pubmed.ncbi.nlm.nih.gov/31846532/" TargetMode="External"/><Relationship Id="rId10" Type="http://schemas.openxmlformats.org/officeDocument/2006/relationships/hyperlink" Target="https://pubmed.ncbi.nlm.nih.gov/26172027/" TargetMode="External"/><Relationship Id="rId4" Type="http://schemas.openxmlformats.org/officeDocument/2006/relationships/hyperlink" Target="https://pubmed.ncbi.nlm.nih.gov/32749941/" TargetMode="External"/><Relationship Id="rId9" Type="http://schemas.openxmlformats.org/officeDocument/2006/relationships/hyperlink" Target="https://doi.org/10.1007/978-3-319-43139-0_3"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33397713/"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31531779/"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22198048"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ww.ncbi.nlm.nih.gov/pubmed/22196499" TargetMode="External"/><Relationship Id="rId7" Type="http://schemas.openxmlformats.org/officeDocument/2006/relationships/hyperlink" Target="https://www.ncbi.nlm.nih.gov/pubmed/23737032" TargetMode="Externa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hyperlink" Target="https://www.ncbi.nlm.nih.gov/pubmed/22245711" TargetMode="External"/><Relationship Id="rId5" Type="http://schemas.openxmlformats.org/officeDocument/2006/relationships/hyperlink" Target="https://www.ncbi.nlm.nih.gov/pubmed/23021687" TargetMode="External"/><Relationship Id="rId4" Type="http://schemas.openxmlformats.org/officeDocument/2006/relationships/hyperlink" Target="https://www.ncbi.nlm.nih.gov/pubmed/24388202" TargetMode="External"/></Relationships>
</file>

<file path=ppt/slides/_rels/slide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17662377"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31147990/"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slide" Target="slide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29909967/"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pubmed.ncbi.nlm.nih.gov/32389376/" TargetMode="External"/><Relationship Id="rId7" Type="http://schemas.openxmlformats.org/officeDocument/2006/relationships/hyperlink" Target="https://pubmed.ncbi.nlm.nih.gov/29505525/" TargetMode="External"/><Relationship Id="rId2" Type="http://schemas.openxmlformats.org/officeDocument/2006/relationships/hyperlink" Target="https://pubmed.ncbi.nlm.nih.gov/27871836/" TargetMode="External"/><Relationship Id="rId1" Type="http://schemas.openxmlformats.org/officeDocument/2006/relationships/slideLayout" Target="../slideLayouts/slideLayout6.xml"/><Relationship Id="rId6" Type="http://schemas.openxmlformats.org/officeDocument/2006/relationships/hyperlink" Target="https://pubmed.ncbi.nlm.nih.gov/30952370/" TargetMode="External"/><Relationship Id="rId5" Type="http://schemas.openxmlformats.org/officeDocument/2006/relationships/hyperlink" Target="https://pubmed.ncbi.nlm.nih.gov/28159465/" TargetMode="External"/><Relationship Id="rId4" Type="http://schemas.openxmlformats.org/officeDocument/2006/relationships/hyperlink" Target="https://pubmed.ncbi.nlm.nih.gov/32349874/" TargetMode="External"/></Relationships>
</file>

<file path=ppt/slides/_rels/slide8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www.ncbi.nlm.nih.gov/pubmed/22972096" TargetMode="External"/><Relationship Id="rId2" Type="http://schemas.openxmlformats.org/officeDocument/2006/relationships/hyperlink" Target="https://pubmed.ncbi.nlm.nih.gov/29369119/"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pubmed.ncbi.nlm.nih.gov/30379327/"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pubmed.ncbi.nlm.nih.gov/30008031/" TargetMode="External"/><Relationship Id="rId2" Type="http://schemas.openxmlformats.org/officeDocument/2006/relationships/hyperlink" Target="https://pubmed.ncbi.nlm.nih.gov/31082383/"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32527569/" TargetMode="External"/><Relationship Id="rId4" Type="http://schemas.openxmlformats.org/officeDocument/2006/relationships/hyperlink" Target="https://pubmed.ncbi.nlm.nih.gov/28762635/"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ncbi.nlm.nih.gov/pubmed/20434198" TargetMode="External"/><Relationship Id="rId2" Type="http://schemas.openxmlformats.org/officeDocument/2006/relationships/hyperlink" Target="https://www.ncbi.nlm.nih.gov/pubmed/21945551" TargetMode="External"/><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hyperlink" Target="https://pubmed.ncbi.nlm.nih.gov/31043831/" TargetMode="External"/></Relationships>
</file>

<file path=ppt/slides/_rels/slide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pubmed.ncbi.nlm.nih.gov/27006490/"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www.ncbi.nlm.nih.gov/pubmed/24257557" TargetMode="External"/><Relationship Id="rId2" Type="http://schemas.openxmlformats.org/officeDocument/2006/relationships/hyperlink" Target="https://www.ncbi.nlm.nih.gov/pubmed/24766678"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8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ncbi.nlm.nih.gov/pubmed/20206777" TargetMode="External"/><Relationship Id="rId7" Type="http://schemas.openxmlformats.org/officeDocument/2006/relationships/hyperlink" Target="https://www.ncbi.nlm.nih.gov/pubmed/26049688" TargetMode="External"/><Relationship Id="rId12" Type="http://schemas.openxmlformats.org/officeDocument/2006/relationships/hyperlink" Target="https://pubmed.ncbi.nlm.nih.gov/29449189/" TargetMode="External"/><Relationship Id="rId2" Type="http://schemas.openxmlformats.org/officeDocument/2006/relationships/hyperlink" Target="https://www.ncbi.nlm.nih.gov/pubmed/19546404" TargetMode="External"/><Relationship Id="rId1" Type="http://schemas.openxmlformats.org/officeDocument/2006/relationships/slideLayout" Target="../slideLayouts/slideLayout6.xml"/><Relationship Id="rId6" Type="http://schemas.openxmlformats.org/officeDocument/2006/relationships/hyperlink" Target="https://pubmed.ncbi.nlm.nih.gov/30356126/" TargetMode="External"/><Relationship Id="rId11" Type="http://schemas.openxmlformats.org/officeDocument/2006/relationships/hyperlink" Target="https://pubmed.ncbi.nlm.nih.gov/31345626/" TargetMode="External"/><Relationship Id="rId5" Type="http://schemas.openxmlformats.org/officeDocument/2006/relationships/hyperlink" Target="https://pubmed.ncbi.nlm.nih.gov/32184268/" TargetMode="External"/><Relationship Id="rId10" Type="http://schemas.openxmlformats.org/officeDocument/2006/relationships/hyperlink" Target="https://pubmed.ncbi.nlm.nih.gov/27397040/" TargetMode="External"/><Relationship Id="rId4" Type="http://schemas.openxmlformats.org/officeDocument/2006/relationships/hyperlink" Target="https://www.ncbi.nlm.nih.gov/pubmed/21444867" TargetMode="External"/><Relationship Id="rId9" Type="http://schemas.openxmlformats.org/officeDocument/2006/relationships/hyperlink" Target="https://pubmed.ncbi.nlm.nih.gov/327499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slide" Target="slide4.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hyperlink" Target="https://pubmed.ncbi.nlm.nih.gov/30356126/" TargetMode="Externa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hyperlink" Target="https://www.ncbi.nlm.nih.gov/pubmed/26049688" TargetMode="External"/><Relationship Id="rId5" Type="http://schemas.openxmlformats.org/officeDocument/2006/relationships/hyperlink" Target="https://pubmed.ncbi.nlm.nih.gov/32221021/" TargetMode="External"/><Relationship Id="rId4" Type="http://schemas.openxmlformats.org/officeDocument/2006/relationships/hyperlink" Target="https://pubmed.ncbi.nlm.nih.gov/31912677/"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ncbi.nlm.nih.gov/pubmed/26049688" TargetMode="External"/><Relationship Id="rId2" Type="http://schemas.openxmlformats.org/officeDocument/2006/relationships/hyperlink" Target="https://pubmed.ncbi.nlm.nih.gov/30356126/"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32221021/" TargetMode="External"/><Relationship Id="rId4" Type="http://schemas.openxmlformats.org/officeDocument/2006/relationships/hyperlink" Target="https://pubmed.ncbi.nlm.nih.gov/31912677/"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ncbi.nlm.nih.gov/pubmed/26049688" TargetMode="External"/><Relationship Id="rId2" Type="http://schemas.openxmlformats.org/officeDocument/2006/relationships/hyperlink" Target="https://pubmed.ncbi.nlm.nih.gov/30356126/"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pubmed.ncbi.nlm.nih.gov/32221021/" TargetMode="External"/><Relationship Id="rId4" Type="http://schemas.openxmlformats.org/officeDocument/2006/relationships/hyperlink" Target="https://pubmed.ncbi.nlm.nih.gov/31912677/"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pubmed.ncbi.nlm.nih.gov/31912677/" TargetMode="External"/><Relationship Id="rId7" Type="http://schemas.openxmlformats.org/officeDocument/2006/relationships/slide" Target="slide4.xml"/><Relationship Id="rId2" Type="http://schemas.openxmlformats.org/officeDocument/2006/relationships/hyperlink" Target="https://pubmed.ncbi.nlm.nih.gov/30356126/" TargetMode="External"/><Relationship Id="rId1" Type="http://schemas.openxmlformats.org/officeDocument/2006/relationships/slideLayout" Target="../slideLayouts/slideLayout6.xml"/><Relationship Id="rId6" Type="http://schemas.openxmlformats.org/officeDocument/2006/relationships/hyperlink" Target="https://pubmed.ncbi.nlm.nih.gov/31345626/" TargetMode="External"/><Relationship Id="rId5" Type="http://schemas.openxmlformats.org/officeDocument/2006/relationships/hyperlink" Target="https://www.ncbi.nlm.nih.gov/pubmed/26049688" TargetMode="External"/><Relationship Id="rId4" Type="http://schemas.openxmlformats.org/officeDocument/2006/relationships/hyperlink" Target="https://pubmed.ncbi.nlm.nih.gov/32221021/"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pubmed.ncbi.nlm.nih.gov/31912677/" TargetMode="External"/><Relationship Id="rId7" Type="http://schemas.openxmlformats.org/officeDocument/2006/relationships/hyperlink" Target="https://pubmed.ncbi.nlm.nih.gov/34610387/" TargetMode="External"/><Relationship Id="rId2" Type="http://schemas.openxmlformats.org/officeDocument/2006/relationships/hyperlink" Target="https://pubmed.ncbi.nlm.nih.gov/30356126/" TargetMode="External"/><Relationship Id="rId1" Type="http://schemas.openxmlformats.org/officeDocument/2006/relationships/slideLayout" Target="../slideLayouts/slideLayout6.xml"/><Relationship Id="rId6" Type="http://schemas.openxmlformats.org/officeDocument/2006/relationships/slide" Target="slide4.xml"/><Relationship Id="rId5" Type="http://schemas.openxmlformats.org/officeDocument/2006/relationships/hyperlink" Target="https://www.ncbi.nlm.nih.gov/pubmed/26049688" TargetMode="External"/><Relationship Id="rId4" Type="http://schemas.openxmlformats.org/officeDocument/2006/relationships/hyperlink" Target="https://pubmed.ncbi.nlm.nih.gov/32221021/"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pubmed.ncbi.nlm.nih.gov/29449189/" TargetMode="External"/><Relationship Id="rId2" Type="http://schemas.openxmlformats.org/officeDocument/2006/relationships/hyperlink" Target="https://pubmed.ncbi.nlm.nih.gov/31189035/" TargetMode="Externa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9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ncbi.nlm.nih.gov/pubmed/18378136"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7716364" y="1592982"/>
            <a:ext cx="1440162" cy="367203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lnSpcReduction="10000"/>
          </a:bodyPr>
          <a:lstStyle/>
          <a:p>
            <a:r>
              <a:rPr lang="de-DE" b="1" dirty="0">
                <a:solidFill>
                  <a:schemeClr val="tx1"/>
                </a:solidFill>
              </a:rPr>
              <a:t>S3-Leitlinie Endometriumkarzinom</a:t>
            </a:r>
          </a:p>
          <a:p>
            <a:endParaRPr lang="de-DE" dirty="0">
              <a:solidFill>
                <a:schemeClr val="tx1"/>
              </a:solidFill>
            </a:endParaRPr>
          </a:p>
          <a:p>
            <a:r>
              <a:rPr lang="de-DE" sz="1200" dirty="0">
                <a:solidFill>
                  <a:schemeClr val="tx1"/>
                </a:solidFill>
              </a:rPr>
              <a:t>Langversion 3.0 – Mai 2024</a:t>
            </a:r>
          </a:p>
          <a:p>
            <a:r>
              <a:rPr lang="de-DE" sz="1200" dirty="0">
                <a:solidFill>
                  <a:schemeClr val="tx1"/>
                </a:solidFill>
              </a:rPr>
              <a:t>AWMF-Registernummer: 032-034OL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44146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a:extLst>
              <a:ext uri="{FF2B5EF4-FFF2-40B4-BE49-F238E27FC236}">
                <a16:creationId xmlns:a16="http://schemas.microsoft.com/office/drawing/2014/main" id="{59A436E1-2979-025C-346F-C6C59E9ABC5A}"/>
              </a:ext>
            </a:extLst>
          </p:cNvPr>
          <p:cNvPicPr>
            <a:picLocks noChangeAspect="1"/>
          </p:cNvPicPr>
          <p:nvPr/>
        </p:nvPicPr>
        <p:blipFill>
          <a:blip r:embed="rId3"/>
          <a:stretch>
            <a:fillRect/>
          </a:stretch>
        </p:blipFill>
        <p:spPr>
          <a:xfrm>
            <a:off x="392990" y="3835364"/>
            <a:ext cx="6063050" cy="1963337"/>
          </a:xfrm>
          <a:prstGeom prst="rect">
            <a:avLst/>
          </a:prstGeom>
        </p:spPr>
      </p:pic>
      <p:sp>
        <p:nvSpPr>
          <p:cNvPr id="11" name="TextBox 10"/>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12" name="TextBox 11"/>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2670220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Vorschlag zur stadienadaptierten Strahlentherapie beim uterinen Karzinosarkom</a:t>
            </a:r>
          </a:p>
        </p:txBody>
      </p:sp>
      <p:graphicFrame>
        <p:nvGraphicFramePr>
          <p:cNvPr id="3" name="Table 2"/>
          <p:cNvGraphicFramePr>
            <a:graphicFrameLocks noGrp="1"/>
          </p:cNvGraphicFramePr>
          <p:nvPr>
            <p:extLst>
              <p:ext uri="{D42A27DB-BD31-4B8C-83A1-F6EECF244321}">
                <p14:modId xmlns:p14="http://schemas.microsoft.com/office/powerpoint/2010/main" val="3128858246"/>
              </p:ext>
            </p:extLst>
          </p:nvPr>
        </p:nvGraphicFramePr>
        <p:xfrm>
          <a:off x="360000" y="1890000"/>
          <a:ext cx="11472000" cy="25908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600" b="1" i="0" u="none" dirty="0">
                          <a:solidFill>
                            <a:srgbClr val="000000"/>
                          </a:solidFill>
                        </a:rPr>
                        <a:t>Stadium</a:t>
                      </a:r>
                    </a:p>
                  </a:txBody>
                  <a:tcPr>
                    <a:solidFill>
                      <a:srgbClr val="F7BF66"/>
                    </a:solidFill>
                  </a:tcPr>
                </a:tc>
                <a:tc>
                  <a:txBody>
                    <a:bodyPr/>
                    <a:lstStyle/>
                    <a:p>
                      <a:pPr algn="ctr">
                        <a:spcAft>
                          <a:spcPts val="500"/>
                        </a:spcAft>
                        <a:defRPr sz="900" b="0">
                          <a:solidFill>
                            <a:srgbClr val="000000"/>
                          </a:solidFill>
                          <a:latin typeface="Lucida Sans"/>
                        </a:defRPr>
                      </a:pPr>
                      <a:r>
                        <a:rPr sz="1600" b="1" i="0" u="none" dirty="0" err="1">
                          <a:solidFill>
                            <a:srgbClr val="000000"/>
                          </a:solidFill>
                        </a:rPr>
                        <a:t>alleinige</a:t>
                      </a:r>
                      <a:r>
                        <a:rPr sz="1600" b="1" i="0" u="none" dirty="0">
                          <a:solidFill>
                            <a:srgbClr val="000000"/>
                          </a:solidFill>
                        </a:rPr>
                        <a:t> externe </a:t>
                      </a:r>
                      <a:r>
                        <a:rPr sz="1600" b="1" i="0" u="none" dirty="0" err="1">
                          <a:solidFill>
                            <a:srgbClr val="000000"/>
                          </a:solidFill>
                        </a:rPr>
                        <a:t>Strahlentherapie</a:t>
                      </a:r>
                      <a:endParaRPr sz="1600" b="1" i="0" u="none" dirty="0">
                        <a:solidFill>
                          <a:srgbClr val="000000"/>
                        </a:solidFill>
                      </a:endParaRPr>
                    </a:p>
                  </a:txBody>
                  <a:tcPr>
                    <a:solidFill>
                      <a:srgbClr val="F7BF66"/>
                    </a:solidFill>
                  </a:tcPr>
                </a:tc>
                <a:tc>
                  <a:txBody>
                    <a:bodyPr/>
                    <a:lstStyle/>
                    <a:p>
                      <a:pPr algn="ctr">
                        <a:spcAft>
                          <a:spcPts val="500"/>
                        </a:spcAft>
                        <a:defRPr sz="900" b="0">
                          <a:solidFill>
                            <a:srgbClr val="000000"/>
                          </a:solidFill>
                          <a:latin typeface="Lucida Sans"/>
                        </a:defRPr>
                      </a:pPr>
                      <a:r>
                        <a:rPr sz="1600" b="1" i="0" u="none">
                          <a:solidFill>
                            <a:srgbClr val="000000"/>
                          </a:solidFill>
                        </a:rPr>
                        <a:t>alleinige vaginale Brachytherapie</a:t>
                      </a:r>
                    </a:p>
                  </a:txBody>
                  <a:tcPr>
                    <a:solidFill>
                      <a:srgbClr val="F7BF66"/>
                    </a:solidFill>
                  </a:tcPr>
                </a:tc>
                <a:tc>
                  <a:txBody>
                    <a:bodyPr/>
                    <a:lstStyle/>
                    <a:p>
                      <a:pPr algn="ctr">
                        <a:spcAft>
                          <a:spcPts val="500"/>
                        </a:spcAft>
                        <a:defRPr sz="900" b="0">
                          <a:solidFill>
                            <a:srgbClr val="000000"/>
                          </a:solidFill>
                          <a:latin typeface="Lucida Sans"/>
                        </a:defRPr>
                      </a:pPr>
                      <a:r>
                        <a:rPr sz="1600" b="1" i="0" u="none">
                          <a:solidFill>
                            <a:srgbClr val="000000"/>
                          </a:solidFill>
                        </a:rPr>
                        <a:t>Kombination (extern + Brachytherapie)</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600" b="0" i="0" u="none">
                          <a:solidFill>
                            <a:srgbClr val="000000"/>
                          </a:solidFill>
                        </a:rPr>
                        <a:t>IA</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600" b="0" i="0" u="none" dirty="0">
                          <a:solidFill>
                            <a:srgbClr val="000000"/>
                          </a:solidFill>
                        </a:rPr>
                        <a:t>IB</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600" b="0" i="0" u="none">
                          <a:solidFill>
                            <a:srgbClr val="000000"/>
                          </a:solidFill>
                        </a:rPr>
                        <a:t>II</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600" b="0" i="0" u="none">
                          <a:solidFill>
                            <a:srgbClr val="000000"/>
                          </a:solidFill>
                        </a:rPr>
                        <a:t>III</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600" b="0" i="0" u="none">
                          <a:solidFill>
                            <a:srgbClr val="000000"/>
                          </a:solidFill>
                        </a:rPr>
                        <a:t>IV</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a:solidFill>
                            <a:srgbClr val="000000"/>
                          </a:solidFill>
                        </a:rPr>
                        <a:t>−</a:t>
                      </a:r>
                    </a:p>
                  </a:txBody>
                  <a:tcPr>
                    <a:solidFill>
                      <a:srgbClr val="FCEACC"/>
                    </a:solidFill>
                  </a:tcPr>
                </a:tc>
                <a:tc>
                  <a:txBody>
                    <a:bodyPr/>
                    <a:lstStyle/>
                    <a:p>
                      <a:pPr algn="ctr">
                        <a:spcAft>
                          <a:spcPts val="500"/>
                        </a:spcAft>
                        <a:defRPr sz="900" b="0">
                          <a:solidFill>
                            <a:srgbClr val="000000"/>
                          </a:solidFill>
                          <a:latin typeface="Lucida Sans"/>
                        </a:defRPr>
                      </a:pPr>
                      <a:r>
                        <a:rPr sz="1600" b="0" i="0" u="none" dirty="0">
                          <a:solidFill>
                            <a:srgbClr val="000000"/>
                          </a:solidFill>
                        </a:rPr>
                        <a:t>0</a:t>
                      </a:r>
                    </a:p>
                  </a:txBody>
                  <a:tcPr>
                    <a:solidFill>
                      <a:srgbClr val="FCEACC"/>
                    </a:solidFill>
                  </a:tcPr>
                </a:tc>
                <a:extLst>
                  <a:ext uri="{0D108BD9-81ED-4DB2-BD59-A6C34878D82A}">
                    <a16:rowId xmlns:a16="http://schemas.microsoft.com/office/drawing/2014/main" val="10005"/>
                  </a:ext>
                </a:extLst>
              </a:tr>
              <a:tr h="0">
                <a:tc gridSpan="4">
                  <a:txBody>
                    <a:bodyPr/>
                    <a:lstStyle/>
                    <a:p>
                      <a:pPr algn="l">
                        <a:spcAft>
                          <a:spcPts val="500"/>
                        </a:spcAft>
                        <a:defRPr sz="900" b="0">
                          <a:solidFill>
                            <a:srgbClr val="000000"/>
                          </a:solidFill>
                          <a:latin typeface="Lucida Sans"/>
                        </a:defRPr>
                      </a:pPr>
                      <a:r>
                        <a:rPr sz="1600" b="0" i="0" u="none" dirty="0">
                          <a:solidFill>
                            <a:srgbClr val="000000"/>
                          </a:solidFill>
                        </a:rPr>
                        <a:t>+: </a:t>
                      </a:r>
                      <a:r>
                        <a:rPr sz="1600" b="0" i="0" u="none" dirty="0" err="1">
                          <a:solidFill>
                            <a:srgbClr val="000000"/>
                          </a:solidFill>
                        </a:rPr>
                        <a:t>empfohlen</a:t>
                      </a:r>
                      <a:r>
                        <a:rPr sz="1600" b="0" i="0" u="none" dirty="0">
                          <a:solidFill>
                            <a:srgbClr val="000000"/>
                          </a:solidFill>
                        </a:rPr>
                        <a:t>, 0: </a:t>
                      </a:r>
                      <a:r>
                        <a:rPr sz="1600" b="0" i="0" u="none" dirty="0" err="1">
                          <a:solidFill>
                            <a:srgbClr val="000000"/>
                          </a:solidFill>
                        </a:rPr>
                        <a:t>unklar</a:t>
                      </a:r>
                      <a:r>
                        <a:rPr sz="1600" b="0" i="0" u="none" dirty="0">
                          <a:solidFill>
                            <a:srgbClr val="000000"/>
                          </a:solidFill>
                        </a:rPr>
                        <a:t>, -: </a:t>
                      </a:r>
                      <a:r>
                        <a:rPr sz="1600" b="0" i="0" u="none" dirty="0" err="1">
                          <a:solidFill>
                            <a:srgbClr val="000000"/>
                          </a:solidFill>
                        </a:rPr>
                        <a:t>nicht</a:t>
                      </a:r>
                      <a:r>
                        <a:rPr sz="1600" b="0" i="0" u="none" dirty="0">
                          <a:solidFill>
                            <a:srgbClr val="000000"/>
                          </a:solidFill>
                        </a:rPr>
                        <a:t> </a:t>
                      </a:r>
                      <a:r>
                        <a:rPr sz="1600" b="0" i="0" u="none" dirty="0" err="1">
                          <a:solidFill>
                            <a:srgbClr val="000000"/>
                          </a:solidFill>
                        </a:rPr>
                        <a:t>empfohlen</a:t>
                      </a:r>
                      <a:endParaRPr sz="1600" b="0" i="0" u="none" dirty="0">
                        <a:solidFill>
                          <a:srgbClr val="000000"/>
                        </a:solidFill>
                      </a:endParaRP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Gestagentherapie nach Operation eines Endometriumkarzinoms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[Martin-Hirsch, P. P. L.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872390239"/>
              </p:ext>
            </p:extLst>
          </p:nvPr>
        </p:nvGraphicFramePr>
        <p:xfrm>
          <a:off x="360000" y="4069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primärem Typ-I-Endometriumkarzinom im Stadium pT1a/b G1 und G2 cN0/ pNsn0, p53-wt und L1CAM-neg. oder nicht bestimmt sollen keine adjuvante Chemotherapie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032-034OL-3.0-8.2-2024M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Patientinnen mit endometrioidem oder anderem Typ-I-Endometriumkarzinom im Stadium pT1a G3 cN0 oder pN0, p53-wt,L1CAM positiv liegen keine ausreichenden Daten zum Nutzen einer adjuvanten Chemotherapie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[Johnson, N.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27392488"/>
              </p:ext>
            </p:extLst>
          </p:nvPr>
        </p:nvGraphicFramePr>
        <p:xfrm>
          <a:off x="360000" y="38844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Typ-I-Endometriumkarzinom G3 pT1b, ohne POLE-Mutation oder Stadium pT2 (jeweils pN0) kann eine adjuvante Chemotherapie mit 3 oder 6 Zyklen (s. Statement 8.13) als Zusatz zur vaginalen Brachytherapie (s. Empfehlung Strahlentherapie) oder eine alleinige perkutane Strahlentherapie ohne Chemotherapie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4"/>
                        </a:rPr>
                        <a:t>[Galaal, K. 2014]</a:t>
                      </a:r>
                      <a:r>
                        <a:rPr sz="1000"/>
                        <a:t>, </a:t>
                      </a:r>
                      <a:r>
                        <a:rPr sz="1000">
                          <a:solidFill>
                            <a:srgbClr val="F7BF66"/>
                          </a:solidFill>
                          <a:hlinkClick r:id="rId2"/>
                        </a:rPr>
                        <a:t>[Johnson, N.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032-034OL-3.0-8.4-2024G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Typ-I-Endometriumkarzinom G3 pT1b oder Stadium pT2 (jeweils pN0) mit POLE-Mutation sollten keine adjuvante Chemotherapie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583352866"/>
              </p:ext>
            </p:extLst>
          </p:nvPr>
        </p:nvGraphicFramePr>
        <p:xfrm>
          <a:off x="360000" y="317093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8.6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serösem Endometriumkarzinom im Stadium Ia ohne Myometiumbefall </a:t>
                      </a:r>
                      <a:r>
                        <a:rPr sz="1000" b="1" i="0" u="none">
                          <a:latin typeface="Lucida Sans"/>
                        </a:rPr>
                        <a:t>kann</a:t>
                      </a:r>
                      <a:r>
                        <a:rPr sz="1000" b="0" i="0" u="none">
                          <a:latin typeface="Lucida Sans"/>
                        </a:rPr>
                        <a:t> zusätzlich zur fakultativen Brachytherapie oder perkutanen Strahlentherapie eine adjuvante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032-034OL-3.0-8.6-2024N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serösem Endometriumkarzinom im FIGO Stadium Ia mit Myometriumbefall bis Stadium III </a:t>
                      </a:r>
                      <a:r>
                        <a:rPr sz="1000" b="1" i="0" u="none">
                          <a:latin typeface="Lucida Sans"/>
                        </a:rPr>
                        <a:t>sollte</a:t>
                      </a:r>
                      <a:r>
                        <a:rPr sz="1000" b="0" i="0" u="none">
                          <a:latin typeface="Lucida Sans"/>
                        </a:rPr>
                        <a:t> eine adjuvante Therapie nach dem PORTEC-III-Schema (= Radiochemotherapie gefolgt von Chemotherapie) durchgeführt werden. Bei serösen Endometriumkarzinomen im Stadium III </a:t>
                      </a:r>
                      <a:r>
                        <a:rPr sz="1000" b="1" i="0" u="none">
                          <a:latin typeface="Lucida Sans"/>
                        </a:rPr>
                        <a:t>kann</a:t>
                      </a:r>
                      <a:r>
                        <a:rPr sz="1000" b="0" i="0" u="none">
                          <a:latin typeface="Lucida Sans"/>
                        </a:rPr>
                        <a:t> alternativ eine alleinige adjuvante Chemotherapie durchgeführt werden (Carboplatin AUC 6 / Paclitaxel 175 mg/m2).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[Matei, D 2019]</a:t>
                      </a:r>
                      <a:r>
                        <a:rPr sz="1000"/>
                        <a:t>, </a:t>
                      </a:r>
                      <a:r>
                        <a:rPr sz="1000">
                          <a:solidFill>
                            <a:srgbClr val="F7BF66"/>
                          </a:solidFill>
                          <a:hlinkClick r:id="rId3" action="ppaction://hlinksldjump"/>
                        </a:rPr>
                        <a:t>[de Boer, P.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074494225"/>
              </p:ext>
            </p:extLst>
          </p:nvPr>
        </p:nvGraphicFramePr>
        <p:xfrm>
          <a:off x="360000" y="4069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Endometriumkarzinom Typ1 und abnormem p53-Status in der Immunhistochemie (Typ-I-Endometriumkarzinome Stadium 1a oder höher, mit Infiltration in das Myometrium oder klarzelliges Endometriumkarzinom) sollten behandelt werden wie Patientinnen mit serösen Endometriumkarzinomen.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032-034OL-3.0-8.8-2024G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primärem Endometriumkarzinom im Stadium pT3 und/oder pN1 sollen eine adjuvante Chemotherapie oder eine adjuvante Therapie nach dem PORTEC-3-Schema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[Matei, D 2019]</a:t>
                      </a:r>
                      <a:r>
                        <a:rPr sz="1000"/>
                        <a:t>, </a:t>
                      </a:r>
                      <a:r>
                        <a:rPr sz="1000">
                          <a:solidFill>
                            <a:srgbClr val="F7BF66"/>
                          </a:solidFill>
                          <a:hlinkClick r:id="rId3"/>
                        </a:rPr>
                        <a:t>[de Boer, SM 2016]</a:t>
                      </a:r>
                      <a:r>
                        <a:rPr sz="1000"/>
                        <a:t>, </a:t>
                      </a:r>
                      <a:r>
                        <a:rPr sz="1000">
                          <a:solidFill>
                            <a:srgbClr val="F7BF66"/>
                          </a:solidFill>
                          <a:hlinkClick r:id="rId4"/>
                        </a:rPr>
                        <a:t>[de Boer, SM 2019]</a:t>
                      </a:r>
                      <a:r>
                        <a:rPr sz="1000"/>
                        <a:t>, </a:t>
                      </a:r>
                      <a:r>
                        <a:rPr sz="1000">
                          <a:solidFill>
                            <a:srgbClr val="F7BF66"/>
                          </a:solidFill>
                          <a:hlinkClick r:id="rId5"/>
                        </a:rPr>
                        <a:t>[de Boer, SM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424923085"/>
              </p:ext>
            </p:extLst>
          </p:nvPr>
        </p:nvGraphicFramePr>
        <p:xfrm>
          <a:off x="355557" y="403200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Endometriumkarzinom im Stadium pT4a oder M1, die makroskopisch tumorfrei operiert wurden oder einen maximalen postoperativen Resttumor unter 2 cm haben, sollten eine adjuvante Chemotherapie, ggf. in Kombination mit einer Strahlentherapie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[Matei, D 2019]</a:t>
                      </a:r>
                      <a:r>
                        <a:rPr sz="1000"/>
                        <a:t>, </a:t>
                      </a:r>
                      <a:r>
                        <a:rPr sz="1000">
                          <a:solidFill>
                            <a:srgbClr val="F7BF66"/>
                          </a:solidFill>
                          <a:hlinkClick r:id="rId7"/>
                        </a:rPr>
                        <a:t>[Johnson, N. 2011]</a:t>
                      </a:r>
                      <a:r>
                        <a:rPr sz="1000"/>
                        <a:t>, </a:t>
                      </a:r>
                      <a:r>
                        <a:rPr sz="1000">
                          <a:solidFill>
                            <a:srgbClr val="F7BF66"/>
                          </a:solidFill>
                          <a:hlinkClick r:id="rId8"/>
                        </a:rPr>
                        <a:t>[Galaal, K.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032-034OL-3.0-8.10-2024G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Chemotherapie beim Endometriumkarzinom soll mit Carboplatin  AUC 5 oder AUC 6 und Paclitaxel 175 mg pro Quadratmeter durchgeführt werden. Nach einer perkutanen Strahlentherapie sollte Carboplatin AUC 5 dosiert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[Nomura, H 2019]</a:t>
                      </a:r>
                      <a:r>
                        <a:rPr sz="1000"/>
                        <a:t>, </a:t>
                      </a:r>
                      <a:r>
                        <a:rPr sz="1000">
                          <a:solidFill>
                            <a:srgbClr val="F7BF66"/>
                          </a:solidFill>
                          <a:hlinkClick r:id="rId3"/>
                        </a:rPr>
                        <a:t>[Miller, D. S. 2020]</a:t>
                      </a:r>
                      <a:r>
                        <a:rPr sz="1000"/>
                        <a:t>, </a:t>
                      </a:r>
                      <a:r>
                        <a:rPr sz="1000">
                          <a:solidFill>
                            <a:srgbClr val="F7BF66"/>
                          </a:solidFill>
                          <a:hlinkClick r:id="rId4"/>
                        </a:rPr>
                        <a:t>[Matei, D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99246853"/>
              </p:ext>
            </p:extLst>
          </p:nvPr>
        </p:nvGraphicFramePr>
        <p:xfrm>
          <a:off x="363032" y="403200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alleiniger Chemotherapie kann bei Kontraindikation gegen Paclitaxel oder Carboplatin auch Adriamycin und Cisplatin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4"/>
                        </a:rPr>
                        <a:t>[Matei, D 2019]</a:t>
                      </a:r>
                      <a:r>
                        <a:rPr sz="1000"/>
                        <a:t>, </a:t>
                      </a:r>
                      <a:r>
                        <a:rPr sz="1000">
                          <a:solidFill>
                            <a:srgbClr val="F7BF66"/>
                          </a:solidFill>
                          <a:hlinkClick r:id="rId2"/>
                        </a:rPr>
                        <a:t>[Nomura, H 2019]</a:t>
                      </a:r>
                      <a:r>
                        <a:rPr sz="1000"/>
                        <a:t>, </a:t>
                      </a:r>
                      <a:r>
                        <a:rPr sz="1000">
                          <a:solidFill>
                            <a:srgbClr val="F7BF66"/>
                          </a:solidFill>
                          <a:hlinkClick r:id="rId3"/>
                        </a:rPr>
                        <a:t>[Miller, D. S.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032-034OL-3.0-8.12-2024G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Adjuvante medikamentöse Therapie des Endometriumkarzinoms</a:t>
            </a:r>
          </a:p>
          <a:p>
            <a:r>
              <a:rPr sz="1400"/>
              <a:t>Kapitel 8.1: Adjuvante medikamentöse Therapie bei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Karzinosarkom FIGO-Stadium I bis IV </a:t>
                      </a:r>
                      <a:r>
                        <a:rPr sz="1000" b="1" i="0" u="none">
                          <a:latin typeface="Lucida Sans"/>
                        </a:rPr>
                        <a:t>sollen</a:t>
                      </a:r>
                      <a:r>
                        <a:rPr sz="1000" b="0" i="0" u="none">
                          <a:latin typeface="Lucida Sans"/>
                        </a:rPr>
                        <a:t> eine adjuvante Chemotherapie mit Carboplatin/Paclitaxel (in einer Dosierung Paclitaxel 175 mg/m² Tag 1 und Carboplatin AUC 6 Tag 1, q21)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[Powell, MA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032-034OL-3.0-8.13-2024M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9.1: Vorgehen in der Nachsorge</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Belege dafür, dass Nachsorgeuntersuchungen bei Frauen mit EC zu einer Verlängerung des Überlebens führen.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[Fung-Kee-Fung, M. 2006]</a:t>
                      </a:r>
                      <a:r>
                        <a:rPr sz="1000"/>
                        <a:t>, </a:t>
                      </a:r>
                      <a:r>
                        <a:rPr sz="1000">
                          <a:solidFill>
                            <a:srgbClr val="F7BF66"/>
                          </a:solidFill>
                          <a:hlinkClick r:id="rId3"/>
                        </a:rPr>
                        <a:t>[Bristow, R. E. 2006]</a:t>
                      </a:r>
                      <a:r>
                        <a:rPr sz="1000"/>
                        <a:t>, </a:t>
                      </a:r>
                      <a:r>
                        <a:rPr sz="1000">
                          <a:solidFill>
                            <a:srgbClr val="F7BF66"/>
                          </a:solidFill>
                          <a:hlinkClick r:id="rId4"/>
                        </a:rPr>
                        <a:t>[Carrara, L. 2012]</a:t>
                      </a:r>
                      <a:r>
                        <a:rPr sz="1000"/>
                        <a:t>, </a:t>
                      </a:r>
                      <a:r>
                        <a:rPr sz="1000">
                          <a:solidFill>
                            <a:srgbClr val="F7BF66"/>
                          </a:solidFill>
                          <a:hlinkClick r:id="rId5"/>
                        </a:rPr>
                        <a:t>[Creutzberg, C. L. 2003]</a:t>
                      </a:r>
                      <a:r>
                        <a:rPr sz="1000"/>
                        <a:t>, </a:t>
                      </a:r>
                      <a:r>
                        <a:rPr sz="1000">
                          <a:solidFill>
                            <a:srgbClr val="F7BF66"/>
                          </a:solidFill>
                          <a:hlinkClick r:id="rId6"/>
                        </a:rPr>
                        <a:t>[Gadducci, A. 2000]</a:t>
                      </a:r>
                      <a:r>
                        <a:rPr sz="1000"/>
                        <a:t>, </a:t>
                      </a:r>
                      <a:r>
                        <a:rPr sz="1000">
                          <a:solidFill>
                            <a:srgbClr val="F7BF66"/>
                          </a:solidFill>
                          <a:hlinkClick r:id="rId7"/>
                        </a:rPr>
                        <a:t>[Reddoch, J. M. 1995]</a:t>
                      </a:r>
                      <a:r>
                        <a:rPr sz="1000"/>
                        <a:t>, </a:t>
                      </a:r>
                      <a:r>
                        <a:rPr sz="1000">
                          <a:solidFill>
                            <a:srgbClr val="F7BF66"/>
                          </a:solidFill>
                          <a:hlinkClick r:id="rId8"/>
                        </a:rPr>
                        <a:t>[Salani, R. 2011]</a:t>
                      </a:r>
                      <a:r>
                        <a:rPr sz="1000"/>
                        <a:t>, </a:t>
                      </a:r>
                      <a:r>
                        <a:rPr sz="1000">
                          <a:solidFill>
                            <a:srgbClr val="F7BF66"/>
                          </a:solidFill>
                          <a:hlinkClick r:id="rId9"/>
                        </a:rPr>
                        <a:t>[Sartori, E. 2007]</a:t>
                      </a:r>
                      <a:r>
                        <a:rPr sz="1000"/>
                        <a:t>, </a:t>
                      </a:r>
                      <a:r>
                        <a:rPr sz="1000">
                          <a:solidFill>
                            <a:srgbClr val="F7BF66"/>
                          </a:solidFill>
                          <a:hlinkClick r:id="rId10"/>
                        </a:rPr>
                        <a:t>[Smith, C. J. 2007]</a:t>
                      </a:r>
                      <a:r>
                        <a:rPr sz="1000"/>
                        <a:t>, </a:t>
                      </a:r>
                      <a:r>
                        <a:rPr sz="1000">
                          <a:solidFill>
                            <a:srgbClr val="F7BF66"/>
                          </a:solidFill>
                          <a:hlinkClick r:id="rId11"/>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99316341"/>
              </p:ext>
            </p:extLst>
          </p:nvPr>
        </p:nvGraphicFramePr>
        <p:xfrm>
          <a:off x="355557" y="392136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Anamneseerhebung mit gezielter Abfrage von Symptomen und die klinische gynäkologische Untersuchung mit Spiegeleinstellung und rektovaginaler Palpationsuntersuchung sollten in den ersten 3 Jahren nach Abschluss der Primärtherapie in 3- bis 6-monatigen Abständen und in den Jahren vier und fünf halbjährlich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9.1: Vorgehen in der Nachsorge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Bildgebende Untersuchungen und Tumormarkerbestimmungen sollten bei asymptomatischen Patientinnen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[Fung-Kee-Fung, M. 2006]</a:t>
                      </a:r>
                      <a:r>
                        <a:rPr sz="1000"/>
                        <a:t>, </a:t>
                      </a:r>
                      <a:r>
                        <a:rPr sz="1000">
                          <a:solidFill>
                            <a:srgbClr val="F7BF66"/>
                          </a:solidFill>
                          <a:hlinkClick r:id="rId3"/>
                        </a:rPr>
                        <a:t>[Gadducci, A. 2000]</a:t>
                      </a:r>
                      <a:r>
                        <a:rPr sz="1000"/>
                        <a:t>, </a:t>
                      </a:r>
                      <a:r>
                        <a:rPr sz="1000">
                          <a:solidFill>
                            <a:srgbClr val="F7BF66"/>
                          </a:solidFill>
                          <a:hlinkClick r:id="rId4"/>
                        </a:rPr>
                        <a:t>[Reddoch, J. M. 1995]</a:t>
                      </a:r>
                      <a:r>
                        <a:rPr sz="1000"/>
                        <a:t>, </a:t>
                      </a:r>
                      <a:r>
                        <a:rPr sz="1000">
                          <a:solidFill>
                            <a:srgbClr val="F7BF66"/>
                          </a:solidFill>
                          <a:hlinkClick r:id="rId5"/>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032-034OL-3.0-9.3-2024G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891568656"/>
              </p:ext>
            </p:extLst>
          </p:nvPr>
        </p:nvGraphicFramePr>
        <p:xfrm>
          <a:off x="36000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Verdacht auf ein Lokalrezidiv im Bereich der Vagina oder des kleinen Beckens oder bei Verdacht auf Fernmetastasen soll eine histologische Sicherung und Bestimmung des MMR- und/oder MSI-Status angestrebt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2711905094"/>
              </p:ext>
            </p:extLst>
          </p:nvPr>
        </p:nvGraphicFramePr>
        <p:xfrm>
          <a:off x="407368" y="1535649"/>
          <a:ext cx="8496946" cy="4828339"/>
        </p:xfrm>
        <a:graphic>
          <a:graphicData uri="http://schemas.openxmlformats.org/drawingml/2006/table">
            <a:tbl>
              <a:tblPr/>
              <a:tblGrid>
                <a:gridCol w="1509974">
                  <a:extLst>
                    <a:ext uri="{9D8B030D-6E8A-4147-A177-3AD203B41FA5}">
                      <a16:colId xmlns:a16="http://schemas.microsoft.com/office/drawing/2014/main" val="477418651"/>
                    </a:ext>
                  </a:extLst>
                </a:gridCol>
                <a:gridCol w="1509974">
                  <a:extLst>
                    <a:ext uri="{9D8B030D-6E8A-4147-A177-3AD203B41FA5}">
                      <a16:colId xmlns:a16="http://schemas.microsoft.com/office/drawing/2014/main" val="347742915"/>
                    </a:ext>
                  </a:extLst>
                </a:gridCol>
                <a:gridCol w="1518910">
                  <a:extLst>
                    <a:ext uri="{9D8B030D-6E8A-4147-A177-3AD203B41FA5}">
                      <a16:colId xmlns:a16="http://schemas.microsoft.com/office/drawing/2014/main" val="1360062346"/>
                    </a:ext>
                  </a:extLst>
                </a:gridCol>
                <a:gridCol w="1769080">
                  <a:extLst>
                    <a:ext uri="{9D8B030D-6E8A-4147-A177-3AD203B41FA5}">
                      <a16:colId xmlns:a16="http://schemas.microsoft.com/office/drawing/2014/main" val="1666071900"/>
                    </a:ext>
                  </a:extLst>
                </a:gridCol>
                <a:gridCol w="1125775">
                  <a:extLst>
                    <a:ext uri="{9D8B030D-6E8A-4147-A177-3AD203B41FA5}">
                      <a16:colId xmlns:a16="http://schemas.microsoft.com/office/drawing/2014/main" val="3613647151"/>
                    </a:ext>
                  </a:extLst>
                </a:gridCol>
                <a:gridCol w="1063233">
                  <a:extLst>
                    <a:ext uri="{9D8B030D-6E8A-4147-A177-3AD203B41FA5}">
                      <a16:colId xmlns:a16="http://schemas.microsoft.com/office/drawing/2014/main" val="1409370792"/>
                    </a:ext>
                  </a:extLst>
                </a:gridCol>
              </a:tblGrid>
              <a:tr h="216024">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410791">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63977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86010">
                <a:tc>
                  <a:txBody>
                    <a:bodyPr/>
                    <a:lstStyle/>
                    <a:p>
                      <a:r>
                        <a:rPr lang="de-DE" sz="70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536544">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838350">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25118">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7148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536544">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3283099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9.2: Vorgehen bei lokoregionären Rezidiven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Verdacht auf ein Vaginalrezidiv, Beckenrezidiv oder Fernmetastasierung oder nach histologischer Sicherung eines Vaginalrezidivs, eines Beckenrezidivs oder einer Fernmetastasierung soll eine Schnittbildgebung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[Kadkhodayan, S. 2013]</a:t>
                      </a:r>
                      <a:r>
                        <a:rPr sz="1000"/>
                        <a:t>, </a:t>
                      </a:r>
                      <a:r>
                        <a:rPr sz="1000">
                          <a:solidFill>
                            <a:srgbClr val="F7BF66"/>
                          </a:solidFill>
                          <a:hlinkClick r:id="rId3"/>
                        </a:rPr>
                        <a:t>[Lalwani, N. 2014]</a:t>
                      </a:r>
                      <a:r>
                        <a:rPr sz="1000"/>
                        <a:t>, </a:t>
                      </a:r>
                      <a:r>
                        <a:rPr sz="1000">
                          <a:solidFill>
                            <a:srgbClr val="F7BF66"/>
                          </a:solidFill>
                          <a:hlinkClick r:id="rId4"/>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617487219"/>
              </p:ext>
            </p:extLst>
          </p:nvPr>
        </p:nvGraphicFramePr>
        <p:xfrm>
          <a:off x="360000" y="4005064"/>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9.6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Frauen mit einem isolierten Scheiden- oder Scheidenstumpfrezidiv nach Endometriumkarzinom ohne vorherige Strahlentherapie im Rahmen der Primärbehandlung sollte eine kurativ intendierte Strahlentherapie, bestehend aus externer Beckenbestrahlung und Brachytherapie mit oder ohne lokale Tumorresektion,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9.2: Vorgehen bei lokoregionären Rezidiven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Frauen mit einem isolierten Scheiden- oder Scheidenstumpfrezidiv nach Endometriumkarzinom mit alleiniger adjuvanter Brachytherapie im Rahmen der Primärbehandlung kann eine Strahlentherapie mit oder ohne lokale Tumorresektion mit kurativer Zielsetzung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528280786"/>
              </p:ext>
            </p:extLst>
          </p:nvPr>
        </p:nvGraphicFramePr>
        <p:xfrm>
          <a:off x="3672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eines Scheiden- oder Scheidenstumpfrezidivs im Zustand nach externer Beckenbestrahlung mit oder ohne Brachytherapie sollte geprüft werden, ob eine erneute Strahlentherapie als externe Bestrahlung oder Brachytherapie mit oder ohne lokaler Tumorresektion in kurativer Intention möglich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48914585"/>
              </p:ext>
            </p:extLst>
          </p:nvPr>
        </p:nvGraphicFramePr>
        <p:xfrm>
          <a:off x="360000" y="4425572"/>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Lokale Spätfolgen der Strahlentherapie sollen entsprechend der S3-Leitlinie „Supportive Therapie bei onkologischen PatientInnen“ [Wright, J. D. et al. 2008] behandelt werden. *</a:t>
                      </a:r>
                    </a:p>
                    <a:p>
                      <a:pPr>
                        <a:defRPr sz="1000">
                          <a:solidFill>
                            <a:srgbClr val="000000"/>
                          </a:solidFill>
                          <a:latin typeface="Lucida Sans"/>
                        </a:defRPr>
                      </a:pPr>
                      <a:r>
                        <a:rPr sz="1000" b="0" i="0" u="none">
                          <a:latin typeface="Lucida Sans"/>
                        </a:rPr>
                        <a:t>*  S. hierzu auch Kapitel 8.1.4 „Supportivtherapie“.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9.3: Operative Therapie des Rezidivs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Sofern eine komplette Resektion des Rezidivtumors erreichbar scheint und die Schnittbildgebung keinen Hinweis auf eine Fernmetastasierung ergeben hat, kann eine operative Therapie des Endometriumkarzinom-Rezidivs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435010942"/>
              </p:ext>
            </p:extLst>
          </p:nvPr>
        </p:nvGraphicFramePr>
        <p:xfrm>
          <a:off x="360000" y="314966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ist nicht belegt, dass eine Exenteration bei Frauen mit Rezidiv nach Endometriumkarzinom gegenüber anderen Therapien oder Best Supportive Care zu einer Verbesserung der Überlebensdauer, der Überlebensrate oder des progressionsfreien Überlebens führt.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032-034OL-3.0-9.11-2024G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938353388"/>
              </p:ext>
            </p:extLst>
          </p:nvPr>
        </p:nvGraphicFramePr>
        <p:xfrm>
          <a:off x="360000" y="440933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Exenteration kann bei Frauen mit Rezidiv nach Endometriumkarzinom im Einzelfall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9.4: Endokrine Therapie beim Rezidiv</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keinen Beleg dafür, dass eine endokrine Therapie bei Frauen mit Rezidiv nach Endometriumkarzinom gegenüber anderen Therapien oder Best Supportive Care zu einer Verbesserung der Überlebensdauer oder der Überlebensrate oder des progressionsfreien Überlebens führt.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26934893"/>
              </p:ext>
            </p:extLst>
          </p:nvPr>
        </p:nvGraphicFramePr>
        <p:xfrm>
          <a:off x="360000" y="3157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endokrine Therapie mit MPA (200-250 mg/d) oder MGA (160 mg/d) oder Tamoxifen (20 mg/d oder 40 mg/d) oder eine Kombination aus Tamoxifen und MPA/MGA kann bei Frauen mit Rezidiv nach Endometriumkarzinom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[Kokka, F. 2010]</a:t>
                      </a:r>
                      <a:r>
                        <a:rPr sz="1000"/>
                        <a:t>, </a:t>
                      </a:r>
                      <a:r>
                        <a:rPr sz="1000">
                          <a:solidFill>
                            <a:srgbClr val="F7BF66"/>
                          </a:solidFill>
                          <a:hlinkClick r:id="rId4"/>
                        </a:rPr>
                        <a:t>[Thigpen, J. T. 1999]</a:t>
                      </a:r>
                      <a:r>
                        <a:rPr sz="1000"/>
                        <a:t>, </a:t>
                      </a:r>
                      <a:r>
                        <a:rPr sz="1000">
                          <a:solidFill>
                            <a:srgbClr val="F7BF66"/>
                          </a:solidFill>
                          <a:hlinkClick r:id="rId5"/>
                        </a:rPr>
                        <a:t>[Ethier, JL 2017]</a:t>
                      </a:r>
                      <a:r>
                        <a:rPr sz="1000"/>
                        <a:t>, </a:t>
                      </a:r>
                      <a:r>
                        <a:rPr sz="1000">
                          <a:solidFill>
                            <a:srgbClr val="F7BF66"/>
                          </a:solidFill>
                          <a:hlinkClick r:id="rId6"/>
                        </a:rPr>
                        <a:t>[Emons, G. 2020]</a:t>
                      </a:r>
                      <a:r>
                        <a:rPr sz="1000"/>
                        <a:t>, </a:t>
                      </a:r>
                      <a:r>
                        <a:rPr sz="1000">
                          <a:solidFill>
                            <a:srgbClr val="F7BF66"/>
                          </a:solidFill>
                          <a:hlinkClick r:id="rId7"/>
                        </a:rPr>
                        <a:t>[Jerzak, KJ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9.4: Endokrine Therapie beim Rezidiv</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Frauen mit Rezidiv nach Endometriumkarzinom führt eine endokrine Therapie mit MPA oder Tamoxifen zu höheren Ansprechraten, wenn eine Progesteronrezeptorexpression oder eine Östrogenrezeptorexpression oder eine gut bis mittelgradige Differenzierung (G1/G2) des Tumors nachweisbar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[Thigpen, J. T. 1999]</a:t>
                      </a:r>
                      <a:r>
                        <a:rPr sz="1000"/>
                        <a:t>, </a:t>
                      </a:r>
                      <a:r>
                        <a:rPr sz="1000">
                          <a:solidFill>
                            <a:srgbClr val="F7BF66"/>
                          </a:solidFill>
                          <a:hlinkClick r:id="rId3"/>
                        </a:rPr>
                        <a:t>[Covens, A. L. 2010]</a:t>
                      </a:r>
                      <a:r>
                        <a:rPr sz="1000"/>
                        <a:t>, </a:t>
                      </a:r>
                      <a:r>
                        <a:rPr sz="1000">
                          <a:solidFill>
                            <a:srgbClr val="F7BF66"/>
                          </a:solidFill>
                          <a:hlinkClick r:id="rId4"/>
                        </a:rPr>
                        <a:t>[Ethier, JL 2017]</a:t>
                      </a:r>
                      <a:r>
                        <a:rPr sz="1000"/>
                        <a:t>, </a:t>
                      </a:r>
                      <a:r>
                        <a:rPr sz="1000">
                          <a:solidFill>
                            <a:srgbClr val="F7BF66"/>
                          </a:solidFill>
                          <a:hlinkClick r:id="rId5"/>
                        </a:rPr>
                        <a:t>[Emons, G.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9.5: Chemotherapie beim Rezidiv</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Chemotherapie kann bei Frauen mit  lokal nicht therapierbarem Endometriumkarzinom-Rezidiv oder bei Fernmetastasierung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[Vale, C. L. 2012]</a:t>
                      </a:r>
                      <a:r>
                        <a:rPr sz="1000"/>
                        <a:t>, </a:t>
                      </a:r>
                      <a:r>
                        <a:rPr sz="1000">
                          <a:solidFill>
                            <a:srgbClr val="F7BF66"/>
                          </a:solidFill>
                          <a:hlinkClick r:id="rId3"/>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67821371"/>
              </p:ext>
            </p:extLst>
          </p:nvPr>
        </p:nvGraphicFramePr>
        <p:xfrm>
          <a:off x="360000" y="4044837"/>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Überlegenheit eines bestimmten Chemotherapieregimes bei Frauen mit Rezidiv nach Endometriumkarzinom ist nicht erwiesen. Als äquieffektive Substanzen zur chemotherapeutischen Therapie eines fortgeschrittenen oder rezidivierten Endometriumkarzinom haben sich die Kombinationen Carboplatin/Paclitaxel und Doxorubicin/Cisplatin/Paclitaxel erwiesen. Aufgrund der besseren Verträglichkeit soll Carboplatin (AUC 6) mit Paclitaxel (175 mg/m2) verwendet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[Vale, C. L. 2012]</a:t>
                      </a:r>
                      <a:r>
                        <a:rPr sz="1000"/>
                        <a:t>, </a:t>
                      </a:r>
                      <a:r>
                        <a:rPr sz="1000">
                          <a:solidFill>
                            <a:srgbClr val="F7BF66"/>
                          </a:solidFill>
                          <a:hlinkClick r:id="rId5"/>
                        </a:rPr>
                        <a:t>[Miller, D. S.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9.6: Immuntherapie beim Rezidiv des EC</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lokal fortgeschrittenem oder rezidiviertem serösen Endometriumkarzinom mit her2/neu-Überexpression kann eine systemische Chemotherapie mit Carboplatin (AUC 5) und Paclitaxel (175 mg/m2) kombiniert mit Trastuzumab (8 mg/kg als Erstdosis, gefolgt von 6 mg/kg als Erhaltungstherapie)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[Fader, AN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006411976"/>
              </p:ext>
            </p:extLst>
          </p:nvPr>
        </p:nvGraphicFramePr>
        <p:xfrm>
          <a:off x="360000" y="403200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rezidiviertem oder primär fortgeschrittenem Endometriumkarzinom mit mikrosatelliten-stabilem/mismatch-repair-funktionellem Tumorgewebe und Progression nach mindestens einer Linie Chemotherapie sollte eine kombinierte Immun- und Multikinase-Inhibitortherapie mit Pembrolizumab (200 mg i.v. d1, q21 oder 400 mg i.v. d1, q42) und Lenvatinib (20 mg p.o. 1 x tgl.) durchgeführt werden. Die hohe Toxizität ist zu beachten.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4"/>
                        </a:rPr>
                        <a:t>[Makker, V 2020]</a:t>
                      </a:r>
                      <a:r>
                        <a:rPr sz="1000"/>
                        <a:t>, </a:t>
                      </a:r>
                      <a:r>
                        <a:rPr sz="1000">
                          <a:solidFill>
                            <a:srgbClr val="F7BF66"/>
                          </a:solidFill>
                          <a:hlinkClick r:id="rId5"/>
                        </a:rPr>
                        <a:t>[Makker, V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032-034OL-3.0-9.19-2024G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9.6: Immuntherapie beim Rezidiv des EC</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rezidiviertem oder primär fortgeschrittenem Endometriumkarzinom mit mikrosatelliten-instabilem/mismatch-repair-defizientem Tumorgewebe (MSI-H oder dMMR) kann nach einer Vorbehandlung durch eine platinbasierte Chemotherapie eine Immuntherapie mit Dostarlimab (4 Zyklen 500mg i.v. d1, q3w gefolgt von 1000mg i.v. d1, q6w) oder mit Pembrolizumab (200 mg i.v. d1, q21 oder 400 mg i.v. d1, q42) durchgeführt werden. Angesichts der hohen Toxizität der Kombinationstherapie mit einem Multikinase-Inhibitor </a:t>
                      </a:r>
                      <a:r>
                        <a:rPr sz="1000" b="1" i="0" u="none">
                          <a:latin typeface="Lucida Sans"/>
                        </a:rPr>
                        <a:t>kann</a:t>
                      </a:r>
                      <a:r>
                        <a:rPr sz="1000" b="0" i="0" u="none">
                          <a:latin typeface="Lucida Sans"/>
                        </a:rPr>
                        <a:t> die Monotherapie bei diesen Patientinnnen bevorzugt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 DT 2017]</a:t>
                      </a:r>
                      <a:r>
                        <a:rPr sz="1000"/>
                        <a:t>, </a:t>
                      </a:r>
                      <a:r>
                        <a:rPr sz="1000">
                          <a:solidFill>
                            <a:srgbClr val="F7BF66"/>
                          </a:solidFill>
                          <a:hlinkClick r:id="rId3"/>
                        </a:rPr>
                        <a:t>[Green, A. K. 2020]</a:t>
                      </a:r>
                      <a:r>
                        <a:rPr sz="1000"/>
                        <a:t>, </a:t>
                      </a:r>
                      <a:r>
                        <a:rPr sz="1000">
                          <a:solidFill>
                            <a:srgbClr val="F7BF66"/>
                          </a:solidFill>
                          <a:hlinkClick r:id="rId4"/>
                        </a:rPr>
                        <a:t>[Marabelle, A 2020]</a:t>
                      </a:r>
                      <a:r>
                        <a:rPr sz="1000"/>
                        <a:t>, </a:t>
                      </a:r>
                      <a:r>
                        <a:rPr sz="1000">
                          <a:solidFill>
                            <a:srgbClr val="F7BF66"/>
                          </a:solidFill>
                          <a:hlinkClick r:id="rId5"/>
                        </a:rPr>
                        <a:t>[Oaknin, A 2020]</a:t>
                      </a:r>
                      <a:r>
                        <a:rPr sz="1000"/>
                        <a:t>, </a:t>
                      </a:r>
                      <a:r>
                        <a:rPr sz="1000">
                          <a:solidFill>
                            <a:srgbClr val="F7BF66"/>
                          </a:solidFill>
                          <a:hlinkClick r:id="rId6"/>
                        </a:rPr>
                        <a:t>[O'Malley, DM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032-034OL-3.0-9.20-2024M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9.7: Postaktinische Veränderungen im Bestrahlungsfeld</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Symptome einer Vaginalatrophie bei Patientinnen nach Therapie eines Endometriumkarzinoms sollen primär mit inerten Gleitgelen oder Cremes behandelt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[Lee, Y. K. 2011]</a:t>
                      </a:r>
                      <a:r>
                        <a:rPr sz="1000"/>
                        <a:t>, </a:t>
                      </a:r>
                      <a:r>
                        <a:rPr sz="1000">
                          <a:solidFill>
                            <a:srgbClr val="F7BF66"/>
                          </a:solidFill>
                          <a:hlinkClick r:id="rId3"/>
                        </a:rPr>
                        <a:t>[Wierzbicka, A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027788210"/>
              </p:ext>
            </p:extLst>
          </p:nvPr>
        </p:nvGraphicFramePr>
        <p:xfrm>
          <a:off x="360000" y="4060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lokale Östrogenbehandlung nach Primärtherapie eines Endometriumkarzinoms kann, nach nicht zufriedenstellender Behandlung mit inerten Gleitgelen oder Cremes,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032-034OL-3.0-9.22-2024G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9.7: Postaktinische Veränderungen im Bestrahlungsfeld</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Vaginaldilatatoren können zur Behandlung und Prophylaxe von Vaginalstenosen bei Patientinnen mit Endometriumkarzinom nach Beendigung der Radiotherapie und Abklingen der akuten Strahlenfolgen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Mit höherem Alter steigt das Risiko für das Auftreten eines Endometriumkarzinoms.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ction="ppaction://hlinksldjump"/>
                        </a:rPr>
                        <a:t>[Robert, Koch-Institut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Nachsorge/Rezidiv/Metastasen des Endometriumkarzinoms</a:t>
            </a:r>
          </a:p>
          <a:p>
            <a:r>
              <a:rPr sz="1400"/>
              <a:t>Kapitel 9.8: Palliative Strahlentherapie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Als Palliativmaßnahme bei vaginaler Blutung oder Schmerzen durch ein Scheidenstumpf- oder Beckenwand-Rezidiv kann eine Strahlentherapie mit niedriger Gesamtdosis auch nach früherer Strahlentherapie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032-034OL-3.0-9.24-2024G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10.2: Erbliche Tumorsyndrome mit erhöhtem Endometriumkarzinomrisiko</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erblichen Tumorsyndrome (ETS) mit einem gesicherten, deutlich erhöhten Endometriumkarzinomrisiko sind das Lynch-Syndrom (erblicher Darmkrebs ohne Polyposis, HNPCC) und das Cowden-Syndrom (CS) bzw. PTEN-Hamartom-Tumor-Syndrom (PHTS). Anlageträger dieser ETS haben auch ein erhöhtes Risiko für andere syndromspezifische intestinale und extraintestinale, gut- und bösartige Tumoren.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[Buchanan, D. D. 2013]</a:t>
                      </a:r>
                      <a:r>
                        <a:rPr sz="1000"/>
                        <a:t>, </a:t>
                      </a:r>
                      <a:r>
                        <a:rPr sz="1000">
                          <a:solidFill>
                            <a:srgbClr val="F7BF66"/>
                          </a:solidFill>
                          <a:hlinkClick r:id="rId3"/>
                        </a:rPr>
                        <a:t>[Carcangiu, M. L. 2009]</a:t>
                      </a:r>
                      <a:r>
                        <a:rPr sz="1000"/>
                        <a:t>, </a:t>
                      </a:r>
                      <a:r>
                        <a:rPr sz="1000">
                          <a:solidFill>
                            <a:srgbClr val="F7BF66"/>
                          </a:solidFill>
                          <a:hlinkClick r:id="rId4"/>
                        </a:rPr>
                        <a:t>[Dowty, J. G. 2012]</a:t>
                      </a:r>
                      <a:r>
                        <a:rPr sz="1000"/>
                        <a:t>, </a:t>
                      </a:r>
                      <a:r>
                        <a:rPr sz="1000">
                          <a:solidFill>
                            <a:srgbClr val="F7BF66"/>
                          </a:solidFill>
                          <a:hlinkClick r:id="rId5"/>
                        </a:rPr>
                        <a:t>[Egoavil, C. 2013]</a:t>
                      </a:r>
                      <a:r>
                        <a:rPr sz="1000"/>
                        <a:t>, </a:t>
                      </a:r>
                      <a:r>
                        <a:rPr sz="1000">
                          <a:solidFill>
                            <a:srgbClr val="F7BF66"/>
                          </a:solidFill>
                          <a:hlinkClick r:id="rId6"/>
                        </a:rPr>
                        <a:t>[Hampel, H. 2006]</a:t>
                      </a:r>
                      <a:r>
                        <a:rPr sz="1000"/>
                        <a:t>, </a:t>
                      </a:r>
                      <a:r>
                        <a:rPr sz="1000">
                          <a:solidFill>
                            <a:srgbClr val="F7BF66"/>
                          </a:solidFill>
                          <a:hlinkClick r:id="rId7"/>
                        </a:rPr>
                        <a:t>[Lu, K. H. 2007]</a:t>
                      </a:r>
                      <a:r>
                        <a:rPr sz="1000"/>
                        <a:t>, </a:t>
                      </a:r>
                      <a:r>
                        <a:rPr sz="1000">
                          <a:solidFill>
                            <a:srgbClr val="F7BF66"/>
                          </a:solidFill>
                          <a:hlinkClick r:id="rId8"/>
                        </a:rPr>
                        <a:t>[ten Broeke, S. W. 2014]</a:t>
                      </a:r>
                      <a:r>
                        <a:rPr sz="1000"/>
                        <a:t>, </a:t>
                      </a:r>
                      <a:r>
                        <a:rPr sz="1000">
                          <a:solidFill>
                            <a:srgbClr val="F7BF66"/>
                          </a:solidFill>
                          <a:hlinkClick r:id="rId9"/>
                        </a:rPr>
                        <a:t>[Westin, S. N. 2008]</a:t>
                      </a:r>
                      <a:r>
                        <a:rPr sz="1000"/>
                        <a:t>, </a:t>
                      </a:r>
                      <a:r>
                        <a:rPr sz="1000">
                          <a:solidFill>
                            <a:srgbClr val="F7BF66"/>
                          </a:solidFill>
                          <a:hlinkClick r:id="rId10"/>
                        </a:rPr>
                        <a:t>[Win, A. K. 2013]</a:t>
                      </a:r>
                      <a:r>
                        <a:rPr sz="1000"/>
                        <a:t>, </a:t>
                      </a:r>
                      <a:r>
                        <a:rPr sz="1000">
                          <a:solidFill>
                            <a:srgbClr val="F7BF66"/>
                          </a:solidFill>
                          <a:hlinkClick r:id="rId11"/>
                        </a:rPr>
                        <a:t>[Leenen, C. H.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Tumorrisiken und Mutationsdetektionsraten</a:t>
            </a:r>
          </a:p>
        </p:txBody>
      </p:sp>
      <p:graphicFrame>
        <p:nvGraphicFramePr>
          <p:cNvPr id="3" name="Table 2"/>
          <p:cNvGraphicFramePr>
            <a:graphicFrameLocks noGrp="1"/>
          </p:cNvGraphicFramePr>
          <p:nvPr>
            <p:extLst>
              <p:ext uri="{D42A27DB-BD31-4B8C-83A1-F6EECF244321}">
                <p14:modId xmlns:p14="http://schemas.microsoft.com/office/powerpoint/2010/main" val="1461217922"/>
              </p:ext>
            </p:extLst>
          </p:nvPr>
        </p:nvGraphicFramePr>
        <p:xfrm>
          <a:off x="393536" y="1460840"/>
          <a:ext cx="11472000" cy="4947920"/>
        </p:xfrm>
        <a:graphic>
          <a:graphicData uri="http://schemas.openxmlformats.org/drawingml/2006/table">
            <a:tbl>
              <a:tblPr firstRow="1" bandRow="1">
                <a:tableStyleId>{5C22544A-7EE6-4342-B048-85BDC9FD1C3A}</a:tableStyleId>
              </a:tblPr>
              <a:tblGrid>
                <a:gridCol w="4334312">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3393272">
                  <a:extLst>
                    <a:ext uri="{9D8B030D-6E8A-4147-A177-3AD203B41FA5}">
                      <a16:colId xmlns:a16="http://schemas.microsoft.com/office/drawing/2014/main" val="20002"/>
                    </a:ext>
                  </a:extLst>
                </a:gridCol>
              </a:tblGrid>
              <a:tr h="0">
                <a:tc>
                  <a:txBody>
                    <a:bodyPr/>
                    <a:lstStyle/>
                    <a:p>
                      <a:pPr>
                        <a:defRPr sz="900" b="0">
                          <a:solidFill>
                            <a:srgbClr val="000000"/>
                          </a:solidFill>
                          <a:latin typeface="Lucida Sans"/>
                        </a:defRPr>
                      </a:pPr>
                      <a:endParaRPr/>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Lynch-Syndrom (LS)</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Cowden-Syndrom (CS)</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Erbgang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Autosomal-dominant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Autosomal-dominant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Ursächliche Gene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MLH1, MSH2, MSH6, PMS2, EPCAM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Häufigkeit Allgemeinbevölkerung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1:279-370 </a:t>
                      </a:r>
                      <a:r>
                        <a:rPr sz="1000">
                          <a:solidFill>
                            <a:srgbClr val="F7BF66"/>
                          </a:solidFill>
                          <a:hlinkClick r:id="rId2"/>
                        </a:rPr>
                        <a:t>[Hampel, H 2011]</a:t>
                      </a:r>
                      <a:r>
                        <a:rPr sz="1000" b="0" i="0" u="none">
                          <a:solidFill>
                            <a:srgbClr val="000000"/>
                          </a:solidFill>
                        </a:rPr>
                        <a:t>, </a:t>
                      </a:r>
                      <a:r>
                        <a:rPr sz="1000">
                          <a:solidFill>
                            <a:srgbClr val="F7BF66"/>
                          </a:solidFill>
                          <a:hlinkClick r:id="rId3"/>
                        </a:rPr>
                        <a:t>[Win, AK 2017]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1:200.000? </a:t>
                      </a:r>
                      <a:r>
                        <a:rPr sz="1000">
                          <a:solidFill>
                            <a:srgbClr val="F7BF66"/>
                          </a:solidFill>
                          <a:hlinkClick r:id="rId4"/>
                        </a:rPr>
                        <a:t>[Nelen, M. R. 1999]</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Häufigkeit in unselektierten Endometriumkarzinom-Kohorten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 3 % </a:t>
                      </a:r>
                      <a:r>
                        <a:rPr sz="1000">
                          <a:solidFill>
                            <a:srgbClr val="F7BF66"/>
                          </a:solidFill>
                          <a:hlinkClick r:id="rId5"/>
                        </a:rPr>
                        <a:t>[Ryan, NAJ 2019]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&lt; 0,5 %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Häufigkeit bei Endometriumkarzinom unter 50 Jahre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 10 %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Endometriumkarzinom unteres Uterinsegment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14–30 % </a:t>
                      </a:r>
                      <a:r>
                        <a:rPr sz="1000">
                          <a:solidFill>
                            <a:srgbClr val="F7BF66"/>
                          </a:solidFill>
                          <a:hlinkClick r:id="rId6"/>
                        </a:rPr>
                        <a:t>[Westin, S. N. 2008]</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Mutationsspektrum LS-assoziierter Endometriumkarzinome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 15 %, ca. 25 %, ca. 50 %, ca. 10 % für MLH1, MSH2, MSH6, PMS2 </a:t>
                      </a:r>
                      <a:r>
                        <a:rPr sz="1000">
                          <a:solidFill>
                            <a:srgbClr val="F7BF66"/>
                          </a:solidFill>
                          <a:hlinkClick r:id="rId7"/>
                        </a:rPr>
                        <a:t>[Snowsill, TM 2019]</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Lebenszeitrisiko Endometriumkarzinom bis 70. Lebensjahr</a:t>
                      </a:r>
                    </a:p>
                    <a:p>
                      <a:pPr algn="l">
                        <a:spcAft>
                          <a:spcPts val="500"/>
                        </a:spcAft>
                      </a:pPr>
                      <a:r>
                        <a:rPr sz="1000" b="0" i="0" u="none">
                          <a:solidFill>
                            <a:srgbClr val="000000"/>
                          </a:solidFill>
                        </a:rPr>
                        <a:t>(Allgemeinbevölkerung etwa 2,6 %)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bis 75 LJ. MLH1 ca. 40 %, MSH2 ca. 50 %, MSH6 ca. 40 %, PMS2 ca. 15 %</a:t>
                      </a:r>
                    </a:p>
                    <a:p>
                      <a:pPr algn="l">
                        <a:spcAft>
                          <a:spcPts val="500"/>
                        </a:spcAft>
                      </a:pPr>
                      <a:r>
                        <a:rPr sz="1000">
                          <a:solidFill>
                            <a:srgbClr val="F7BF66"/>
                          </a:solidFill>
                          <a:hlinkClick r:id="rId8"/>
                        </a:rPr>
                        <a:t>[Dominguez-Valentin, M 2020]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Bis 70. LJ 20–30 % </a:t>
                      </a:r>
                    </a:p>
                    <a:p>
                      <a:pPr algn="l">
                        <a:spcAft>
                          <a:spcPts val="500"/>
                        </a:spcAft>
                      </a:pPr>
                      <a:r>
                        <a:rPr sz="1000">
                          <a:solidFill>
                            <a:srgbClr val="F7BF66"/>
                          </a:solidFill>
                          <a:hlinkClick r:id="rId9"/>
                        </a:rPr>
                        <a:t>[Riegert-Johnson, D. L. 2010]</a:t>
                      </a:r>
                      <a:r>
                        <a:rPr sz="1000" b="0" i="0" u="none">
                          <a:solidFill>
                            <a:srgbClr val="000000"/>
                          </a:solidFill>
                        </a:rPr>
                        <a:t>, </a:t>
                      </a:r>
                      <a:r>
                        <a:rPr sz="1000">
                          <a:solidFill>
                            <a:srgbClr val="F7BF66"/>
                          </a:solidFill>
                          <a:hlinkClick r:id="rId10"/>
                        </a:rPr>
                        <a:t>[Tan, M. H. 2012]</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Mittleres Erkrankungsalter LS-/ CS-assoziierter Endometriumkarzinome (Jahre)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Insgesamt: 50 Jahre</a:t>
                      </a:r>
                    </a:p>
                    <a:p>
                      <a:pPr algn="l">
                        <a:spcAft>
                          <a:spcPts val="500"/>
                        </a:spcAft>
                      </a:pPr>
                      <a:r>
                        <a:rPr sz="1000" b="0" i="0" u="none">
                          <a:solidFill>
                            <a:srgbClr val="000000"/>
                          </a:solidFill>
                        </a:rPr>
                        <a:t>MLH1: 44 (29–54), MSH2: 50 (36–66)</a:t>
                      </a:r>
                    </a:p>
                    <a:p>
                      <a:pPr algn="l">
                        <a:spcAft>
                          <a:spcPts val="500"/>
                        </a:spcAft>
                      </a:pPr>
                      <a:r>
                        <a:rPr sz="1000" b="0" i="0" u="none">
                          <a:solidFill>
                            <a:srgbClr val="000000"/>
                          </a:solidFill>
                        </a:rPr>
                        <a:t>MSH6: 55 (26–69), PMS2: 57 (44–69)</a:t>
                      </a:r>
                    </a:p>
                    <a:p>
                      <a:pPr algn="l">
                        <a:spcAft>
                          <a:spcPts val="500"/>
                        </a:spcAft>
                      </a:pPr>
                      <a:r>
                        <a:rPr sz="1000">
                          <a:solidFill>
                            <a:srgbClr val="F7BF66"/>
                          </a:solidFill>
                          <a:hlinkClick r:id="rId11"/>
                        </a:rPr>
                        <a:t>[Hampel, H. 2006]</a:t>
                      </a:r>
                      <a:r>
                        <a:rPr sz="1000" b="0" i="0" u="none">
                          <a:solidFill>
                            <a:srgbClr val="000000"/>
                          </a:solidFill>
                        </a:rPr>
                        <a:t>, </a:t>
                      </a:r>
                      <a:r>
                        <a:rPr sz="1000">
                          <a:solidFill>
                            <a:srgbClr val="F7BF66"/>
                          </a:solidFill>
                          <a:hlinkClick r:id="rId12"/>
                        </a:rPr>
                        <a:t>[Egoavil, C. 2013]</a:t>
                      </a:r>
                      <a:r>
                        <a:rPr sz="1000" b="0" i="0" u="none">
                          <a:solidFill>
                            <a:srgbClr val="000000"/>
                          </a:solidFill>
                        </a:rPr>
                        <a:t>, </a:t>
                      </a:r>
                      <a:r>
                        <a:rPr sz="1000">
                          <a:solidFill>
                            <a:srgbClr val="F7BF66"/>
                          </a:solidFill>
                          <a:hlinkClick r:id="rId13"/>
                        </a:rPr>
                        <a:t>[Ferguson, S. E. 2014]</a:t>
                      </a:r>
                      <a:r>
                        <a:rPr sz="1000" b="0" i="0" u="none">
                          <a:solidFill>
                            <a:srgbClr val="000000"/>
                          </a:solidFill>
                        </a:rPr>
                        <a:t>, </a:t>
                      </a:r>
                      <a:r>
                        <a:rPr sz="1000">
                          <a:solidFill>
                            <a:srgbClr val="F7BF66"/>
                          </a:solidFill>
                          <a:hlinkClick r:id="rId14"/>
                        </a:rPr>
                        <a:t>[Leenen, C. H. 2012]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48–53 </a:t>
                      </a:r>
                      <a:r>
                        <a:rPr sz="1000">
                          <a:solidFill>
                            <a:srgbClr val="F7BF66"/>
                          </a:solidFill>
                          <a:hlinkClick r:id="rId15"/>
                        </a:rPr>
                        <a:t>[Bubien, V. 2013]</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Metachrones Karzinom nach Endometriumkarzinom-Diagnose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 Jahre: 25 %, 15 Jahre: 50 %, 20 Jahre: &gt; 50 % </a:t>
                      </a:r>
                      <a:r>
                        <a:rPr sz="1000">
                          <a:solidFill>
                            <a:srgbClr val="F7BF66"/>
                          </a:solidFill>
                          <a:hlinkClick r:id="rId12"/>
                        </a:rPr>
                        <a:t>[Egoavil, C. 2013]</a:t>
                      </a:r>
                      <a:r>
                        <a:rPr sz="1000" b="0" i="0" u="none">
                          <a:solidFill>
                            <a:srgbClr val="000000"/>
                          </a:solidFill>
                        </a:rPr>
                        <a:t>, </a:t>
                      </a:r>
                      <a:r>
                        <a:rPr sz="1000">
                          <a:solidFill>
                            <a:srgbClr val="F7BF66"/>
                          </a:solidFill>
                          <a:hlinkClick r:id="rId16"/>
                        </a:rPr>
                        <a:t>[Carcangiu, M. L. 2009]</a:t>
                      </a:r>
                      <a:r>
                        <a:rPr sz="1000" b="0" i="0" u="none">
                          <a:solidFill>
                            <a:srgbClr val="000000"/>
                          </a:solidFill>
                        </a:rPr>
                        <a:t>, </a:t>
                      </a:r>
                      <a:r>
                        <a:rPr sz="1000">
                          <a:solidFill>
                            <a:srgbClr val="F7BF66"/>
                          </a:solidFill>
                          <a:hlinkClick r:id="rId17"/>
                        </a:rPr>
                        <a:t>[Clarke, B. A. 2012]</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Endometrioider Typ</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 60–85 %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ca. 85 % </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Sonstige Leittumore/ Tumorspektrum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Kolorektales Karzinom, Duodenalkarzinom, Magenkarzinom, Ovarialkarzinom, Hirntumore, Urothelkarzinome</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Schilddrüsenkarzinom</a:t>
                      </a:r>
                      <a:r>
                        <a:rPr sz="1000" b="0" i="0" u="none" dirty="0">
                          <a:solidFill>
                            <a:srgbClr val="000000"/>
                          </a:solidFill>
                        </a:rPr>
                        <a:t>, </a:t>
                      </a:r>
                      <a:r>
                        <a:rPr sz="1000" b="0" i="0" u="none" dirty="0" err="1">
                          <a:solidFill>
                            <a:srgbClr val="000000"/>
                          </a:solidFill>
                        </a:rPr>
                        <a:t>Brustkrebs</a:t>
                      </a:r>
                      <a:r>
                        <a:rPr sz="1000" b="0" i="0" u="none" dirty="0">
                          <a:solidFill>
                            <a:srgbClr val="000000"/>
                          </a:solidFill>
                        </a:rPr>
                        <a:t>, </a:t>
                      </a:r>
                      <a:r>
                        <a:rPr sz="1000" b="0" i="0" u="none" dirty="0" err="1">
                          <a:solidFill>
                            <a:srgbClr val="000000"/>
                          </a:solidFill>
                        </a:rPr>
                        <a:t>Nierenkrebs</a:t>
                      </a:r>
                      <a:r>
                        <a:rPr sz="1000" b="0" i="0" u="none" dirty="0">
                          <a:solidFill>
                            <a:srgbClr val="000000"/>
                          </a:solidFill>
                        </a:rPr>
                        <a:t>, </a:t>
                      </a:r>
                      <a:r>
                        <a:rPr sz="1000" b="0" i="0" u="none" dirty="0" err="1">
                          <a:solidFill>
                            <a:srgbClr val="000000"/>
                          </a:solidFill>
                        </a:rPr>
                        <a:t>Hirntumore</a:t>
                      </a:r>
                      <a:r>
                        <a:rPr sz="1000" b="0" i="0" u="none" dirty="0">
                          <a:solidFill>
                            <a:srgbClr val="000000"/>
                          </a:solidFill>
                        </a:rPr>
                        <a:t>, </a:t>
                      </a:r>
                      <a:r>
                        <a:rPr sz="1000" b="0" i="0" u="none" dirty="0" err="1">
                          <a:solidFill>
                            <a:srgbClr val="000000"/>
                          </a:solidFill>
                        </a:rPr>
                        <a:t>Hauttumore</a:t>
                      </a:r>
                      <a:endParaRPr sz="1000" b="0" i="0" u="none" dirty="0">
                        <a:solidFill>
                          <a:srgbClr val="000000"/>
                        </a:solidFill>
                      </a:endParaRPr>
                    </a:p>
                  </a:txBody>
                  <a:tcPr>
                    <a:solidFill>
                      <a:srgbClr val="FCEACC"/>
                    </a:solidFill>
                  </a:tcPr>
                </a:tc>
                <a:extLst>
                  <a:ext uri="{0D108BD9-81ED-4DB2-BD59-A6C34878D82A}">
                    <a16:rowId xmlns:a16="http://schemas.microsoft.com/office/drawing/2014/main" val="1001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10.3: Risikofeststellung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wichtiges Instrument zur Erfassung eines genetisch bedingten erhöhten Endometriumkarzinomrisikos ist die ärztlich erhobene Eigen- und Familienanamnese unter Berücksichtigung spezieller klinischer Kriterien (beim Lynch-Syndrom: Amsterdam I/II-, revidierte Bethesda-Kriterien).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10.4: Vorgehen bei Verdacht auf Vorliegen einer erblichen Form des Endometriumkarzinoms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Verdacht auf eine erbliche Form des Endometriumkarzinoms sollte die Patientin in einem zertifizierten gynäkologischen Krebszentrum oder einem Zentrum für erbliche Tumorerkrankungen vorgestellt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10.5: Psychosoziale Beratungs- und Betreuungsmöglichkeiten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Bereits erkrankte Personen, Anlageträger und noch nicht getestete Personen (Risikopersonen) aus Familien mit einem hereditären Tumorsyndrom sollten auf Möglichkeit und Nutzen einer psychosozialen Beratung und Betreuung hingewiesen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032-034OL-3.0-10.4-2024G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10.6: Abklärung der klinischen Verdachtsdiagnose</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mindestens einem erfüllten revidierten Bethesda-Kriterium soll am Tumorgewebe eine weiterführende (molekular-)pathologische Untersuchung hinsichtlich Lynch-Syndrom-typischer Veränderungen erfolgen.</a:t>
                      </a:r>
                    </a:p>
                    <a:p>
                      <a:pPr>
                        <a:defRPr sz="1000">
                          <a:solidFill>
                            <a:srgbClr val="000000"/>
                          </a:solidFill>
                          <a:latin typeface="Lucida Sans"/>
                        </a:defRPr>
                      </a:pPr>
                      <a:r>
                        <a:rPr sz="1000" b="0" i="0" u="none">
                          <a:latin typeface="Lucida Sans"/>
                        </a:rPr>
                        <a:t>Hierzu zählen die Untersuchung der immunhistochemischen Expression der DNA-Mismatch-Reparatur-Proteine, die Mikrosatelliten-Analyse sowie ggf. die Untersuchung der Methylierung des MLH1-Promoters.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[Buchanan, D. D. 2013]</a:t>
                      </a:r>
                      <a:r>
                        <a:rPr sz="1000"/>
                        <a:t>, </a:t>
                      </a:r>
                      <a:r>
                        <a:rPr sz="1000">
                          <a:solidFill>
                            <a:srgbClr val="F7BF66"/>
                          </a:solidFill>
                          <a:hlinkClick r:id="rId3"/>
                        </a:rPr>
                        <a:t>[Egoavil, C. 2013]</a:t>
                      </a:r>
                      <a:r>
                        <a:rPr sz="1000"/>
                        <a:t>, </a:t>
                      </a:r>
                      <a:r>
                        <a:rPr sz="1000">
                          <a:solidFill>
                            <a:srgbClr val="F7BF66"/>
                          </a:solidFill>
                          <a:hlinkClick r:id="rId4"/>
                        </a:rPr>
                        <a:t>[Ferguson, S. E. 2014]</a:t>
                      </a:r>
                      <a:r>
                        <a:rPr sz="1000"/>
                        <a:t>, </a:t>
                      </a:r>
                      <a:r>
                        <a:rPr sz="1000">
                          <a:solidFill>
                            <a:srgbClr val="F7BF66"/>
                          </a:solidFill>
                          <a:hlinkClick r:id="rId5"/>
                        </a:rPr>
                        <a:t>[Hampel, H. 2006]</a:t>
                      </a:r>
                      <a:r>
                        <a:rPr sz="1000"/>
                        <a:t>, </a:t>
                      </a:r>
                      <a:r>
                        <a:rPr sz="1000">
                          <a:solidFill>
                            <a:srgbClr val="F7BF66"/>
                          </a:solidFill>
                          <a:hlinkClick r:id="rId6"/>
                        </a:rPr>
                        <a:t>[Leenen, C. H.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248108816"/>
              </p:ext>
            </p:extLst>
          </p:nvPr>
        </p:nvGraphicFramePr>
        <p:xfrm>
          <a:off x="360000" y="4252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Wird bei der routinemäßig durchgeführten Untersuchung auf MMR-Defizienz (immunhistochemische Untersuchung der MMR-Gene oder Mikrosatelliten-Analyse) ein verdächtiger Befund erhoben, soll eine Aufklärung und ggf. Beratung nach Gendiagnostikgesetz hinsichtlich einer diagnostischen genetischen Untersuchung auf Lynch Syndrom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[Buchanan, D. D. 2013]</a:t>
                      </a:r>
                      <a:r>
                        <a:rPr sz="1000"/>
                        <a:t>, </a:t>
                      </a:r>
                      <a:r>
                        <a:rPr sz="1000">
                          <a:solidFill>
                            <a:srgbClr val="F7BF66"/>
                          </a:solidFill>
                          <a:hlinkClick r:id="rId3"/>
                        </a:rPr>
                        <a:t>[Egoavil, C. 2013]</a:t>
                      </a:r>
                      <a:r>
                        <a:rPr sz="1000"/>
                        <a:t>, </a:t>
                      </a:r>
                      <a:r>
                        <a:rPr sz="1000">
                          <a:solidFill>
                            <a:srgbClr val="F7BF66"/>
                          </a:solidFill>
                          <a:hlinkClick r:id="rId4"/>
                        </a:rPr>
                        <a:t>[Ferguson, S. E. 2014]</a:t>
                      </a:r>
                      <a:r>
                        <a:rPr sz="1000"/>
                        <a:t>, </a:t>
                      </a:r>
                      <a:r>
                        <a:rPr sz="1000">
                          <a:solidFill>
                            <a:srgbClr val="F7BF66"/>
                          </a:solidFill>
                          <a:hlinkClick r:id="rId5"/>
                        </a:rPr>
                        <a:t>[Hampel, H. 2006]</a:t>
                      </a:r>
                      <a:r>
                        <a:rPr sz="1000"/>
                        <a:t>, </a:t>
                      </a:r>
                      <a:r>
                        <a:rPr sz="1000">
                          <a:solidFill>
                            <a:srgbClr val="F7BF66"/>
                          </a:solidFill>
                          <a:hlinkClick r:id="rId8"/>
                        </a:rPr>
                        <a:t>[Snowsill, T. 2014]</a:t>
                      </a:r>
                      <a:r>
                        <a:rPr sz="1000"/>
                        <a:t>, </a:t>
                      </a:r>
                      <a:r>
                        <a:rPr sz="1000">
                          <a:solidFill>
                            <a:srgbClr val="F7BF66"/>
                          </a:solidFill>
                          <a:hlinkClick r:id="rId6"/>
                        </a:rPr>
                        <a:t>[Leenen, C. H.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032-034OL-3.0-10.6-2024G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10.6: Abklärung der klinischen Verdachtsdiagnose</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aus Familien, in denen die Amsterdam-Kriterien erfüllt sind und deren Tumorgewebe keine Lynch-Syndrom-typischen Auffälligkeiten zeigt, ist ein Lynch-Syndrom nicht ausgeschlossen.Es sollte daher zur Einschätzung und ggf. weiterführenden Diagnostik eine Aufklärung und ggf. genetische Beratung zur diagnostischen genetischen Untersuchung in einem Zentrum für familiäre Tumorerkrankungen mit entsprechender Expertise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Ablauf der MMR-Diagnostik bei auffälligem Befund in der immunhistochemischen oder molekular-pathologischen Untersuchung</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6" name="Rechteck 5">
            <a:extLst>
              <a:ext uri="{FF2B5EF4-FFF2-40B4-BE49-F238E27FC236}">
                <a16:creationId xmlns:a16="http://schemas.microsoft.com/office/drawing/2014/main" id="{9DFE16DD-C4A9-17C3-837B-2FC498BE485C}"/>
              </a:ext>
            </a:extLst>
          </p:cNvPr>
          <p:cNvSpPr/>
          <p:nvPr/>
        </p:nvSpPr>
        <p:spPr>
          <a:xfrm>
            <a:off x="0" y="6138000"/>
            <a:ext cx="12192000" cy="891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Picture 2" descr="b64eaca5e9d74d14b20099398c69382d.png"/>
          <p:cNvPicPr>
            <a:picLocks noChangeAspect="1"/>
          </p:cNvPicPr>
          <p:nvPr/>
        </p:nvPicPr>
        <p:blipFill>
          <a:blip r:embed="rId3"/>
          <a:stretch>
            <a:fillRect/>
          </a:stretch>
        </p:blipFill>
        <p:spPr>
          <a:xfrm>
            <a:off x="2866695" y="1684726"/>
            <a:ext cx="6458611" cy="5191944"/>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10.6: Abklärung der klinischen Verdachtsdiagnose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Besteht aufgrund einer auffälligen Immunhistochemie bzw. molekular-pathologischen Untersuchung (Ausfall von MMR-Proteinen) oder hohe Mikrosatelliten-Instabilität (MSI-H) der Hinweis auf eine MMR-Defizienz und der Verdacht auf ein Lynch-Syndrom, soll der erkrankten Person eine Aufklärung und ggf. genetische Beratung zur Keimbahnmutationsanalyse in den wahrscheinlich betroffenen MMR-Gen(en)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[Buchanan, D. D. 2013]</a:t>
                      </a:r>
                      <a:r>
                        <a:rPr sz="1000"/>
                        <a:t>, </a:t>
                      </a:r>
                      <a:r>
                        <a:rPr sz="1000">
                          <a:solidFill>
                            <a:srgbClr val="F7BF66"/>
                          </a:solidFill>
                          <a:hlinkClick r:id="rId3"/>
                        </a:rPr>
                        <a:t>[Egoavil, C. 2013]</a:t>
                      </a:r>
                      <a:r>
                        <a:rPr sz="1000"/>
                        <a:t>, </a:t>
                      </a:r>
                      <a:r>
                        <a:rPr sz="1000">
                          <a:solidFill>
                            <a:srgbClr val="F7BF66"/>
                          </a:solidFill>
                          <a:hlinkClick r:id="rId4"/>
                        </a:rPr>
                        <a:t>[Ferguson, S. E. 2014]</a:t>
                      </a:r>
                      <a:r>
                        <a:rPr sz="1000"/>
                        <a:t>, </a:t>
                      </a:r>
                      <a:r>
                        <a:rPr sz="1000">
                          <a:solidFill>
                            <a:srgbClr val="F7BF66"/>
                          </a:solidFill>
                          <a:hlinkClick r:id="rId5"/>
                        </a:rPr>
                        <a:t>[Leenen, C. H.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über die wichtigsten epidemiologischen Maßzahlen für Deutschland, ICD-10 C54–C55</a:t>
            </a:r>
          </a:p>
        </p:txBody>
      </p:sp>
      <p:graphicFrame>
        <p:nvGraphicFramePr>
          <p:cNvPr id="3" name="Table 2"/>
          <p:cNvGraphicFramePr>
            <a:graphicFrameLocks noGrp="1"/>
          </p:cNvGraphicFramePr>
          <p:nvPr>
            <p:extLst>
              <p:ext uri="{D42A27DB-BD31-4B8C-83A1-F6EECF244321}">
                <p14:modId xmlns:p14="http://schemas.microsoft.com/office/powerpoint/2010/main" val="1496006398"/>
              </p:ext>
            </p:extLst>
          </p:nvPr>
        </p:nvGraphicFramePr>
        <p:xfrm>
          <a:off x="360000" y="1890000"/>
          <a:ext cx="11472000" cy="4185920"/>
        </p:xfrm>
        <a:graphic>
          <a:graphicData uri="http://schemas.openxmlformats.org/drawingml/2006/table">
            <a:tbl>
              <a:tblPr firstRow="1" bandRow="1">
                <a:tableStyleId>{5C22544A-7EE6-4342-B048-85BDC9FD1C3A}</a:tableStyleId>
              </a:tblPr>
              <a:tblGrid>
                <a:gridCol w="515993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643864">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endParaRPr dirty="0"/>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t>Frauen (2011) </a:t>
                      </a:r>
                    </a:p>
                  </a:txBody>
                  <a:tcPr>
                    <a:solidFill>
                      <a:srgbClr val="F7BF66"/>
                    </a:solidFill>
                  </a:tcPr>
                </a:tc>
                <a:tc>
                  <a:txBody>
                    <a:bodyPr/>
                    <a:lstStyle/>
                    <a:p>
                      <a:pPr algn="l">
                        <a:spcAft>
                          <a:spcPts val="500"/>
                        </a:spcAft>
                        <a:defRPr sz="900" b="0">
                          <a:solidFill>
                            <a:srgbClr val="000000"/>
                          </a:solidFill>
                          <a:latin typeface="Lucida Sans"/>
                        </a:defRPr>
                      </a:pPr>
                      <a:r>
                        <a:rPr sz="1000" b="1" i="0" u="none"/>
                        <a:t>Frauen (2012)</a:t>
                      </a:r>
                    </a:p>
                  </a:txBody>
                  <a:tcPr>
                    <a:solidFill>
                      <a:srgbClr val="F7BF66"/>
                    </a:solidFill>
                  </a:tcPr>
                </a:tc>
                <a:tc>
                  <a:txBody>
                    <a:bodyPr/>
                    <a:lstStyle/>
                    <a:p>
                      <a:pPr algn="l">
                        <a:spcAft>
                          <a:spcPts val="500"/>
                        </a:spcAft>
                        <a:defRPr sz="900" b="0">
                          <a:solidFill>
                            <a:srgbClr val="000000"/>
                          </a:solidFill>
                          <a:latin typeface="Lucida Sans"/>
                        </a:defRPr>
                      </a:pPr>
                      <a:r>
                        <a:rPr sz="1000" b="1" i="0" u="none"/>
                        <a:t>Frauen (Prognose für 2022)</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Neuerkrankungen </a:t>
                      </a:r>
                    </a:p>
                  </a:txBody>
                  <a:tcPr>
                    <a:solidFill>
                      <a:srgbClr val="FCEACC"/>
                    </a:solidFill>
                  </a:tcPr>
                </a:tc>
                <a:tc>
                  <a:txBody>
                    <a:bodyPr/>
                    <a:lstStyle/>
                    <a:p>
                      <a:pPr algn="l">
                        <a:spcAft>
                          <a:spcPts val="500"/>
                        </a:spcAft>
                        <a:defRPr sz="900" b="0">
                          <a:solidFill>
                            <a:srgbClr val="000000"/>
                          </a:solidFill>
                          <a:latin typeface="Lucida Sans"/>
                        </a:defRPr>
                      </a:pPr>
                      <a:r>
                        <a:rPr sz="1000" b="0" i="0" u="none"/>
                        <a:t>10.990 </a:t>
                      </a:r>
                    </a:p>
                  </a:txBody>
                  <a:tcPr>
                    <a:solidFill>
                      <a:srgbClr val="FCEACC"/>
                    </a:solidFill>
                  </a:tcPr>
                </a:tc>
                <a:tc>
                  <a:txBody>
                    <a:bodyPr/>
                    <a:lstStyle/>
                    <a:p>
                      <a:pPr algn="l">
                        <a:spcAft>
                          <a:spcPts val="500"/>
                        </a:spcAft>
                        <a:defRPr sz="900" b="0">
                          <a:solidFill>
                            <a:srgbClr val="000000"/>
                          </a:solidFill>
                          <a:latin typeface="Lucida Sans"/>
                        </a:defRPr>
                      </a:pPr>
                      <a:r>
                        <a:rPr sz="1000" b="0" i="0" u="none"/>
                        <a:t>11.090 </a:t>
                      </a:r>
                    </a:p>
                  </a:txBody>
                  <a:tcPr>
                    <a:solidFill>
                      <a:srgbClr val="FCEACC"/>
                    </a:solidFill>
                  </a:tcPr>
                </a:tc>
                <a:tc>
                  <a:txBody>
                    <a:bodyPr/>
                    <a:lstStyle/>
                    <a:p>
                      <a:pPr algn="l">
                        <a:spcAft>
                          <a:spcPts val="500"/>
                        </a:spcAft>
                        <a:defRPr sz="900" b="0">
                          <a:solidFill>
                            <a:srgbClr val="000000"/>
                          </a:solidFill>
                          <a:latin typeface="Lucida Sans"/>
                        </a:defRPr>
                      </a:pPr>
                      <a:r>
                        <a:rPr sz="1000" b="0" i="0" u="none"/>
                        <a:t>10.600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rohe Erkrankungsrate *</a:t>
                      </a:r>
                    </a:p>
                  </a:txBody>
                  <a:tcPr>
                    <a:solidFill>
                      <a:srgbClr val="FCEACC"/>
                    </a:solidFill>
                  </a:tcPr>
                </a:tc>
                <a:tc>
                  <a:txBody>
                    <a:bodyPr/>
                    <a:lstStyle/>
                    <a:p>
                      <a:pPr algn="l">
                        <a:spcAft>
                          <a:spcPts val="500"/>
                        </a:spcAft>
                        <a:defRPr sz="900" b="0">
                          <a:solidFill>
                            <a:srgbClr val="000000"/>
                          </a:solidFill>
                          <a:latin typeface="Lucida Sans"/>
                        </a:defRPr>
                      </a:pPr>
                      <a:r>
                        <a:rPr sz="1000" b="0" i="0" u="none"/>
                        <a:t>26,5</a:t>
                      </a:r>
                    </a:p>
                  </a:txBody>
                  <a:tcPr>
                    <a:solidFill>
                      <a:srgbClr val="FCEACC"/>
                    </a:solidFill>
                  </a:tcPr>
                </a:tc>
                <a:tc>
                  <a:txBody>
                    <a:bodyPr/>
                    <a:lstStyle/>
                    <a:p>
                      <a:pPr algn="l">
                        <a:spcAft>
                          <a:spcPts val="500"/>
                        </a:spcAft>
                        <a:defRPr sz="900" b="0">
                          <a:solidFill>
                            <a:srgbClr val="000000"/>
                          </a:solidFill>
                          <a:latin typeface="Lucida Sans"/>
                        </a:defRPr>
                      </a:pPr>
                      <a:r>
                        <a:rPr sz="1000" b="0" i="0" u="none"/>
                        <a:t>26,6</a:t>
                      </a:r>
                    </a:p>
                  </a:txBody>
                  <a:tcPr>
                    <a:solidFill>
                      <a:srgbClr val="FCEACC"/>
                    </a:solidFill>
                  </a:tcPr>
                </a:tc>
                <a:tc>
                  <a:txBody>
                    <a:bodyPr/>
                    <a:lstStyle/>
                    <a:p>
                      <a:pPr algn="l">
                        <a:spcAft>
                          <a:spcPts val="500"/>
                        </a:spcAft>
                        <a:defRPr sz="900" b="0">
                          <a:solidFill>
                            <a:srgbClr val="000000"/>
                          </a:solidFill>
                          <a:latin typeface="Lucida Sans"/>
                        </a:defRPr>
                      </a:pPr>
                      <a:r>
                        <a:rPr sz="1000" b="0" i="0" u="none"/>
                        <a:t>25,7</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standardisierte Erkrankungenrate *,**</a:t>
                      </a:r>
                    </a:p>
                  </a:txBody>
                  <a:tcPr>
                    <a:solidFill>
                      <a:srgbClr val="FCEACC"/>
                    </a:solidFill>
                  </a:tcPr>
                </a:tc>
                <a:tc>
                  <a:txBody>
                    <a:bodyPr/>
                    <a:lstStyle/>
                    <a:p>
                      <a:pPr algn="l">
                        <a:spcAft>
                          <a:spcPts val="500"/>
                        </a:spcAft>
                        <a:defRPr sz="900" b="0">
                          <a:solidFill>
                            <a:srgbClr val="000000"/>
                          </a:solidFill>
                          <a:latin typeface="Lucida Sans"/>
                        </a:defRPr>
                      </a:pPr>
                      <a:r>
                        <a:rPr sz="1000" b="0" i="0" u="none"/>
                        <a:t>16,2</a:t>
                      </a:r>
                    </a:p>
                  </a:txBody>
                  <a:tcPr>
                    <a:solidFill>
                      <a:srgbClr val="FCEACC"/>
                    </a:solidFill>
                  </a:tcPr>
                </a:tc>
                <a:tc>
                  <a:txBody>
                    <a:bodyPr/>
                    <a:lstStyle/>
                    <a:p>
                      <a:pPr algn="l">
                        <a:spcAft>
                          <a:spcPts val="500"/>
                        </a:spcAft>
                        <a:defRPr sz="900" b="0">
                          <a:solidFill>
                            <a:srgbClr val="000000"/>
                          </a:solidFill>
                          <a:latin typeface="Lucida Sans"/>
                        </a:defRPr>
                      </a:pPr>
                      <a:r>
                        <a:rPr sz="1000" b="0" i="0" u="none"/>
                        <a:t>16,5</a:t>
                      </a:r>
                    </a:p>
                  </a:txBody>
                  <a:tcPr>
                    <a:solidFill>
                      <a:srgbClr val="FCEACC"/>
                    </a:solidFill>
                  </a:tcPr>
                </a:tc>
                <a:tc>
                  <a:txBody>
                    <a:bodyPr/>
                    <a:lstStyle/>
                    <a:p>
                      <a:pPr algn="l">
                        <a:spcAft>
                          <a:spcPts val="500"/>
                        </a:spcAft>
                        <a:defRPr sz="900" b="0">
                          <a:solidFill>
                            <a:srgbClr val="000000"/>
                          </a:solidFill>
                          <a:latin typeface="Lucida Sans"/>
                        </a:defRPr>
                      </a:pPr>
                      <a:r>
                        <a:rPr sz="1000" b="0" i="0" u="none"/>
                        <a:t>15,1</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mittleres Erkrankungsalter</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69</a:t>
                      </a:r>
                    </a:p>
                  </a:txBody>
                  <a:tcPr>
                    <a:solidFill>
                      <a:srgbClr val="FCEACC"/>
                    </a:solidFill>
                  </a:tcPr>
                </a:tc>
                <a:tc>
                  <a:txBody>
                    <a:bodyPr/>
                    <a:lstStyle/>
                    <a:p>
                      <a:pPr algn="l">
                        <a:spcAft>
                          <a:spcPts val="500"/>
                        </a:spcAft>
                        <a:defRPr sz="900" b="0">
                          <a:solidFill>
                            <a:srgbClr val="000000"/>
                          </a:solidFill>
                          <a:latin typeface="Lucida Sans"/>
                        </a:defRPr>
                      </a:pPr>
                      <a:r>
                        <a:rPr sz="1000" b="0" i="0" u="none"/>
                        <a:t>68</a:t>
                      </a:r>
                    </a:p>
                  </a:txBody>
                  <a:tcPr>
                    <a:solidFill>
                      <a:srgbClr val="FCEACC"/>
                    </a:solidFill>
                  </a:tcPr>
                </a:tc>
                <a:tc>
                  <a:txBody>
                    <a:bodyPr/>
                    <a:lstStyle/>
                    <a:p>
                      <a:pPr algn="l">
                        <a:spcAft>
                          <a:spcPts val="500"/>
                        </a:spcAft>
                        <a:defRPr sz="900" b="0">
                          <a:solidFill>
                            <a:srgbClr val="000000"/>
                          </a:solidFill>
                          <a:latin typeface="Lucida Sans"/>
                        </a:defRPr>
                      </a:pPr>
                      <a:r>
                        <a:rPr sz="1000" b="0" i="0" u="none"/>
                        <a:t>-</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Sterbefälle</a:t>
                      </a:r>
                    </a:p>
                  </a:txBody>
                  <a:tcPr>
                    <a:solidFill>
                      <a:srgbClr val="FCEACC"/>
                    </a:solidFill>
                  </a:tcPr>
                </a:tc>
                <a:tc>
                  <a:txBody>
                    <a:bodyPr/>
                    <a:lstStyle/>
                    <a:p>
                      <a:pPr algn="l">
                        <a:spcAft>
                          <a:spcPts val="500"/>
                        </a:spcAft>
                        <a:defRPr sz="900" b="0">
                          <a:solidFill>
                            <a:srgbClr val="000000"/>
                          </a:solidFill>
                          <a:latin typeface="Lucida Sans"/>
                        </a:defRPr>
                      </a:pPr>
                      <a:r>
                        <a:rPr sz="1000" b="0" i="0" u="none"/>
                        <a:t>2.602</a:t>
                      </a:r>
                    </a:p>
                  </a:txBody>
                  <a:tcPr>
                    <a:solidFill>
                      <a:srgbClr val="FCEACC"/>
                    </a:solidFill>
                  </a:tcPr>
                </a:tc>
                <a:tc>
                  <a:txBody>
                    <a:bodyPr/>
                    <a:lstStyle/>
                    <a:p>
                      <a:pPr algn="l">
                        <a:spcAft>
                          <a:spcPts val="500"/>
                        </a:spcAft>
                        <a:defRPr sz="900" b="0">
                          <a:solidFill>
                            <a:srgbClr val="000000"/>
                          </a:solidFill>
                          <a:latin typeface="Lucida Sans"/>
                        </a:defRPr>
                      </a:pPr>
                      <a:r>
                        <a:rPr sz="1000" b="0" i="0" u="none"/>
                        <a:t>2.600</a:t>
                      </a:r>
                    </a:p>
                  </a:txBody>
                  <a:tcPr>
                    <a:solidFill>
                      <a:srgbClr val="FCEACC"/>
                    </a:solidFill>
                  </a:tcPr>
                </a:tc>
                <a:tc>
                  <a:txBody>
                    <a:bodyPr/>
                    <a:lstStyle/>
                    <a:p>
                      <a:pPr algn="l">
                        <a:spcAft>
                          <a:spcPts val="500"/>
                        </a:spcAft>
                        <a:defRPr sz="900" b="0">
                          <a:solidFill>
                            <a:srgbClr val="000000"/>
                          </a:solidFill>
                          <a:latin typeface="Lucida Sans"/>
                        </a:defRPr>
                      </a:pPr>
                      <a:r>
                        <a:rPr sz="1000" b="0" i="0" u="none"/>
                        <a:t>2.659</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rohe Sterberate *</a:t>
                      </a:r>
                    </a:p>
                  </a:txBody>
                  <a:tcPr>
                    <a:solidFill>
                      <a:srgbClr val="FCEACC"/>
                    </a:solidFill>
                  </a:tcPr>
                </a:tc>
                <a:tc>
                  <a:txBody>
                    <a:bodyPr/>
                    <a:lstStyle/>
                    <a:p>
                      <a:pPr algn="l">
                        <a:spcAft>
                          <a:spcPts val="500"/>
                        </a:spcAft>
                        <a:defRPr sz="900" b="0">
                          <a:solidFill>
                            <a:srgbClr val="000000"/>
                          </a:solidFill>
                          <a:latin typeface="Lucida Sans"/>
                        </a:defRPr>
                      </a:pPr>
                      <a:r>
                        <a:rPr sz="1000" b="0" i="0" u="none"/>
                        <a:t>6,3</a:t>
                      </a:r>
                    </a:p>
                  </a:txBody>
                  <a:tcPr>
                    <a:solidFill>
                      <a:srgbClr val="FCEACC"/>
                    </a:solidFill>
                  </a:tcPr>
                </a:tc>
                <a:tc>
                  <a:txBody>
                    <a:bodyPr/>
                    <a:lstStyle/>
                    <a:p>
                      <a:pPr algn="l">
                        <a:spcAft>
                          <a:spcPts val="500"/>
                        </a:spcAft>
                        <a:defRPr sz="900" b="0">
                          <a:solidFill>
                            <a:srgbClr val="000000"/>
                          </a:solidFill>
                          <a:latin typeface="Lucida Sans"/>
                        </a:defRPr>
                      </a:pPr>
                      <a:r>
                        <a:rPr sz="1000" b="0" i="0" u="none"/>
                        <a:t>6,2</a:t>
                      </a:r>
                    </a:p>
                  </a:txBody>
                  <a:tcPr>
                    <a:solidFill>
                      <a:srgbClr val="FCEACC"/>
                    </a:solidFill>
                  </a:tcPr>
                </a:tc>
                <a:tc>
                  <a:txBody>
                    <a:bodyPr/>
                    <a:lstStyle/>
                    <a:p>
                      <a:pPr algn="l">
                        <a:spcAft>
                          <a:spcPts val="500"/>
                        </a:spcAft>
                        <a:defRPr sz="900" b="0">
                          <a:solidFill>
                            <a:srgbClr val="000000"/>
                          </a:solidFill>
                          <a:latin typeface="Lucida Sans"/>
                        </a:defRPr>
                      </a:pPr>
                      <a:r>
                        <a:rPr sz="1000" b="0" i="0" u="none"/>
                        <a:t>6,3</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standardisierte Sterberate *,**</a:t>
                      </a:r>
                    </a:p>
                  </a:txBody>
                  <a:tcPr>
                    <a:solidFill>
                      <a:srgbClr val="FCEACC"/>
                    </a:solidFill>
                  </a:tcPr>
                </a:tc>
                <a:tc>
                  <a:txBody>
                    <a:bodyPr/>
                    <a:lstStyle/>
                    <a:p>
                      <a:pPr algn="l">
                        <a:spcAft>
                          <a:spcPts val="500"/>
                        </a:spcAft>
                        <a:defRPr sz="900" b="0">
                          <a:solidFill>
                            <a:srgbClr val="000000"/>
                          </a:solidFill>
                          <a:latin typeface="Lucida Sans"/>
                        </a:defRPr>
                      </a:pPr>
                      <a:r>
                        <a:rPr sz="1000" b="0" i="0" u="none"/>
                        <a:t>3,0</a:t>
                      </a:r>
                    </a:p>
                  </a:txBody>
                  <a:tcPr>
                    <a:solidFill>
                      <a:srgbClr val="FCEACC"/>
                    </a:solidFill>
                  </a:tcPr>
                </a:tc>
                <a:tc>
                  <a:txBody>
                    <a:bodyPr/>
                    <a:lstStyle/>
                    <a:p>
                      <a:pPr algn="l">
                        <a:spcAft>
                          <a:spcPts val="500"/>
                        </a:spcAft>
                        <a:defRPr sz="900" b="0">
                          <a:solidFill>
                            <a:srgbClr val="000000"/>
                          </a:solidFill>
                          <a:latin typeface="Lucida Sans"/>
                        </a:defRPr>
                      </a:pPr>
                      <a:r>
                        <a:rPr sz="1000" b="0" i="0" u="none"/>
                        <a:t>3,0</a:t>
                      </a:r>
                    </a:p>
                  </a:txBody>
                  <a:tcPr>
                    <a:solidFill>
                      <a:srgbClr val="FCEACC"/>
                    </a:solidFill>
                  </a:tcPr>
                </a:tc>
                <a:tc>
                  <a:txBody>
                    <a:bodyPr/>
                    <a:lstStyle/>
                    <a:p>
                      <a:pPr algn="l">
                        <a:spcAft>
                          <a:spcPts val="500"/>
                        </a:spcAft>
                        <a:defRPr sz="900" b="0">
                          <a:solidFill>
                            <a:srgbClr val="000000"/>
                          </a:solidFill>
                          <a:latin typeface="Lucida Sans"/>
                        </a:defRPr>
                      </a:pPr>
                      <a:r>
                        <a:rPr sz="1000" b="0" i="0" u="none"/>
                        <a:t>3,0</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Prävalenz</a:t>
                      </a:r>
                    </a:p>
                  </a:txBody>
                  <a:tcPr>
                    <a:solidFill>
                      <a:srgbClr val="FCEACC"/>
                    </a:solidFill>
                  </a:tcPr>
                </a:tc>
                <a:tc>
                  <a:txBody>
                    <a:bodyPr/>
                    <a:lstStyle/>
                    <a:p>
                      <a:pPr algn="l">
                        <a:spcAft>
                          <a:spcPts val="500"/>
                        </a:spcAft>
                        <a:defRPr sz="900" b="0">
                          <a:solidFill>
                            <a:srgbClr val="000000"/>
                          </a:solidFill>
                          <a:latin typeface="Lucida Sans"/>
                        </a:defRPr>
                      </a:pPr>
                      <a:r>
                        <a:rPr sz="1000" b="0" i="0" u="none"/>
                        <a:t>45.700 nach 5 Jahren</a:t>
                      </a:r>
                    </a:p>
                  </a:txBody>
                  <a:tcPr>
                    <a:solidFill>
                      <a:srgbClr val="FCEACC"/>
                    </a:solidFill>
                  </a:tcPr>
                </a:tc>
                <a:tc>
                  <a:txBody>
                    <a:bodyPr/>
                    <a:lstStyle/>
                    <a:p>
                      <a:pPr algn="l">
                        <a:spcAft>
                          <a:spcPts val="500"/>
                        </a:spcAft>
                        <a:defRPr sz="900" b="0">
                          <a:solidFill>
                            <a:srgbClr val="000000"/>
                          </a:solidFill>
                          <a:latin typeface="Lucida Sans"/>
                        </a:defRPr>
                      </a:pPr>
                      <a:r>
                        <a:rPr sz="1000" b="0" i="0" u="none"/>
                        <a:t>83.300 nach 10 Jahren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t>nach 5 Jahren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10 Jahren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t>absolute Überlebensrate (2015-2016)****</a:t>
                      </a:r>
                    </a:p>
                  </a:txBody>
                  <a:tcPr>
                    <a:solidFill>
                      <a:srgbClr val="FCEACC"/>
                    </a:solidFill>
                  </a:tcPr>
                </a:tc>
                <a:tc>
                  <a:txBody>
                    <a:bodyPr/>
                    <a:lstStyle/>
                    <a:p>
                      <a:pPr algn="l">
                        <a:spcAft>
                          <a:spcPts val="500"/>
                        </a:spcAft>
                        <a:defRPr sz="900" b="0">
                          <a:solidFill>
                            <a:srgbClr val="000000"/>
                          </a:solidFill>
                          <a:latin typeface="Lucida Sans"/>
                        </a:defRPr>
                      </a:pPr>
                      <a:r>
                        <a:rPr sz="1000" b="0" i="0" u="none"/>
                        <a:t>70 (66-73)</a:t>
                      </a:r>
                    </a:p>
                  </a:txBody>
                  <a:tcPr>
                    <a:solidFill>
                      <a:srgbClr val="FCEACC"/>
                    </a:solidFill>
                  </a:tcPr>
                </a:tc>
                <a:tc>
                  <a:txBody>
                    <a:bodyPr/>
                    <a:lstStyle/>
                    <a:p>
                      <a:pPr algn="l">
                        <a:spcAft>
                          <a:spcPts val="500"/>
                        </a:spcAft>
                        <a:defRPr sz="900" b="0">
                          <a:solidFill>
                            <a:srgbClr val="000000"/>
                          </a:solidFill>
                          <a:latin typeface="Lucida Sans"/>
                        </a:defRPr>
                      </a:pPr>
                      <a:r>
                        <a:rPr sz="1000" b="0" i="0" u="none"/>
                        <a:t>57 (52-61)</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t>relative Überlebensrate (2015-2016)****</a:t>
                      </a:r>
                    </a:p>
                  </a:txBody>
                  <a:tcPr>
                    <a:solidFill>
                      <a:srgbClr val="FCEACC"/>
                    </a:solidFill>
                  </a:tcPr>
                </a:tc>
                <a:tc>
                  <a:txBody>
                    <a:bodyPr/>
                    <a:lstStyle/>
                    <a:p>
                      <a:pPr algn="l">
                        <a:spcAft>
                          <a:spcPts val="500"/>
                        </a:spcAft>
                        <a:defRPr sz="900" b="0">
                          <a:solidFill>
                            <a:srgbClr val="000000"/>
                          </a:solidFill>
                          <a:latin typeface="Lucida Sans"/>
                        </a:defRPr>
                      </a:pPr>
                      <a:r>
                        <a:rPr sz="1000" b="0" i="0" u="none"/>
                        <a:t>78 (75-82)</a:t>
                      </a:r>
                    </a:p>
                  </a:txBody>
                  <a:tcPr>
                    <a:solidFill>
                      <a:srgbClr val="FCEACC"/>
                    </a:solidFill>
                  </a:tcPr>
                </a:tc>
                <a:tc>
                  <a:txBody>
                    <a:bodyPr/>
                    <a:lstStyle/>
                    <a:p>
                      <a:pPr algn="l">
                        <a:spcAft>
                          <a:spcPts val="500"/>
                        </a:spcAft>
                        <a:defRPr sz="900" b="0">
                          <a:solidFill>
                            <a:srgbClr val="000000"/>
                          </a:solidFill>
                          <a:latin typeface="Lucida Sans"/>
                        </a:defRPr>
                      </a:pPr>
                      <a:r>
                        <a:rPr sz="1000" b="0" i="0" u="none"/>
                        <a:t>74 (69-79)</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0">
                <a:tc gridSpan="4">
                  <a:txBody>
                    <a:bodyPr/>
                    <a:lstStyle/>
                    <a:p>
                      <a:pPr algn="l">
                        <a:spcAft>
                          <a:spcPts val="500"/>
                        </a:spcAft>
                        <a:defRPr sz="900" b="0">
                          <a:solidFill>
                            <a:srgbClr val="000000"/>
                          </a:solidFill>
                          <a:latin typeface="Lucida Sans"/>
                        </a:defRPr>
                      </a:pPr>
                      <a:r>
                        <a:rPr sz="1000" b="0" i="0" u="none" dirty="0"/>
                        <a:t>* je 100.000 </a:t>
                      </a:r>
                      <a:r>
                        <a:rPr sz="1000" b="0" i="0" u="none" dirty="0" err="1"/>
                        <a:t>Personen</a:t>
                      </a:r>
                      <a:endParaRPr sz="1000" b="0" i="0" u="none" dirty="0"/>
                    </a:p>
                    <a:p>
                      <a:pPr algn="l">
                        <a:spcAft>
                          <a:spcPts val="500"/>
                        </a:spcAft>
                      </a:pPr>
                      <a:r>
                        <a:rPr sz="1000" b="0" i="0" u="none" dirty="0"/>
                        <a:t>** </a:t>
                      </a:r>
                      <a:r>
                        <a:rPr sz="1000" b="0" i="0" u="none" dirty="0" err="1"/>
                        <a:t>altersstandardisiert</a:t>
                      </a:r>
                      <a:r>
                        <a:rPr sz="1000" b="0" i="0" u="none" dirty="0"/>
                        <a:t> </a:t>
                      </a:r>
                      <a:r>
                        <a:rPr sz="1000" b="0" i="0" u="none" dirty="0" err="1"/>
                        <a:t>nach</a:t>
                      </a:r>
                      <a:r>
                        <a:rPr sz="1000" b="0" i="0" u="none" dirty="0"/>
                        <a:t> alter </a:t>
                      </a:r>
                      <a:r>
                        <a:rPr sz="1000" b="0" i="0" u="none" dirty="0" err="1"/>
                        <a:t>Europabevölkerung</a:t>
                      </a:r>
                      <a:endParaRPr sz="1000" b="0" i="0" u="none" dirty="0"/>
                    </a:p>
                    <a:p>
                      <a:pPr algn="l">
                        <a:spcAft>
                          <a:spcPts val="500"/>
                        </a:spcAft>
                      </a:pPr>
                      <a:r>
                        <a:rPr sz="1000" b="0" i="0" u="none" dirty="0"/>
                        <a:t>*** Median</a:t>
                      </a:r>
                    </a:p>
                    <a:p>
                      <a:pPr algn="l">
                        <a:spcAft>
                          <a:spcPts val="500"/>
                        </a:spcAft>
                      </a:pPr>
                      <a:r>
                        <a:rPr sz="1000" b="0" i="0" u="none" dirty="0"/>
                        <a:t>**** in </a:t>
                      </a:r>
                      <a:r>
                        <a:rPr sz="1000" b="0" i="0" u="none" dirty="0" err="1"/>
                        <a:t>Prozent</a:t>
                      </a:r>
                      <a:r>
                        <a:rPr sz="1000" b="0" i="0" u="none" dirty="0"/>
                        <a:t> (</a:t>
                      </a:r>
                      <a:r>
                        <a:rPr sz="1000" b="0" i="0" u="none" dirty="0" err="1"/>
                        <a:t>niedrigster</a:t>
                      </a:r>
                      <a:r>
                        <a:rPr sz="1000" b="0" i="0" u="none" dirty="0"/>
                        <a:t> und </a:t>
                      </a:r>
                      <a:r>
                        <a:rPr sz="1000" b="0" i="0" u="none" dirty="0" err="1"/>
                        <a:t>höchster</a:t>
                      </a:r>
                      <a:r>
                        <a:rPr sz="1000" b="0" i="0" u="none" dirty="0"/>
                        <a:t> Wert der </a:t>
                      </a:r>
                      <a:r>
                        <a:rPr sz="1000" b="0" i="0" u="none" dirty="0" err="1"/>
                        <a:t>einbezogenen</a:t>
                      </a:r>
                      <a:r>
                        <a:rPr sz="1000" b="0" i="0" u="none" dirty="0"/>
                        <a:t> </a:t>
                      </a:r>
                      <a:r>
                        <a:rPr sz="1000" b="0" i="0" u="none" dirty="0" err="1"/>
                        <a:t>Bundesländer</a:t>
                      </a:r>
                      <a:r>
                        <a:rPr sz="1000" b="0" i="0" u="none" dirty="0"/>
                        <a:t>)</a:t>
                      </a:r>
                    </a:p>
                    <a:p>
                      <a:pPr algn="l">
                        <a:spcAft>
                          <a:spcPts val="500"/>
                        </a:spcAft>
                      </a:pPr>
                      <a:r>
                        <a:rPr sz="1000" b="0" i="0" u="none" dirty="0"/>
                        <a:t>Quelle: Robert Koch-</a:t>
                      </a:r>
                      <a:r>
                        <a:rPr sz="1000" b="0" i="0" u="none" dirty="0" err="1"/>
                        <a:t>Institut</a:t>
                      </a:r>
                      <a:r>
                        <a:rPr sz="1000" b="0" i="0" u="none" dirty="0"/>
                        <a:t> (</a:t>
                      </a:r>
                      <a:r>
                        <a:rPr sz="1000" b="0" i="0" u="none" dirty="0" err="1"/>
                        <a:t>Hrsg</a:t>
                      </a:r>
                      <a:r>
                        <a:rPr sz="1000" b="0" i="0" u="none" dirty="0"/>
                        <a:t>.) und die Gesellschaft der </a:t>
                      </a:r>
                      <a:r>
                        <a:rPr sz="1000" b="0" i="0" u="none" dirty="0" err="1"/>
                        <a:t>epidemiologischen</a:t>
                      </a:r>
                      <a:r>
                        <a:rPr sz="1000" b="0" i="0" u="none" dirty="0"/>
                        <a:t> </a:t>
                      </a:r>
                      <a:r>
                        <a:rPr sz="1000" b="0" i="0" u="none" dirty="0" err="1"/>
                        <a:t>Krebsregister</a:t>
                      </a:r>
                      <a:r>
                        <a:rPr sz="1000" b="0" i="0" u="none" dirty="0"/>
                        <a:t> in Deutschland e. V. (</a:t>
                      </a:r>
                      <a:r>
                        <a:rPr sz="1000" b="0" i="0" u="none" dirty="0" err="1"/>
                        <a:t>Hrsg</a:t>
                      </a:r>
                      <a:r>
                        <a:rPr sz="1000" b="0" i="0" u="none" dirty="0"/>
                        <a:t>.), Krebs in Deutschland 2017/2018. 13. </a:t>
                      </a:r>
                      <a:r>
                        <a:rPr sz="1000" b="0" i="0" u="none" dirty="0" err="1"/>
                        <a:t>Auflage</a:t>
                      </a:r>
                      <a:r>
                        <a:rPr sz="1000" b="0" i="0" u="none" dirty="0"/>
                        <a:t>, Berlin, 2021.</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1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10.7: Vorgehen bei Risikopersonen für Lynch- oder Cowden-Syndrom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Sobald die ursächliche Mutation in der Familie bekannt ist, soll die Patientin darauf hingewiesen werden, Familienangehörige über das erhöhte Risiko und die Möglichkeiten einer genetischen Beratung und (prädiktiven) genetischen Untersuchung zu informieren.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610265008"/>
              </p:ext>
            </p:extLst>
          </p:nvPr>
        </p:nvGraphicFramePr>
        <p:xfrm>
          <a:off x="3600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10.10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die familiäre Mutation bei einer Risikoperson ausgeschlossen wurde, gelten die allgemeinen Krebsfrüherkennungsmaßnahmen.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032-034OL-3.0-10.10-2024G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10.8: Primärprävention der Risikogruppe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gesonderte Empfehlung zur Primärprävention durch diätetische Maßnahmen oder Chemoprävention im Vergleich zur Allgemeinbevölkerung kann aufgrund fehlender Daten für die genannten Risikogruppen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032-034OL-3.0-10.11-2024G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10.9: Endometriumkarzinomscreening bei Lynch- und Cowden-Syndrom-Patientinnen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Bisher wurde für keine Screening-Methode zur Früherkennung des Endometriumkarzinoms für Lynch-Syndrom- und Cowden-Syndrom-Patientinnen eine Lebensverlängerung nachgewiesen. </a:t>
                      </a:r>
                    </a:p>
                    <a:p>
                      <a:pPr>
                        <a:defRPr sz="1000">
                          <a:solidFill>
                            <a:srgbClr val="000000"/>
                          </a:solidFill>
                          <a:latin typeface="Lucida Sans"/>
                        </a:defRPr>
                      </a:pPr>
                      <a:r>
                        <a:rPr sz="1000" b="0" i="0" u="none">
                          <a:latin typeface="Lucida Sans"/>
                        </a:rPr>
                        <a:t>Aus den begrenzten Daten lassen sich daher keine Empfehlungen für oder gegen eine spezielle Screening-Untersuchung zur Früherkennung des Endometriumkarzinoms bei Lynch-Syndrom- oder Cowden-Syndrom-Patientinnen ableiten.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[Auranen, A. 2011]</a:t>
                      </a:r>
                      <a:r>
                        <a:rPr sz="1000"/>
                        <a:t>, </a:t>
                      </a:r>
                      <a:r>
                        <a:rPr sz="1000">
                          <a:solidFill>
                            <a:srgbClr val="F7BF66"/>
                          </a:solidFill>
                          <a:hlinkClick r:id="rId3"/>
                        </a:rPr>
                        <a:t>[Helder-Woolderink, J. M. 2013]</a:t>
                      </a:r>
                      <a:r>
                        <a:rPr sz="1000"/>
                        <a:t>, </a:t>
                      </a:r>
                      <a:r>
                        <a:rPr sz="1000">
                          <a:solidFill>
                            <a:srgbClr val="F7BF66"/>
                          </a:solidFill>
                          <a:hlinkClick r:id="rId4"/>
                        </a:rPr>
                        <a:t>[Lecuru, F. 2008]</a:t>
                      </a:r>
                      <a:r>
                        <a:rPr sz="1000"/>
                        <a:t>, </a:t>
                      </a:r>
                      <a:r>
                        <a:rPr sz="1000">
                          <a:solidFill>
                            <a:srgbClr val="F7BF66"/>
                          </a:solidFill>
                          <a:hlinkClick r:id="rId5"/>
                        </a:rPr>
                        <a:t>[Manchanda, R. 2012]</a:t>
                      </a:r>
                      <a:r>
                        <a:rPr sz="1000"/>
                        <a:t>, </a:t>
                      </a:r>
                      <a:r>
                        <a:rPr sz="1000">
                          <a:solidFill>
                            <a:srgbClr val="F7BF66"/>
                          </a:solidFill>
                          <a:hlinkClick r:id="rId6"/>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graphicFrame>
        <p:nvGraphicFramePr>
          <p:cNvPr id="6" name="Table 2">
            <a:extLst>
              <a:ext uri="{FF2B5EF4-FFF2-40B4-BE49-F238E27FC236}">
                <a16:creationId xmlns:a16="http://schemas.microsoft.com/office/drawing/2014/main" id="{BBFE9D1E-3C12-58B5-7CB1-0CCFAC829427}"/>
              </a:ext>
            </a:extLst>
          </p:cNvPr>
          <p:cNvGraphicFramePr>
            <a:graphicFrameLocks noGrp="1"/>
          </p:cNvGraphicFramePr>
          <p:nvPr>
            <p:extLst>
              <p:ext uri="{D42A27DB-BD31-4B8C-83A1-F6EECF244321}">
                <p14:modId xmlns:p14="http://schemas.microsoft.com/office/powerpoint/2010/main" val="1645635740"/>
              </p:ext>
            </p:extLst>
          </p:nvPr>
        </p:nvGraphicFramePr>
        <p:xfrm>
          <a:off x="360000" y="4272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und Risikopersonen mit Lynch-Syndrom oder Cowden-Syndrom sollen aufgrund des breiten Tumorspektrums syndromspezifische Früherkennungsuntersuchungen, insbesondere Koloskopien, empfohlen werden. Detaillierte Hinweise finden sich in den entsprechenden Leitlinien.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032-034OL-3.0-10.13-2024G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10: Hereditäre Endometriumkarzinome</a:t>
            </a:r>
          </a:p>
          <a:p>
            <a:r>
              <a:rPr sz="1400"/>
              <a:t>Kapitel 10.10: Vorgehen bei Lynch- und Cowden-Syndrom-Anlageträgerinnen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10.14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Lynch-Syndrom- und Cowden-Syndrom-Anlageträgerinnen soll eine Beratung über die Vor- und Nachteile einer prophylaktischen totalen Hysterektomie nach Abschluss der Familienplanung und Lynch-Syndrom-Patientinnen ggf. zusätzlich eine Beratung über eine beidseitige Adnexexstirpation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032-034OL-3.0-10.14-2024G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11.1: </a:t>
            </a:r>
            <a:r>
              <a:rPr sz="1200" dirty="0" err="1"/>
              <a:t>Psychoonkologische</a:t>
            </a:r>
            <a:r>
              <a:rPr sz="1200" dirty="0"/>
              <a:t> </a:t>
            </a:r>
            <a:r>
              <a:rPr sz="1200" dirty="0" err="1"/>
              <a:t>Aspekte</a:t>
            </a:r>
            <a:endParaRPr sz="1200" dirty="0"/>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Endometriumkarzinom und ihre Angehörigen können mit vielfältigen körperlichen, psychischen, sozialen und spirituellen/religiösen Belastungen konfrontiert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032-034OL-3.0-11.1-2024G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470352220"/>
              </p:ext>
            </p:extLst>
          </p:nvPr>
        </p:nvGraphicFramePr>
        <p:xfrm>
          <a:off x="3600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Krebspatientinnen und ihren Angehörigen sollen möglichst frühzeitig in allen Phasen der Erkrankung über psychosoziale Unterstützungs-, Beratungs- und Behandlungsangebote informiert werden und entsprechend ihrem individuellen Bedarf Zugang zu diesen Angeboten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Empfehlungen der S3-Leitlinie „Psychoonkologische Diagnostik, Beratung und Behandlung von erwachsenen Krebspatienten“, Version 2.1, August 2023</a:t>
            </a:r>
          </a:p>
        </p:txBody>
      </p:sp>
      <p:graphicFrame>
        <p:nvGraphicFramePr>
          <p:cNvPr id="3" name="Table 2"/>
          <p:cNvGraphicFramePr>
            <a:graphicFrameLocks noGrp="1"/>
          </p:cNvGraphicFramePr>
          <p:nvPr>
            <p:extLst>
              <p:ext uri="{D42A27DB-BD31-4B8C-83A1-F6EECF244321}">
                <p14:modId xmlns:p14="http://schemas.microsoft.com/office/powerpoint/2010/main" val="3682110068"/>
              </p:ext>
            </p:extLst>
          </p:nvPr>
        </p:nvGraphicFramePr>
        <p:xfrm>
          <a:off x="360000" y="1890000"/>
          <a:ext cx="11472000" cy="4422140"/>
        </p:xfrm>
        <a:graphic>
          <a:graphicData uri="http://schemas.openxmlformats.org/drawingml/2006/table">
            <a:tbl>
              <a:tblPr firstRow="1" bandRow="1">
                <a:tableStyleId>{5C22544A-7EE6-4342-B048-85BDC9FD1C3A}</a:tableStyleId>
              </a:tblPr>
              <a:tblGrid>
                <a:gridCol w="1487528">
                  <a:extLst>
                    <a:ext uri="{9D8B030D-6E8A-4147-A177-3AD203B41FA5}">
                      <a16:colId xmlns:a16="http://schemas.microsoft.com/office/drawing/2014/main" val="20000"/>
                    </a:ext>
                  </a:extLst>
                </a:gridCol>
                <a:gridCol w="9984472">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400" b="1" i="0" u="none"/>
                        <a:t>Empfehlungsnummer</a:t>
                      </a:r>
                    </a:p>
                  </a:txBody>
                  <a:tcPr>
                    <a:solidFill>
                      <a:srgbClr val="F7BF66"/>
                    </a:solidFill>
                  </a:tcPr>
                </a:tc>
                <a:tc>
                  <a:txBody>
                    <a:bodyPr/>
                    <a:lstStyle/>
                    <a:p>
                      <a:pPr algn="l">
                        <a:spcAft>
                          <a:spcPts val="500"/>
                        </a:spcAft>
                        <a:defRPr sz="900" b="0">
                          <a:solidFill>
                            <a:srgbClr val="000000"/>
                          </a:solidFill>
                          <a:latin typeface="Lucida Sans"/>
                        </a:defRPr>
                      </a:pPr>
                      <a:r>
                        <a:rPr sz="1400" b="1" i="0" u="none"/>
                        <a:t>Empfehlungstext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400" b="0" i="0" u="none"/>
                        <a:t> 7.1</a:t>
                      </a:r>
                    </a:p>
                  </a:txBody>
                  <a:tcPr>
                    <a:solidFill>
                      <a:srgbClr val="FCEACC"/>
                    </a:solidFill>
                  </a:tcPr>
                </a:tc>
                <a:tc>
                  <a:txBody>
                    <a:bodyPr/>
                    <a:lstStyle/>
                    <a:p>
                      <a:pPr algn="l">
                        <a:spcAft>
                          <a:spcPts val="500"/>
                        </a:spcAft>
                        <a:defRPr sz="900" b="0">
                          <a:solidFill>
                            <a:srgbClr val="000000"/>
                          </a:solidFill>
                          <a:latin typeface="Lucida Sans"/>
                        </a:defRPr>
                      </a:pPr>
                      <a:r>
                        <a:rPr sz="1400" b="0" i="0" u="none"/>
                        <a:t>Die Erfassung der psychosozialen Belastung und des individuellen psychoonkologischen Unterstützungs- und Behandlungsbedarfes sollte so früh wie möglich und dann wiederholt im Krankheitsverlauf erfolgen.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400" b="0" i="0" u="none"/>
                        <a:t>7.2</a:t>
                      </a:r>
                    </a:p>
                  </a:txBody>
                  <a:tcPr>
                    <a:solidFill>
                      <a:srgbClr val="FCEACC"/>
                    </a:solidFill>
                  </a:tcPr>
                </a:tc>
                <a:tc>
                  <a:txBody>
                    <a:bodyPr/>
                    <a:lstStyle/>
                    <a:p>
                      <a:pPr algn="l">
                        <a:spcAft>
                          <a:spcPts val="500"/>
                        </a:spcAft>
                        <a:defRPr sz="900" b="0">
                          <a:solidFill>
                            <a:srgbClr val="000000"/>
                          </a:solidFill>
                          <a:latin typeface="Lucida Sans"/>
                        </a:defRPr>
                      </a:pPr>
                      <a:r>
                        <a:rPr sz="1400" b="0" i="0" u="none"/>
                        <a:t>Alle Krebspatient*innen sollen ein Screening auf psychosoziale Belastungen erhalten.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400" b="0" i="0" u="none"/>
                        <a:t>7.4</a:t>
                      </a:r>
                    </a:p>
                  </a:txBody>
                  <a:tcPr>
                    <a:solidFill>
                      <a:srgbClr val="FCEACC"/>
                    </a:solidFill>
                  </a:tcPr>
                </a:tc>
                <a:tc>
                  <a:txBody>
                    <a:bodyPr/>
                    <a:lstStyle/>
                    <a:p>
                      <a:pPr algn="l">
                        <a:spcAft>
                          <a:spcPts val="500"/>
                        </a:spcAft>
                        <a:defRPr sz="900" b="0">
                          <a:solidFill>
                            <a:srgbClr val="000000"/>
                          </a:solidFill>
                          <a:latin typeface="Lucida Sans"/>
                        </a:defRPr>
                      </a:pPr>
                      <a:r>
                        <a:rPr sz="1400" b="0" i="0" u="none"/>
                        <a:t>Zur Erfassung der psychosozialen Belastung sollen validierte und standardisierte Screeninginstrumente eingesetzt werden.Als Screeninginstrumente sollen das Distress-Thermometer (DT), die Hospital Anxiety and Depression Scale (HADS), der Fragebogen zur Belastung von rebspatienten (FBK), das Depressionsmodul des Patient Health Questionnaire (PHQ-9) oder die Generalizied Anxiety Disorder Scale-7 (GAD-7) eingesetzt werden.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400" b="0" i="0" u="none"/>
                        <a:t>7.5</a:t>
                      </a:r>
                    </a:p>
                  </a:txBody>
                  <a:tcPr>
                    <a:solidFill>
                      <a:srgbClr val="FCEACC"/>
                    </a:solidFill>
                  </a:tcPr>
                </a:tc>
                <a:tc>
                  <a:txBody>
                    <a:bodyPr/>
                    <a:lstStyle/>
                    <a:p>
                      <a:pPr algn="l">
                        <a:spcAft>
                          <a:spcPts val="500"/>
                        </a:spcAft>
                        <a:defRPr sz="900" b="0">
                          <a:solidFill>
                            <a:srgbClr val="000000"/>
                          </a:solidFill>
                          <a:latin typeface="Lucida Sans"/>
                        </a:defRPr>
                      </a:pPr>
                      <a:r>
                        <a:rPr sz="1400" b="0" i="0" u="none"/>
                        <a:t>Zusätzlich zum Belastungsscreening soll der subjektive psychosoziale Unterstützungsbedarf erfragt werden.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400" b="0" i="0" u="none"/>
                        <a:t>7.6</a:t>
                      </a:r>
                    </a:p>
                  </a:txBody>
                  <a:tcPr>
                    <a:solidFill>
                      <a:srgbClr val="FCEACC"/>
                    </a:solidFill>
                  </a:tcPr>
                </a:tc>
                <a:tc>
                  <a:txBody>
                    <a:bodyPr/>
                    <a:lstStyle/>
                    <a:p>
                      <a:pPr algn="l">
                        <a:spcAft>
                          <a:spcPts val="500"/>
                        </a:spcAft>
                        <a:defRPr sz="900" b="0">
                          <a:solidFill>
                            <a:srgbClr val="000000"/>
                          </a:solidFill>
                          <a:latin typeface="Lucida Sans"/>
                        </a:defRPr>
                      </a:pPr>
                      <a:r>
                        <a:rPr sz="1400" b="0" i="0" u="none"/>
                        <a:t>Bei positivem Screening und/oder subjektivem Unterstützungsbedarf soll ein diagnostisches Gespräch zur Abklärung psychosozialer Belastungen, psychischer Komorbidität sowie dem Unterstützungs- und Behandlungsbedarf angeboten werden.</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400" b="0" i="0" u="none"/>
                        <a:t>7.7</a:t>
                      </a:r>
                    </a:p>
                  </a:txBody>
                  <a:tcPr>
                    <a:solidFill>
                      <a:srgbClr val="FCEACC"/>
                    </a:solidFill>
                  </a:tcPr>
                </a:tc>
                <a:tc>
                  <a:txBody>
                    <a:bodyPr/>
                    <a:lstStyle/>
                    <a:p>
                      <a:pPr algn="l">
                        <a:spcAft>
                          <a:spcPts val="500"/>
                        </a:spcAft>
                        <a:defRPr sz="900" b="0">
                          <a:solidFill>
                            <a:srgbClr val="000000"/>
                          </a:solidFill>
                          <a:latin typeface="Lucida Sans"/>
                        </a:defRPr>
                      </a:pPr>
                      <a:r>
                        <a:rPr sz="1400" b="0" i="0" u="none"/>
                        <a:t>Eine weiterführende diagnostische Abklärung sollte entsprechend der im Gespräch festgestellten individuellen Probleme im psychischen/sozialen/somatischen Bereich erfolgen.</a:t>
                      </a:r>
                    </a:p>
                  </a:txBody>
                  <a:tcPr>
                    <a:solidFill>
                      <a:srgbClr val="FCEACC"/>
                    </a:solidFill>
                  </a:tcPr>
                </a:tc>
                <a:extLst>
                  <a:ext uri="{0D108BD9-81ED-4DB2-BD59-A6C34878D82A}">
                    <a16:rowId xmlns:a16="http://schemas.microsoft.com/office/drawing/2014/main" val="10006"/>
                  </a:ext>
                </a:extLst>
              </a:tr>
              <a:tr h="0">
                <a:tc gridSpan="2">
                  <a:txBody>
                    <a:bodyPr/>
                    <a:lstStyle/>
                    <a:p>
                      <a:pPr algn="l">
                        <a:spcAft>
                          <a:spcPts val="500"/>
                        </a:spcAft>
                        <a:defRPr sz="900" b="0">
                          <a:solidFill>
                            <a:srgbClr val="000000"/>
                          </a:solidFill>
                          <a:latin typeface="Lucida Sans"/>
                        </a:defRPr>
                      </a:pPr>
                      <a:r>
                        <a:rPr sz="1400" b="0" i="0" u="none" dirty="0"/>
                        <a:t>Quelle: </a:t>
                      </a:r>
                      <a:r>
                        <a:rPr sz="1200" u="sng" dirty="0">
                          <a:solidFill>
                            <a:srgbClr val="F7BF66"/>
                          </a:solidFill>
                        </a:rPr>
                        <a:t>S3-Leitlinie </a:t>
                      </a:r>
                      <a:r>
                        <a:rPr sz="1200" u="sng" dirty="0" err="1">
                          <a:solidFill>
                            <a:srgbClr val="F7BF66"/>
                          </a:solidFill>
                        </a:rPr>
                        <a:t>Psychoonkologische</a:t>
                      </a:r>
                      <a:r>
                        <a:rPr sz="1200" u="sng" dirty="0">
                          <a:solidFill>
                            <a:srgbClr val="F7BF66"/>
                          </a:solidFill>
                        </a:rPr>
                        <a:t> </a:t>
                      </a:r>
                      <a:r>
                        <a:rPr sz="1200" u="sng" dirty="0" err="1">
                          <a:solidFill>
                            <a:srgbClr val="F7BF66"/>
                          </a:solidFill>
                        </a:rPr>
                        <a:t>Diagnostik</a:t>
                      </a:r>
                      <a:r>
                        <a:rPr sz="1200" u="sng" dirty="0">
                          <a:solidFill>
                            <a:srgbClr val="F7BF66"/>
                          </a:solidFill>
                        </a:rPr>
                        <a:t>, </a:t>
                      </a:r>
                      <a:r>
                        <a:rPr sz="1200" u="sng" dirty="0" err="1">
                          <a:solidFill>
                            <a:srgbClr val="F7BF66"/>
                          </a:solidFill>
                        </a:rPr>
                        <a:t>Beratung</a:t>
                      </a:r>
                      <a:r>
                        <a:rPr sz="1200" u="sng" dirty="0">
                          <a:solidFill>
                            <a:srgbClr val="F7BF66"/>
                          </a:solidFill>
                        </a:rPr>
                        <a:t> und </a:t>
                      </a:r>
                      <a:r>
                        <a:rPr sz="1200" u="sng" dirty="0" err="1">
                          <a:solidFill>
                            <a:srgbClr val="F7BF66"/>
                          </a:solidFill>
                        </a:rPr>
                        <a:t>Behandlung</a:t>
                      </a:r>
                      <a:r>
                        <a:rPr sz="1200" u="sng" dirty="0">
                          <a:solidFill>
                            <a:srgbClr val="F7BF66"/>
                          </a:solidFill>
                        </a:rPr>
                        <a:t> von </a:t>
                      </a:r>
                      <a:r>
                        <a:rPr sz="1200" u="sng" dirty="0" err="1">
                          <a:solidFill>
                            <a:srgbClr val="F7BF66"/>
                          </a:solidFill>
                        </a:rPr>
                        <a:t>erwachsenen</a:t>
                      </a:r>
                      <a:r>
                        <a:rPr sz="1200" u="sng" dirty="0">
                          <a:solidFill>
                            <a:srgbClr val="F7BF66"/>
                          </a:solidFill>
                        </a:rPr>
                        <a:t> </a:t>
                      </a:r>
                      <a:r>
                        <a:rPr sz="1200" u="sng" dirty="0" err="1">
                          <a:solidFill>
                            <a:srgbClr val="F7BF66"/>
                          </a:solidFill>
                        </a:rPr>
                        <a:t>Krebspatienten</a:t>
                      </a:r>
                      <a:endParaRPr sz="1200" u="sng" dirty="0">
                        <a:solidFill>
                          <a:srgbClr val="F7BF66"/>
                        </a:solidFill>
                      </a:endParaRP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11.1: </a:t>
            </a:r>
            <a:r>
              <a:rPr sz="1200" dirty="0" err="1"/>
              <a:t>Psychoonkologische</a:t>
            </a:r>
            <a:r>
              <a:rPr sz="1200" dirty="0"/>
              <a:t> </a:t>
            </a:r>
            <a:r>
              <a:rPr sz="1200" dirty="0" err="1"/>
              <a:t>Aspekte</a:t>
            </a:r>
            <a:endParaRPr sz="1200" dirty="0"/>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Indikationsstellung für psychoonkologische Interventionen soll entsprechend dem festgestellten individuellen Bedarf, dem Setting sowie der Krankheitsphase der Patientin (Erstdiagnose, Operation, adjuvante Therapie, rezidivfreie Phase, Rezidivphase, palliative Phase, Langzeitüberleben) erfolgen und den Wunsch der Patientin berücksichtigen.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032-034OL-3.0-11.3-2024G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294025220"/>
              </p:ext>
            </p:extLst>
          </p:nvPr>
        </p:nvGraphicFramePr>
        <p:xfrm>
          <a:off x="360000" y="3356992"/>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Thema Sexualität soll in den unterschiedlichen Phasen des Behandlungsprozesses und der Nachsorge bei Patientinnen mit Endometriumkarzinom aktiv angesprochen werden, um den Unterstützungsbedarf zu erfassen und entsprechende Hilfestellungen einleiten zu können.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032-034OL-3.0-11.4-2024G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11.2: </a:t>
            </a:r>
            <a:r>
              <a:rPr sz="1200" dirty="0" err="1"/>
              <a:t>Patientenaufklärung</a:t>
            </a:r>
            <a:endParaRPr sz="1200" dirty="0"/>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Qualifizierte und sachdienliche Informationsmaterialien (Print- oder Internetmedien, z.B. die Patientenleitlinie Gebärmutterkrebs), die nach definierten Qualitätskriterien für Gesundheitsinformationen erstellt wurden, sollen Patientinnen zur Verfügung gestellt werden, um sie durch eine allgemeinverständliche Risikokommunikation (z. B. Angabe von absoluten Risikoreduktionen) in ihrer selbstbestimmten Entscheidung für oder gegen medizinische Maßnahmen zu unterstützen.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750841157"/>
              </p:ext>
            </p:extLst>
          </p:nvPr>
        </p:nvGraphicFramePr>
        <p:xfrm>
          <a:off x="360000" y="3429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Patientin soll angeboten werden, zur Diagnoseübermittlung und in weiterführenden Gesprächen während der Therapie und zur Nachsorge, den Partner/die Partnerin oder Angehörige/Vertrauenspersonen in das Gespräch bzw. die Gespräche einzubeziehen.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032-034OL-3.0-11.6-2024G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06658818"/>
              </p:ext>
            </p:extLst>
          </p:nvPr>
        </p:nvGraphicFramePr>
        <p:xfrm>
          <a:off x="360000" y="46848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ärztlichen Gespräch sollen die individuellen Präferenzen, Bedürfnisse, Sorgen und Ängste der Patientin eruiert und berücksichtigt werden. Wenn eine Patientin dafür mehrere Gespräche benötigt, soll das Angebot zu weiteren Gesprächen gemacht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11.2: </a:t>
            </a:r>
            <a:r>
              <a:rPr sz="1200" dirty="0" err="1"/>
              <a:t>Patientenaufklärung</a:t>
            </a:r>
            <a:endParaRPr sz="1200" dirty="0"/>
          </a:p>
        </p:txBody>
      </p:sp>
      <p:graphicFrame>
        <p:nvGraphicFramePr>
          <p:cNvPr id="3" name="Table 2"/>
          <p:cNvGraphicFramePr>
            <a:graphicFrameLocks noGrp="1"/>
          </p:cNvGraphicFramePr>
          <p:nvPr/>
        </p:nvGraphicFramePr>
        <p:xfrm>
          <a:off x="360000" y="1890000"/>
          <a:ext cx="11520000" cy="2341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Vermittlung von Informationen und die Aufklärung der Patientin sollen frühzeitig und nach den Grundprinzipien einer patientinnenzentrierten Kommunikation, die eine partizipative Entscheidungsfindung ermöglicht, erfolgen.Diese sollte folgende Aspekte umfassen:</a:t>
                      </a:r>
                    </a:p>
                    <a:p>
                      <a:pPr marL="171450" indent="-171450">
                        <a:buChar char="•"/>
                      </a:pPr>
                      <a:r>
                        <a:rPr sz="1000" b="0" i="0" u="none">
                          <a:latin typeface="Lucida Sans"/>
                        </a:rPr>
                        <a:t>Ausdruck von Empathie und aktives Zuhören,</a:t>
                      </a:r>
                    </a:p>
                    <a:p>
                      <a:pPr marL="171450" indent="-171450">
                        <a:buChar char="•"/>
                      </a:pPr>
                      <a:r>
                        <a:rPr sz="1000" b="0" i="0" u="none">
                          <a:latin typeface="Lucida Sans"/>
                        </a:rPr>
                        <a:t>direktes und einfühlsames Ansprechen schwieriger Themen,</a:t>
                      </a:r>
                    </a:p>
                    <a:p>
                      <a:pPr marL="171450" indent="-171450">
                        <a:buChar char="•"/>
                      </a:pPr>
                      <a:r>
                        <a:rPr sz="1000" b="0" i="0" u="none">
                          <a:latin typeface="Lucida Sans"/>
                        </a:rPr>
                        <a:t>Vermeidung von medizinischem Fachvokabular, ggf. Erklärung von Fachbegriffen,</a:t>
                      </a:r>
                    </a:p>
                    <a:p>
                      <a:pPr marL="171450" indent="-171450">
                        <a:buChar char="•"/>
                      </a:pPr>
                      <a:r>
                        <a:rPr sz="1000" b="0" i="0" u="none">
                          <a:latin typeface="Lucida Sans"/>
                        </a:rPr>
                        <a:t>Strategien, um das Verständnis zu verbessern (Wiederholung, Zusammenfassung wichtiger Informationen, Nutzung von Grafiken u. a.),</a:t>
                      </a:r>
                    </a:p>
                    <a:p>
                      <a:pPr marL="171450" indent="-171450">
                        <a:buChar char="•"/>
                      </a:pPr>
                      <a:r>
                        <a:rPr sz="1000" b="0" i="0" u="none">
                          <a:latin typeface="Lucida Sans"/>
                        </a:rPr>
                        <a:t>Ermutigung, Fragen zu stellen,</a:t>
                      </a:r>
                    </a:p>
                    <a:p>
                      <a:pPr marL="171450" indent="-171450">
                        <a:buChar char="•"/>
                      </a:pPr>
                      <a:r>
                        <a:rPr sz="1000" b="0" i="0" u="none">
                          <a:latin typeface="Lucida Sans"/>
                        </a:rPr>
                        <a:t>Erlaubnis und Ermutigung, Gefühle auszudrücken,</a:t>
                      </a:r>
                    </a:p>
                    <a:p>
                      <a:pPr marL="171450" indent="-171450">
                        <a:buChar char="•"/>
                      </a:pPr>
                      <a:r>
                        <a:rPr sz="1000" b="0" i="0" u="none">
                          <a:latin typeface="Lucida Sans"/>
                        </a:rPr>
                        <a:t>weiterführende Hilfe anbieten.</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032-034OL-3.0-11.8-2024G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918935352"/>
              </p:ext>
            </p:extLst>
          </p:nvPr>
        </p:nvGraphicFramePr>
        <p:xfrm>
          <a:off x="360000" y="4468201"/>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Verbesserung der Patientinnenaufklärung sollten Ärzt*innen qualitätsgesicherte Fortbildungen zur Kommunikation mit den Patientinnen absolvieren.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11.2: </a:t>
            </a:r>
            <a:r>
              <a:rPr sz="1200" dirty="0" err="1"/>
              <a:t>Patientenaufklärung</a:t>
            </a:r>
            <a:endParaRPr sz="1200" dirty="0"/>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Patientin soll auf die Möglichkeit von Selbsthilfeangeboten hingewiesen werden und Kontaktinformationen zu Selbsthilfeorganisationen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032-034OL-3.0-11.10-2024G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468778849"/>
              </p:ext>
            </p:extLst>
          </p:nvPr>
        </p:nvGraphicFramePr>
        <p:xfrm>
          <a:off x="360000" y="31644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Endometriumkarzinom sollen über die in dieser Leitlinie beschriebenen für sie relevanten Therapieoptionen, deren Erfolgsaussichten und deren mögliche Auswirkungen informiert werden. Insbesondere soll auf die Auswirkungen auf ihr körperliches Erscheinungsbild, ihr Sexualleben, ihre Harn- und Stuhlkontrolle (Inkontinenz) und Aspekte des weiblichen Selbstverständnisses (Selbstbild, Fertilität, klimakterische Beschwerden) eingegangen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alleinige Hormonersatztherapie mit Östrogenen ohne Gestagenschutz ist bei nicht hysterektomierten Frauen ein Risikofaktor für das Auftreten eines Endometriumkarzinoms. Der Effekt ist von der Dauer der Anwendung abhängig.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[Grady, D. 1995]</a:t>
                      </a:r>
                      <a:r>
                        <a:rPr sz="1000"/>
                        <a:t>, </a:t>
                      </a:r>
                      <a:r>
                        <a:rPr sz="1000">
                          <a:solidFill>
                            <a:srgbClr val="F7BF66"/>
                          </a:solidFill>
                          <a:hlinkClick r:id="rId3"/>
                        </a:rPr>
                        <a:t>[Nelson, H. D. 2002]</a:t>
                      </a:r>
                      <a:r>
                        <a:rPr sz="1000"/>
                        <a:t>, </a:t>
                      </a:r>
                      <a:r>
                        <a:rPr sz="1000">
                          <a:solidFill>
                            <a:srgbClr val="F7BF66"/>
                          </a:solidFill>
                          <a:hlinkClick r:id="rId4"/>
                        </a:rPr>
                        <a:t>[Allen, N. E. 2010]</a:t>
                      </a:r>
                      <a:r>
                        <a:rPr sz="1000"/>
                        <a:t>, </a:t>
                      </a:r>
                      <a:r>
                        <a:rPr sz="1000">
                          <a:solidFill>
                            <a:srgbClr val="F7BF66"/>
                          </a:solidFill>
                          <a:hlinkClick r:id="rId5"/>
                        </a:rPr>
                        <a:t>[Lacey, J. V., Jr. 2005]</a:t>
                      </a:r>
                      <a:r>
                        <a:rPr sz="1000"/>
                        <a:t>, </a:t>
                      </a:r>
                      <a:r>
                        <a:rPr sz="1000">
                          <a:solidFill>
                            <a:srgbClr val="F7BF66"/>
                          </a:solidFill>
                          <a:hlinkClick r:id="rId6"/>
                        </a:rPr>
                        <a:t>[Razavi, P. 2010]</a:t>
                      </a:r>
                      <a:r>
                        <a:rPr sz="1000"/>
                        <a:t>, </a:t>
                      </a:r>
                      <a:r>
                        <a:rPr sz="1000">
                          <a:solidFill>
                            <a:srgbClr val="F7BF66"/>
                          </a:solidFill>
                          <a:hlinkClick r:id="rId7"/>
                        </a:rPr>
                        <a:t>[Beral, V. 2005]</a:t>
                      </a:r>
                      <a:r>
                        <a:rPr sz="1000"/>
                        <a:t>, </a:t>
                      </a:r>
                      <a:r>
                        <a:rPr sz="1000">
                          <a:solidFill>
                            <a:srgbClr val="F7BF66"/>
                          </a:solidFill>
                          <a:hlinkClick r:id="rId8"/>
                        </a:rPr>
                        <a:t>[Tempfer, CB 2020]</a:t>
                      </a:r>
                      <a:r>
                        <a:rPr sz="1000"/>
                        <a:t>, </a:t>
                      </a:r>
                      <a:r>
                        <a:rPr sz="1000">
                          <a:solidFill>
                            <a:srgbClr val="F7BF66"/>
                          </a:solidFill>
                          <a:hlinkClick r:id="rId9" action="ppaction://hlinksldjump"/>
                        </a:rPr>
                        <a:t>[Marjoribanks, J.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764354978"/>
              </p:ext>
            </p:extLst>
          </p:nvPr>
        </p:nvGraphicFramePr>
        <p:xfrm>
          <a:off x="360000" y="3898549"/>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kontinuierlich-kombinierte Hormonersatztherapie mit Östrogenen und synthetischen Gestagenen hat keinen oder einen protektiven Einfluss auf das Endometriumkarzinom-Risiko.</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11"/>
                        </a:rPr>
                        <a:t>[Chlebowski, R. T.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11.3: </a:t>
            </a:r>
            <a:r>
              <a:rPr sz="1200" dirty="0" err="1"/>
              <a:t>Palliativversorgung</a:t>
            </a:r>
            <a:endParaRPr sz="1200" dirty="0"/>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Allen Patientinnen soll nach der Diagnose eines nicht heilbaren Endometriumkarzinoms Palliativversorgung (APV oder SPV) angeboten werden, unabhängig davon, ob eine tumorspezifische Therapie durchgeführt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LoE aus S3-Palliativmedizin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656755119"/>
              </p:ext>
            </p:extLst>
          </p:nvPr>
        </p:nvGraphicFramePr>
        <p:xfrm>
          <a:off x="360000" y="407208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einem nicht-heilbaren Endometriumkarzinom soll die Komplexität der Palliativsituation wiederholt eingeschätzt werden; dies schließt ein: die Patientinnen- und Angehörigenbedürfnisse, den Funktionsstatus des Patienten und die Krankheitsphase.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11.3: </a:t>
            </a:r>
            <a:r>
              <a:rPr sz="1200" dirty="0" err="1"/>
              <a:t>Palliativversorgung</a:t>
            </a:r>
            <a:endParaRPr sz="1200" dirty="0"/>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Patientinnen mit einem nicht heilbaren Endometriumkarzinom und einer hohen Komplexität ihrer Situation sollen eine spezialisierte Palliativversorgung erhalten.</a:t>
                      </a:r>
                    </a:p>
                    <a:p>
                      <a:pPr>
                        <a:defRPr sz="1000">
                          <a:solidFill>
                            <a:srgbClr val="000000"/>
                          </a:solidFill>
                          <a:latin typeface="Lucida Sans"/>
                        </a:defRPr>
                      </a:pPr>
                      <a:r>
                        <a:rPr sz="1000" b="0" i="0" u="none">
                          <a:latin typeface="Lucida Sans"/>
                        </a:rPr>
                        <a:t>S3-Leitlinie 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3 - LoE aus S3-Palliativmedizin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[Leitlinienprogramm Onkologie (Deutsche Krebsgesellschaft, Deutsche Krebshilfe, AWMF)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449389859"/>
              </p:ext>
            </p:extLst>
          </p:nvPr>
        </p:nvGraphicFramePr>
        <p:xfrm>
          <a:off x="360000" y="4077072"/>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medizinisch-onkologische Rehabilitation dient der spezifischen Behandlung von Krankheits- und Therapiefolgestörungen. Alle Patientinnen mit Endometriumkarzinom sollen über die gesetzlichen Möglichkeiten zur Beantragung und Inanspruchnahme von Rehabilitationsleistungen informiert und beraten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a:t>Kapitel 11: Psychoonkologische Aspekte, Patientinnenaufklärung, Palliativversorgung, Rehabilitation, Physiotherapeutische Behandlung im Rahmen der Rehabilitation</a:t>
            </a:r>
          </a:p>
          <a:p>
            <a:r>
              <a:rPr sz="1200"/>
              <a:t>Kapitel 11.4: Rehabilitation</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Therapiebedingte Störungen, beispielsweise Bauchdecken- und Adhäsionsbeschwerden, sexuelle Funktionsstörungen, Schmerzen beim Geschlechtsverkehr, Scheidentrockenheit, Harnblasen- und Darmstörungen, sollen nicht nur in der Primärtherapie, sondern auch im Rahmen der Rehabilitation und in der Nachsorge erfragt und behandelt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247163345"/>
              </p:ext>
            </p:extLst>
          </p:nvPr>
        </p:nvGraphicFramePr>
        <p:xfrm>
          <a:off x="360000" y="3356992"/>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Endometriumkarzinompatientinnen sollten über tumorassoziierte Fatigue informiert und in den verschiedenen Behandlungsphasen systematisch und wiederholt gescreent werden. Empfohlen wird das Screening nach NCCN.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3252603832"/>
              </p:ext>
            </p:extLst>
          </p:nvPr>
        </p:nvGraphicFramePr>
        <p:xfrm>
          <a:off x="360000" y="4671584"/>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im Screening ein Wert &gt; 3 vorliegt, sollte ein diagnostisches Assessment zur weiteren Abklärung und eine spezifische Beratung zum Fatiguemanagement und bei Bedarf eine Behandlung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11.4: Rehabilitation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moderater oder schwerer Fatigue sollte ein auf das körperliche Leistungsniveau abgestimmtes moderates Kraft- und Ausdauertraining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 S3-leitlinie 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[Leitlinienprogramm Onkologie (Deutsche Krebsgesellschaft, Deutsche Krebshilfe, AWMF)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927779746"/>
              </p:ext>
            </p:extLst>
          </p:nvPr>
        </p:nvGraphicFramePr>
        <p:xfrm>
          <a:off x="356510" y="40368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moderater oder schwerer Fatigue sollte Psychoedukation oder kognitive Verhaltenstherapie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 S3-Leitlinie Palliativmedizin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[Leitlinienprogramm Onkologie (Deutsche Krebsgesellschaft, Deutsche Krebshilfe, AWMF)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err="1"/>
              <a:t>Kapitel</a:t>
            </a:r>
            <a:r>
              <a:rPr sz="2000" dirty="0"/>
              <a:t> 11: </a:t>
            </a:r>
            <a:r>
              <a:rPr sz="2000" dirty="0" err="1"/>
              <a:t>Psychoonkologische</a:t>
            </a:r>
            <a:r>
              <a:rPr sz="2000" dirty="0"/>
              <a:t> </a:t>
            </a:r>
            <a:r>
              <a:rPr sz="2000" dirty="0" err="1"/>
              <a:t>Aspekte</a:t>
            </a:r>
            <a:r>
              <a:rPr sz="2000" dirty="0"/>
              <a:t>, </a:t>
            </a:r>
            <a:r>
              <a:rPr sz="2000" dirty="0" err="1"/>
              <a:t>Patientinnenaufklärung</a:t>
            </a:r>
            <a:r>
              <a:rPr sz="2000" dirty="0"/>
              <a:t>, </a:t>
            </a:r>
            <a:r>
              <a:rPr sz="2000" dirty="0" err="1"/>
              <a:t>Palliativversorgung</a:t>
            </a:r>
            <a:r>
              <a:rPr sz="2000" dirty="0"/>
              <a:t>, Rehabilitation, </a:t>
            </a:r>
            <a:r>
              <a:rPr sz="2000" dirty="0" err="1"/>
              <a:t>Physiotherapeutische</a:t>
            </a:r>
            <a:r>
              <a:rPr sz="2000" dirty="0"/>
              <a:t> </a:t>
            </a:r>
            <a:r>
              <a:rPr sz="2000" dirty="0" err="1"/>
              <a:t>Behandlung</a:t>
            </a:r>
            <a:r>
              <a:rPr sz="2000" dirty="0"/>
              <a:t> </a:t>
            </a:r>
            <a:r>
              <a:rPr sz="2000" dirty="0" err="1"/>
              <a:t>im</a:t>
            </a:r>
            <a:r>
              <a:rPr sz="2000" dirty="0"/>
              <a:t> </a:t>
            </a:r>
            <a:r>
              <a:rPr sz="2000" dirty="0" err="1"/>
              <a:t>Rahmen</a:t>
            </a:r>
            <a:r>
              <a:rPr sz="2000" dirty="0"/>
              <a:t> der Rehabilitation</a:t>
            </a:r>
          </a:p>
          <a:p>
            <a:r>
              <a:rPr sz="1200" dirty="0" err="1"/>
              <a:t>Kapitel</a:t>
            </a:r>
            <a:r>
              <a:rPr sz="1200" dirty="0"/>
              <a:t> 11.4: Rehabilitation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moderater oder schwerer Fatigue kann achtsamkeitsbasierte Stressreduktion (MBSR) und Yoga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Leitlinienadaptation S3-Leitlinie Komplementärmedizin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007664149"/>
              </p:ext>
            </p:extLst>
          </p:nvPr>
        </p:nvGraphicFramePr>
        <p:xfrm>
          <a:off x="361350" y="403200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rPr dirty="0" err="1"/>
                        <a:t>Empfehlungsgrad</a:t>
                      </a:r>
                      <a:endParaRPr dirty="0"/>
                    </a:p>
                    <a:p>
                      <a:pPr>
                        <a:defRPr sz="2000" b="1">
                          <a:solidFill>
                            <a:srgbClr val="000000"/>
                          </a:solidFill>
                          <a:latin typeface="Lucida Sans"/>
                        </a:defRPr>
                      </a:pPr>
                      <a:r>
                        <a:rPr dirty="0"/>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Yoga sollte zur Senkung von Fatigue bei diesen Patientinnen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Leitlinienadaptation S3-Leitlinie Komplementärmedizin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a:t>Kapitel 11: Psychoonkologische Aspekte, Patientinnenaufklärung, Palliativversorgung, Rehabilitation, Physiotherapeutische Behandlung im Rahmen der Rehabilitation</a:t>
            </a:r>
          </a:p>
          <a:p>
            <a:r>
              <a:rPr sz="1200"/>
              <a:t>Kapitel 11.4: Rehabilitation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11.23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Belastungsharninkontinenz und/oder Stuhlinkontinenz sollte den Patientinnen nach Endometriumkarzinom ein Beckenbodentraining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032-034OL-3.0-11.23-2024G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116177329"/>
              </p:ext>
            </p:extLst>
          </p:nvPr>
        </p:nvGraphicFramePr>
        <p:xfrm>
          <a:off x="355497" y="319219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11.24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manifestem Lymphödem sollte den Patientinnen nach Endometriumkarzinom eine Therapie gemäß der „S2k Leitlinie Diagnostik und Therapie der Lymphödeme (AWMF Reg.-Nr. 058-001) Mai 2017“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032-034OL-3.0-11.24-2024G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Fragile Patientinnen/Geriatrisches Assessment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Therapieentscheidungen für ältere Patientinnen sollen von den aktuellen Standardempfehlung ausgehen und durch den Allgemeinstatus, die Lebenserwartung, die Patientenpräferenz und eine individuellen Nutzen-Risiko-Abwägung modifiziert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514723406"/>
              </p:ext>
            </p:extLst>
          </p:nvPr>
        </p:nvGraphicFramePr>
        <p:xfrm>
          <a:off x="360000" y="3168204"/>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Determinierung des Allgemeinstatus bei Patientinnen, die älter als 75 Jahre sind, sollte durch ein geriatrisches Assessment oder durch einen Screening/Geriatrisches Assessment-Algorithmus bestimmt werden insbesondere wenn ein operativer Eingriff mit Vollnarkose oder eine Chemotherapie geplant ist, um Komplikationen zu minimieren sowie die Therapieadhärenz, Chemotherapietolerabilität und möglicherweise das Überleben zu verbessern.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[Mohile, SG 2018]</a:t>
                      </a:r>
                      <a:r>
                        <a:rPr sz="1000"/>
                        <a:t>, </a:t>
                      </a:r>
                      <a:r>
                        <a:rPr sz="1000">
                          <a:solidFill>
                            <a:srgbClr val="F7BF66"/>
                          </a:solidFill>
                          <a:hlinkClick r:id="rId4"/>
                        </a:rPr>
                        <a:t>[Decoster, L 2015]</a:t>
                      </a:r>
                      <a:r>
                        <a:rPr sz="1000"/>
                        <a:t>, </a:t>
                      </a:r>
                      <a:r>
                        <a:rPr sz="1000">
                          <a:solidFill>
                            <a:srgbClr val="F7BF66"/>
                          </a:solidFill>
                          <a:hlinkClick r:id="rId5"/>
                        </a:rPr>
                        <a:t>[Nadaraja, S 2018]</a:t>
                      </a:r>
                      <a:r>
                        <a:rPr sz="1000"/>
                        <a:t>, </a:t>
                      </a:r>
                      <a:r>
                        <a:rPr sz="1000">
                          <a:solidFill>
                            <a:srgbClr val="F7BF66"/>
                          </a:solidFill>
                          <a:hlinkClick r:id="rId6"/>
                        </a:rPr>
                        <a:t>[Bourgin, C 2016]</a:t>
                      </a:r>
                      <a:r>
                        <a:rPr sz="1000"/>
                        <a:t>, </a:t>
                      </a:r>
                      <a:r>
                        <a:rPr sz="1000">
                          <a:solidFill>
                            <a:srgbClr val="F7BF66"/>
                          </a:solidFill>
                          <a:hlinkClick r:id="rId7"/>
                        </a:rPr>
                        <a:t>[Driver, JA 2017]</a:t>
                      </a:r>
                      <a:r>
                        <a:rPr sz="1000"/>
                        <a:t>, </a:t>
                      </a:r>
                      <a:r>
                        <a:rPr sz="1000">
                          <a:solidFill>
                            <a:srgbClr val="F7BF66"/>
                          </a:solidFill>
                          <a:hlinkClick r:id="rId8"/>
                        </a:rPr>
                        <a:t>[Ahmed, A 2018]</a:t>
                      </a:r>
                      <a:r>
                        <a:rPr sz="1000"/>
                        <a:t>, </a:t>
                      </a:r>
                      <a:r>
                        <a:rPr sz="1000">
                          <a:solidFill>
                            <a:srgbClr val="F7BF66"/>
                          </a:solidFill>
                          <a:hlinkClick r:id="rId9"/>
                        </a:rPr>
                        <a:t>S3-Leitlinie Mammakarzinom, Langversion 4.3, AWMF-Registernummer: 032 –045OL ,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12: Fragile Patientinnen/Geriatrisches Assessment</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alleinige Betrachtung des kalendarischen Alters wird der Komplexität und Vielschichtigkeit des Allgemeinstatus nicht gerecht. Vielmehr sollte ein geriatrisches Assessment und Management therapie-relevante geriatrische Domänen (insbesondere Funktionalitäts-assoziierte Parameter wie Aktivitäten des täglichen Lebens, Mobilität, Kognition, Stürze und Morbiditäts-assoziierte Parameter wie Multimedikation, Ernährung, Fatigue und Zahl der Komorbiditäten) beinhalten, um die Therapieauswahl entsprechend anzupassen und supportive Maßnahmen einzuleiten.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[Mohile, SG 2018]</a:t>
                      </a:r>
                      <a:r>
                        <a:rPr sz="1000"/>
                        <a:t>, </a:t>
                      </a:r>
                      <a:r>
                        <a:rPr sz="1000">
                          <a:solidFill>
                            <a:srgbClr val="F7BF66"/>
                          </a:solidFill>
                          <a:hlinkClick r:id="rId3"/>
                        </a:rPr>
                        <a:t>[Decoster, L 2015]</a:t>
                      </a:r>
                      <a:r>
                        <a:rPr sz="1000"/>
                        <a:t>, </a:t>
                      </a:r>
                      <a:r>
                        <a:rPr sz="1000">
                          <a:solidFill>
                            <a:srgbClr val="F7BF66"/>
                          </a:solidFill>
                          <a:hlinkClick r:id="rId4"/>
                        </a:rPr>
                        <a:t>S3-Leitlinie Mammakarzinom, Langversion 4.3, AWMF-Registernummer: 032 –045OL , 2020</a:t>
                      </a:r>
                      <a:r>
                        <a:rPr sz="1000"/>
                        <a:t>, </a:t>
                      </a:r>
                      <a:r>
                        <a:rPr sz="1000">
                          <a:solidFill>
                            <a:srgbClr val="F7BF66"/>
                          </a:solidFill>
                          <a:hlinkClick r:id="rId5"/>
                        </a:rPr>
                        <a:t>[Bauer, J 2019]</a:t>
                      </a:r>
                      <a:r>
                        <a:rPr sz="1000"/>
                        <a:t>, </a:t>
                      </a:r>
                      <a:r>
                        <a:rPr sz="1000">
                          <a:solidFill>
                            <a:srgbClr val="F7BF66"/>
                          </a:solidFill>
                          <a:hlinkClick r:id="rId6"/>
                        </a:rPr>
                        <a:t>[van Walree, IC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13: Qualitätsindikatoren</a:t>
            </a:r>
          </a:p>
        </p:txBody>
      </p:sp>
      <p:graphicFrame>
        <p:nvGraphicFramePr>
          <p:cNvPr id="3" name="Table 2"/>
          <p:cNvGraphicFramePr>
            <a:graphicFrameLocks noGrp="1"/>
          </p:cNvGraphicFramePr>
          <p:nvPr/>
        </p:nvGraphicFramePr>
        <p:xfrm>
          <a:off x="360000" y="189000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1: Keine LNE bei Endometriumkarzinom c/pT1a, G1/2, cN0, LVSI neg. (modifiziert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systematischer LNE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Endometriumkarzinom, c/p T1a, G1/G2, cN0, LVSI neg.</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6.5</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443099974"/>
              </p:ext>
            </p:extLst>
          </p:nvPr>
        </p:nvGraphicFramePr>
        <p:xfrm>
          <a:off x="360000" y="3353040"/>
          <a:ext cx="114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2: Keine adjuvante Chemotherapie bei Typ I-Endometriumkarzinom im Stadium pT1a/b, G1 oder G2, cN0/pNsn0 p53-wt (modifiziert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adjuvanter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eines endometrioiden oder anderen Typ I-Endometriumkarzinoms (ICD-0: 8380/3, 8570/3, 8263/3, 8382/3, 8480/3), pT1a/b G1 cN0/pNsn0 p53-wt o. pT1a/b G2 cN0/pNsn0, p53-wt</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8.2</a:t>
                      </a:r>
                    </a:p>
                  </a:txBody>
                  <a:tcPr anchor="ctr">
                    <a:solidFill>
                      <a:srgbClr val="FCEACC"/>
                    </a:solidFill>
                  </a:tcPr>
                </a:tc>
                <a:extLst>
                  <a:ext uri="{0D108BD9-81ED-4DB2-BD59-A6C34878D82A}">
                    <a16:rowId xmlns:a16="http://schemas.microsoft.com/office/drawing/2014/main" val="10003"/>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725311667"/>
              </p:ext>
            </p:extLst>
          </p:nvPr>
        </p:nvGraphicFramePr>
        <p:xfrm>
          <a:off x="360000" y="4989276"/>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Beratung durch Sozialdienst</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Anzahl Patientinnen mit Beratung durch den Sozialdienst</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Endometriumkarzinom und Behandlung in der Einrichtung</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11.15, </a:t>
                      </a:r>
                      <a:r>
                        <a:rPr sz="1200" b="0" dirty="0" err="1">
                          <a:latin typeface="Lucida Sans"/>
                        </a:rPr>
                        <a:t>Empfehlung</a:t>
                      </a:r>
                      <a:r>
                        <a:rPr sz="1200" b="0" dirty="0">
                          <a:latin typeface="Lucida Sans"/>
                        </a:rPr>
                        <a:t> 11.15</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13: Qualitätsindikatoren</a:t>
            </a:r>
          </a:p>
        </p:txBody>
      </p:sp>
      <p:graphicFrame>
        <p:nvGraphicFramePr>
          <p:cNvPr id="3" name="Table 2"/>
          <p:cNvGraphicFramePr>
            <a:graphicFrameLocks noGrp="1"/>
          </p:cNvGraphicFramePr>
          <p:nvPr/>
        </p:nvGraphicFramePr>
        <p:xfrm>
          <a:off x="360000" y="1890000"/>
          <a:ext cx="11472000" cy="1737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Vorstellung in der Tumorkonferenz (modifiziert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Vorstellung in der Tumorkonferenz</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Endometriumkarzinom</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13.2</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a:latin typeface="Lucida Sans"/>
                        </a:rPr>
                        <a:t>Anmerkung</a:t>
                      </a:r>
                    </a:p>
                  </a:txBody>
                  <a:tcPr anchor="ctr">
                    <a:solidFill>
                      <a:srgbClr val="FCEACC"/>
                    </a:solidFill>
                  </a:tcPr>
                </a:tc>
                <a:tc>
                  <a:txBody>
                    <a:bodyPr/>
                    <a:lstStyle/>
                    <a:p>
                      <a:pPr>
                        <a:spcAft>
                          <a:spcPts val="600"/>
                        </a:spcAft>
                        <a:defRPr sz="1000" b="0">
                          <a:solidFill>
                            <a:srgbClr val="000000"/>
                          </a:solidFill>
                          <a:latin typeface="Lucida Sans"/>
                        </a:defRPr>
                      </a:pPr>
                      <a:r>
                        <a:rPr sz="1200" b="0">
                          <a:latin typeface="Lucida Sans"/>
                        </a:rPr>
                        <a:t>Teilnehmende Tumorkonferenz: Operateur, Radiologe, Pathologe, Strahlentherapeut, Gynäkologischer Onkologe, Internistischer Onkologe \(sofern Systemtherapie von internistischem Onkologen durchgeführt wird\)</a:t>
                      </a:r>
                    </a:p>
                  </a:txBody>
                  <a:tcPr anchor="ct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055868797"/>
              </p:ext>
            </p:extLst>
          </p:nvPr>
        </p:nvGraphicFramePr>
        <p:xfrm>
          <a:off x="360000" y="378252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5: Immunhistochemische Bestimmung von p53 sowie der MMR-Proteine (neu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immunhistochemischer Bestimmung von p53 u. der MMR-Proteine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histologisch gesicherter Diagnose eines Endometriumkarzinom (inkl. M1)</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4.40</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Unter der Verwendung von Progesteron oder Dydrogesteron im Rahmen einer -kombinierten Hormonersatztherapie ist bei der Anwendung von mehr als 5 Jahren eine Erhöhung des Risikos der Entstehung eines Endometriumkarzinoms beobachtet worden.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[Fournier, A. 2014]</a:t>
                      </a:r>
                      <a:r>
                        <a:rPr sz="1000"/>
                        <a:t>, </a:t>
                      </a:r>
                      <a:r>
                        <a:rPr sz="1000">
                          <a:solidFill>
                            <a:srgbClr val="F7BF66"/>
                          </a:solidFill>
                          <a:hlinkClick r:id="rId3"/>
                        </a:rPr>
                        <a:t>[Mørch, LS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35541346"/>
              </p:ext>
            </p:extLst>
          </p:nvPr>
        </p:nvGraphicFramePr>
        <p:xfrm>
          <a:off x="352623" y="3895033"/>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3.5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sequenziell-kombinierte Hormonersatztherapie kann das Risiko der Entstehung eines Endometriumkarzinoms erhöhen. Der Effekt ist von der Dauer, Art und Dosis der Gestagenanwendung abhängig.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5"/>
                        </a:rPr>
                        <a:t>[Allen, N. E. 2010]</a:t>
                      </a:r>
                      <a:r>
                        <a:rPr sz="1000"/>
                        <a:t>, </a:t>
                      </a:r>
                      <a:r>
                        <a:rPr sz="1000">
                          <a:solidFill>
                            <a:srgbClr val="F7BF66"/>
                          </a:solidFill>
                          <a:hlinkClick r:id="rId6"/>
                        </a:rPr>
                        <a:t>[Beral, V. 2005]</a:t>
                      </a:r>
                      <a:r>
                        <a:rPr sz="1000"/>
                        <a:t>, </a:t>
                      </a:r>
                      <a:r>
                        <a:rPr sz="1000">
                          <a:solidFill>
                            <a:srgbClr val="F7BF66"/>
                          </a:solidFill>
                          <a:hlinkClick r:id="rId7"/>
                        </a:rPr>
                        <a:t>[Doherty, J. A. 2007]</a:t>
                      </a:r>
                      <a:r>
                        <a:rPr sz="1000"/>
                        <a:t>, </a:t>
                      </a:r>
                      <a:r>
                        <a:rPr sz="1000">
                          <a:solidFill>
                            <a:srgbClr val="F7BF66"/>
                          </a:solidFill>
                          <a:hlinkClick r:id="rId8"/>
                        </a:rPr>
                        <a:t>[Lacey, J. V., Jr. 2005]</a:t>
                      </a:r>
                      <a:r>
                        <a:rPr sz="1000"/>
                        <a:t>, </a:t>
                      </a:r>
                      <a:r>
                        <a:rPr sz="1000">
                          <a:solidFill>
                            <a:srgbClr val="F7BF66"/>
                          </a:solidFill>
                          <a:hlinkClick r:id="rId9"/>
                        </a:rPr>
                        <a:t>[Nelson, H. D. 2002]</a:t>
                      </a:r>
                      <a:r>
                        <a:rPr sz="1000"/>
                        <a:t>, </a:t>
                      </a:r>
                      <a:r>
                        <a:rPr sz="1000">
                          <a:solidFill>
                            <a:srgbClr val="F7BF66"/>
                          </a:solidFill>
                          <a:hlinkClick r:id="rId10"/>
                        </a:rPr>
                        <a:t>[Razavi, P. 2010]</a:t>
                      </a:r>
                      <a:r>
                        <a:rPr sz="1000"/>
                        <a:t>, </a:t>
                      </a:r>
                      <a:r>
                        <a:rPr sz="1000">
                          <a:solidFill>
                            <a:srgbClr val="F7BF66"/>
                          </a:solidFill>
                          <a:hlinkClick r:id="rId11" action="ppaction://hlinksldjump"/>
                        </a:rPr>
                        <a:t>[Sjögren, L. L.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13: Qualitätsindikatoren</a:t>
            </a:r>
          </a:p>
        </p:txBody>
      </p:sp>
      <p:graphicFrame>
        <p:nvGraphicFramePr>
          <p:cNvPr id="3" name="Table 2"/>
          <p:cNvGraphicFramePr>
            <a:graphicFrameLocks noGrp="1"/>
          </p:cNvGraphicFramePr>
          <p:nvPr/>
        </p:nvGraphicFramePr>
        <p:xfrm>
          <a:off x="360000" y="1890000"/>
          <a:ext cx="11472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POLE-Untersuchung (neu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POLE-Untersuchung</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Endometriumkarzinom &gt;pT1a u./o. G3 u./o. p53-abn u./o. LVSI pos. u./o. MSI/MMR pos. oder Erstdiagnose Typ 2-Endometriumkarzinom (serös, klarzelliges, Karzinosarkom) (ICD-0: 8380/03,8441/3, 8310/3, 8020/3, 8323/3, 9110/3, 8070/3, 8144/3, 9111/3, 8980/3)</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4.41</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430155178"/>
              </p:ext>
            </p:extLst>
          </p:nvPr>
        </p:nvGraphicFramePr>
        <p:xfrm>
          <a:off x="360000" y="3717032"/>
          <a:ext cx="114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7: Postoperativ alleinige vaginale Brachytherapie (neu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postoperativer alleiniger vaginaler Brachytherapie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Endometriumkarzinom Stadium pT1b, G1 oder G2 pNX/0, p53-wt, L1CAM negativ, ohne extensive LVSI mit OP</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dirty="0" err="1">
                          <a:latin typeface="Lucida Sans"/>
                        </a:rPr>
                        <a:t>Referenz</a:t>
                      </a:r>
                      <a:r>
                        <a:rPr sz="1200" b="1" dirty="0">
                          <a:latin typeface="Lucida Sans"/>
                        </a:rPr>
                        <a:t>
</a:t>
                      </a:r>
                      <a:r>
                        <a:rPr sz="1200" b="1" dirty="0" err="1">
                          <a:latin typeface="Lucida Sans"/>
                        </a:rPr>
                        <a:t>Empfehlungen</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7.5</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13: Qualitätsindikatoren</a:t>
            </a:r>
          </a:p>
        </p:txBody>
      </p:sp>
      <p:graphicFrame>
        <p:nvGraphicFramePr>
          <p:cNvPr id="3" name="Table 2"/>
          <p:cNvGraphicFramePr>
            <a:graphicFrameLocks noGrp="1"/>
          </p:cNvGraphicFramePr>
          <p:nvPr/>
        </p:nvGraphicFramePr>
        <p:xfrm>
          <a:off x="360000" y="1890000"/>
          <a:ext cx="114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8: Perkutane Strahlentherapie mit simultaner Chemotherapie (PORTEC 3-Schema) (neu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simultaner Chemotherapie (PORTEC 3-Schema)</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Patientinnen mit Erstdiagnose endometrioides (Morphologie-Code: 8380/3) Endometriumkarzinom pT1b o. pT2, p53-abn, POLE-wt u. perkutaner Strahlentherapie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7.13</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062043079"/>
              </p:ext>
            </p:extLst>
          </p:nvPr>
        </p:nvGraphicFramePr>
        <p:xfrm>
          <a:off x="360000" y="3515978"/>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9: Adjuvante Chemotherapie mit Carboplatin und Paclitaxel (neu 2022)</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des Nenners mit Chemotherapie mit Carboplatin und Paclitaxel</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Patientinnen mit Erstdiagnose Endometriumkarzinom und adjuvanter Chemotherapie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8.11</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Versorgungsstrukturen</a:t>
            </a:r>
          </a:p>
          <a:p>
            <a:r>
              <a:rPr sz="1400"/>
              <a:t>Kapitel 14.2: Behandlung in onkologischen Zentren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einem Endometriumkarzinom sollten von einem interdisziplinären Team behandelt werden. Dieses Team sollte im sektorenübergreifenden Netzwerk alle notwendigen Fachdisziplinen beinhalten. Dies wird am ehesten in einem zertifizierten Zentrum realisierbar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032-034OL-3.0-13.1-2024G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570539754"/>
              </p:ext>
            </p:extLst>
          </p:nvPr>
        </p:nvGraphicFramePr>
        <p:xfrm>
          <a:off x="361804" y="317093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 Patientinnen mit Endometriumkarzinom sollen in einer interdisziplinären Tumorkonferenz vorgestellt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032-034OL-3.0-13.2-2024G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3B60800-F6AC-663A-420D-3E4AB733C76D}"/>
              </a:ext>
            </a:extLst>
          </p:cNvPr>
          <p:cNvSpPr/>
          <p:nvPr/>
        </p:nvSpPr>
        <p:spPr>
          <a:xfrm>
            <a:off x="0" y="6096000"/>
            <a:ext cx="1219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pPr>
              <a:defRPr sz="2000"/>
            </a:pPr>
            <a:r>
              <a:t>Versorgungsstrukturen für die Diagnose und Therapie des Endometriumkarzinoms</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3" name="Picture 2" descr="06bc93f2faf241e3a0eebd47983ba582.png"/>
          <p:cNvPicPr>
            <a:picLocks noChangeAspect="1"/>
          </p:cNvPicPr>
          <p:nvPr/>
        </p:nvPicPr>
        <p:blipFill>
          <a:blip r:embed="rId3"/>
          <a:stretch>
            <a:fillRect/>
          </a:stretch>
        </p:blipFill>
        <p:spPr>
          <a:xfrm>
            <a:off x="3863752" y="1545737"/>
            <a:ext cx="4464496" cy="5272446"/>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D2879CD5-4BF5-6A6D-FF6B-2EC4C8C52304}"/>
              </a:ext>
            </a:extLst>
          </p:cNvPr>
          <p:cNvSpPr/>
          <p:nvPr/>
        </p:nvSpPr>
        <p:spPr>
          <a:xfrm>
            <a:off x="0" y="6096000"/>
            <a:ext cx="1219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pPr>
              <a:defRPr sz="2000"/>
            </a:pPr>
            <a:r>
              <a:t>Behandlungsnetzwerk im zertifizierten Gynäkologischen Krebszentrum</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3" name="Picture 2" descr="aa15a7baf2d94d21ac0be8bf0cd5bf17.png"/>
          <p:cNvPicPr>
            <a:picLocks noChangeAspect="1"/>
          </p:cNvPicPr>
          <p:nvPr/>
        </p:nvPicPr>
        <p:blipFill rotWithShape="1">
          <a:blip r:embed="rId3"/>
          <a:srcRect t="7805"/>
          <a:stretch/>
        </p:blipFill>
        <p:spPr>
          <a:xfrm>
            <a:off x="2522253" y="1529059"/>
            <a:ext cx="7147493" cy="4950941"/>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14: Versorgungsstrukturen</a:t>
            </a:r>
          </a:p>
          <a:p>
            <a:r>
              <a:rPr sz="1400"/>
              <a:t>Kapitel 14.2: Behandlung in onkologischen Zentren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13.3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Ärztliche Aus- und Weiterbildung in der Behandlung der Patientin mit Endometriumkarzinom sollte in einem Gynäkologischen Krebszentrum/Onkologischen Zentrum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032-034OL-3.0-13.3-2024G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Handlungsleitenden</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7" name="Grafik 6" descr="Ein Bild, das Text, Screenshot, Schrift, Zahl enthält.&#10;&#10;Automatisch generierte Beschreibung">
            <a:extLst>
              <a:ext uri="{FF2B5EF4-FFF2-40B4-BE49-F238E27FC236}">
                <a16:creationId xmlns:a16="http://schemas.microsoft.com/office/drawing/2014/main" id="{4EFD3B82-F91E-7E60-5B32-4342BFF3FFD4}"/>
              </a:ext>
            </a:extLst>
          </p:cNvPr>
          <p:cNvPicPr>
            <a:picLocks noChangeAspect="1"/>
          </p:cNvPicPr>
          <p:nvPr/>
        </p:nvPicPr>
        <p:blipFill>
          <a:blip r:embed="rId3"/>
          <a:stretch>
            <a:fillRect/>
          </a:stretch>
        </p:blipFill>
        <p:spPr>
          <a:xfrm>
            <a:off x="366528" y="1988840"/>
            <a:ext cx="5400000" cy="3921878"/>
          </a:xfrm>
          <a:prstGeom prst="rect">
            <a:avLst/>
          </a:prstGeom>
        </p:spPr>
      </p:pic>
      <p:pic>
        <p:nvPicPr>
          <p:cNvPr id="9" name="Grafik 8" descr="Ein Bild, das Text, Screenshot, Schrift, Dokument enthält.&#10;&#10;Automatisch generierte Beschreibung">
            <a:extLst>
              <a:ext uri="{FF2B5EF4-FFF2-40B4-BE49-F238E27FC236}">
                <a16:creationId xmlns:a16="http://schemas.microsoft.com/office/drawing/2014/main" id="{3124B965-C317-EB2F-AD89-EF172E56E481}"/>
              </a:ext>
            </a:extLst>
          </p:cNvPr>
          <p:cNvPicPr>
            <a:picLocks noChangeAspect="1"/>
          </p:cNvPicPr>
          <p:nvPr/>
        </p:nvPicPr>
        <p:blipFill>
          <a:blip r:embed="rId4"/>
          <a:stretch>
            <a:fillRect/>
          </a:stretch>
        </p:blipFill>
        <p:spPr>
          <a:xfrm>
            <a:off x="6470502" y="1988797"/>
            <a:ext cx="5400000" cy="3921879"/>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4E3B1510-90A5-3D3E-8ADC-EBA48E41F520}"/>
              </a:ext>
            </a:extLst>
          </p:cNvPr>
          <p:cNvPicPr>
            <a:picLocks noChangeAspect="1"/>
          </p:cNvPicPr>
          <p:nvPr/>
        </p:nvPicPr>
        <p:blipFill>
          <a:blip r:embed="rId3"/>
          <a:stretch>
            <a:fillRect/>
          </a:stretch>
        </p:blipFill>
        <p:spPr>
          <a:xfrm>
            <a:off x="335360" y="1883386"/>
            <a:ext cx="5400000" cy="3921878"/>
          </a:xfrm>
          <a:prstGeom prst="rect">
            <a:avLst/>
          </a:prstGeom>
        </p:spPr>
      </p:pic>
      <p:pic>
        <p:nvPicPr>
          <p:cNvPr id="8" name="Grafik 7" descr="Ein Bild, das Text, Screenshot, Schrift, Dokument enthält.&#10;&#10;Automatisch generierte Beschreibung">
            <a:extLst>
              <a:ext uri="{FF2B5EF4-FFF2-40B4-BE49-F238E27FC236}">
                <a16:creationId xmlns:a16="http://schemas.microsoft.com/office/drawing/2014/main" id="{D0D85B42-E4A2-295B-C1E0-62FD26FC3A90}"/>
              </a:ext>
            </a:extLst>
          </p:cNvPr>
          <p:cNvPicPr>
            <a:picLocks noChangeAspect="1"/>
          </p:cNvPicPr>
          <p:nvPr/>
        </p:nvPicPr>
        <p:blipFill>
          <a:blip r:embed="rId4"/>
          <a:stretch>
            <a:fillRect/>
          </a:stretch>
        </p:blipFill>
        <p:spPr>
          <a:xfrm>
            <a:off x="6023992" y="1883386"/>
            <a:ext cx="5400000" cy="3921878"/>
          </a:xfrm>
          <a:prstGeom prst="rect">
            <a:avLst/>
          </a:prstGeom>
        </p:spPr>
      </p:pic>
    </p:spTree>
    <p:extLst>
      <p:ext uri="{BB962C8B-B14F-4D97-AF65-F5344CB8AC3E}">
        <p14:creationId xmlns:p14="http://schemas.microsoft.com/office/powerpoint/2010/main" val="33698873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E505075A-59AA-6D73-9CB7-82865308750E}"/>
              </a:ext>
            </a:extLst>
          </p:cNvPr>
          <p:cNvPicPr>
            <a:picLocks noChangeAspect="1"/>
          </p:cNvPicPr>
          <p:nvPr/>
        </p:nvPicPr>
        <p:blipFill>
          <a:blip r:embed="rId3"/>
          <a:stretch>
            <a:fillRect/>
          </a:stretch>
        </p:blipFill>
        <p:spPr>
          <a:xfrm>
            <a:off x="304800" y="1916832"/>
            <a:ext cx="5400000" cy="3921878"/>
          </a:xfrm>
          <a:prstGeom prst="rect">
            <a:avLst/>
          </a:prstGeom>
        </p:spPr>
      </p:pic>
      <p:pic>
        <p:nvPicPr>
          <p:cNvPr id="10" name="Grafik 9" descr="Ein Bild, das Text, Screenshot, Schrift enthält.&#10;&#10;Automatisch generierte Beschreibung">
            <a:extLst>
              <a:ext uri="{FF2B5EF4-FFF2-40B4-BE49-F238E27FC236}">
                <a16:creationId xmlns:a16="http://schemas.microsoft.com/office/drawing/2014/main" id="{054106D8-03B0-7475-1512-4B915B088591}"/>
              </a:ext>
            </a:extLst>
          </p:cNvPr>
          <p:cNvPicPr>
            <a:picLocks noChangeAspect="1"/>
          </p:cNvPicPr>
          <p:nvPr/>
        </p:nvPicPr>
        <p:blipFill>
          <a:blip r:embed="rId4"/>
          <a:stretch>
            <a:fillRect/>
          </a:stretch>
        </p:blipFill>
        <p:spPr>
          <a:xfrm>
            <a:off x="6096000" y="1863080"/>
            <a:ext cx="5400000" cy="3949497"/>
          </a:xfrm>
          <a:prstGeom prst="rect">
            <a:avLst/>
          </a:prstGeom>
        </p:spPr>
      </p:pic>
    </p:spTree>
    <p:extLst>
      <p:ext uri="{BB962C8B-B14F-4D97-AF65-F5344CB8AC3E}">
        <p14:creationId xmlns:p14="http://schemas.microsoft.com/office/powerpoint/2010/main" val="113701823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02CA8E52-B29F-E400-3C31-28D73F9FE85A}"/>
              </a:ext>
            </a:extLst>
          </p:cNvPr>
          <p:cNvPicPr>
            <a:picLocks noChangeAspect="1"/>
          </p:cNvPicPr>
          <p:nvPr/>
        </p:nvPicPr>
        <p:blipFill>
          <a:blip r:embed="rId3"/>
          <a:stretch>
            <a:fillRect/>
          </a:stretch>
        </p:blipFill>
        <p:spPr>
          <a:xfrm>
            <a:off x="304800" y="1828800"/>
            <a:ext cx="5400000" cy="3949497"/>
          </a:xfrm>
          <a:prstGeom prst="rect">
            <a:avLst/>
          </a:prstGeom>
        </p:spPr>
      </p:pic>
      <p:pic>
        <p:nvPicPr>
          <p:cNvPr id="10" name="Grafik 9" descr="Ein Bild, das Text, Screenshot, Schrift enthält.&#10;&#10;Automatisch generierte Beschreibung">
            <a:extLst>
              <a:ext uri="{FF2B5EF4-FFF2-40B4-BE49-F238E27FC236}">
                <a16:creationId xmlns:a16="http://schemas.microsoft.com/office/drawing/2014/main" id="{EC61FDE9-E16F-9EB4-7B3D-A454B2FF80EC}"/>
              </a:ext>
            </a:extLst>
          </p:cNvPr>
          <p:cNvPicPr>
            <a:picLocks noChangeAspect="1"/>
          </p:cNvPicPr>
          <p:nvPr/>
        </p:nvPicPr>
        <p:blipFill>
          <a:blip r:embed="rId4"/>
          <a:stretch>
            <a:fillRect/>
          </a:stretch>
        </p:blipFill>
        <p:spPr>
          <a:xfrm>
            <a:off x="6096000" y="1828799"/>
            <a:ext cx="5400000" cy="3949497"/>
          </a:xfrm>
          <a:prstGeom prst="rect">
            <a:avLst/>
          </a:prstGeom>
        </p:spPr>
      </p:pic>
    </p:spTree>
    <p:extLst>
      <p:ext uri="{BB962C8B-B14F-4D97-AF65-F5344CB8AC3E}">
        <p14:creationId xmlns:p14="http://schemas.microsoft.com/office/powerpoint/2010/main" val="18111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Anwendung einer sequenziell-kombinierten Hormonersatztherapie mit einer Anwendungsdauer &lt;5 Jahren und unter Verwendung eines synthetischen Gestagens über mindestens 10 Tage pro Monat ist keine Erhöhung des Endometriumkarzinomrisikos beobachtet worden.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[Allen, N. E. 2010]</a:t>
                      </a:r>
                      <a:r>
                        <a:rPr sz="1000"/>
                        <a:t>, </a:t>
                      </a:r>
                      <a:r>
                        <a:rPr sz="1000">
                          <a:solidFill>
                            <a:srgbClr val="F7BF66"/>
                          </a:solidFill>
                          <a:hlinkClick r:id="rId3"/>
                        </a:rPr>
                        <a:t>[Beral, V. 2005]</a:t>
                      </a:r>
                      <a:r>
                        <a:rPr sz="1000"/>
                        <a:t>, </a:t>
                      </a:r>
                      <a:r>
                        <a:rPr sz="1000">
                          <a:solidFill>
                            <a:srgbClr val="F7BF66"/>
                          </a:solidFill>
                          <a:hlinkClick r:id="rId4"/>
                        </a:rPr>
                        <a:t>[Nelson, H. D. 2002]</a:t>
                      </a:r>
                      <a:r>
                        <a:rPr sz="1000"/>
                        <a:t>, </a:t>
                      </a:r>
                      <a:r>
                        <a:rPr sz="1000">
                          <a:solidFill>
                            <a:srgbClr val="F7BF66"/>
                          </a:solidFill>
                          <a:hlinkClick r:id="rId5" action="ppaction://hlinksldjump"/>
                        </a:rPr>
                        <a:t>[Sjögren, L. L.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032-034OL-3.0-3.6-2024M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A667B58F-3E86-606C-4401-302783656C9A}"/>
              </a:ext>
            </a:extLst>
          </p:cNvPr>
          <p:cNvPicPr>
            <a:picLocks noChangeAspect="1"/>
          </p:cNvPicPr>
          <p:nvPr/>
        </p:nvPicPr>
        <p:blipFill>
          <a:blip r:embed="rId3"/>
          <a:stretch>
            <a:fillRect/>
          </a:stretch>
        </p:blipFill>
        <p:spPr>
          <a:xfrm>
            <a:off x="329134" y="1828800"/>
            <a:ext cx="5400000" cy="3895171"/>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41E2935A-D573-A3B8-9B00-EB9C0E679B52}"/>
              </a:ext>
            </a:extLst>
          </p:cNvPr>
          <p:cNvPicPr>
            <a:picLocks noChangeAspect="1"/>
          </p:cNvPicPr>
          <p:nvPr/>
        </p:nvPicPr>
        <p:blipFill>
          <a:blip r:embed="rId4"/>
          <a:stretch>
            <a:fillRect/>
          </a:stretch>
        </p:blipFill>
        <p:spPr>
          <a:xfrm>
            <a:off x="6240016" y="1828800"/>
            <a:ext cx="5400000" cy="3949497"/>
          </a:xfrm>
          <a:prstGeom prst="rect">
            <a:avLst/>
          </a:prstGeom>
        </p:spPr>
      </p:pic>
    </p:spTree>
    <p:extLst>
      <p:ext uri="{BB962C8B-B14F-4D97-AF65-F5344CB8AC3E}">
        <p14:creationId xmlns:p14="http://schemas.microsoft.com/office/powerpoint/2010/main" val="7701542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EC181649-D92D-7946-33AF-EC6A1A848D36}"/>
              </a:ext>
            </a:extLst>
          </p:cNvPr>
          <p:cNvPicPr>
            <a:picLocks noChangeAspect="1"/>
          </p:cNvPicPr>
          <p:nvPr/>
        </p:nvPicPr>
        <p:blipFill>
          <a:blip r:embed="rId3"/>
          <a:stretch>
            <a:fillRect/>
          </a:stretch>
        </p:blipFill>
        <p:spPr>
          <a:xfrm>
            <a:off x="304800" y="1974749"/>
            <a:ext cx="5400000" cy="3949497"/>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0DA651C2-171A-646D-3E8E-8F01393548B0}"/>
              </a:ext>
            </a:extLst>
          </p:cNvPr>
          <p:cNvPicPr>
            <a:picLocks noChangeAspect="1"/>
          </p:cNvPicPr>
          <p:nvPr/>
        </p:nvPicPr>
        <p:blipFill>
          <a:blip r:embed="rId4"/>
          <a:stretch>
            <a:fillRect/>
          </a:stretch>
        </p:blipFill>
        <p:spPr>
          <a:xfrm>
            <a:off x="6100936" y="1964154"/>
            <a:ext cx="5400000" cy="3949497"/>
          </a:xfrm>
          <a:prstGeom prst="rect">
            <a:avLst/>
          </a:prstGeom>
        </p:spPr>
      </p:pic>
    </p:spTree>
    <p:extLst>
      <p:ext uri="{BB962C8B-B14F-4D97-AF65-F5344CB8AC3E}">
        <p14:creationId xmlns:p14="http://schemas.microsoft.com/office/powerpoint/2010/main" val="91740190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Zahl enthält.&#10;&#10;Automatisch generierte Beschreibung">
            <a:extLst>
              <a:ext uri="{FF2B5EF4-FFF2-40B4-BE49-F238E27FC236}">
                <a16:creationId xmlns:a16="http://schemas.microsoft.com/office/drawing/2014/main" id="{56E47CEE-7CEA-D17A-2FFA-38B75B8BD899}"/>
              </a:ext>
            </a:extLst>
          </p:cNvPr>
          <p:cNvPicPr>
            <a:picLocks noChangeAspect="1"/>
          </p:cNvPicPr>
          <p:nvPr/>
        </p:nvPicPr>
        <p:blipFill>
          <a:blip r:embed="rId3"/>
          <a:stretch>
            <a:fillRect/>
          </a:stretch>
        </p:blipFill>
        <p:spPr>
          <a:xfrm>
            <a:off x="304800" y="2179516"/>
            <a:ext cx="5400000" cy="3916484"/>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047887F6-9DA2-208B-F3F2-ABA801D04947}"/>
              </a:ext>
            </a:extLst>
          </p:cNvPr>
          <p:cNvPicPr>
            <a:picLocks noChangeAspect="1"/>
          </p:cNvPicPr>
          <p:nvPr/>
        </p:nvPicPr>
        <p:blipFill>
          <a:blip r:embed="rId4"/>
          <a:stretch>
            <a:fillRect/>
          </a:stretch>
        </p:blipFill>
        <p:spPr>
          <a:xfrm>
            <a:off x="6240016" y="2114950"/>
            <a:ext cx="5400000" cy="4078899"/>
          </a:xfrm>
          <a:prstGeom prst="rect">
            <a:avLst/>
          </a:prstGeom>
        </p:spPr>
      </p:pic>
    </p:spTree>
    <p:extLst>
      <p:ext uri="{BB962C8B-B14F-4D97-AF65-F5344CB8AC3E}">
        <p14:creationId xmlns:p14="http://schemas.microsoft.com/office/powerpoint/2010/main" val="7508725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4837D463-07A7-0C76-799B-58A16FE803C9}"/>
              </a:ext>
            </a:extLst>
          </p:cNvPr>
          <p:cNvPicPr>
            <a:picLocks noChangeAspect="1"/>
          </p:cNvPicPr>
          <p:nvPr/>
        </p:nvPicPr>
        <p:blipFill>
          <a:blip r:embed="rId3"/>
          <a:stretch>
            <a:fillRect/>
          </a:stretch>
        </p:blipFill>
        <p:spPr>
          <a:xfrm>
            <a:off x="304800" y="2098597"/>
            <a:ext cx="5400000" cy="3997403"/>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E9BC02D0-DA84-CD7C-1D6A-F311AF3D5B23}"/>
              </a:ext>
            </a:extLst>
          </p:cNvPr>
          <p:cNvPicPr>
            <a:picLocks noChangeAspect="1"/>
          </p:cNvPicPr>
          <p:nvPr/>
        </p:nvPicPr>
        <p:blipFill>
          <a:blip r:embed="rId4"/>
          <a:stretch>
            <a:fillRect/>
          </a:stretch>
        </p:blipFill>
        <p:spPr>
          <a:xfrm>
            <a:off x="6107974" y="2098597"/>
            <a:ext cx="5400000" cy="3993413"/>
          </a:xfrm>
          <a:prstGeom prst="rect">
            <a:avLst/>
          </a:prstGeom>
        </p:spPr>
      </p:pic>
    </p:spTree>
    <p:extLst>
      <p:ext uri="{BB962C8B-B14F-4D97-AF65-F5344CB8AC3E}">
        <p14:creationId xmlns:p14="http://schemas.microsoft.com/office/powerpoint/2010/main" val="14405819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Zahl enthält.&#10;&#10;Automatisch generierte Beschreibung">
            <a:extLst>
              <a:ext uri="{FF2B5EF4-FFF2-40B4-BE49-F238E27FC236}">
                <a16:creationId xmlns:a16="http://schemas.microsoft.com/office/drawing/2014/main" id="{75D97D55-BB08-D2A4-4CB8-04F34353C34F}"/>
              </a:ext>
            </a:extLst>
          </p:cNvPr>
          <p:cNvPicPr>
            <a:picLocks noChangeAspect="1"/>
          </p:cNvPicPr>
          <p:nvPr/>
        </p:nvPicPr>
        <p:blipFill>
          <a:blip r:embed="rId3"/>
          <a:stretch>
            <a:fillRect/>
          </a:stretch>
        </p:blipFill>
        <p:spPr>
          <a:xfrm>
            <a:off x="304800" y="2234342"/>
            <a:ext cx="5400000" cy="3840115"/>
          </a:xfrm>
          <a:prstGeom prst="rect">
            <a:avLst/>
          </a:prstGeom>
        </p:spPr>
      </p:pic>
      <p:pic>
        <p:nvPicPr>
          <p:cNvPr id="8" name="Grafik 7" descr="Ein Bild, das Text, Screenshot, Schrift, Zahl enthält.&#10;&#10;Automatisch generierte Beschreibung">
            <a:extLst>
              <a:ext uri="{FF2B5EF4-FFF2-40B4-BE49-F238E27FC236}">
                <a16:creationId xmlns:a16="http://schemas.microsoft.com/office/drawing/2014/main" id="{A128C311-DEFF-DB67-BAB1-E1B877235F0D}"/>
              </a:ext>
            </a:extLst>
          </p:cNvPr>
          <p:cNvPicPr>
            <a:picLocks noChangeAspect="1"/>
          </p:cNvPicPr>
          <p:nvPr/>
        </p:nvPicPr>
        <p:blipFill>
          <a:blip r:embed="rId4"/>
          <a:stretch>
            <a:fillRect/>
          </a:stretch>
        </p:blipFill>
        <p:spPr>
          <a:xfrm>
            <a:off x="6487200" y="2225343"/>
            <a:ext cx="5400000" cy="3840115"/>
          </a:xfrm>
          <a:prstGeom prst="rect">
            <a:avLst/>
          </a:prstGeom>
        </p:spPr>
      </p:pic>
    </p:spTree>
    <p:extLst>
      <p:ext uri="{BB962C8B-B14F-4D97-AF65-F5344CB8AC3E}">
        <p14:creationId xmlns:p14="http://schemas.microsoft.com/office/powerpoint/2010/main" val="16843474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Zahl enthält.&#10;&#10;Automatisch generierte Beschreibung">
            <a:extLst>
              <a:ext uri="{FF2B5EF4-FFF2-40B4-BE49-F238E27FC236}">
                <a16:creationId xmlns:a16="http://schemas.microsoft.com/office/drawing/2014/main" id="{F34903FF-8441-F378-F930-F2B0F55DFF44}"/>
              </a:ext>
            </a:extLst>
          </p:cNvPr>
          <p:cNvPicPr>
            <a:picLocks noChangeAspect="1"/>
          </p:cNvPicPr>
          <p:nvPr/>
        </p:nvPicPr>
        <p:blipFill>
          <a:blip r:embed="rId3"/>
          <a:stretch>
            <a:fillRect/>
          </a:stretch>
        </p:blipFill>
        <p:spPr>
          <a:xfrm>
            <a:off x="304800" y="1957632"/>
            <a:ext cx="5400000" cy="3915264"/>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FAB2897F-E2D5-35D8-FB9F-2926F92B3A38}"/>
              </a:ext>
            </a:extLst>
          </p:cNvPr>
          <p:cNvPicPr>
            <a:picLocks noChangeAspect="1"/>
          </p:cNvPicPr>
          <p:nvPr/>
        </p:nvPicPr>
        <p:blipFill>
          <a:blip r:embed="rId4"/>
          <a:stretch>
            <a:fillRect/>
          </a:stretch>
        </p:blipFill>
        <p:spPr>
          <a:xfrm>
            <a:off x="6516000" y="1966484"/>
            <a:ext cx="5400000" cy="3889510"/>
          </a:xfrm>
          <a:prstGeom prst="rect">
            <a:avLst/>
          </a:prstGeom>
        </p:spPr>
      </p:pic>
    </p:spTree>
    <p:extLst>
      <p:ext uri="{BB962C8B-B14F-4D97-AF65-F5344CB8AC3E}">
        <p14:creationId xmlns:p14="http://schemas.microsoft.com/office/powerpoint/2010/main" val="18834551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F0D6BA17-F136-9F52-B952-4B0B220DA64C}"/>
              </a:ext>
            </a:extLst>
          </p:cNvPr>
          <p:cNvPicPr>
            <a:picLocks noChangeAspect="1"/>
          </p:cNvPicPr>
          <p:nvPr/>
        </p:nvPicPr>
        <p:blipFill>
          <a:blip r:embed="rId3"/>
          <a:stretch>
            <a:fillRect/>
          </a:stretch>
        </p:blipFill>
        <p:spPr>
          <a:xfrm>
            <a:off x="304800" y="2165652"/>
            <a:ext cx="5400000" cy="3727672"/>
          </a:xfrm>
          <a:prstGeom prst="rect">
            <a:avLst/>
          </a:prstGeom>
        </p:spPr>
      </p:pic>
      <p:pic>
        <p:nvPicPr>
          <p:cNvPr id="8" name="Grafik 7" descr="Ein Bild, das Text, Screenshot, Schrift, Zahl enthält.&#10;&#10;Automatisch generierte Beschreibung">
            <a:extLst>
              <a:ext uri="{FF2B5EF4-FFF2-40B4-BE49-F238E27FC236}">
                <a16:creationId xmlns:a16="http://schemas.microsoft.com/office/drawing/2014/main" id="{3F18D345-FA23-6419-2E90-C067CB193E81}"/>
              </a:ext>
            </a:extLst>
          </p:cNvPr>
          <p:cNvPicPr>
            <a:picLocks noChangeAspect="1"/>
          </p:cNvPicPr>
          <p:nvPr/>
        </p:nvPicPr>
        <p:blipFill>
          <a:blip r:embed="rId4"/>
          <a:stretch>
            <a:fillRect/>
          </a:stretch>
        </p:blipFill>
        <p:spPr>
          <a:xfrm>
            <a:off x="6516000" y="2127653"/>
            <a:ext cx="5400000" cy="3803670"/>
          </a:xfrm>
          <a:prstGeom prst="rect">
            <a:avLst/>
          </a:prstGeom>
        </p:spPr>
      </p:pic>
    </p:spTree>
    <p:extLst>
      <p:ext uri="{BB962C8B-B14F-4D97-AF65-F5344CB8AC3E}">
        <p14:creationId xmlns:p14="http://schemas.microsoft.com/office/powerpoint/2010/main" val="39756815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Diagramm, Screenshot, Schrift enthält.&#10;&#10;Automatisch generierte Beschreibung">
            <a:extLst>
              <a:ext uri="{FF2B5EF4-FFF2-40B4-BE49-F238E27FC236}">
                <a16:creationId xmlns:a16="http://schemas.microsoft.com/office/drawing/2014/main" id="{ACFC1FFA-DEFB-4DB2-D131-AFDE68C46AB9}"/>
              </a:ext>
            </a:extLst>
          </p:cNvPr>
          <p:cNvPicPr>
            <a:picLocks noChangeAspect="1"/>
          </p:cNvPicPr>
          <p:nvPr/>
        </p:nvPicPr>
        <p:blipFill>
          <a:blip r:embed="rId3"/>
          <a:stretch>
            <a:fillRect/>
          </a:stretch>
        </p:blipFill>
        <p:spPr>
          <a:xfrm>
            <a:off x="479376" y="1828800"/>
            <a:ext cx="5400000" cy="3909990"/>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7F5760A3-A4FD-B48E-762B-F8EE4C49D454}"/>
              </a:ext>
            </a:extLst>
          </p:cNvPr>
          <p:cNvPicPr>
            <a:picLocks noChangeAspect="1"/>
          </p:cNvPicPr>
          <p:nvPr/>
        </p:nvPicPr>
        <p:blipFill>
          <a:blip r:embed="rId4"/>
          <a:stretch>
            <a:fillRect/>
          </a:stretch>
        </p:blipFill>
        <p:spPr>
          <a:xfrm>
            <a:off x="6316652" y="1818719"/>
            <a:ext cx="5400000" cy="3723957"/>
          </a:xfrm>
          <a:prstGeom prst="rect">
            <a:avLst/>
          </a:prstGeom>
        </p:spPr>
      </p:pic>
    </p:spTree>
    <p:extLst>
      <p:ext uri="{BB962C8B-B14F-4D97-AF65-F5344CB8AC3E}">
        <p14:creationId xmlns:p14="http://schemas.microsoft.com/office/powerpoint/2010/main" val="24279084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enthält.&#10;&#10;Automatisch generierte Beschreibung">
            <a:extLst>
              <a:ext uri="{FF2B5EF4-FFF2-40B4-BE49-F238E27FC236}">
                <a16:creationId xmlns:a16="http://schemas.microsoft.com/office/drawing/2014/main" id="{92B863E1-7058-7EBD-D3B5-5CA6049AEABA}"/>
              </a:ext>
            </a:extLst>
          </p:cNvPr>
          <p:cNvPicPr>
            <a:picLocks noChangeAspect="1"/>
          </p:cNvPicPr>
          <p:nvPr/>
        </p:nvPicPr>
        <p:blipFill>
          <a:blip r:embed="rId3"/>
          <a:stretch>
            <a:fillRect/>
          </a:stretch>
        </p:blipFill>
        <p:spPr>
          <a:xfrm>
            <a:off x="304800" y="2327854"/>
            <a:ext cx="5400000" cy="3653092"/>
          </a:xfrm>
          <a:prstGeom prst="rect">
            <a:avLst/>
          </a:prstGeom>
        </p:spPr>
      </p:pic>
      <p:pic>
        <p:nvPicPr>
          <p:cNvPr id="8" name="Grafik 7" descr="Ein Bild, das Text, Screenshot, Schrift enthält.&#10;&#10;Automatisch generierte Beschreibung">
            <a:extLst>
              <a:ext uri="{FF2B5EF4-FFF2-40B4-BE49-F238E27FC236}">
                <a16:creationId xmlns:a16="http://schemas.microsoft.com/office/drawing/2014/main" id="{D4FA2E59-F502-3F88-6A26-E38BAEE0D3E4}"/>
              </a:ext>
            </a:extLst>
          </p:cNvPr>
          <p:cNvPicPr>
            <a:picLocks noChangeAspect="1"/>
          </p:cNvPicPr>
          <p:nvPr/>
        </p:nvPicPr>
        <p:blipFill>
          <a:blip r:embed="rId4"/>
          <a:stretch>
            <a:fillRect/>
          </a:stretch>
        </p:blipFill>
        <p:spPr>
          <a:xfrm>
            <a:off x="6384032" y="2244961"/>
            <a:ext cx="5400000" cy="3851039"/>
          </a:xfrm>
          <a:prstGeom prst="rect">
            <a:avLst/>
          </a:prstGeom>
        </p:spPr>
      </p:pic>
    </p:spTree>
    <p:extLst>
      <p:ext uri="{BB962C8B-B14F-4D97-AF65-F5344CB8AC3E}">
        <p14:creationId xmlns:p14="http://schemas.microsoft.com/office/powerpoint/2010/main" val="16741010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Handlungsleitende</a:t>
            </a:r>
            <a:r>
              <a:rPr dirty="0"/>
              <a:t> </a:t>
            </a:r>
            <a:r>
              <a:rPr dirty="0" err="1"/>
              <a:t>Algorithmen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pic>
        <p:nvPicPr>
          <p:cNvPr id="6" name="Grafik 5" descr="Ein Bild, das Text, Screenshot, Schrift, Diagramm enthält.&#10;&#10;Automatisch generierte Beschreibung">
            <a:extLst>
              <a:ext uri="{FF2B5EF4-FFF2-40B4-BE49-F238E27FC236}">
                <a16:creationId xmlns:a16="http://schemas.microsoft.com/office/drawing/2014/main" id="{C19900F9-7138-F7C6-F73F-E2FAA52AC660}"/>
              </a:ext>
            </a:extLst>
          </p:cNvPr>
          <p:cNvPicPr>
            <a:picLocks noChangeAspect="1"/>
          </p:cNvPicPr>
          <p:nvPr/>
        </p:nvPicPr>
        <p:blipFill>
          <a:blip r:embed="rId3"/>
          <a:stretch>
            <a:fillRect/>
          </a:stretch>
        </p:blipFill>
        <p:spPr>
          <a:xfrm>
            <a:off x="304800" y="2298632"/>
            <a:ext cx="5400000" cy="3711535"/>
          </a:xfrm>
          <a:prstGeom prst="rect">
            <a:avLst/>
          </a:prstGeom>
        </p:spPr>
      </p:pic>
    </p:spTree>
    <p:extLst>
      <p:ext uri="{BB962C8B-B14F-4D97-AF65-F5344CB8AC3E}">
        <p14:creationId xmlns:p14="http://schemas.microsoft.com/office/powerpoint/2010/main" val="321461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Endometriumkarzinomrisiko in Abhängigkeit von BMI und kombinierter HRT-Anwendung</a:t>
            </a:r>
          </a:p>
        </p:txBody>
      </p:sp>
      <p:graphicFrame>
        <p:nvGraphicFramePr>
          <p:cNvPr id="3" name="Table 2"/>
          <p:cNvGraphicFramePr>
            <a:graphicFrameLocks noGrp="1"/>
          </p:cNvGraphicFramePr>
          <p:nvPr>
            <p:extLst>
              <p:ext uri="{D42A27DB-BD31-4B8C-83A1-F6EECF244321}">
                <p14:modId xmlns:p14="http://schemas.microsoft.com/office/powerpoint/2010/main" val="1384015307"/>
              </p:ext>
            </p:extLst>
          </p:nvPr>
        </p:nvGraphicFramePr>
        <p:xfrm>
          <a:off x="360000" y="1890000"/>
          <a:ext cx="11472000" cy="2499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600" b="1" i="0" u="none"/>
                        <a:t>BMI </a:t>
                      </a:r>
                    </a:p>
                  </a:txBody>
                  <a:tcPr>
                    <a:solidFill>
                      <a:srgbClr val="F7BF66"/>
                    </a:solidFill>
                  </a:tcPr>
                </a:tc>
                <a:tc>
                  <a:txBody>
                    <a:bodyPr/>
                    <a:lstStyle/>
                    <a:p>
                      <a:pPr algn="l">
                        <a:spcAft>
                          <a:spcPts val="500"/>
                        </a:spcAft>
                        <a:defRPr sz="900" b="0">
                          <a:solidFill>
                            <a:srgbClr val="000000"/>
                          </a:solidFill>
                          <a:latin typeface="Lucida Sans"/>
                        </a:defRPr>
                      </a:pPr>
                      <a:r>
                        <a:rPr sz="1600" b="1" i="0" u="none"/>
                        <a:t>RR</a:t>
                      </a:r>
                    </a:p>
                  </a:txBody>
                  <a:tcPr>
                    <a:solidFill>
                      <a:srgbClr val="F7BF66"/>
                    </a:solidFill>
                  </a:tcPr>
                </a:tc>
                <a:tc>
                  <a:txBody>
                    <a:bodyPr/>
                    <a:lstStyle/>
                    <a:p>
                      <a:pPr algn="l">
                        <a:spcAft>
                          <a:spcPts val="500"/>
                        </a:spcAft>
                        <a:defRPr sz="900" b="0">
                          <a:solidFill>
                            <a:srgbClr val="000000"/>
                          </a:solidFill>
                          <a:latin typeface="Lucida Sans"/>
                        </a:defRPr>
                      </a:pPr>
                      <a:r>
                        <a:rPr sz="1600" b="1" i="0" u="none"/>
                        <a:t>EC-Risiko bei Nichtanwenderinnen</a:t>
                      </a:r>
                    </a:p>
                  </a:txBody>
                  <a:tcPr>
                    <a:solidFill>
                      <a:srgbClr val="F7BF66"/>
                    </a:solidFill>
                  </a:tcPr>
                </a:tc>
                <a:tc>
                  <a:txBody>
                    <a:bodyPr/>
                    <a:lstStyle/>
                    <a:p>
                      <a:pPr algn="l">
                        <a:spcAft>
                          <a:spcPts val="500"/>
                        </a:spcAft>
                        <a:defRPr sz="900" b="0">
                          <a:solidFill>
                            <a:srgbClr val="000000"/>
                          </a:solidFill>
                          <a:latin typeface="Lucida Sans"/>
                        </a:defRPr>
                      </a:pPr>
                      <a:r>
                        <a:rPr sz="1600" b="1" i="0" u="none"/>
                        <a:t>EC-Risiko bei Anwenderinnen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600" b="0" i="0" u="none"/>
                        <a:t>27 </a:t>
                      </a:r>
                    </a:p>
                  </a:txBody>
                  <a:tcPr>
                    <a:solidFill>
                      <a:srgbClr val="FCEACC"/>
                    </a:solidFill>
                  </a:tcPr>
                </a:tc>
                <a:tc>
                  <a:txBody>
                    <a:bodyPr/>
                    <a:lstStyle/>
                    <a:p>
                      <a:pPr algn="l">
                        <a:spcAft>
                          <a:spcPts val="500"/>
                        </a:spcAft>
                        <a:defRPr sz="900" b="0">
                          <a:solidFill>
                            <a:srgbClr val="000000"/>
                          </a:solidFill>
                          <a:latin typeface="Lucida Sans"/>
                        </a:defRPr>
                      </a:pPr>
                      <a:r>
                        <a:rPr sz="1600" b="0" i="0" u="none"/>
                        <a:t>1,22 (1,19-1,24) </a:t>
                      </a:r>
                    </a:p>
                  </a:txBody>
                  <a:tcPr>
                    <a:solidFill>
                      <a:srgbClr val="FCEACC"/>
                    </a:solidFill>
                  </a:tcPr>
                </a:tc>
                <a:tc>
                  <a:txBody>
                    <a:bodyPr/>
                    <a:lstStyle/>
                    <a:p>
                      <a:pPr algn="l">
                        <a:spcAft>
                          <a:spcPts val="500"/>
                        </a:spcAft>
                        <a:defRPr sz="900" b="0">
                          <a:solidFill>
                            <a:srgbClr val="000000"/>
                          </a:solidFill>
                          <a:latin typeface="Lucida Sans"/>
                        </a:defRPr>
                      </a:pPr>
                      <a:r>
                        <a:rPr sz="1600" b="0" i="0" u="none"/>
                        <a:t>1,31 (95 % Cl 1,2-2,4) </a:t>
                      </a:r>
                    </a:p>
                  </a:txBody>
                  <a:tcPr>
                    <a:solidFill>
                      <a:srgbClr val="FCEACC"/>
                    </a:solidFill>
                  </a:tcPr>
                </a:tc>
                <a:tc>
                  <a:txBody>
                    <a:bodyPr/>
                    <a:lstStyle/>
                    <a:p>
                      <a:pPr algn="l">
                        <a:spcAft>
                          <a:spcPts val="500"/>
                        </a:spcAft>
                        <a:defRPr sz="900" b="0">
                          <a:solidFill>
                            <a:srgbClr val="000000"/>
                          </a:solidFill>
                          <a:latin typeface="Lucida Sans"/>
                        </a:defRPr>
                      </a:pPr>
                      <a:r>
                        <a:rPr sz="1600" b="0" i="0" u="none"/>
                        <a:t>1,08  (95 % Cl 1,0-1,1)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600" b="0" i="0" u="none"/>
                        <a:t>32</a:t>
                      </a:r>
                    </a:p>
                  </a:txBody>
                  <a:tcPr>
                    <a:solidFill>
                      <a:srgbClr val="FCEACC"/>
                    </a:solidFill>
                  </a:tcPr>
                </a:tc>
                <a:tc>
                  <a:txBody>
                    <a:bodyPr/>
                    <a:lstStyle/>
                    <a:p>
                      <a:pPr algn="l">
                        <a:spcAft>
                          <a:spcPts val="500"/>
                        </a:spcAft>
                        <a:defRPr sz="900" b="0">
                          <a:solidFill>
                            <a:srgbClr val="000000"/>
                          </a:solidFill>
                          <a:latin typeface="Lucida Sans"/>
                        </a:defRPr>
                      </a:pPr>
                      <a:r>
                        <a:rPr sz="1600" b="0" i="0" u="none"/>
                        <a:t>2,09 (1,94-2,26)</a:t>
                      </a:r>
                    </a:p>
                  </a:txBody>
                  <a:tcPr>
                    <a:solidFill>
                      <a:srgbClr val="FCEACC"/>
                    </a:solidFill>
                  </a:tcPr>
                </a:tc>
                <a:tc>
                  <a:txBody>
                    <a:bodyPr/>
                    <a:lstStyle/>
                    <a:p>
                      <a:pPr algn="l">
                        <a:spcAft>
                          <a:spcPts val="500"/>
                        </a:spcAft>
                        <a:defRPr sz="900" b="0">
                          <a:solidFill>
                            <a:srgbClr val="000000"/>
                          </a:solidFill>
                          <a:latin typeface="Lucida Sans"/>
                        </a:defRPr>
                      </a:pPr>
                      <a:r>
                        <a:rPr sz="1600" b="0" i="0" u="none"/>
                        <a:t>2,74 (95 % Cl 2,0-3,4)</a:t>
                      </a:r>
                    </a:p>
                  </a:txBody>
                  <a:tcPr>
                    <a:solidFill>
                      <a:srgbClr val="FCEACC"/>
                    </a:solidFill>
                  </a:tcPr>
                </a:tc>
                <a:tc>
                  <a:txBody>
                    <a:bodyPr/>
                    <a:lstStyle/>
                    <a:p>
                      <a:pPr algn="l">
                        <a:spcAft>
                          <a:spcPts val="500"/>
                        </a:spcAft>
                        <a:defRPr sz="900" b="0">
                          <a:solidFill>
                            <a:srgbClr val="000000"/>
                          </a:solidFill>
                          <a:latin typeface="Lucida Sans"/>
                        </a:defRPr>
                      </a:pPr>
                      <a:r>
                        <a:rPr sz="1600" b="0" i="0" u="none"/>
                        <a:t>1,34 (95 % Cl 1,1-1,6)</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600" b="0" i="0" u="none"/>
                        <a:t>37</a:t>
                      </a:r>
                    </a:p>
                  </a:txBody>
                  <a:tcPr>
                    <a:solidFill>
                      <a:srgbClr val="FCEACC"/>
                    </a:solidFill>
                  </a:tcPr>
                </a:tc>
                <a:tc>
                  <a:txBody>
                    <a:bodyPr/>
                    <a:lstStyle/>
                    <a:p>
                      <a:pPr algn="l">
                        <a:spcAft>
                          <a:spcPts val="500"/>
                        </a:spcAft>
                        <a:defRPr sz="900" b="0">
                          <a:solidFill>
                            <a:srgbClr val="000000"/>
                          </a:solidFill>
                          <a:latin typeface="Lucida Sans"/>
                        </a:defRPr>
                      </a:pPr>
                      <a:r>
                        <a:rPr sz="1600" b="0" i="0" u="none"/>
                        <a:t>4,36 (3,75-5,10)</a:t>
                      </a:r>
                    </a:p>
                  </a:txBody>
                  <a:tcPr>
                    <a:solidFill>
                      <a:srgbClr val="FCEACC"/>
                    </a:solidFill>
                  </a:tcPr>
                </a:tc>
                <a:tc>
                  <a:txBody>
                    <a:bodyPr/>
                    <a:lstStyle/>
                    <a:p>
                      <a:pPr algn="l">
                        <a:spcAft>
                          <a:spcPts val="500"/>
                        </a:spcAft>
                        <a:defRPr sz="900" b="0">
                          <a:solidFill>
                            <a:srgbClr val="000000"/>
                          </a:solidFill>
                          <a:latin typeface="Lucida Sans"/>
                        </a:defRPr>
                      </a:pPr>
                      <a:r>
                        <a:rPr sz="1600" b="0" i="0" u="none"/>
                        <a:t>7,54 95 % Cl 4,1-13,9)</a:t>
                      </a:r>
                    </a:p>
                  </a:txBody>
                  <a:tcPr>
                    <a:solidFill>
                      <a:srgbClr val="FCEACC"/>
                    </a:solidFill>
                  </a:tcPr>
                </a:tc>
                <a:tc>
                  <a:txBody>
                    <a:bodyPr/>
                    <a:lstStyle/>
                    <a:p>
                      <a:pPr algn="l">
                        <a:spcAft>
                          <a:spcPts val="500"/>
                        </a:spcAft>
                        <a:defRPr sz="900" b="0">
                          <a:solidFill>
                            <a:srgbClr val="000000"/>
                          </a:solidFill>
                          <a:latin typeface="Lucida Sans"/>
                        </a:defRPr>
                      </a:pPr>
                      <a:r>
                        <a:rPr sz="1600" b="0" i="0" u="none"/>
                        <a:t>1,78 (95 % Cl 1,2-2,7)</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600" b="0" i="0" u="none"/>
                        <a:t>42</a:t>
                      </a:r>
                    </a:p>
                  </a:txBody>
                  <a:tcPr>
                    <a:solidFill>
                      <a:srgbClr val="FCEACC"/>
                    </a:solidFill>
                  </a:tcPr>
                </a:tc>
                <a:tc>
                  <a:txBody>
                    <a:bodyPr/>
                    <a:lstStyle/>
                    <a:p>
                      <a:pPr algn="l">
                        <a:spcAft>
                          <a:spcPts val="500"/>
                        </a:spcAft>
                        <a:defRPr sz="900" b="0">
                          <a:solidFill>
                            <a:srgbClr val="000000"/>
                          </a:solidFill>
                          <a:latin typeface="Lucida Sans"/>
                        </a:defRPr>
                      </a:pPr>
                      <a:r>
                        <a:rPr sz="1600" b="0" i="0" u="none"/>
                        <a:t>9,11 (7,26-11,51)</a:t>
                      </a:r>
                    </a:p>
                  </a:txBody>
                  <a:tcPr>
                    <a:solidFill>
                      <a:srgbClr val="FCEACC"/>
                    </a:solidFill>
                  </a:tcPr>
                </a:tc>
                <a:tc>
                  <a:txBody>
                    <a:bodyPr/>
                    <a:lstStyle/>
                    <a:p>
                      <a:pPr algn="l">
                        <a:spcAft>
                          <a:spcPts val="500"/>
                        </a:spcAft>
                        <a:defRPr sz="900" b="0">
                          <a:solidFill>
                            <a:srgbClr val="000000"/>
                          </a:solidFill>
                          <a:latin typeface="Lucida Sans"/>
                        </a:defRPr>
                      </a:pPr>
                      <a:r>
                        <a:rPr sz="1600" b="0" i="0" u="none"/>
                        <a:t>20,70 (95 % Cl 8,3-51,8)</a:t>
                      </a:r>
                    </a:p>
                  </a:txBody>
                  <a:tcPr>
                    <a:solidFill>
                      <a:srgbClr val="FCEACC"/>
                    </a:solidFill>
                  </a:tcPr>
                </a:tc>
                <a:tc>
                  <a:txBody>
                    <a:bodyPr/>
                    <a:lstStyle/>
                    <a:p>
                      <a:pPr algn="l">
                        <a:spcAft>
                          <a:spcPts val="500"/>
                        </a:spcAft>
                        <a:defRPr sz="900" b="0">
                          <a:solidFill>
                            <a:srgbClr val="000000"/>
                          </a:solidFill>
                          <a:latin typeface="Lucida Sans"/>
                        </a:defRPr>
                      </a:pPr>
                      <a:r>
                        <a:rPr sz="1600" b="0" i="0" u="none"/>
                        <a:t>2,38 (95 % Cl 1,3-4,5)</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600" b="0" i="0" u="none" dirty="0"/>
                        <a:t>Quelle: </a:t>
                      </a:r>
                      <a:r>
                        <a:rPr sz="1600" dirty="0">
                          <a:solidFill>
                            <a:srgbClr val="F7BF66"/>
                          </a:solidFill>
                          <a:hlinkClick r:id="rId2"/>
                        </a:rPr>
                        <a:t>[Crosbie, E. J. 2010]</a:t>
                      </a:r>
                    </a:p>
                  </a:txBody>
                  <a:tcPr>
                    <a:solidFill>
                      <a:srgbClr val="FCEACC"/>
                    </a:solidFill>
                  </a:tcPr>
                </a:tc>
                <a:tc>
                  <a:txBody>
                    <a:bodyPr/>
                    <a:lstStyle/>
                    <a:p>
                      <a:pPr>
                        <a:defRPr sz="900" b="0">
                          <a:solidFill>
                            <a:srgbClr val="000000"/>
                          </a:solidFill>
                          <a:latin typeface="Lucida Sans"/>
                        </a:defRPr>
                      </a:pPr>
                      <a:endParaRPr sz="1400"/>
                    </a:p>
                  </a:txBody>
                  <a:tcPr anchor="ctr">
                    <a:solidFill>
                      <a:srgbClr val="FCEACC"/>
                    </a:solidFill>
                  </a:tcPr>
                </a:tc>
                <a:tc>
                  <a:txBody>
                    <a:bodyPr/>
                    <a:lstStyle/>
                    <a:p>
                      <a:pPr>
                        <a:defRPr sz="900" b="0">
                          <a:solidFill>
                            <a:srgbClr val="000000"/>
                          </a:solidFill>
                          <a:latin typeface="Lucida Sans"/>
                        </a:defRPr>
                      </a:pPr>
                      <a:endParaRPr sz="1400"/>
                    </a:p>
                  </a:txBody>
                  <a:tcPr anchor="ctr">
                    <a:solidFill>
                      <a:srgbClr val="FCEACC"/>
                    </a:solidFill>
                  </a:tcPr>
                </a:tc>
                <a:tc>
                  <a:txBody>
                    <a:bodyPr/>
                    <a:lstStyle/>
                    <a:p>
                      <a:pPr>
                        <a:defRPr sz="900" b="0">
                          <a:solidFill>
                            <a:srgbClr val="000000"/>
                          </a:solidFill>
                          <a:latin typeface="Lucida Sans"/>
                        </a:defRPr>
                      </a:pPr>
                      <a:endParaRPr sz="1400" dirty="0"/>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1880725174"/>
              </p:ext>
            </p:extLst>
          </p:nvPr>
        </p:nvGraphicFramePr>
        <p:xfrm>
          <a:off x="360000" y="1890000"/>
          <a:ext cx="11472000" cy="426974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5.7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3.4</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Bei einer kontinuierlich-kombinierten Hormontherapie mit konjugierten equinen Östrogenen und Medroxyprogesteronacetat als Gestagen mit durchschnittlich 5,6 Jahren Anwendungsdauer wurde eine Reduktion des Endometriumkarzinomrisikos beobachtet.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Unter der Verwendung von Progesteron oder Dydrogesteron im Rahmen einer -kombinierten Hormonersatztherapie ist bei der Anwendung von mehr als 5 Jahren eine Erhöhung des Risikos der Entstehung eines Endometriumkarzinoms beobachtet worden.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3.6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3.6</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Die sequenziell-kombinierte Hormontherapie mit einer Anwendungsdauer &lt; 5 Jahren und unter Verwendung eines synthetischen Gestagens über mindestens 12–14 Tage pro Monat kann hinsichtlich des Endometriumkarzinomrisikos als sicher angesehen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Anwendung einer sequenziell-kombinierten Hormonersatztherapie mit einer Anwendungsdauer &lt;5 Jahren und unter Verwendung eines synthetischen Gestagens über mindestens 10 Tage pro Monat ist keine Erhöhung des Endometriumkarzinomrisikos beobachtet worden.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3.15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3.14</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Eine positive Familienanamnese hinsichtlich Endometriumkarzinom und/oder Kolonkarzinom ist mit einem erhöhten Risiko für das Auftreten eines Endometriumkarzinoms assoziiert.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Eine hereditäre Prädisposition im Rahmen eines Lynch-Syndroms oder eines Cowden-Syndroms erhöht das Risiko für das Auftreten eines Endometriumkarzinoms.</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4.6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4.6</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Bei asymptomatischen Patientinnen unter einer Tamoxifentherapie soll die transvaginale Ultraschalluntersuchung zur Früherkennung eines Endometriumkarzinoms nicht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asymptomatischen Patientinnen unter einer Tamoxifentherapie soll die transvaginale Ultraschalluntersuchung zur Früherkennung eines Endometriumkarzinoms nicht durchgeführt werden. Dies gilt auch für die verlängerte Therapie über 10 Jahre.</a:t>
                      </a:r>
                    </a:p>
                  </a:txBody>
                  <a:tcP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4.12</a:t>
                      </a:r>
                    </a:p>
                  </a:txBody>
                  <a:tcPr>
                    <a:solidFill>
                      <a:srgbClr val="FCEACC"/>
                    </a:solidFill>
                  </a:tcPr>
                </a:tc>
                <a:extLst>
                  <a:ext uri="{0D108BD9-81ED-4DB2-BD59-A6C34878D82A}">
                    <a16:rowId xmlns:a16="http://schemas.microsoft.com/office/drawing/2014/main" val="10009"/>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jeder</a:t>
                      </a:r>
                      <a:r>
                        <a:rPr sz="1000" b="0" i="0" u="none" dirty="0">
                          <a:solidFill>
                            <a:srgbClr val="000000"/>
                          </a:solidFill>
                        </a:rPr>
                        <a:t> </a:t>
                      </a:r>
                      <a:r>
                        <a:rPr sz="1000" b="0" i="0" u="none" dirty="0" err="1">
                          <a:solidFill>
                            <a:srgbClr val="000000"/>
                          </a:solidFill>
                        </a:rPr>
                        <a:t>atypischen</a:t>
                      </a:r>
                      <a:r>
                        <a:rPr sz="1000" b="0" i="0" u="none" dirty="0">
                          <a:solidFill>
                            <a:srgbClr val="000000"/>
                          </a:solidFill>
                        </a:rPr>
                        <a:t> </a:t>
                      </a:r>
                      <a:r>
                        <a:rPr sz="1000" b="0" i="0" u="none" dirty="0" err="1">
                          <a:solidFill>
                            <a:srgbClr val="000000"/>
                          </a:solidFill>
                        </a:rPr>
                        <a:t>uterinen</a:t>
                      </a:r>
                      <a:r>
                        <a:rPr sz="1000" b="0" i="0" u="none" dirty="0">
                          <a:solidFill>
                            <a:srgbClr val="000000"/>
                          </a:solidFill>
                        </a:rPr>
                        <a:t> </a:t>
                      </a:r>
                      <a:r>
                        <a:rPr sz="1000" b="0" i="0" u="none" dirty="0" err="1">
                          <a:solidFill>
                            <a:srgbClr val="000000"/>
                          </a:solidFill>
                        </a:rPr>
                        <a:t>Blutung</a:t>
                      </a:r>
                      <a:r>
                        <a:rPr sz="1000" b="0" i="0" u="none" dirty="0">
                          <a:solidFill>
                            <a:srgbClr val="000000"/>
                          </a:solidFill>
                        </a:rPr>
                        <a:t> </a:t>
                      </a:r>
                      <a:r>
                        <a:rPr sz="1000" b="1" i="0" u="none" dirty="0" err="1">
                          <a:solidFill>
                            <a:srgbClr val="000000"/>
                          </a:solidFill>
                        </a:rPr>
                        <a:t>soll</a:t>
                      </a:r>
                      <a:endParaRPr sz="1000" b="1" i="0" u="none" dirty="0">
                        <a:solidFill>
                          <a:srgbClr val="000000"/>
                        </a:solidFill>
                      </a:endParaRPr>
                    </a:p>
                    <a:p>
                      <a:pPr algn="l">
                        <a:spcAft>
                          <a:spcPts val="500"/>
                        </a:spcAft>
                      </a:pPr>
                      <a:r>
                        <a:rPr sz="1000" b="0" i="0" u="none" dirty="0"/>
                        <a:t> </a:t>
                      </a:r>
                      <a:r>
                        <a:rPr sz="1000" b="0" i="0" u="none" dirty="0" err="1"/>
                        <a:t>eine</a:t>
                      </a:r>
                      <a:r>
                        <a:rPr sz="1000" b="0" i="0" u="none" dirty="0"/>
                        <a:t> </a:t>
                      </a:r>
                      <a:r>
                        <a:rPr sz="1000" b="0" i="0" u="none" dirty="0" err="1"/>
                        <a:t>zervikal</a:t>
                      </a:r>
                      <a:r>
                        <a:rPr sz="1000" b="0" i="0" u="none" dirty="0"/>
                        <a:t>/</a:t>
                      </a:r>
                      <a:r>
                        <a:rPr sz="1000" b="0" i="0" u="none" dirty="0" err="1"/>
                        <a:t>vaginale</a:t>
                      </a:r>
                      <a:r>
                        <a:rPr sz="1000" b="0" i="0" u="none" dirty="0"/>
                        <a:t> </a:t>
                      </a:r>
                      <a:r>
                        <a:rPr sz="1000" b="0" i="0" u="none" dirty="0" err="1"/>
                        <a:t>zytologische</a:t>
                      </a:r>
                      <a:r>
                        <a:rPr sz="1000" b="0" i="0" u="none" dirty="0"/>
                        <a:t> </a:t>
                      </a:r>
                      <a:r>
                        <a:rPr sz="1000" b="0" i="0" u="none" dirty="0" err="1"/>
                        <a:t>Untersuchung</a:t>
                      </a:r>
                      <a:r>
                        <a:rPr sz="1000" b="0" i="0" u="none" dirty="0"/>
                        <a:t> </a:t>
                      </a:r>
                      <a:r>
                        <a:rPr sz="1000" b="0" i="0" u="none" dirty="0" err="1"/>
                        <a:t>erfolgen</a:t>
                      </a:r>
                      <a:r>
                        <a:rPr sz="1000" b="0" i="0" u="none" dirty="0"/>
                        <a:t>.</a:t>
                      </a:r>
                    </a:p>
                  </a:txBody>
                  <a:tcPr>
                    <a:solidFill>
                      <a:srgbClr val="FCEACC"/>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1666167654"/>
              </p:ext>
            </p:extLst>
          </p:nvPr>
        </p:nvGraphicFramePr>
        <p:xfrm>
          <a:off x="360000" y="1890000"/>
          <a:ext cx="11472000" cy="370078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6.5</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6.5</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Beim low risk Typ-I-Endometriumkarzinom pT1a, G1/2, keine bulky nodes, soll keine systematische Lymphadenektomie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Beim low risk Typ-I-Endometriumkarzinom pT1a, G1/2, keine bulky nodes, p53-wt ,L1CAM negativ oder nicht bestimmt, </a:t>
                      </a:r>
                      <a:r>
                        <a:rPr sz="1000" b="1" i="0" u="none">
                          <a:solidFill>
                            <a:srgbClr val="000000"/>
                          </a:solidFill>
                        </a:rPr>
                        <a:t>soll</a:t>
                      </a:r>
                    </a:p>
                    <a:p>
                      <a:pPr algn="l">
                        <a:spcAft>
                          <a:spcPts val="500"/>
                        </a:spcAft>
                      </a:pPr>
                      <a:r>
                        <a:rPr sz="1000" b="0" i="0" u="none"/>
                        <a:t> keine systematische Lymphadenektomie durchgeführt werden.</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6.7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6.7</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Liegt präoperativ ein Typ-I-Endometriumkarzinom cT1a, G3, oder cT1b, G1/2 und keine p53-Mutation (d.h. mindestens ein intermediate risk Endometriumkarzinom) vor, kann die Sentinel-Node-Biopsie durchgeführt werden, ggf. gefolgt von einer systematischen LNE  Auf eine primäre systematische LNE sollte verzichtet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Liegt präoperativ ein Typ-I-Endometriumkarzinom cT1a, G3, oder cT1b, G1/2 und keine p53-Mutation, L1CAM negativ oder nicht bestimmt (d.h. mindestens ein intermediate risk Endometriumkarzinom) vor, </a:t>
                      </a:r>
                      <a:r>
                        <a:rPr sz="1000" b="1" i="0" u="none">
                          <a:solidFill>
                            <a:srgbClr val="000000"/>
                          </a:solidFill>
                        </a:rPr>
                        <a:t>kann</a:t>
                      </a:r>
                    </a:p>
                    <a:p>
                      <a:pPr algn="l">
                        <a:spcAft>
                          <a:spcPts val="500"/>
                        </a:spcAft>
                      </a:pPr>
                      <a:r>
                        <a:rPr sz="1000" b="0" i="0" u="none"/>
                        <a:t> die Sentinel-Node-Biopsie durchgeführt werden, ggf. gefolgt von einer systematischen LNE.</a:t>
                      </a:r>
                    </a:p>
                    <a:p>
                      <a:pPr algn="l">
                        <a:spcAft>
                          <a:spcPts val="500"/>
                        </a:spcAft>
                      </a:pPr>
                      <a:r>
                        <a:rPr sz="1000" b="0" i="0" u="none">
                          <a:solidFill>
                            <a:srgbClr val="000000"/>
                          </a:solidFill>
                        </a:rPr>
                        <a:t>Auf eine primäre systematische LNE </a:t>
                      </a:r>
                      <a:r>
                        <a:rPr sz="1000" b="1" i="0" u="none">
                          <a:solidFill>
                            <a:srgbClr val="000000"/>
                          </a:solidFill>
                        </a:rPr>
                        <a:t>sollte</a:t>
                      </a:r>
                    </a:p>
                    <a:p>
                      <a:pPr algn="l">
                        <a:spcAft>
                          <a:spcPts val="500"/>
                        </a:spcAft>
                      </a:pPr>
                      <a:r>
                        <a:rPr sz="1000" b="0" i="0" u="none"/>
                        <a:t> verzichtet werden.</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solidFill>
                            <a:srgbClr val="000000"/>
                          </a:solidFill>
                        </a:rPr>
                        <a:t>7.2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7.2</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solidFill>
                            <a:srgbClr val="000000"/>
                          </a:solidFill>
                        </a:rPr>
                        <a:t>Im Stadium pT1a, pNX/0, G1 oder G2, endometrioides Endometriumkarzinom (Typ I), p53-wt und L1CAM negativ, keine extensive LVSI nach Hysterektomie mit oder ohne Lymphknotendissektion, sollte weder eine Brachytherapie noch eine Perkutanbestrahlung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Im</a:t>
                      </a:r>
                      <a:r>
                        <a:rPr sz="1000" b="0" i="0" u="none" dirty="0">
                          <a:solidFill>
                            <a:srgbClr val="000000"/>
                          </a:solidFill>
                        </a:rPr>
                        <a:t> Stadium pT1a, </a:t>
                      </a:r>
                      <a:r>
                        <a:rPr sz="1000" b="0" i="0" u="none" dirty="0" err="1">
                          <a:solidFill>
                            <a:srgbClr val="000000"/>
                          </a:solidFill>
                        </a:rPr>
                        <a:t>pNX</a:t>
                      </a:r>
                      <a:r>
                        <a:rPr sz="1000" b="0" i="0" u="none" dirty="0">
                          <a:solidFill>
                            <a:srgbClr val="000000"/>
                          </a:solidFill>
                        </a:rPr>
                        <a:t>/0, G1 </a:t>
                      </a:r>
                      <a:r>
                        <a:rPr sz="1000" b="0" i="0" u="none" dirty="0" err="1">
                          <a:solidFill>
                            <a:srgbClr val="000000"/>
                          </a:solidFill>
                        </a:rPr>
                        <a:t>oder</a:t>
                      </a:r>
                      <a:r>
                        <a:rPr sz="1000" b="0" i="0" u="none" dirty="0">
                          <a:solidFill>
                            <a:srgbClr val="000000"/>
                          </a:solidFill>
                        </a:rPr>
                        <a:t> G2, </a:t>
                      </a:r>
                      <a:r>
                        <a:rPr sz="1000" b="0" i="0" u="none" dirty="0" err="1">
                          <a:solidFill>
                            <a:srgbClr val="000000"/>
                          </a:solidFill>
                        </a:rPr>
                        <a:t>endometrioides</a:t>
                      </a:r>
                      <a:r>
                        <a:rPr sz="1000" b="0" i="0" u="none" dirty="0">
                          <a:solidFill>
                            <a:srgbClr val="000000"/>
                          </a:solidFill>
                        </a:rPr>
                        <a:t> </a:t>
                      </a:r>
                      <a:r>
                        <a:rPr sz="1000" b="0" i="0" u="none" dirty="0" err="1">
                          <a:solidFill>
                            <a:srgbClr val="000000"/>
                          </a:solidFill>
                        </a:rPr>
                        <a:t>Endometriumkarzinom</a:t>
                      </a:r>
                      <a:r>
                        <a:rPr sz="1000" b="0" i="0" u="none" dirty="0">
                          <a:solidFill>
                            <a:srgbClr val="000000"/>
                          </a:solidFill>
                        </a:rPr>
                        <a:t> (</a:t>
                      </a:r>
                      <a:r>
                        <a:rPr sz="1000" b="0" i="0" u="none" dirty="0" err="1">
                          <a:solidFill>
                            <a:srgbClr val="000000"/>
                          </a:solidFill>
                        </a:rPr>
                        <a:t>Typ</a:t>
                      </a:r>
                      <a:r>
                        <a:rPr sz="1000" b="0" i="0" u="none" dirty="0">
                          <a:solidFill>
                            <a:srgbClr val="000000"/>
                          </a:solidFill>
                        </a:rPr>
                        <a:t> I), p53-wt und L1CAM </a:t>
                      </a:r>
                      <a:r>
                        <a:rPr sz="1000" b="0" i="0" u="none" dirty="0" err="1">
                          <a:solidFill>
                            <a:srgbClr val="000000"/>
                          </a:solidFill>
                        </a:rPr>
                        <a:t>negativ</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bestimmt</a:t>
                      </a:r>
                      <a:r>
                        <a:rPr sz="1000" b="0" i="0" u="none" dirty="0">
                          <a:solidFill>
                            <a:srgbClr val="000000"/>
                          </a:solidFill>
                        </a:rPr>
                        <a:t>, </a:t>
                      </a:r>
                      <a:r>
                        <a:rPr sz="1000" b="0" i="0" u="none" dirty="0" err="1">
                          <a:solidFill>
                            <a:srgbClr val="000000"/>
                          </a:solidFill>
                        </a:rPr>
                        <a:t>keine</a:t>
                      </a:r>
                      <a:r>
                        <a:rPr sz="1000" b="0" i="0" u="none" dirty="0">
                          <a:solidFill>
                            <a:srgbClr val="000000"/>
                          </a:solidFill>
                        </a:rPr>
                        <a:t> extensive LVSI </a:t>
                      </a:r>
                      <a:r>
                        <a:rPr sz="1000" b="0" i="0" u="none" dirty="0" err="1">
                          <a:solidFill>
                            <a:srgbClr val="000000"/>
                          </a:solidFill>
                        </a:rPr>
                        <a:t>nach</a:t>
                      </a:r>
                      <a:r>
                        <a:rPr sz="1000" b="0" i="0" u="none" dirty="0">
                          <a:solidFill>
                            <a:srgbClr val="000000"/>
                          </a:solidFill>
                        </a:rPr>
                        <a:t> </a:t>
                      </a:r>
                      <a:r>
                        <a:rPr sz="1000" b="0" i="0" u="none" dirty="0" err="1">
                          <a:solidFill>
                            <a:srgbClr val="000000"/>
                          </a:solidFill>
                        </a:rPr>
                        <a:t>Hysterektomie</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ohne</a:t>
                      </a:r>
                      <a:r>
                        <a:rPr sz="1000" b="0" i="0" u="none" dirty="0">
                          <a:solidFill>
                            <a:srgbClr val="000000"/>
                          </a:solidFill>
                        </a:rPr>
                        <a:t> Lymphknotendissektion, </a:t>
                      </a:r>
                      <a:r>
                        <a:rPr sz="1000" b="1" i="0" u="none" dirty="0" err="1">
                          <a:solidFill>
                            <a:srgbClr val="000000"/>
                          </a:solidFill>
                        </a:rPr>
                        <a:t>sollte</a:t>
                      </a:r>
                      <a:endParaRPr sz="1000" b="1" i="0" u="none" dirty="0">
                        <a:solidFill>
                          <a:srgbClr val="000000"/>
                        </a:solidFill>
                      </a:endParaRPr>
                    </a:p>
                    <a:p>
                      <a:pPr algn="l">
                        <a:spcAft>
                          <a:spcPts val="500"/>
                        </a:spcAft>
                      </a:pPr>
                      <a:r>
                        <a:rPr sz="1000" b="0" i="0" u="none" dirty="0"/>
                        <a:t> </a:t>
                      </a:r>
                      <a:r>
                        <a:rPr sz="1000" b="0" i="0" u="none" dirty="0" err="1"/>
                        <a:t>weder</a:t>
                      </a:r>
                      <a:r>
                        <a:rPr sz="1000" b="0" i="0" u="none" dirty="0"/>
                        <a:t> </a:t>
                      </a:r>
                      <a:r>
                        <a:rPr sz="1000" b="0" i="0" u="none" dirty="0" err="1"/>
                        <a:t>eine</a:t>
                      </a:r>
                      <a:r>
                        <a:rPr sz="1000" b="0" i="0" u="none" dirty="0"/>
                        <a:t> </a:t>
                      </a:r>
                      <a:r>
                        <a:rPr sz="1000" b="0" i="0" u="none" dirty="0" err="1"/>
                        <a:t>Brachytherapie</a:t>
                      </a:r>
                      <a:r>
                        <a:rPr sz="1000" b="0" i="0" u="none" dirty="0"/>
                        <a:t> </a:t>
                      </a:r>
                      <a:r>
                        <a:rPr sz="1000" b="0" i="0" u="none" dirty="0" err="1"/>
                        <a:t>noch</a:t>
                      </a:r>
                      <a:r>
                        <a:rPr sz="1000" b="0" i="0" u="none" dirty="0"/>
                        <a:t> </a:t>
                      </a:r>
                      <a:r>
                        <a:rPr sz="1000" b="0" i="0" u="none" dirty="0" err="1"/>
                        <a:t>eine</a:t>
                      </a:r>
                      <a:r>
                        <a:rPr sz="1000" b="0" i="0" u="none" dirty="0"/>
                        <a:t> </a:t>
                      </a:r>
                      <a:r>
                        <a:rPr sz="1000" b="0" i="0" u="none" dirty="0" err="1"/>
                        <a:t>Perkutanbestrahlung</a:t>
                      </a:r>
                      <a:r>
                        <a:rPr sz="1000" b="0" i="0" u="none" dirty="0"/>
                        <a:t> </a:t>
                      </a:r>
                      <a:r>
                        <a:rPr sz="1000" b="0" i="0" u="none" dirty="0" err="1"/>
                        <a:t>durchgeführt</a:t>
                      </a:r>
                      <a:r>
                        <a:rPr sz="1000" b="0" i="0" u="none" dirty="0"/>
                        <a:t> </a:t>
                      </a:r>
                      <a:r>
                        <a:rPr sz="1000" b="0" i="0" u="none" dirty="0" err="1"/>
                        <a:t>werden</a:t>
                      </a:r>
                      <a:endParaRPr sz="1000" b="0" i="0" u="none" dirty="0"/>
                    </a:p>
                  </a:txBody>
                  <a:tcPr>
                    <a:solidFill>
                      <a:srgbClr val="FCEACC"/>
                    </a:solidFill>
                  </a:tcPr>
                </a:tc>
                <a:extLst>
                  <a:ext uri="{0D108BD9-81ED-4DB2-BD59-A6C34878D82A}">
                    <a16:rowId xmlns:a16="http://schemas.microsoft.com/office/drawing/2014/main" val="1001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445981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1833966309"/>
              </p:ext>
            </p:extLst>
          </p:nvPr>
        </p:nvGraphicFramePr>
        <p:xfrm>
          <a:off x="360000" y="1890000"/>
          <a:ext cx="11472000" cy="397256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7.3</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7.4</a:t>
                      </a:r>
                    </a:p>
                  </a:txBody>
                  <a:tcP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solidFill>
                            <a:srgbClr val="000000"/>
                          </a:solidFill>
                        </a:rPr>
                        <a:t>Im Stadium pT1a, pNX/0 ohne Befall des Myometriums, G3, endometrioides EC (Typ I), kann eine vaginale Brachytherapie zur Reduktion des Risikos eines Vaginalrezidivs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Im Stadium pT1a, pNX/0 ohne Befall des Myometriums, G1-3, p53-abn und/oder L1CAM positiv (jeweils POLE Wildtyp), endometrioides Endometriumkarzinom (Typ I), </a:t>
                      </a:r>
                      <a:r>
                        <a:rPr sz="1000" b="1" i="0" u="none">
                          <a:solidFill>
                            <a:srgbClr val="000000"/>
                          </a:solidFill>
                        </a:rPr>
                        <a:t>kann</a:t>
                      </a:r>
                    </a:p>
                    <a:p>
                      <a:pPr algn="l">
                        <a:spcAft>
                          <a:spcPts val="500"/>
                        </a:spcAft>
                      </a:pPr>
                      <a:r>
                        <a:rPr sz="1000" b="0" i="0" u="none"/>
                        <a:t> eine adjuvante vaginale Brachytherapie oder perkutane Strahlentherapie, ggf. in Kombination mit einer Chemotherapie (p53-abn), durchgeführt werden.</a:t>
                      </a:r>
                    </a:p>
                  </a:txBody>
                  <a:tcP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solidFill>
                            <a:srgbClr val="000000"/>
                          </a:solidFill>
                        </a:rPr>
                        <a:t>7.5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7.5</a:t>
                      </a:r>
                    </a:p>
                  </a:txBody>
                  <a:tcPr>
                    <a:solidFill>
                      <a:srgbClr val="FCEACC"/>
                    </a:solidFill>
                  </a:tcPr>
                </a:tc>
                <a:extLst>
                  <a:ext uri="{0D108BD9-81ED-4DB2-BD59-A6C34878D82A}">
                    <a16:rowId xmlns:a16="http://schemas.microsoft.com/office/drawing/2014/main" val="10021"/>
                  </a:ext>
                </a:extLst>
              </a:tr>
              <a:tr h="0">
                <a:tc>
                  <a:txBody>
                    <a:bodyPr/>
                    <a:lstStyle/>
                    <a:p>
                      <a:pPr algn="l">
                        <a:spcAft>
                          <a:spcPts val="500"/>
                        </a:spcAft>
                        <a:defRPr sz="900" b="0">
                          <a:solidFill>
                            <a:srgbClr val="000000"/>
                          </a:solidFill>
                          <a:latin typeface="Lucida Sans"/>
                        </a:defRPr>
                      </a:pPr>
                      <a:r>
                        <a:rPr sz="1000" b="0" i="0" u="none">
                          <a:solidFill>
                            <a:srgbClr val="000000"/>
                          </a:solidFill>
                        </a:rPr>
                        <a:t>Im Stadium pT1b, G1 oder G2 pNX/0 und im Stadium pT1a (mit Myometriumbefall), G3 pNX/0, endometrioides EC (Typ I), sollte postoperativ die alleinige vaginale Brachytherapie zur Reduktion des Vaginalrezidivrisikos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Im Stadium pT1b, G1 oder G2 pNX/0 und im Stadium pT1a (mit Myometriumbefall), G3 pNX/0, endometrioides Endometriumkarzinom (Typ I), p53-wt, L1CAM negativ oder nicht bestimmt, keine extensive LVSI </a:t>
                      </a:r>
                      <a:r>
                        <a:rPr sz="1000" b="1" i="0" u="none">
                          <a:solidFill>
                            <a:srgbClr val="000000"/>
                          </a:solidFill>
                        </a:rPr>
                        <a:t>soll</a:t>
                      </a:r>
                    </a:p>
                    <a:p>
                      <a:pPr algn="l">
                        <a:spcAft>
                          <a:spcPts val="500"/>
                        </a:spcAft>
                      </a:pPr>
                      <a:r>
                        <a:rPr sz="1000" b="0" i="0" u="none"/>
                        <a:t> postoperativ die alleinige vaginale Brachytherapie durchgeführt werden.</a:t>
                      </a:r>
                    </a:p>
                  </a:txBody>
                  <a:tcPr>
                    <a:solidFill>
                      <a:srgbClr val="FCEACC"/>
                    </a:solidFill>
                  </a:tcPr>
                </a:tc>
                <a:extLst>
                  <a:ext uri="{0D108BD9-81ED-4DB2-BD59-A6C34878D82A}">
                    <a16:rowId xmlns:a16="http://schemas.microsoft.com/office/drawing/2014/main" val="10022"/>
                  </a:ext>
                </a:extLst>
              </a:tr>
              <a:tr h="0">
                <a:tc>
                  <a:txBody>
                    <a:bodyPr/>
                    <a:lstStyle/>
                    <a:p>
                      <a:pPr algn="l">
                        <a:spcAft>
                          <a:spcPts val="500"/>
                        </a:spcAft>
                        <a:defRPr sz="900" b="0">
                          <a:solidFill>
                            <a:srgbClr val="000000"/>
                          </a:solidFill>
                          <a:latin typeface="Lucida Sans"/>
                        </a:defRPr>
                      </a:pPr>
                      <a:r>
                        <a:rPr sz="1000" b="0" i="0" u="none">
                          <a:solidFill>
                            <a:srgbClr val="000000"/>
                          </a:solidFill>
                        </a:rPr>
                        <a:t>7.7</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7.7</a:t>
                      </a:r>
                    </a:p>
                  </a:txBody>
                  <a:tcPr>
                    <a:solidFill>
                      <a:srgbClr val="FCEACC"/>
                    </a:solidFill>
                  </a:tcPr>
                </a:tc>
                <a:extLst>
                  <a:ext uri="{0D108BD9-81ED-4DB2-BD59-A6C34878D82A}">
                    <a16:rowId xmlns:a16="http://schemas.microsoft.com/office/drawing/2014/main" val="10023"/>
                  </a:ext>
                </a:extLst>
              </a:tr>
              <a:tr h="0">
                <a:tc>
                  <a:txBody>
                    <a:bodyPr/>
                    <a:lstStyle/>
                    <a:p>
                      <a:pPr algn="l">
                        <a:spcAft>
                          <a:spcPts val="500"/>
                        </a:spcAft>
                        <a:defRPr sz="900" b="0">
                          <a:solidFill>
                            <a:srgbClr val="000000"/>
                          </a:solidFill>
                          <a:latin typeface="Lucida Sans"/>
                        </a:defRPr>
                      </a:pPr>
                      <a:r>
                        <a:rPr sz="1000" b="0" i="0" u="none">
                          <a:solidFill>
                            <a:srgbClr val="000000"/>
                          </a:solidFill>
                        </a:rPr>
                        <a:t>Eine Bestrahlung sollte in dieser Situation (7.6.) in Kombination mit einer Chemotherapie erfolgen.  S. Kapitel Systemtherapie.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Eine Bestrahlung </a:t>
                      </a:r>
                      <a:r>
                        <a:rPr sz="1000" b="1" i="0" u="none">
                          <a:solidFill>
                            <a:srgbClr val="000000"/>
                          </a:solidFill>
                        </a:rPr>
                        <a:t>sollte</a:t>
                      </a:r>
                    </a:p>
                    <a:p>
                      <a:pPr algn="l">
                        <a:spcAft>
                          <a:spcPts val="500"/>
                        </a:spcAft>
                      </a:pPr>
                      <a:r>
                        <a:rPr sz="1000" b="0" i="0" u="none"/>
                        <a:t> bei p53-abn EC ) in Kombination mit einer Chemotherapie erfolgen. S. Kapitel Systemtherapie.</a:t>
                      </a:r>
                    </a:p>
                  </a:txBody>
                  <a:tcPr>
                    <a:solidFill>
                      <a:srgbClr val="FCEACC"/>
                    </a:solidFill>
                  </a:tcPr>
                </a:tc>
                <a:extLst>
                  <a:ext uri="{0D108BD9-81ED-4DB2-BD59-A6C34878D82A}">
                    <a16:rowId xmlns:a16="http://schemas.microsoft.com/office/drawing/2014/main" val="10024"/>
                  </a:ext>
                </a:extLst>
              </a:tr>
              <a:tr h="0">
                <a:tc>
                  <a:txBody>
                    <a:bodyPr/>
                    <a:lstStyle/>
                    <a:p>
                      <a:pPr algn="l">
                        <a:spcAft>
                          <a:spcPts val="500"/>
                        </a:spcAft>
                        <a:defRPr sz="900" b="0">
                          <a:solidFill>
                            <a:srgbClr val="000000"/>
                          </a:solidFill>
                          <a:latin typeface="Lucida Sans"/>
                        </a:defRPr>
                      </a:pPr>
                      <a:r>
                        <a:rPr sz="1000" b="0" i="0" u="none">
                          <a:solidFill>
                            <a:srgbClr val="000000"/>
                          </a:solidFill>
                        </a:rPr>
                        <a:t>7.8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7.8</a:t>
                      </a:r>
                    </a:p>
                  </a:txBody>
                  <a:tcPr>
                    <a:solidFill>
                      <a:srgbClr val="FCEACC"/>
                    </a:solidFill>
                  </a:tcPr>
                </a:tc>
                <a:extLst>
                  <a:ext uri="{0D108BD9-81ED-4DB2-BD59-A6C34878D82A}">
                    <a16:rowId xmlns:a16="http://schemas.microsoft.com/office/drawing/2014/main" val="10025"/>
                  </a:ext>
                </a:extLst>
              </a:tr>
              <a:tr h="0">
                <a:tc>
                  <a:txBody>
                    <a:bodyPr/>
                    <a:lstStyle/>
                    <a:p>
                      <a:pPr algn="l">
                        <a:spcAft>
                          <a:spcPts val="500"/>
                        </a:spcAft>
                        <a:defRPr sz="900" b="0">
                          <a:solidFill>
                            <a:srgbClr val="000000"/>
                          </a:solidFill>
                          <a:latin typeface="Lucida Sans"/>
                        </a:defRPr>
                      </a:pPr>
                      <a:r>
                        <a:rPr sz="1000" b="0" i="0" u="none">
                          <a:solidFill>
                            <a:srgbClr val="000000"/>
                          </a:solidFill>
                        </a:rPr>
                        <a:t>Bei Patientinnen mit endometrioidem Endometriumkarzinom (Typ I) im Stadium pT1b pN0 G3 (ohne LVSI und p53-wt und L1CAM negativ) soll eine vaginale Brachytherapie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endometrioidem</a:t>
                      </a:r>
                      <a:r>
                        <a:rPr sz="1000" b="0" i="0" u="none" dirty="0">
                          <a:solidFill>
                            <a:srgbClr val="000000"/>
                          </a:solidFill>
                        </a:rPr>
                        <a:t> </a:t>
                      </a:r>
                      <a:r>
                        <a:rPr sz="1000" b="0" i="0" u="none" dirty="0" err="1">
                          <a:solidFill>
                            <a:srgbClr val="000000"/>
                          </a:solidFill>
                        </a:rPr>
                        <a:t>Endometriumkarzinom</a:t>
                      </a:r>
                      <a:r>
                        <a:rPr sz="1000" b="0" i="0" u="none" dirty="0">
                          <a:solidFill>
                            <a:srgbClr val="000000"/>
                          </a:solidFill>
                        </a:rPr>
                        <a:t> (</a:t>
                      </a:r>
                      <a:r>
                        <a:rPr sz="1000" b="0" i="0" u="none" dirty="0" err="1">
                          <a:solidFill>
                            <a:srgbClr val="000000"/>
                          </a:solidFill>
                        </a:rPr>
                        <a:t>Typ</a:t>
                      </a:r>
                      <a:r>
                        <a:rPr sz="1000" b="0" i="0" u="none" dirty="0">
                          <a:solidFill>
                            <a:srgbClr val="000000"/>
                          </a:solidFill>
                        </a:rPr>
                        <a:t> I) </a:t>
                      </a:r>
                      <a:r>
                        <a:rPr sz="1000" b="0" i="0" u="none" dirty="0" err="1">
                          <a:solidFill>
                            <a:srgbClr val="000000"/>
                          </a:solidFill>
                        </a:rPr>
                        <a:t>im</a:t>
                      </a:r>
                      <a:r>
                        <a:rPr sz="1000" b="0" i="0" u="none" dirty="0">
                          <a:solidFill>
                            <a:srgbClr val="000000"/>
                          </a:solidFill>
                        </a:rPr>
                        <a:t> Stadium pT1b pN0 G3 (</a:t>
                      </a:r>
                      <a:r>
                        <a:rPr sz="1000" b="0" i="0" u="none" dirty="0" err="1">
                          <a:solidFill>
                            <a:srgbClr val="000000"/>
                          </a:solidFill>
                        </a:rPr>
                        <a:t>ohne</a:t>
                      </a:r>
                      <a:r>
                        <a:rPr sz="1000" b="0" i="0" u="none" dirty="0">
                          <a:solidFill>
                            <a:srgbClr val="000000"/>
                          </a:solidFill>
                        </a:rPr>
                        <a:t> LVSI und p53-wt und L1CAM </a:t>
                      </a:r>
                      <a:r>
                        <a:rPr sz="1000" b="0" i="0" u="none" dirty="0" err="1">
                          <a:solidFill>
                            <a:srgbClr val="000000"/>
                          </a:solidFill>
                        </a:rPr>
                        <a:t>negativ</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bestimmt</a:t>
                      </a:r>
                      <a:r>
                        <a:rPr sz="1000" b="0" i="0" u="none" dirty="0">
                          <a:solidFill>
                            <a:srgbClr val="000000"/>
                          </a:solidFill>
                        </a:rPr>
                        <a:t>), </a:t>
                      </a:r>
                      <a:r>
                        <a:rPr sz="1000" b="1" i="0" u="none" dirty="0" err="1">
                          <a:solidFill>
                            <a:srgbClr val="000000"/>
                          </a:solidFill>
                        </a:rPr>
                        <a:t>soll</a:t>
                      </a:r>
                      <a:endParaRPr sz="1000" b="1" i="0" u="none" dirty="0">
                        <a:solidFill>
                          <a:srgbClr val="000000"/>
                        </a:solidFill>
                      </a:endParaRPr>
                    </a:p>
                    <a:p>
                      <a:pPr algn="l">
                        <a:spcAft>
                          <a:spcPts val="500"/>
                        </a:spcAft>
                      </a:pPr>
                      <a:r>
                        <a:rPr sz="1000" b="0" i="0" u="none" dirty="0"/>
                        <a:t> </a:t>
                      </a:r>
                      <a:r>
                        <a:rPr sz="1000" b="0" i="0" u="none" dirty="0" err="1"/>
                        <a:t>eine</a:t>
                      </a:r>
                      <a:r>
                        <a:rPr sz="1000" b="0" i="0" u="none" dirty="0"/>
                        <a:t> </a:t>
                      </a:r>
                      <a:r>
                        <a:rPr sz="1000" b="0" i="0" u="none" dirty="0" err="1"/>
                        <a:t>vaginale</a:t>
                      </a:r>
                      <a:r>
                        <a:rPr sz="1000" b="0" i="0" u="none" dirty="0"/>
                        <a:t> </a:t>
                      </a:r>
                      <a:r>
                        <a:rPr sz="1000" b="0" i="0" u="none" dirty="0" err="1"/>
                        <a:t>Brachytherapie</a:t>
                      </a:r>
                      <a:r>
                        <a:rPr sz="1000" b="0" i="0" u="none" dirty="0"/>
                        <a:t> </a:t>
                      </a:r>
                      <a:r>
                        <a:rPr sz="1000" b="0" i="0" u="none" dirty="0" err="1"/>
                        <a:t>durchgeführt</a:t>
                      </a:r>
                      <a:r>
                        <a:rPr sz="1000" b="0" i="0" u="none" dirty="0"/>
                        <a:t> </a:t>
                      </a:r>
                      <a:r>
                        <a:rPr sz="1000" b="0" i="0" u="none" dirty="0" err="1"/>
                        <a:t>werden</a:t>
                      </a:r>
                      <a:r>
                        <a:rPr sz="1000" b="0" i="0" u="none" dirty="0"/>
                        <a:t>.</a:t>
                      </a:r>
                    </a:p>
                  </a:txBody>
                  <a:tcPr>
                    <a:solidFill>
                      <a:srgbClr val="FCEACC"/>
                    </a:solidFill>
                  </a:tcPr>
                </a:tc>
                <a:extLst>
                  <a:ext uri="{0D108BD9-81ED-4DB2-BD59-A6C34878D82A}">
                    <a16:rowId xmlns:a16="http://schemas.microsoft.com/office/drawing/2014/main" val="1002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12011427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700016461"/>
              </p:ext>
            </p:extLst>
          </p:nvPr>
        </p:nvGraphicFramePr>
        <p:xfrm>
          <a:off x="360000" y="1890000"/>
          <a:ext cx="11472000" cy="390906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7.10</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7.11</a:t>
                      </a:r>
                    </a:p>
                  </a:txBody>
                  <a:tcPr>
                    <a:solidFill>
                      <a:srgbClr val="FCEACC"/>
                    </a:solidFill>
                  </a:tcPr>
                </a:tc>
                <a:extLst>
                  <a:ext uri="{0D108BD9-81ED-4DB2-BD59-A6C34878D82A}">
                    <a16:rowId xmlns:a16="http://schemas.microsoft.com/office/drawing/2014/main" val="10027"/>
                  </a:ext>
                </a:extLst>
              </a:tr>
              <a:tr h="0">
                <a:tc>
                  <a:txBody>
                    <a:bodyPr/>
                    <a:lstStyle/>
                    <a:p>
                      <a:pPr algn="l">
                        <a:spcAft>
                          <a:spcPts val="500"/>
                        </a:spcAft>
                        <a:defRPr sz="900" b="0">
                          <a:solidFill>
                            <a:srgbClr val="000000"/>
                          </a:solidFill>
                          <a:latin typeface="Lucida Sans"/>
                        </a:defRPr>
                      </a:pPr>
                      <a:r>
                        <a:rPr sz="1000" b="0" i="0" u="none">
                          <a:solidFill>
                            <a:srgbClr val="000000"/>
                          </a:solidFill>
                        </a:rPr>
                        <a:t>Patientinnen im Stadium pT1b pNX G3 oder im Stadium pT2 pNX, endometrioides EC (Typ I), sollten eine vaginale Brachytherapie erhalten, alternativ kann eine perkutane Strahlentherapie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Patientinnen im Stadium pT2 pNx, G1/G2, (kleiner 50 % Myometriuminfiltration, ohne LVSI, p53-wt, L1CAM negativ oder nicht bestimmt), endometrioides Endometriumkarzinom (Typ I), </a:t>
                      </a:r>
                      <a:r>
                        <a:rPr sz="1000" b="1" i="0" u="none">
                          <a:solidFill>
                            <a:srgbClr val="000000"/>
                          </a:solidFill>
                        </a:rPr>
                        <a:t>soll</a:t>
                      </a:r>
                    </a:p>
                    <a:p>
                      <a:pPr algn="l">
                        <a:spcAft>
                          <a:spcPts val="500"/>
                        </a:spcAft>
                      </a:pPr>
                      <a:r>
                        <a:rPr sz="1000" b="0" i="0" u="none"/>
                        <a:t> eine vaginale Brachytherapie oder eine perkutane Strahlentherapie durchgeführt werden.</a:t>
                      </a:r>
                    </a:p>
                  </a:txBody>
                  <a:tcPr>
                    <a:solidFill>
                      <a:srgbClr val="FCEACC"/>
                    </a:solidFill>
                  </a:tcPr>
                </a:tc>
                <a:extLst>
                  <a:ext uri="{0D108BD9-81ED-4DB2-BD59-A6C34878D82A}">
                    <a16:rowId xmlns:a16="http://schemas.microsoft.com/office/drawing/2014/main" val="10028"/>
                  </a:ext>
                </a:extLst>
              </a:tr>
              <a:tr h="0">
                <a:tc>
                  <a:txBody>
                    <a:bodyPr/>
                    <a:lstStyle/>
                    <a:p>
                      <a:pPr algn="l">
                        <a:spcAft>
                          <a:spcPts val="500"/>
                        </a:spcAft>
                        <a:defRPr sz="900" b="0">
                          <a:solidFill>
                            <a:srgbClr val="000000"/>
                          </a:solidFill>
                          <a:latin typeface="Lucida Sans"/>
                        </a:defRPr>
                      </a:pPr>
                      <a:r>
                        <a:rPr sz="1000" b="0" i="0" u="none">
                          <a:solidFill>
                            <a:srgbClr val="000000"/>
                          </a:solidFill>
                        </a:rPr>
                        <a:t>7.15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7.15</a:t>
                      </a:r>
                    </a:p>
                  </a:txBody>
                  <a:tcPr>
                    <a:solidFill>
                      <a:srgbClr val="FCEACC"/>
                    </a:solidFill>
                  </a:tcPr>
                </a:tc>
                <a:extLst>
                  <a:ext uri="{0D108BD9-81ED-4DB2-BD59-A6C34878D82A}">
                    <a16:rowId xmlns:a16="http://schemas.microsoft.com/office/drawing/2014/main" val="10029"/>
                  </a:ext>
                </a:extLst>
              </a:tr>
              <a:tr h="0">
                <a:tc>
                  <a:txBody>
                    <a:bodyPr/>
                    <a:lstStyle/>
                    <a:p>
                      <a:pPr algn="l">
                        <a:spcAft>
                          <a:spcPts val="500"/>
                        </a:spcAft>
                        <a:defRPr sz="900" b="0">
                          <a:solidFill>
                            <a:srgbClr val="000000"/>
                          </a:solidFill>
                          <a:latin typeface="Lucida Sans"/>
                        </a:defRPr>
                      </a:pPr>
                      <a:r>
                        <a:rPr sz="1000" b="0" i="0" u="none">
                          <a:solidFill>
                            <a:srgbClr val="000000"/>
                          </a:solidFill>
                        </a:rPr>
                        <a:t>Bei Patientinnen mit endometrioidem Endometriumkarzinom (Typ I) pT2 pN0 mit Risikofaktoren (&gt; 50 % Myometriuminfiltration oder LVSI oder L1CAM positiv) sollte eine perkutane pelvine Strahlentherapie erfolgen.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Patientinnen mit endometrioidem Endometriumkarzinom (Typ I) pT2 pN0 mit Risikofaktoren (G3, &gt; 50 % Myometriuminfiltration oder LVSI oder L1CAM positiv), </a:t>
                      </a:r>
                      <a:r>
                        <a:rPr sz="1000" b="1" i="0" u="none">
                          <a:solidFill>
                            <a:srgbClr val="000000"/>
                          </a:solidFill>
                        </a:rPr>
                        <a:t>sollte</a:t>
                      </a:r>
                    </a:p>
                    <a:p>
                      <a:pPr algn="l">
                        <a:spcAft>
                          <a:spcPts val="500"/>
                        </a:spcAft>
                      </a:pPr>
                      <a:r>
                        <a:rPr sz="1000" b="0" i="0" u="none"/>
                        <a:t> eine perkutane pelvine Strahlentherapie erfolgen.</a:t>
                      </a:r>
                    </a:p>
                  </a:txBody>
                  <a:tcPr>
                    <a:solidFill>
                      <a:srgbClr val="FCEACC"/>
                    </a:solidFill>
                  </a:tcPr>
                </a:tc>
                <a:extLst>
                  <a:ext uri="{0D108BD9-81ED-4DB2-BD59-A6C34878D82A}">
                    <a16:rowId xmlns:a16="http://schemas.microsoft.com/office/drawing/2014/main" val="1003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7.16</a:t>
                      </a:r>
                    </a:p>
                  </a:txBody>
                  <a:tcPr>
                    <a:solidFill>
                      <a:srgbClr val="FCEACC"/>
                    </a:solidFill>
                  </a:tcPr>
                </a:tc>
                <a:extLst>
                  <a:ext uri="{0D108BD9-81ED-4DB2-BD59-A6C34878D82A}">
                    <a16:rowId xmlns:a16="http://schemas.microsoft.com/office/drawing/2014/main" val="10031"/>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Die perkutane Strahlentherapie </a:t>
                      </a:r>
                      <a:r>
                        <a:rPr sz="1000" b="1" i="0" u="none">
                          <a:solidFill>
                            <a:srgbClr val="000000"/>
                          </a:solidFill>
                        </a:rPr>
                        <a:t>sollte</a:t>
                      </a:r>
                    </a:p>
                    <a:p>
                      <a:pPr algn="l">
                        <a:spcAft>
                          <a:spcPts val="500"/>
                        </a:spcAft>
                      </a:pPr>
                      <a:r>
                        <a:rPr sz="1000" b="0" i="0" u="none"/>
                        <a:t> als intensitätsmodulierte Radiotherapie (IMRT) durchgeführt werden.</a:t>
                      </a:r>
                    </a:p>
                  </a:txBody>
                  <a:tcPr>
                    <a:solidFill>
                      <a:srgbClr val="FCEACC"/>
                    </a:solidFill>
                  </a:tcPr>
                </a:tc>
                <a:extLst>
                  <a:ext uri="{0D108BD9-81ED-4DB2-BD59-A6C34878D82A}">
                    <a16:rowId xmlns:a16="http://schemas.microsoft.com/office/drawing/2014/main" val="10032"/>
                  </a:ext>
                </a:extLst>
              </a:tr>
              <a:tr h="0">
                <a:tc>
                  <a:txBody>
                    <a:bodyPr/>
                    <a:lstStyle/>
                    <a:p>
                      <a:pPr algn="l">
                        <a:spcAft>
                          <a:spcPts val="500"/>
                        </a:spcAft>
                        <a:defRPr sz="900" b="0">
                          <a:solidFill>
                            <a:srgbClr val="000000"/>
                          </a:solidFill>
                          <a:latin typeface="Lucida Sans"/>
                        </a:defRPr>
                      </a:pPr>
                      <a:r>
                        <a:rPr sz="1000" b="0" i="0" u="none">
                          <a:solidFill>
                            <a:srgbClr val="000000"/>
                          </a:solidFill>
                        </a:rPr>
                        <a:t>7.20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7.21</a:t>
                      </a:r>
                    </a:p>
                  </a:txBody>
                  <a:tcPr>
                    <a:solidFill>
                      <a:srgbClr val="FCEACC"/>
                    </a:solidFill>
                  </a:tcPr>
                </a:tc>
                <a:extLst>
                  <a:ext uri="{0D108BD9-81ED-4DB2-BD59-A6C34878D82A}">
                    <a16:rowId xmlns:a16="http://schemas.microsoft.com/office/drawing/2014/main" val="10033"/>
                  </a:ext>
                </a:extLst>
              </a:tr>
              <a:tr h="0">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Vorliegen</a:t>
                      </a:r>
                      <a:r>
                        <a:rPr sz="1000" b="0" i="0" u="none" dirty="0">
                          <a:solidFill>
                            <a:srgbClr val="000000"/>
                          </a:solidFill>
                        </a:rPr>
                        <a:t> von </a:t>
                      </a:r>
                      <a:r>
                        <a:rPr sz="1000" b="0" i="0" u="none" dirty="0" err="1">
                          <a:solidFill>
                            <a:srgbClr val="000000"/>
                          </a:solidFill>
                        </a:rPr>
                        <a:t>besonderen</a:t>
                      </a:r>
                      <a:r>
                        <a:rPr sz="1000" b="0" i="0" u="none" dirty="0">
                          <a:solidFill>
                            <a:srgbClr val="000000"/>
                          </a:solidFill>
                        </a:rPr>
                        <a:t> </a:t>
                      </a:r>
                      <a:r>
                        <a:rPr sz="1000" b="0" i="0" u="none" dirty="0" err="1">
                          <a:solidFill>
                            <a:srgbClr val="000000"/>
                          </a:solidFill>
                        </a:rPr>
                        <a:t>Risikofaktoren</a:t>
                      </a:r>
                      <a:r>
                        <a:rPr sz="1000" b="0" i="0" u="none" dirty="0">
                          <a:solidFill>
                            <a:srgbClr val="000000"/>
                          </a:solidFill>
                        </a:rPr>
                        <a:t> für </a:t>
                      </a:r>
                      <a:r>
                        <a:rPr sz="1000" b="0" i="0" u="none" dirty="0" err="1">
                          <a:solidFill>
                            <a:srgbClr val="000000"/>
                          </a:solidFill>
                        </a:rPr>
                        <a:t>ein</a:t>
                      </a:r>
                      <a:r>
                        <a:rPr sz="1000" b="0" i="0" u="none" dirty="0">
                          <a:solidFill>
                            <a:srgbClr val="000000"/>
                          </a:solidFill>
                        </a:rPr>
                        <a:t> </a:t>
                      </a:r>
                      <a:r>
                        <a:rPr sz="1000" b="0" i="0" u="none" dirty="0" err="1">
                          <a:solidFill>
                            <a:srgbClr val="000000"/>
                          </a:solidFill>
                        </a:rPr>
                        <a:t>vaginales</a:t>
                      </a:r>
                      <a:r>
                        <a:rPr sz="1000" b="0" i="0" u="none" dirty="0">
                          <a:solidFill>
                            <a:srgbClr val="000000"/>
                          </a:solidFill>
                        </a:rPr>
                        <a:t> </a:t>
                      </a:r>
                      <a:r>
                        <a:rPr sz="1000" b="0" i="0" u="none" dirty="0" err="1">
                          <a:solidFill>
                            <a:srgbClr val="000000"/>
                          </a:solidFill>
                        </a:rPr>
                        <a:t>Rezidiv</a:t>
                      </a:r>
                      <a:r>
                        <a:rPr sz="1000" b="0" i="0" u="none" dirty="0">
                          <a:solidFill>
                            <a:srgbClr val="000000"/>
                          </a:solidFill>
                        </a:rPr>
                        <a:t> (Stadium II </a:t>
                      </a:r>
                      <a:r>
                        <a:rPr sz="1000" b="0" i="0" u="none" dirty="0" err="1">
                          <a:solidFill>
                            <a:srgbClr val="000000"/>
                          </a:solidFill>
                        </a:rPr>
                        <a:t>oder</a:t>
                      </a:r>
                      <a:r>
                        <a:rPr sz="1000" b="0" i="0" u="none" dirty="0">
                          <a:solidFill>
                            <a:srgbClr val="000000"/>
                          </a:solidFill>
                        </a:rPr>
                        <a:t> Stadium IIIB-vaginal, </a:t>
                      </a:r>
                      <a:r>
                        <a:rPr sz="1000" b="0" i="0" u="none" dirty="0" err="1">
                          <a:solidFill>
                            <a:srgbClr val="000000"/>
                          </a:solidFill>
                        </a:rPr>
                        <a:t>jeweils</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knappen</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positiven</a:t>
                      </a:r>
                      <a:r>
                        <a:rPr sz="1000" b="0" i="0" u="none" dirty="0">
                          <a:solidFill>
                            <a:srgbClr val="000000"/>
                          </a:solidFill>
                        </a:rPr>
                        <a:t> </a:t>
                      </a:r>
                      <a:r>
                        <a:rPr sz="1000" b="0" i="0" u="none" dirty="0" err="1">
                          <a:solidFill>
                            <a:srgbClr val="000000"/>
                          </a:solidFill>
                        </a:rPr>
                        <a:t>Schnitträndern</a:t>
                      </a:r>
                      <a:r>
                        <a:rPr sz="1000" b="0" i="0" u="none" dirty="0">
                          <a:solidFill>
                            <a:srgbClr val="000000"/>
                          </a:solidFill>
                        </a:rPr>
                        <a:t>) </a:t>
                      </a:r>
                      <a:r>
                        <a:rPr sz="1000" b="0" i="0" u="none" dirty="0" err="1">
                          <a:solidFill>
                            <a:srgbClr val="000000"/>
                          </a:solidFill>
                        </a:rPr>
                        <a:t>kann</a:t>
                      </a:r>
                      <a:r>
                        <a:rPr sz="1000" b="0" i="0" u="none" dirty="0">
                          <a:solidFill>
                            <a:srgbClr val="000000"/>
                          </a:solidFill>
                        </a:rPr>
                        <a:t> </a:t>
                      </a:r>
                      <a:r>
                        <a:rPr sz="1000" b="0" i="0" u="none" dirty="0" err="1">
                          <a:solidFill>
                            <a:srgbClr val="000000"/>
                          </a:solidFill>
                        </a:rPr>
                        <a:t>nach</a:t>
                      </a:r>
                      <a:r>
                        <a:rPr sz="1000" b="0" i="0" u="none" dirty="0">
                          <a:solidFill>
                            <a:srgbClr val="000000"/>
                          </a:solidFill>
                        </a:rPr>
                        <a:t> der </a:t>
                      </a:r>
                      <a:r>
                        <a:rPr sz="1000" b="0" i="0" u="none" dirty="0" err="1">
                          <a:solidFill>
                            <a:srgbClr val="000000"/>
                          </a:solidFill>
                        </a:rPr>
                        <a:t>postoperativen</a:t>
                      </a:r>
                      <a:r>
                        <a:rPr sz="1000" b="0" i="0" u="none" dirty="0">
                          <a:solidFill>
                            <a:srgbClr val="000000"/>
                          </a:solidFill>
                        </a:rPr>
                        <a:t> </a:t>
                      </a:r>
                      <a:r>
                        <a:rPr sz="1000" b="0" i="0" u="none" dirty="0" err="1">
                          <a:solidFill>
                            <a:srgbClr val="000000"/>
                          </a:solidFill>
                        </a:rPr>
                        <a:t>externen</a:t>
                      </a:r>
                      <a:r>
                        <a:rPr sz="1000" b="0" i="0" u="none" dirty="0">
                          <a:solidFill>
                            <a:srgbClr val="000000"/>
                          </a:solidFill>
                        </a:rPr>
                        <a:t> </a:t>
                      </a:r>
                      <a:r>
                        <a:rPr sz="1000" b="0" i="0" u="none" dirty="0" err="1">
                          <a:solidFill>
                            <a:srgbClr val="000000"/>
                          </a:solidFill>
                        </a:rPr>
                        <a:t>Beckenbestrahlung</a:t>
                      </a:r>
                      <a:r>
                        <a:rPr sz="1000" b="0" i="0" u="none" dirty="0">
                          <a:solidFill>
                            <a:srgbClr val="000000"/>
                          </a:solidFill>
                        </a:rPr>
                        <a:t> </a:t>
                      </a:r>
                      <a:r>
                        <a:rPr sz="1000" b="0" i="0" u="none" dirty="0" err="1">
                          <a:solidFill>
                            <a:srgbClr val="000000"/>
                          </a:solidFill>
                        </a:rPr>
                        <a:t>nach</a:t>
                      </a:r>
                      <a:r>
                        <a:rPr sz="1000" b="0" i="0" u="none" dirty="0">
                          <a:solidFill>
                            <a:srgbClr val="000000"/>
                          </a:solidFill>
                        </a:rPr>
                        <a:t> </a:t>
                      </a:r>
                      <a:r>
                        <a:rPr sz="1000" b="0" i="0" u="none" dirty="0" err="1">
                          <a:solidFill>
                            <a:srgbClr val="000000"/>
                          </a:solidFill>
                        </a:rPr>
                        <a:t>Hysterektomie</a:t>
                      </a:r>
                      <a:r>
                        <a:rPr sz="1000" b="0" i="0" u="none" dirty="0">
                          <a:solidFill>
                            <a:srgbClr val="000000"/>
                          </a:solidFill>
                        </a:rPr>
                        <a:t> </a:t>
                      </a:r>
                      <a:r>
                        <a:rPr sz="1000" b="0" i="0" u="none" dirty="0" err="1">
                          <a:solidFill>
                            <a:srgbClr val="000000"/>
                          </a:solidFill>
                        </a:rPr>
                        <a:t>aufgrund</a:t>
                      </a:r>
                      <a:r>
                        <a:rPr sz="1000" b="0" i="0" u="none" dirty="0">
                          <a:solidFill>
                            <a:srgbClr val="000000"/>
                          </a:solidFill>
                        </a:rPr>
                        <a:t> </a:t>
                      </a:r>
                      <a:r>
                        <a:rPr sz="1000" b="0" i="0" u="none" dirty="0" err="1">
                          <a:solidFill>
                            <a:srgbClr val="000000"/>
                          </a:solidFill>
                        </a:rPr>
                        <a:t>eines</a:t>
                      </a:r>
                      <a:r>
                        <a:rPr sz="1000" b="0" i="0" u="none" dirty="0">
                          <a:solidFill>
                            <a:srgbClr val="000000"/>
                          </a:solidFill>
                        </a:rPr>
                        <a:t> </a:t>
                      </a:r>
                      <a:r>
                        <a:rPr sz="1000" b="0" i="0" u="none" dirty="0" err="1">
                          <a:solidFill>
                            <a:srgbClr val="000000"/>
                          </a:solidFill>
                        </a:rPr>
                        <a:t>endometrioiden</a:t>
                      </a:r>
                      <a:r>
                        <a:rPr sz="1000" b="0" i="0" u="none" dirty="0">
                          <a:solidFill>
                            <a:srgbClr val="000000"/>
                          </a:solidFill>
                        </a:rPr>
                        <a:t> EC </a:t>
                      </a:r>
                      <a:r>
                        <a:rPr sz="1000" b="0" i="0" u="none" dirty="0" err="1">
                          <a:solidFill>
                            <a:srgbClr val="000000"/>
                          </a:solidFill>
                        </a:rPr>
                        <a:t>eine</a:t>
                      </a:r>
                      <a:r>
                        <a:rPr sz="1000" b="0" i="0" u="none" dirty="0">
                          <a:solidFill>
                            <a:srgbClr val="000000"/>
                          </a:solidFill>
                        </a:rPr>
                        <a:t> </a:t>
                      </a:r>
                      <a:r>
                        <a:rPr sz="1000" b="0" i="0" u="none" dirty="0" err="1">
                          <a:solidFill>
                            <a:srgbClr val="000000"/>
                          </a:solidFill>
                        </a:rPr>
                        <a:t>zusätzliche</a:t>
                      </a:r>
                      <a:r>
                        <a:rPr sz="1000" b="0" i="0" u="none" dirty="0">
                          <a:solidFill>
                            <a:srgbClr val="000000"/>
                          </a:solidFill>
                        </a:rPr>
                        <a:t> </a:t>
                      </a:r>
                      <a:r>
                        <a:rPr sz="1000" b="0" i="0" u="none" dirty="0" err="1">
                          <a:solidFill>
                            <a:srgbClr val="000000"/>
                          </a:solidFill>
                        </a:rPr>
                        <a:t>vaginale</a:t>
                      </a:r>
                      <a:r>
                        <a:rPr sz="1000" b="0" i="0" u="none" dirty="0">
                          <a:solidFill>
                            <a:srgbClr val="000000"/>
                          </a:solidFill>
                        </a:rPr>
                        <a:t> </a:t>
                      </a:r>
                      <a:r>
                        <a:rPr sz="1000" b="0" i="0" u="none" dirty="0" err="1">
                          <a:solidFill>
                            <a:srgbClr val="000000"/>
                          </a:solidFill>
                        </a:rPr>
                        <a:t>Brachytherapie</a:t>
                      </a:r>
                      <a:r>
                        <a:rPr sz="1000" b="0" i="0" u="none" dirty="0">
                          <a:solidFill>
                            <a:srgbClr val="000000"/>
                          </a:solidFill>
                        </a:rPr>
                        <a:t> </a:t>
                      </a:r>
                      <a:r>
                        <a:rPr sz="1000" b="0" i="0" u="none" dirty="0" err="1">
                          <a:solidFill>
                            <a:srgbClr val="000000"/>
                          </a:solidFill>
                        </a:rPr>
                        <a:t>als</a:t>
                      </a:r>
                      <a:r>
                        <a:rPr sz="1000" b="0" i="0" u="none" dirty="0">
                          <a:solidFill>
                            <a:srgbClr val="000000"/>
                          </a:solidFill>
                        </a:rPr>
                        <a:t> Boost </a:t>
                      </a:r>
                      <a:r>
                        <a:rPr sz="1000" b="0" i="0" u="none" dirty="0" err="1">
                          <a:solidFill>
                            <a:srgbClr val="000000"/>
                          </a:solidFill>
                        </a:rPr>
                        <a:t>durchgeführt</a:t>
                      </a:r>
                      <a:r>
                        <a:rPr sz="1000" b="0" i="0" u="none" dirty="0">
                          <a:solidFill>
                            <a:srgbClr val="000000"/>
                          </a:solidFill>
                        </a:rPr>
                        <a:t> </a:t>
                      </a:r>
                      <a:r>
                        <a:rPr sz="1000" b="0" i="0" u="none" dirty="0" err="1">
                          <a:solidFill>
                            <a:srgbClr val="000000"/>
                          </a:solidFill>
                        </a:rPr>
                        <a:t>werden</a:t>
                      </a:r>
                      <a:r>
                        <a:rPr sz="10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Vorliegen</a:t>
                      </a:r>
                      <a:r>
                        <a:rPr sz="1000" b="0" i="0" u="none" dirty="0">
                          <a:solidFill>
                            <a:srgbClr val="000000"/>
                          </a:solidFill>
                        </a:rPr>
                        <a:t> von </a:t>
                      </a:r>
                      <a:r>
                        <a:rPr sz="1000" b="0" i="0" u="none" dirty="0" err="1">
                          <a:solidFill>
                            <a:srgbClr val="000000"/>
                          </a:solidFill>
                        </a:rPr>
                        <a:t>besonderen</a:t>
                      </a:r>
                      <a:r>
                        <a:rPr sz="1000" b="0" i="0" u="none" dirty="0">
                          <a:solidFill>
                            <a:srgbClr val="000000"/>
                          </a:solidFill>
                        </a:rPr>
                        <a:t> </a:t>
                      </a:r>
                      <a:r>
                        <a:rPr sz="1000" b="0" i="0" u="none" dirty="0" err="1">
                          <a:solidFill>
                            <a:srgbClr val="000000"/>
                          </a:solidFill>
                        </a:rPr>
                        <a:t>Risikofaktoren</a:t>
                      </a:r>
                      <a:r>
                        <a:rPr sz="1000" b="0" i="0" u="none" dirty="0">
                          <a:solidFill>
                            <a:srgbClr val="000000"/>
                          </a:solidFill>
                        </a:rPr>
                        <a:t> für </a:t>
                      </a:r>
                      <a:r>
                        <a:rPr sz="1000" b="0" i="0" u="none" dirty="0" err="1">
                          <a:solidFill>
                            <a:srgbClr val="000000"/>
                          </a:solidFill>
                        </a:rPr>
                        <a:t>ein</a:t>
                      </a:r>
                      <a:r>
                        <a:rPr sz="1000" b="0" i="0" u="none" dirty="0">
                          <a:solidFill>
                            <a:srgbClr val="000000"/>
                          </a:solidFill>
                        </a:rPr>
                        <a:t> </a:t>
                      </a:r>
                      <a:r>
                        <a:rPr sz="1000" b="0" i="0" u="none" dirty="0" err="1">
                          <a:solidFill>
                            <a:srgbClr val="000000"/>
                          </a:solidFill>
                        </a:rPr>
                        <a:t>vaginales</a:t>
                      </a:r>
                      <a:r>
                        <a:rPr sz="1000" b="0" i="0" u="none" dirty="0">
                          <a:solidFill>
                            <a:srgbClr val="000000"/>
                          </a:solidFill>
                        </a:rPr>
                        <a:t> </a:t>
                      </a:r>
                      <a:r>
                        <a:rPr sz="1000" b="0" i="0" u="none" dirty="0" err="1">
                          <a:solidFill>
                            <a:srgbClr val="000000"/>
                          </a:solidFill>
                        </a:rPr>
                        <a:t>Rezidiv</a:t>
                      </a:r>
                      <a:r>
                        <a:rPr sz="1000" b="0" i="0" u="none" dirty="0">
                          <a:solidFill>
                            <a:srgbClr val="000000"/>
                          </a:solidFill>
                        </a:rPr>
                        <a:t> (Stadium II </a:t>
                      </a:r>
                      <a:r>
                        <a:rPr sz="1000" b="0" i="0" u="none" dirty="0" err="1">
                          <a:solidFill>
                            <a:srgbClr val="000000"/>
                          </a:solidFill>
                        </a:rPr>
                        <a:t>mit</a:t>
                      </a:r>
                      <a:r>
                        <a:rPr sz="1000" b="0" i="0" u="none" dirty="0">
                          <a:solidFill>
                            <a:srgbClr val="000000"/>
                          </a:solidFill>
                        </a:rPr>
                        <a:t> LVSI </a:t>
                      </a:r>
                      <a:r>
                        <a:rPr sz="1000" b="0" i="0" u="none" dirty="0" err="1">
                          <a:solidFill>
                            <a:srgbClr val="000000"/>
                          </a:solidFill>
                        </a:rPr>
                        <a:t>oder</a:t>
                      </a:r>
                      <a:r>
                        <a:rPr sz="1000" b="0" i="0" u="none" dirty="0">
                          <a:solidFill>
                            <a:srgbClr val="000000"/>
                          </a:solidFill>
                        </a:rPr>
                        <a:t> Stadium IIIB-vaginal)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knappem</a:t>
                      </a:r>
                      <a:r>
                        <a:rPr sz="1000" b="0" i="0" u="none" dirty="0">
                          <a:solidFill>
                            <a:srgbClr val="000000"/>
                          </a:solidFill>
                        </a:rPr>
                        <a:t> </a:t>
                      </a:r>
                      <a:r>
                        <a:rPr sz="1000" b="0" i="0" u="none" dirty="0" err="1">
                          <a:solidFill>
                            <a:srgbClr val="000000"/>
                          </a:solidFill>
                        </a:rPr>
                        <a:t>vaginalen</a:t>
                      </a:r>
                      <a:r>
                        <a:rPr sz="1000" b="0" i="0" u="none" dirty="0">
                          <a:solidFill>
                            <a:srgbClr val="000000"/>
                          </a:solidFill>
                        </a:rPr>
                        <a:t> </a:t>
                      </a:r>
                      <a:r>
                        <a:rPr sz="1000" b="0" i="0" u="none" dirty="0" err="1">
                          <a:solidFill>
                            <a:srgbClr val="000000"/>
                          </a:solidFill>
                        </a:rPr>
                        <a:t>Resektionsrand</a:t>
                      </a:r>
                      <a:r>
                        <a:rPr sz="1000" b="0" i="0" u="none" dirty="0">
                          <a:solidFill>
                            <a:srgbClr val="000000"/>
                          </a:solidFill>
                        </a:rPr>
                        <a:t>, </a:t>
                      </a:r>
                      <a:r>
                        <a:rPr sz="1000" b="1" i="0" u="none" dirty="0" err="1">
                          <a:solidFill>
                            <a:srgbClr val="000000"/>
                          </a:solidFill>
                        </a:rPr>
                        <a:t>kann</a:t>
                      </a:r>
                      <a:endParaRPr sz="1000" b="1" i="0" u="none" dirty="0">
                        <a:solidFill>
                          <a:srgbClr val="000000"/>
                        </a:solidFill>
                      </a:endParaRPr>
                    </a:p>
                    <a:p>
                      <a:pPr algn="l">
                        <a:spcAft>
                          <a:spcPts val="500"/>
                        </a:spcAft>
                      </a:pPr>
                      <a:r>
                        <a:rPr sz="1000" b="0" i="0" u="none" dirty="0"/>
                        <a:t> </a:t>
                      </a:r>
                      <a:r>
                        <a:rPr sz="1000" b="0" i="0" u="none" dirty="0" err="1"/>
                        <a:t>nach</a:t>
                      </a:r>
                      <a:r>
                        <a:rPr sz="1000" b="0" i="0" u="none" dirty="0"/>
                        <a:t> der </a:t>
                      </a:r>
                      <a:r>
                        <a:rPr sz="1000" b="0" i="0" u="none" dirty="0" err="1"/>
                        <a:t>postoperativen</a:t>
                      </a:r>
                      <a:r>
                        <a:rPr sz="1000" b="0" i="0" u="none" dirty="0"/>
                        <a:t> </a:t>
                      </a:r>
                      <a:r>
                        <a:rPr sz="1000" b="0" i="0" u="none" dirty="0" err="1"/>
                        <a:t>Beckenbestrahlung</a:t>
                      </a:r>
                      <a:r>
                        <a:rPr sz="1000" b="0" i="0" u="none" dirty="0"/>
                        <a:t> </a:t>
                      </a:r>
                      <a:r>
                        <a:rPr sz="1000" b="0" i="0" u="none" dirty="0" err="1"/>
                        <a:t>nach</a:t>
                      </a:r>
                      <a:r>
                        <a:rPr sz="1000" b="0" i="0" u="none" dirty="0"/>
                        <a:t> </a:t>
                      </a:r>
                      <a:r>
                        <a:rPr sz="1000" b="0" i="0" u="none" dirty="0" err="1"/>
                        <a:t>Hysterektomie</a:t>
                      </a:r>
                      <a:r>
                        <a:rPr sz="1000" b="0" i="0" u="none" dirty="0"/>
                        <a:t> </a:t>
                      </a:r>
                      <a:r>
                        <a:rPr sz="1000" b="0" i="0" u="none" dirty="0" err="1"/>
                        <a:t>eine</a:t>
                      </a:r>
                      <a:r>
                        <a:rPr sz="1000" b="0" i="0" u="none" dirty="0"/>
                        <a:t> </a:t>
                      </a:r>
                      <a:r>
                        <a:rPr sz="1000" b="0" i="0" u="none" dirty="0" err="1"/>
                        <a:t>zusätzliche</a:t>
                      </a:r>
                      <a:r>
                        <a:rPr sz="1000" b="0" i="0" u="none" dirty="0"/>
                        <a:t> </a:t>
                      </a:r>
                      <a:r>
                        <a:rPr sz="1000" b="0" i="0" u="none" dirty="0" err="1"/>
                        <a:t>vaginale</a:t>
                      </a:r>
                      <a:r>
                        <a:rPr sz="1000" b="0" i="0" u="none" dirty="0"/>
                        <a:t> </a:t>
                      </a:r>
                      <a:r>
                        <a:rPr sz="1000" b="0" i="0" u="none" dirty="0" err="1"/>
                        <a:t>Brachytherapie</a:t>
                      </a:r>
                      <a:r>
                        <a:rPr sz="1000" b="0" i="0" u="none" dirty="0"/>
                        <a:t> </a:t>
                      </a:r>
                      <a:r>
                        <a:rPr sz="1000" b="0" i="0" u="none" dirty="0" err="1"/>
                        <a:t>als</a:t>
                      </a:r>
                      <a:r>
                        <a:rPr sz="1000" b="0" i="0" u="none" dirty="0"/>
                        <a:t> Boost </a:t>
                      </a:r>
                      <a:r>
                        <a:rPr sz="1000" b="0" i="0" u="none" dirty="0" err="1"/>
                        <a:t>durchgeführt</a:t>
                      </a:r>
                      <a:r>
                        <a:rPr sz="1000" b="0" i="0" u="none" dirty="0"/>
                        <a:t> </a:t>
                      </a:r>
                      <a:r>
                        <a:rPr sz="1000" b="0" i="0" u="none" dirty="0" err="1"/>
                        <a:t>werden</a:t>
                      </a:r>
                      <a:r>
                        <a:rPr sz="1000" b="0" i="0" u="none" dirty="0"/>
                        <a:t>.</a:t>
                      </a:r>
                    </a:p>
                  </a:txBody>
                  <a:tcPr>
                    <a:solidFill>
                      <a:srgbClr val="FCEACC"/>
                    </a:solidFill>
                  </a:tcPr>
                </a:tc>
                <a:extLst>
                  <a:ext uri="{0D108BD9-81ED-4DB2-BD59-A6C34878D82A}">
                    <a16:rowId xmlns:a16="http://schemas.microsoft.com/office/drawing/2014/main" val="1003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86904575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2436571897"/>
              </p:ext>
            </p:extLst>
          </p:nvPr>
        </p:nvGraphicFramePr>
        <p:xfrm>
          <a:off x="360000" y="1890000"/>
          <a:ext cx="11472000" cy="369316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7.21</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7.22</a:t>
                      </a:r>
                    </a:p>
                  </a:txBody>
                  <a:tcPr>
                    <a:solidFill>
                      <a:srgbClr val="FCEACC"/>
                    </a:solidFill>
                  </a:tcPr>
                </a:tc>
                <a:extLst>
                  <a:ext uri="{0D108BD9-81ED-4DB2-BD59-A6C34878D82A}">
                    <a16:rowId xmlns:a16="http://schemas.microsoft.com/office/drawing/2014/main" val="10035"/>
                  </a:ext>
                </a:extLst>
              </a:tr>
              <a:tr h="0">
                <a:tc>
                  <a:txBody>
                    <a:bodyPr/>
                    <a:lstStyle/>
                    <a:p>
                      <a:pPr algn="l">
                        <a:spcAft>
                          <a:spcPts val="500"/>
                        </a:spcAft>
                        <a:defRPr sz="900" b="0">
                          <a:solidFill>
                            <a:srgbClr val="000000"/>
                          </a:solidFill>
                          <a:latin typeface="Lucida Sans"/>
                        </a:defRPr>
                      </a:pPr>
                      <a:r>
                        <a:rPr sz="1000" b="0" i="0" u="none">
                          <a:solidFill>
                            <a:srgbClr val="000000"/>
                          </a:solidFill>
                        </a:rPr>
                        <a:t>Patientinnen mit serösen Endometriumkarzinomen und Patientinnen mit p53-mutierten Endometriumkarzinomen aller Stadien sollten eine vaginale Brachytherapie (Stadium I) bzw. eine adjuvante perkutane Strahlentherapie (ab Stadium II) erhalten.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Patientinnen mit Typ-II-Endometriumkarzinomen werden behandelt wie Frauen mit p53-abn EC und POLE-wt.</a:t>
                      </a:r>
                    </a:p>
                  </a:txBody>
                  <a:tcPr>
                    <a:solidFill>
                      <a:srgbClr val="FCEACC"/>
                    </a:solidFill>
                  </a:tcPr>
                </a:tc>
                <a:extLst>
                  <a:ext uri="{0D108BD9-81ED-4DB2-BD59-A6C34878D82A}">
                    <a16:rowId xmlns:a16="http://schemas.microsoft.com/office/drawing/2014/main" val="10036"/>
                  </a:ext>
                </a:extLst>
              </a:tr>
              <a:tr h="0">
                <a:tc>
                  <a:txBody>
                    <a:bodyPr/>
                    <a:lstStyle/>
                    <a:p>
                      <a:pPr algn="l">
                        <a:spcAft>
                          <a:spcPts val="500"/>
                        </a:spcAft>
                        <a:defRPr sz="900" b="0">
                          <a:solidFill>
                            <a:srgbClr val="000000"/>
                          </a:solidFill>
                          <a:latin typeface="Lucida Sans"/>
                        </a:defRPr>
                      </a:pPr>
                      <a:r>
                        <a:rPr sz="1000" b="0" i="0" u="none">
                          <a:solidFill>
                            <a:srgbClr val="000000"/>
                          </a:solidFill>
                        </a:rPr>
                        <a:t>8.2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8.2</a:t>
                      </a:r>
                    </a:p>
                  </a:txBody>
                  <a:tcPr>
                    <a:solidFill>
                      <a:srgbClr val="FCEACC"/>
                    </a:solidFill>
                  </a:tcPr>
                </a:tc>
                <a:extLst>
                  <a:ext uri="{0D108BD9-81ED-4DB2-BD59-A6C34878D82A}">
                    <a16:rowId xmlns:a16="http://schemas.microsoft.com/office/drawing/2014/main" val="10037"/>
                  </a:ext>
                </a:extLst>
              </a:tr>
              <a:tr h="0">
                <a:tc>
                  <a:txBody>
                    <a:bodyPr/>
                    <a:lstStyle/>
                    <a:p>
                      <a:pPr algn="l">
                        <a:spcAft>
                          <a:spcPts val="500"/>
                        </a:spcAft>
                        <a:defRPr sz="900" b="0">
                          <a:solidFill>
                            <a:srgbClr val="000000"/>
                          </a:solidFill>
                          <a:latin typeface="Lucida Sans"/>
                        </a:defRPr>
                      </a:pPr>
                      <a:r>
                        <a:rPr sz="1000" b="0" i="0" u="none">
                          <a:solidFill>
                            <a:srgbClr val="000000"/>
                          </a:solidFill>
                        </a:rPr>
                        <a:t>Patientinnen mit endometrioidem oder anderem Typ-I-Endometriumkarzinom (ICD-0: 8380/3, 8570/3, 8263/3, 8382/3, 8480/3) im Stadium pT1a/b G1 und G2 cN0/pN0 sollen keine adjuvante Chemotherapie erhalten.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Patientinnen mit primärem Typ-I-Endometriumkarzinom im Stadium pT1a/b G1 und G2 cN0/ pNsn0, p53-wt und L1CAM-neg. oder nicht bestimmt </a:t>
                      </a:r>
                      <a:r>
                        <a:rPr sz="1000" b="1" i="0" u="none">
                          <a:solidFill>
                            <a:srgbClr val="000000"/>
                          </a:solidFill>
                        </a:rPr>
                        <a:t>sollen</a:t>
                      </a:r>
                    </a:p>
                    <a:p>
                      <a:pPr algn="l">
                        <a:spcAft>
                          <a:spcPts val="500"/>
                        </a:spcAft>
                      </a:pPr>
                      <a:r>
                        <a:rPr sz="1000" b="0" i="0" u="none"/>
                        <a:t> keine adjuvante Chemotherapie erhalten.</a:t>
                      </a:r>
                    </a:p>
                  </a:txBody>
                  <a:tcPr>
                    <a:solidFill>
                      <a:srgbClr val="FCEACC"/>
                    </a:solidFill>
                  </a:tcPr>
                </a:tc>
                <a:extLst>
                  <a:ext uri="{0D108BD9-81ED-4DB2-BD59-A6C34878D82A}">
                    <a16:rowId xmlns:a16="http://schemas.microsoft.com/office/drawing/2014/main" val="10038"/>
                  </a:ext>
                </a:extLst>
              </a:tr>
              <a:tr h="0">
                <a:tc>
                  <a:txBody>
                    <a:bodyPr/>
                    <a:lstStyle/>
                    <a:p>
                      <a:pPr algn="l">
                        <a:spcAft>
                          <a:spcPts val="500"/>
                        </a:spcAft>
                        <a:defRPr sz="900" b="0">
                          <a:solidFill>
                            <a:srgbClr val="000000"/>
                          </a:solidFill>
                          <a:latin typeface="Lucida Sans"/>
                        </a:defRPr>
                      </a:pPr>
                      <a:r>
                        <a:rPr sz="1000" b="0" i="0" u="none">
                          <a:solidFill>
                            <a:srgbClr val="000000"/>
                          </a:solidFill>
                        </a:rPr>
                        <a:t>8.3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8.3</a:t>
                      </a:r>
                    </a:p>
                  </a:txBody>
                  <a:tcPr>
                    <a:solidFill>
                      <a:srgbClr val="FCEACC"/>
                    </a:solidFill>
                  </a:tcPr>
                </a:tc>
                <a:extLst>
                  <a:ext uri="{0D108BD9-81ED-4DB2-BD59-A6C34878D82A}">
                    <a16:rowId xmlns:a16="http://schemas.microsoft.com/office/drawing/2014/main" val="10039"/>
                  </a:ext>
                </a:extLst>
              </a:tr>
              <a:tr h="0">
                <a:tc>
                  <a:txBody>
                    <a:bodyPr/>
                    <a:lstStyle/>
                    <a:p>
                      <a:pPr algn="l">
                        <a:spcAft>
                          <a:spcPts val="500"/>
                        </a:spcAft>
                        <a:defRPr sz="900" b="0">
                          <a:solidFill>
                            <a:srgbClr val="000000"/>
                          </a:solidFill>
                          <a:latin typeface="Lucida Sans"/>
                        </a:defRPr>
                      </a:pPr>
                      <a:r>
                        <a:rPr sz="1000" b="0" i="0" u="none">
                          <a:solidFill>
                            <a:srgbClr val="000000"/>
                          </a:solidFill>
                        </a:rPr>
                        <a:t>Für Patientinnen mit endometrioidem oder anderem Typ-I-Endometriumkarzinom im Stadium pT1a G3 cN0 oder pN0, p53-wt, liegen keine ausreichenden Daten zum Nutzen einer adjuvanten Chemotherapie vor.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Für Patientinnen mit endometrioidem oder anderem Typ-I-Endometriumkarzinom im Stadium pT1a G3 cN0 oder pN0, p53-wt,L1CAM positiv liegen keine ausreichenden Daten zum Nutzen einer adjuvanten Chemotherapie vor.</a:t>
                      </a:r>
                    </a:p>
                  </a:txBody>
                  <a:tcPr>
                    <a:solidFill>
                      <a:srgbClr val="FCEACC"/>
                    </a:solidFill>
                  </a:tcPr>
                </a:tc>
                <a:extLst>
                  <a:ext uri="{0D108BD9-81ED-4DB2-BD59-A6C34878D82A}">
                    <a16:rowId xmlns:a16="http://schemas.microsoft.com/office/drawing/2014/main" val="1004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8.6</a:t>
                      </a:r>
                    </a:p>
                  </a:txBody>
                  <a:tcPr>
                    <a:solidFill>
                      <a:srgbClr val="FCEACC"/>
                    </a:solidFill>
                  </a:tcPr>
                </a:tc>
                <a:extLst>
                  <a:ext uri="{0D108BD9-81ED-4DB2-BD59-A6C34878D82A}">
                    <a16:rowId xmlns:a16="http://schemas.microsoft.com/office/drawing/2014/main" val="10041"/>
                  </a:ext>
                </a:extLst>
              </a:tr>
              <a:tr h="0">
                <a:tc>
                  <a:txBody>
                    <a:bodyPr/>
                    <a:lstStyle/>
                    <a:p>
                      <a:pPr>
                        <a:defRPr sz="900" b="0">
                          <a:solidFill>
                            <a:srgbClr val="000000"/>
                          </a:solidFill>
                          <a:latin typeface="Lucida Sans"/>
                        </a:defRPr>
                      </a:pPr>
                      <a:endParaRPr dirty="0"/>
                    </a:p>
                  </a:txBody>
                  <a:tcPr anchor="ct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serösem</a:t>
                      </a:r>
                      <a:r>
                        <a:rPr sz="1000" b="0" i="0" u="none" dirty="0">
                          <a:solidFill>
                            <a:srgbClr val="000000"/>
                          </a:solidFill>
                        </a:rPr>
                        <a:t> </a:t>
                      </a:r>
                      <a:r>
                        <a:rPr sz="1000" b="0" i="0" u="none" dirty="0" err="1">
                          <a:solidFill>
                            <a:srgbClr val="000000"/>
                          </a:solidFill>
                        </a:rPr>
                        <a:t>Endometriumkarzinom</a:t>
                      </a:r>
                      <a:r>
                        <a:rPr sz="1000" b="0" i="0" u="none" dirty="0">
                          <a:solidFill>
                            <a:srgbClr val="000000"/>
                          </a:solidFill>
                        </a:rPr>
                        <a:t>  </a:t>
                      </a:r>
                      <a:r>
                        <a:rPr sz="1000" b="0" i="0" u="none" dirty="0" err="1">
                          <a:solidFill>
                            <a:srgbClr val="000000"/>
                          </a:solidFill>
                        </a:rPr>
                        <a:t>im</a:t>
                      </a:r>
                      <a:r>
                        <a:rPr sz="1000" b="0" i="0" u="none" dirty="0">
                          <a:solidFill>
                            <a:srgbClr val="000000"/>
                          </a:solidFill>
                        </a:rPr>
                        <a:t> Stadium </a:t>
                      </a:r>
                      <a:r>
                        <a:rPr sz="1000" b="0" i="0" u="none" dirty="0" err="1">
                          <a:solidFill>
                            <a:srgbClr val="000000"/>
                          </a:solidFill>
                        </a:rPr>
                        <a:t>Ia</a:t>
                      </a:r>
                      <a:r>
                        <a:rPr sz="1000" b="0" i="0" u="none" dirty="0">
                          <a:solidFill>
                            <a:srgbClr val="000000"/>
                          </a:solidFill>
                        </a:rPr>
                        <a:t> </a:t>
                      </a:r>
                      <a:r>
                        <a:rPr sz="1000" b="0" i="0" u="none" dirty="0" err="1">
                          <a:solidFill>
                            <a:srgbClr val="000000"/>
                          </a:solidFill>
                        </a:rPr>
                        <a:t>ohne</a:t>
                      </a:r>
                      <a:r>
                        <a:rPr sz="1000" b="0" i="0" u="none" dirty="0">
                          <a:solidFill>
                            <a:srgbClr val="000000"/>
                          </a:solidFill>
                        </a:rPr>
                        <a:t> </a:t>
                      </a:r>
                      <a:r>
                        <a:rPr sz="1000" b="0" i="0" u="none" dirty="0" err="1">
                          <a:solidFill>
                            <a:srgbClr val="000000"/>
                          </a:solidFill>
                        </a:rPr>
                        <a:t>Myometiumbefall</a:t>
                      </a:r>
                      <a:r>
                        <a:rPr sz="1000" b="0" i="0" u="none" dirty="0">
                          <a:solidFill>
                            <a:srgbClr val="000000"/>
                          </a:solidFill>
                        </a:rPr>
                        <a:t> </a:t>
                      </a:r>
                      <a:r>
                        <a:rPr sz="1000" b="1" i="0" u="none" dirty="0" err="1">
                          <a:solidFill>
                            <a:srgbClr val="000000"/>
                          </a:solidFill>
                        </a:rPr>
                        <a:t>kann</a:t>
                      </a:r>
                      <a:endParaRPr sz="1000" b="1" i="0" u="none" dirty="0">
                        <a:solidFill>
                          <a:srgbClr val="000000"/>
                        </a:solidFill>
                      </a:endParaRPr>
                    </a:p>
                    <a:p>
                      <a:pPr algn="l">
                        <a:spcAft>
                          <a:spcPts val="500"/>
                        </a:spcAft>
                      </a:pPr>
                      <a:r>
                        <a:rPr sz="1000" b="0" i="0" u="none" dirty="0"/>
                        <a:t> </a:t>
                      </a:r>
                      <a:r>
                        <a:rPr sz="1000" b="0" i="0" u="none" dirty="0" err="1"/>
                        <a:t>zusätzlich</a:t>
                      </a:r>
                      <a:r>
                        <a:rPr sz="1000" b="0" i="0" u="none" dirty="0"/>
                        <a:t> </a:t>
                      </a:r>
                      <a:r>
                        <a:rPr sz="1000" b="0" i="0" u="none" dirty="0" err="1"/>
                        <a:t>zur</a:t>
                      </a:r>
                      <a:r>
                        <a:rPr sz="1000" b="0" i="0" u="none" dirty="0"/>
                        <a:t> </a:t>
                      </a:r>
                      <a:r>
                        <a:rPr sz="1000" b="0" i="0" u="none" dirty="0" err="1"/>
                        <a:t>fakultativen</a:t>
                      </a:r>
                      <a:r>
                        <a:rPr sz="1000" b="0" i="0" u="none" dirty="0"/>
                        <a:t> </a:t>
                      </a:r>
                      <a:r>
                        <a:rPr sz="1000" b="0" i="0" u="none" dirty="0" err="1"/>
                        <a:t>Brachytherapie</a:t>
                      </a:r>
                      <a:r>
                        <a:rPr sz="1000" b="0" i="0" u="none" dirty="0"/>
                        <a:t> </a:t>
                      </a:r>
                      <a:r>
                        <a:rPr sz="1000" b="0" i="0" u="none" dirty="0" err="1"/>
                        <a:t>oder</a:t>
                      </a:r>
                      <a:r>
                        <a:rPr sz="1000" b="0" i="0" u="none" dirty="0"/>
                        <a:t> </a:t>
                      </a:r>
                      <a:r>
                        <a:rPr sz="1000" b="0" i="0" u="none" dirty="0" err="1"/>
                        <a:t>perkutanen</a:t>
                      </a:r>
                      <a:r>
                        <a:rPr sz="1000" b="0" i="0" u="none" dirty="0"/>
                        <a:t> </a:t>
                      </a:r>
                      <a:r>
                        <a:rPr sz="1000" b="0" i="0" u="none" dirty="0" err="1"/>
                        <a:t>Strahlentherapie</a:t>
                      </a:r>
                      <a:r>
                        <a:rPr sz="1000" b="0" i="0" u="none" dirty="0"/>
                        <a:t> </a:t>
                      </a:r>
                      <a:r>
                        <a:rPr sz="1000" b="0" i="0" u="none" dirty="0" err="1"/>
                        <a:t>eine</a:t>
                      </a:r>
                      <a:r>
                        <a:rPr sz="1000" b="0" i="0" u="none" dirty="0"/>
                        <a:t> </a:t>
                      </a:r>
                      <a:r>
                        <a:rPr sz="1000" b="0" i="0" u="none" dirty="0" err="1"/>
                        <a:t>adjuvante</a:t>
                      </a:r>
                      <a:r>
                        <a:rPr sz="1000" b="0" i="0" u="none" dirty="0"/>
                        <a:t> </a:t>
                      </a:r>
                      <a:r>
                        <a:rPr sz="1000" b="0" i="0" u="none" dirty="0" err="1"/>
                        <a:t>Chemotherapie</a:t>
                      </a:r>
                      <a:r>
                        <a:rPr sz="1000" b="0" i="0" u="none" dirty="0"/>
                        <a:t> </a:t>
                      </a:r>
                      <a:r>
                        <a:rPr sz="1000" b="0" i="0" u="none" dirty="0" err="1"/>
                        <a:t>durchgeführt</a:t>
                      </a:r>
                      <a:r>
                        <a:rPr sz="1000" b="0" i="0" u="none" dirty="0"/>
                        <a:t> </a:t>
                      </a:r>
                      <a:r>
                        <a:rPr sz="1000" b="0" i="0" u="none" dirty="0" err="1"/>
                        <a:t>werden</a:t>
                      </a:r>
                      <a:r>
                        <a:rPr sz="1000" b="0" i="0" u="none" dirty="0"/>
                        <a:t>.</a:t>
                      </a:r>
                    </a:p>
                  </a:txBody>
                  <a:tcPr>
                    <a:solidFill>
                      <a:srgbClr val="FCEACC"/>
                    </a:solidFill>
                  </a:tcPr>
                </a:tc>
                <a:extLst>
                  <a:ext uri="{0D108BD9-81ED-4DB2-BD59-A6C34878D82A}">
                    <a16:rowId xmlns:a16="http://schemas.microsoft.com/office/drawing/2014/main" val="1004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6889294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539090674"/>
              </p:ext>
            </p:extLst>
          </p:nvPr>
        </p:nvGraphicFramePr>
        <p:xfrm>
          <a:off x="360000" y="1890000"/>
          <a:ext cx="11472000" cy="372618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8.6</a:t>
                      </a:r>
                    </a:p>
                  </a:txBody>
                  <a:tcPr>
                    <a:solidFill>
                      <a:srgbClr val="FCEACC"/>
                    </a:solidFill>
                  </a:tcPr>
                </a:tc>
                <a:extLst>
                  <a:ext uri="{0D108BD9-81ED-4DB2-BD59-A6C34878D82A}">
                    <a16:rowId xmlns:a16="http://schemas.microsoft.com/office/drawing/2014/main" val="10041"/>
                  </a:ext>
                </a:extLst>
              </a:tr>
              <a:tr h="0">
                <a:tc>
                  <a:txBody>
                    <a:bodyPr/>
                    <a:lstStyle/>
                    <a:p>
                      <a:pPr>
                        <a:defRPr sz="900" b="0">
                          <a:solidFill>
                            <a:srgbClr val="000000"/>
                          </a:solidFill>
                          <a:latin typeface="Lucida Sans"/>
                        </a:defRPr>
                      </a:pPr>
                      <a:endParaRPr dirty="0"/>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Patientinnen mit serösem Endometriumkarzinom  im Stadium Ia ohne Myometiumbefall </a:t>
                      </a:r>
                      <a:r>
                        <a:rPr sz="1000" b="1" i="0" u="none">
                          <a:solidFill>
                            <a:srgbClr val="000000"/>
                          </a:solidFill>
                        </a:rPr>
                        <a:t>kann</a:t>
                      </a:r>
                    </a:p>
                    <a:p>
                      <a:pPr algn="l">
                        <a:spcAft>
                          <a:spcPts val="500"/>
                        </a:spcAft>
                      </a:pPr>
                      <a:r>
                        <a:rPr sz="1000" b="0" i="0" u="none"/>
                        <a:t> zusätzlich zur fakultativen Brachytherapie oder perkutanen Strahlentherapie eine adjuvante Chemotherapie durchgeführt werden.</a:t>
                      </a:r>
                    </a:p>
                  </a:txBody>
                  <a:tcPr>
                    <a:solidFill>
                      <a:srgbClr val="FCEACC"/>
                    </a:solidFill>
                  </a:tcPr>
                </a:tc>
                <a:extLst>
                  <a:ext uri="{0D108BD9-81ED-4DB2-BD59-A6C34878D82A}">
                    <a16:rowId xmlns:a16="http://schemas.microsoft.com/office/drawing/2014/main" val="10042"/>
                  </a:ext>
                </a:extLst>
              </a:tr>
              <a:tr h="0">
                <a:tc>
                  <a:txBody>
                    <a:bodyPr/>
                    <a:lstStyle/>
                    <a:p>
                      <a:pPr algn="l">
                        <a:spcAft>
                          <a:spcPts val="500"/>
                        </a:spcAft>
                        <a:defRPr sz="900" b="0">
                          <a:solidFill>
                            <a:srgbClr val="000000"/>
                          </a:solidFill>
                          <a:latin typeface="Lucida Sans"/>
                        </a:defRPr>
                      </a:pPr>
                      <a:r>
                        <a:rPr sz="1000" b="0" i="0" u="none">
                          <a:solidFill>
                            <a:srgbClr val="000000"/>
                          </a:solidFill>
                        </a:rPr>
                        <a:t>8.6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8.7</a:t>
                      </a:r>
                    </a:p>
                  </a:txBody>
                  <a:tcPr>
                    <a:solidFill>
                      <a:srgbClr val="FCEACC"/>
                    </a:solidFill>
                  </a:tcPr>
                </a:tc>
                <a:extLst>
                  <a:ext uri="{0D108BD9-81ED-4DB2-BD59-A6C34878D82A}">
                    <a16:rowId xmlns:a16="http://schemas.microsoft.com/office/drawing/2014/main" val="10043"/>
                  </a:ext>
                </a:extLst>
              </a:tr>
              <a:tr h="0">
                <a:tc>
                  <a:txBody>
                    <a:bodyPr/>
                    <a:lstStyle/>
                    <a:p>
                      <a:pPr algn="l">
                        <a:spcAft>
                          <a:spcPts val="500"/>
                        </a:spcAft>
                        <a:defRPr sz="900" b="0">
                          <a:solidFill>
                            <a:srgbClr val="000000"/>
                          </a:solidFill>
                          <a:latin typeface="Lucida Sans"/>
                        </a:defRPr>
                      </a:pPr>
                      <a:r>
                        <a:rPr sz="1000" b="0" i="0" u="none">
                          <a:solidFill>
                            <a:srgbClr val="000000"/>
                          </a:solidFill>
                        </a:rPr>
                        <a:t>Bei Patientinnen mit serösem Endometriumkarzinom im FIGO Stadium I – III sollte eine adjuvante Therapie nach dem PORTEC-III-Schema (= Radiochemotherapie gefolgt von Chemotherapie) durchgeführt werden. Bei serösen Endometriumkarzinomen im Stadium III kann alternativ eine alleinige adjuvante Chemotherapie durchgeführt werden (Carboplatin AUC 6 / Paclitaxel 175 mg/m2).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Patientinnen mit serösem Endometriumkarzinom im FIGO Stadium Ia mit Myometriumbefall bis Stadium III </a:t>
                      </a:r>
                      <a:r>
                        <a:rPr sz="1000" b="1" i="0" u="none">
                          <a:solidFill>
                            <a:srgbClr val="000000"/>
                          </a:solidFill>
                        </a:rPr>
                        <a:t>sollte</a:t>
                      </a:r>
                    </a:p>
                    <a:p>
                      <a:pPr algn="l">
                        <a:spcAft>
                          <a:spcPts val="500"/>
                        </a:spcAft>
                      </a:pPr>
                      <a:r>
                        <a:rPr sz="1000" b="0" i="0" u="none"/>
                        <a:t> eine adjuvante Therapie nach dem PORTEC-III-Schema (= Radiochemotherapie gefolgt von Chemotherapie) durchgeführt werden. Bei serösen Endometriumkarzinomen im Stadium III </a:t>
                      </a:r>
                      <a:r>
                        <a:rPr sz="1000" b="1" i="0" u="none"/>
                        <a:t>kann</a:t>
                      </a:r>
                    </a:p>
                    <a:p>
                      <a:pPr algn="l">
                        <a:spcAft>
                          <a:spcPts val="500"/>
                        </a:spcAft>
                      </a:pPr>
                      <a:r>
                        <a:rPr sz="1000" b="0" i="0" u="none"/>
                        <a:t> alternativ eine alleinige adjuvante Chemotherapie durchgeführt werden (Carboplatin AUC 6 / Paclitaxel 175 mg/m2).</a:t>
                      </a:r>
                    </a:p>
                  </a:txBody>
                  <a:tcPr>
                    <a:solidFill>
                      <a:srgbClr val="FCEACC"/>
                    </a:solidFill>
                  </a:tcPr>
                </a:tc>
                <a:extLst>
                  <a:ext uri="{0D108BD9-81ED-4DB2-BD59-A6C34878D82A}">
                    <a16:rowId xmlns:a16="http://schemas.microsoft.com/office/drawing/2014/main" val="10044"/>
                  </a:ext>
                </a:extLst>
              </a:tr>
              <a:tr h="0">
                <a:tc>
                  <a:txBody>
                    <a:bodyPr/>
                    <a:lstStyle/>
                    <a:p>
                      <a:pPr algn="l">
                        <a:spcAft>
                          <a:spcPts val="500"/>
                        </a:spcAft>
                        <a:defRPr sz="900" b="0">
                          <a:solidFill>
                            <a:srgbClr val="000000"/>
                          </a:solidFill>
                          <a:latin typeface="Lucida Sans"/>
                        </a:defRPr>
                      </a:pPr>
                      <a:r>
                        <a:rPr sz="1000" b="0" i="0" u="none">
                          <a:solidFill>
                            <a:srgbClr val="000000"/>
                          </a:solidFill>
                        </a:rPr>
                        <a:t>8.12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8.13</a:t>
                      </a:r>
                    </a:p>
                  </a:txBody>
                  <a:tcPr>
                    <a:solidFill>
                      <a:srgbClr val="FCEACC"/>
                    </a:solidFill>
                  </a:tcPr>
                </a:tc>
                <a:extLst>
                  <a:ext uri="{0D108BD9-81ED-4DB2-BD59-A6C34878D82A}">
                    <a16:rowId xmlns:a16="http://schemas.microsoft.com/office/drawing/2014/main" val="10045"/>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Karzinosarkom</a:t>
                      </a:r>
                      <a:r>
                        <a:rPr sz="1000" b="0" i="0" u="none" dirty="0">
                          <a:solidFill>
                            <a:srgbClr val="000000"/>
                          </a:solidFill>
                        </a:rPr>
                        <a:t> FIGO-Stadium I </a:t>
                      </a:r>
                      <a:r>
                        <a:rPr sz="1000" b="0" i="0" u="none" dirty="0" err="1">
                          <a:solidFill>
                            <a:srgbClr val="000000"/>
                          </a:solidFill>
                        </a:rPr>
                        <a:t>oder</a:t>
                      </a:r>
                      <a:r>
                        <a:rPr sz="1000" b="0" i="0" u="none" dirty="0">
                          <a:solidFill>
                            <a:srgbClr val="000000"/>
                          </a:solidFill>
                        </a:rPr>
                        <a:t> II </a:t>
                      </a:r>
                      <a:r>
                        <a:rPr sz="1000" b="0" i="0" u="none" dirty="0" err="1">
                          <a:solidFill>
                            <a:srgbClr val="000000"/>
                          </a:solidFill>
                        </a:rPr>
                        <a:t>können</a:t>
                      </a:r>
                      <a:r>
                        <a:rPr sz="1000" b="0" i="0" u="none" dirty="0">
                          <a:solidFill>
                            <a:srgbClr val="000000"/>
                          </a:solidFill>
                        </a:rPr>
                        <a:t> </a:t>
                      </a:r>
                      <a:r>
                        <a:rPr sz="1000" b="0" i="0" u="none" dirty="0" err="1">
                          <a:solidFill>
                            <a:srgbClr val="000000"/>
                          </a:solidFill>
                        </a:rPr>
                        <a:t>eine</a:t>
                      </a:r>
                      <a:r>
                        <a:rPr sz="1000" b="0" i="0" u="none" dirty="0">
                          <a:solidFill>
                            <a:srgbClr val="000000"/>
                          </a:solidFill>
                        </a:rPr>
                        <a:t> </a:t>
                      </a:r>
                      <a:r>
                        <a:rPr sz="1000" b="0" i="0" u="none" dirty="0" err="1">
                          <a:solidFill>
                            <a:srgbClr val="000000"/>
                          </a:solidFill>
                        </a:rPr>
                        <a:t>adjuvante</a:t>
                      </a:r>
                      <a:r>
                        <a:rPr sz="1000" b="0" i="0" u="none" dirty="0">
                          <a:solidFill>
                            <a:srgbClr val="000000"/>
                          </a:solidFill>
                        </a:rPr>
                        <a:t> </a:t>
                      </a:r>
                      <a:r>
                        <a:rPr sz="1000" b="0" i="0" u="none" dirty="0" err="1">
                          <a:solidFill>
                            <a:srgbClr val="000000"/>
                          </a:solidFill>
                        </a:rPr>
                        <a:t>Chemotherapie</a:t>
                      </a:r>
                      <a:r>
                        <a:rPr sz="1000" b="0" i="0" u="none" dirty="0">
                          <a:solidFill>
                            <a:srgbClr val="000000"/>
                          </a:solidFill>
                        </a:rPr>
                        <a:t> </a:t>
                      </a:r>
                      <a:r>
                        <a:rPr sz="1000" b="0" i="0" u="none" dirty="0" err="1">
                          <a:solidFill>
                            <a:srgbClr val="000000"/>
                          </a:solidFill>
                        </a:rPr>
                        <a:t>mit</a:t>
                      </a:r>
                      <a:r>
                        <a:rPr sz="1000" b="0" i="0" u="none" dirty="0">
                          <a:solidFill>
                            <a:srgbClr val="000000"/>
                          </a:solidFill>
                        </a:rPr>
                        <a:t> Carboplatin/Paclitaxel (in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Dosierung</a:t>
                      </a:r>
                      <a:r>
                        <a:rPr sz="1000" b="0" i="0" u="none" dirty="0">
                          <a:solidFill>
                            <a:srgbClr val="000000"/>
                          </a:solidFill>
                        </a:rPr>
                        <a:t> Paclitaxel 175 mg/m² Tag 1 Carboplatin AUC 6 Tag 1) </a:t>
                      </a:r>
                      <a:r>
                        <a:rPr sz="1000" b="0" i="0" u="none" dirty="0" err="1">
                          <a:solidFill>
                            <a:srgbClr val="000000"/>
                          </a:solidFill>
                        </a:rPr>
                        <a:t>oder</a:t>
                      </a:r>
                      <a:r>
                        <a:rPr sz="1000" b="0" i="0" u="none" dirty="0">
                          <a:solidFill>
                            <a:srgbClr val="000000"/>
                          </a:solidFill>
                        </a:rPr>
                        <a:t> Cisplatin/Ifosfamid (in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Dosierung</a:t>
                      </a:r>
                      <a:r>
                        <a:rPr sz="1000" b="0" i="0" u="none" dirty="0">
                          <a:solidFill>
                            <a:srgbClr val="000000"/>
                          </a:solidFill>
                        </a:rPr>
                        <a:t> von Ifosfamid 1,6 g/m² Tag 1–4 und Cisplatin 20 mg/m² Tag 1–4) </a:t>
                      </a:r>
                      <a:r>
                        <a:rPr sz="1000" b="0" i="0" u="none" dirty="0" err="1">
                          <a:solidFill>
                            <a:srgbClr val="000000"/>
                          </a:solidFill>
                        </a:rPr>
                        <a:t>erhalten</a:t>
                      </a:r>
                      <a:r>
                        <a:rPr sz="10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Karzinosarkom</a:t>
                      </a:r>
                      <a:r>
                        <a:rPr sz="1000" b="0" i="0" u="none" dirty="0">
                          <a:solidFill>
                            <a:srgbClr val="000000"/>
                          </a:solidFill>
                        </a:rPr>
                        <a:t> FIGO-Stadium I bis IV </a:t>
                      </a:r>
                      <a:r>
                        <a:rPr sz="1000" b="1" i="0" u="none" dirty="0" err="1">
                          <a:solidFill>
                            <a:srgbClr val="000000"/>
                          </a:solidFill>
                        </a:rPr>
                        <a:t>sollen</a:t>
                      </a:r>
                      <a:endParaRPr sz="1000" b="1" i="0" u="none" dirty="0">
                        <a:solidFill>
                          <a:srgbClr val="000000"/>
                        </a:solidFill>
                      </a:endParaRPr>
                    </a:p>
                    <a:p>
                      <a:pPr algn="l">
                        <a:spcAft>
                          <a:spcPts val="500"/>
                        </a:spcAft>
                      </a:pPr>
                      <a:r>
                        <a:rPr sz="1000" b="0" i="0" u="none" dirty="0"/>
                        <a:t> </a:t>
                      </a:r>
                      <a:r>
                        <a:rPr sz="1000" b="0" i="0" u="none" dirty="0" err="1"/>
                        <a:t>eine</a:t>
                      </a:r>
                      <a:r>
                        <a:rPr sz="1000" b="0" i="0" u="none" dirty="0"/>
                        <a:t> </a:t>
                      </a:r>
                      <a:r>
                        <a:rPr sz="1000" b="0" i="0" u="none" dirty="0" err="1"/>
                        <a:t>adjuvante</a:t>
                      </a:r>
                      <a:r>
                        <a:rPr sz="1000" b="0" i="0" u="none" dirty="0"/>
                        <a:t> </a:t>
                      </a:r>
                      <a:r>
                        <a:rPr sz="1000" b="0" i="0" u="none" dirty="0" err="1"/>
                        <a:t>Chemotherapie</a:t>
                      </a:r>
                      <a:r>
                        <a:rPr sz="1000" b="0" i="0" u="none" dirty="0"/>
                        <a:t> </a:t>
                      </a:r>
                      <a:r>
                        <a:rPr sz="1000" b="0" i="0" u="none" dirty="0" err="1"/>
                        <a:t>mit</a:t>
                      </a:r>
                      <a:r>
                        <a:rPr sz="1000" b="0" i="0" u="none" dirty="0"/>
                        <a:t> Carboplatin/Paclitaxel (in </a:t>
                      </a:r>
                      <a:r>
                        <a:rPr sz="1000" b="0" i="0" u="none" dirty="0" err="1"/>
                        <a:t>einer</a:t>
                      </a:r>
                      <a:r>
                        <a:rPr sz="1000" b="0" i="0" u="none" dirty="0"/>
                        <a:t> </a:t>
                      </a:r>
                      <a:r>
                        <a:rPr sz="1000" b="0" i="0" u="none" dirty="0" err="1"/>
                        <a:t>Dosierung</a:t>
                      </a:r>
                      <a:r>
                        <a:rPr sz="1000" b="0" i="0" u="none" dirty="0"/>
                        <a:t> Paclitaxel 175 mg/m² Tag 1 und Carboplatin AUC 6 Tag 1, q21) </a:t>
                      </a:r>
                      <a:r>
                        <a:rPr sz="1000" b="0" i="0" u="none" dirty="0" err="1"/>
                        <a:t>erhalten</a:t>
                      </a:r>
                      <a:r>
                        <a:rPr sz="1000" b="0" i="0" u="none" dirty="0"/>
                        <a:t>.</a:t>
                      </a:r>
                    </a:p>
                  </a:txBody>
                  <a:tcPr>
                    <a:solidFill>
                      <a:srgbClr val="FCEACC"/>
                    </a:solidFill>
                  </a:tcPr>
                </a:tc>
                <a:extLst>
                  <a:ext uri="{0D108BD9-81ED-4DB2-BD59-A6C34878D82A}">
                    <a16:rowId xmlns:a16="http://schemas.microsoft.com/office/drawing/2014/main" val="1004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2947236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Übersicht der Änderungen in Version 3</a:t>
            </a:r>
          </a:p>
        </p:txBody>
      </p:sp>
      <p:graphicFrame>
        <p:nvGraphicFramePr>
          <p:cNvPr id="3" name="Table 2"/>
          <p:cNvGraphicFramePr>
            <a:graphicFrameLocks noGrp="1"/>
          </p:cNvGraphicFramePr>
          <p:nvPr>
            <p:extLst>
              <p:ext uri="{D42A27DB-BD31-4B8C-83A1-F6EECF244321}">
                <p14:modId xmlns:p14="http://schemas.microsoft.com/office/powerpoint/2010/main" val="2036532417"/>
              </p:ext>
            </p:extLst>
          </p:nvPr>
        </p:nvGraphicFramePr>
        <p:xfrm>
          <a:off x="360000" y="1890000"/>
          <a:ext cx="11472000" cy="186182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Version 2.0</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Version 3.0</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9.20</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9.20</a:t>
                      </a:r>
                    </a:p>
                  </a:txBody>
                  <a:tcPr>
                    <a:solidFill>
                      <a:srgbClr val="FCEACC"/>
                    </a:solidFill>
                  </a:tcPr>
                </a:tc>
                <a:extLst>
                  <a:ext uri="{0D108BD9-81ED-4DB2-BD59-A6C34878D82A}">
                    <a16:rowId xmlns:a16="http://schemas.microsoft.com/office/drawing/2014/main" val="10047"/>
                  </a:ext>
                </a:extLst>
              </a:tr>
              <a:tr h="0">
                <a:tc>
                  <a:txBody>
                    <a:bodyPr/>
                    <a:lstStyle/>
                    <a:p>
                      <a:pPr algn="l">
                        <a:spcAft>
                          <a:spcPts val="500"/>
                        </a:spcAft>
                        <a:defRPr sz="900" b="0">
                          <a:solidFill>
                            <a:srgbClr val="000000"/>
                          </a:solidFill>
                          <a:latin typeface="Lucida Sans"/>
                        </a:defRPr>
                      </a:pPr>
                      <a:r>
                        <a:rPr sz="1000" b="0" i="0" u="none">
                          <a:solidFill>
                            <a:srgbClr val="000000"/>
                          </a:solidFill>
                        </a:rPr>
                        <a:t>Bei Patientinnen mit rezidiviertem oder primär fortgeschrittenem Endometriumkarzinom mit mikrosatelliten-instabilem/mismatch-repair-defizientem Tumorgewebe (MSI-H oder dMMR) kann nach einer Vorbehandlung durch eine platinbasierte Chemotherapie eine Immuntherapie mit Dostarlimab (4 Zyklen 500mg i.v. d1, q3w gefolgt von 1000mg i.v. d1, q6w) oder mit Pembrolizumab (200 mg i.v. d1, q21 oder 400 mg i.v. d1, q42) durchgeführt werden.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Bei </a:t>
                      </a: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rezidiviertem</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primär</a:t>
                      </a:r>
                      <a:r>
                        <a:rPr sz="1000" b="0" i="0" u="none" dirty="0">
                          <a:solidFill>
                            <a:srgbClr val="000000"/>
                          </a:solidFill>
                        </a:rPr>
                        <a:t> </a:t>
                      </a:r>
                      <a:r>
                        <a:rPr sz="1000" b="0" i="0" u="none" dirty="0" err="1">
                          <a:solidFill>
                            <a:srgbClr val="000000"/>
                          </a:solidFill>
                        </a:rPr>
                        <a:t>fortgeschrittenem</a:t>
                      </a:r>
                      <a:r>
                        <a:rPr sz="1000" b="0" i="0" u="none" dirty="0">
                          <a:solidFill>
                            <a:srgbClr val="000000"/>
                          </a:solidFill>
                        </a:rPr>
                        <a:t> </a:t>
                      </a:r>
                      <a:r>
                        <a:rPr sz="1000" b="0" i="0" u="none" dirty="0" err="1">
                          <a:solidFill>
                            <a:srgbClr val="000000"/>
                          </a:solidFill>
                        </a:rPr>
                        <a:t>Endometriumkarzinom</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mikrosatelliten-instabilem</a:t>
                      </a:r>
                      <a:r>
                        <a:rPr sz="1000" b="0" i="0" u="none" dirty="0">
                          <a:solidFill>
                            <a:srgbClr val="000000"/>
                          </a:solidFill>
                        </a:rPr>
                        <a:t>/mismatch-repair-</a:t>
                      </a:r>
                      <a:r>
                        <a:rPr sz="1000" b="0" i="0" u="none" dirty="0" err="1">
                          <a:solidFill>
                            <a:srgbClr val="000000"/>
                          </a:solidFill>
                        </a:rPr>
                        <a:t>defizientem</a:t>
                      </a:r>
                      <a:r>
                        <a:rPr sz="1000" b="0" i="0" u="none" dirty="0">
                          <a:solidFill>
                            <a:srgbClr val="000000"/>
                          </a:solidFill>
                        </a:rPr>
                        <a:t> </a:t>
                      </a:r>
                      <a:r>
                        <a:rPr sz="1000" b="0" i="0" u="none" dirty="0" err="1">
                          <a:solidFill>
                            <a:srgbClr val="000000"/>
                          </a:solidFill>
                        </a:rPr>
                        <a:t>Tumorgewebe</a:t>
                      </a:r>
                      <a:r>
                        <a:rPr sz="1000" b="0" i="0" u="none" dirty="0">
                          <a:solidFill>
                            <a:srgbClr val="000000"/>
                          </a:solidFill>
                        </a:rPr>
                        <a:t> (MSI-H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dMMR</a:t>
                      </a:r>
                      <a:r>
                        <a:rPr sz="1000" b="0" i="0" u="none" dirty="0">
                          <a:solidFill>
                            <a:srgbClr val="000000"/>
                          </a:solidFill>
                        </a:rPr>
                        <a:t>) </a:t>
                      </a:r>
                      <a:r>
                        <a:rPr sz="1000" b="0" i="0" u="none" dirty="0" err="1">
                          <a:solidFill>
                            <a:srgbClr val="000000"/>
                          </a:solidFill>
                        </a:rPr>
                        <a:t>kann</a:t>
                      </a:r>
                      <a:r>
                        <a:rPr sz="1000" b="0" i="0" u="none" dirty="0">
                          <a:solidFill>
                            <a:srgbClr val="000000"/>
                          </a:solidFill>
                        </a:rPr>
                        <a:t> </a:t>
                      </a:r>
                      <a:r>
                        <a:rPr sz="1000" b="0" i="0" u="none" dirty="0" err="1">
                          <a:solidFill>
                            <a:srgbClr val="000000"/>
                          </a:solidFill>
                        </a:rPr>
                        <a:t>nach</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Vorbehandlung</a:t>
                      </a:r>
                      <a:r>
                        <a:rPr sz="1000" b="0" i="0" u="none" dirty="0">
                          <a:solidFill>
                            <a:srgbClr val="000000"/>
                          </a:solidFill>
                        </a:rPr>
                        <a:t> </a:t>
                      </a:r>
                      <a:r>
                        <a:rPr sz="1000" b="0" i="0" u="none" dirty="0" err="1">
                          <a:solidFill>
                            <a:srgbClr val="000000"/>
                          </a:solidFill>
                        </a:rPr>
                        <a:t>durch</a:t>
                      </a:r>
                      <a:r>
                        <a:rPr sz="1000" b="0" i="0" u="none" dirty="0">
                          <a:solidFill>
                            <a:srgbClr val="000000"/>
                          </a:solidFill>
                        </a:rPr>
                        <a:t> </a:t>
                      </a:r>
                      <a:r>
                        <a:rPr sz="1000" b="0" i="0" u="none" dirty="0" err="1">
                          <a:solidFill>
                            <a:srgbClr val="000000"/>
                          </a:solidFill>
                        </a:rPr>
                        <a:t>eine</a:t>
                      </a:r>
                      <a:r>
                        <a:rPr sz="1000" b="0" i="0" u="none" dirty="0">
                          <a:solidFill>
                            <a:srgbClr val="000000"/>
                          </a:solidFill>
                        </a:rPr>
                        <a:t> </a:t>
                      </a:r>
                      <a:r>
                        <a:rPr sz="1000" b="0" i="0" u="none" dirty="0" err="1">
                          <a:solidFill>
                            <a:srgbClr val="000000"/>
                          </a:solidFill>
                        </a:rPr>
                        <a:t>platinbasierte</a:t>
                      </a:r>
                      <a:r>
                        <a:rPr sz="1000" b="0" i="0" u="none" dirty="0">
                          <a:solidFill>
                            <a:srgbClr val="000000"/>
                          </a:solidFill>
                        </a:rPr>
                        <a:t> </a:t>
                      </a:r>
                      <a:r>
                        <a:rPr sz="1000" b="0" i="0" u="none" dirty="0" err="1">
                          <a:solidFill>
                            <a:srgbClr val="000000"/>
                          </a:solidFill>
                        </a:rPr>
                        <a:t>Chemotherapie</a:t>
                      </a:r>
                      <a:r>
                        <a:rPr sz="1000" b="0" i="0" u="none" dirty="0">
                          <a:solidFill>
                            <a:srgbClr val="000000"/>
                          </a:solidFill>
                        </a:rPr>
                        <a:t> </a:t>
                      </a:r>
                      <a:r>
                        <a:rPr sz="1000" b="0" i="0" u="none" dirty="0" err="1">
                          <a:solidFill>
                            <a:srgbClr val="000000"/>
                          </a:solidFill>
                        </a:rPr>
                        <a:t>eine</a:t>
                      </a:r>
                      <a:r>
                        <a:rPr sz="1000" b="0" i="0" u="none" dirty="0">
                          <a:solidFill>
                            <a:srgbClr val="000000"/>
                          </a:solidFill>
                        </a:rPr>
                        <a:t> </a:t>
                      </a:r>
                      <a:r>
                        <a:rPr sz="1000" b="0" i="0" u="none" dirty="0" err="1">
                          <a:solidFill>
                            <a:srgbClr val="000000"/>
                          </a:solidFill>
                        </a:rPr>
                        <a:t>Immuntherapie</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Dostarlimab</a:t>
                      </a:r>
                      <a:r>
                        <a:rPr sz="1000" b="0" i="0" u="none" dirty="0">
                          <a:solidFill>
                            <a:srgbClr val="000000"/>
                          </a:solidFill>
                        </a:rPr>
                        <a:t> (4 </a:t>
                      </a:r>
                      <a:r>
                        <a:rPr sz="1000" b="0" i="0" u="none" dirty="0" err="1">
                          <a:solidFill>
                            <a:srgbClr val="000000"/>
                          </a:solidFill>
                        </a:rPr>
                        <a:t>Zyklen</a:t>
                      </a:r>
                      <a:r>
                        <a:rPr sz="1000" b="0" i="0" u="none" dirty="0">
                          <a:solidFill>
                            <a:srgbClr val="000000"/>
                          </a:solidFill>
                        </a:rPr>
                        <a:t> 500mg </a:t>
                      </a:r>
                      <a:r>
                        <a:rPr sz="1000" b="0" i="0" u="none" dirty="0" err="1">
                          <a:solidFill>
                            <a:srgbClr val="000000"/>
                          </a:solidFill>
                        </a:rPr>
                        <a:t>i.v.</a:t>
                      </a:r>
                      <a:r>
                        <a:rPr sz="1000" b="0" i="0" u="none" dirty="0">
                          <a:solidFill>
                            <a:srgbClr val="000000"/>
                          </a:solidFill>
                        </a:rPr>
                        <a:t> d1, q3w </a:t>
                      </a:r>
                      <a:r>
                        <a:rPr sz="1000" b="0" i="0" u="none" dirty="0" err="1">
                          <a:solidFill>
                            <a:srgbClr val="000000"/>
                          </a:solidFill>
                        </a:rPr>
                        <a:t>gefolgt</a:t>
                      </a:r>
                      <a:r>
                        <a:rPr sz="1000" b="0" i="0" u="none" dirty="0">
                          <a:solidFill>
                            <a:srgbClr val="000000"/>
                          </a:solidFill>
                        </a:rPr>
                        <a:t> von 1000mg </a:t>
                      </a:r>
                      <a:r>
                        <a:rPr sz="1000" b="0" i="0" u="none" dirty="0" err="1">
                          <a:solidFill>
                            <a:srgbClr val="000000"/>
                          </a:solidFill>
                        </a:rPr>
                        <a:t>i.v.</a:t>
                      </a:r>
                      <a:r>
                        <a:rPr sz="1000" b="0" i="0" u="none" dirty="0">
                          <a:solidFill>
                            <a:srgbClr val="000000"/>
                          </a:solidFill>
                        </a:rPr>
                        <a:t> d1, q6w)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mit</a:t>
                      </a:r>
                      <a:r>
                        <a:rPr sz="1000" b="0" i="0" u="none" dirty="0">
                          <a:solidFill>
                            <a:srgbClr val="000000"/>
                          </a:solidFill>
                        </a:rPr>
                        <a:t> Pembrolizumab (200 mg </a:t>
                      </a:r>
                      <a:r>
                        <a:rPr sz="1000" b="0" i="0" u="none" dirty="0" err="1">
                          <a:solidFill>
                            <a:srgbClr val="000000"/>
                          </a:solidFill>
                        </a:rPr>
                        <a:t>i.v.</a:t>
                      </a:r>
                      <a:r>
                        <a:rPr sz="1000" b="0" i="0" u="none" dirty="0">
                          <a:solidFill>
                            <a:srgbClr val="000000"/>
                          </a:solidFill>
                        </a:rPr>
                        <a:t> d1, q21 </a:t>
                      </a:r>
                      <a:r>
                        <a:rPr sz="1000" b="0" i="0" u="none" dirty="0" err="1">
                          <a:solidFill>
                            <a:srgbClr val="000000"/>
                          </a:solidFill>
                        </a:rPr>
                        <a:t>oder</a:t>
                      </a:r>
                      <a:r>
                        <a:rPr sz="1000" b="0" i="0" u="none" dirty="0">
                          <a:solidFill>
                            <a:srgbClr val="000000"/>
                          </a:solidFill>
                        </a:rPr>
                        <a:t> 400 mg </a:t>
                      </a:r>
                      <a:r>
                        <a:rPr sz="1000" b="0" i="0" u="none" dirty="0" err="1">
                          <a:solidFill>
                            <a:srgbClr val="000000"/>
                          </a:solidFill>
                        </a:rPr>
                        <a:t>i.v.</a:t>
                      </a:r>
                      <a:r>
                        <a:rPr sz="1000" b="0" i="0" u="none" dirty="0">
                          <a:solidFill>
                            <a:srgbClr val="000000"/>
                          </a:solidFill>
                        </a:rPr>
                        <a:t> d1, q42) </a:t>
                      </a:r>
                      <a:r>
                        <a:rPr sz="1000" b="0" i="0" u="none" dirty="0" err="1">
                          <a:solidFill>
                            <a:srgbClr val="000000"/>
                          </a:solidFill>
                        </a:rPr>
                        <a:t>durchgeführt</a:t>
                      </a:r>
                      <a:r>
                        <a:rPr sz="1000" b="0" i="0" u="none" dirty="0">
                          <a:solidFill>
                            <a:srgbClr val="000000"/>
                          </a:solidFill>
                        </a:rPr>
                        <a:t> </a:t>
                      </a:r>
                      <a:r>
                        <a:rPr sz="1000" b="0" i="0" u="none" dirty="0" err="1">
                          <a:solidFill>
                            <a:srgbClr val="000000"/>
                          </a:solidFill>
                        </a:rPr>
                        <a:t>werden</a:t>
                      </a:r>
                      <a:r>
                        <a:rPr sz="1000" b="0" i="0" u="none" dirty="0">
                          <a:solidFill>
                            <a:srgbClr val="000000"/>
                          </a:solidFill>
                        </a:rPr>
                        <a:t>. </a:t>
                      </a:r>
                      <a:r>
                        <a:rPr sz="1000" b="0" i="0" u="none" dirty="0" err="1">
                          <a:solidFill>
                            <a:srgbClr val="000000"/>
                          </a:solidFill>
                        </a:rPr>
                        <a:t>Angesichts</a:t>
                      </a:r>
                      <a:r>
                        <a:rPr sz="1000" b="0" i="0" u="none" dirty="0">
                          <a:solidFill>
                            <a:srgbClr val="000000"/>
                          </a:solidFill>
                        </a:rPr>
                        <a:t> der </a:t>
                      </a:r>
                      <a:r>
                        <a:rPr sz="1000" b="0" i="0" u="none" dirty="0" err="1">
                          <a:solidFill>
                            <a:srgbClr val="000000"/>
                          </a:solidFill>
                        </a:rPr>
                        <a:t>hohen</a:t>
                      </a:r>
                      <a:r>
                        <a:rPr sz="1000" b="0" i="0" u="none" dirty="0">
                          <a:solidFill>
                            <a:srgbClr val="000000"/>
                          </a:solidFill>
                        </a:rPr>
                        <a:t> </a:t>
                      </a:r>
                      <a:r>
                        <a:rPr sz="1000" b="0" i="0" u="none" dirty="0" err="1">
                          <a:solidFill>
                            <a:srgbClr val="000000"/>
                          </a:solidFill>
                        </a:rPr>
                        <a:t>Toxizität</a:t>
                      </a:r>
                      <a:r>
                        <a:rPr sz="1000" b="0" i="0" u="none" dirty="0">
                          <a:solidFill>
                            <a:srgbClr val="000000"/>
                          </a:solidFill>
                        </a:rPr>
                        <a:t> der </a:t>
                      </a:r>
                      <a:r>
                        <a:rPr sz="1000" b="0" i="0" u="none" dirty="0" err="1">
                          <a:solidFill>
                            <a:srgbClr val="000000"/>
                          </a:solidFill>
                        </a:rPr>
                        <a:t>Kombinationstherapie</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einem</a:t>
                      </a:r>
                      <a:r>
                        <a:rPr sz="1000" b="0" i="0" u="none" dirty="0">
                          <a:solidFill>
                            <a:srgbClr val="000000"/>
                          </a:solidFill>
                        </a:rPr>
                        <a:t> </a:t>
                      </a:r>
                      <a:r>
                        <a:rPr sz="1000" b="0" i="0" u="none" dirty="0" err="1">
                          <a:solidFill>
                            <a:srgbClr val="000000"/>
                          </a:solidFill>
                        </a:rPr>
                        <a:t>Multikinase</a:t>
                      </a:r>
                      <a:r>
                        <a:rPr sz="1000" b="0" i="0" u="none" dirty="0">
                          <a:solidFill>
                            <a:srgbClr val="000000"/>
                          </a:solidFill>
                        </a:rPr>
                        <a:t>-Inhibitor </a:t>
                      </a:r>
                      <a:r>
                        <a:rPr sz="1000" b="1" i="0" u="none" dirty="0" err="1">
                          <a:solidFill>
                            <a:srgbClr val="000000"/>
                          </a:solidFill>
                        </a:rPr>
                        <a:t>kann</a:t>
                      </a:r>
                      <a:endParaRPr sz="1000" b="1" i="0" u="none" dirty="0">
                        <a:solidFill>
                          <a:srgbClr val="000000"/>
                        </a:solidFill>
                      </a:endParaRPr>
                    </a:p>
                    <a:p>
                      <a:pPr algn="l">
                        <a:spcAft>
                          <a:spcPts val="500"/>
                        </a:spcAft>
                      </a:pPr>
                      <a:r>
                        <a:rPr sz="1000" b="0" i="0" u="none" dirty="0"/>
                        <a:t> die </a:t>
                      </a:r>
                      <a:r>
                        <a:rPr sz="1000" b="0" i="0" u="none" dirty="0" err="1"/>
                        <a:t>Monotherapie</a:t>
                      </a:r>
                      <a:r>
                        <a:rPr sz="1000" b="0" i="0" u="none" dirty="0"/>
                        <a:t> </a:t>
                      </a:r>
                      <a:r>
                        <a:rPr sz="1000" b="0" i="0" u="none" dirty="0" err="1"/>
                        <a:t>bei</a:t>
                      </a:r>
                      <a:r>
                        <a:rPr sz="1000" b="0" i="0" u="none" dirty="0"/>
                        <a:t> </a:t>
                      </a:r>
                      <a:r>
                        <a:rPr sz="1000" b="0" i="0" u="none" dirty="0" err="1"/>
                        <a:t>diesen</a:t>
                      </a:r>
                      <a:r>
                        <a:rPr sz="1000" b="0" i="0" u="none" dirty="0"/>
                        <a:t> </a:t>
                      </a:r>
                      <a:r>
                        <a:rPr sz="1000" b="0" i="0" u="none" dirty="0" err="1"/>
                        <a:t>Patientinnnen</a:t>
                      </a:r>
                      <a:r>
                        <a:rPr sz="1000" b="0" i="0" u="none" dirty="0"/>
                        <a:t> </a:t>
                      </a:r>
                      <a:r>
                        <a:rPr sz="1000" b="0" i="0" u="none" dirty="0" err="1"/>
                        <a:t>bevorzugt</a:t>
                      </a:r>
                      <a:r>
                        <a:rPr sz="1000" b="0" i="0" u="none" dirty="0"/>
                        <a:t> </a:t>
                      </a:r>
                      <a:r>
                        <a:rPr sz="1000" b="0" i="0" u="none" dirty="0" err="1"/>
                        <a:t>eingesetzt</a:t>
                      </a:r>
                      <a:r>
                        <a:rPr sz="1000" b="0" i="0" u="none" dirty="0"/>
                        <a:t> </a:t>
                      </a:r>
                      <a:r>
                        <a:rPr sz="1000" b="0" i="0" u="none" dirty="0" err="1"/>
                        <a:t>werden</a:t>
                      </a:r>
                      <a:r>
                        <a:rPr sz="1000" b="0" i="0" u="none" dirty="0"/>
                        <a:t>.</a:t>
                      </a:r>
                    </a:p>
                  </a:txBody>
                  <a:tcPr>
                    <a:solidFill>
                      <a:srgbClr val="FCEACC"/>
                    </a:solidFill>
                  </a:tcPr>
                </a:tc>
                <a:extLst>
                  <a:ext uri="{0D108BD9-81ED-4DB2-BD59-A6C34878D82A}">
                    <a16:rowId xmlns:a16="http://schemas.microsoft.com/office/drawing/2014/main" val="1004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6665628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lstStyle/>
          <a:p>
            <a:pPr marL="171450" indent="-171450">
              <a:buChar char="•"/>
              <a:defRPr sz="900"/>
            </a:pPr>
            <a:r>
              <a:t>Robert, Koch-Institut, Gesellschaft der epidemiologischen Krebsregister inDeutschland e, V., Krebs in Deutschland 2015/2016 , 2019.</a:t>
            </a:r>
            <a:endParaRPr lang="de-DE" dirty="0"/>
          </a:p>
          <a:p>
            <a:pPr marL="171450" indent="-171450">
              <a:buChar char="•"/>
              <a:defRPr sz="900"/>
            </a:pPr>
            <a:r>
              <a:t>Marjoribanks, J., Farquhar, C., Roberts, H., Lethaby, A., Lee, J., Long-termhormone therapy for perimenopausal and postmenopausal women. CochraneDatabase Syst Rev, 2017. 1 \(1\): p. Cd004143.</a:t>
            </a:r>
          </a:p>
          <a:p>
            <a:pPr marL="171450" indent="-171450">
              <a:buChar char="•"/>
              <a:defRPr sz="900"/>
            </a:pPr>
            <a:r>
              <a:t>Sjögren, L. L., Mørch, L. S., Løkkegaard, E., Hormone replacement therapy andthe risk of endometrial cancer: A systematic review. Maturitas, 2016. 91: p. 25-35.</a:t>
            </a:r>
          </a:p>
          <a:p>
            <a:pPr marL="171450" indent="-171450">
              <a:buChar char="•"/>
              <a:defRPr sz="900"/>
            </a:pPr>
            <a:r>
              <a:t>Skalkidou, A., Sergentanis, T. N., Gialamas, S. P., Georgakis, M. K.,Psaltopoulou, T., Trivella, M., et.al. Risk of endometrial cancer in womentreated with ovary-stimulating drugs for subfertility. Cochrane Database SystRev, 2017. 3 \(3\): p. Cd010931.</a:t>
            </a:r>
          </a:p>
          <a:p>
            <a:pPr marL="171450" indent="-171450">
              <a:buChar char="•"/>
              <a:defRPr sz="900"/>
            </a:pPr>
            <a:r>
              <a:t>Wortman, B. G., Bosse, T., Nout, R. A., Lutgens, Lchw, van der Steen-Banasik,E. M., Westerveld, H., et.al. Molecular-integrated risk profile to determineadjuvant radiotherapy in endometrial cancer: Evaluation of the pilot phase ofthe PORTEC-4a trial. Gynecol Oncol, 2018. 151 \(1\): p. 69-75.</a:t>
            </a:r>
          </a:p>
          <a:p>
            <a:pPr marL="171450" indent="-171450">
              <a:buChar char="•"/>
              <a:defRPr sz="900"/>
            </a:pPr>
            <a:r>
              <a:t>Frost, J. A., Webster, K. E., Bryant, A., Morrison, J., Lymphadenectomy forthe management of endometrial cancer. Cochrane Database Syst Rev, 2017.10 \(10\): p. Cd007585.</a:t>
            </a:r>
          </a:p>
          <a:p>
            <a:pPr marL="171450" indent="-171450">
              <a:buChar char="•"/>
              <a:defRPr sz="900"/>
            </a:pPr>
            <a:r>
              <a:t>de Boer, P., Adam, J. A., Buist, M. R., van de Vijver, M. J., Rasch, C. R.,Stoker, J., et.al. Role of MRI in detecting involvement of the uterineinternal os in uterine cervical cancer: systematic review of diagnostic testaccuracy. Eur J Radiol, 2013. 82 : p. e422-8.</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21215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Therapie mit Tamoxifen ist ein Risikofaktor für das Auftreten eines Endometriumkarzinoms. Der Effekt ist von der Dauer der Anwendung abhängig.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[Nelson, H. D. 2013]</a:t>
                      </a:r>
                      <a:r>
                        <a:rPr sz="1000"/>
                        <a:t>, </a:t>
                      </a:r>
                      <a:r>
                        <a:rPr sz="1000">
                          <a:solidFill>
                            <a:srgbClr val="F7BF66"/>
                          </a:solidFill>
                          <a:hlinkClick r:id="rId3"/>
                        </a:rPr>
                        <a:t>[Al-Mubarak, M. 2014]</a:t>
                      </a:r>
                      <a:r>
                        <a:rPr sz="1000"/>
                        <a:t>, </a:t>
                      </a:r>
                      <a:r>
                        <a:rPr sz="1000">
                          <a:solidFill>
                            <a:srgbClr val="F7BF66"/>
                          </a:solidFill>
                          <a:hlinkClick r:id="rId4"/>
                        </a:rPr>
                        <a:t>[Braithwaite, R. S. 2003]</a:t>
                      </a:r>
                      <a:r>
                        <a:rPr sz="1000"/>
                        <a:t>, </a:t>
                      </a:r>
                      <a:r>
                        <a:rPr sz="1000">
                          <a:solidFill>
                            <a:srgbClr val="F7BF66"/>
                          </a:solidFill>
                          <a:hlinkClick r:id="rId5"/>
                        </a:rPr>
                        <a:t>[DeMichele, A. 2008]</a:t>
                      </a:r>
                      <a:r>
                        <a:rPr sz="1000"/>
                        <a:t>, </a:t>
                      </a:r>
                      <a:r>
                        <a:rPr sz="1000">
                          <a:solidFill>
                            <a:srgbClr val="F7BF66"/>
                          </a:solidFill>
                          <a:hlinkClick r:id="rId6"/>
                        </a:rPr>
                        <a:t>[Emons, G.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85526794"/>
              </p:ext>
            </p:extLst>
          </p:nvPr>
        </p:nvGraphicFramePr>
        <p:xfrm>
          <a:off x="365452" y="38844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3.8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Orale Kontrazeptiva reduzieren das Risiko der Entstehung eines Endometriumkarzinoms. Die Stärke des Effektes ist von der Einnahmedauer abhängig.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8"/>
                        </a:rPr>
                        <a:t>[Collaborative Group on Epidemiological Studies on Endometrial Cancer 2015]</a:t>
                      </a:r>
                      <a:r>
                        <a:rPr sz="1000"/>
                        <a:t>, </a:t>
                      </a:r>
                      <a:r>
                        <a:rPr sz="1000">
                          <a:solidFill>
                            <a:srgbClr val="F7BF66"/>
                          </a:solidFill>
                          <a:hlinkClick r:id="rId9"/>
                        </a:rPr>
                        <a:t>[Gierisch, J. M. 2013]</a:t>
                      </a:r>
                      <a:r>
                        <a:rPr sz="1000"/>
                        <a:t>, </a:t>
                      </a:r>
                      <a:r>
                        <a:rPr sz="1000">
                          <a:solidFill>
                            <a:srgbClr val="F7BF66"/>
                          </a:solidFill>
                          <a:hlinkClick r:id="rId10"/>
                        </a:rPr>
                        <a:t>[Ignatov, A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032-034OL-3.0-3.8-2024G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ovarielle Stimulationstherapie erhöht das Endometriumkarzinomrisiko im Vergleich zu populationsbasierten Kontrollen, nicht jedoch im Vergleich zu infertilen Frauen.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[Parazzini, F. 2010]</a:t>
                      </a:r>
                      <a:r>
                        <a:rPr sz="1000"/>
                        <a:t>, </a:t>
                      </a:r>
                      <a:r>
                        <a:rPr sz="1000">
                          <a:solidFill>
                            <a:srgbClr val="F7BF66"/>
                          </a:solidFill>
                          <a:hlinkClick r:id="rId3"/>
                        </a:rPr>
                        <a:t>[Siristatidis, C. 2013]</a:t>
                      </a:r>
                      <a:r>
                        <a:rPr sz="1000"/>
                        <a:t>, </a:t>
                      </a:r>
                      <a:r>
                        <a:rPr sz="1000">
                          <a:solidFill>
                            <a:srgbClr val="F7BF66"/>
                          </a:solidFill>
                          <a:hlinkClick r:id="rId4" action="ppaction://hlinksldjump"/>
                        </a:rPr>
                        <a:t>[Skalkidou, A.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843386240"/>
              </p:ext>
            </p:extLst>
          </p:nvPr>
        </p:nvGraphicFramePr>
        <p:xfrm>
          <a:off x="360000" y="3885349"/>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Unter Tibolon wurde ein erhöhtes Risiko für die Entstehung eines Endometriumkarzinoms beobachtet.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6"/>
                        </a:rPr>
                        <a:t>[Beral, V. 2005]</a:t>
                      </a:r>
                      <a:r>
                        <a:rPr sz="1000"/>
                        <a:t>, </a:t>
                      </a:r>
                      <a:r>
                        <a:rPr sz="1000">
                          <a:solidFill>
                            <a:srgbClr val="F7BF66"/>
                          </a:solidFill>
                          <a:hlinkClick r:id="rId7"/>
                        </a:rPr>
                        <a:t>[Allen, N. E. 2010]</a:t>
                      </a:r>
                      <a:r>
                        <a:rPr sz="1000"/>
                        <a:t>, </a:t>
                      </a:r>
                      <a:r>
                        <a:rPr sz="1000">
                          <a:solidFill>
                            <a:srgbClr val="F7BF66"/>
                          </a:solidFill>
                          <a:hlinkClick r:id="rId8"/>
                        </a:rPr>
                        <a:t>[Ettinger, B. 2008]</a:t>
                      </a:r>
                      <a:r>
                        <a:rPr sz="1000"/>
                        <a:t>, </a:t>
                      </a:r>
                      <a:r>
                        <a:rPr sz="1000">
                          <a:solidFill>
                            <a:srgbClr val="F7BF66"/>
                          </a:solidFill>
                          <a:hlinkClick r:id="rId4" action="ppaction://hlinksldjump"/>
                        </a:rPr>
                        <a:t>[Sjögren, L. L.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032-034OL-3.0-3.10-2024G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04800" y="1628800"/>
            <a:ext cx="11582400" cy="4608512"/>
          </a:xfrm>
          <a:prstGeom prst="rect">
            <a:avLst/>
          </a:prstGeom>
          <a:noFill/>
        </p:spPr>
        <p:txBody>
          <a:bodyPr wrap="square" rtlCol="0">
            <a:noAutofit/>
          </a:bodyPr>
          <a:lstStyle/>
          <a:p>
            <a:pPr>
              <a:spcAft>
                <a:spcPts val="600"/>
              </a:spcAft>
            </a:pPr>
            <a:r>
              <a:rPr sz="1000" b="0" i="0" u="none" dirty="0">
                <a:latin typeface="Lucida Sans"/>
              </a:rPr>
              <a:t>Alle Statements und </a:t>
            </a:r>
            <a:r>
              <a:rPr sz="1000" b="0" i="0" u="none" dirty="0" err="1">
                <a:latin typeface="Lucida Sans"/>
              </a:rPr>
              <a:t>Empfehlungen</a:t>
            </a:r>
            <a:r>
              <a:rPr sz="1000" b="0" i="0" u="none" dirty="0">
                <a:latin typeface="Lucida Sans"/>
              </a:rPr>
              <a:t> der </a:t>
            </a:r>
            <a:r>
              <a:rPr sz="1000" b="0" i="0" u="none" dirty="0" err="1">
                <a:latin typeface="Lucida Sans"/>
              </a:rPr>
              <a:t>Leitlinie</a:t>
            </a:r>
            <a:r>
              <a:rPr sz="1000" b="0" i="0" u="none" dirty="0">
                <a:latin typeface="Lucida Sans"/>
              </a:rPr>
              <a:t> </a:t>
            </a:r>
            <a:r>
              <a:rPr sz="1000" b="0" i="0" u="none" dirty="0" err="1">
                <a:latin typeface="Lucida Sans"/>
              </a:rPr>
              <a:t>sowie</a:t>
            </a:r>
            <a:r>
              <a:rPr sz="1000" b="0" i="0" u="none" dirty="0">
                <a:latin typeface="Lucida Sans"/>
              </a:rPr>
              <a:t> </a:t>
            </a:r>
            <a:r>
              <a:rPr sz="1000" b="0" i="0" u="none" dirty="0" err="1">
                <a:latin typeface="Lucida Sans"/>
              </a:rPr>
              <a:t>sämtliche</a:t>
            </a:r>
            <a:r>
              <a:rPr sz="1000" b="0" i="0" u="none" dirty="0">
                <a:latin typeface="Lucida Sans"/>
              </a:rPr>
              <a:t> </a:t>
            </a:r>
            <a:r>
              <a:rPr sz="1000" b="0" i="0" u="none" dirty="0" err="1">
                <a:latin typeface="Lucida Sans"/>
              </a:rPr>
              <a:t>Hintergrundtexte</a:t>
            </a:r>
            <a:r>
              <a:rPr sz="1000" b="0" i="0" u="none" dirty="0">
                <a:latin typeface="Lucida Sans"/>
              </a:rPr>
              <a:t> </a:t>
            </a:r>
            <a:r>
              <a:rPr sz="1000" b="0" i="0" u="none" dirty="0" err="1">
                <a:latin typeface="Lucida Sans"/>
              </a:rPr>
              <a:t>wurden</a:t>
            </a:r>
            <a:r>
              <a:rPr sz="1000" b="0" i="0" u="none" dirty="0">
                <a:latin typeface="Lucida Sans"/>
              </a:rPr>
              <a:t> auf der Basis der </a:t>
            </a:r>
            <a:r>
              <a:rPr sz="1000" b="0" i="0" u="none" dirty="0" err="1">
                <a:latin typeface="Lucida Sans"/>
              </a:rPr>
              <a:t>systematisch</a:t>
            </a:r>
            <a:r>
              <a:rPr sz="1000" b="0" i="0" u="none" dirty="0">
                <a:latin typeface="Lucida Sans"/>
              </a:rPr>
              <a:t> </a:t>
            </a:r>
            <a:r>
              <a:rPr sz="1000" b="0" i="0" u="none" dirty="0" err="1">
                <a:latin typeface="Lucida Sans"/>
              </a:rPr>
              <a:t>recherchierten</a:t>
            </a:r>
            <a:r>
              <a:rPr sz="1000" b="0" i="0" u="none" dirty="0">
                <a:latin typeface="Lucida Sans"/>
              </a:rPr>
              <a:t> und </a:t>
            </a:r>
            <a:r>
              <a:rPr sz="1000" b="0" i="0" u="none" dirty="0" err="1">
                <a:latin typeface="Lucida Sans"/>
              </a:rPr>
              <a:t>bewerteten</a:t>
            </a:r>
            <a:r>
              <a:rPr sz="1000" b="0" i="0" u="none" dirty="0">
                <a:latin typeface="Lucida Sans"/>
              </a:rPr>
              <a:t> </a:t>
            </a:r>
            <a:r>
              <a:rPr sz="1000" b="0" i="0" u="none" dirty="0" err="1">
                <a:latin typeface="Lucida Sans"/>
              </a:rPr>
              <a:t>Literatur</a:t>
            </a:r>
            <a:r>
              <a:rPr sz="1000" b="0" i="0" u="none" dirty="0">
                <a:latin typeface="Lucida Sans"/>
              </a:rPr>
              <a:t> von 2021 bis 2022 </a:t>
            </a:r>
            <a:r>
              <a:rPr sz="1000" b="0" i="0" u="none" dirty="0" err="1">
                <a:latin typeface="Lucida Sans"/>
              </a:rPr>
              <a:t>geprüft</a:t>
            </a:r>
            <a:r>
              <a:rPr sz="1000" b="0" i="0" u="none" dirty="0">
                <a:latin typeface="Lucida Sans"/>
              </a:rPr>
              <a:t>. Sie </a:t>
            </a:r>
            <a:r>
              <a:rPr sz="1000" b="0" i="0" u="none" dirty="0" err="1">
                <a:latin typeface="Lucida Sans"/>
              </a:rPr>
              <a:t>wurden</a:t>
            </a:r>
            <a:r>
              <a:rPr sz="1000" b="0" i="0" u="none" dirty="0">
                <a:latin typeface="Lucida Sans"/>
              </a:rPr>
              <a:t> </a:t>
            </a:r>
            <a:r>
              <a:rPr sz="1000" b="0" i="0" u="none" dirty="0" err="1">
                <a:latin typeface="Lucida Sans"/>
              </a:rPr>
              <a:t>entweder</a:t>
            </a:r>
            <a:r>
              <a:rPr sz="1000" b="0" i="0" u="none" dirty="0">
                <a:latin typeface="Lucida Sans"/>
              </a:rPr>
              <a:t> </a:t>
            </a:r>
            <a:r>
              <a:rPr sz="1000" b="0" i="0" u="none" dirty="0" err="1">
                <a:latin typeface="Lucida Sans"/>
              </a:rPr>
              <a:t>bestätigt</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modifiziert</a:t>
            </a:r>
            <a:r>
              <a:rPr sz="1000" b="0" i="0" u="none" dirty="0">
                <a:latin typeface="Lucida Sans"/>
              </a:rPr>
              <a:t>. </a:t>
            </a:r>
            <a:r>
              <a:rPr sz="1000" b="0" i="0" u="none" dirty="0" err="1">
                <a:latin typeface="Lucida Sans"/>
              </a:rPr>
              <a:t>Soweit</a:t>
            </a:r>
            <a:r>
              <a:rPr sz="1000" b="0" i="0" u="none" dirty="0">
                <a:latin typeface="Lucida Sans"/>
              </a:rPr>
              <a:t> </a:t>
            </a:r>
            <a:r>
              <a:rPr sz="1000" b="0" i="0" u="none" dirty="0" err="1">
                <a:latin typeface="Lucida Sans"/>
              </a:rPr>
              <a:t>erforderlich</a:t>
            </a:r>
            <a:r>
              <a:rPr sz="1000" b="0" i="0" u="none" dirty="0">
                <a:latin typeface="Lucida Sans"/>
              </a:rPr>
              <a:t>, </a:t>
            </a:r>
            <a:r>
              <a:rPr sz="1000" b="0" i="0" u="none" dirty="0" err="1">
                <a:latin typeface="Lucida Sans"/>
              </a:rPr>
              <a:t>wurden</a:t>
            </a:r>
            <a:r>
              <a:rPr sz="1000" b="0" i="0" u="none" dirty="0">
                <a:latin typeface="Lucida Sans"/>
              </a:rPr>
              <a:t> </a:t>
            </a:r>
            <a:r>
              <a:rPr sz="1000" b="0" i="0" u="none" dirty="0" err="1">
                <a:latin typeface="Lucida Sans"/>
              </a:rPr>
              <a:t>neue</a:t>
            </a:r>
            <a:r>
              <a:rPr sz="1000" b="0" i="0" u="none" dirty="0">
                <a:latin typeface="Lucida Sans"/>
              </a:rPr>
              <a:t> Statements und </a:t>
            </a:r>
            <a:r>
              <a:rPr sz="1000" b="0" i="0" u="none" dirty="0" err="1">
                <a:latin typeface="Lucida Sans"/>
              </a:rPr>
              <a:t>Empfehlungen</a:t>
            </a:r>
            <a:r>
              <a:rPr sz="1000" b="0" i="0" u="none" dirty="0">
                <a:latin typeface="Lucida Sans"/>
              </a:rPr>
              <a:t> </a:t>
            </a:r>
            <a:r>
              <a:rPr sz="1000" b="0" i="0" u="none" dirty="0" err="1">
                <a:latin typeface="Lucida Sans"/>
              </a:rPr>
              <a:t>hinzugenommen</a:t>
            </a:r>
            <a:r>
              <a:rPr sz="1000" b="0" i="0" u="none" dirty="0">
                <a:latin typeface="Lucida Sans"/>
              </a:rPr>
              <a:t>. Eine </a:t>
            </a:r>
            <a:r>
              <a:rPr sz="1000" b="0" i="0" u="none" dirty="0" err="1">
                <a:latin typeface="Lucida Sans"/>
              </a:rPr>
              <a:t>detaillierte</a:t>
            </a:r>
            <a:r>
              <a:rPr sz="1000" b="0" i="0" u="none" dirty="0">
                <a:latin typeface="Lucida Sans"/>
              </a:rPr>
              <a:t> </a:t>
            </a:r>
            <a:r>
              <a:rPr sz="1000" b="0" i="0" u="none" dirty="0" err="1">
                <a:latin typeface="Lucida Sans"/>
              </a:rPr>
              <a:t>Übersicht</a:t>
            </a:r>
            <a:r>
              <a:rPr sz="1000" b="0" i="0" u="none" dirty="0">
                <a:latin typeface="Lucida Sans"/>
              </a:rPr>
              <a:t> </a:t>
            </a:r>
            <a:r>
              <a:rPr sz="1000" b="0" i="0" u="none" dirty="0" err="1">
                <a:latin typeface="Lucida Sans"/>
              </a:rPr>
              <a:t>befindet</a:t>
            </a:r>
            <a:r>
              <a:rPr sz="1000" b="0" i="0" u="none" dirty="0">
                <a:latin typeface="Lucida Sans"/>
              </a:rPr>
              <a:t> </a:t>
            </a:r>
            <a:r>
              <a:rPr sz="1000" b="0" i="0" u="none" dirty="0" err="1">
                <a:latin typeface="Lucida Sans"/>
              </a:rPr>
              <a:t>sich</a:t>
            </a:r>
            <a:r>
              <a:rPr sz="1000" b="0" i="0" u="none" dirty="0">
                <a:latin typeface="Lucida Sans"/>
              </a:rPr>
              <a:t> in </a:t>
            </a:r>
            <a:r>
              <a:rPr sz="1000" b="0" i="0" u="none" dirty="0" err="1">
                <a:latin typeface="Lucida Sans"/>
              </a:rPr>
              <a:t>Kapitel</a:t>
            </a:r>
            <a:r>
              <a:rPr sz="1000" b="0" i="0" u="none" dirty="0">
                <a:latin typeface="Lucida Sans"/>
              </a:rPr>
              <a:t> 16.2.Zu den </a:t>
            </a:r>
            <a:r>
              <a:rPr sz="1000" b="0" i="0" u="none" dirty="0" err="1">
                <a:latin typeface="Lucida Sans"/>
              </a:rPr>
              <a:t>neuen</a:t>
            </a:r>
            <a:r>
              <a:rPr sz="1000" b="0" i="0" u="none" dirty="0">
                <a:latin typeface="Lucida Sans"/>
              </a:rPr>
              <a:t> </a:t>
            </a:r>
            <a:r>
              <a:rPr sz="1000" b="0" i="0" u="none" dirty="0" err="1">
                <a:latin typeface="Lucida Sans"/>
              </a:rPr>
              <a:t>Punkten</a:t>
            </a:r>
            <a:r>
              <a:rPr sz="1000" b="0" i="0" u="none" dirty="0">
                <a:latin typeface="Lucida Sans"/>
              </a:rPr>
              <a:t> </a:t>
            </a:r>
            <a:r>
              <a:rPr sz="1000" b="0" i="0" u="none" dirty="0" err="1">
                <a:latin typeface="Lucida Sans"/>
              </a:rPr>
              <a:t>gehören:</a:t>
            </a:r>
            <a:r>
              <a:rPr sz="1000" b="1" i="0" u="none" dirty="0" err="1">
                <a:latin typeface="Lucida Sans"/>
              </a:rPr>
              <a:t>Epidemiologie</a:t>
            </a:r>
            <a:r>
              <a:rPr sz="1000" b="1" i="0" u="none" dirty="0">
                <a:latin typeface="Lucida Sans"/>
              </a:rPr>
              <a:t> und </a:t>
            </a:r>
            <a:r>
              <a:rPr sz="1000" b="1" i="0" u="none" dirty="0" err="1">
                <a:latin typeface="Lucida Sans"/>
              </a:rPr>
              <a:t>Risikofaktoren</a:t>
            </a:r>
            <a:r>
              <a:rPr sz="1000" b="1" i="0" u="none" dirty="0">
                <a:latin typeface="Lucida Sans"/>
              </a:rPr>
              <a:t>, </a:t>
            </a:r>
            <a:r>
              <a:rPr sz="1000" b="1" i="0" u="none" dirty="0" err="1">
                <a:latin typeface="Lucida Sans"/>
              </a:rPr>
              <a:t>Prävention</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2" action="ppaction://hlinksldjump"/>
              </a:rPr>
              <a:t>Kapitel</a:t>
            </a:r>
            <a:r>
              <a:rPr sz="1000" b="0" i="0" u="none" dirty="0">
                <a:latin typeface="Lucida Sans"/>
                <a:hlinkClick r:id="rId2" action="ppaction://hlinksldjump"/>
              </a:rPr>
              <a:t> 3</a:t>
            </a:r>
            <a:r>
              <a:rPr sz="1000" b="0" i="0" u="none" dirty="0">
                <a:latin typeface="Lucida Sans"/>
              </a:rPr>
              <a:t>)</a:t>
            </a:r>
          </a:p>
          <a:p>
            <a:pPr marL="171450" indent="-171450">
              <a:spcAft>
                <a:spcPts val="600"/>
              </a:spcAft>
              <a:buChar char="•"/>
            </a:pPr>
            <a:r>
              <a:rPr sz="1000" b="0" i="0" u="none" dirty="0" err="1">
                <a:latin typeface="Lucida Sans"/>
              </a:rPr>
              <a:t>Präzisierung</a:t>
            </a:r>
            <a:r>
              <a:rPr sz="1000" b="0" i="0" u="none" dirty="0">
                <a:latin typeface="Lucida Sans"/>
              </a:rPr>
              <a:t> des </a:t>
            </a:r>
            <a:r>
              <a:rPr sz="1000" b="0" i="0" u="none" dirty="0" err="1">
                <a:latin typeface="Lucida Sans"/>
              </a:rPr>
              <a:t>Zusammenhanges</a:t>
            </a:r>
            <a:r>
              <a:rPr sz="1000" b="0" i="0" u="none" dirty="0">
                <a:latin typeface="Lucida Sans"/>
              </a:rPr>
              <a:t> </a:t>
            </a:r>
            <a:r>
              <a:rPr sz="1000" b="0" i="0" u="none" dirty="0" err="1">
                <a:latin typeface="Lucida Sans"/>
              </a:rPr>
              <a:t>zwischen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ovariellen</a:t>
            </a:r>
            <a:r>
              <a:rPr sz="1000" b="0" i="0" u="none" dirty="0">
                <a:latin typeface="Lucida Sans"/>
              </a:rPr>
              <a:t> </a:t>
            </a:r>
            <a:r>
              <a:rPr sz="1000" b="0" i="0" u="none" dirty="0" err="1">
                <a:latin typeface="Lucida Sans"/>
              </a:rPr>
              <a:t>Stimulationstherapie</a:t>
            </a:r>
            <a:r>
              <a:rPr sz="1000" b="0" i="0" u="none" dirty="0">
                <a:latin typeface="Lucida Sans"/>
              </a:rPr>
              <a:t> </a:t>
            </a:r>
            <a:r>
              <a:rPr sz="1000" b="0" i="0" u="none" dirty="0" err="1">
                <a:latin typeface="Lucida Sans"/>
              </a:rPr>
              <a:t>im</a:t>
            </a:r>
            <a:r>
              <a:rPr sz="1000" b="0" i="0" u="none" dirty="0">
                <a:latin typeface="Lucida Sans"/>
              </a:rPr>
              <a:t> </a:t>
            </a:r>
            <a:r>
              <a:rPr sz="1000" b="0" i="0" u="none" dirty="0" err="1">
                <a:latin typeface="Lucida Sans"/>
              </a:rPr>
              <a:t>Rahmen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Kinderwunschbehandlung</a:t>
            </a:r>
            <a:r>
              <a:rPr sz="1000" b="0" i="0" u="none" dirty="0">
                <a:latin typeface="Lucida Sans"/>
              </a:rPr>
              <a:t> und dem EC-</a:t>
            </a:r>
            <a:r>
              <a:rPr sz="1000" b="0" i="0" u="none" dirty="0" err="1">
                <a:latin typeface="Lucida Sans"/>
              </a:rPr>
              <a:t>Risiko</a:t>
            </a:r>
            <a:endParaRPr sz="1000" b="0" i="0" u="none" dirty="0">
              <a:latin typeface="Lucida Sans"/>
            </a:endParaRPr>
          </a:p>
          <a:p>
            <a:pPr marL="171450" indent="-171450">
              <a:spcAft>
                <a:spcPts val="600"/>
              </a:spcAft>
              <a:buChar char="•"/>
            </a:pPr>
            <a:r>
              <a:rPr sz="1000" b="0" i="0" u="none" dirty="0" err="1">
                <a:latin typeface="Lucida Sans"/>
              </a:rPr>
              <a:t>Präzisierung</a:t>
            </a:r>
            <a:r>
              <a:rPr sz="1000" b="0" i="0" u="none" dirty="0">
                <a:latin typeface="Lucida Sans"/>
              </a:rPr>
              <a:t> des </a:t>
            </a:r>
            <a:r>
              <a:rPr sz="1000" b="0" i="0" u="none" dirty="0" err="1">
                <a:latin typeface="Lucida Sans"/>
              </a:rPr>
              <a:t>Zusammenhanges</a:t>
            </a:r>
            <a:r>
              <a:rPr sz="1000" b="0" i="0" u="none" dirty="0">
                <a:latin typeface="Lucida Sans"/>
              </a:rPr>
              <a:t> </a:t>
            </a:r>
            <a:r>
              <a:rPr sz="1000" b="0" i="0" u="none" dirty="0" err="1">
                <a:latin typeface="Lucida Sans"/>
              </a:rPr>
              <a:t>zwischen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Hormonersatztherapie</a:t>
            </a:r>
            <a:r>
              <a:rPr sz="1000" b="0" i="0" u="none" dirty="0">
                <a:latin typeface="Lucida Sans"/>
              </a:rPr>
              <a:t> und dem EC-</a:t>
            </a:r>
            <a:r>
              <a:rPr sz="1000" b="0" i="0" u="none" dirty="0" err="1">
                <a:latin typeface="Lucida Sans"/>
              </a:rPr>
              <a:t>Risiko</a:t>
            </a:r>
            <a:endParaRPr sz="1000" b="0" i="0" u="none" dirty="0">
              <a:latin typeface="Lucida Sans"/>
            </a:endParaRPr>
          </a:p>
          <a:p>
            <a:pPr marL="171450" indent="-171450">
              <a:spcAft>
                <a:spcPts val="600"/>
              </a:spcAft>
              <a:buChar char="•"/>
            </a:pPr>
            <a:r>
              <a:rPr sz="1000" b="0" i="0" u="none" dirty="0" err="1">
                <a:latin typeface="Lucida Sans"/>
              </a:rPr>
              <a:t>Ergänzung</a:t>
            </a:r>
            <a:r>
              <a:rPr sz="1000" b="0" i="0" u="none" dirty="0">
                <a:latin typeface="Lucida Sans"/>
              </a:rPr>
              <a:t> von </a:t>
            </a:r>
            <a:r>
              <a:rPr sz="1000" b="0" i="0" u="none" dirty="0" err="1">
                <a:latin typeface="Lucida Sans"/>
              </a:rPr>
              <a:t>Bisphosphonaten</a:t>
            </a:r>
            <a:r>
              <a:rPr sz="1000" b="0" i="0" u="none" dirty="0">
                <a:latin typeface="Lucida Sans"/>
              </a:rPr>
              <a:t> </a:t>
            </a:r>
            <a:r>
              <a:rPr sz="1000" b="0" i="0" u="none" dirty="0" err="1">
                <a:latin typeface="Lucida Sans"/>
              </a:rPr>
              <a:t>als</a:t>
            </a:r>
            <a:r>
              <a:rPr sz="1000" b="0" i="0" u="none" dirty="0">
                <a:latin typeface="Lucida Sans"/>
              </a:rPr>
              <a:t> </a:t>
            </a:r>
            <a:r>
              <a:rPr sz="1000" b="0" i="0" u="none" dirty="0" err="1">
                <a:latin typeface="Lucida Sans"/>
              </a:rPr>
              <a:t>risikomodulierender</a:t>
            </a:r>
            <a:r>
              <a:rPr sz="1000" b="0" i="0" u="none" dirty="0">
                <a:latin typeface="Lucida Sans"/>
              </a:rPr>
              <a:t> </a:t>
            </a:r>
            <a:r>
              <a:rPr sz="1000" b="0" i="0" u="none" dirty="0" err="1">
                <a:latin typeface="Lucida Sans"/>
              </a:rPr>
              <a:t>Faktor</a:t>
            </a:r>
            <a:r>
              <a:rPr sz="1000" b="0" i="0" u="none" dirty="0">
                <a:latin typeface="Lucida Sans"/>
              </a:rPr>
              <a:t> für die </a:t>
            </a:r>
            <a:r>
              <a:rPr sz="1000" b="0" i="0" u="none" dirty="0" err="1">
                <a:latin typeface="Lucida Sans"/>
              </a:rPr>
              <a:t>Entstehung</a:t>
            </a:r>
            <a:r>
              <a:rPr sz="1000" b="0" i="0" u="none" dirty="0">
                <a:latin typeface="Lucida Sans"/>
              </a:rPr>
              <a:t> </a:t>
            </a:r>
            <a:r>
              <a:rPr sz="1000" b="0" i="0" u="none" dirty="0" err="1">
                <a:latin typeface="Lucida Sans"/>
              </a:rPr>
              <a:t>eines</a:t>
            </a:r>
            <a:r>
              <a:rPr sz="1000" b="0" i="0" u="none" dirty="0">
                <a:latin typeface="Lucida Sans"/>
              </a:rPr>
              <a:t> EC</a:t>
            </a:r>
          </a:p>
          <a:p>
            <a:pPr>
              <a:spcAft>
                <a:spcPts val="600"/>
              </a:spcAft>
            </a:pPr>
            <a:endParaRPr sz="1000" b="0" i="0" u="none" dirty="0">
              <a:latin typeface="Lucida Sans"/>
            </a:endParaRPr>
          </a:p>
          <a:p>
            <a:pPr>
              <a:spcAft>
                <a:spcPts val="600"/>
              </a:spcAft>
            </a:pPr>
            <a:r>
              <a:rPr sz="1000" b="1" i="0" u="none" dirty="0" err="1">
                <a:latin typeface="Lucida Sans"/>
              </a:rPr>
              <a:t>Früherkennung</a:t>
            </a:r>
            <a:r>
              <a:rPr sz="1000" b="1" i="0" u="none" dirty="0">
                <a:latin typeface="Lucida Sans"/>
              </a:rPr>
              <a:t> und </a:t>
            </a:r>
            <a:r>
              <a:rPr sz="1000" b="1" i="0" u="none" dirty="0" err="1">
                <a:latin typeface="Lucida Sans"/>
              </a:rPr>
              <a:t>Diagnostik</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3" action="ppaction://hlinksldjump"/>
              </a:rPr>
              <a:t>Kapitel</a:t>
            </a:r>
            <a:r>
              <a:rPr sz="1000" b="0" i="0" u="none" dirty="0">
                <a:latin typeface="Lucida Sans"/>
                <a:hlinkClick r:id="rId3" action="ppaction://hlinksldjump"/>
              </a:rPr>
              <a:t> 4</a:t>
            </a:r>
            <a:r>
              <a:rPr sz="1000" b="0" i="0" u="none" dirty="0">
                <a:latin typeface="Lucida Sans"/>
              </a:rPr>
              <a:t>)</a:t>
            </a:r>
          </a:p>
          <a:p>
            <a:pPr marL="171450" indent="-171450">
              <a:spcAft>
                <a:spcPts val="600"/>
              </a:spcAft>
              <a:buChar char="•"/>
            </a:pPr>
            <a:r>
              <a:rPr sz="1000" b="0" i="0" u="none" dirty="0" err="1">
                <a:latin typeface="Lucida Sans"/>
              </a:rPr>
              <a:t>Ergänzung</a:t>
            </a:r>
            <a:r>
              <a:rPr sz="1000" b="0" i="0" u="none" dirty="0">
                <a:latin typeface="Lucida Sans"/>
              </a:rPr>
              <a:t> der </a:t>
            </a:r>
            <a:r>
              <a:rPr sz="1000" b="0" i="0" u="none" dirty="0" err="1">
                <a:latin typeface="Lucida Sans"/>
              </a:rPr>
              <a:t>Empfehlungen</a:t>
            </a:r>
            <a:r>
              <a:rPr sz="1000" b="0" i="0" u="none" dirty="0">
                <a:latin typeface="Lucida Sans"/>
              </a:rPr>
              <a:t> </a:t>
            </a:r>
            <a:r>
              <a:rPr sz="1000" b="0" i="0" u="none" dirty="0" err="1">
                <a:latin typeface="Lucida Sans"/>
              </a:rPr>
              <a:t>zum</a:t>
            </a:r>
            <a:r>
              <a:rPr sz="1000" b="0" i="0" u="none" dirty="0">
                <a:latin typeface="Lucida Sans"/>
              </a:rPr>
              <a:t> </a:t>
            </a:r>
            <a:r>
              <a:rPr sz="1000" b="0" i="0" u="none" dirty="0" err="1">
                <a:latin typeface="Lucida Sans"/>
              </a:rPr>
              <a:t>Einsatz</a:t>
            </a:r>
            <a:r>
              <a:rPr sz="1000" b="0" i="0" u="none" dirty="0">
                <a:latin typeface="Lucida Sans"/>
              </a:rPr>
              <a:t> der </a:t>
            </a:r>
            <a:r>
              <a:rPr sz="1000" b="0" i="0" u="none" dirty="0" err="1">
                <a:latin typeface="Lucida Sans"/>
              </a:rPr>
              <a:t>Transvaginalsonographie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Tamoxifentherapie</a:t>
            </a:r>
            <a:r>
              <a:rPr sz="1000" b="0" i="0" u="none" dirty="0">
                <a:latin typeface="Lucida Sans"/>
              </a:rPr>
              <a:t> </a:t>
            </a:r>
            <a:r>
              <a:rPr sz="1000" b="0" i="0" u="none" dirty="0" err="1">
                <a:latin typeface="Lucida Sans"/>
              </a:rPr>
              <a:t>über</a:t>
            </a:r>
            <a:r>
              <a:rPr sz="1000" b="0" i="0" u="none" dirty="0">
                <a:latin typeface="Lucida Sans"/>
              </a:rPr>
              <a:t> 10 Jahre</a:t>
            </a:r>
          </a:p>
          <a:p>
            <a:pPr marL="171450" indent="-171450">
              <a:spcAft>
                <a:spcPts val="600"/>
              </a:spcAft>
              <a:buChar char="•"/>
            </a:pPr>
            <a:r>
              <a:rPr sz="1000" b="0" i="0" u="none" dirty="0" err="1">
                <a:latin typeface="Lucida Sans"/>
              </a:rPr>
              <a:t>Präzisierung</a:t>
            </a:r>
            <a:r>
              <a:rPr sz="1000" b="0" i="0" u="none" dirty="0">
                <a:latin typeface="Lucida Sans"/>
              </a:rPr>
              <a:t> des Managements </a:t>
            </a:r>
            <a:r>
              <a:rPr sz="1000" b="0" i="0" u="none" dirty="0" err="1">
                <a:latin typeface="Lucida Sans"/>
              </a:rPr>
              <a:t>abnormer</a:t>
            </a:r>
            <a:r>
              <a:rPr sz="1000" b="0" i="0" u="none" dirty="0">
                <a:latin typeface="Lucida Sans"/>
              </a:rPr>
              <a:t> </a:t>
            </a:r>
            <a:r>
              <a:rPr sz="1000" b="0" i="0" u="none" dirty="0" err="1">
                <a:latin typeface="Lucida Sans"/>
              </a:rPr>
              <a:t>prämenopausaler</a:t>
            </a:r>
            <a:r>
              <a:rPr sz="1000" b="0" i="0" u="none" dirty="0">
                <a:latin typeface="Lucida Sans"/>
              </a:rPr>
              <a:t> </a:t>
            </a:r>
            <a:r>
              <a:rPr sz="1000" b="0" i="0" u="none" dirty="0" err="1">
                <a:latin typeface="Lucida Sans"/>
              </a:rPr>
              <a:t>Blutungen</a:t>
            </a:r>
            <a:endParaRPr sz="1000" b="0" i="0" u="none" dirty="0">
              <a:latin typeface="Lucida Sans"/>
            </a:endParaRPr>
          </a:p>
          <a:p>
            <a:pPr marL="171450" indent="-171450">
              <a:spcAft>
                <a:spcPts val="600"/>
              </a:spcAft>
              <a:buChar char="•"/>
            </a:pPr>
            <a:r>
              <a:rPr sz="1000" b="0" i="0" u="none" dirty="0" err="1">
                <a:latin typeface="Lucida Sans"/>
              </a:rPr>
              <a:t>Präzisierung</a:t>
            </a:r>
            <a:r>
              <a:rPr sz="1000" b="0" i="0" u="none" dirty="0">
                <a:latin typeface="Lucida Sans"/>
              </a:rPr>
              <a:t> des </a:t>
            </a:r>
            <a:r>
              <a:rPr sz="1000" b="0" i="0" u="none" dirty="0" err="1">
                <a:latin typeface="Lucida Sans"/>
              </a:rPr>
              <a:t>Zusammenhanges</a:t>
            </a:r>
            <a:r>
              <a:rPr sz="1000" b="0" i="0" u="none" dirty="0">
                <a:latin typeface="Lucida Sans"/>
              </a:rPr>
              <a:t> </a:t>
            </a:r>
            <a:r>
              <a:rPr sz="1000" b="0" i="0" u="none" dirty="0" err="1">
                <a:latin typeface="Lucida Sans"/>
              </a:rPr>
              <a:t>zwischen</a:t>
            </a:r>
            <a:r>
              <a:rPr sz="1000" b="0" i="0" u="none" dirty="0">
                <a:latin typeface="Lucida Sans"/>
              </a:rPr>
              <a:t> der </a:t>
            </a:r>
            <a:r>
              <a:rPr sz="1000" b="0" i="0" u="none" dirty="0" err="1">
                <a:latin typeface="Lucida Sans"/>
              </a:rPr>
              <a:t>sonographischen</a:t>
            </a:r>
            <a:r>
              <a:rPr sz="1000" b="0" i="0" u="none" dirty="0">
                <a:latin typeface="Lucida Sans"/>
              </a:rPr>
              <a:t> Diagnose von </a:t>
            </a:r>
            <a:r>
              <a:rPr sz="1000" b="0" i="0" u="none" dirty="0" err="1">
                <a:latin typeface="Lucida Sans"/>
              </a:rPr>
              <a:t>Endometriumpolypen</a:t>
            </a:r>
            <a:r>
              <a:rPr sz="1000" b="0" i="0" u="none" dirty="0">
                <a:latin typeface="Lucida Sans"/>
              </a:rPr>
              <a:t> und dem EC-</a:t>
            </a:r>
            <a:r>
              <a:rPr sz="1000" b="0" i="0" u="none" dirty="0" err="1">
                <a:latin typeface="Lucida Sans"/>
              </a:rPr>
              <a:t>Risiko</a:t>
            </a:r>
            <a:endParaRPr sz="1000" b="0" i="0" u="none" dirty="0">
              <a:latin typeface="Lucida Sans"/>
            </a:endParaRPr>
          </a:p>
          <a:p>
            <a:pPr marL="171450" indent="-171450">
              <a:spcAft>
                <a:spcPts val="600"/>
              </a:spcAft>
              <a:buChar char="•"/>
            </a:pPr>
            <a:r>
              <a:rPr sz="1000" b="0" i="0" u="none" dirty="0" err="1">
                <a:latin typeface="Lucida Sans"/>
              </a:rPr>
              <a:t>Erläuterungen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Quantifizierung</a:t>
            </a:r>
            <a:r>
              <a:rPr sz="1000" b="0" i="0" u="none" dirty="0">
                <a:latin typeface="Lucida Sans"/>
              </a:rPr>
              <a:t> der </a:t>
            </a:r>
            <a:r>
              <a:rPr sz="1000" b="0" i="0" u="none" dirty="0" err="1">
                <a:latin typeface="Lucida Sans"/>
              </a:rPr>
              <a:t>Lymphgefäßinfiltration</a:t>
            </a:r>
            <a:endParaRPr sz="1000" b="0" i="0" u="none" dirty="0">
              <a:latin typeface="Lucida Sans"/>
            </a:endParaRPr>
          </a:p>
          <a:p>
            <a:pPr marL="171450" indent="-171450">
              <a:spcAft>
                <a:spcPts val="600"/>
              </a:spcAft>
              <a:buChar char="•"/>
            </a:pPr>
            <a:r>
              <a:rPr sz="1000" b="0" i="0" u="none" dirty="0" err="1">
                <a:latin typeface="Lucida Sans"/>
              </a:rPr>
              <a:t>Empfehlung</a:t>
            </a:r>
            <a:r>
              <a:rPr sz="1000" b="0" i="0" u="none" dirty="0">
                <a:latin typeface="Lucida Sans"/>
              </a:rPr>
              <a:t> der </a:t>
            </a:r>
            <a:r>
              <a:rPr sz="1000" b="0" i="0" u="none" dirty="0" err="1">
                <a:latin typeface="Lucida Sans"/>
              </a:rPr>
              <a:t>Bestimmung</a:t>
            </a:r>
            <a:r>
              <a:rPr sz="1000" b="0" i="0" u="none" dirty="0">
                <a:latin typeface="Lucida Sans"/>
              </a:rPr>
              <a:t> des HER2-Status </a:t>
            </a:r>
            <a:r>
              <a:rPr sz="1000" b="0" i="0" u="none" dirty="0" err="1">
                <a:latin typeface="Lucida Sans"/>
              </a:rPr>
              <a:t>bei</a:t>
            </a:r>
            <a:r>
              <a:rPr sz="1000" b="0" i="0" u="none" dirty="0">
                <a:latin typeface="Lucida Sans"/>
              </a:rPr>
              <a:t> </a:t>
            </a:r>
            <a:r>
              <a:rPr sz="1000" b="0" i="0" u="none" dirty="0" err="1">
                <a:latin typeface="Lucida Sans"/>
              </a:rPr>
              <a:t>allen</a:t>
            </a:r>
            <a:r>
              <a:rPr sz="1000" b="0" i="0" u="none" dirty="0">
                <a:latin typeface="Lucida Sans"/>
              </a:rPr>
              <a:t> </a:t>
            </a:r>
            <a:r>
              <a:rPr sz="1000" b="0" i="0" u="none" dirty="0" err="1">
                <a:latin typeface="Lucida Sans"/>
              </a:rPr>
              <a:t>serösen</a:t>
            </a:r>
            <a:r>
              <a:rPr sz="1000" b="0" i="0" u="none" dirty="0">
                <a:latin typeface="Lucida Sans"/>
              </a:rPr>
              <a:t> EC</a:t>
            </a:r>
          </a:p>
          <a:p>
            <a:pPr marL="171450" indent="-171450">
              <a:spcAft>
                <a:spcPts val="600"/>
              </a:spcAft>
              <a:buChar char="•"/>
            </a:pPr>
            <a:r>
              <a:rPr sz="1000" b="0" i="0" u="none" dirty="0" err="1">
                <a:latin typeface="Lucida Sans"/>
              </a:rPr>
              <a:t>Präzisierung</a:t>
            </a:r>
            <a:r>
              <a:rPr sz="1000" b="0" i="0" u="none" dirty="0">
                <a:latin typeface="Lucida Sans"/>
              </a:rPr>
              <a:t> der </a:t>
            </a:r>
            <a:r>
              <a:rPr sz="1000" b="0" i="0" u="none" dirty="0" err="1">
                <a:latin typeface="Lucida Sans"/>
              </a:rPr>
              <a:t>technischen</a:t>
            </a:r>
            <a:r>
              <a:rPr sz="1000" b="0" i="0" u="none" dirty="0">
                <a:latin typeface="Lucida Sans"/>
              </a:rPr>
              <a:t> </a:t>
            </a:r>
            <a:r>
              <a:rPr sz="1000" b="0" i="0" u="none" dirty="0" err="1">
                <a:latin typeface="Lucida Sans"/>
              </a:rPr>
              <a:t>Aspekte</a:t>
            </a:r>
            <a:r>
              <a:rPr sz="1000" b="0" i="0" u="none" dirty="0">
                <a:latin typeface="Lucida Sans"/>
              </a:rPr>
              <a:t> der </a:t>
            </a:r>
            <a:r>
              <a:rPr sz="1000" b="0" i="0" u="none" dirty="0" err="1">
                <a:latin typeface="Lucida Sans"/>
              </a:rPr>
              <a:t>immunhistochemischen</a:t>
            </a:r>
            <a:r>
              <a:rPr sz="1000" b="0" i="0" u="none" dirty="0">
                <a:latin typeface="Lucida Sans"/>
              </a:rPr>
              <a:t> </a:t>
            </a:r>
            <a:r>
              <a:rPr sz="1000" b="0" i="0" u="none" dirty="0" err="1">
                <a:latin typeface="Lucida Sans"/>
              </a:rPr>
              <a:t>Bestimmung</a:t>
            </a:r>
            <a:r>
              <a:rPr sz="1000" b="0" i="0" u="none" dirty="0">
                <a:latin typeface="Lucida Sans"/>
              </a:rPr>
              <a:t> der MSI-</a:t>
            </a:r>
            <a:r>
              <a:rPr sz="1000" b="0" i="0" u="none" dirty="0" err="1">
                <a:latin typeface="Lucida Sans"/>
              </a:rPr>
              <a:t>Proteine</a:t>
            </a:r>
            <a:endParaRPr sz="1000" b="0" i="0" u="none" dirty="0">
              <a:latin typeface="Lucida Sans"/>
            </a:endParaRPr>
          </a:p>
          <a:p>
            <a:pPr marL="171450" indent="-171450">
              <a:spcAft>
                <a:spcPts val="600"/>
              </a:spcAft>
              <a:buChar char="•"/>
            </a:pPr>
            <a:r>
              <a:rPr sz="1000" b="0" i="0" u="none" dirty="0" err="1">
                <a:latin typeface="Lucida Sans"/>
              </a:rPr>
              <a:t>Präzisierung</a:t>
            </a:r>
            <a:r>
              <a:rPr sz="1000" b="0" i="0" u="none" dirty="0">
                <a:latin typeface="Lucida Sans"/>
              </a:rPr>
              <a:t> der </a:t>
            </a:r>
            <a:r>
              <a:rPr sz="1000" b="0" i="0" u="none" dirty="0" err="1">
                <a:latin typeface="Lucida Sans"/>
              </a:rPr>
              <a:t>Identifikation</a:t>
            </a:r>
            <a:r>
              <a:rPr sz="1000" b="0" i="0" u="none" dirty="0">
                <a:latin typeface="Lucida Sans"/>
              </a:rPr>
              <a:t> von </a:t>
            </a:r>
            <a:r>
              <a:rPr sz="1000" b="0" i="0" u="none" dirty="0" err="1">
                <a:latin typeface="Lucida Sans"/>
              </a:rPr>
              <a:t>multiplen</a:t>
            </a:r>
            <a:r>
              <a:rPr sz="1000" b="0" i="0" u="none" dirty="0">
                <a:latin typeface="Lucida Sans"/>
              </a:rPr>
              <a:t> </a:t>
            </a:r>
            <a:r>
              <a:rPr sz="1000" b="0" i="0" u="none" dirty="0" err="1">
                <a:latin typeface="Lucida Sans"/>
              </a:rPr>
              <a:t>molekularen</a:t>
            </a:r>
            <a:r>
              <a:rPr sz="1000" b="0" i="0" u="none" dirty="0">
                <a:latin typeface="Lucida Sans"/>
              </a:rPr>
              <a:t> </a:t>
            </a:r>
            <a:r>
              <a:rPr sz="1000" b="0" i="0" u="none" dirty="0" err="1">
                <a:latin typeface="Lucida Sans"/>
              </a:rPr>
              <a:t>Veränderungen</a:t>
            </a:r>
            <a:r>
              <a:rPr sz="1000" b="0" i="0" u="none" dirty="0">
                <a:latin typeface="Lucida Sans"/>
              </a:rPr>
              <a:t> (</a:t>
            </a:r>
            <a:r>
              <a:rPr sz="1000" b="0" i="0" u="none" dirty="0" err="1">
                <a:latin typeface="Lucida Sans"/>
              </a:rPr>
              <a:t>sog</a:t>
            </a:r>
            <a:r>
              <a:rPr sz="1000" b="0" i="0" u="none" dirty="0">
                <a:latin typeface="Lucida Sans"/>
              </a:rPr>
              <a:t>. ,multiple </a:t>
            </a:r>
            <a:r>
              <a:rPr sz="1000" b="0" i="0" u="none" dirty="0" err="1">
                <a:latin typeface="Lucida Sans"/>
              </a:rPr>
              <a:t>classifyers</a:t>
            </a:r>
            <a:r>
              <a:rPr sz="1000" b="0" i="0" u="none" dirty="0">
                <a:latin typeface="Lucida Sans"/>
              </a:rPr>
              <a:t>‘)</a:t>
            </a:r>
          </a:p>
          <a:p>
            <a:pPr>
              <a:spcAft>
                <a:spcPts val="600"/>
              </a:spcAft>
            </a:pPr>
            <a:endParaRPr sz="1000" b="0" i="0" u="none" dirty="0">
              <a:latin typeface="Lucida Sans"/>
            </a:endParaRPr>
          </a:p>
          <a:p>
            <a:pPr>
              <a:spcAft>
                <a:spcPts val="600"/>
              </a:spcAft>
            </a:pPr>
            <a:r>
              <a:rPr sz="1000" b="1" i="0" u="none" dirty="0">
                <a:latin typeface="Lucida Sans"/>
              </a:rPr>
              <a:t>Operative </a:t>
            </a:r>
            <a:r>
              <a:rPr sz="1000" b="1" i="0" u="none" dirty="0" err="1">
                <a:latin typeface="Lucida Sans"/>
              </a:rPr>
              <a:t>Therapie</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4" action="ppaction://hlinksldjump"/>
              </a:rPr>
              <a:t>Kapitel</a:t>
            </a:r>
            <a:r>
              <a:rPr sz="1000" b="0" i="0" u="none" dirty="0">
                <a:latin typeface="Lucida Sans"/>
                <a:hlinkClick r:id="rId4" action="ppaction://hlinksldjump"/>
              </a:rPr>
              <a:t> 6</a:t>
            </a:r>
            <a:r>
              <a:rPr sz="1000" b="0" i="0" u="none" dirty="0">
                <a:latin typeface="Lucida Sans"/>
              </a:rPr>
              <a:t>)</a:t>
            </a:r>
          </a:p>
          <a:p>
            <a:pPr marL="171450" indent="-171450">
              <a:spcAft>
                <a:spcPts val="600"/>
              </a:spcAft>
              <a:buChar char="•"/>
            </a:pPr>
            <a:r>
              <a:rPr sz="1000" b="0" i="0" u="none" dirty="0" err="1">
                <a:latin typeface="Lucida Sans"/>
              </a:rPr>
              <a:t>Präzisierung</a:t>
            </a:r>
            <a:r>
              <a:rPr sz="1000" b="0" i="0" u="none" dirty="0">
                <a:latin typeface="Lucida Sans"/>
              </a:rPr>
              <a:t> der Rolle von L1-CAM </a:t>
            </a:r>
            <a:r>
              <a:rPr sz="1000" b="0" i="0" u="none" dirty="0" err="1">
                <a:latin typeface="Lucida Sans"/>
              </a:rPr>
              <a:t>im</a:t>
            </a:r>
            <a:r>
              <a:rPr sz="1000" b="0" i="0" u="none" dirty="0">
                <a:latin typeface="Lucida Sans"/>
              </a:rPr>
              <a:t> </a:t>
            </a:r>
            <a:r>
              <a:rPr sz="1000" b="0" i="0" u="none" dirty="0" err="1">
                <a:latin typeface="Lucida Sans"/>
              </a:rPr>
              <a:t>Rahmen</a:t>
            </a:r>
            <a:r>
              <a:rPr sz="1000" b="0" i="0" u="none" dirty="0">
                <a:latin typeface="Lucida Sans"/>
              </a:rPr>
              <a:t> der </a:t>
            </a:r>
            <a:r>
              <a:rPr sz="1000" b="0" i="0" u="none" dirty="0" err="1">
                <a:latin typeface="Lucida Sans"/>
              </a:rPr>
              <a:t>operativen</a:t>
            </a:r>
            <a:r>
              <a:rPr sz="1000" b="0" i="0" u="none" dirty="0">
                <a:latin typeface="Lucida Sans"/>
              </a:rPr>
              <a:t> </a:t>
            </a:r>
            <a:r>
              <a:rPr sz="1000" b="0" i="0" u="none" dirty="0" err="1">
                <a:latin typeface="Lucida Sans"/>
              </a:rPr>
              <a:t>Therapiealgorithmen</a:t>
            </a:r>
            <a:endParaRPr sz="1000" b="0" i="0" u="none" dirty="0">
              <a:latin typeface="Lucida Sans"/>
            </a:endParaRPr>
          </a:p>
          <a:p>
            <a:pPr marL="171450" indent="-171450">
              <a:spcAft>
                <a:spcPts val="600"/>
              </a:spcAft>
              <a:buChar char="•"/>
            </a:pPr>
            <a:r>
              <a:rPr sz="1000" b="0" i="0" u="none" dirty="0" err="1">
                <a:latin typeface="Lucida Sans"/>
              </a:rPr>
              <a:t>Ergänzung</a:t>
            </a:r>
            <a:r>
              <a:rPr sz="1000" b="0" i="0" u="none" dirty="0">
                <a:latin typeface="Lucida Sans"/>
              </a:rPr>
              <a:t> </a:t>
            </a:r>
            <a:r>
              <a:rPr sz="1000" b="0" i="0" u="none" dirty="0" err="1">
                <a:latin typeface="Lucida Sans"/>
              </a:rPr>
              <a:t>neuer</a:t>
            </a:r>
            <a:r>
              <a:rPr sz="1000" b="0" i="0" u="none" dirty="0">
                <a:latin typeface="Lucida Sans"/>
              </a:rPr>
              <a:t> </a:t>
            </a:r>
            <a:r>
              <a:rPr sz="1000" b="0" i="0" u="none" dirty="0" err="1">
                <a:latin typeface="Lucida Sans"/>
              </a:rPr>
              <a:t>klinischer</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zur</a:t>
            </a:r>
            <a:r>
              <a:rPr sz="1000" b="0" i="0" u="none" dirty="0">
                <a:latin typeface="Lucida Sans"/>
              </a:rPr>
              <a:t> SLN-</a:t>
            </a:r>
            <a:r>
              <a:rPr sz="1000" b="0" i="0" u="none" dirty="0" err="1">
                <a:latin typeface="Lucida Sans"/>
              </a:rPr>
              <a:t>Biopsie</a:t>
            </a:r>
            <a:r>
              <a:rPr sz="1000" b="0" i="0" u="none" dirty="0">
                <a:latin typeface="Lucida Sans"/>
              </a:rPr>
              <a:t> </a:t>
            </a:r>
            <a:r>
              <a:rPr sz="1000" b="0" i="0" u="none" dirty="0" err="1">
                <a:latin typeface="Lucida Sans"/>
              </a:rPr>
              <a:t>hinsichtlich</a:t>
            </a:r>
            <a:r>
              <a:rPr sz="1000" b="0" i="0" u="none" dirty="0">
                <a:latin typeface="Lucida Sans"/>
              </a:rPr>
              <a:t> </a:t>
            </a:r>
            <a:r>
              <a:rPr sz="1000" b="0" i="0" u="none" dirty="0" err="1">
                <a:latin typeface="Lucida Sans"/>
              </a:rPr>
              <a:t>Morbidität</a:t>
            </a:r>
            <a:r>
              <a:rPr sz="1000" b="0" i="0" u="none" dirty="0">
                <a:latin typeface="Lucida Sans"/>
              </a:rPr>
              <a:t>, </a:t>
            </a:r>
            <a:r>
              <a:rPr sz="1000" b="0" i="0" u="none" dirty="0" err="1">
                <a:latin typeface="Lucida Sans"/>
              </a:rPr>
              <a:t>Sensitivität</a:t>
            </a:r>
            <a:r>
              <a:rPr sz="1000" b="0" i="0" u="none" dirty="0">
                <a:latin typeface="Lucida Sans"/>
              </a:rPr>
              <a:t>/</a:t>
            </a:r>
            <a:r>
              <a:rPr sz="1000" b="0" i="0" u="none" dirty="0" err="1">
                <a:latin typeface="Lucida Sans"/>
              </a:rPr>
              <a:t>Spezifität</a:t>
            </a:r>
            <a:r>
              <a:rPr sz="1000" b="0" i="0" u="none" dirty="0">
                <a:latin typeface="Lucida Sans"/>
              </a:rPr>
              <a:t> und </a:t>
            </a:r>
            <a:r>
              <a:rPr sz="1000" b="0" i="0" u="none" dirty="0" err="1">
                <a:latin typeface="Lucida Sans"/>
              </a:rPr>
              <a:t>Überleben</a:t>
            </a:r>
            <a:endParaRPr sz="1000" b="0" i="0" u="none" dirty="0">
              <a:latin typeface="Lucida Sans"/>
            </a:endParaRP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spätes Menarchealter und ein spätes Alter bei der Geburt des letzten Kindes sind mit einem reduzierten Risiko, ein spätes Menopausenalter ist mit einem erhöhten Risiko für das Auftreten eines Endometriumkarzinoms assoziiert.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[Dossus, L. 2009]</a:t>
                      </a:r>
                      <a:r>
                        <a:rPr sz="1000"/>
                        <a:t>, </a:t>
                      </a:r>
                      <a:r>
                        <a:rPr sz="1000">
                          <a:solidFill>
                            <a:srgbClr val="F7BF66"/>
                          </a:solidFill>
                          <a:hlinkClick r:id="rId3"/>
                        </a:rPr>
                        <a:t>[Karageorgi, S. 2009]</a:t>
                      </a:r>
                      <a:r>
                        <a:rPr sz="1000"/>
                        <a:t>, </a:t>
                      </a:r>
                      <a:r>
                        <a:rPr sz="1000">
                          <a:solidFill>
                            <a:srgbClr val="F7BF66"/>
                          </a:solidFill>
                          <a:hlinkClick r:id="rId4"/>
                        </a:rPr>
                        <a:t>[Setiawan, V. W.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924623934"/>
              </p:ext>
            </p:extLst>
          </p:nvPr>
        </p:nvGraphicFramePr>
        <p:xfrm>
          <a:off x="360000" y="3861048"/>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Diabetes mellitus, eine gestörte Glucosetoleranz, das metabolische Syndrom und das Syndrom der polyzystischen Ovarien (PCOS) erhöhen das Risiko für das Auftreten eines Endometriumkarzinoms.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6"/>
                        </a:rPr>
                        <a:t>[Friberg, E. 2007]</a:t>
                      </a:r>
                      <a:r>
                        <a:rPr sz="1000"/>
                        <a:t>, </a:t>
                      </a:r>
                      <a:r>
                        <a:rPr sz="1000">
                          <a:solidFill>
                            <a:srgbClr val="F7BF66"/>
                          </a:solidFill>
                          <a:hlinkClick r:id="rId7"/>
                        </a:rPr>
                        <a:t>[Haoula, Z. 2012]</a:t>
                      </a:r>
                      <a:r>
                        <a:rPr sz="1000"/>
                        <a:t>, </a:t>
                      </a:r>
                      <a:r>
                        <a:rPr sz="1000">
                          <a:solidFill>
                            <a:srgbClr val="F7BF66"/>
                          </a:solidFill>
                          <a:hlinkClick r:id="rId8"/>
                        </a:rPr>
                        <a:t>[Choi, Y. 2012]</a:t>
                      </a:r>
                      <a:r>
                        <a:rPr sz="1000"/>
                        <a:t>, </a:t>
                      </a:r>
                      <a:r>
                        <a:rPr sz="1000">
                          <a:solidFill>
                            <a:srgbClr val="F7BF66"/>
                          </a:solidFill>
                          <a:hlinkClick r:id="rId9"/>
                        </a:rPr>
                        <a:t>[Gnagnarella, P. 2008]</a:t>
                      </a:r>
                      <a:r>
                        <a:rPr sz="1000"/>
                        <a:t>, </a:t>
                      </a:r>
                      <a:r>
                        <a:rPr sz="1000">
                          <a:solidFill>
                            <a:srgbClr val="F7BF66"/>
                          </a:solidFill>
                          <a:hlinkClick r:id="rId10"/>
                        </a:rPr>
                        <a:t>[Liao, C. 2014]</a:t>
                      </a:r>
                      <a:r>
                        <a:rPr sz="1000"/>
                        <a:t>, </a:t>
                      </a:r>
                      <a:r>
                        <a:rPr sz="1000">
                          <a:solidFill>
                            <a:srgbClr val="F7BF66"/>
                          </a:solidFill>
                          <a:hlinkClick r:id="rId11"/>
                        </a:rPr>
                        <a:t>[Barone, B. B. 2008]</a:t>
                      </a:r>
                      <a:r>
                        <a:rPr sz="1000"/>
                        <a:t>, </a:t>
                      </a:r>
                      <a:r>
                        <a:rPr sz="1000">
                          <a:solidFill>
                            <a:srgbClr val="F7BF66"/>
                          </a:solidFill>
                          <a:hlinkClick r:id="rId12"/>
                        </a:rPr>
                        <a:t>[Chittenden, B. G. 2009]</a:t>
                      </a:r>
                      <a:r>
                        <a:rPr sz="1000"/>
                        <a:t>, </a:t>
                      </a:r>
                      <a:r>
                        <a:rPr sz="1000">
                          <a:solidFill>
                            <a:srgbClr val="F7BF66"/>
                          </a:solidFill>
                          <a:hlinkClick r:id="rId13"/>
                        </a:rPr>
                        <a:t>[Huang, Y. 2014]</a:t>
                      </a:r>
                      <a:r>
                        <a:rPr sz="1000"/>
                        <a:t>, </a:t>
                      </a:r>
                      <a:r>
                        <a:rPr sz="1000">
                          <a:solidFill>
                            <a:srgbClr val="F7BF66"/>
                          </a:solidFill>
                          <a:hlinkClick r:id="rId14"/>
                        </a:rPr>
                        <a:t>[Barry, J. A. 2014]</a:t>
                      </a:r>
                      <a:r>
                        <a:rPr sz="1000"/>
                        <a:t>, </a:t>
                      </a:r>
                      <a:r>
                        <a:rPr sz="1000">
                          <a:solidFill>
                            <a:srgbClr val="F7BF66"/>
                          </a:solidFill>
                          <a:hlinkClick r:id="rId15"/>
                        </a:rPr>
                        <a:t>[Fearnley, E. J. 2010]</a:t>
                      </a:r>
                      <a:r>
                        <a:rPr sz="1000"/>
                        <a:t>, </a:t>
                      </a:r>
                      <a:r>
                        <a:rPr sz="1000">
                          <a:solidFill>
                            <a:srgbClr val="F7BF66"/>
                          </a:solidFill>
                          <a:hlinkClick r:id="rId16"/>
                        </a:rPr>
                        <a:t>[Gottschau, M. 2014]</a:t>
                      </a:r>
                      <a:r>
                        <a:rPr sz="1000"/>
                        <a:t>, </a:t>
                      </a:r>
                      <a:r>
                        <a:rPr sz="1000">
                          <a:solidFill>
                            <a:srgbClr val="F7BF66"/>
                          </a:solidFill>
                          <a:hlinkClick r:id="rId17"/>
                        </a:rPr>
                        <a:t>[Luo, J. 2014]</a:t>
                      </a:r>
                      <a:r>
                        <a:rPr sz="1000"/>
                        <a:t>, </a:t>
                      </a:r>
                      <a:r>
                        <a:rPr sz="1000">
                          <a:solidFill>
                            <a:srgbClr val="F7BF66"/>
                          </a:solidFill>
                          <a:hlinkClick r:id="rId18"/>
                        </a:rPr>
                        <a:t>[Mulholland, H. G. 2008]</a:t>
                      </a:r>
                      <a:r>
                        <a:rPr sz="1000"/>
                        <a:t>, </a:t>
                      </a:r>
                      <a:r>
                        <a:rPr sz="1000">
                          <a:solidFill>
                            <a:srgbClr val="F7BF66"/>
                          </a:solidFill>
                          <a:hlinkClick r:id="rId19"/>
                        </a:rPr>
                        <a:t>[Nagle, C. M. 2012]</a:t>
                      </a:r>
                      <a:r>
                        <a:rPr sz="1000"/>
                        <a:t>, </a:t>
                      </a:r>
                      <a:r>
                        <a:rPr sz="1000">
                          <a:solidFill>
                            <a:srgbClr val="F7BF66"/>
                          </a:solidFill>
                          <a:hlinkClick r:id="rId20"/>
                        </a:rPr>
                        <a:t>[Zhang, Z. H.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032-034OL-3.0-3.12-2024G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erhöhter Body-Mass-Index (BMI) erhöht das Risiko für das Auftreten eines Endometriumkarzinoms.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[Dobbins, M. 2013]</a:t>
                      </a:r>
                      <a:r>
                        <a:rPr sz="1000"/>
                        <a:t>, </a:t>
                      </a:r>
                      <a:r>
                        <a:rPr sz="1000">
                          <a:solidFill>
                            <a:srgbClr val="F7BF66"/>
                          </a:solidFill>
                          <a:hlinkClick r:id="rId3"/>
                        </a:rPr>
                        <a:t>[Crosbie, E. J. 2010]</a:t>
                      </a:r>
                      <a:r>
                        <a:rPr sz="1000"/>
                        <a:t>, </a:t>
                      </a:r>
                      <a:r>
                        <a:rPr sz="1000">
                          <a:solidFill>
                            <a:srgbClr val="F7BF66"/>
                          </a:solidFill>
                          <a:hlinkClick r:id="rId4"/>
                        </a:rPr>
                        <a:t>[Bergstrom, A. 2001]</a:t>
                      </a:r>
                      <a:r>
                        <a:rPr sz="1000"/>
                        <a:t>, </a:t>
                      </a:r>
                      <a:r>
                        <a:rPr sz="1000">
                          <a:solidFill>
                            <a:srgbClr val="F7BF66"/>
                          </a:solidFill>
                          <a:hlinkClick r:id="rId5"/>
                        </a:rPr>
                        <a:t>[Reeves, K. W. 2011]</a:t>
                      </a:r>
                      <a:r>
                        <a:rPr sz="1000"/>
                        <a:t>, </a:t>
                      </a:r>
                      <a:r>
                        <a:rPr sz="1000">
                          <a:solidFill>
                            <a:srgbClr val="F7BF66"/>
                          </a:solidFill>
                          <a:hlinkClick r:id="rId6"/>
                        </a:rPr>
                        <a:t>[Renehan, A. G. 2008]</a:t>
                      </a:r>
                      <a:r>
                        <a:rPr sz="1000"/>
                        <a:t>, </a:t>
                      </a:r>
                      <a:r>
                        <a:rPr sz="1000">
                          <a:solidFill>
                            <a:srgbClr val="F7BF66"/>
                          </a:solidFill>
                          <a:hlinkClick r:id="rId7"/>
                        </a:rPr>
                        <a:t>[Ward, K. K.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3.1: Epidemiologie und Risikofaktoren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hereditäre Prädisposition im Rahmen eines Lynch-Syndroms oder eines Cowden-Syndroms erhöht das Risiko für das Auftreten eines Endometriumkarzinoms.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[Dörk, T 2020]</a:t>
                      </a:r>
                      <a:r>
                        <a:rPr sz="1000"/>
                        <a:t>, </a:t>
                      </a:r>
                      <a:r>
                        <a:rPr sz="1000">
                          <a:solidFill>
                            <a:srgbClr val="F7BF66"/>
                          </a:solidFill>
                          <a:hlinkClick r:id="rId3"/>
                        </a:rPr>
                        <a:t>[Ma,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3.2: Risikoreduzierende 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Körperliche Aktivität ist mit einem reduzierten Risiko für das Auftreten eines Endometriumkarzinoms assoziiert.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[Keum, N. 2014]</a:t>
                      </a:r>
                      <a:r>
                        <a:rPr sz="1000"/>
                        <a:t>, </a:t>
                      </a:r>
                      <a:r>
                        <a:rPr sz="1000">
                          <a:solidFill>
                            <a:srgbClr val="F7BF66"/>
                          </a:solidFill>
                          <a:hlinkClick r:id="rId3"/>
                        </a:rPr>
                        <a:t>[Gierach, G. L. 2009]</a:t>
                      </a:r>
                      <a:r>
                        <a:rPr sz="1000"/>
                        <a:t>, </a:t>
                      </a:r>
                      <a:r>
                        <a:rPr sz="1000">
                          <a:solidFill>
                            <a:srgbClr val="F7BF66"/>
                          </a:solidFill>
                          <a:hlinkClick r:id="rId4"/>
                        </a:rPr>
                        <a:t>[Moore, S. C. 2010]</a:t>
                      </a:r>
                      <a:r>
                        <a:rPr sz="1000"/>
                        <a:t>, </a:t>
                      </a:r>
                      <a:r>
                        <a:rPr sz="1000">
                          <a:solidFill>
                            <a:srgbClr val="F7BF66"/>
                          </a:solidFill>
                          <a:hlinkClick r:id="rId5"/>
                        </a:rPr>
                        <a:t>[Schmid, D. 2014]</a:t>
                      </a:r>
                      <a:r>
                        <a:rPr sz="1000"/>
                        <a:t>, </a:t>
                      </a:r>
                      <a:r>
                        <a:rPr sz="1000">
                          <a:solidFill>
                            <a:srgbClr val="F7BF66"/>
                          </a:solidFill>
                          <a:hlinkClick r:id="rId6"/>
                        </a:rPr>
                        <a:t>[Voskuil, D. W. 2007]</a:t>
                      </a:r>
                      <a:r>
                        <a:rPr sz="1000"/>
                        <a:t>, </a:t>
                      </a:r>
                      <a:r>
                        <a:rPr sz="1000">
                          <a:solidFill>
                            <a:srgbClr val="F7BF66"/>
                          </a:solidFill>
                          <a:hlinkClick r:id="rId7"/>
                        </a:rPr>
                        <a:t>[Kohler, LN 2016]</a:t>
                      </a:r>
                      <a:r>
                        <a:rPr sz="1000"/>
                        <a:t>, </a:t>
                      </a:r>
                      <a:r>
                        <a:rPr sz="1000">
                          <a:solidFill>
                            <a:srgbClr val="F7BF66"/>
                          </a:solidFill>
                          <a:hlinkClick r:id="rId8"/>
                        </a:rPr>
                        <a:t>[Zhang, X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Epidemiologie und Risikofaktoren, Prävention des Endometriumkarzinoms</a:t>
            </a:r>
          </a:p>
          <a:p>
            <a:r>
              <a:rPr sz="1400"/>
              <a:t>Kapitel 3.2: Risikoreduzierende Faktoren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Verwendung von Intrauterinpessaren (Kupferspirale oder therapeutisch eingesetzte Levonorgestrelspirale) ist mit einem reduzierten Risiko für das Auftreten eines Endometriumkarzinoms assoziiert.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[Felix, A. S. 2014]</a:t>
                      </a:r>
                      <a:r>
                        <a:rPr sz="1000"/>
                        <a:t>, </a:t>
                      </a:r>
                      <a:r>
                        <a:rPr sz="1000">
                          <a:solidFill>
                            <a:srgbClr val="F7BF66"/>
                          </a:solidFill>
                          <a:hlinkClick r:id="rId3"/>
                        </a:rPr>
                        <a:t>[Soini, T.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032-034OL-3.0-3.16-2024G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Das Risiko für das Auftreten eines Endometriumkarzinoms</a:t>
            </a:r>
          </a:p>
        </p:txBody>
      </p:sp>
      <p:graphicFrame>
        <p:nvGraphicFramePr>
          <p:cNvPr id="3" name="Table 2"/>
          <p:cNvGraphicFramePr>
            <a:graphicFrameLocks noGrp="1"/>
          </p:cNvGraphicFramePr>
          <p:nvPr>
            <p:extLst>
              <p:ext uri="{D42A27DB-BD31-4B8C-83A1-F6EECF244321}">
                <p14:modId xmlns:p14="http://schemas.microsoft.com/office/powerpoint/2010/main" val="3419933809"/>
              </p:ext>
            </p:extLst>
          </p:nvPr>
        </p:nvGraphicFramePr>
        <p:xfrm>
          <a:off x="360000" y="1890000"/>
          <a:ext cx="11472000" cy="399288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 ist erhöht...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 ist erniedrigt...</a:t>
                      </a:r>
                    </a:p>
                  </a:txBody>
                  <a:tcPr>
                    <a:solidFill>
                      <a:srgbClr val="F7BF66"/>
                    </a:solidFill>
                  </a:tcPr>
                </a:tc>
                <a:extLst>
                  <a:ext uri="{0D108BD9-81ED-4DB2-BD59-A6C34878D82A}">
                    <a16:rowId xmlns:a16="http://schemas.microsoft.com/office/drawing/2014/main" val="10000"/>
                  </a:ext>
                </a:extLst>
              </a:tr>
              <a:tr h="0">
                <a:tc>
                  <a:txBody>
                    <a:bodyPr/>
                    <a:lstStyle/>
                    <a:p>
                      <a:pPr marL="0" indent="171450" algn="l">
                        <a:spcAft>
                          <a:spcPts val="500"/>
                        </a:spcAft>
                        <a:defRPr sz="900" b="0">
                          <a:solidFill>
                            <a:srgbClr val="000000"/>
                          </a:solidFill>
                          <a:latin typeface="Lucida Sans"/>
                        </a:defRPr>
                      </a:pPr>
                      <a:r>
                        <a:rPr sz="1000" b="0" i="0" u="none">
                          <a:solidFill>
                            <a:srgbClr val="000000"/>
                          </a:solidFill>
                        </a:rPr>
                        <a:t>mit zunehmendem Alter</a:t>
                      </a:r>
                    </a:p>
                    <a:p>
                      <a:pPr marL="0" indent="171450" algn="l">
                        <a:spcAft>
                          <a:spcPts val="500"/>
                        </a:spcAft>
                        <a:buFont typeface="Arial" panose="020B0604020202020204" pitchFamily="34" charset="0"/>
                        <a:buChar char="•"/>
                      </a:pPr>
                      <a:r>
                        <a:rPr sz="1000" b="0" i="0" u="none">
                          <a:solidFill>
                            <a:srgbClr val="000000"/>
                          </a:solidFill>
                        </a:rPr>
                        <a:t>durch eine Therapie mit Tamoxifen in Abhängigkeit von der Dauer der Therapie</a:t>
                      </a:r>
                    </a:p>
                    <a:p>
                      <a:pPr marL="0" indent="171450" algn="l">
                        <a:spcAft>
                          <a:spcPts val="500"/>
                        </a:spcAft>
                        <a:buFont typeface="Arial" panose="020B0604020202020204" pitchFamily="34" charset="0"/>
                        <a:buChar char="•"/>
                      </a:pPr>
                      <a:r>
                        <a:rPr sz="1000" b="0" i="0" u="none">
                          <a:solidFill>
                            <a:srgbClr val="000000"/>
                          </a:solidFill>
                        </a:rPr>
                        <a:t>durch eine alleinige Hormontherapie mit Östrogenen ohne Gestagenschutz bei nicht hysterektomierten Frauen in Abhängigkeit von der Dauer der Anwendung</a:t>
                      </a:r>
                    </a:p>
                    <a:p>
                      <a:pPr marL="0" indent="171450" algn="l">
                        <a:spcAft>
                          <a:spcPts val="500"/>
                        </a:spcAft>
                        <a:buFont typeface="Arial" panose="020B0604020202020204" pitchFamily="34" charset="0"/>
                        <a:buChar char="•"/>
                      </a:pPr>
                      <a:r>
                        <a:rPr sz="1000" b="0" i="0" u="none">
                          <a:solidFill>
                            <a:srgbClr val="000000"/>
                          </a:solidFill>
                        </a:rPr>
                        <a:t>bei Langzeitanwendung (&gt; 6 bzw. &gt; 10 Jahre) einer kontinuierlich-kombinierten Hormontherapie</a:t>
                      </a:r>
                    </a:p>
                    <a:p>
                      <a:pPr marL="0" indent="171450" algn="l">
                        <a:spcAft>
                          <a:spcPts val="500"/>
                        </a:spcAft>
                        <a:buFont typeface="Arial" panose="020B0604020202020204" pitchFamily="34" charset="0"/>
                        <a:buChar char="•"/>
                      </a:pPr>
                      <a:r>
                        <a:rPr sz="1000" b="0" i="0" u="none">
                          <a:solidFill>
                            <a:srgbClr val="000000"/>
                          </a:solidFill>
                        </a:rPr>
                        <a:t>bei sequenziell-kombinierter Hormontherapie in Abhängigkeit von der Dauer, Art und Dosis der Gestagenanwendung</a:t>
                      </a:r>
                    </a:p>
                    <a:p>
                      <a:pPr marL="0" indent="171450" algn="l">
                        <a:spcAft>
                          <a:spcPts val="500"/>
                        </a:spcAft>
                        <a:buFont typeface="Arial" panose="020B0604020202020204" pitchFamily="34" charset="0"/>
                        <a:buChar char="•"/>
                      </a:pPr>
                      <a:r>
                        <a:rPr sz="1000" b="0" i="0" u="none">
                          <a:solidFill>
                            <a:srgbClr val="000000"/>
                          </a:solidFill>
                        </a:rPr>
                        <a:t>bei Verwendung von Progesteron oder Dydrogesteron im Rahmen einer kontinuierlich-kombinierten und einer sequenziellen Hormontherapie</a:t>
                      </a:r>
                    </a:p>
                    <a:p>
                      <a:pPr marL="0" indent="171450" algn="l">
                        <a:spcAft>
                          <a:spcPts val="500"/>
                        </a:spcAft>
                        <a:buFont typeface="Arial" panose="020B0604020202020204" pitchFamily="34" charset="0"/>
                        <a:buChar char="•"/>
                      </a:pPr>
                      <a:r>
                        <a:rPr sz="1000" b="0" i="0" u="none">
                          <a:solidFill>
                            <a:srgbClr val="000000"/>
                          </a:solidFill>
                        </a:rPr>
                        <a:t>bei Tiboloneinnahme</a:t>
                      </a:r>
                    </a:p>
                    <a:p>
                      <a:pPr marL="0" indent="171450" algn="l">
                        <a:spcAft>
                          <a:spcPts val="500"/>
                        </a:spcAft>
                        <a:buFont typeface="Arial" panose="020B0604020202020204" pitchFamily="34" charset="0"/>
                        <a:buChar char="•"/>
                      </a:pPr>
                      <a:r>
                        <a:rPr sz="1000" b="0" i="0" u="none">
                          <a:solidFill>
                            <a:srgbClr val="000000"/>
                          </a:solidFill>
                        </a:rPr>
                        <a:t>bei spätem Menopausenalter</a:t>
                      </a:r>
                    </a:p>
                    <a:p>
                      <a:pPr marL="0" indent="171450" algn="l">
                        <a:spcAft>
                          <a:spcPts val="500"/>
                        </a:spcAft>
                        <a:buFont typeface="Arial" panose="020B0604020202020204" pitchFamily="34" charset="0"/>
                        <a:buChar char="•"/>
                      </a:pPr>
                      <a:r>
                        <a:rPr sz="1000" b="0" i="0" u="none">
                          <a:solidFill>
                            <a:srgbClr val="000000"/>
                          </a:solidFill>
                        </a:rPr>
                        <a:t>bei Diabetes mellitus, gestörter Glucosetoleranz, metabolischem Syndrom und polyzystischem Ovarialsyndrom</a:t>
                      </a:r>
                    </a:p>
                    <a:p>
                      <a:pPr marL="0" indent="171450" algn="l">
                        <a:spcAft>
                          <a:spcPts val="500"/>
                        </a:spcAft>
                        <a:buFont typeface="Arial" panose="020B0604020202020204" pitchFamily="34" charset="0"/>
                        <a:buChar char="•"/>
                      </a:pPr>
                      <a:r>
                        <a:rPr sz="1000" b="0" i="0" u="none">
                          <a:solidFill>
                            <a:srgbClr val="000000"/>
                          </a:solidFill>
                        </a:rPr>
                        <a:t>bei erhöhtem Body-Mass-Index</a:t>
                      </a:r>
                    </a:p>
                    <a:p>
                      <a:pPr marL="0" indent="171450" algn="l">
                        <a:spcAft>
                          <a:spcPts val="500"/>
                        </a:spcAft>
                        <a:buFont typeface="Arial" panose="020B0604020202020204" pitchFamily="34" charset="0"/>
                        <a:buChar char="•"/>
                      </a:pPr>
                      <a:r>
                        <a:rPr sz="1000" b="0" i="0" u="none">
                          <a:solidFill>
                            <a:srgbClr val="000000"/>
                          </a:solidFill>
                        </a:rPr>
                        <a:t>bei erhöhtem Taille-Hüft-Verhältnis</a:t>
                      </a:r>
                    </a:p>
                    <a:p>
                      <a:pPr marL="0" indent="171450" algn="l">
                        <a:spcAft>
                          <a:spcPts val="500"/>
                        </a:spcAft>
                        <a:buFont typeface="Arial" panose="020B0604020202020204" pitchFamily="34" charset="0"/>
                        <a:buChar char="•"/>
                      </a:pPr>
                      <a:r>
                        <a:rPr sz="1000" b="0" i="0" u="none">
                          <a:solidFill>
                            <a:srgbClr val="000000"/>
                          </a:solidFill>
                        </a:rPr>
                        <a:t>beim Vorliegen einer hereditären Disposition (insbesondere Lynch – oder Cowden-Syndrom)</a:t>
                      </a:r>
                    </a:p>
                    <a:p>
                      <a:pPr marL="0" indent="171450" algn="l">
                        <a:spcAft>
                          <a:spcPts val="500"/>
                        </a:spcAft>
                        <a:buFont typeface="Arial" panose="020B0604020202020204" pitchFamily="34" charset="0"/>
                        <a:buChar char="•"/>
                      </a:pPr>
                      <a:r>
                        <a:rPr sz="1000" b="0" i="0" u="none">
                          <a:solidFill>
                            <a:srgbClr val="000000"/>
                          </a:solidFill>
                        </a:rPr>
                        <a:t>bei positiver Familienanamnese hinsichtlich Endometrium- und/oder Kolonkarzinom</a:t>
                      </a:r>
                    </a:p>
                  </a:txBody>
                  <a:tcPr>
                    <a:solidFill>
                      <a:srgbClr val="FCEACC"/>
                    </a:solidFill>
                  </a:tcPr>
                </a:tc>
                <a:tc>
                  <a:txBody>
                    <a:bodyPr/>
                    <a:lstStyle/>
                    <a:p>
                      <a:pPr marL="0" indent="171450" algn="l">
                        <a:spcAft>
                          <a:spcPts val="500"/>
                        </a:spcAft>
                        <a:defRPr sz="900" b="0">
                          <a:solidFill>
                            <a:srgbClr val="000000"/>
                          </a:solidFill>
                          <a:latin typeface="Lucida Sans"/>
                        </a:defRPr>
                      </a:pPr>
                      <a:r>
                        <a:rPr sz="1000" b="0" i="0" u="none" dirty="0" err="1">
                          <a:solidFill>
                            <a:srgbClr val="000000"/>
                          </a:solidFill>
                        </a:rPr>
                        <a:t>bei</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kontinuierlich-kombinierten</a:t>
                      </a:r>
                      <a:r>
                        <a:rPr sz="1000" b="0" i="0" u="none" dirty="0">
                          <a:solidFill>
                            <a:srgbClr val="000000"/>
                          </a:solidFill>
                        </a:rPr>
                        <a:t> </a:t>
                      </a:r>
                      <a:r>
                        <a:rPr sz="1000" b="0" i="0" u="none" dirty="0" err="1">
                          <a:solidFill>
                            <a:srgbClr val="000000"/>
                          </a:solidFill>
                        </a:rPr>
                        <a:t>Hormontherapie</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konjugierten</a:t>
                      </a:r>
                      <a:r>
                        <a:rPr sz="1000" b="0" i="0" u="none" dirty="0">
                          <a:solidFill>
                            <a:srgbClr val="000000"/>
                          </a:solidFill>
                        </a:rPr>
                        <a:t> </a:t>
                      </a:r>
                      <a:r>
                        <a:rPr sz="1000" b="0" i="0" u="none" dirty="0" err="1">
                          <a:solidFill>
                            <a:srgbClr val="000000"/>
                          </a:solidFill>
                        </a:rPr>
                        <a:t>equinen</a:t>
                      </a:r>
                      <a:r>
                        <a:rPr sz="1000" b="0" i="0" u="none" dirty="0">
                          <a:solidFill>
                            <a:srgbClr val="000000"/>
                          </a:solidFill>
                        </a:rPr>
                        <a:t> </a:t>
                      </a:r>
                      <a:r>
                        <a:rPr sz="1000" b="0" i="0" u="none" dirty="0" err="1">
                          <a:solidFill>
                            <a:srgbClr val="000000"/>
                          </a:solidFill>
                        </a:rPr>
                        <a:t>Östrogenen</a:t>
                      </a:r>
                      <a:r>
                        <a:rPr sz="1000" b="0" i="0" u="none" dirty="0">
                          <a:solidFill>
                            <a:srgbClr val="000000"/>
                          </a:solidFill>
                        </a:rPr>
                        <a:t> und </a:t>
                      </a:r>
                      <a:r>
                        <a:rPr sz="1000" b="0" i="0" u="none" dirty="0" err="1">
                          <a:solidFill>
                            <a:srgbClr val="000000"/>
                          </a:solidFill>
                        </a:rPr>
                        <a:t>Medroxyprogesteronacetat</a:t>
                      </a:r>
                      <a:r>
                        <a:rPr sz="1000" b="0" i="0" u="none" dirty="0">
                          <a:solidFill>
                            <a:srgbClr val="000000"/>
                          </a:solidFill>
                        </a:rPr>
                        <a:t> </a:t>
                      </a:r>
                      <a:r>
                        <a:rPr sz="1000" b="0" i="0" u="none" dirty="0" err="1">
                          <a:solidFill>
                            <a:srgbClr val="000000"/>
                          </a:solidFill>
                        </a:rPr>
                        <a:t>als</a:t>
                      </a:r>
                      <a:r>
                        <a:rPr sz="1000" b="0" i="0" u="none" dirty="0">
                          <a:solidFill>
                            <a:srgbClr val="000000"/>
                          </a:solidFill>
                        </a:rPr>
                        <a:t> </a:t>
                      </a:r>
                      <a:r>
                        <a:rPr sz="1000" b="0" i="0" u="none" dirty="0" err="1">
                          <a:solidFill>
                            <a:srgbClr val="000000"/>
                          </a:solidFill>
                        </a:rPr>
                        <a:t>Gestagen</a:t>
                      </a:r>
                      <a:r>
                        <a:rPr sz="1000" b="0" i="0" u="none" dirty="0">
                          <a:solidFill>
                            <a:srgbClr val="000000"/>
                          </a:solidFill>
                        </a:rPr>
                        <a:t> </a:t>
                      </a: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Einnahme</a:t>
                      </a:r>
                      <a:r>
                        <a:rPr sz="1000" b="0" i="0" u="none" dirty="0">
                          <a:solidFill>
                            <a:srgbClr val="000000"/>
                          </a:solidFill>
                        </a:rPr>
                        <a:t> </a:t>
                      </a:r>
                      <a:r>
                        <a:rPr sz="1000" b="0" i="0" u="none" dirty="0" err="1">
                          <a:solidFill>
                            <a:srgbClr val="000000"/>
                          </a:solidFill>
                        </a:rPr>
                        <a:t>oraler</a:t>
                      </a:r>
                      <a:r>
                        <a:rPr sz="1000" b="0" i="0" u="none" dirty="0">
                          <a:solidFill>
                            <a:srgbClr val="000000"/>
                          </a:solidFill>
                        </a:rPr>
                        <a:t> </a:t>
                      </a:r>
                      <a:r>
                        <a:rPr sz="1000" b="0" i="0" u="none" dirty="0" err="1">
                          <a:solidFill>
                            <a:srgbClr val="000000"/>
                          </a:solidFill>
                        </a:rPr>
                        <a:t>Kontrazeptiva</a:t>
                      </a:r>
                      <a:r>
                        <a:rPr sz="1000" b="0" i="0" u="none" dirty="0">
                          <a:solidFill>
                            <a:srgbClr val="000000"/>
                          </a:solidFill>
                        </a:rPr>
                        <a:t> in </a:t>
                      </a:r>
                      <a:r>
                        <a:rPr sz="1000" b="0" i="0" u="none" dirty="0" err="1">
                          <a:solidFill>
                            <a:srgbClr val="000000"/>
                          </a:solidFill>
                        </a:rPr>
                        <a:t>Abhängigkeit</a:t>
                      </a:r>
                      <a:r>
                        <a:rPr sz="1000" b="0" i="0" u="none" dirty="0">
                          <a:solidFill>
                            <a:srgbClr val="000000"/>
                          </a:solidFill>
                        </a:rPr>
                        <a:t> von der </a:t>
                      </a:r>
                      <a:r>
                        <a:rPr sz="1000" b="0" i="0" u="none" dirty="0" err="1">
                          <a:solidFill>
                            <a:srgbClr val="000000"/>
                          </a:solidFill>
                        </a:rPr>
                        <a:t>Einnahmedauer</a:t>
                      </a:r>
                      <a:endParaRPr sz="1000" b="0" i="0" u="none" dirty="0">
                        <a:solidFill>
                          <a:srgbClr val="000000"/>
                        </a:solidFill>
                      </a:endParaRP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spätem</a:t>
                      </a:r>
                      <a:r>
                        <a:rPr sz="1000" b="0" i="0" u="none" dirty="0">
                          <a:solidFill>
                            <a:srgbClr val="000000"/>
                          </a:solidFill>
                        </a:rPr>
                        <a:t> </a:t>
                      </a:r>
                      <a:r>
                        <a:rPr sz="1000" b="0" i="0" u="none" dirty="0" err="1">
                          <a:solidFill>
                            <a:srgbClr val="000000"/>
                          </a:solidFill>
                        </a:rPr>
                        <a:t>Menarchealter</a:t>
                      </a:r>
                      <a:endParaRPr sz="1000" b="0" i="0" u="none" dirty="0">
                        <a:solidFill>
                          <a:srgbClr val="000000"/>
                        </a:solidFill>
                      </a:endParaRP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spätem</a:t>
                      </a:r>
                      <a:r>
                        <a:rPr sz="1000" b="0" i="0" u="none" dirty="0">
                          <a:solidFill>
                            <a:srgbClr val="000000"/>
                          </a:solidFill>
                        </a:rPr>
                        <a:t> Alter </a:t>
                      </a:r>
                      <a:r>
                        <a:rPr sz="1000" b="0" i="0" u="none" dirty="0" err="1">
                          <a:solidFill>
                            <a:srgbClr val="000000"/>
                          </a:solidFill>
                        </a:rPr>
                        <a:t>bei</a:t>
                      </a:r>
                      <a:r>
                        <a:rPr sz="1000" b="0" i="0" u="none" dirty="0">
                          <a:solidFill>
                            <a:srgbClr val="000000"/>
                          </a:solidFill>
                        </a:rPr>
                        <a:t> </a:t>
                      </a:r>
                      <a:r>
                        <a:rPr sz="1000" b="0" i="0" u="none" dirty="0" err="1">
                          <a:solidFill>
                            <a:srgbClr val="000000"/>
                          </a:solidFill>
                        </a:rPr>
                        <a:t>Geburt</a:t>
                      </a:r>
                      <a:r>
                        <a:rPr sz="1000" b="0" i="0" u="none" dirty="0">
                          <a:solidFill>
                            <a:srgbClr val="000000"/>
                          </a:solidFill>
                        </a:rPr>
                        <a:t> des </a:t>
                      </a:r>
                      <a:r>
                        <a:rPr sz="1000" b="0" i="0" u="none" dirty="0" err="1">
                          <a:solidFill>
                            <a:srgbClr val="000000"/>
                          </a:solidFill>
                        </a:rPr>
                        <a:t>letzten</a:t>
                      </a:r>
                      <a:r>
                        <a:rPr sz="1000" b="0" i="0" u="none" dirty="0">
                          <a:solidFill>
                            <a:srgbClr val="000000"/>
                          </a:solidFill>
                        </a:rPr>
                        <a:t> </a:t>
                      </a:r>
                      <a:r>
                        <a:rPr sz="1000" b="0" i="0" u="none" dirty="0" err="1">
                          <a:solidFill>
                            <a:srgbClr val="000000"/>
                          </a:solidFill>
                        </a:rPr>
                        <a:t>Kindes</a:t>
                      </a:r>
                      <a:endParaRPr sz="1000" b="0" i="0" u="none" dirty="0">
                        <a:solidFill>
                          <a:srgbClr val="000000"/>
                        </a:solidFill>
                      </a:endParaRP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körperlicher</a:t>
                      </a:r>
                      <a:r>
                        <a:rPr sz="1000" b="0" i="0" u="none" dirty="0">
                          <a:solidFill>
                            <a:srgbClr val="000000"/>
                          </a:solidFill>
                        </a:rPr>
                        <a:t> </a:t>
                      </a:r>
                      <a:r>
                        <a:rPr sz="1000" b="0" i="0" u="none" dirty="0" err="1">
                          <a:solidFill>
                            <a:srgbClr val="000000"/>
                          </a:solidFill>
                        </a:rPr>
                        <a:t>Aktivität</a:t>
                      </a:r>
                      <a:r>
                        <a:rPr sz="1000" b="0" i="0" u="none" dirty="0">
                          <a:solidFill>
                            <a:srgbClr val="000000"/>
                          </a:solidFill>
                        </a:rPr>
                        <a:t> </a:t>
                      </a: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IUP-</a:t>
                      </a:r>
                      <a:r>
                        <a:rPr sz="1000" b="0" i="0" u="none" dirty="0" err="1">
                          <a:solidFill>
                            <a:srgbClr val="000000"/>
                          </a:solidFill>
                        </a:rPr>
                        <a:t>Anwendung</a:t>
                      </a:r>
                      <a:r>
                        <a:rPr sz="1000" b="0" i="0" u="none" dirty="0">
                          <a:solidFill>
                            <a:srgbClr val="000000"/>
                          </a:solidFill>
                        </a:rPr>
                        <a:t>, </a:t>
                      </a:r>
                      <a:r>
                        <a:rPr sz="1000" b="0" i="0" u="none" dirty="0" err="1">
                          <a:solidFill>
                            <a:srgbClr val="000000"/>
                          </a:solidFill>
                        </a:rPr>
                        <a:t>insbesondere</a:t>
                      </a:r>
                      <a:r>
                        <a:rPr sz="1000" b="0" i="0" u="none" dirty="0">
                          <a:solidFill>
                            <a:srgbClr val="000000"/>
                          </a:solidFill>
                        </a:rPr>
                        <a:t> Levonorgestrel-IUP</a:t>
                      </a: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Raucherinnen</a:t>
                      </a:r>
                      <a:endParaRPr sz="1000" b="0" i="0" u="none" dirty="0">
                        <a:solidFill>
                          <a:srgbClr val="000000"/>
                        </a:solidFill>
                      </a:endParaRPr>
                    </a:p>
                    <a:p>
                      <a:pPr marL="0" indent="171450" algn="l">
                        <a:spcAft>
                          <a:spcPts val="500"/>
                        </a:spcAft>
                        <a:buFont typeface="Arial" panose="020B0604020202020204" pitchFamily="34" charset="0"/>
                        <a:buChar char="•"/>
                      </a:pPr>
                      <a:r>
                        <a:rPr sz="1000" b="0" i="0" u="none" dirty="0" err="1">
                          <a:solidFill>
                            <a:srgbClr val="000000"/>
                          </a:solidFill>
                        </a:rPr>
                        <a:t>bei</a:t>
                      </a:r>
                      <a:r>
                        <a:rPr sz="1000" b="0" i="0" u="none" dirty="0">
                          <a:solidFill>
                            <a:srgbClr val="000000"/>
                          </a:solidFill>
                        </a:rPr>
                        <a:t> </a:t>
                      </a:r>
                      <a:r>
                        <a:rPr sz="1000" b="0" i="0" u="none" dirty="0" err="1">
                          <a:solidFill>
                            <a:srgbClr val="000000"/>
                          </a:solidFill>
                        </a:rPr>
                        <a:t>zunehmender</a:t>
                      </a:r>
                      <a:r>
                        <a:rPr sz="1000" b="0" i="0" u="none" dirty="0">
                          <a:solidFill>
                            <a:srgbClr val="000000"/>
                          </a:solidFill>
                        </a:rPr>
                        <a:t> </a:t>
                      </a:r>
                      <a:r>
                        <a:rPr sz="1000" b="0" i="0" u="none" dirty="0" err="1">
                          <a:solidFill>
                            <a:srgbClr val="000000"/>
                          </a:solidFill>
                        </a:rPr>
                        <a:t>Parität</a:t>
                      </a:r>
                      <a:endParaRPr sz="1000" b="0" i="0" u="none" dirty="0">
                        <a:solidFill>
                          <a:srgbClr val="000000"/>
                        </a:solidFill>
                      </a:endParaRPr>
                    </a:p>
                    <a:p>
                      <a:pPr marL="0" indent="171450" algn="l">
                        <a:spcAft>
                          <a:spcPts val="500"/>
                        </a:spcAft>
                        <a:buFont typeface="Arial" panose="020B0604020202020204" pitchFamily="34" charset="0"/>
                        <a:buChar char="•"/>
                      </a:pPr>
                      <a:r>
                        <a:rPr sz="1000" b="0" i="0" u="none" dirty="0" err="1"/>
                        <a:t>Nach</a:t>
                      </a:r>
                      <a:r>
                        <a:rPr sz="1000" b="0" i="0" u="none" dirty="0"/>
                        <a:t> </a:t>
                      </a:r>
                      <a:r>
                        <a:rPr sz="1000" b="0" i="0" u="none" dirty="0" err="1"/>
                        <a:t>bariatrischer</a:t>
                      </a:r>
                      <a:r>
                        <a:rPr sz="1000" b="0" i="0" u="none" dirty="0"/>
                        <a:t> Operation</a:t>
                      </a:r>
                    </a:p>
                    <a:p>
                      <a:pPr marL="0" indent="171450" algn="l">
                        <a:spcAft>
                          <a:spcPts val="500"/>
                        </a:spcAft>
                        <a:buFont typeface="Arial" panose="020B0604020202020204" pitchFamily="34" charset="0"/>
                        <a:buChar char="•"/>
                      </a:pPr>
                      <a:r>
                        <a:rPr sz="1000" b="0" i="0" u="none" dirty="0"/>
                        <a:t>Bei </a:t>
                      </a:r>
                      <a:r>
                        <a:rPr sz="1000" b="0" i="0" u="none" dirty="0" err="1"/>
                        <a:t>Bisphosphonatanwendung</a:t>
                      </a:r>
                      <a:endParaRPr sz="1000" b="0" i="0" u="none" dirty="0"/>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4.1: Früherkennung/Diagnostik bei asymptomatischen Frauen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vorliegenden Daten zeigen </a:t>
                      </a:r>
                      <a:r>
                        <a:rPr sz="1000" b="1" i="0" u="none">
                          <a:latin typeface="Lucida Sans"/>
                        </a:rPr>
                        <a:t>nicht</a:t>
                      </a:r>
                      <a:r>
                        <a:rPr sz="1000" b="0" i="0" u="none">
                          <a:latin typeface="Lucida Sans"/>
                        </a:rPr>
                        <a:t>, dass Früherkennungsuntersuchungen von asymptomatischen Frauen ohne erhöhtes Risiko für ein Endometriumkarzinom mit transvaginalem Ultraschall die endometriumkarzinomspezifische Mortalität senken.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818857131"/>
              </p:ext>
            </p:extLst>
          </p:nvPr>
        </p:nvGraphicFramePr>
        <p:xfrm>
          <a:off x="3672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transvaginale Ultraschalluntersuchung bei asymptomatischen Frauen ohne erhöhtes Risiko für ein Endometriumkarzinom zum Zwecke der Früherkennung des Endometriumkarzinoms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032-034OL-3.0-4.2-2024G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615603952"/>
              </p:ext>
            </p:extLst>
          </p:nvPr>
        </p:nvGraphicFramePr>
        <p:xfrm>
          <a:off x="367200" y="44388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vorliegenden Daten zeigen nicht, dass Früherkennungsuntersuchungen von asymptomatischen Frauen mit erhöhtem Risiko für ein Endometriumkarzinom (wie Lynch-Syndrom, Adipositas, Diabetes mellitus, Hormonersatztherapie, metabolisches Syndrom, PCO-Syndrom) mit transvaginalem Ultraschall die endometriumkarzinomspezifische Mortalität senken.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4.1: Früherkennung/Diagnostik bei asymptomatischen Frauen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vorliegenden Daten zeigen nicht, dass Früherkennungsuntersuchungen mit Endometriumbiopsie, Pipelle, Tao Brush, Tumormarker, fraktionierter Abrasio oder Hysteroskopie von asymptomatischen Frauen mit erhöhtem Risiko für ein Endometriumkarzinom (wie Lynch-Syndrom, Adipositas, Diabetes mellitus, Hormonersatztherapie, metabolisches Syndrom, PCO-Syndrom) die endometriumkarzinomspezifische Mortalität senken.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[Manchanda, R. 2012]</a:t>
                      </a:r>
                      <a:r>
                        <a:rPr sz="1000"/>
                        <a:t>, </a:t>
                      </a:r>
                      <a:r>
                        <a:rPr sz="1000">
                          <a:solidFill>
                            <a:srgbClr val="F7BF66"/>
                          </a:solidFill>
                          <a:hlinkClick r:id="rId3"/>
                        </a:rPr>
                        <a:t>[Helder-Woolderink, J. M. 2013]</a:t>
                      </a:r>
                      <a:r>
                        <a:rPr sz="1000"/>
                        <a:t>, </a:t>
                      </a:r>
                      <a:r>
                        <a:rPr sz="1000">
                          <a:solidFill>
                            <a:srgbClr val="F7BF66"/>
                          </a:solidFill>
                          <a:hlinkClick r:id="rId4"/>
                        </a:rPr>
                        <a:t>[Raatz, H.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735291975"/>
              </p:ext>
            </p:extLst>
          </p:nvPr>
        </p:nvGraphicFramePr>
        <p:xfrm>
          <a:off x="360000" y="4005064"/>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transvaginale Ultraschalluntersuchung bei asymptomatischen Frauen mit erhöhtem Risiko für ein Endometriumkarzinom (wie Lynch-Syndrom, Adipositas, Diabetes mellitus, Hormonersatztherapie, metabolisches Syndrom, PCO-Syndrom) zum Zwecke der Früherkennung des Endometriumkarzinoms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4.1: Früherkennung/Diagnostik bei asymptomatischen Frauen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asymptomatischen Patientinnen unter einer Tamoxifentherapie soll die transvaginale Ultraschalluntersuchung zur Früherkennung eines Endometriumkarzinoms nicht durchgeführt werden. Dies gilt auch für die verlängerte Therapie über 10 Jahre.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[Bertelli, G. 2000]</a:t>
                      </a:r>
                      <a:r>
                        <a:rPr sz="1000"/>
                        <a:t>, </a:t>
                      </a:r>
                      <a:r>
                        <a:rPr sz="1000">
                          <a:solidFill>
                            <a:srgbClr val="F7BF66"/>
                          </a:solidFill>
                          <a:hlinkClick r:id="rId3"/>
                        </a:rPr>
                        <a:t>[Fung, M. F. 2003]</a:t>
                      </a:r>
                      <a:r>
                        <a:rPr sz="1000"/>
                        <a:t>, </a:t>
                      </a:r>
                      <a:r>
                        <a:rPr sz="1000">
                          <a:solidFill>
                            <a:srgbClr val="F7BF66"/>
                          </a:solidFill>
                          <a:hlinkClick r:id="rId4"/>
                        </a:rPr>
                        <a:t>[Gao, W. L. 2011]</a:t>
                      </a:r>
                      <a:r>
                        <a:rPr sz="1000"/>
                        <a:t>, </a:t>
                      </a:r>
                      <a:r>
                        <a:rPr sz="1000">
                          <a:solidFill>
                            <a:srgbClr val="F7BF66"/>
                          </a:solidFill>
                          <a:hlinkClick r:id="rId5"/>
                        </a:rPr>
                        <a:t>[Gerber, B. 2000]</a:t>
                      </a:r>
                      <a:r>
                        <a:rPr sz="1000"/>
                        <a:t>, </a:t>
                      </a:r>
                      <a:r>
                        <a:rPr sz="1000">
                          <a:solidFill>
                            <a:srgbClr val="F7BF66"/>
                          </a:solidFill>
                          <a:hlinkClick r:id="rId6"/>
                        </a:rPr>
                        <a:t>[Saccardi, C. 2013]</a:t>
                      </a:r>
                      <a:r>
                        <a:rPr sz="1000"/>
                        <a:t>, </a:t>
                      </a:r>
                      <a:r>
                        <a:rPr sz="1000">
                          <a:solidFill>
                            <a:srgbClr val="F7BF66"/>
                          </a:solidFill>
                          <a:hlinkClick r:id="rId7"/>
                        </a:rPr>
                        <a:t>[Fleming, CA 2018]</a:t>
                      </a:r>
                      <a:r>
                        <a:rPr sz="1000"/>
                        <a:t>, </a:t>
                      </a:r>
                      <a:r>
                        <a:rPr sz="1000">
                          <a:solidFill>
                            <a:srgbClr val="F7BF66"/>
                          </a:solidFill>
                          <a:hlinkClick r:id="rId8"/>
                        </a:rPr>
                        <a:t>[Emons, G.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032-034OL-3.0-4.6-2024M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4.2: Abklärung bei abnormen prämenopausalen uterinen Blutungen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Risiko für ein Endometriumkarzinom oder eine atypische Endometriumhyperplasie bei prämenopausalen Frauen mit abnormen uterinen Blutungen liegt unter 1,5 %.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[Pennant, M. E.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598580360"/>
              </p:ext>
            </p:extLst>
          </p:nvPr>
        </p:nvGraphicFramePr>
        <p:xfrm>
          <a:off x="360000" y="3851845"/>
          <a:ext cx="11520000" cy="157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Frauen mit prämenopausaler abnormer uteriner Blutung sollten zunächst pathologische Befunde, die nicht diese Leitlinie betreffen (z.B. gestörte Frühschwangerschaften, Zervixpathologien, Myome) klinisch und sonographisch ausgeschlossen werden. Bei Frauen mit Endometriumbefunden ohne sonographische Malignitätskriterien und ohne Risikofaktoren (suspekte Zytologie, Adipositas, Lynch-Syndrom, Diabetes, Polypen) sollte zunächst ein konservativer Therapieversuch unternommen werden, sofern die Blutung nicht hämodynamisch relevant ist. Bei Versagen der konservativen Therapie sollte eine Hysteroskopie/Abrasio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032-034OL-3.0-4.8-2024G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04800" y="1628800"/>
            <a:ext cx="11582400" cy="4608512"/>
          </a:xfrm>
          <a:prstGeom prst="rect">
            <a:avLst/>
          </a:prstGeom>
          <a:noFill/>
        </p:spPr>
        <p:txBody>
          <a:bodyPr wrap="square" rtlCol="0">
            <a:noAutofit/>
          </a:bodyPr>
          <a:lstStyle/>
          <a:p>
            <a:pPr>
              <a:spcAft>
                <a:spcPts val="600"/>
              </a:spcAft>
            </a:pPr>
            <a:r>
              <a:rPr sz="1000" b="1" i="0" u="none" dirty="0" err="1">
                <a:latin typeface="Lucida Sans"/>
              </a:rPr>
              <a:t>Strahlentherapie</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2" action="ppaction://hlinksldjump"/>
              </a:rPr>
              <a:t>Kapitel</a:t>
            </a:r>
            <a:r>
              <a:rPr sz="1000" b="0" i="0" u="none" dirty="0">
                <a:latin typeface="Lucida Sans"/>
                <a:hlinkClick r:id="rId2" action="ppaction://hlinksldjump"/>
              </a:rPr>
              <a:t> 7</a:t>
            </a:r>
            <a:r>
              <a:rPr sz="1000" b="0" i="0" u="none" dirty="0">
                <a:latin typeface="Lucida Sans"/>
              </a:rPr>
              <a:t>)</a:t>
            </a:r>
          </a:p>
          <a:p>
            <a:pPr marL="171450" indent="-171450">
              <a:spcAft>
                <a:spcPts val="600"/>
              </a:spcAft>
              <a:buChar char="•"/>
            </a:pPr>
            <a:r>
              <a:rPr sz="1000" b="0" i="0" u="none" dirty="0" err="1">
                <a:latin typeface="Lucida Sans"/>
              </a:rPr>
              <a:t>Ergänzung</a:t>
            </a:r>
            <a:r>
              <a:rPr sz="1000" b="0" i="0" u="none" dirty="0">
                <a:latin typeface="Lucida Sans"/>
              </a:rPr>
              <a:t> </a:t>
            </a:r>
            <a:r>
              <a:rPr sz="1000" b="0" i="0" u="none" dirty="0" err="1">
                <a:latin typeface="Lucida Sans"/>
              </a:rPr>
              <a:t>neuer</a:t>
            </a:r>
            <a:r>
              <a:rPr sz="1000" b="0" i="0" u="none" dirty="0">
                <a:latin typeface="Lucida Sans"/>
              </a:rPr>
              <a:t> </a:t>
            </a:r>
            <a:r>
              <a:rPr sz="1000" b="0" i="0" u="none" dirty="0" err="1">
                <a:latin typeface="Lucida Sans"/>
              </a:rPr>
              <a:t>klinischer</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palliativen</a:t>
            </a:r>
            <a:r>
              <a:rPr sz="1000" b="0" i="0" u="none" dirty="0">
                <a:latin typeface="Lucida Sans"/>
              </a:rPr>
              <a:t> </a:t>
            </a:r>
            <a:r>
              <a:rPr sz="1000" b="0" i="0" u="none" dirty="0" err="1">
                <a:latin typeface="Lucida Sans"/>
              </a:rPr>
              <a:t>Hysterektomie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metastasiertem</a:t>
            </a:r>
            <a:r>
              <a:rPr sz="1000" b="0" i="0" u="none" dirty="0">
                <a:latin typeface="Lucida Sans"/>
              </a:rPr>
              <a:t> EC</a:t>
            </a:r>
          </a:p>
          <a:p>
            <a:pPr marL="171450" indent="-171450">
              <a:spcAft>
                <a:spcPts val="600"/>
              </a:spcAft>
              <a:buChar char="•"/>
            </a:pPr>
            <a:r>
              <a:rPr sz="1000" b="0" i="0" u="none" dirty="0" err="1">
                <a:latin typeface="Lucida Sans"/>
              </a:rPr>
              <a:t>Präzisierung</a:t>
            </a:r>
            <a:r>
              <a:rPr sz="1000" b="0" i="0" u="none" dirty="0">
                <a:latin typeface="Lucida Sans"/>
              </a:rPr>
              <a:t> der </a:t>
            </a:r>
            <a:r>
              <a:rPr sz="1000" b="0" i="0" u="none" dirty="0" err="1">
                <a:latin typeface="Lucida Sans"/>
              </a:rPr>
              <a:t>Indikationen</a:t>
            </a:r>
            <a:r>
              <a:rPr sz="1000" b="0" i="0" u="none" dirty="0">
                <a:latin typeface="Lucida Sans"/>
              </a:rPr>
              <a:t> für </a:t>
            </a:r>
            <a:r>
              <a:rPr sz="1000" b="0" i="0" u="none" dirty="0" err="1">
                <a:latin typeface="Lucida Sans"/>
              </a:rPr>
              <a:t>eine</a:t>
            </a:r>
            <a:r>
              <a:rPr sz="1000" b="0" i="0" u="none" dirty="0">
                <a:latin typeface="Lucida Sans"/>
              </a:rPr>
              <a:t> </a:t>
            </a:r>
            <a:r>
              <a:rPr sz="1000" b="0" i="0" u="none" dirty="0" err="1">
                <a:latin typeface="Lucida Sans"/>
              </a:rPr>
              <a:t>vaginale</a:t>
            </a:r>
            <a:r>
              <a:rPr sz="1000" b="0" i="0" u="none" dirty="0">
                <a:latin typeface="Lucida Sans"/>
              </a:rPr>
              <a:t> </a:t>
            </a:r>
            <a:r>
              <a:rPr sz="1000" b="0" i="0" u="none" dirty="0" err="1">
                <a:latin typeface="Lucida Sans"/>
              </a:rPr>
              <a:t>Brachytherapie</a:t>
            </a:r>
            <a:r>
              <a:rPr sz="1000" b="0" i="0" u="none" dirty="0">
                <a:latin typeface="Lucida Sans"/>
              </a:rPr>
              <a:t> </a:t>
            </a:r>
            <a:r>
              <a:rPr sz="1000" b="0" i="0" u="none" dirty="0" err="1">
                <a:latin typeface="Lucida Sans"/>
              </a:rPr>
              <a:t>anhand</a:t>
            </a:r>
            <a:r>
              <a:rPr sz="1000" b="0" i="0" u="none" dirty="0">
                <a:latin typeface="Lucida Sans"/>
              </a:rPr>
              <a:t> </a:t>
            </a:r>
            <a:r>
              <a:rPr sz="1000" b="0" i="0" u="none" dirty="0" err="1">
                <a:latin typeface="Lucida Sans"/>
              </a:rPr>
              <a:t>molekularer</a:t>
            </a:r>
            <a:r>
              <a:rPr sz="1000" b="0" i="0" u="none" dirty="0">
                <a:latin typeface="Lucida Sans"/>
              </a:rPr>
              <a:t>/</a:t>
            </a:r>
            <a:r>
              <a:rPr sz="1000" b="0" i="0" u="none" dirty="0" err="1">
                <a:latin typeface="Lucida Sans"/>
              </a:rPr>
              <a:t>immunhistochemischer</a:t>
            </a:r>
            <a:r>
              <a:rPr sz="1000" b="0" i="0" u="none" dirty="0">
                <a:latin typeface="Lucida Sans"/>
              </a:rPr>
              <a:t> Parameter</a:t>
            </a:r>
          </a:p>
          <a:p>
            <a:pPr marL="171450" indent="-171450">
              <a:spcAft>
                <a:spcPts val="600"/>
              </a:spcAft>
              <a:buChar char="•"/>
            </a:pPr>
            <a:r>
              <a:rPr sz="1000" b="0" i="0" u="none" dirty="0" err="1">
                <a:latin typeface="Lucida Sans"/>
              </a:rPr>
              <a:t>Präzisierung</a:t>
            </a:r>
            <a:r>
              <a:rPr sz="1000" b="0" i="0" u="none" dirty="0">
                <a:latin typeface="Lucida Sans"/>
              </a:rPr>
              <a:t> der Rolle von L1-CAM in der </a:t>
            </a:r>
            <a:r>
              <a:rPr sz="1000" b="0" i="0" u="none" dirty="0" err="1">
                <a:latin typeface="Lucida Sans"/>
              </a:rPr>
              <a:t>Indikationsstellung</a:t>
            </a:r>
            <a:r>
              <a:rPr sz="1000" b="0" i="0" u="none" dirty="0">
                <a:latin typeface="Lucida Sans"/>
              </a:rPr>
              <a:t> für </a:t>
            </a:r>
            <a:r>
              <a:rPr sz="1000" b="0" i="0" u="none" dirty="0" err="1">
                <a:latin typeface="Lucida Sans"/>
              </a:rPr>
              <a:t>eine</a:t>
            </a:r>
            <a:r>
              <a:rPr sz="1000" b="0" i="0" u="none" dirty="0">
                <a:latin typeface="Lucida Sans"/>
              </a:rPr>
              <a:t> </a:t>
            </a:r>
            <a:r>
              <a:rPr sz="1000" b="0" i="0" u="none" dirty="0" err="1">
                <a:latin typeface="Lucida Sans"/>
              </a:rPr>
              <a:t>adjuvante</a:t>
            </a:r>
            <a:r>
              <a:rPr sz="1000" b="0" i="0" u="none" dirty="0">
                <a:latin typeface="Lucida Sans"/>
              </a:rPr>
              <a:t> </a:t>
            </a:r>
            <a:r>
              <a:rPr sz="1000" b="0" i="0" u="none" dirty="0" err="1">
                <a:latin typeface="Lucida Sans"/>
              </a:rPr>
              <a:t>Strahlentherapie</a:t>
            </a:r>
            <a:endParaRPr sz="1000" b="0" i="0" u="none" dirty="0">
              <a:latin typeface="Lucida Sans"/>
            </a:endParaRPr>
          </a:p>
          <a:p>
            <a:pPr marL="171450" indent="-171450">
              <a:spcAft>
                <a:spcPts val="600"/>
              </a:spcAft>
              <a:buChar char="•"/>
            </a:pPr>
            <a:r>
              <a:rPr sz="1000" b="0" i="0" u="none" dirty="0" err="1">
                <a:latin typeface="Lucida Sans"/>
              </a:rPr>
              <a:t>Empfehlung</a:t>
            </a:r>
            <a:r>
              <a:rPr sz="1000" b="0" i="0" u="none" dirty="0">
                <a:latin typeface="Lucida Sans"/>
              </a:rPr>
              <a:t> der IMRT </a:t>
            </a:r>
            <a:r>
              <a:rPr sz="1000" b="0" i="0" u="none" dirty="0" err="1">
                <a:latin typeface="Lucida Sans"/>
              </a:rPr>
              <a:t>im</a:t>
            </a:r>
            <a:r>
              <a:rPr sz="1000" b="0" i="0" u="none" dirty="0">
                <a:latin typeface="Lucida Sans"/>
              </a:rPr>
              <a:t> </a:t>
            </a:r>
            <a:r>
              <a:rPr sz="1000" b="0" i="0" u="none" dirty="0" err="1">
                <a:latin typeface="Lucida Sans"/>
              </a:rPr>
              <a:t>Rahmen</a:t>
            </a:r>
            <a:r>
              <a:rPr sz="1000" b="0" i="0" u="none" dirty="0">
                <a:latin typeface="Lucida Sans"/>
              </a:rPr>
              <a:t> der </a:t>
            </a:r>
            <a:r>
              <a:rPr sz="1000" b="0" i="0" u="none" dirty="0" err="1">
                <a:latin typeface="Lucida Sans"/>
              </a:rPr>
              <a:t>perkutanen</a:t>
            </a:r>
            <a:r>
              <a:rPr sz="1000" b="0" i="0" u="none" dirty="0">
                <a:latin typeface="Lucida Sans"/>
              </a:rPr>
              <a:t> </a:t>
            </a:r>
            <a:r>
              <a:rPr sz="1000" b="0" i="0" u="none" dirty="0" err="1">
                <a:latin typeface="Lucida Sans"/>
              </a:rPr>
              <a:t>Strahlentherapie</a:t>
            </a:r>
            <a:r>
              <a:rPr sz="1000" b="0" i="0" u="none" dirty="0">
                <a:latin typeface="Lucida Sans"/>
              </a:rPr>
              <a:t> des </a:t>
            </a:r>
            <a:r>
              <a:rPr sz="1000" b="0" i="0" u="none" dirty="0" err="1">
                <a:latin typeface="Lucida Sans"/>
              </a:rPr>
              <a:t>kleinen</a:t>
            </a:r>
            <a:r>
              <a:rPr sz="1000" b="0" i="0" u="none" dirty="0">
                <a:latin typeface="Lucida Sans"/>
              </a:rPr>
              <a:t> </a:t>
            </a:r>
            <a:r>
              <a:rPr sz="1000" b="0" i="0" u="none" dirty="0" err="1">
                <a:latin typeface="Lucida Sans"/>
              </a:rPr>
              <a:t>Beckens</a:t>
            </a:r>
            <a:endParaRPr sz="1000" b="0" i="0" u="none" dirty="0">
              <a:latin typeface="Lucida Sans"/>
            </a:endParaRPr>
          </a:p>
          <a:p>
            <a:pPr marL="171450" indent="-171450">
              <a:spcAft>
                <a:spcPts val="600"/>
              </a:spcAft>
              <a:buChar char="•"/>
            </a:pPr>
            <a:r>
              <a:rPr sz="1000" b="0" i="0" u="none" dirty="0" err="1">
                <a:latin typeface="Lucida Sans"/>
              </a:rPr>
              <a:t>Ergänzung</a:t>
            </a:r>
            <a:r>
              <a:rPr sz="1000" b="0" i="0" u="none" dirty="0">
                <a:latin typeface="Lucida Sans"/>
              </a:rPr>
              <a:t> </a:t>
            </a:r>
            <a:r>
              <a:rPr sz="1000" b="0" i="0" u="none" dirty="0" err="1">
                <a:latin typeface="Lucida Sans"/>
              </a:rPr>
              <a:t>aktueller</a:t>
            </a:r>
            <a:r>
              <a:rPr sz="1000" b="0" i="0" u="none" dirty="0">
                <a:latin typeface="Lucida Sans"/>
              </a:rPr>
              <a:t> </a:t>
            </a:r>
            <a:r>
              <a:rPr sz="1000" b="0" i="0" u="none" dirty="0" err="1">
                <a:latin typeface="Lucida Sans"/>
              </a:rPr>
              <a:t>klinischer</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Morbidität</a:t>
            </a:r>
            <a:r>
              <a:rPr sz="1000" b="0" i="0" u="none" dirty="0">
                <a:latin typeface="Lucida Sans"/>
              </a:rPr>
              <a:t> und </a:t>
            </a:r>
            <a:r>
              <a:rPr sz="1000" b="0" i="0" u="none" dirty="0" err="1">
                <a:latin typeface="Lucida Sans"/>
              </a:rPr>
              <a:t>Überleben</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kombinierter</a:t>
            </a:r>
            <a:r>
              <a:rPr sz="1000" b="0" i="0" u="none" dirty="0">
                <a:latin typeface="Lucida Sans"/>
              </a:rPr>
              <a:t> Radio-</a:t>
            </a:r>
            <a:r>
              <a:rPr sz="1000" b="0" i="0" u="none" dirty="0" err="1">
                <a:latin typeface="Lucida Sans"/>
              </a:rPr>
              <a:t>Chemotherapie</a:t>
            </a:r>
            <a:endParaRPr sz="1000" b="0" i="0" u="none" dirty="0">
              <a:latin typeface="Lucida Sans"/>
            </a:endParaRPr>
          </a:p>
          <a:p>
            <a:pPr>
              <a:spcAft>
                <a:spcPts val="600"/>
              </a:spcAft>
            </a:pPr>
            <a:endParaRPr sz="1000" b="0" i="0" u="none" dirty="0">
              <a:latin typeface="Lucida Sans"/>
            </a:endParaRPr>
          </a:p>
          <a:p>
            <a:pPr>
              <a:spcAft>
                <a:spcPts val="600"/>
              </a:spcAft>
            </a:pPr>
            <a:r>
              <a:rPr sz="1000" b="1" i="0" u="none" dirty="0" err="1">
                <a:latin typeface="Lucida Sans"/>
              </a:rPr>
              <a:t>Adjuvante</a:t>
            </a:r>
            <a:r>
              <a:rPr sz="1000" b="1" i="0" u="none" dirty="0">
                <a:latin typeface="Lucida Sans"/>
              </a:rPr>
              <a:t> </a:t>
            </a:r>
            <a:r>
              <a:rPr sz="1000" b="1" i="0" u="none" dirty="0" err="1">
                <a:latin typeface="Lucida Sans"/>
              </a:rPr>
              <a:t>medikamentöse</a:t>
            </a:r>
            <a:r>
              <a:rPr sz="1000" b="1" i="0" u="none" dirty="0">
                <a:latin typeface="Lucida Sans"/>
              </a:rPr>
              <a:t> </a:t>
            </a:r>
            <a:r>
              <a:rPr sz="1000" b="1" i="0" u="none" dirty="0" err="1">
                <a:latin typeface="Lucida Sans"/>
              </a:rPr>
              <a:t>Therapie</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3" action="ppaction://hlinksldjump"/>
              </a:rPr>
              <a:t>Kapitel</a:t>
            </a:r>
            <a:r>
              <a:rPr sz="1000" b="0" i="0" u="none" dirty="0">
                <a:latin typeface="Lucida Sans"/>
                <a:hlinkClick r:id="rId3" action="ppaction://hlinksldjump"/>
              </a:rPr>
              <a:t> 8</a:t>
            </a:r>
            <a:r>
              <a:rPr sz="1000" b="0" i="0" u="none" dirty="0">
                <a:latin typeface="Lucida Sans"/>
              </a:rPr>
              <a:t>)</a:t>
            </a:r>
          </a:p>
          <a:p>
            <a:pPr marL="171450" indent="-171450">
              <a:spcAft>
                <a:spcPts val="600"/>
              </a:spcAft>
              <a:buChar char="•"/>
            </a:pPr>
            <a:r>
              <a:rPr sz="1000" b="0" i="0" u="none" dirty="0" err="1">
                <a:latin typeface="Lucida Sans"/>
              </a:rPr>
              <a:t>Präzisierung</a:t>
            </a:r>
            <a:r>
              <a:rPr sz="1000" b="0" i="0" u="none" dirty="0">
                <a:latin typeface="Lucida Sans"/>
              </a:rPr>
              <a:t> der </a:t>
            </a:r>
            <a:r>
              <a:rPr sz="1000" b="0" i="0" u="none" dirty="0" err="1">
                <a:latin typeface="Lucida Sans"/>
              </a:rPr>
              <a:t>Indikationen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adjuvanten</a:t>
            </a:r>
            <a:r>
              <a:rPr sz="1000" b="0" i="0" u="none" dirty="0">
                <a:latin typeface="Lucida Sans"/>
              </a:rPr>
              <a:t> </a:t>
            </a:r>
            <a:r>
              <a:rPr sz="1000" b="0" i="0" u="none" dirty="0" err="1">
                <a:latin typeface="Lucida Sans"/>
              </a:rPr>
              <a:t>Chemotherapie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serösen</a:t>
            </a:r>
            <a:r>
              <a:rPr sz="1000" b="0" i="0" u="none" dirty="0">
                <a:latin typeface="Lucida Sans"/>
              </a:rPr>
              <a:t> EC</a:t>
            </a:r>
          </a:p>
          <a:p>
            <a:pPr marL="171450" indent="-171450">
              <a:spcAft>
                <a:spcPts val="600"/>
              </a:spcAft>
              <a:buChar char="•"/>
            </a:pPr>
            <a:r>
              <a:rPr sz="1000" b="0" i="0" u="none" dirty="0" err="1">
                <a:latin typeface="Lucida Sans"/>
              </a:rPr>
              <a:t>Alleinige</a:t>
            </a:r>
            <a:r>
              <a:rPr sz="1000" b="0" i="0" u="none" dirty="0">
                <a:latin typeface="Lucida Sans"/>
              </a:rPr>
              <a:t> </a:t>
            </a:r>
            <a:r>
              <a:rPr sz="1000" b="0" i="0" u="none" dirty="0" err="1">
                <a:latin typeface="Lucida Sans"/>
              </a:rPr>
              <a:t>Empfehlung</a:t>
            </a:r>
            <a:r>
              <a:rPr sz="1000" b="0" i="0" u="none" dirty="0">
                <a:latin typeface="Lucida Sans"/>
              </a:rPr>
              <a:t> von Carboplatin/Paclitaxel </a:t>
            </a:r>
            <a:r>
              <a:rPr sz="1000" b="0" i="0" u="none" dirty="0" err="1">
                <a:latin typeface="Lucida Sans"/>
              </a:rPr>
              <a:t>als</a:t>
            </a:r>
            <a:r>
              <a:rPr sz="1000" b="0" i="0" u="none" dirty="0">
                <a:latin typeface="Lucida Sans"/>
              </a:rPr>
              <a:t> </a:t>
            </a:r>
            <a:r>
              <a:rPr sz="1000" b="0" i="0" u="none" dirty="0" err="1">
                <a:latin typeface="Lucida Sans"/>
              </a:rPr>
              <a:t>adjuvante</a:t>
            </a:r>
            <a:r>
              <a:rPr sz="1000" b="0" i="0" u="none" dirty="0">
                <a:latin typeface="Lucida Sans"/>
              </a:rPr>
              <a:t> </a:t>
            </a:r>
            <a:r>
              <a:rPr sz="1000" b="0" i="0" u="none" dirty="0" err="1">
                <a:latin typeface="Lucida Sans"/>
              </a:rPr>
              <a:t>Chemotherapie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Karzinosarkom</a:t>
            </a:r>
            <a:r>
              <a:rPr sz="1000" b="0" i="0" u="none" dirty="0">
                <a:latin typeface="Lucida Sans"/>
              </a:rPr>
              <a:t> des Uterus</a:t>
            </a:r>
          </a:p>
          <a:p>
            <a:pPr>
              <a:spcAft>
                <a:spcPts val="600"/>
              </a:spcAft>
            </a:pPr>
            <a:endParaRPr sz="1000" b="0" i="0" u="none" dirty="0">
              <a:latin typeface="Lucida Sans"/>
            </a:endParaRPr>
          </a:p>
          <a:p>
            <a:pPr>
              <a:spcAft>
                <a:spcPts val="600"/>
              </a:spcAft>
            </a:pPr>
            <a:r>
              <a:rPr sz="1000" b="1" i="0" u="none" dirty="0" err="1">
                <a:latin typeface="Lucida Sans"/>
              </a:rPr>
              <a:t>Nachsorge</a:t>
            </a:r>
            <a:r>
              <a:rPr sz="1000" b="1" i="0" u="none" dirty="0">
                <a:latin typeface="Lucida Sans"/>
              </a:rPr>
              <a:t>/</a:t>
            </a:r>
            <a:r>
              <a:rPr sz="1000" b="1" i="0" u="none" dirty="0" err="1">
                <a:latin typeface="Lucida Sans"/>
              </a:rPr>
              <a:t>Rezidiv</a:t>
            </a:r>
            <a:r>
              <a:rPr sz="1000" b="1" i="0" u="none" dirty="0">
                <a:latin typeface="Lucida Sans"/>
              </a:rPr>
              <a:t>/</a:t>
            </a:r>
            <a:r>
              <a:rPr sz="1000" b="1" i="0" u="none" dirty="0" err="1">
                <a:latin typeface="Lucida Sans"/>
              </a:rPr>
              <a:t>Metastasen</a:t>
            </a:r>
            <a:r>
              <a:rPr sz="1000" b="1" i="0" u="none" dirty="0">
                <a:latin typeface="Lucida Sans"/>
              </a:rPr>
              <a:t> des </a:t>
            </a:r>
            <a:r>
              <a:rPr sz="1000" b="1" i="0" u="none" dirty="0" err="1">
                <a:latin typeface="Lucida Sans"/>
              </a:rPr>
              <a:t>Endometriumkarzinoms</a:t>
            </a:r>
            <a:r>
              <a:rPr sz="1000" b="0" i="0" u="none" dirty="0">
                <a:latin typeface="Lucida Sans"/>
              </a:rPr>
              <a:t> (</a:t>
            </a:r>
            <a:r>
              <a:rPr sz="1000" b="0" i="0" u="none" dirty="0" err="1">
                <a:latin typeface="Lucida Sans"/>
                <a:hlinkClick r:id="rId4" action="ppaction://hlinksldjump"/>
              </a:rPr>
              <a:t>Kapitel</a:t>
            </a:r>
            <a:r>
              <a:rPr sz="1000" b="0" i="0" u="none" dirty="0">
                <a:latin typeface="Lucida Sans"/>
                <a:hlinkClick r:id="rId4" action="ppaction://hlinksldjump"/>
              </a:rPr>
              <a:t> 9</a:t>
            </a:r>
            <a:r>
              <a:rPr sz="1000" b="0" i="0" u="none" dirty="0">
                <a:latin typeface="Lucida Sans"/>
              </a:rPr>
              <a:t>)</a:t>
            </a:r>
          </a:p>
          <a:p>
            <a:pPr marL="171450" indent="-171450">
              <a:spcAft>
                <a:spcPts val="600"/>
              </a:spcAft>
              <a:buChar char="•"/>
            </a:pPr>
            <a:r>
              <a:rPr sz="1000" b="0" i="0" u="none" dirty="0" err="1">
                <a:latin typeface="Lucida Sans"/>
              </a:rPr>
              <a:t>Empfehlung</a:t>
            </a:r>
            <a:r>
              <a:rPr sz="1000" b="0" i="0" u="none" dirty="0">
                <a:latin typeface="Lucida Sans"/>
              </a:rPr>
              <a:t> der </a:t>
            </a:r>
            <a:r>
              <a:rPr sz="1000" b="0" i="0" u="none" dirty="0" err="1">
                <a:latin typeface="Lucida Sans"/>
              </a:rPr>
              <a:t>Bestimmung</a:t>
            </a:r>
            <a:r>
              <a:rPr sz="1000" b="0" i="0" u="none" dirty="0">
                <a:latin typeface="Lucida Sans"/>
              </a:rPr>
              <a:t> des MMR/MSI-Status </a:t>
            </a:r>
            <a:r>
              <a:rPr sz="1000" b="0" i="0" u="none" dirty="0" err="1">
                <a:latin typeface="Lucida Sans"/>
              </a:rPr>
              <a:t>bei</a:t>
            </a:r>
            <a:r>
              <a:rPr sz="1000" b="0" i="0" u="none" dirty="0">
                <a:latin typeface="Lucida Sans"/>
              </a:rPr>
              <a:t> </a:t>
            </a:r>
            <a:r>
              <a:rPr sz="1000" b="0" i="0" u="none" dirty="0" err="1">
                <a:latin typeface="Lucida Sans"/>
              </a:rPr>
              <a:t>Rezidiv</a:t>
            </a:r>
            <a:r>
              <a:rPr sz="1000" b="0" i="0" u="none" dirty="0">
                <a:latin typeface="Lucida Sans"/>
              </a:rPr>
              <a:t> </a:t>
            </a:r>
            <a:r>
              <a:rPr sz="1000" b="0" i="0" u="none" dirty="0" err="1">
                <a:latin typeface="Lucida Sans"/>
              </a:rPr>
              <a:t>eines</a:t>
            </a:r>
            <a:r>
              <a:rPr sz="1000" b="0" i="0" u="none" dirty="0">
                <a:latin typeface="Lucida Sans"/>
              </a:rPr>
              <a:t> EC am </a:t>
            </a:r>
            <a:r>
              <a:rPr sz="1000" b="0" i="0" u="none" dirty="0" err="1">
                <a:latin typeface="Lucida Sans"/>
              </a:rPr>
              <a:t>Rezidivgewebe</a:t>
            </a:r>
            <a:endParaRPr sz="1000" b="0" i="0" u="none" dirty="0">
              <a:latin typeface="Lucida Sans"/>
            </a:endParaRPr>
          </a:p>
          <a:p>
            <a:pPr>
              <a:spcAft>
                <a:spcPts val="600"/>
              </a:spcAft>
            </a:pPr>
            <a:endParaRPr sz="1000" b="0" i="0" u="none" dirty="0">
              <a:latin typeface="Lucida Sans"/>
            </a:endParaRPr>
          </a:p>
          <a:p>
            <a:pPr>
              <a:spcAft>
                <a:spcPts val="600"/>
              </a:spcAft>
            </a:pPr>
            <a:r>
              <a:rPr sz="1000" b="1" i="0" u="none" dirty="0" err="1">
                <a:latin typeface="Lucida Sans"/>
              </a:rPr>
              <a:t>Hereditäre</a:t>
            </a:r>
            <a:r>
              <a:rPr sz="1000" b="1" i="0" u="none" dirty="0">
                <a:latin typeface="Lucida Sans"/>
              </a:rPr>
              <a:t> </a:t>
            </a:r>
            <a:r>
              <a:rPr sz="1000" b="1" i="0" u="none" dirty="0" err="1">
                <a:latin typeface="Lucida Sans"/>
              </a:rPr>
              <a:t>Endometriumkarzinome</a:t>
            </a:r>
            <a:r>
              <a:rPr sz="1000" b="0" i="0" u="none" dirty="0">
                <a:latin typeface="Lucida Sans"/>
              </a:rPr>
              <a:t> (</a:t>
            </a:r>
            <a:r>
              <a:rPr sz="1000" b="0" i="0" u="none" dirty="0" err="1">
                <a:latin typeface="Lucida Sans"/>
                <a:hlinkClick r:id="rId5" action="ppaction://hlinksldjump"/>
              </a:rPr>
              <a:t>Kapitel</a:t>
            </a:r>
            <a:r>
              <a:rPr sz="1000" b="0" i="0" u="none" dirty="0">
                <a:latin typeface="Lucida Sans"/>
                <a:hlinkClick r:id="rId5" action="ppaction://hlinksldjump"/>
              </a:rPr>
              <a:t> 10</a:t>
            </a:r>
            <a:r>
              <a:rPr sz="1000" b="0" i="0" u="none" dirty="0">
                <a:latin typeface="Lucida Sans"/>
              </a:rPr>
              <a:t>)</a:t>
            </a:r>
          </a:p>
          <a:p>
            <a:pPr marL="171450" indent="-171450">
              <a:spcAft>
                <a:spcPts val="600"/>
              </a:spcAft>
              <a:buChar char="•"/>
            </a:pPr>
            <a:r>
              <a:rPr sz="1000" b="0" i="0" u="none" dirty="0" err="1">
                <a:latin typeface="Lucida Sans"/>
              </a:rPr>
              <a:t>Ergänzung</a:t>
            </a:r>
            <a:r>
              <a:rPr sz="1000" b="0" i="0" u="none" dirty="0">
                <a:latin typeface="Lucida Sans"/>
              </a:rPr>
              <a:t> </a:t>
            </a:r>
            <a:r>
              <a:rPr sz="1000" b="0" i="0" u="none" dirty="0" err="1">
                <a:latin typeface="Lucida Sans"/>
              </a:rPr>
              <a:t>neuer</a:t>
            </a:r>
            <a:r>
              <a:rPr sz="1000" b="0" i="0" u="none" dirty="0">
                <a:latin typeface="Lucida Sans"/>
              </a:rPr>
              <a:t> </a:t>
            </a:r>
            <a:r>
              <a:rPr sz="1000" b="0" i="0" u="none" dirty="0" err="1">
                <a:latin typeface="Lucida Sans"/>
              </a:rPr>
              <a:t>klinischer</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zum</a:t>
            </a:r>
            <a:r>
              <a:rPr sz="1000" b="0" i="0" u="none" dirty="0">
                <a:latin typeface="Lucida Sans"/>
              </a:rPr>
              <a:t> </a:t>
            </a:r>
            <a:r>
              <a:rPr sz="1000" b="0" i="0" u="none" dirty="0" err="1">
                <a:latin typeface="Lucida Sans"/>
              </a:rPr>
              <a:t>Anteil</a:t>
            </a:r>
            <a:r>
              <a:rPr sz="1000" b="0" i="0" u="none" dirty="0">
                <a:latin typeface="Lucida Sans"/>
              </a:rPr>
              <a:t> von EC-</a:t>
            </a:r>
            <a:r>
              <a:rPr sz="1000" b="0" i="0" u="none" dirty="0" err="1">
                <a:latin typeface="Lucida Sans"/>
              </a:rPr>
              <a:t>Patientinnen</a:t>
            </a:r>
            <a:r>
              <a:rPr sz="1000" b="0" i="0" u="none" dirty="0">
                <a:latin typeface="Lucida Sans"/>
              </a:rPr>
              <a:t> </a:t>
            </a:r>
            <a:r>
              <a:rPr sz="1000" b="0" i="0" u="none" dirty="0" err="1">
                <a:latin typeface="Lucida Sans"/>
              </a:rPr>
              <a:t>mit</a:t>
            </a:r>
            <a:r>
              <a:rPr sz="1000" b="0" i="0" u="none" dirty="0">
                <a:latin typeface="Lucida Sans"/>
              </a:rPr>
              <a:t> MMR-</a:t>
            </a:r>
            <a:r>
              <a:rPr sz="1000" b="0" i="0" u="none" dirty="0" err="1">
                <a:latin typeface="Lucida Sans"/>
              </a:rPr>
              <a:t>Keimbahnmutationen</a:t>
            </a:r>
            <a:endParaRPr sz="1000" b="0" i="0" u="none" dirty="0">
              <a:latin typeface="Lucida Sans"/>
            </a:endParaRPr>
          </a:p>
          <a:p>
            <a:pPr marL="171450" indent="-171450">
              <a:spcAft>
                <a:spcPts val="600"/>
              </a:spcAft>
              <a:buChar char="•"/>
            </a:pPr>
            <a:r>
              <a:rPr sz="1000" b="0" i="0" u="none" dirty="0" err="1">
                <a:latin typeface="Lucida Sans"/>
              </a:rPr>
              <a:t>Präzisierung</a:t>
            </a:r>
            <a:r>
              <a:rPr sz="1000" b="0" i="0" u="none" dirty="0">
                <a:latin typeface="Lucida Sans"/>
              </a:rPr>
              <a:t> der </a:t>
            </a:r>
            <a:r>
              <a:rPr sz="1000" b="0" i="0" u="none" dirty="0" err="1">
                <a:latin typeface="Lucida Sans"/>
              </a:rPr>
              <a:t>Beratung</a:t>
            </a:r>
            <a:r>
              <a:rPr sz="1000" b="0" i="0" u="none" dirty="0">
                <a:latin typeface="Lucida Sans"/>
              </a:rPr>
              <a:t> und </a:t>
            </a:r>
            <a:r>
              <a:rPr sz="1000" b="0" i="0" u="none" dirty="0" err="1">
                <a:latin typeface="Lucida Sans"/>
              </a:rPr>
              <a:t>Empfehlungen</a:t>
            </a:r>
            <a:r>
              <a:rPr sz="1000" b="0" i="0" u="none" dirty="0">
                <a:latin typeface="Lucida Sans"/>
              </a:rPr>
              <a:t> </a:t>
            </a:r>
            <a:r>
              <a:rPr sz="1000" b="0" i="0" u="none" dirty="0" err="1">
                <a:latin typeface="Lucida Sans"/>
              </a:rPr>
              <a:t>hinsichtlich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prophylaktischen</a:t>
            </a:r>
            <a:r>
              <a:rPr sz="1000" b="0" i="0" u="none" dirty="0">
                <a:latin typeface="Lucida Sans"/>
              </a:rPr>
              <a:t> </a:t>
            </a:r>
            <a:r>
              <a:rPr sz="1000" b="0" i="0" u="none" dirty="0" err="1">
                <a:latin typeface="Lucida Sans"/>
              </a:rPr>
              <a:t>Hysterektomie</a:t>
            </a:r>
            <a:r>
              <a:rPr sz="1000" b="0" i="0" u="none" dirty="0">
                <a:latin typeface="Lucida Sans"/>
              </a:rPr>
              <a:t> und </a:t>
            </a:r>
            <a:r>
              <a:rPr sz="1000" b="0" i="0" u="none" dirty="0" err="1">
                <a:latin typeface="Lucida Sans"/>
              </a:rPr>
              <a:t>Adnexektomie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nachgewiesener</a:t>
            </a:r>
            <a:r>
              <a:rPr sz="1000" b="0" i="0" u="none" dirty="0">
                <a:latin typeface="Lucida Sans"/>
              </a:rPr>
              <a:t> </a:t>
            </a:r>
            <a:r>
              <a:rPr sz="1000" b="0" i="0" u="none" dirty="0" err="1">
                <a:latin typeface="Lucida Sans"/>
              </a:rPr>
              <a:t>Trägerschaft</a:t>
            </a:r>
            <a:r>
              <a:rPr sz="1000" b="0" i="0" u="none" dirty="0">
                <a:latin typeface="Lucida Sans"/>
              </a:rPr>
              <a:t> von MMR-</a:t>
            </a:r>
            <a:r>
              <a:rPr sz="1000" b="0" i="0" u="none" dirty="0" err="1">
                <a:latin typeface="Lucida Sans"/>
              </a:rPr>
              <a:t>Keimbahnmutationen</a:t>
            </a:r>
            <a:endParaRPr sz="1000" b="0" i="0" u="none" dirty="0">
              <a:latin typeface="Lucida Sans"/>
            </a:endParaRPr>
          </a:p>
          <a:p>
            <a:pPr>
              <a:spcAft>
                <a:spcPts val="600"/>
              </a:spcAft>
            </a:pPr>
            <a:endParaRPr sz="1000" b="0" i="0" u="none" dirty="0">
              <a:latin typeface="Lucida Sans"/>
            </a:endParaRP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extLst>
      <p:ext uri="{BB962C8B-B14F-4D97-AF65-F5344CB8AC3E}">
        <p14:creationId xmlns:p14="http://schemas.microsoft.com/office/powerpoint/2010/main" val="2589374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4.2: Abklärung bei abnormen prämenopausalen uterinen Blutungen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sichere Diagnose eines Endometriumkarzinoms ist die Hysteroskopie in Kombination mit fraktionierter Abrasio der Goldstandard.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[Clark, T. J. 2002]</a:t>
                      </a:r>
                      <a:r>
                        <a:rPr sz="1000"/>
                        <a:t>, </a:t>
                      </a:r>
                      <a:r>
                        <a:rPr sz="1000">
                          <a:solidFill>
                            <a:srgbClr val="F7BF66"/>
                          </a:solidFill>
                          <a:hlinkClick r:id="rId3"/>
                        </a:rPr>
                        <a:t>[Huang, G. S. 2007]</a:t>
                      </a:r>
                      <a:r>
                        <a:rPr sz="1000"/>
                        <a:t>, </a:t>
                      </a:r>
                      <a:r>
                        <a:rPr sz="1000">
                          <a:solidFill>
                            <a:srgbClr val="F7BF66"/>
                          </a:solidFill>
                          <a:hlinkClick r:id="rId4"/>
                        </a:rPr>
                        <a:t>[Leitao, M. M., Jr.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266015149"/>
              </p:ext>
            </p:extLst>
          </p:nvPr>
        </p:nvGraphicFramePr>
        <p:xfrm>
          <a:off x="367200" y="38844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diagnostischen Verfahren wie Pipelle und Tao Brush bei der symptomatischen Patientin zeigen in kleineren Serien vergleichbare positive und negative prädiktive Werte in der Diagnose von Endometriumkarzinomen wie eine Abrasio plus Hysteroskopie. Größere vergleichende Studien fehlen jedoch.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6"/>
                        </a:rPr>
                        <a:t>[Al-Azemi, M.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4.2: Abklärung bei abnormen prämenopausalen uterinen Blutungen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flächendeckende, qualitätsgesicherte Verfügbarkeit von Verfahren wie Pipelle und Tao Brush ist derzeit in Deutschland nicht gegeben.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63476807"/>
              </p:ext>
            </p:extLst>
          </p:nvPr>
        </p:nvGraphicFramePr>
        <p:xfrm>
          <a:off x="367200" y="3157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jeder atypischen uterinen Blutung </a:t>
                      </a:r>
                      <a:r>
                        <a:rPr sz="1000" b="1" i="0" u="none">
                          <a:latin typeface="Lucida Sans"/>
                        </a:rPr>
                        <a:t>soll</a:t>
                      </a:r>
                      <a:r>
                        <a:rPr sz="1000" b="0" i="0" u="none">
                          <a:latin typeface="Lucida Sans"/>
                        </a:rPr>
                        <a:t> eine zervikal/vaginale zytologische Untersuchung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[Frias-Gomez, 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032-034OL-3.0-4.12-2024N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97A689D-8D25-1657-944F-EF1FDA066B84}"/>
              </a:ext>
            </a:extLst>
          </p:cNvPr>
          <p:cNvSpPr/>
          <p:nvPr/>
        </p:nvSpPr>
        <p:spPr>
          <a:xfrm>
            <a:off x="0" y="6096000"/>
            <a:ext cx="1219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pPr>
              <a:defRPr sz="2000"/>
            </a:pPr>
            <a:r>
              <a:t>Abklärung bei abnormer prämenopausaler Blutung</a:t>
            </a:r>
          </a:p>
        </p:txBody>
      </p:sp>
      <p:pic>
        <p:nvPicPr>
          <p:cNvPr id="3" name="Picture 2" descr="ad9dc96c87e34e1b9bb5a3b61281b0dc.png"/>
          <p:cNvPicPr>
            <a:picLocks noChangeAspect="1"/>
          </p:cNvPicPr>
          <p:nvPr/>
        </p:nvPicPr>
        <p:blipFill>
          <a:blip r:embed="rId2"/>
          <a:stretch>
            <a:fillRect/>
          </a:stretch>
        </p:blipFill>
        <p:spPr>
          <a:xfrm>
            <a:off x="3286232" y="1412776"/>
            <a:ext cx="5910563" cy="5427224"/>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4.3: Vorgehen bei postmenopausaler Blutung (PMB)</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einer Frau mit erstmaliger Postmenopausenblutung und einer Endometriumdicke ≤ 3 mm (doppelt) sollte zunächst eine sonographische und klinische Kontrolluntersuchung in drei Monaten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[Timmermans, A.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032-034OL-3.0-4.13-2024G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881686848"/>
              </p:ext>
            </p:extLst>
          </p:nvPr>
        </p:nvGraphicFramePr>
        <p:xfrm>
          <a:off x="35651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Weiterbestehen oder Wiederauftreten der klinischen Symptomatik oder Zunahme der Endometriumdicke soll zu einer histologischen Abklärung führen.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0D475C2-8D91-5C3A-2245-9E6EBF978DC8}"/>
              </a:ext>
            </a:extLst>
          </p:cNvPr>
          <p:cNvSpPr/>
          <p:nvPr/>
        </p:nvSpPr>
        <p:spPr>
          <a:xfrm>
            <a:off x="0" y="6096000"/>
            <a:ext cx="1219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pPr>
              <a:defRPr sz="2000"/>
            </a:pPr>
            <a:r>
              <a:t>Algorithmus „Diagnostisches Vorgehen bei Blutungen bei peri- bzw. postmenopausalen Frauen“</a:t>
            </a:r>
          </a:p>
        </p:txBody>
      </p:sp>
      <p:pic>
        <p:nvPicPr>
          <p:cNvPr id="3" name="Picture 2" descr="5f62fd64dbcf4c7faa27a84cc91b8fb4.png"/>
          <p:cNvPicPr>
            <a:picLocks noChangeAspect="1"/>
          </p:cNvPicPr>
          <p:nvPr/>
        </p:nvPicPr>
        <p:blipFill>
          <a:blip r:embed="rId2"/>
          <a:stretch>
            <a:fillRect/>
          </a:stretch>
        </p:blipFill>
        <p:spPr>
          <a:xfrm>
            <a:off x="2746246" y="1488205"/>
            <a:ext cx="6699509" cy="5369796"/>
          </a:xfrm>
          <a:prstGeom prst="rect">
            <a:avLst/>
          </a:prstGeom>
        </p:spPr>
      </p:pic>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4.4: Bildgebende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4.15</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Beim Endometriumkarzinom ist das operative Staging mit histopathologischer Untersuchung die Referenzmethode für die lokale Ausbreitungsdiagnostik. </a:t>
                      </a:r>
                    </a:p>
                    <a:p>
                      <a:pPr>
                        <a:defRPr sz="1000">
                          <a:solidFill>
                            <a:srgbClr val="000000"/>
                          </a:solidFill>
                          <a:latin typeface="Lucida Sans"/>
                        </a:defRPr>
                      </a:pPr>
                      <a:r>
                        <a:rPr sz="1000" b="0" i="0" u="none">
                          <a:latin typeface="Lucida Sans"/>
                        </a:rPr>
                        <a:t>Für Fernmetastasen außerhalb des üblichen Operationsbereichs ist Bildgebung die primäre diagnostische Methode.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25261173"/>
              </p:ext>
            </p:extLst>
          </p:nvPr>
        </p:nvGraphicFramePr>
        <p:xfrm>
          <a:off x="360000" y="3157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histologisch gesicherten primären Endometriumkarzinom sollte eine transvaginale Sonographie zur Beurteilung der Myometriuminfiltration und einer Zervixinfiltration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[Savelli, L.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4.4: Bildgebende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4.17</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präoperative Bildgebung mittels transvaginaler Sonographie dient der Dokumentation und Operationsplanung, auch wenn die endgültige lokoregionäre Stadieneinteilung operativ-histologisch erfolgt.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386377076"/>
              </p:ext>
            </p:extLst>
          </p:nvPr>
        </p:nvGraphicFramePr>
        <p:xfrm>
          <a:off x="360000" y="3157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primären Endometriumkarzinom sollte für die präoperative Beurteilung der Myometriuminfiltration und Zervixbeteiligung eine MRT durchgeführt werden, wenn die transvaginale Sonographie nicht aussagefähig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[Savelli, L.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4.4: Bildgebende Diagnostik</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Bedarf für nichtinvasive Beurteilung von lokoregionären Lymphknoten, z.B. bei bildgebender Ausbreitungsdiagnostik vor primärer Radiotherapie oder bei Planung des operativen Vorgehens bei fortgeschrittener Karzinomerkrankung (cT3), sollte dies mittels Schnittbildgebung (CT/MRT)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[Kakhki, V. R. 2013]</a:t>
                      </a:r>
                      <a:r>
                        <a:rPr sz="1000"/>
                        <a:t>, </a:t>
                      </a:r>
                      <a:r>
                        <a:rPr sz="1000">
                          <a:solidFill>
                            <a:srgbClr val="F7BF66"/>
                          </a:solidFill>
                        </a:rPr>
                        <a:t>[Antonsen, S. L. 2012]</a:t>
                      </a:r>
                      <a:r>
                        <a:rPr sz="1000"/>
                        <a:t>, </a:t>
                      </a:r>
                      <a:r>
                        <a:rPr sz="1000">
                          <a:solidFill>
                            <a:srgbClr val="F7BF66"/>
                          </a:solidFill>
                          <a:hlinkClick r:id="rId3"/>
                        </a:rPr>
                        <a:t>[Lalwani, N. 2014]</a:t>
                      </a:r>
                      <a:r>
                        <a:rPr sz="1000"/>
                        <a:t>, </a:t>
                      </a:r>
                      <a:r>
                        <a:rPr sz="1000">
                          <a:solidFill>
                            <a:srgbClr val="F7BF66"/>
                          </a:solidFill>
                          <a:hlinkClick r:id="rId4"/>
                        </a:rPr>
                        <a:t>[Selman, T. J. 2008]</a:t>
                      </a:r>
                      <a:r>
                        <a:rPr sz="1000"/>
                        <a:t>, </a:t>
                      </a:r>
                      <a:r>
                        <a:rPr sz="1000">
                          <a:solidFill>
                            <a:srgbClr val="F7BF66"/>
                          </a:solidFill>
                          <a:hlinkClick r:id="rId5"/>
                        </a:rPr>
                        <a:t>Endometriumcarcinoom, Endometriumcarcinoom , 2011</a:t>
                      </a:r>
                      <a:r>
                        <a:rPr sz="1000"/>
                        <a:t>, </a:t>
                      </a:r>
                      <a:r>
                        <a:rPr sz="1000">
                          <a:solidFill>
                            <a:srgbClr val="F7BF66"/>
                          </a:solidFill>
                          <a:hlinkClick r:id="rId6"/>
                        </a:rPr>
                        <a:t>18F-FDG PET or PET/CT for detection of metastatic lymph nodes in patientswith endometrial cancer: a systematic review and meta-analysis ,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478323556"/>
              </p:ext>
            </p:extLst>
          </p:nvPr>
        </p:nvGraphicFramePr>
        <p:xfrm>
          <a:off x="360000" y="407832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primärer Strahlentherapie sollte die lokoregionäre Ausbreitungsdiagnostik möglichst mittels MRT erfolgen.Wenn eine MRT nicht möglich ist, sollte alternativ eine CT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4.4: Bildgebende 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begründetem Verdacht auf Fernmetastasierung sollten zur Therapieplanung mögliche Fernmetastasen mittels Schnittbildgebung (und ggf. Skelettszintigraphie) und ggf. histologischer Sicherung evaluiert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[Lalwani, N. 2014]</a:t>
                      </a:r>
                      <a:r>
                        <a:rPr sz="1000"/>
                        <a:t>, </a:t>
                      </a:r>
                      <a:r>
                        <a:rPr sz="1000">
                          <a:solidFill>
                            <a:srgbClr val="F7BF66"/>
                          </a:solidFill>
                          <a:hlinkClick r:id="rId3"/>
                        </a:rPr>
                        <a:t>[Kakhki, V. R. 2013]</a:t>
                      </a:r>
                      <a:r>
                        <a:rPr sz="1000"/>
                        <a:t>, </a:t>
                      </a:r>
                      <a:r>
                        <a:rPr sz="1000">
                          <a:solidFill>
                            <a:srgbClr val="F7BF66"/>
                          </a:solidFill>
                          <a:hlinkClick r:id="rId4"/>
                        </a:rPr>
                        <a:t>Endometriumcarcinoom, Endometriumcarcinoom ,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Metaanalysen zur diagnostischen Genauigkeit von Schnittbildgebung bei der Erstdiagnostik des primären Endometriumkarzinoms</a:t>
            </a:r>
          </a:p>
        </p:txBody>
      </p:sp>
      <p:sp>
        <p:nvSpPr>
          <p:cNvPr id="6" name="Rechteck 5">
            <a:extLst>
              <a:ext uri="{FF2B5EF4-FFF2-40B4-BE49-F238E27FC236}">
                <a16:creationId xmlns:a16="http://schemas.microsoft.com/office/drawing/2014/main" id="{C0B6F342-DD18-43C6-231B-3F25C3F4F0EC}"/>
              </a:ext>
            </a:extLst>
          </p:cNvPr>
          <p:cNvSpPr/>
          <p:nvPr/>
        </p:nvSpPr>
        <p:spPr>
          <a:xfrm>
            <a:off x="0" y="6096000"/>
            <a:ext cx="12192000" cy="76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3" name="Table 2"/>
          <p:cNvGraphicFramePr>
            <a:graphicFrameLocks noGrp="1"/>
          </p:cNvGraphicFramePr>
          <p:nvPr>
            <p:extLst>
              <p:ext uri="{D42A27DB-BD31-4B8C-83A1-F6EECF244321}">
                <p14:modId xmlns:p14="http://schemas.microsoft.com/office/powerpoint/2010/main" val="2335143592"/>
              </p:ext>
            </p:extLst>
          </p:nvPr>
        </p:nvGraphicFramePr>
        <p:xfrm>
          <a:off x="360000" y="1648800"/>
          <a:ext cx="11472000" cy="5029200"/>
        </p:xfrm>
        <a:graphic>
          <a:graphicData uri="http://schemas.openxmlformats.org/drawingml/2006/table">
            <a:tbl>
              <a:tblPr firstRow="1" bandRow="1">
                <a:tableStyleId>{5C22544A-7EE6-4342-B048-85BDC9FD1C3A}</a:tableStyleId>
              </a:tblPr>
              <a:tblGrid>
                <a:gridCol w="451186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19744">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lgn="l">
                        <a:spcAft>
                          <a:spcPts val="500"/>
                        </a:spcAft>
                        <a:defRPr sz="900" b="0">
                          <a:solidFill>
                            <a:srgbClr val="000000"/>
                          </a:solidFill>
                          <a:latin typeface="Lucida Sans"/>
                        </a:defRPr>
                      </a:pPr>
                      <a:r>
                        <a:rPr sz="1000" b="1" i="0" u="none"/>
                        <a:t>Fragestellung </a:t>
                      </a:r>
                    </a:p>
                  </a:txBody>
                  <a:tcPr>
                    <a:solidFill>
                      <a:srgbClr val="F7BF66"/>
                    </a:solidFill>
                  </a:tcPr>
                </a:tc>
                <a:tc>
                  <a:txBody>
                    <a:bodyPr/>
                    <a:lstStyle/>
                    <a:p>
                      <a:pPr algn="l">
                        <a:spcAft>
                          <a:spcPts val="500"/>
                        </a:spcAft>
                        <a:defRPr sz="900" b="0">
                          <a:solidFill>
                            <a:srgbClr val="000000"/>
                          </a:solidFill>
                          <a:latin typeface="Lucida Sans"/>
                        </a:defRPr>
                      </a:pPr>
                      <a:r>
                        <a:rPr sz="1000" b="1" i="0" u="none"/>
                        <a:t>Studien</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Sensitivität, gepoolt*</a:t>
                      </a:r>
                    </a:p>
                  </a:txBody>
                  <a:tcPr>
                    <a:solidFill>
                      <a:srgbClr val="F7BF66"/>
                    </a:solidFill>
                  </a:tcPr>
                </a:tc>
                <a:tc>
                  <a:txBody>
                    <a:bodyPr/>
                    <a:lstStyle/>
                    <a:p>
                      <a:pPr algn="l">
                        <a:spcAft>
                          <a:spcPts val="500"/>
                        </a:spcAft>
                        <a:defRPr sz="900" b="0">
                          <a:solidFill>
                            <a:srgbClr val="000000"/>
                          </a:solidFill>
                          <a:latin typeface="Lucida Sans"/>
                        </a:defRPr>
                      </a:pPr>
                      <a:r>
                        <a:rPr sz="1000" b="1" i="0" u="none"/>
                        <a:t>Spezifität, gepoolt*</a:t>
                      </a:r>
                    </a:p>
                  </a:txBody>
                  <a:tcPr>
                    <a:solidFill>
                      <a:srgbClr val="F7BF66"/>
                    </a:solidFill>
                  </a:tcPr>
                </a:tc>
                <a:tc>
                  <a:txBody>
                    <a:bodyPr/>
                    <a:lstStyle/>
                    <a:p>
                      <a:pPr algn="l">
                        <a:spcAft>
                          <a:spcPts val="500"/>
                        </a:spcAft>
                        <a:defRPr sz="900" b="0">
                          <a:solidFill>
                            <a:srgbClr val="000000"/>
                          </a:solidFill>
                          <a:latin typeface="Lucida Sans"/>
                        </a:defRPr>
                      </a:pPr>
                      <a:r>
                        <a:rPr sz="1000" b="1" i="0" u="none"/>
                        <a:t>Quelle</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1" i="1" u="none"/>
                        <a:t>Myometriumfiltration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MRT</a:t>
                      </a:r>
                    </a:p>
                  </a:txBody>
                  <a:tcPr>
                    <a:solidFill>
                      <a:srgbClr val="FCEACC"/>
                    </a:solidFill>
                  </a:tcPr>
                </a:tc>
                <a:tc>
                  <a:txBody>
                    <a:bodyPr/>
                    <a:lstStyle/>
                    <a:p>
                      <a:pPr algn="l">
                        <a:spcAft>
                          <a:spcPts val="500"/>
                        </a:spcAft>
                        <a:defRPr sz="900" b="0">
                          <a:solidFill>
                            <a:srgbClr val="000000"/>
                          </a:solidFill>
                          <a:latin typeface="Lucida Sans"/>
                        </a:defRPr>
                      </a:pPr>
                      <a:r>
                        <a:rPr sz="1000" b="0" i="0" u="none"/>
                        <a:t>50</a:t>
                      </a:r>
                    </a:p>
                  </a:txBody>
                  <a:tcPr>
                    <a:solidFill>
                      <a:srgbClr val="FCEACC"/>
                    </a:solidFill>
                  </a:tcPr>
                </a:tc>
                <a:tc>
                  <a:txBody>
                    <a:bodyPr/>
                    <a:lstStyle/>
                    <a:p>
                      <a:pPr algn="l">
                        <a:spcAft>
                          <a:spcPts val="500"/>
                        </a:spcAft>
                        <a:defRPr sz="900" b="0">
                          <a:solidFill>
                            <a:srgbClr val="000000"/>
                          </a:solidFill>
                          <a:latin typeface="Lucida Sans"/>
                        </a:defRPr>
                      </a:pPr>
                      <a:r>
                        <a:rPr sz="1000" b="0" i="0" u="none"/>
                        <a:t>3720</a:t>
                      </a:r>
                    </a:p>
                  </a:txBody>
                  <a:tcPr>
                    <a:solidFill>
                      <a:srgbClr val="FCEACC"/>
                    </a:solidFill>
                  </a:tcPr>
                </a:tc>
                <a:tc>
                  <a:txBody>
                    <a:bodyPr/>
                    <a:lstStyle/>
                    <a:p>
                      <a:pPr algn="l">
                        <a:spcAft>
                          <a:spcPts val="500"/>
                        </a:spcAft>
                        <a:defRPr sz="900" b="0">
                          <a:solidFill>
                            <a:srgbClr val="000000"/>
                          </a:solidFill>
                          <a:latin typeface="Lucida Sans"/>
                        </a:defRPr>
                      </a:pPr>
                      <a:r>
                        <a:rPr sz="1000" b="0" i="0" u="none"/>
                        <a:t>80,7 % (76,8–84,1 %)</a:t>
                      </a:r>
                    </a:p>
                  </a:txBody>
                  <a:tcPr>
                    <a:solidFill>
                      <a:srgbClr val="FCEACC"/>
                    </a:solidFill>
                  </a:tcPr>
                </a:tc>
                <a:tc>
                  <a:txBody>
                    <a:bodyPr/>
                    <a:lstStyle/>
                    <a:p>
                      <a:pPr algn="l">
                        <a:spcAft>
                          <a:spcPts val="500"/>
                        </a:spcAft>
                        <a:defRPr sz="900" b="0">
                          <a:solidFill>
                            <a:srgbClr val="000000"/>
                          </a:solidFill>
                          <a:latin typeface="Lucida Sans"/>
                        </a:defRPr>
                      </a:pPr>
                      <a:r>
                        <a:rPr sz="1000" b="0" i="0" u="none"/>
                        <a:t>88,5 % (85,3–91,1 %)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2"/>
                        </a:rPr>
                        <a:t>[Luomaranta, A. 2014]</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MRT mit KM</a:t>
                      </a:r>
                    </a:p>
                  </a:txBody>
                  <a:tcPr>
                    <a:solidFill>
                      <a:srgbClr val="FCEACC"/>
                    </a:solidFill>
                  </a:tcPr>
                </a:tc>
                <a:tc>
                  <a:txBody>
                    <a:bodyPr/>
                    <a:lstStyle/>
                    <a:p>
                      <a:pPr algn="l">
                        <a:spcAft>
                          <a:spcPts val="500"/>
                        </a:spcAft>
                        <a:defRPr sz="900" b="0">
                          <a:solidFill>
                            <a:srgbClr val="000000"/>
                          </a:solidFill>
                          <a:latin typeface="Lucida Sans"/>
                        </a:defRPr>
                      </a:pPr>
                      <a:r>
                        <a:rPr sz="1000" b="0" i="0" u="none"/>
                        <a:t>9</a:t>
                      </a:r>
                    </a:p>
                  </a:txBody>
                  <a:tcPr>
                    <a:solidFill>
                      <a:srgbClr val="FCEACC"/>
                    </a:solidFill>
                  </a:tcPr>
                </a:tc>
                <a:tc>
                  <a:txBody>
                    <a:bodyPr/>
                    <a:lstStyle/>
                    <a:p>
                      <a:pPr algn="l">
                        <a:spcAft>
                          <a:spcPts val="500"/>
                        </a:spcAft>
                        <a:defRPr sz="900" b="0">
                          <a:solidFill>
                            <a:srgbClr val="000000"/>
                          </a:solidFill>
                          <a:latin typeface="Lucida Sans"/>
                        </a:defRPr>
                      </a:pPr>
                      <a:r>
                        <a:rPr sz="1000" b="0" i="0" u="none"/>
                        <a:t>332</a:t>
                      </a:r>
                    </a:p>
                  </a:txBody>
                  <a:tcPr>
                    <a:solidFill>
                      <a:srgbClr val="FCEACC"/>
                    </a:solidFill>
                  </a:tcPr>
                </a:tc>
                <a:tc>
                  <a:txBody>
                    <a:bodyPr/>
                    <a:lstStyle/>
                    <a:p>
                      <a:pPr algn="l">
                        <a:spcAft>
                          <a:spcPts val="500"/>
                        </a:spcAft>
                        <a:defRPr sz="900" b="0">
                          <a:solidFill>
                            <a:srgbClr val="000000"/>
                          </a:solidFill>
                          <a:latin typeface="Lucida Sans"/>
                        </a:defRPr>
                      </a:pPr>
                      <a:r>
                        <a:rPr sz="1000" b="0" i="0" u="none"/>
                        <a:t>78,6–100 %</a:t>
                      </a:r>
                    </a:p>
                  </a:txBody>
                  <a:tcPr>
                    <a:solidFill>
                      <a:srgbClr val="FCEACC"/>
                    </a:solidFill>
                  </a:tcPr>
                </a:tc>
                <a:tc>
                  <a:txBody>
                    <a:bodyPr/>
                    <a:lstStyle/>
                    <a:p>
                      <a:pPr algn="l">
                        <a:spcAft>
                          <a:spcPts val="500"/>
                        </a:spcAft>
                        <a:defRPr sz="900" b="0">
                          <a:solidFill>
                            <a:srgbClr val="000000"/>
                          </a:solidFill>
                          <a:latin typeface="Lucida Sans"/>
                        </a:defRPr>
                      </a:pPr>
                      <a:r>
                        <a:rPr sz="1000" b="0" i="0" u="none"/>
                        <a:t>71,4–100 %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3"/>
                        </a:rPr>
                        <a:t>[212444 1999]</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MRT mit KM</a:t>
                      </a:r>
                    </a:p>
                  </a:txBody>
                  <a:tcPr>
                    <a:solidFill>
                      <a:srgbClr val="FCEACC"/>
                    </a:solidFill>
                  </a:tcPr>
                </a:tc>
                <a:tc>
                  <a:txBody>
                    <a:bodyPr/>
                    <a:lstStyle/>
                    <a:p>
                      <a:pPr algn="l">
                        <a:spcAft>
                          <a:spcPts val="500"/>
                        </a:spcAft>
                        <a:defRPr sz="900" b="0">
                          <a:solidFill>
                            <a:srgbClr val="000000"/>
                          </a:solidFill>
                          <a:latin typeface="Lucida Sans"/>
                        </a:defRPr>
                      </a:pPr>
                      <a:r>
                        <a:rPr sz="1000" b="0" i="0" u="none"/>
                        <a:t>9</a:t>
                      </a:r>
                    </a:p>
                  </a:txBody>
                  <a:tcPr>
                    <a:solidFill>
                      <a:srgbClr val="FCEACC"/>
                    </a:solidFill>
                  </a:tcPr>
                </a:tc>
                <a:tc>
                  <a:txBody>
                    <a:bodyPr/>
                    <a:lstStyle/>
                    <a:p>
                      <a:pPr algn="l">
                        <a:spcAft>
                          <a:spcPts val="500"/>
                        </a:spcAft>
                        <a:defRPr sz="900" b="0">
                          <a:solidFill>
                            <a:srgbClr val="000000"/>
                          </a:solidFill>
                          <a:latin typeface="Lucida Sans"/>
                        </a:defRPr>
                      </a:pPr>
                      <a:r>
                        <a:rPr sz="1000" b="0" i="0" u="none"/>
                        <a:t>442</a:t>
                      </a:r>
                    </a:p>
                  </a:txBody>
                  <a:tcPr>
                    <a:solidFill>
                      <a:srgbClr val="FCEACC"/>
                    </a:solidFill>
                  </a:tcPr>
                </a:tc>
                <a:tc>
                  <a:txBody>
                    <a:bodyPr/>
                    <a:lstStyle/>
                    <a:p>
                      <a:pPr algn="l">
                        <a:spcAft>
                          <a:spcPts val="500"/>
                        </a:spcAft>
                        <a:defRPr sz="900" b="0">
                          <a:solidFill>
                            <a:srgbClr val="000000"/>
                          </a:solidFill>
                          <a:latin typeface="Lucida Sans"/>
                        </a:defRPr>
                      </a:pPr>
                      <a:r>
                        <a:rPr sz="1000" b="0" i="0" u="none"/>
                        <a:t>86 % (80–93 %)</a:t>
                      </a:r>
                    </a:p>
                  </a:txBody>
                  <a:tcPr>
                    <a:solidFill>
                      <a:srgbClr val="FCEACC"/>
                    </a:solidFill>
                  </a:tcPr>
                </a:tc>
                <a:tc>
                  <a:txBody>
                    <a:bodyPr/>
                    <a:lstStyle/>
                    <a:p>
                      <a:pPr algn="l">
                        <a:spcAft>
                          <a:spcPts val="500"/>
                        </a:spcAft>
                        <a:defRPr sz="900" b="0">
                          <a:solidFill>
                            <a:srgbClr val="000000"/>
                          </a:solidFill>
                          <a:latin typeface="Lucida Sans"/>
                        </a:defRPr>
                      </a:pPr>
                      <a:r>
                        <a:rPr sz="1000" b="0" i="0" u="none"/>
                        <a:t>82 % (74–90 %)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4"/>
                        </a:rPr>
                        <a:t>[Andreano, A. 2014]</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MRT mit DWI</a:t>
                      </a:r>
                    </a:p>
                  </a:txBody>
                  <a:tcPr>
                    <a:solidFill>
                      <a:srgbClr val="FCEACC"/>
                    </a:solidFill>
                  </a:tcPr>
                </a:tc>
                <a:tc>
                  <a:txBody>
                    <a:bodyPr/>
                    <a:lstStyle/>
                    <a:p>
                      <a:pPr algn="l">
                        <a:spcAft>
                          <a:spcPts val="500"/>
                        </a:spcAft>
                        <a:defRPr sz="900" b="0">
                          <a:solidFill>
                            <a:srgbClr val="000000"/>
                          </a:solidFill>
                          <a:latin typeface="Lucida Sans"/>
                        </a:defRPr>
                      </a:pPr>
                      <a:r>
                        <a:rPr sz="1000" b="0" i="0" u="none"/>
                        <a:t>9</a:t>
                      </a:r>
                    </a:p>
                  </a:txBody>
                  <a:tcPr>
                    <a:solidFill>
                      <a:srgbClr val="FCEACC"/>
                    </a:solidFill>
                  </a:tcPr>
                </a:tc>
                <a:tc>
                  <a:txBody>
                    <a:bodyPr/>
                    <a:lstStyle/>
                    <a:p>
                      <a:pPr algn="l">
                        <a:spcAft>
                          <a:spcPts val="500"/>
                        </a:spcAft>
                        <a:defRPr sz="900" b="0">
                          <a:solidFill>
                            <a:srgbClr val="000000"/>
                          </a:solidFill>
                          <a:latin typeface="Lucida Sans"/>
                        </a:defRPr>
                      </a:pPr>
                      <a:r>
                        <a:rPr sz="1000" b="0" i="0" u="none"/>
                        <a:t>442</a:t>
                      </a:r>
                    </a:p>
                  </a:txBody>
                  <a:tcPr>
                    <a:solidFill>
                      <a:srgbClr val="FCEACC"/>
                    </a:solidFill>
                  </a:tcPr>
                </a:tc>
                <a:tc>
                  <a:txBody>
                    <a:bodyPr/>
                    <a:lstStyle/>
                    <a:p>
                      <a:pPr algn="l">
                        <a:spcAft>
                          <a:spcPts val="500"/>
                        </a:spcAft>
                        <a:defRPr sz="900" b="0">
                          <a:solidFill>
                            <a:srgbClr val="000000"/>
                          </a:solidFill>
                          <a:latin typeface="Lucida Sans"/>
                        </a:defRPr>
                      </a:pPr>
                      <a:r>
                        <a:rPr sz="1000" b="0" i="0" u="none"/>
                        <a:t>86 % (80–93 %)</a:t>
                      </a:r>
                    </a:p>
                  </a:txBody>
                  <a:tcPr>
                    <a:solidFill>
                      <a:srgbClr val="FCEACC"/>
                    </a:solidFill>
                  </a:tcPr>
                </a:tc>
                <a:tc>
                  <a:txBody>
                    <a:bodyPr/>
                    <a:lstStyle/>
                    <a:p>
                      <a:pPr algn="l">
                        <a:spcAft>
                          <a:spcPts val="500"/>
                        </a:spcAft>
                        <a:defRPr sz="900" b="0">
                          <a:solidFill>
                            <a:srgbClr val="000000"/>
                          </a:solidFill>
                          <a:latin typeface="Lucida Sans"/>
                        </a:defRPr>
                      </a:pPr>
                      <a:r>
                        <a:rPr sz="1000" b="0" i="0" u="none"/>
                        <a:t>86 % (78–94 %)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4"/>
                        </a:rPr>
                        <a:t>[Andreano, A. 2014]</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MRT mit DWI</a:t>
                      </a:r>
                    </a:p>
                  </a:txBody>
                  <a:tcPr>
                    <a:solidFill>
                      <a:srgbClr val="FCEACC"/>
                    </a:solidFill>
                  </a:tcPr>
                </a:tc>
                <a:tc>
                  <a:txBody>
                    <a:bodyPr/>
                    <a:lstStyle/>
                    <a:p>
                      <a:pPr algn="l">
                        <a:spcAft>
                          <a:spcPts val="500"/>
                        </a:spcAft>
                        <a:defRPr sz="900" b="0">
                          <a:solidFill>
                            <a:srgbClr val="000000"/>
                          </a:solidFill>
                          <a:latin typeface="Lucida Sans"/>
                        </a:defRPr>
                      </a:pPr>
                      <a:r>
                        <a:rPr sz="1000" b="0" i="0" u="none"/>
                        <a:t>7</a:t>
                      </a:r>
                    </a:p>
                  </a:txBody>
                  <a:tcPr>
                    <a:solidFill>
                      <a:srgbClr val="FCEACC"/>
                    </a:solidFill>
                  </a:tcPr>
                </a:tc>
                <a:tc>
                  <a:txBody>
                    <a:bodyPr/>
                    <a:lstStyle/>
                    <a:p>
                      <a:pPr algn="l">
                        <a:spcAft>
                          <a:spcPts val="500"/>
                        </a:spcAft>
                        <a:defRPr sz="900" b="0">
                          <a:solidFill>
                            <a:srgbClr val="000000"/>
                          </a:solidFill>
                          <a:latin typeface="Lucida Sans"/>
                        </a:defRPr>
                      </a:pPr>
                      <a:r>
                        <a:rPr sz="1000" b="0" i="0" u="none"/>
                        <a:t>320</a:t>
                      </a:r>
                    </a:p>
                  </a:txBody>
                  <a:tcPr>
                    <a:solidFill>
                      <a:srgbClr val="FCEACC"/>
                    </a:solidFill>
                  </a:tcPr>
                </a:tc>
                <a:tc>
                  <a:txBody>
                    <a:bodyPr/>
                    <a:lstStyle/>
                    <a:p>
                      <a:pPr algn="l">
                        <a:spcAft>
                          <a:spcPts val="500"/>
                        </a:spcAft>
                        <a:defRPr sz="900" b="0">
                          <a:solidFill>
                            <a:srgbClr val="000000"/>
                          </a:solidFill>
                          <a:latin typeface="Lucida Sans"/>
                        </a:defRPr>
                      </a:pPr>
                      <a:r>
                        <a:rPr sz="1000" b="0" i="0" u="none"/>
                        <a:t>90 % (81–95 %)</a:t>
                      </a:r>
                    </a:p>
                  </a:txBody>
                  <a:tcPr>
                    <a:solidFill>
                      <a:srgbClr val="FCEACC"/>
                    </a:solidFill>
                  </a:tcPr>
                </a:tc>
                <a:tc>
                  <a:txBody>
                    <a:bodyPr/>
                    <a:lstStyle/>
                    <a:p>
                      <a:pPr algn="l">
                        <a:spcAft>
                          <a:spcPts val="500"/>
                        </a:spcAft>
                        <a:defRPr sz="900" b="0">
                          <a:solidFill>
                            <a:srgbClr val="000000"/>
                          </a:solidFill>
                          <a:latin typeface="Lucida Sans"/>
                        </a:defRPr>
                      </a:pPr>
                      <a:r>
                        <a:rPr sz="1000" b="0" i="0" u="none"/>
                        <a:t>89 % (79–94 %)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5"/>
                        </a:rPr>
                        <a:t>[Das, S. K. 2015]</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CT</a:t>
                      </a:r>
                    </a:p>
                  </a:txBody>
                  <a:tcPr>
                    <a:solidFill>
                      <a:srgbClr val="FCEACC"/>
                    </a:solidFill>
                  </a:tcPr>
                </a:tc>
                <a:tc>
                  <a:txBody>
                    <a:bodyPr/>
                    <a:lstStyle/>
                    <a:p>
                      <a:pPr algn="l">
                        <a:spcAft>
                          <a:spcPts val="500"/>
                        </a:spcAft>
                        <a:defRPr sz="900" b="0">
                          <a:solidFill>
                            <a:srgbClr val="000000"/>
                          </a:solidFill>
                          <a:latin typeface="Lucida Sans"/>
                        </a:defRPr>
                      </a:pPr>
                      <a:r>
                        <a:rPr sz="1000" b="0" i="0" u="none"/>
                        <a:t>6</a:t>
                      </a:r>
                    </a:p>
                  </a:txBody>
                  <a:tcPr>
                    <a:solidFill>
                      <a:srgbClr val="FCEACC"/>
                    </a:solidFill>
                  </a:tcPr>
                </a:tc>
                <a:tc>
                  <a:txBody>
                    <a:bodyPr/>
                    <a:lstStyle/>
                    <a:p>
                      <a:pPr algn="l">
                        <a:spcAft>
                          <a:spcPts val="500"/>
                        </a:spcAft>
                        <a:defRPr sz="900" b="0">
                          <a:solidFill>
                            <a:srgbClr val="000000"/>
                          </a:solidFill>
                          <a:latin typeface="Lucida Sans"/>
                        </a:defRPr>
                      </a:pPr>
                      <a:r>
                        <a:rPr sz="1000" b="0" i="0" u="none"/>
                        <a:t>203</a:t>
                      </a:r>
                    </a:p>
                  </a:txBody>
                  <a:tcPr>
                    <a:solidFill>
                      <a:srgbClr val="FCEACC"/>
                    </a:solidFill>
                  </a:tcPr>
                </a:tc>
                <a:tc>
                  <a:txBody>
                    <a:bodyPr/>
                    <a:lstStyle/>
                    <a:p>
                      <a:pPr algn="l">
                        <a:spcAft>
                          <a:spcPts val="500"/>
                        </a:spcAft>
                        <a:defRPr sz="900" b="0">
                          <a:solidFill>
                            <a:srgbClr val="000000"/>
                          </a:solidFill>
                          <a:latin typeface="Lucida Sans"/>
                        </a:defRPr>
                      </a:pPr>
                      <a:r>
                        <a:rPr sz="1000" b="0" i="0" u="none"/>
                        <a:t>40–100 %</a:t>
                      </a:r>
                    </a:p>
                  </a:txBody>
                  <a:tcPr>
                    <a:solidFill>
                      <a:srgbClr val="FCEACC"/>
                    </a:solidFill>
                  </a:tcPr>
                </a:tc>
                <a:tc>
                  <a:txBody>
                    <a:bodyPr/>
                    <a:lstStyle/>
                    <a:p>
                      <a:pPr algn="l">
                        <a:spcAft>
                          <a:spcPts val="500"/>
                        </a:spcAft>
                        <a:defRPr sz="900" b="0">
                          <a:solidFill>
                            <a:srgbClr val="000000"/>
                          </a:solidFill>
                          <a:latin typeface="Lucida Sans"/>
                        </a:defRPr>
                      </a:pPr>
                      <a:r>
                        <a:rPr sz="1000" b="0" i="0" u="none"/>
                        <a:t>75–100 %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3"/>
                        </a:rPr>
                        <a:t>[212444 1999]</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1" i="1" u="none"/>
                        <a:t>Zervixstromainfiltration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t>MRT</a:t>
                      </a:r>
                    </a:p>
                  </a:txBody>
                  <a:tcPr>
                    <a:solidFill>
                      <a:srgbClr val="FCEACC"/>
                    </a:solidFill>
                  </a:tcPr>
                </a:tc>
                <a:tc>
                  <a:txBody>
                    <a:bodyPr/>
                    <a:lstStyle/>
                    <a:p>
                      <a:pPr algn="l">
                        <a:spcAft>
                          <a:spcPts val="500"/>
                        </a:spcAft>
                        <a:defRPr sz="900" b="0">
                          <a:solidFill>
                            <a:srgbClr val="000000"/>
                          </a:solidFill>
                          <a:latin typeface="Lucida Sans"/>
                        </a:defRPr>
                      </a:pPr>
                      <a:r>
                        <a:rPr sz="1000" b="0" i="0" u="none"/>
                        <a:t>12</a:t>
                      </a:r>
                    </a:p>
                  </a:txBody>
                  <a:tcPr>
                    <a:solidFill>
                      <a:srgbClr val="FCEACC"/>
                    </a:solidFill>
                  </a:tcPr>
                </a:tc>
                <a:tc>
                  <a:txBody>
                    <a:bodyPr/>
                    <a:lstStyle/>
                    <a:p>
                      <a:pPr algn="l">
                        <a:spcAft>
                          <a:spcPts val="500"/>
                        </a:spcAft>
                        <a:defRPr sz="900" b="0">
                          <a:solidFill>
                            <a:srgbClr val="000000"/>
                          </a:solidFill>
                          <a:latin typeface="Lucida Sans"/>
                        </a:defRPr>
                      </a:pPr>
                      <a:r>
                        <a:rPr sz="1000" b="0" i="0" u="none"/>
                        <a:t>1153</a:t>
                      </a:r>
                    </a:p>
                  </a:txBody>
                  <a:tcPr>
                    <a:solidFill>
                      <a:srgbClr val="FCEACC"/>
                    </a:solidFill>
                  </a:tcPr>
                </a:tc>
                <a:tc>
                  <a:txBody>
                    <a:bodyPr/>
                    <a:lstStyle/>
                    <a:p>
                      <a:pPr algn="l">
                        <a:spcAft>
                          <a:spcPts val="500"/>
                        </a:spcAft>
                        <a:defRPr sz="900" b="0">
                          <a:solidFill>
                            <a:srgbClr val="000000"/>
                          </a:solidFill>
                          <a:latin typeface="Lucida Sans"/>
                        </a:defRPr>
                      </a:pPr>
                      <a:r>
                        <a:rPr sz="1000" b="0" i="0" u="none"/>
                        <a:t>57,0 % (45,9–67,4 %)</a:t>
                      </a:r>
                    </a:p>
                  </a:txBody>
                  <a:tcPr>
                    <a:solidFill>
                      <a:srgbClr val="FCEACC"/>
                    </a:solidFill>
                  </a:tcPr>
                </a:tc>
                <a:tc>
                  <a:txBody>
                    <a:bodyPr/>
                    <a:lstStyle/>
                    <a:p>
                      <a:pPr algn="l">
                        <a:spcAft>
                          <a:spcPts val="500"/>
                        </a:spcAft>
                        <a:defRPr sz="900" b="0">
                          <a:solidFill>
                            <a:srgbClr val="000000"/>
                          </a:solidFill>
                          <a:latin typeface="Lucida Sans"/>
                        </a:defRPr>
                      </a:pPr>
                      <a:r>
                        <a:rPr sz="1000" b="0" i="0" u="none"/>
                        <a:t>94,8 % (92,1–96,6 %)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2"/>
                        </a:rPr>
                        <a:t>[Luomaranta, A. 2014]</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t>MRT mit KM</a:t>
                      </a:r>
                    </a:p>
                  </a:txBody>
                  <a:tcPr>
                    <a:solidFill>
                      <a:srgbClr val="FCEACC"/>
                    </a:solidFill>
                  </a:tcPr>
                </a:tc>
                <a:tc>
                  <a:txBody>
                    <a:bodyPr/>
                    <a:lstStyle/>
                    <a:p>
                      <a:pPr algn="l">
                        <a:spcAft>
                          <a:spcPts val="500"/>
                        </a:spcAft>
                        <a:defRPr sz="900" b="0">
                          <a:solidFill>
                            <a:srgbClr val="000000"/>
                          </a:solidFill>
                          <a:latin typeface="Lucida Sans"/>
                        </a:defRPr>
                      </a:pPr>
                      <a:r>
                        <a:rPr sz="1000" b="0" i="0" u="none"/>
                        <a:t>10</a:t>
                      </a:r>
                    </a:p>
                  </a:txBody>
                  <a:tcPr>
                    <a:solidFill>
                      <a:srgbClr val="FCEACC"/>
                    </a:solidFill>
                  </a:tcPr>
                </a:tc>
                <a:tc>
                  <a:txBody>
                    <a:bodyPr/>
                    <a:lstStyle/>
                    <a:p>
                      <a:pPr algn="l">
                        <a:spcAft>
                          <a:spcPts val="500"/>
                        </a:spcAft>
                        <a:defRPr sz="900" b="0">
                          <a:solidFill>
                            <a:srgbClr val="000000"/>
                          </a:solidFill>
                          <a:latin typeface="Lucida Sans"/>
                        </a:defRPr>
                      </a:pPr>
                      <a:r>
                        <a:rPr sz="1000" b="0" i="0" u="none"/>
                        <a:t>318</a:t>
                      </a:r>
                    </a:p>
                  </a:txBody>
                  <a:tcPr>
                    <a:solidFill>
                      <a:srgbClr val="FCEACC"/>
                    </a:solidFill>
                  </a:tcPr>
                </a:tc>
                <a:tc>
                  <a:txBody>
                    <a:bodyPr/>
                    <a:lstStyle/>
                    <a:p>
                      <a:pPr algn="l">
                        <a:spcAft>
                          <a:spcPts val="500"/>
                        </a:spcAft>
                        <a:defRPr sz="900" b="0">
                          <a:solidFill>
                            <a:srgbClr val="000000"/>
                          </a:solidFill>
                          <a:latin typeface="Lucida Sans"/>
                        </a:defRPr>
                      </a:pPr>
                      <a:r>
                        <a:rPr sz="1000" b="0" i="0" u="none"/>
                        <a:t>66–100 %</a:t>
                      </a:r>
                    </a:p>
                  </a:txBody>
                  <a:tcPr>
                    <a:solidFill>
                      <a:srgbClr val="FCEACC"/>
                    </a:solidFill>
                  </a:tcPr>
                </a:tc>
                <a:tc>
                  <a:txBody>
                    <a:bodyPr/>
                    <a:lstStyle/>
                    <a:p>
                      <a:pPr algn="l">
                        <a:spcAft>
                          <a:spcPts val="500"/>
                        </a:spcAft>
                        <a:defRPr sz="900" b="0">
                          <a:solidFill>
                            <a:srgbClr val="000000"/>
                          </a:solidFill>
                          <a:latin typeface="Lucida Sans"/>
                        </a:defRPr>
                      </a:pPr>
                      <a:r>
                        <a:rPr sz="1000" b="0" i="0" u="none"/>
                        <a:t>92–100 %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3"/>
                        </a:rPr>
                        <a:t>[212444 1999]</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1" i="1" u="none"/>
                        <a:t>Pelvine/paraaortale lymphknotenmetastasen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t>MRT</a:t>
                      </a:r>
                    </a:p>
                  </a:txBody>
                  <a:tcPr>
                    <a:solidFill>
                      <a:srgbClr val="FCEACC"/>
                    </a:solidFill>
                  </a:tcPr>
                </a:tc>
                <a:tc>
                  <a:txBody>
                    <a:bodyPr/>
                    <a:lstStyle/>
                    <a:p>
                      <a:pPr algn="l">
                        <a:spcAft>
                          <a:spcPts val="500"/>
                        </a:spcAft>
                        <a:defRPr sz="900" b="0">
                          <a:solidFill>
                            <a:srgbClr val="000000"/>
                          </a:solidFill>
                          <a:latin typeface="Lucida Sans"/>
                        </a:defRPr>
                      </a:pPr>
                      <a:r>
                        <a:rPr sz="1000" b="0" i="0" u="none"/>
                        <a:t>4</a:t>
                      </a:r>
                    </a:p>
                  </a:txBody>
                  <a:tcPr>
                    <a:solidFill>
                      <a:srgbClr val="FCEACC"/>
                    </a:solidFill>
                  </a:tcPr>
                </a:tc>
                <a:tc>
                  <a:txBody>
                    <a:bodyPr/>
                    <a:lstStyle/>
                    <a:p>
                      <a:pPr algn="l">
                        <a:spcAft>
                          <a:spcPts val="500"/>
                        </a:spcAft>
                        <a:defRPr sz="900" b="0">
                          <a:solidFill>
                            <a:srgbClr val="000000"/>
                          </a:solidFill>
                          <a:latin typeface="Lucida Sans"/>
                        </a:defRPr>
                      </a:pPr>
                      <a:r>
                        <a:rPr sz="1000" b="0" i="0" u="none"/>
                        <a:t>211</a:t>
                      </a:r>
                    </a:p>
                  </a:txBody>
                  <a:tcPr>
                    <a:solidFill>
                      <a:srgbClr val="FCEACC"/>
                    </a:solidFill>
                  </a:tcPr>
                </a:tc>
                <a:tc>
                  <a:txBody>
                    <a:bodyPr/>
                    <a:lstStyle/>
                    <a:p>
                      <a:pPr algn="l">
                        <a:spcAft>
                          <a:spcPts val="500"/>
                        </a:spcAft>
                        <a:defRPr sz="900" b="0">
                          <a:solidFill>
                            <a:srgbClr val="000000"/>
                          </a:solidFill>
                          <a:latin typeface="Lucida Sans"/>
                        </a:defRPr>
                      </a:pPr>
                      <a:r>
                        <a:rPr sz="1000" b="0" i="0" u="none"/>
                        <a:t>72 % (55–85 %)</a:t>
                      </a:r>
                    </a:p>
                  </a:txBody>
                  <a:tcPr>
                    <a:solidFill>
                      <a:srgbClr val="FCEACC"/>
                    </a:solidFill>
                  </a:tcPr>
                </a:tc>
                <a:tc>
                  <a:txBody>
                    <a:bodyPr/>
                    <a:lstStyle/>
                    <a:p>
                      <a:pPr algn="l">
                        <a:spcAft>
                          <a:spcPts val="500"/>
                        </a:spcAft>
                        <a:defRPr sz="900" b="0">
                          <a:solidFill>
                            <a:srgbClr val="000000"/>
                          </a:solidFill>
                          <a:latin typeface="Lucida Sans"/>
                        </a:defRPr>
                      </a:pPr>
                      <a:r>
                        <a:rPr sz="1000" b="0" i="0" u="none"/>
                        <a:t>97 % (93–99 %)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6"/>
                        </a:rPr>
                        <a:t>[Kitajima, K. 2013]</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t>MRT</a:t>
                      </a:r>
                    </a:p>
                  </a:txBody>
                  <a:tcPr>
                    <a:solidFill>
                      <a:srgbClr val="FCEACC"/>
                    </a:solidFill>
                  </a:tcPr>
                </a:tc>
                <a:tc>
                  <a:txBody>
                    <a:bodyPr/>
                    <a:lstStyle/>
                    <a:p>
                      <a:pPr algn="l">
                        <a:spcAft>
                          <a:spcPts val="500"/>
                        </a:spcAft>
                        <a:defRPr sz="900" b="0">
                          <a:solidFill>
                            <a:srgbClr val="000000"/>
                          </a:solidFill>
                          <a:latin typeface="Lucida Sans"/>
                        </a:defRPr>
                      </a:pPr>
                      <a:r>
                        <a:rPr sz="1000" b="0" i="0" u="none"/>
                        <a:t>10</a:t>
                      </a:r>
                    </a:p>
                  </a:txBody>
                  <a:tcPr>
                    <a:solidFill>
                      <a:srgbClr val="FCEACC"/>
                    </a:solidFill>
                  </a:tcPr>
                </a:tc>
                <a:tc>
                  <a:txBody>
                    <a:bodyPr/>
                    <a:lstStyle/>
                    <a:p>
                      <a:pPr algn="l">
                        <a:spcAft>
                          <a:spcPts val="500"/>
                        </a:spcAft>
                        <a:defRPr sz="900" b="0">
                          <a:solidFill>
                            <a:srgbClr val="000000"/>
                          </a:solidFill>
                          <a:latin typeface="Lucida Sans"/>
                        </a:defRPr>
                      </a:pPr>
                      <a:r>
                        <a:rPr sz="1000" b="0" i="0" u="none"/>
                        <a:t>862</a:t>
                      </a:r>
                    </a:p>
                  </a:txBody>
                  <a:tcPr>
                    <a:solidFill>
                      <a:srgbClr val="FCEACC"/>
                    </a:solidFill>
                  </a:tcPr>
                </a:tc>
                <a:tc>
                  <a:txBody>
                    <a:bodyPr/>
                    <a:lstStyle/>
                    <a:p>
                      <a:pPr algn="l">
                        <a:spcAft>
                          <a:spcPts val="500"/>
                        </a:spcAft>
                        <a:defRPr sz="900" b="0">
                          <a:solidFill>
                            <a:srgbClr val="000000"/>
                          </a:solidFill>
                          <a:latin typeface="Lucida Sans"/>
                        </a:defRPr>
                      </a:pPr>
                      <a:r>
                        <a:rPr sz="1000" b="0" i="0" u="none"/>
                        <a:t>43,5 % (31,7–56.1 %)</a:t>
                      </a:r>
                    </a:p>
                  </a:txBody>
                  <a:tcPr>
                    <a:solidFill>
                      <a:srgbClr val="FCEACC"/>
                    </a:solidFill>
                  </a:tcPr>
                </a:tc>
                <a:tc>
                  <a:txBody>
                    <a:bodyPr/>
                    <a:lstStyle/>
                    <a:p>
                      <a:pPr algn="l">
                        <a:spcAft>
                          <a:spcPts val="500"/>
                        </a:spcAft>
                        <a:defRPr sz="900" b="0">
                          <a:solidFill>
                            <a:srgbClr val="000000"/>
                          </a:solidFill>
                          <a:latin typeface="Lucida Sans"/>
                        </a:defRPr>
                      </a:pPr>
                      <a:r>
                        <a:rPr sz="1000" b="0" i="0" u="none"/>
                        <a:t>95,9 % (92,9–97,6 %)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2"/>
                        </a:rPr>
                        <a:t>[Luomaranta, A. 2014]</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t>CT</a:t>
                      </a:r>
                    </a:p>
                  </a:txBody>
                  <a:tcPr>
                    <a:solidFill>
                      <a:srgbClr val="FCEACC"/>
                    </a:solidFill>
                  </a:tcPr>
                </a:tc>
                <a:tc>
                  <a:txBody>
                    <a:bodyPr/>
                    <a:lstStyle/>
                    <a:p>
                      <a:pPr algn="l">
                        <a:spcAft>
                          <a:spcPts val="500"/>
                        </a:spcAft>
                        <a:defRPr sz="900" b="0">
                          <a:solidFill>
                            <a:srgbClr val="000000"/>
                          </a:solidFill>
                          <a:latin typeface="Lucida Sans"/>
                        </a:defRPr>
                      </a:pPr>
                      <a:r>
                        <a:rPr sz="1000" b="0" i="0" u="none"/>
                        <a:t>5</a:t>
                      </a:r>
                    </a:p>
                  </a:txBody>
                  <a:tcPr>
                    <a:solidFill>
                      <a:srgbClr val="FCEACC"/>
                    </a:solidFill>
                  </a:tcPr>
                </a:tc>
                <a:tc>
                  <a:txBody>
                    <a:bodyPr/>
                    <a:lstStyle/>
                    <a:p>
                      <a:pPr algn="l">
                        <a:spcAft>
                          <a:spcPts val="500"/>
                        </a:spcAft>
                        <a:defRPr sz="900" b="0">
                          <a:solidFill>
                            <a:srgbClr val="000000"/>
                          </a:solidFill>
                          <a:latin typeface="Lucida Sans"/>
                        </a:defRPr>
                      </a:pPr>
                      <a:r>
                        <a:rPr sz="1000" b="0" i="0" u="none"/>
                        <a:t>279</a:t>
                      </a:r>
                    </a:p>
                  </a:txBody>
                  <a:tcPr>
                    <a:solidFill>
                      <a:srgbClr val="FCEACC"/>
                    </a:solidFill>
                  </a:tcPr>
                </a:tc>
                <a:tc>
                  <a:txBody>
                    <a:bodyPr/>
                    <a:lstStyle/>
                    <a:p>
                      <a:pPr algn="l">
                        <a:spcAft>
                          <a:spcPts val="500"/>
                        </a:spcAft>
                        <a:defRPr sz="900" b="0">
                          <a:solidFill>
                            <a:srgbClr val="000000"/>
                          </a:solidFill>
                          <a:latin typeface="Lucida Sans"/>
                        </a:defRPr>
                      </a:pPr>
                      <a:r>
                        <a:rPr sz="1000" b="0" i="0" u="none"/>
                        <a:t>45 % (28–64 %)</a:t>
                      </a:r>
                    </a:p>
                  </a:txBody>
                  <a:tcPr>
                    <a:solidFill>
                      <a:srgbClr val="FCEACC"/>
                    </a:solidFill>
                  </a:tcPr>
                </a:tc>
                <a:tc>
                  <a:txBody>
                    <a:bodyPr/>
                    <a:lstStyle/>
                    <a:p>
                      <a:pPr algn="l">
                        <a:spcAft>
                          <a:spcPts val="500"/>
                        </a:spcAft>
                        <a:defRPr sz="900" b="0">
                          <a:solidFill>
                            <a:srgbClr val="000000"/>
                          </a:solidFill>
                          <a:latin typeface="Lucida Sans"/>
                        </a:defRPr>
                      </a:pPr>
                      <a:r>
                        <a:rPr sz="1000" b="0" i="0" u="none"/>
                        <a:t>88 % (78–94 %)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6"/>
                        </a:rPr>
                        <a:t>[Kitajima, K. 2013]</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t>PET oder PET-CT</a:t>
                      </a:r>
                    </a:p>
                  </a:txBody>
                  <a:tcPr>
                    <a:solidFill>
                      <a:srgbClr val="FCEACC"/>
                    </a:solidFill>
                  </a:tcPr>
                </a:tc>
                <a:tc>
                  <a:txBody>
                    <a:bodyPr/>
                    <a:lstStyle/>
                    <a:p>
                      <a:pPr algn="l">
                        <a:spcAft>
                          <a:spcPts val="500"/>
                        </a:spcAft>
                        <a:defRPr sz="900" b="0">
                          <a:solidFill>
                            <a:srgbClr val="000000"/>
                          </a:solidFill>
                          <a:latin typeface="Lucida Sans"/>
                        </a:defRPr>
                      </a:pPr>
                      <a:r>
                        <a:rPr sz="1000" b="0" i="0" u="none"/>
                        <a:t>7</a:t>
                      </a:r>
                    </a:p>
                  </a:txBody>
                  <a:tcPr>
                    <a:solidFill>
                      <a:srgbClr val="FCEACC"/>
                    </a:solidFill>
                  </a:tcPr>
                </a:tc>
                <a:tc>
                  <a:txBody>
                    <a:bodyPr/>
                    <a:lstStyle/>
                    <a:p>
                      <a:pPr algn="l">
                        <a:spcAft>
                          <a:spcPts val="500"/>
                        </a:spcAft>
                        <a:defRPr sz="900" b="0">
                          <a:solidFill>
                            <a:srgbClr val="000000"/>
                          </a:solidFill>
                          <a:latin typeface="Lucida Sans"/>
                        </a:defRPr>
                      </a:pPr>
                      <a:r>
                        <a:rPr sz="1000" b="0" i="0" u="none"/>
                        <a:t>243</a:t>
                      </a:r>
                    </a:p>
                  </a:txBody>
                  <a:tcPr>
                    <a:solidFill>
                      <a:srgbClr val="FCEACC"/>
                    </a:solidFill>
                  </a:tcPr>
                </a:tc>
                <a:tc>
                  <a:txBody>
                    <a:bodyPr/>
                    <a:lstStyle/>
                    <a:p>
                      <a:pPr algn="l">
                        <a:spcAft>
                          <a:spcPts val="500"/>
                        </a:spcAft>
                        <a:defRPr sz="900" b="0">
                          <a:solidFill>
                            <a:srgbClr val="000000"/>
                          </a:solidFill>
                          <a:latin typeface="Lucida Sans"/>
                        </a:defRPr>
                      </a:pPr>
                      <a:r>
                        <a:rPr sz="1000" b="0" i="0" u="none"/>
                        <a:t>63,0 % (48,7–75,7 %)</a:t>
                      </a:r>
                    </a:p>
                  </a:txBody>
                  <a:tcPr>
                    <a:solidFill>
                      <a:srgbClr val="FCEACC"/>
                    </a:solidFill>
                  </a:tcPr>
                </a:tc>
                <a:tc>
                  <a:txBody>
                    <a:bodyPr/>
                    <a:lstStyle/>
                    <a:p>
                      <a:pPr algn="l">
                        <a:spcAft>
                          <a:spcPts val="500"/>
                        </a:spcAft>
                        <a:defRPr sz="900" b="0">
                          <a:solidFill>
                            <a:srgbClr val="000000"/>
                          </a:solidFill>
                          <a:latin typeface="Lucida Sans"/>
                        </a:defRPr>
                      </a:pPr>
                      <a:r>
                        <a:rPr sz="1000" b="0" i="0" u="none"/>
                        <a:t>94,7 % (90,4–97,4 %)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7"/>
                        </a:rPr>
                        <a:t>[212356 2012]</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t>PET-CT</a:t>
                      </a:r>
                    </a:p>
                  </a:txBody>
                  <a:tcPr>
                    <a:solidFill>
                      <a:srgbClr val="FCEACC"/>
                    </a:solidFill>
                  </a:tcPr>
                </a:tc>
                <a:tc>
                  <a:txBody>
                    <a:bodyPr/>
                    <a:lstStyle/>
                    <a:p>
                      <a:pPr algn="l">
                        <a:spcAft>
                          <a:spcPts val="500"/>
                        </a:spcAft>
                        <a:defRPr sz="900" b="0">
                          <a:solidFill>
                            <a:srgbClr val="000000"/>
                          </a:solidFill>
                          <a:latin typeface="Lucida Sans"/>
                        </a:defRPr>
                      </a:pPr>
                      <a:r>
                        <a:rPr sz="1000" b="0" i="0" u="none"/>
                        <a:t>8</a:t>
                      </a:r>
                    </a:p>
                  </a:txBody>
                  <a:tcPr>
                    <a:solidFill>
                      <a:srgbClr val="FCEACC"/>
                    </a:solidFill>
                  </a:tcPr>
                </a:tc>
                <a:tc>
                  <a:txBody>
                    <a:bodyPr/>
                    <a:lstStyle/>
                    <a:p>
                      <a:pPr algn="l">
                        <a:spcAft>
                          <a:spcPts val="500"/>
                        </a:spcAft>
                        <a:defRPr sz="900" b="0">
                          <a:solidFill>
                            <a:srgbClr val="000000"/>
                          </a:solidFill>
                          <a:latin typeface="Lucida Sans"/>
                        </a:defRPr>
                      </a:pPr>
                      <a:r>
                        <a:rPr sz="1000" b="0" i="0" u="none"/>
                        <a:t>332</a:t>
                      </a:r>
                    </a:p>
                  </a:txBody>
                  <a:tcPr>
                    <a:solidFill>
                      <a:srgbClr val="FCEACC"/>
                    </a:solidFill>
                  </a:tcPr>
                </a:tc>
                <a:tc>
                  <a:txBody>
                    <a:bodyPr/>
                    <a:lstStyle/>
                    <a:p>
                      <a:pPr algn="l">
                        <a:spcAft>
                          <a:spcPts val="500"/>
                        </a:spcAft>
                        <a:defRPr sz="900" b="0">
                          <a:solidFill>
                            <a:srgbClr val="000000"/>
                          </a:solidFill>
                          <a:latin typeface="Lucida Sans"/>
                        </a:defRPr>
                      </a:pPr>
                      <a:r>
                        <a:rPr sz="1000" b="0" i="0" u="none"/>
                        <a:t>63,0 % (48,7–75,7 %)</a:t>
                      </a:r>
                    </a:p>
                  </a:txBody>
                  <a:tcPr>
                    <a:solidFill>
                      <a:srgbClr val="FCEACC"/>
                    </a:solidFill>
                  </a:tcPr>
                </a:tc>
                <a:tc>
                  <a:txBody>
                    <a:bodyPr/>
                    <a:lstStyle/>
                    <a:p>
                      <a:pPr algn="l">
                        <a:spcAft>
                          <a:spcPts val="500"/>
                        </a:spcAft>
                        <a:defRPr sz="900" b="0">
                          <a:solidFill>
                            <a:srgbClr val="000000"/>
                          </a:solidFill>
                          <a:latin typeface="Lucida Sans"/>
                        </a:defRPr>
                      </a:pPr>
                      <a:r>
                        <a:rPr sz="1000" b="0" i="0" u="none"/>
                        <a:t>92,7 % (90,0–94,9 %)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8"/>
                        </a:rPr>
                        <a:t>[Kakhki, V. R. 2013]</a:t>
                      </a: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1" i="1" u="none"/>
                        <a:t>Fernmetastasen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t>PET oder PET-CT</a:t>
                      </a:r>
                    </a:p>
                  </a:txBody>
                  <a:tcPr>
                    <a:solidFill>
                      <a:srgbClr val="FCEACC"/>
                    </a:solidFill>
                  </a:tcPr>
                </a:tc>
                <a:tc>
                  <a:txBody>
                    <a:bodyPr/>
                    <a:lstStyle/>
                    <a:p>
                      <a:pPr algn="l">
                        <a:spcAft>
                          <a:spcPts val="500"/>
                        </a:spcAft>
                        <a:defRPr sz="900" b="0">
                          <a:solidFill>
                            <a:srgbClr val="000000"/>
                          </a:solidFill>
                          <a:latin typeface="Lucida Sans"/>
                        </a:defRPr>
                      </a:pPr>
                      <a:r>
                        <a:rPr sz="1000" b="0" i="0" u="none"/>
                        <a:t>16</a:t>
                      </a:r>
                    </a:p>
                  </a:txBody>
                  <a:tcPr>
                    <a:solidFill>
                      <a:srgbClr val="FCEACC"/>
                    </a:solidFill>
                  </a:tcPr>
                </a:tc>
                <a:tc>
                  <a:txBody>
                    <a:bodyPr/>
                    <a:lstStyle/>
                    <a:p>
                      <a:pPr algn="l">
                        <a:spcAft>
                          <a:spcPts val="500"/>
                        </a:spcAft>
                        <a:defRPr sz="900" b="0">
                          <a:solidFill>
                            <a:srgbClr val="000000"/>
                          </a:solidFill>
                          <a:latin typeface="Lucida Sans"/>
                        </a:defRPr>
                      </a:pPr>
                      <a:r>
                        <a:rPr sz="1000" b="0" i="0" u="none"/>
                        <a:t>807</a:t>
                      </a:r>
                    </a:p>
                  </a:txBody>
                  <a:tcPr>
                    <a:solidFill>
                      <a:srgbClr val="FCEACC"/>
                    </a:solidFill>
                  </a:tcPr>
                </a:tc>
                <a:tc>
                  <a:txBody>
                    <a:bodyPr/>
                    <a:lstStyle/>
                    <a:p>
                      <a:pPr algn="l">
                        <a:spcAft>
                          <a:spcPts val="500"/>
                        </a:spcAft>
                        <a:defRPr sz="900" b="0">
                          <a:solidFill>
                            <a:srgbClr val="000000"/>
                          </a:solidFill>
                          <a:latin typeface="Lucida Sans"/>
                        </a:defRPr>
                      </a:pPr>
                      <a:r>
                        <a:rPr sz="1000" b="0" i="0" u="none"/>
                        <a:t>63,0 % (48,7–75,7 %)</a:t>
                      </a:r>
                    </a:p>
                  </a:txBody>
                  <a:tcPr>
                    <a:solidFill>
                      <a:srgbClr val="FCEACC"/>
                    </a:solidFill>
                  </a:tcPr>
                </a:tc>
                <a:tc>
                  <a:txBody>
                    <a:bodyPr/>
                    <a:lstStyle/>
                    <a:p>
                      <a:pPr algn="l">
                        <a:spcAft>
                          <a:spcPts val="500"/>
                        </a:spcAft>
                        <a:defRPr sz="900" b="0">
                          <a:solidFill>
                            <a:srgbClr val="000000"/>
                          </a:solidFill>
                          <a:latin typeface="Lucida Sans"/>
                        </a:defRPr>
                      </a:pPr>
                      <a:r>
                        <a:rPr sz="1000" b="0" i="0" u="none"/>
                        <a:t>95,4 % (92,7–97,3 %)</a:t>
                      </a:r>
                    </a:p>
                  </a:txBody>
                  <a:tcPr>
                    <a:solidFill>
                      <a:srgbClr val="FCEACC"/>
                    </a:solidFill>
                  </a:tcPr>
                </a:tc>
                <a:tc>
                  <a:txBody>
                    <a:bodyPr/>
                    <a:lstStyle/>
                    <a:p>
                      <a:pPr algn="l">
                        <a:spcAft>
                          <a:spcPts val="500"/>
                        </a:spcAft>
                        <a:defRPr sz="900" b="0">
                          <a:solidFill>
                            <a:srgbClr val="000000"/>
                          </a:solidFill>
                          <a:latin typeface="Lucida Sans"/>
                        </a:defRPr>
                      </a:pPr>
                      <a:r>
                        <a:rPr sz="1000">
                          <a:solidFill>
                            <a:srgbClr val="F7BF66"/>
                          </a:solidFill>
                          <a:hlinkClick r:id="rId8"/>
                        </a:rPr>
                        <a:t>[Kakhki, V. R. 2013]</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t>* = 95 % Konfidenzintervalle in Klammern; KM= Kontrastmittel; DWI = diffusionsgewichtete Sequenz</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lnSpcReduction="10000"/>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a:t>
            </a:r>
            <a:r>
              <a:rPr lang="de-DE" sz="1200" b="1"/>
              <a:t>mit Empfehlungen</a:t>
            </a:r>
            <a:endParaRPr lang="de-DE" sz="1200" b="1" dirty="0"/>
          </a:p>
          <a:p>
            <a:pPr marL="171450" indent="-171450">
              <a:buChar char="•"/>
              <a:defRPr sz="1200"/>
            </a:pPr>
            <a:r>
              <a:rPr>
                <a:hlinkClick r:id="rId5" action="ppaction://hlinksldjump"/>
              </a:rPr>
              <a:t>Kapitel 3: Epidemiologie und Risikofaktoren, Prävention des Endometriumkarzinoms</a:t>
            </a:r>
          </a:p>
          <a:p>
            <a:pPr marL="171450" indent="-171450">
              <a:buChar char="•"/>
              <a:defRPr sz="1200"/>
            </a:pPr>
            <a:r>
              <a:rPr>
                <a:hlinkClick r:id="rId6" action="ppaction://hlinksldjump"/>
              </a:rPr>
              <a:t>Kapitel 4: Früherkennung und Diagnostik des Endometriumkarzinoms</a:t>
            </a:r>
          </a:p>
          <a:p>
            <a:pPr marL="171450" indent="-171450">
              <a:buChar char="•"/>
              <a:defRPr sz="1200"/>
            </a:pPr>
            <a:r>
              <a:rPr>
                <a:hlinkClick r:id="rId7" action="ppaction://hlinksldjump"/>
              </a:rPr>
              <a:t>Kapitel 5: Therapie der Präkanzerosen und des frühen Endometriumkarzinoms</a:t>
            </a:r>
          </a:p>
          <a:p>
            <a:pPr marL="171450" indent="-171450">
              <a:buChar char="•"/>
              <a:defRPr sz="1200"/>
            </a:pPr>
            <a:r>
              <a:rPr>
                <a:hlinkClick r:id="rId8" action="ppaction://hlinksldjump"/>
              </a:rPr>
              <a:t>Kapitel 6: Operative Therapie des Endometriumkarzinoms</a:t>
            </a:r>
          </a:p>
          <a:p>
            <a:pPr marL="171450" indent="-171450">
              <a:buChar char="•"/>
              <a:defRPr sz="1200"/>
            </a:pPr>
            <a:r>
              <a:rPr>
                <a:hlinkClick r:id="rId9" action="ppaction://hlinksldjump"/>
              </a:rPr>
              <a:t>Kapitel 7: Strahlentherapie des Endometriumkarzinoms</a:t>
            </a:r>
          </a:p>
          <a:p>
            <a:pPr marL="171450" indent="-171450">
              <a:buChar char="•"/>
              <a:defRPr sz="1200"/>
            </a:pPr>
            <a:r>
              <a:rPr>
                <a:hlinkClick r:id="rId10" action="ppaction://hlinksldjump"/>
              </a:rPr>
              <a:t>Kapitel 8: Adjuvante medikamentöse Therapie des Endometriumkarzinoms</a:t>
            </a:r>
          </a:p>
          <a:p>
            <a:pPr marL="171450" indent="-171450">
              <a:buChar char="•"/>
              <a:defRPr sz="1200"/>
            </a:pPr>
            <a:r>
              <a:rPr>
                <a:hlinkClick r:id="rId11" action="ppaction://hlinksldjump"/>
              </a:rPr>
              <a:t>Kapitel 9: Nachsorge/Rezidiv/Metastasen des Endometriumkarzinoms</a:t>
            </a:r>
          </a:p>
          <a:p>
            <a:pPr marL="171450" indent="-171450">
              <a:buChar char="•"/>
              <a:defRPr sz="1200"/>
            </a:pPr>
            <a:r>
              <a:rPr>
                <a:hlinkClick r:id="rId12" action="ppaction://hlinksldjump"/>
              </a:rPr>
              <a:t>Kapitel 10: Hereditäre Endometriumkarzinome</a:t>
            </a:r>
          </a:p>
          <a:p>
            <a:pPr marL="171450" indent="-171450">
              <a:buChar char="•"/>
              <a:defRPr sz="1200"/>
            </a:pPr>
            <a:r>
              <a:rPr>
                <a:hlinkClick r:id="rId13" action="ppaction://hlinksldjump"/>
              </a:rPr>
              <a:t>Kapitel 11: Psychoonkologische Aspekte, Patientinnenaufklärung, Palliativversorgung, Rehabilitation, Physiotherapeutische Behandlung im Rahmen der Rehabilitation</a:t>
            </a:r>
          </a:p>
          <a:p>
            <a:pPr marL="171450" indent="-171450">
              <a:buChar char="•"/>
              <a:defRPr sz="1200"/>
            </a:pPr>
            <a:r>
              <a:rPr>
                <a:hlinkClick r:id="rId14" action="ppaction://hlinksldjump"/>
              </a:rPr>
              <a:t>Kapitel 12: Fragile Patientinnen/Geriatrisches Assessment</a:t>
            </a:r>
          </a:p>
          <a:p>
            <a:pPr marL="171450" indent="-171450">
              <a:buChar char="•"/>
              <a:defRPr sz="1200"/>
            </a:pPr>
            <a:r>
              <a:rPr>
                <a:hlinkClick r:id="rId15" action="ppaction://hlinksldjump"/>
              </a:rPr>
              <a:t>Kapitel 13: Qualitätsindikatoren</a:t>
            </a:r>
          </a:p>
          <a:p>
            <a:pPr marL="171450" indent="-171450">
              <a:buChar char="•"/>
              <a:defRPr sz="1200"/>
            </a:pPr>
            <a:r>
              <a:rPr>
                <a:hlinkClick r:id="rId16" action="ppaction://hlinksldjump"/>
              </a:rPr>
              <a:t>Kapitel 14: Versorgungsstrukturen</a:t>
            </a:r>
          </a:p>
          <a:p>
            <a:pPr marL="171450" indent="-171450">
              <a:buChar char="•"/>
              <a:defRPr sz="1200"/>
            </a:pPr>
            <a:r>
              <a:rPr>
                <a:hlinkClick r:id="rId17" action="ppaction://hlinksldjump"/>
              </a:rPr>
              <a:t>Kapitel 16: Anhang</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Tree>
    <p:extLst>
      <p:ext uri="{BB962C8B-B14F-4D97-AF65-F5344CB8AC3E}">
        <p14:creationId xmlns:p14="http://schemas.microsoft.com/office/powerpoint/2010/main" val="195888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histopathologische Diagnostik des Endometriumkarzinoms ergibt sich aus der Kombination von histomorphologischen und immunhistochemischen Parametern sowie ggf. ergänzenden molekularpathologischen Befunden.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Binäres/dualistisches Modell des Endometriumkarzinoms</a:t>
            </a:r>
          </a:p>
        </p:txBody>
      </p:sp>
      <p:graphicFrame>
        <p:nvGraphicFramePr>
          <p:cNvPr id="3" name="Table 2"/>
          <p:cNvGraphicFramePr>
            <a:graphicFrameLocks noGrp="1"/>
          </p:cNvGraphicFramePr>
          <p:nvPr>
            <p:extLst>
              <p:ext uri="{D42A27DB-BD31-4B8C-83A1-F6EECF244321}">
                <p14:modId xmlns:p14="http://schemas.microsoft.com/office/powerpoint/2010/main" val="3189714083"/>
              </p:ext>
            </p:extLst>
          </p:nvPr>
        </p:nvGraphicFramePr>
        <p:xfrm>
          <a:off x="360000" y="1890000"/>
          <a:ext cx="11472000" cy="387096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defRPr sz="900" b="0">
                          <a:solidFill>
                            <a:srgbClr val="000000"/>
                          </a:solidFill>
                          <a:latin typeface="Lucida Sans"/>
                        </a:defRPr>
                      </a:pPr>
                      <a:endParaRPr sz="1400" dirty="0"/>
                    </a:p>
                  </a:txBody>
                  <a:tcPr anchor="ctr">
                    <a:solidFill>
                      <a:srgbClr val="F7BF66"/>
                    </a:solidFill>
                  </a:tcPr>
                </a:tc>
                <a:tc>
                  <a:txBody>
                    <a:bodyPr/>
                    <a:lstStyle/>
                    <a:p>
                      <a:pPr algn="l">
                        <a:spcAft>
                          <a:spcPts val="500"/>
                        </a:spcAft>
                        <a:defRPr sz="900" b="0">
                          <a:solidFill>
                            <a:srgbClr val="000000"/>
                          </a:solidFill>
                          <a:latin typeface="Lucida Sans"/>
                        </a:defRPr>
                      </a:pPr>
                      <a:r>
                        <a:rPr sz="1400" b="1" i="0" u="none">
                          <a:solidFill>
                            <a:srgbClr val="000000"/>
                          </a:solidFill>
                        </a:rPr>
                        <a:t>Typ 1 Karzinome</a:t>
                      </a:r>
                    </a:p>
                  </a:txBody>
                  <a:tcPr>
                    <a:solidFill>
                      <a:srgbClr val="F7BF66"/>
                    </a:solidFill>
                  </a:tcPr>
                </a:tc>
                <a:tc>
                  <a:txBody>
                    <a:bodyPr/>
                    <a:lstStyle/>
                    <a:p>
                      <a:pPr algn="l">
                        <a:spcAft>
                          <a:spcPts val="500"/>
                        </a:spcAft>
                        <a:defRPr sz="900" b="0">
                          <a:solidFill>
                            <a:srgbClr val="000000"/>
                          </a:solidFill>
                          <a:latin typeface="Lucida Sans"/>
                        </a:defRPr>
                      </a:pPr>
                      <a:r>
                        <a:rPr sz="1400" b="1" i="0" u="none">
                          <a:solidFill>
                            <a:srgbClr val="000000"/>
                          </a:solidFill>
                        </a:rPr>
                        <a:t>Typ 2 Karzinome</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400" b="0" i="0" u="none">
                          <a:solidFill>
                            <a:srgbClr val="000000"/>
                          </a:solidFill>
                        </a:rPr>
                        <a:t>Alter   </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55 – 65 Jahre              </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&gt; 65 Jahre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400" b="0" i="0" u="none">
                          <a:solidFill>
                            <a:srgbClr val="000000"/>
                          </a:solidFill>
                        </a:rPr>
                        <a:t>Klinische Konstellation</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Adipositas, Hypertonie, Diabetes mellitus (metabolisches Syndrom)         </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Keine Besonderheiten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400" b="0" i="0" u="none">
                          <a:solidFill>
                            <a:srgbClr val="000000"/>
                          </a:solidFill>
                        </a:rPr>
                        <a:t>Hyperöstrogenismus</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Meistens</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Fehlt meistens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400" b="0" i="0" u="none">
                          <a:solidFill>
                            <a:srgbClr val="000000"/>
                          </a:solidFill>
                        </a:rPr>
                        <a:t>Stadium</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Meist FIGO I</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Meist </a:t>
                      </a:r>
                      <a:r>
                        <a:rPr sz="1400" b="0" i="0" u="sng">
                          <a:solidFill>
                            <a:srgbClr val="000000"/>
                          </a:solidFill>
                        </a:rPr>
                        <a:t>&gt;</a:t>
                      </a:r>
                      <a:r>
                        <a:rPr sz="1400" b="0" i="0" u="none">
                          <a:solidFill>
                            <a:srgbClr val="000000"/>
                          </a:solidFill>
                        </a:rPr>
                        <a:t> FIGO II</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400" b="0" i="0" u="none">
                          <a:solidFill>
                            <a:srgbClr val="000000"/>
                          </a:solidFill>
                        </a:rPr>
                        <a:t>Prognose</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Günstig</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ungünstig</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400" b="0" i="0" u="none">
                          <a:solidFill>
                            <a:srgbClr val="000000"/>
                          </a:solidFill>
                        </a:rPr>
                        <a:t>Hereditärer Hintergrund</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Lynch-Syndrom, Cowden</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Ev. BRCA?</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400" b="0" i="0" u="none">
                          <a:solidFill>
                            <a:srgbClr val="000000"/>
                          </a:solidFill>
                        </a:rPr>
                        <a:t>Endometriumhyperplasie</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Meist </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Keine </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400" b="0" i="0" u="none">
                          <a:solidFill>
                            <a:srgbClr val="000000"/>
                          </a:solidFill>
                        </a:rPr>
                        <a:t>Histologischer Subtyp  </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endometrioid</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Serös, klarzellig</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400" b="0" i="0" u="none">
                          <a:solidFill>
                            <a:srgbClr val="000000"/>
                          </a:solidFill>
                        </a:rPr>
                        <a:t>Molekulare Alteration</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PTEN, ARID-1A, MSI</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TP53, HER2, PIK3CA</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400" b="0" i="0" u="none">
                          <a:solidFill>
                            <a:srgbClr val="000000"/>
                          </a:solidFill>
                        </a:rPr>
                        <a:t>Molekularer Typ</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NSMP, MMR-defizient, POLE mutiert</a:t>
                      </a:r>
                    </a:p>
                  </a:txBody>
                  <a:tcPr>
                    <a:solidFill>
                      <a:srgbClr val="FCEACC"/>
                    </a:solidFill>
                  </a:tcPr>
                </a:tc>
                <a:tc>
                  <a:txBody>
                    <a:bodyPr/>
                    <a:lstStyle/>
                    <a:p>
                      <a:pPr algn="l">
                        <a:spcAft>
                          <a:spcPts val="500"/>
                        </a:spcAft>
                        <a:defRPr sz="900" b="0">
                          <a:solidFill>
                            <a:srgbClr val="000000"/>
                          </a:solidFill>
                          <a:latin typeface="Lucida Sans"/>
                        </a:defRPr>
                      </a:pPr>
                      <a:r>
                        <a:rPr sz="1400" b="0" i="0" u="none">
                          <a:solidFill>
                            <a:srgbClr val="000000"/>
                          </a:solidFill>
                        </a:rPr>
                        <a:t>TP53 mutiert (Serous</a:t>
                      </a:r>
                      <a:r>
                        <a:rPr sz="1400" b="0" i="0" u="none"/>
                        <a:t>-like)</a:t>
                      </a:r>
                    </a:p>
                  </a:txBody>
                  <a:tcPr>
                    <a:solidFill>
                      <a:srgbClr val="FCEACC"/>
                    </a:solidFill>
                  </a:tcPr>
                </a:tc>
                <a:extLst>
                  <a:ext uri="{0D108BD9-81ED-4DB2-BD59-A6C34878D82A}">
                    <a16:rowId xmlns:a16="http://schemas.microsoft.com/office/drawing/2014/main" val="10010"/>
                  </a:ext>
                </a:extLst>
              </a:tr>
              <a:tr h="0">
                <a:tc gridSpan="3">
                  <a:txBody>
                    <a:bodyPr/>
                    <a:lstStyle/>
                    <a:p>
                      <a:pPr algn="l">
                        <a:spcAft>
                          <a:spcPts val="500"/>
                        </a:spcAft>
                        <a:defRPr sz="900" b="0">
                          <a:solidFill>
                            <a:srgbClr val="000000"/>
                          </a:solidFill>
                          <a:latin typeface="Lucida Sans"/>
                        </a:defRPr>
                      </a:pPr>
                      <a:r>
                        <a:rPr sz="1400" b="0" i="0" u="none" dirty="0" err="1">
                          <a:solidFill>
                            <a:srgbClr val="000000"/>
                          </a:solidFill>
                        </a:rPr>
                        <a:t>Quellen</a:t>
                      </a:r>
                      <a:r>
                        <a:rPr sz="1400" b="0" i="0" u="none" dirty="0">
                          <a:solidFill>
                            <a:srgbClr val="000000"/>
                          </a:solidFill>
                        </a:rPr>
                        <a:t>: </a:t>
                      </a:r>
                      <a:r>
                        <a:rPr sz="1400" dirty="0">
                          <a:solidFill>
                            <a:srgbClr val="F7BF66"/>
                          </a:solidFill>
                          <a:hlinkClick r:id="rId2"/>
                        </a:rPr>
                        <a:t>[</a:t>
                      </a:r>
                      <a:r>
                        <a:rPr sz="1400" dirty="0" err="1">
                          <a:solidFill>
                            <a:srgbClr val="F7BF66"/>
                          </a:solidFill>
                          <a:hlinkClick r:id="rId2"/>
                        </a:rPr>
                        <a:t>Bokhman</a:t>
                      </a:r>
                      <a:r>
                        <a:rPr sz="1400" dirty="0">
                          <a:solidFill>
                            <a:srgbClr val="F7BF66"/>
                          </a:solidFill>
                          <a:hlinkClick r:id="rId2"/>
                        </a:rPr>
                        <a:t>, JV 1983]</a:t>
                      </a:r>
                      <a:r>
                        <a:rPr sz="1400" dirty="0">
                          <a:solidFill>
                            <a:srgbClr val="F7BF66"/>
                          </a:solidFill>
                          <a:hlinkClick r:id="rId3"/>
                        </a:rPr>
                        <a:t>[Lax, SF 1997]</a:t>
                      </a:r>
                      <a:r>
                        <a:rPr sz="1400" b="0" i="0" u="none" dirty="0">
                          <a:solidFill>
                            <a:srgbClr val="000000"/>
                          </a:solidFill>
                        </a:rPr>
                        <a:t>, </a:t>
                      </a:r>
                      <a:r>
                        <a:rPr sz="1400" dirty="0">
                          <a:solidFill>
                            <a:srgbClr val="F7BF66"/>
                          </a:solidFill>
                          <a:hlinkClick r:id="rId4"/>
                        </a:rPr>
                        <a:t>[Lax, SF 2000]</a:t>
                      </a:r>
                      <a:r>
                        <a:rPr sz="1400" b="0" i="0" u="none" dirty="0">
                          <a:solidFill>
                            <a:srgbClr val="000000"/>
                          </a:solidFill>
                        </a:rPr>
                        <a:t>, </a:t>
                      </a:r>
                      <a:r>
                        <a:rPr sz="1400" dirty="0">
                          <a:solidFill>
                            <a:srgbClr val="F7BF66"/>
                          </a:solidFill>
                          <a:hlinkClick r:id="rId5"/>
                        </a:rPr>
                        <a:t>[Lax, SF 2004]</a:t>
                      </a:r>
                    </a:p>
                  </a:txBody>
                  <a:tcPr>
                    <a:solidFill>
                      <a:srgbClr val="FCEACC"/>
                    </a:solidFill>
                  </a:tcPr>
                </a:tc>
                <a:tc hMerge="1">
                  <a:txBody>
                    <a:bodyPr/>
                    <a:lstStyle/>
                    <a:p>
                      <a:pPr>
                        <a:defRPr sz="900" b="0">
                          <a:solidFill>
                            <a:srgbClr val="000000"/>
                          </a:solidFill>
                          <a:latin typeface="Lucida Sans"/>
                        </a:defRPr>
                      </a:pPr>
                      <a:endParaRPr sz="1200"/>
                    </a:p>
                  </a:txBody>
                  <a:tcPr anchor="ctr">
                    <a:solidFill>
                      <a:srgbClr val="FCEACC"/>
                    </a:solidFill>
                  </a:tcPr>
                </a:tc>
                <a:tc hMerge="1">
                  <a:txBody>
                    <a:bodyPr/>
                    <a:lstStyle/>
                    <a:p>
                      <a:pPr>
                        <a:defRPr sz="900" b="0">
                          <a:solidFill>
                            <a:srgbClr val="000000"/>
                          </a:solidFill>
                          <a:latin typeface="Lucida Sans"/>
                        </a:defRPr>
                      </a:pPr>
                      <a:endParaRPr sz="1200" dirty="0"/>
                    </a:p>
                  </a:txBody>
                  <a:tcPr anchor="ctr">
                    <a:solidFill>
                      <a:srgbClr val="FCEACC"/>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WHO-Einteilung endometrialer Hyperplasie (Nomenklatur)</a:t>
            </a:r>
          </a:p>
        </p:txBody>
      </p:sp>
      <p:graphicFrame>
        <p:nvGraphicFramePr>
          <p:cNvPr id="3" name="Table 2"/>
          <p:cNvGraphicFramePr>
            <a:graphicFrameLocks noGrp="1"/>
          </p:cNvGraphicFramePr>
          <p:nvPr/>
        </p:nvGraphicFramePr>
        <p:xfrm>
          <a:off x="360000" y="1890000"/>
          <a:ext cx="11472000" cy="14808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tc>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Deskription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glandulär-zystische Hyperplasie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gering-/mäßiggradige</a:t>
                      </a:r>
                      <a:r>
                        <a:rPr sz="1000" b="0" i="0" u="none"/>
                        <a:t> adenomatöse Hyperplasie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hochgradige adenomatäse</a:t>
                      </a:r>
                      <a:r>
                        <a:rPr sz="1000" b="0" i="0" u="none"/>
                        <a:t> Hyperplasie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WHO 1994 / 2003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einfache Hyperplasie</a:t>
                      </a:r>
                    </a:p>
                    <a:p>
                      <a:pPr algn="l">
                        <a:spcAft>
                          <a:spcPts val="500"/>
                        </a:spcAft>
                      </a:pPr>
                      <a:r>
                        <a:rPr sz="1000" b="0" i="0" u="none"/>
                        <a:t>ohne Atypien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komplexe Hyperplasie</a:t>
                      </a:r>
                    </a:p>
                    <a:p>
                      <a:pPr algn="l">
                        <a:spcAft>
                          <a:spcPts val="500"/>
                        </a:spcAft>
                      </a:pPr>
                      <a:r>
                        <a:rPr sz="1000" b="0" i="0" u="none"/>
                        <a:t>ohne Atypien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atypische Hyperplasie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WHO 2014 und WHO 2020</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nicht-atypische Hyperplasie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atypische Hyperplasie syn</a:t>
                      </a:r>
                      <a:r>
                        <a:rPr sz="1000" b="0" i="0" u="none"/>
                        <a:t>. endometrialeintraepithelialeNeoplasie (EIN)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Terminologie und der morphologischen Diagnostik der endomterialen Hyperplasie soll die jeweils gültige Auflage der WHO-Klassifikation zugrunde gelegt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155753901"/>
              </p:ext>
            </p:extLst>
          </p:nvPr>
        </p:nvGraphicFramePr>
        <p:xfrm>
          <a:off x="359883" y="317093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Gemischte Karzinome des Endometriums weisen entsprechend der WHO-Klassifikation (2020) zwei oder mehr histologische Subtypen auf, wobei eine dieser Komponenten entweder serös oder klarzellig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017435251"/>
              </p:ext>
            </p:extLst>
          </p:nvPr>
        </p:nvGraphicFramePr>
        <p:xfrm>
          <a:off x="367200" y="445186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Molekularpathologisch werden Karzinosarkome (maligne Müllersche Mischtumoren, MMMT) den Karzinomen zugeordnet. Die histologische Beurteilung von Karzinosarkomen soll nach der jeweils gültigen WHO-Klassifikation erfolgen. Die FIGO- und TNM-Klassifikation soll in Analogie zu der beim Endometriumkarzinom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032-034OL-3.0-4.25-2024G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Endometrioide Karzinome werden nach FIGO graduiert. Laut WHO sollte ein zweistufiges Grading "low grade" (G1 oder G2) und "high grade" (G3) bevorzugt werden.Seröse, klarzellige, de- bzw. undifferenzierte Endometriumkarzinome sowie Karzinosarkome sind per definitionem High-grade-Karzinome.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032-034OL-3.0-4.26-2024G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Messung der Invasionstiefe beim Endometriumkarzinom</a:t>
            </a:r>
          </a:p>
        </p:txBody>
      </p:sp>
      <p:pic>
        <p:nvPicPr>
          <p:cNvPr id="3" name="Picture 2" descr="96267196e8524e50b772049c70258712.png"/>
          <p:cNvPicPr>
            <a:picLocks noChangeAspect="1"/>
          </p:cNvPicPr>
          <p:nvPr/>
        </p:nvPicPr>
        <p:blipFill>
          <a:blip r:embed="rId2"/>
          <a:stretch>
            <a:fillRect/>
          </a:stretch>
        </p:blipFill>
        <p:spPr>
          <a:xfrm>
            <a:off x="2296246" y="1890000"/>
            <a:ext cx="7599506"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Im histopathologischen Befundbericht sollte eine Quantifizierung der Lymphgefäßinfiltration erfolgen.</a:t>
                      </a:r>
                    </a:p>
                    <a:p>
                      <a:pPr>
                        <a:defRPr sz="1000">
                          <a:solidFill>
                            <a:srgbClr val="000000"/>
                          </a:solidFill>
                          <a:latin typeface="Lucida Sans"/>
                        </a:defRPr>
                      </a:pPr>
                      <a:r>
                        <a:rPr sz="1000" b="0" i="0" u="none">
                          <a:latin typeface="Lucida Sans"/>
                        </a:rPr>
                        <a:t>Die fokale Lymphgefäßinfiltration ist definiert als Befall von &lt;3 Lymphgefäßen und die extensive („substantial“) Lymphgefäßinfiltration als ein Befall von ≥ 3 Lymphgefäßen.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032-034OL-3.0-4.27-2024G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465989466"/>
              </p:ext>
            </p:extLst>
          </p:nvPr>
        </p:nvGraphicFramePr>
        <p:xfrm>
          <a:off x="367200" y="3356992"/>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Aufgrund einer möglichen therapeutischen Konsequenz sollte beim serösen Endometriumkarzinom eine Bestimmung des HER2-Status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032-034OL-3.0-4.28-2024G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946037752"/>
              </p:ext>
            </p:extLst>
          </p:nvPr>
        </p:nvGraphicFramePr>
        <p:xfrm>
          <a:off x="367200" y="4679621"/>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klinischem Verdacht auf pT1b und/ oder pT2 kann zur Verifizierung eine intraoperative histologische Untersuchung (Schnellschnitt)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032-034OL-3.0-4.29-2024G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myometrane Infiltrationstiefe bzw. die endozervikale Stromainfiltration sollen makroskopisch und mikroskopisch beurteilt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032-034OL-3.0-4.30-2024G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434887448"/>
              </p:ext>
            </p:extLst>
          </p:nvPr>
        </p:nvGraphicFramePr>
        <p:xfrm>
          <a:off x="3600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4.31</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Schnellschnittuntersuchung soll nicht primär zur Beurteilung des histopathologischen Gradings und Ermittlung des histologischen Tumortyps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984604128"/>
              </p:ext>
            </p:extLst>
          </p:nvPr>
        </p:nvGraphicFramePr>
        <p:xfrm>
          <a:off x="367200" y="4468201"/>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Tuben und Ovarien sollen während der intraoperativen Schnellschnittuntersuchung makroskopisch beurteilt und tumorverdächtige Befunde histologisch untersucht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Gewebe einer (fraktionierten) Abrasio bzw. einer endometrialen Biopsie soll vollständig eingebettet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620099146"/>
              </p:ext>
            </p:extLst>
          </p:nvPr>
        </p:nvGraphicFramePr>
        <p:xfrm>
          <a:off x="358930" y="3132601"/>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Der Befundbericht einer (fraktionierten) Abrasio bzw. einer endometrialen Biopsie soll zum Nachweis und Art einer Endometriumhyperplasie Stellung nehmen.</a:t>
                      </a:r>
                    </a:p>
                    <a:p>
                      <a:r>
                        <a:rPr sz="1000" b="0" i="0" u="none">
                          <a:latin typeface="Lucida Sans"/>
                        </a:rPr>
                        <a:t>Bei Vorliegen eines Karzinoms soll der histologische Tumortyp entsprechend der jeweils aktuellen WHO-Klassifikation angegeben werden.</a:t>
                      </a:r>
                    </a:p>
                    <a:p>
                      <a:pPr>
                        <a:defRPr sz="1000">
                          <a:solidFill>
                            <a:srgbClr val="000000"/>
                          </a:solidFill>
                          <a:latin typeface="Lucida Sans"/>
                        </a:defRPr>
                      </a:pPr>
                      <a:r>
                        <a:rPr sz="1000" b="0" i="0" u="none">
                          <a:latin typeface="Lucida Sans"/>
                        </a:rPr>
                        <a:t>Beim Nachweis von Tumorgewebe in der Zervixfraktion einer fraktionierten Abrasio soll zum Nachweis bzw. Fehlen einer endozervikalen Stromainfiltration dezidiert Stellung genommen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2493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Der Befundbericht eines Hysterektomiepräparates beim Endometriumkarzinom soll folgende Angaben beinhalten:</a:t>
                      </a:r>
                    </a:p>
                    <a:p>
                      <a:pPr marL="171450" indent="-171450">
                        <a:buChar char="•"/>
                      </a:pPr>
                      <a:r>
                        <a:rPr sz="1000" b="0" i="0" u="none">
                          <a:latin typeface="Lucida Sans"/>
                        </a:rPr>
                        <a:t>histologischer Typ nach WHO (bei gemischten Tumoren Komponenten in %)</a:t>
                      </a:r>
                    </a:p>
                    <a:p>
                      <a:pPr marL="171450" indent="-171450">
                        <a:buChar char="•"/>
                      </a:pPr>
                      <a:r>
                        <a:rPr sz="1000" b="0" i="0" u="none">
                          <a:latin typeface="Lucida Sans"/>
                        </a:rPr>
                        <a:t>Grading</a:t>
                      </a:r>
                    </a:p>
                    <a:p>
                      <a:pPr marL="171450" indent="-171450">
                        <a:buChar char="•"/>
                      </a:pPr>
                      <a:r>
                        <a:rPr sz="1000" b="0" i="0" u="none">
                          <a:latin typeface="Lucida Sans"/>
                        </a:rPr>
                        <a:t>Staging (pT)</a:t>
                      </a:r>
                    </a:p>
                    <a:p>
                      <a:pPr marL="171450" indent="-171450">
                        <a:buChar char="•"/>
                      </a:pPr>
                      <a:r>
                        <a:rPr sz="1000" b="0" i="0" u="none">
                          <a:latin typeface="Lucida Sans"/>
                        </a:rPr>
                        <a:t>Nachweis/Fehlen von Lymph- oder Blutgefäßeinbrüchen (L- und V-Status)</a:t>
                      </a:r>
                    </a:p>
                    <a:p>
                      <a:pPr marL="171450" indent="-171450">
                        <a:buChar char="•"/>
                      </a:pPr>
                      <a:r>
                        <a:rPr sz="1000" b="0" i="0" u="none">
                          <a:latin typeface="Lucida Sans"/>
                        </a:rPr>
                        <a:t>Nachweis/Fehlen von Perineuralscheideninfiltraten (Pn-Status)</a:t>
                      </a:r>
                    </a:p>
                    <a:p>
                      <a:pPr marL="171450" indent="-171450">
                        <a:buChar char="•"/>
                      </a:pPr>
                      <a:r>
                        <a:rPr sz="1000" b="0" i="0" u="none">
                          <a:latin typeface="Lucida Sans"/>
                        </a:rPr>
                        <a:t>metrische Angabe der Invasionstiefe im Verhältnis zur Myometriumdicke in cm/mm</a:t>
                      </a:r>
                    </a:p>
                    <a:p>
                      <a:pPr marL="171450" indent="-171450">
                        <a:buChar char="•"/>
                      </a:pPr>
                      <a:r>
                        <a:rPr sz="1000" b="0" i="0" u="none">
                          <a:latin typeface="Lucida Sans"/>
                        </a:rPr>
                        <a:t>dreidimensionale Tumorgröße in cm/mm</a:t>
                      </a:r>
                    </a:p>
                    <a:p>
                      <a:pPr marL="171450" indent="-171450">
                        <a:buChar char="•"/>
                      </a:pPr>
                      <a:r>
                        <a:rPr sz="1000" b="0" i="0" u="none">
                          <a:latin typeface="Lucida Sans"/>
                        </a:rPr>
                        <a:t>bei vorliegender Scheideninfiltration metrische Angabe des minimalen Abstandes zum vaginalen Resektionsrand</a:t>
                      </a:r>
                    </a:p>
                    <a:p>
                      <a:pPr marL="171450" indent="-171450">
                        <a:buChar char="•"/>
                      </a:pPr>
                      <a:r>
                        <a:rPr sz="1000" b="0" i="0" u="none">
                          <a:latin typeface="Lucida Sans"/>
                        </a:rPr>
                        <a:t>R-Klassifikation (UICC)</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67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431ec0a3a90143f8a0c1178ff0b2ccc3.jpg"/>
          <p:cNvPicPr>
            <a:picLocks noChangeAspect="1"/>
          </p:cNvPicPr>
          <p:nvPr/>
        </p:nvPicPr>
        <p:blipFill>
          <a:blip r:embed="rId3"/>
          <a:stretch>
            <a:fillRect/>
          </a:stretch>
        </p:blipFill>
        <p:spPr>
          <a:xfrm>
            <a:off x="4485600" y="3924000"/>
            <a:ext cx="951828" cy="635000"/>
          </a:xfrm>
          <a:prstGeom prst="rect">
            <a:avLst/>
          </a:prstGeom>
        </p:spPr>
      </p:pic>
      <p:pic>
        <p:nvPicPr>
          <p:cNvPr id="6" name="Picture 5" descr="5fb3f12b7adc463abe813544f3b19c06.png"/>
          <p:cNvPicPr>
            <a:picLocks noChangeAspect="1"/>
          </p:cNvPicPr>
          <p:nvPr/>
        </p:nvPicPr>
        <p:blipFill>
          <a:blip r:embed="rId4"/>
          <a:stretch>
            <a:fillRect/>
          </a:stretch>
        </p:blipFill>
        <p:spPr>
          <a:xfrm>
            <a:off x="4485600" y="4622500"/>
            <a:ext cx="762000" cy="635000"/>
          </a:xfrm>
          <a:prstGeom prst="rect">
            <a:avLst/>
          </a:prstGeom>
        </p:spPr>
      </p:pic>
      <p:sp>
        <p:nvSpPr>
          <p:cNvPr id="7" name="TextBox 6"/>
          <p:cNvSpPr txBox="1"/>
          <p:nvPr/>
        </p:nvSpPr>
        <p:spPr>
          <a:xfrm>
            <a:off x="5500928" y="3924000"/>
            <a:ext cx="6627572" cy="152400"/>
          </a:xfrm>
          <a:prstGeom prst="rect">
            <a:avLst/>
          </a:prstGeom>
          <a:noFill/>
        </p:spPr>
        <p:txBody>
          <a:bodyPr wrap="square">
            <a:spAutoFit/>
          </a:bodyPr>
          <a:lstStyle/>
          <a:p>
            <a:r>
              <a:t>Deutsche Gesellschaft für Gynäkologie und Geburtshilfe (DGGG)</a:t>
            </a:r>
          </a:p>
        </p:txBody>
      </p:sp>
      <p:sp>
        <p:nvSpPr>
          <p:cNvPr id="8" name="TextBox 7"/>
          <p:cNvSpPr txBox="1"/>
          <p:nvPr/>
        </p:nvSpPr>
        <p:spPr>
          <a:xfrm>
            <a:off x="5500928" y="4622500"/>
            <a:ext cx="6627572" cy="152400"/>
          </a:xfrm>
          <a:prstGeom prst="rect">
            <a:avLst/>
          </a:prstGeom>
          <a:noFill/>
        </p:spPr>
        <p:txBody>
          <a:bodyPr wrap="square">
            <a:spAutoFit/>
          </a:bodyPr>
          <a:lstStyle/>
          <a:p>
            <a:r>
              <a:t>Deutsche Krebsgesellschaft (DKG) vertreten durch die Arbeitsgemeinschaft Gynäkologische Onkologie (AGO)</a:t>
            </a:r>
          </a:p>
        </p:txBody>
      </p:sp>
      <p:sp>
        <p:nvSpPr>
          <p:cNvPr id="9" name="TextBox 8"/>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10" name="TextBox 9"/>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Die neue (überarbeitet 2020) FIGO-/TNM-Klassifikation des Endometriumkarzinoms</a:t>
            </a:r>
          </a:p>
        </p:txBody>
      </p:sp>
      <p:graphicFrame>
        <p:nvGraphicFramePr>
          <p:cNvPr id="3" name="Table 2"/>
          <p:cNvGraphicFramePr>
            <a:graphicFrameLocks noGrp="1"/>
          </p:cNvGraphicFramePr>
          <p:nvPr>
            <p:extLst>
              <p:ext uri="{D42A27DB-BD31-4B8C-83A1-F6EECF244321}">
                <p14:modId xmlns:p14="http://schemas.microsoft.com/office/powerpoint/2010/main" val="2670121666"/>
              </p:ext>
            </p:extLst>
          </p:nvPr>
        </p:nvGraphicFramePr>
        <p:xfrm>
          <a:off x="358855" y="1700808"/>
          <a:ext cx="11472000" cy="4483100"/>
        </p:xfrm>
        <a:graphic>
          <a:graphicData uri="http://schemas.openxmlformats.org/drawingml/2006/table">
            <a:tbl>
              <a:tblPr firstRow="1" bandRow="1">
                <a:tableStyleId>{5C22544A-7EE6-4342-B048-85BDC9FD1C3A}</a:tableStyleId>
              </a:tblPr>
              <a:tblGrid>
                <a:gridCol w="170355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8472304">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TNM-Kategorie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FIGO-Stadien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Definition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TX</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Primärtumor kann nicht beurteilt werden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T0</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 Anhalt für Primärtumor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T1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begrenzt auf Corpus uteri</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T1a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IA1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begrenzt auf Endometrium oder infiltriert weniger als die Hälfte des Myometriums</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T1b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infiltriert die Hälfte oder mehr des Myometriums</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T2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infiltriert das Stroma der Zervix, breitet sich jedoch nicht jenseits des Uterus aus</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T3 und/oder N1oder N2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III²</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Lokale und/oder regionäre Ausbreitung wie nachfolgend beschrieben: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T3a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befällt Serosa und/oder Adnexe (direkte Ausbreitung oder Metastasen)</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T3b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Vaginal- oder Parametriumbefall (direkte Ausbreitung oder Metastasen)</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N1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IIIC1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Metastasen in Beckenlymphknoten</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N2</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IIIIC2</a:t>
                      </a:r>
                    </a:p>
                  </a:txBody>
                  <a:tcPr>
                    <a:solidFill>
                      <a:srgbClr val="FCEACC"/>
                    </a:solidFill>
                  </a:tcPr>
                </a:tc>
                <a:tc>
                  <a:txBody>
                    <a:bodyPr/>
                    <a:lstStyle/>
                    <a:p>
                      <a:pPr algn="l">
                        <a:spcAft>
                          <a:spcPts val="500"/>
                        </a:spcAft>
                        <a:defRPr sz="900" b="0">
                          <a:solidFill>
                            <a:srgbClr val="000000"/>
                          </a:solidFill>
                          <a:latin typeface="Lucida Sans"/>
                        </a:defRPr>
                      </a:pPr>
                      <a:r>
                        <a:rPr sz="1000" b="0" i="0" u="none"/>
                        <a:t>Metastasen in paraaortalen Lymphknoten mit oder ohne Metastasen in Beckenlymphknoten</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T4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IVA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Tumor infiltriert Blasen- und/oder Rektumschleimhaut3</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M1</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IVB</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Fernmetastasen, einschließlich intraabdomineller Metastasen (ausgenommen Metastasen in Vagina, Beckenserosa oder Adnexen, einschließlich Metastasen in inguinalen und anderen intraabdominalen Lymphknoten als paraaortalen und/oder Beckenlymphknoten)</a:t>
                      </a:r>
                    </a:p>
                  </a:txBody>
                  <a:tcPr>
                    <a:solidFill>
                      <a:srgbClr val="FCEACC"/>
                    </a:solidFill>
                  </a:tcPr>
                </a:tc>
                <a:extLst>
                  <a:ext uri="{0D108BD9-81ED-4DB2-BD59-A6C34878D82A}">
                    <a16:rowId xmlns:a16="http://schemas.microsoft.com/office/drawing/2014/main" val="10013"/>
                  </a:ext>
                </a:extLst>
              </a:tr>
              <a:tr h="0">
                <a:tc gridSpan="3">
                  <a:txBody>
                    <a:bodyPr/>
                    <a:lstStyle/>
                    <a:p>
                      <a:pPr algn="l">
                        <a:spcAft>
                          <a:spcPts val="500"/>
                        </a:spcAft>
                        <a:defRPr sz="900" b="0">
                          <a:solidFill>
                            <a:srgbClr val="000000"/>
                          </a:solidFill>
                          <a:latin typeface="Lucida Sans"/>
                        </a:defRPr>
                      </a:pPr>
                      <a:r>
                        <a:rPr sz="1000" b="0" i="0" u="none" dirty="0">
                          <a:solidFill>
                            <a:srgbClr val="000000"/>
                          </a:solidFill>
                        </a:rPr>
                        <a:t>1 Die </a:t>
                      </a:r>
                      <a:r>
                        <a:rPr sz="1000" b="0" i="0" u="none" dirty="0" err="1">
                          <a:solidFill>
                            <a:srgbClr val="000000"/>
                          </a:solidFill>
                        </a:rPr>
                        <a:t>alleinige</a:t>
                      </a:r>
                      <a:r>
                        <a:rPr sz="1000" b="0" i="0" u="none" dirty="0">
                          <a:solidFill>
                            <a:srgbClr val="000000"/>
                          </a:solidFill>
                        </a:rPr>
                        <a:t> </a:t>
                      </a:r>
                      <a:r>
                        <a:rPr sz="1000" b="0" i="0" u="none" dirty="0" err="1">
                          <a:solidFill>
                            <a:srgbClr val="000000"/>
                          </a:solidFill>
                        </a:rPr>
                        <a:t>Beurteilung</a:t>
                      </a:r>
                      <a:r>
                        <a:rPr sz="1000" b="0" i="0" u="none" dirty="0">
                          <a:solidFill>
                            <a:srgbClr val="000000"/>
                          </a:solidFill>
                        </a:rPr>
                        <a:t> von </a:t>
                      </a:r>
                      <a:r>
                        <a:rPr sz="1000" b="0" i="0" u="none" dirty="0" err="1">
                          <a:solidFill>
                            <a:srgbClr val="000000"/>
                          </a:solidFill>
                        </a:rPr>
                        <a:t>endozervikalen</a:t>
                      </a:r>
                      <a:r>
                        <a:rPr sz="1000" b="0" i="0" u="none" dirty="0">
                          <a:solidFill>
                            <a:srgbClr val="000000"/>
                          </a:solidFill>
                        </a:rPr>
                        <a:t> </a:t>
                      </a:r>
                      <a:r>
                        <a:rPr sz="1000" b="0" i="0" u="none" dirty="0" err="1">
                          <a:solidFill>
                            <a:srgbClr val="000000"/>
                          </a:solidFill>
                        </a:rPr>
                        <a:t>Drüsen</a:t>
                      </a:r>
                      <a:r>
                        <a:rPr sz="1000" b="0" i="0" u="none" dirty="0">
                          <a:solidFill>
                            <a:srgbClr val="000000"/>
                          </a:solidFill>
                        </a:rPr>
                        <a:t> </a:t>
                      </a:r>
                      <a:r>
                        <a:rPr sz="1000" b="0" i="0" u="none" dirty="0" err="1">
                          <a:solidFill>
                            <a:srgbClr val="000000"/>
                          </a:solidFill>
                        </a:rPr>
                        <a:t>soll</a:t>
                      </a:r>
                      <a:r>
                        <a:rPr sz="1000" b="0" i="0" u="none" dirty="0">
                          <a:solidFill>
                            <a:srgbClr val="000000"/>
                          </a:solidFill>
                        </a:rPr>
                        <a:t> </a:t>
                      </a:r>
                      <a:r>
                        <a:rPr sz="1000" b="0" i="0" u="none" dirty="0" err="1">
                          <a:solidFill>
                            <a:srgbClr val="000000"/>
                          </a:solidFill>
                        </a:rPr>
                        <a:t>als</a:t>
                      </a:r>
                      <a:r>
                        <a:rPr sz="1000" b="0" i="0" u="none" dirty="0">
                          <a:solidFill>
                            <a:srgbClr val="000000"/>
                          </a:solidFill>
                        </a:rPr>
                        <a:t> Stadium I </a:t>
                      </a:r>
                      <a:r>
                        <a:rPr sz="1000" b="0" i="0" u="none" dirty="0" err="1">
                          <a:solidFill>
                            <a:srgbClr val="000000"/>
                          </a:solidFill>
                        </a:rPr>
                        <a:t>klassifiziert</a:t>
                      </a:r>
                      <a:r>
                        <a:rPr sz="1000" b="0" i="0" u="none" dirty="0">
                          <a:solidFill>
                            <a:srgbClr val="000000"/>
                          </a:solidFill>
                        </a:rPr>
                        <a:t> </a:t>
                      </a:r>
                      <a:r>
                        <a:rPr sz="1000" b="0" i="0" u="none" dirty="0" err="1">
                          <a:solidFill>
                            <a:srgbClr val="000000"/>
                          </a:solidFill>
                        </a:rPr>
                        <a:t>werden</a:t>
                      </a:r>
                      <a:r>
                        <a:rPr sz="1000" b="0" i="0" u="none" dirty="0">
                          <a:solidFill>
                            <a:srgbClr val="000000"/>
                          </a:solidFill>
                        </a:rPr>
                        <a:t>. </a:t>
                      </a:r>
                      <a:br>
                        <a:rPr lang="de-DE" sz="1000" b="0" i="0" u="none" dirty="0">
                          <a:solidFill>
                            <a:srgbClr val="000000"/>
                          </a:solidFill>
                        </a:rPr>
                      </a:br>
                      <a:r>
                        <a:rPr sz="1000" b="0" i="0" u="none" dirty="0">
                          <a:solidFill>
                            <a:srgbClr val="000000"/>
                          </a:solidFill>
                        </a:rPr>
                        <a:t>2 Eine positive </a:t>
                      </a:r>
                      <a:r>
                        <a:rPr sz="1000" b="0" i="0" u="none" dirty="0" err="1">
                          <a:solidFill>
                            <a:srgbClr val="000000"/>
                          </a:solidFill>
                        </a:rPr>
                        <a:t>Zytologie</a:t>
                      </a:r>
                      <a:r>
                        <a:rPr sz="1000" b="0" i="0" u="none" dirty="0">
                          <a:solidFill>
                            <a:srgbClr val="000000"/>
                          </a:solidFill>
                        </a:rPr>
                        <a:t> </a:t>
                      </a:r>
                      <a:r>
                        <a:rPr sz="1000" b="0" i="0" u="none" dirty="0" err="1">
                          <a:solidFill>
                            <a:srgbClr val="000000"/>
                          </a:solidFill>
                        </a:rPr>
                        <a:t>soll</a:t>
                      </a:r>
                      <a:r>
                        <a:rPr sz="1000" b="0" i="0" u="none" dirty="0">
                          <a:solidFill>
                            <a:srgbClr val="000000"/>
                          </a:solidFill>
                        </a:rPr>
                        <a:t> </a:t>
                      </a:r>
                      <a:r>
                        <a:rPr sz="1000" b="0" i="0" u="none" dirty="0" err="1">
                          <a:solidFill>
                            <a:srgbClr val="000000"/>
                          </a:solidFill>
                        </a:rPr>
                        <a:t>gesondert</a:t>
                      </a:r>
                      <a:r>
                        <a:rPr sz="1000" b="0" i="0" u="none" dirty="0">
                          <a:solidFill>
                            <a:srgbClr val="000000"/>
                          </a:solidFill>
                        </a:rPr>
                        <a:t> </a:t>
                      </a:r>
                      <a:r>
                        <a:rPr sz="1000" b="0" i="0" u="none" dirty="0" err="1">
                          <a:solidFill>
                            <a:srgbClr val="000000"/>
                          </a:solidFill>
                        </a:rPr>
                        <a:t>diagnostiziert</a:t>
                      </a:r>
                      <a:r>
                        <a:rPr sz="1000" b="0" i="0" u="none" dirty="0">
                          <a:solidFill>
                            <a:srgbClr val="000000"/>
                          </a:solidFill>
                        </a:rPr>
                        <a:t> und </a:t>
                      </a:r>
                      <a:r>
                        <a:rPr sz="1000" b="0" i="0" u="none" dirty="0" err="1">
                          <a:solidFill>
                            <a:srgbClr val="000000"/>
                          </a:solidFill>
                        </a:rPr>
                        <a:t>ohne</a:t>
                      </a:r>
                      <a:r>
                        <a:rPr sz="1000" b="0" i="0" u="none" dirty="0">
                          <a:solidFill>
                            <a:srgbClr val="000000"/>
                          </a:solidFill>
                        </a:rPr>
                        <a:t> </a:t>
                      </a:r>
                      <a:r>
                        <a:rPr sz="1000" b="0" i="0" u="none" dirty="0" err="1">
                          <a:solidFill>
                            <a:srgbClr val="000000"/>
                          </a:solidFill>
                        </a:rPr>
                        <a:t>Änderung</a:t>
                      </a:r>
                      <a:r>
                        <a:rPr sz="1000" b="0" i="0" u="none" dirty="0">
                          <a:solidFill>
                            <a:srgbClr val="000000"/>
                          </a:solidFill>
                        </a:rPr>
                        <a:t> des Stadiums </a:t>
                      </a:r>
                      <a:r>
                        <a:rPr sz="1000" b="0" i="0" u="none" dirty="0" err="1">
                          <a:solidFill>
                            <a:srgbClr val="000000"/>
                          </a:solidFill>
                        </a:rPr>
                        <a:t>dokumentiert</a:t>
                      </a:r>
                      <a:r>
                        <a:rPr sz="1000" b="0" i="0" u="none" dirty="0">
                          <a:solidFill>
                            <a:srgbClr val="000000"/>
                          </a:solidFill>
                        </a:rPr>
                        <a:t> </a:t>
                      </a:r>
                      <a:r>
                        <a:rPr sz="1000" b="0" i="0" u="none" dirty="0" err="1">
                          <a:solidFill>
                            <a:srgbClr val="000000"/>
                          </a:solidFill>
                        </a:rPr>
                        <a:t>werden</a:t>
                      </a:r>
                      <a:r>
                        <a:rPr sz="1000" b="0" i="0" u="none" dirty="0">
                          <a:solidFill>
                            <a:srgbClr val="000000"/>
                          </a:solidFill>
                        </a:rPr>
                        <a:t>.</a:t>
                      </a:r>
                      <a:br>
                        <a:rPr lang="de-DE" sz="1000" b="0" i="0" u="none" dirty="0">
                          <a:solidFill>
                            <a:srgbClr val="000000"/>
                          </a:solidFill>
                        </a:rPr>
                      </a:br>
                      <a:r>
                        <a:rPr sz="1000" b="0" i="0" u="none" dirty="0">
                          <a:solidFill>
                            <a:srgbClr val="000000"/>
                          </a:solidFill>
                        </a:rPr>
                        <a:t>3 Das </a:t>
                      </a:r>
                      <a:r>
                        <a:rPr sz="1000" b="0" i="0" u="none" dirty="0" err="1">
                          <a:solidFill>
                            <a:srgbClr val="000000"/>
                          </a:solidFill>
                        </a:rPr>
                        <a:t>Vorhandensein</a:t>
                      </a:r>
                      <a:r>
                        <a:rPr sz="1000" b="0" i="0" u="none" dirty="0">
                          <a:solidFill>
                            <a:srgbClr val="000000"/>
                          </a:solidFill>
                        </a:rPr>
                        <a:t> </a:t>
                      </a:r>
                      <a:r>
                        <a:rPr sz="1000" b="0" i="0" u="none" dirty="0" err="1">
                          <a:solidFill>
                            <a:srgbClr val="000000"/>
                          </a:solidFill>
                        </a:rPr>
                        <a:t>eines</a:t>
                      </a:r>
                      <a:r>
                        <a:rPr sz="1000" b="0" i="0" u="none" dirty="0">
                          <a:solidFill>
                            <a:srgbClr val="000000"/>
                          </a:solidFill>
                        </a:rPr>
                        <a:t> </a:t>
                      </a:r>
                      <a:r>
                        <a:rPr sz="1000" b="0" i="0" u="none" dirty="0" err="1">
                          <a:solidFill>
                            <a:srgbClr val="000000"/>
                          </a:solidFill>
                        </a:rPr>
                        <a:t>bullösen</a:t>
                      </a:r>
                      <a:r>
                        <a:rPr sz="1000" b="0" i="0" u="none" dirty="0">
                          <a:solidFill>
                            <a:srgbClr val="000000"/>
                          </a:solidFill>
                        </a:rPr>
                        <a:t> </a:t>
                      </a:r>
                      <a:r>
                        <a:rPr sz="1000" b="0" i="0" u="none" dirty="0" err="1">
                          <a:solidFill>
                            <a:srgbClr val="000000"/>
                          </a:solidFill>
                        </a:rPr>
                        <a:t>Ödems</a:t>
                      </a:r>
                      <a:r>
                        <a:rPr sz="1000" b="0" i="0" u="none" dirty="0">
                          <a:solidFill>
                            <a:srgbClr val="000000"/>
                          </a:solidFill>
                        </a:rPr>
                        <a:t> </a:t>
                      </a:r>
                      <a:r>
                        <a:rPr sz="1000" b="0" i="0" u="none" dirty="0" err="1">
                          <a:solidFill>
                            <a:srgbClr val="000000"/>
                          </a:solidFill>
                        </a:rPr>
                        <a:t>genügt</a:t>
                      </a:r>
                      <a:r>
                        <a:rPr sz="1000" b="0" i="0" u="none" dirty="0">
                          <a:solidFill>
                            <a:srgbClr val="000000"/>
                          </a:solidFill>
                        </a:rPr>
                        <a:t> </a:t>
                      </a:r>
                      <a:r>
                        <a:rPr sz="1000" b="0" i="0" u="none" dirty="0" err="1">
                          <a:solidFill>
                            <a:srgbClr val="000000"/>
                          </a:solidFill>
                        </a:rPr>
                        <a:t>nicht</a:t>
                      </a:r>
                      <a:r>
                        <a:rPr sz="1000" b="0" i="0" u="none" dirty="0">
                          <a:solidFill>
                            <a:srgbClr val="000000"/>
                          </a:solidFill>
                        </a:rPr>
                        <a:t>, um </a:t>
                      </a:r>
                      <a:r>
                        <a:rPr sz="1000" b="0" i="0" u="none" dirty="0" err="1">
                          <a:solidFill>
                            <a:srgbClr val="000000"/>
                          </a:solidFill>
                        </a:rPr>
                        <a:t>einen</a:t>
                      </a:r>
                      <a:r>
                        <a:rPr sz="1000" b="0" i="0" u="none" dirty="0">
                          <a:solidFill>
                            <a:srgbClr val="000000"/>
                          </a:solidFill>
                        </a:rPr>
                        <a:t> Tumor </a:t>
                      </a:r>
                      <a:r>
                        <a:rPr sz="1000" b="0" i="0" u="none" dirty="0" err="1">
                          <a:solidFill>
                            <a:srgbClr val="000000"/>
                          </a:solidFill>
                        </a:rPr>
                        <a:t>als</a:t>
                      </a:r>
                      <a:r>
                        <a:rPr sz="1000" b="0" i="0" u="none" dirty="0">
                          <a:solidFill>
                            <a:srgbClr val="000000"/>
                          </a:solidFill>
                        </a:rPr>
                        <a:t> T4 </a:t>
                      </a:r>
                      <a:r>
                        <a:rPr sz="1000" b="0" i="0" u="none" dirty="0" err="1">
                          <a:solidFill>
                            <a:srgbClr val="000000"/>
                          </a:solidFill>
                        </a:rPr>
                        <a:t>zu</a:t>
                      </a:r>
                      <a:r>
                        <a:rPr sz="1000" b="0" i="0" u="none" dirty="0">
                          <a:solidFill>
                            <a:srgbClr val="000000"/>
                          </a:solidFill>
                        </a:rPr>
                        <a:t> </a:t>
                      </a:r>
                      <a:r>
                        <a:rPr sz="1000" b="0" i="0" u="none" dirty="0" err="1">
                          <a:solidFill>
                            <a:srgbClr val="000000"/>
                          </a:solidFill>
                        </a:rPr>
                        <a:t>klassifizieren.Infiltration</a:t>
                      </a:r>
                      <a:r>
                        <a:rPr sz="1000" b="0" i="0" u="none" dirty="0">
                          <a:solidFill>
                            <a:srgbClr val="000000"/>
                          </a:solidFill>
                        </a:rPr>
                        <a:t> der </a:t>
                      </a:r>
                      <a:r>
                        <a:rPr sz="1000" b="0" i="0" u="none" dirty="0" err="1">
                          <a:solidFill>
                            <a:srgbClr val="000000"/>
                          </a:solidFill>
                        </a:rPr>
                        <a:t>Schleimhaut</a:t>
                      </a:r>
                      <a:r>
                        <a:rPr sz="1000" b="0" i="0" u="none" dirty="0">
                          <a:solidFill>
                            <a:srgbClr val="000000"/>
                          </a:solidFill>
                        </a:rPr>
                        <a:t> von Blase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Rektum</a:t>
                      </a:r>
                      <a:r>
                        <a:rPr sz="1000" b="0" i="0" u="none" dirty="0">
                          <a:solidFill>
                            <a:srgbClr val="000000"/>
                          </a:solidFill>
                        </a:rPr>
                        <a:t> </a:t>
                      </a:r>
                      <a:r>
                        <a:rPr sz="1000" b="0" i="0" u="none" dirty="0" err="1">
                          <a:solidFill>
                            <a:srgbClr val="000000"/>
                          </a:solidFill>
                        </a:rPr>
                        <a:t>bedarf</a:t>
                      </a:r>
                      <a:r>
                        <a:rPr sz="1000" b="0" i="0" u="none" dirty="0">
                          <a:solidFill>
                            <a:srgbClr val="000000"/>
                          </a:solidFill>
                        </a:rPr>
                        <a:t> des </a:t>
                      </a:r>
                      <a:r>
                        <a:rPr sz="1000" b="0" i="0" u="none" dirty="0" err="1">
                          <a:solidFill>
                            <a:srgbClr val="000000"/>
                          </a:solidFill>
                        </a:rPr>
                        <a:t>Nachweises</a:t>
                      </a:r>
                      <a:r>
                        <a:rPr sz="1000" b="0" i="0" u="none" dirty="0">
                          <a:solidFill>
                            <a:srgbClr val="000000"/>
                          </a:solidFill>
                        </a:rPr>
                        <a:t> </a:t>
                      </a:r>
                      <a:r>
                        <a:rPr sz="1000" b="0" i="0" u="none" dirty="0" err="1">
                          <a:solidFill>
                            <a:srgbClr val="000000"/>
                          </a:solidFill>
                        </a:rPr>
                        <a:t>durch</a:t>
                      </a:r>
                      <a:r>
                        <a:rPr sz="1000" b="0" i="0" u="none" dirty="0">
                          <a:solidFill>
                            <a:srgbClr val="000000"/>
                          </a:solidFill>
                        </a:rPr>
                        <a:t> </a:t>
                      </a:r>
                      <a:r>
                        <a:rPr sz="1000" b="0" i="0" u="none" dirty="0" err="1">
                          <a:solidFill>
                            <a:srgbClr val="000000"/>
                          </a:solidFill>
                        </a:rPr>
                        <a:t>Biopsie</a:t>
                      </a:r>
                      <a:r>
                        <a:rPr sz="1000" b="0" i="0" u="none" dirty="0">
                          <a:solidFill>
                            <a:srgbClr val="000000"/>
                          </a:solidFill>
                        </a:rPr>
                        <a:t>.
Quelle: </a:t>
                      </a:r>
                      <a:r>
                        <a:rPr sz="1000" dirty="0">
                          <a:solidFill>
                            <a:srgbClr val="F7BF66"/>
                          </a:solidFill>
                          <a:hlinkClick r:id="rId2"/>
                        </a:rPr>
                        <a:t>[Wittekind C.,H.J., Meyer 2010]</a:t>
                      </a: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1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Aufarbeitung der Tuben beim EC nach dem SEE-FIM-like Protokoll</a:t>
            </a:r>
          </a:p>
        </p:txBody>
      </p:sp>
      <p:pic>
        <p:nvPicPr>
          <p:cNvPr id="3" name="Picture 2" descr="77b5b83d1fd5487ca0578fd275433ecc.png"/>
          <p:cNvPicPr>
            <a:picLocks noChangeAspect="1"/>
          </p:cNvPicPr>
          <p:nvPr/>
        </p:nvPicPr>
        <p:blipFill>
          <a:blip r:embed="rId2"/>
          <a:stretch>
            <a:fillRect/>
          </a:stretch>
        </p:blipFill>
        <p:spPr>
          <a:xfrm>
            <a:off x="2678891" y="1890000"/>
            <a:ext cx="6834217"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Aufarbeitung der Tuben sollte sich am SEE-FIM-like Protokoll orientieren.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032-034OL-3.0-4.36-2024G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795809588"/>
              </p:ext>
            </p:extLst>
          </p:nvPr>
        </p:nvGraphicFramePr>
        <p:xfrm>
          <a:off x="3600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routinemäßige immunhistochemische Analyse der MMR-Proteine soll bei einer Endometriumhyperplasie nicht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032-034OL-3.0-4.37-2024G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Zielstellung der immunhistochemischen Analyse der Mismatch Repair Proteine beim Endometriumkarzinom</a:t>
            </a:r>
          </a:p>
        </p:txBody>
      </p:sp>
      <p:pic>
        <p:nvPicPr>
          <p:cNvPr id="3" name="Picture 2" descr="a0bae1ff6207435ba6493363f1a94d88.png"/>
          <p:cNvPicPr>
            <a:picLocks noChangeAspect="1"/>
          </p:cNvPicPr>
          <p:nvPr/>
        </p:nvPicPr>
        <p:blipFill>
          <a:blip r:embed="rId2"/>
          <a:stretch>
            <a:fillRect/>
          </a:stretch>
        </p:blipFill>
        <p:spPr>
          <a:xfrm>
            <a:off x="2535008" y="1890000"/>
            <a:ext cx="7121983"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884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MSI-Analyse beim Endometriumkarzinom soll primär immunhistochemisch erfolgen.</a:t>
                      </a:r>
                    </a:p>
                    <a:p>
                      <a:r>
                        <a:rPr sz="1000" b="0" i="0" u="none">
                          <a:latin typeface="Lucida Sans"/>
                        </a:rPr>
                        <a:t>Der primäre Einsatz von zwei Antikörpern (MSH-6 und PMS-2) ist möglich, mit Ergänzung des jeweiligen Partnerantikörpers (MSH2 bzw. MLH1) bei negativem Ergebnis.</a:t>
                      </a:r>
                    </a:p>
                    <a:p>
                      <a:r>
                        <a:rPr sz="1000" b="0" i="0" u="none">
                          <a:latin typeface="Lucida Sans"/>
                        </a:rPr>
                        <a:t>Die immunhistochemische Analyse der MMR-Proteine soll indikationsbezogen durch molekularpathologische Methoden (MLH-1-Promotormethylierung, MSI-PCR) ergänzt werden.</a:t>
                      </a:r>
                    </a:p>
                    <a:p>
                      <a:r>
                        <a:rPr sz="1000" b="0" i="0" u="none">
                          <a:latin typeface="Lucida Sans"/>
                        </a:rPr>
                        <a:t>Eine alleinige Verwendung molekularpathologischer Methoden soll nicht erfolgen.</a:t>
                      </a:r>
                    </a:p>
                    <a:p>
                      <a:pPr>
                        <a:defRPr sz="1000">
                          <a:solidFill>
                            <a:srgbClr val="000000"/>
                          </a:solidFill>
                          <a:latin typeface="Lucida Sans"/>
                        </a:defRPr>
                      </a:pPr>
                      <a:r>
                        <a:rPr sz="1000" b="0" i="0" u="none">
                          <a:latin typeface="Lucida Sans"/>
                        </a:rPr>
                        <a:t>Die kombinierte Analyse mittels Immunhistochemie und Molekularpathologie soll nicht routinemäßig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032-034OL-3.0-4.38-2024G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Algorithmus der immunhistochemischen Analyse der MMR-Proteine beim Endometriumkarzinom</a:t>
            </a:r>
          </a:p>
        </p:txBody>
      </p:sp>
      <p:pic>
        <p:nvPicPr>
          <p:cNvPr id="3" name="Picture 2" descr="d88cfbd42304485085b5a48796404271.png"/>
          <p:cNvPicPr>
            <a:picLocks noChangeAspect="1"/>
          </p:cNvPicPr>
          <p:nvPr/>
        </p:nvPicPr>
        <p:blipFill>
          <a:blip r:embed="rId2"/>
          <a:stretch>
            <a:fillRect/>
          </a:stretch>
        </p:blipFill>
        <p:spPr>
          <a:xfrm>
            <a:off x="2961514" y="1890000"/>
            <a:ext cx="6268970"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Jedes neu diagnostizierte Endometriumkarzinom soll unabhängig vom Alter und dem histologischen Subtyp auf MMR-Defekt/MSI untersucht werden.   </a:t>
                      </a:r>
                    </a:p>
                    <a:p>
                      <a:pPr>
                        <a:defRPr sz="1000">
                          <a:solidFill>
                            <a:srgbClr val="000000"/>
                          </a:solidFill>
                          <a:latin typeface="Lucida Sans"/>
                        </a:defRPr>
                      </a:pPr>
                      <a:r>
                        <a:rPr sz="1000" b="0" i="0" u="none">
                          <a:latin typeface="Lucida Sans"/>
                        </a:rPr>
                        <a:t>Die MMR-/MSI-Analyse dient somit auch der Identifikation von Patientinnen, denen eine humangenetische Beratung angeboten werden soll.</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[Kandoth, C. 2013]</a:t>
                      </a:r>
                      <a:r>
                        <a:rPr sz="1000"/>
                        <a:t>, </a:t>
                      </a:r>
                      <a:r>
                        <a:rPr sz="1000">
                          <a:solidFill>
                            <a:srgbClr val="F7BF66"/>
                          </a:solidFill>
                          <a:hlinkClick r:id="rId3"/>
                        </a:rPr>
                        <a:t>[Stelloo, E 2016]</a:t>
                      </a:r>
                      <a:r>
                        <a:rPr sz="1000"/>
                        <a:t>, </a:t>
                      </a:r>
                      <a:r>
                        <a:rPr sz="1000">
                          <a:solidFill>
                            <a:srgbClr val="F7BF66"/>
                          </a:solidFill>
                          <a:hlinkClick r:id="rId4"/>
                        </a:rPr>
                        <a:t>[Bosse, T. 2015]</a:t>
                      </a:r>
                      <a:r>
                        <a:rPr sz="1000"/>
                        <a:t>, </a:t>
                      </a:r>
                      <a:r>
                        <a:rPr sz="1000">
                          <a:solidFill>
                            <a:srgbClr val="F7BF66"/>
                          </a:solidFill>
                          <a:hlinkClick r:id="rId5"/>
                        </a:rPr>
                        <a:t>[Wortman, BG 2018]</a:t>
                      </a:r>
                      <a:r>
                        <a:rPr sz="1000"/>
                        <a:t>, </a:t>
                      </a:r>
                      <a:r>
                        <a:rPr sz="1000">
                          <a:solidFill>
                            <a:srgbClr val="F7BF66"/>
                          </a:solidFill>
                          <a:hlinkClick r:id="rId6"/>
                        </a:rPr>
                        <a:t>[León-Castillo, A 2020]</a:t>
                      </a:r>
                      <a:r>
                        <a:rPr sz="1000"/>
                        <a:t>, </a:t>
                      </a:r>
                      <a:r>
                        <a:rPr sz="1000">
                          <a:solidFill>
                            <a:srgbClr val="F7BF66"/>
                          </a:solidFill>
                          <a:hlinkClick r:id="rId7"/>
                        </a:rPr>
                        <a:t>[Reijnen, C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032-034OL-3.0-4.39-2024G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024404622"/>
              </p:ext>
            </p:extLst>
          </p:nvPr>
        </p:nvGraphicFramePr>
        <p:xfrm>
          <a:off x="360000" y="40368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allen histologisch diagnostizierten primären EC soll eine immunhistochemische Bestimmung von p53 sowie der MMR-Proteine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[Kandoth, C. 2013]</a:t>
                      </a:r>
                      <a:r>
                        <a:rPr sz="1000"/>
                        <a:t>, </a:t>
                      </a:r>
                      <a:r>
                        <a:rPr sz="1000">
                          <a:solidFill>
                            <a:srgbClr val="F7BF66"/>
                          </a:solidFill>
                          <a:hlinkClick r:id="rId3"/>
                        </a:rPr>
                        <a:t>[Stelloo, E 2016]</a:t>
                      </a:r>
                      <a:r>
                        <a:rPr sz="1000"/>
                        <a:t>, </a:t>
                      </a:r>
                      <a:r>
                        <a:rPr sz="1000">
                          <a:solidFill>
                            <a:srgbClr val="F7BF66"/>
                          </a:solidFill>
                          <a:hlinkClick r:id="rId7"/>
                        </a:rPr>
                        <a:t>[Reijnen, C 2019]</a:t>
                      </a:r>
                      <a:r>
                        <a:rPr sz="1000"/>
                        <a:t>, </a:t>
                      </a:r>
                      <a:r>
                        <a:rPr sz="1000">
                          <a:solidFill>
                            <a:srgbClr val="F7BF66"/>
                          </a:solidFill>
                          <a:hlinkClick r:id="rId9"/>
                        </a:rPr>
                        <a:t>[Coll-de la Rubia, E 2020]</a:t>
                      </a:r>
                      <a:r>
                        <a:rPr sz="1000"/>
                        <a:t>, </a:t>
                      </a:r>
                      <a:r>
                        <a:rPr sz="1000">
                          <a:solidFill>
                            <a:srgbClr val="F7BF66"/>
                          </a:solidFill>
                          <a:hlinkClick r:id="rId6"/>
                        </a:rPr>
                        <a:t>[León-Castillo, A 2020]</a:t>
                      </a:r>
                      <a:r>
                        <a:rPr sz="1000"/>
                        <a:t>, </a:t>
                      </a:r>
                      <a:r>
                        <a:rPr sz="1000">
                          <a:solidFill>
                            <a:srgbClr val="F7BF66"/>
                          </a:solidFill>
                          <a:hlinkClick r:id="rId5"/>
                        </a:rPr>
                        <a:t>[Wortman, BG 2018]</a:t>
                      </a:r>
                      <a:r>
                        <a:rPr sz="1000"/>
                        <a:t>, </a:t>
                      </a:r>
                      <a:r>
                        <a:rPr sz="1000">
                          <a:solidFill>
                            <a:srgbClr val="F7BF66"/>
                          </a:solidFill>
                          <a:hlinkClick r:id="rId10"/>
                        </a:rPr>
                        <a:t>[Bosse, 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032-034OL-3.0-4.40-2024G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G3 oder bei intermediate, high intermediate und high risk EC soll eine Mutationsanalyse der Exonuclease-Domäne von POLE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[Kandoth, C. 2013]</a:t>
                      </a:r>
                      <a:r>
                        <a:rPr sz="1000"/>
                        <a:t>, </a:t>
                      </a:r>
                      <a:r>
                        <a:rPr sz="1000">
                          <a:solidFill>
                            <a:srgbClr val="F7BF66"/>
                          </a:solidFill>
                          <a:hlinkClick r:id="rId3"/>
                        </a:rPr>
                        <a:t>[Stelloo, E 2016]</a:t>
                      </a:r>
                      <a:r>
                        <a:rPr sz="1000"/>
                        <a:t>, </a:t>
                      </a:r>
                      <a:r>
                        <a:rPr sz="1000">
                          <a:solidFill>
                            <a:srgbClr val="F7BF66"/>
                          </a:solidFill>
                          <a:hlinkClick r:id="rId4"/>
                        </a:rPr>
                        <a:t>[Reijnen, C 2019]</a:t>
                      </a:r>
                      <a:r>
                        <a:rPr sz="1000"/>
                        <a:t>, </a:t>
                      </a:r>
                      <a:r>
                        <a:rPr sz="1000">
                          <a:solidFill>
                            <a:srgbClr val="F7BF66"/>
                          </a:solidFill>
                          <a:hlinkClick r:id="rId5"/>
                        </a:rPr>
                        <a:t>[Coll-de la Rubia, E 2020]</a:t>
                      </a:r>
                      <a:r>
                        <a:rPr sz="1000"/>
                        <a:t>, </a:t>
                      </a:r>
                      <a:r>
                        <a:rPr sz="1000">
                          <a:solidFill>
                            <a:srgbClr val="F7BF66"/>
                          </a:solidFill>
                          <a:hlinkClick r:id="rId6"/>
                        </a:rPr>
                        <a:t>[León-Castillo, A 2020]</a:t>
                      </a:r>
                      <a:r>
                        <a:rPr sz="1000"/>
                        <a:t>, </a:t>
                      </a:r>
                      <a:r>
                        <a:rPr sz="1000">
                          <a:solidFill>
                            <a:srgbClr val="F7BF66"/>
                          </a:solidFill>
                          <a:hlinkClick r:id="rId7"/>
                        </a:rPr>
                        <a:t>[Wortman, BG 2018]</a:t>
                      </a:r>
                      <a:r>
                        <a:rPr sz="1000"/>
                        <a:t>, </a:t>
                      </a:r>
                      <a:r>
                        <a:rPr sz="1000">
                          <a:solidFill>
                            <a:srgbClr val="F7BF66"/>
                          </a:solidFill>
                          <a:hlinkClick r:id="rId8"/>
                        </a:rPr>
                        <a:t>[Bosse, 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032-034OL-3.0-4.41-2024G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096963847"/>
              </p:ext>
            </p:extLst>
          </p:nvPr>
        </p:nvGraphicFramePr>
        <p:xfrm>
          <a:off x="36000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molekulare Klassifikation (P53 und MMR-Defizienz) soll präoperativ erfolgen, d. h. am Abradat oder der Endometriumbiopsie.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032-034OL-3.0-4.42-2024G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POLE-Mutationsanalyse kann alternativ auch postoperativ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167527918"/>
              </p:ext>
            </p:extLst>
          </p:nvPr>
        </p:nvGraphicFramePr>
        <p:xfrm>
          <a:off x="360000" y="318198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Low risk EC kann eine IHC-Bestimmung von L1CAM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[Kommoss, S 2018]</a:t>
                      </a:r>
                      <a:r>
                        <a:rPr sz="1000"/>
                        <a:t>, </a:t>
                      </a:r>
                      <a:r>
                        <a:rPr sz="1000">
                          <a:solidFill>
                            <a:srgbClr val="F7BF66"/>
                          </a:solidFill>
                          <a:hlinkClick r:id="rId4"/>
                        </a:rPr>
                        <a:t>[Kandoth, C 2013]</a:t>
                      </a:r>
                      <a:r>
                        <a:rPr sz="1000"/>
                        <a:t>, </a:t>
                      </a:r>
                      <a:r>
                        <a:rPr sz="1000">
                          <a:solidFill>
                            <a:srgbClr val="F7BF66"/>
                          </a:solidFill>
                          <a:hlinkClick r:id="rId5"/>
                        </a:rPr>
                        <a:t>[Stelloo, E 2016]</a:t>
                      </a:r>
                      <a:r>
                        <a:rPr sz="1000"/>
                        <a:t>, </a:t>
                      </a:r>
                      <a:r>
                        <a:rPr sz="1000">
                          <a:solidFill>
                            <a:srgbClr val="F7BF66"/>
                          </a:solidFill>
                          <a:hlinkClick r:id="rId6"/>
                        </a:rPr>
                        <a:t>[Bosse, T 2018]</a:t>
                      </a:r>
                      <a:r>
                        <a:rPr sz="1000"/>
                        <a:t>, </a:t>
                      </a:r>
                      <a:r>
                        <a:rPr sz="1000">
                          <a:solidFill>
                            <a:srgbClr val="F7BF66"/>
                          </a:solidFill>
                          <a:hlinkClick r:id="rId7" action="ppaction://hlinksldjump"/>
                        </a:rPr>
                        <a:t>[Wortman, B. G. 2018]</a:t>
                      </a:r>
                      <a:r>
                        <a:rPr sz="1000"/>
                        <a:t>, </a:t>
                      </a:r>
                      <a:r>
                        <a:rPr sz="1000">
                          <a:solidFill>
                            <a:srgbClr val="F7BF66"/>
                          </a:solidFill>
                          <a:hlinkClick r:id="rId8"/>
                        </a:rPr>
                        <a:t>[León-Castillo, A 2020]</a:t>
                      </a:r>
                      <a:r>
                        <a:rPr sz="1000"/>
                        <a:t>, </a:t>
                      </a:r>
                      <a:r>
                        <a:rPr sz="1000">
                          <a:solidFill>
                            <a:srgbClr val="F7BF66"/>
                          </a:solidFill>
                          <a:hlinkClick r:id="rId9"/>
                        </a:rPr>
                        <a:t>[Coll-de la Rubia, E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032-034OL-3.0-4.44-2024G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Klinisch-pathologische Charakteristika der einzelnen molekularen Typen des Endometriumkarzinoms</a:t>
            </a:r>
          </a:p>
        </p:txBody>
      </p:sp>
      <p:graphicFrame>
        <p:nvGraphicFramePr>
          <p:cNvPr id="3" name="Table 2"/>
          <p:cNvGraphicFramePr>
            <a:graphicFrameLocks noGrp="1"/>
          </p:cNvGraphicFramePr>
          <p:nvPr>
            <p:extLst>
              <p:ext uri="{D42A27DB-BD31-4B8C-83A1-F6EECF244321}">
                <p14:modId xmlns:p14="http://schemas.microsoft.com/office/powerpoint/2010/main" val="727404790"/>
              </p:ext>
            </p:extLst>
          </p:nvPr>
        </p:nvGraphicFramePr>
        <p:xfrm>
          <a:off x="360000" y="1700808"/>
          <a:ext cx="11472000" cy="457454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defRPr sz="900" b="0">
                          <a:solidFill>
                            <a:srgbClr val="000000"/>
                          </a:solidFill>
                          <a:latin typeface="Lucida Sans"/>
                        </a:defRPr>
                      </a:pPr>
                      <a:endParaRPr dirty="0"/>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POLE mutant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MMR deficient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No special molecular profile </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P53 abnormal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Häufigkeit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9 %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28 %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50 %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12 %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Alter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jüngere Frauen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Altersgruppen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Alle Altersgruppen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Assoziation mit Adipositas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Bezug zu Hyperöstrogenismus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Hereditäre Komponente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Selten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10 % (Lynch)</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Selten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BRCA möglich</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Vorläuferläsion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Atypische Hyperplasie/EIN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Atypische Hyperplasie/EIN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Atypische Hyperplasie/EIN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 </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Molekulare Veränderungen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POLE Mutationen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Mikrosatelliteninstabilität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Heterogen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Mutationen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Anzahl an Mutationen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Sehr hoch (ultramutiert)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Hoch (hypermutiert)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Mäßig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niedrig</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Histologie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Oft endometrioid G3, TIL/PER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Endometrioid low/high grade, un-/dedifferenziert, TIL/PER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Endometrioid low grade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Serös, Karzinosarkom, endometrioid high grade</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solidFill>
                            <a:srgbClr val="000000"/>
                          </a:solidFill>
                        </a:rPr>
                        <a:t>Diagnostik</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POLE Mutationsanalyse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MMR Immunhistochemie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Ausschlussdiagnose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Immunhistochemie</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solidFill>
                            <a:srgbClr val="000000"/>
                          </a:solidFill>
                        </a:rPr>
                        <a:t>Immunhistochemie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Wildtyp*, MMR normal*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Wildtyp*, MMR defizient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Wildtyp, MMR normal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P53 abnormal, MMR normal</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solidFill>
                            <a:srgbClr val="000000"/>
                          </a:solidFill>
                        </a:rPr>
                        <a:t>Tumorstadium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 niedrig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Breite Spanne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 niedrig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Meist hoch, Metastasen häufig (Lymphknoten, Organ)</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solidFill>
                            <a:srgbClr val="000000"/>
                          </a:solidFill>
                        </a:rPr>
                        <a:t>LVSI</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Variable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Häufig </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solidFill>
                            <a:srgbClr val="000000"/>
                          </a:solidFill>
                        </a:rPr>
                        <a:t>Prognose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Sehr 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Gut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Schlecht </a:t>
                      </a:r>
                    </a:p>
                  </a:txBody>
                  <a:tcPr>
                    <a:solidFill>
                      <a:srgbClr val="FCEACC"/>
                    </a:solidFill>
                  </a:tcPr>
                </a:tc>
                <a:extLst>
                  <a:ext uri="{0D108BD9-81ED-4DB2-BD59-A6C34878D82A}">
                    <a16:rowId xmlns:a16="http://schemas.microsoft.com/office/drawing/2014/main" val="10014"/>
                  </a:ext>
                </a:extLst>
              </a:tr>
              <a:tr h="0">
                <a:tc gridSpan="5">
                  <a:txBody>
                    <a:bodyPr/>
                    <a:lstStyle/>
                    <a:p>
                      <a:pPr algn="l">
                        <a:spcAft>
                          <a:spcPts val="500"/>
                        </a:spcAft>
                        <a:defRPr sz="900" b="0">
                          <a:solidFill>
                            <a:srgbClr val="000000"/>
                          </a:solidFill>
                          <a:latin typeface="Lucida Sans"/>
                        </a:defRPr>
                      </a:pPr>
                      <a:r>
                        <a:rPr sz="1000" b="0" i="0" u="none" dirty="0">
                          <a:solidFill>
                            <a:srgbClr val="000000"/>
                          </a:solidFill>
                        </a:rPr>
                        <a:t>* Bei multiple classifier </a:t>
                      </a:r>
                      <a:r>
                        <a:rPr sz="1000" b="0" i="0" u="none" dirty="0" err="1">
                          <a:solidFill>
                            <a:srgbClr val="000000"/>
                          </a:solidFill>
                        </a:rPr>
                        <a:t>können</a:t>
                      </a:r>
                      <a:r>
                        <a:rPr sz="1000" b="0" i="0" u="none" dirty="0">
                          <a:solidFill>
                            <a:srgbClr val="000000"/>
                          </a:solidFill>
                        </a:rPr>
                        <a:t> </a:t>
                      </a:r>
                      <a:r>
                        <a:rPr sz="1000" b="0" i="0" u="none" dirty="0" err="1">
                          <a:solidFill>
                            <a:srgbClr val="000000"/>
                          </a:solidFill>
                        </a:rPr>
                        <a:t>zusätzlich</a:t>
                      </a:r>
                      <a:r>
                        <a:rPr sz="1000" b="0" i="0" u="none" dirty="0">
                          <a:solidFill>
                            <a:srgbClr val="000000"/>
                          </a:solidFill>
                        </a:rPr>
                        <a:t> p53 abnormal </a:t>
                      </a:r>
                      <a:r>
                        <a:rPr sz="1000" b="0" i="0" u="none" dirty="0" err="1">
                          <a:solidFill>
                            <a:srgbClr val="000000"/>
                          </a:solidFill>
                        </a:rPr>
                        <a:t>bzw</a:t>
                      </a:r>
                      <a:r>
                        <a:rPr sz="1000" b="0" i="0" u="none" dirty="0">
                          <a:solidFill>
                            <a:srgbClr val="000000"/>
                          </a:solidFill>
                        </a:rPr>
                        <a:t>. MMR </a:t>
                      </a:r>
                      <a:r>
                        <a:rPr sz="1000" b="0" i="0" u="none" dirty="0" err="1">
                          <a:solidFill>
                            <a:srgbClr val="000000"/>
                          </a:solidFill>
                        </a:rPr>
                        <a:t>defizient</a:t>
                      </a:r>
                      <a:r>
                        <a:rPr sz="1000" b="0" i="0" u="none" dirty="0">
                          <a:solidFill>
                            <a:srgbClr val="000000"/>
                          </a:solidFill>
                        </a:rPr>
                        <a:t> </a:t>
                      </a:r>
                      <a:r>
                        <a:rPr sz="1000" b="0" i="0" u="none" dirty="0" err="1">
                          <a:solidFill>
                            <a:srgbClr val="000000"/>
                          </a:solidFill>
                        </a:rPr>
                        <a:t>seinAbkürzungen</a:t>
                      </a:r>
                      <a:r>
                        <a:rPr sz="1000" b="0" i="0" u="none" dirty="0">
                          <a:solidFill>
                            <a:srgbClr val="000000"/>
                          </a:solidFill>
                        </a:rPr>
                        <a:t>: TIL = tumor infiltrating lymphocytes, PER = </a:t>
                      </a:r>
                      <a:r>
                        <a:rPr sz="1000" b="0" i="0" u="none" dirty="0" err="1">
                          <a:solidFill>
                            <a:srgbClr val="000000"/>
                          </a:solidFill>
                        </a:rPr>
                        <a:t>peritumorale</a:t>
                      </a:r>
                      <a:r>
                        <a:rPr sz="1000" b="0" i="0" u="none" dirty="0">
                          <a:solidFill>
                            <a:srgbClr val="000000"/>
                          </a:solidFill>
                        </a:rPr>
                        <a:t> </a:t>
                      </a:r>
                      <a:r>
                        <a:rPr sz="1000" b="0" i="0" u="none" dirty="0" err="1">
                          <a:solidFill>
                            <a:srgbClr val="000000"/>
                          </a:solidFill>
                        </a:rPr>
                        <a:t>Entzündung</a:t>
                      </a:r>
                      <a:r>
                        <a:rPr sz="1000" b="0" i="0" u="none" dirty="0">
                          <a:solidFill>
                            <a:srgbClr val="000000"/>
                          </a:solidFill>
                        </a:rPr>
                        <a:t>
</a:t>
                      </a:r>
                      <a:r>
                        <a:rPr sz="1000" b="0" i="0" u="none" dirty="0" err="1">
                          <a:solidFill>
                            <a:srgbClr val="000000"/>
                          </a:solidFill>
                        </a:rPr>
                        <a:t>Quellen</a:t>
                      </a:r>
                      <a:r>
                        <a:rPr sz="1000" b="0" i="0" u="none" dirty="0">
                          <a:solidFill>
                            <a:srgbClr val="000000"/>
                          </a:solidFill>
                        </a:rPr>
                        <a:t>: </a:t>
                      </a:r>
                      <a:r>
                        <a:rPr sz="1000" dirty="0">
                          <a:solidFill>
                            <a:srgbClr val="F7BF66"/>
                          </a:solidFill>
                          <a:hlinkClick r:id="rId2"/>
                        </a:rPr>
                        <a:t>[de </a:t>
                      </a:r>
                      <a:r>
                        <a:rPr sz="1000" dirty="0" err="1">
                          <a:solidFill>
                            <a:srgbClr val="F7BF66"/>
                          </a:solidFill>
                          <a:hlinkClick r:id="rId2"/>
                        </a:rPr>
                        <a:t>Jonge</a:t>
                      </a:r>
                      <a:r>
                        <a:rPr sz="1000" dirty="0">
                          <a:solidFill>
                            <a:srgbClr val="F7BF66"/>
                          </a:solidFill>
                          <a:hlinkClick r:id="rId2"/>
                        </a:rPr>
                        <a:t>, MM 2019]</a:t>
                      </a:r>
                      <a:r>
                        <a:rPr sz="1000" b="0" i="0" u="none" dirty="0">
                          <a:solidFill>
                            <a:srgbClr val="000000"/>
                          </a:solidFill>
                        </a:rPr>
                        <a:t>, </a:t>
                      </a:r>
                      <a:r>
                        <a:rPr sz="1000" dirty="0">
                          <a:solidFill>
                            <a:srgbClr val="F7BF66"/>
                          </a:solidFill>
                          <a:hlinkClick r:id="rId3"/>
                        </a:rPr>
                        <a:t>[Van Gool, IC 2018]</a:t>
                      </a:r>
                      <a:r>
                        <a:rPr sz="1000" b="0" i="0" u="none" dirty="0">
                          <a:solidFill>
                            <a:srgbClr val="000000"/>
                          </a:solidFill>
                        </a:rPr>
                        <a:t>, </a:t>
                      </a:r>
                      <a:r>
                        <a:rPr sz="1000" dirty="0">
                          <a:solidFill>
                            <a:srgbClr val="F7BF66"/>
                          </a:solidFill>
                          <a:hlinkClick r:id="rId4"/>
                        </a:rPr>
                        <a:t>[León-Castillo, A 2020]</a:t>
                      </a:r>
                      <a:r>
                        <a:rPr sz="1000" b="0" i="0" u="none" dirty="0">
                          <a:solidFill>
                            <a:srgbClr val="000000"/>
                          </a:solidFill>
                        </a:rPr>
                        <a:t>, </a:t>
                      </a:r>
                      <a:r>
                        <a:rPr sz="1000" dirty="0">
                          <a:solidFill>
                            <a:srgbClr val="F7BF66"/>
                          </a:solidFill>
                          <a:hlinkClick r:id="rId5"/>
                        </a:rPr>
                        <a:t>[</a:t>
                      </a:r>
                      <a:r>
                        <a:rPr sz="1000" dirty="0" err="1">
                          <a:solidFill>
                            <a:srgbClr val="F7BF66"/>
                          </a:solidFill>
                          <a:hlinkClick r:id="rId5"/>
                        </a:rPr>
                        <a:t>Vermij</a:t>
                      </a:r>
                      <a:r>
                        <a:rPr sz="1000" dirty="0">
                          <a:solidFill>
                            <a:srgbClr val="F7BF66"/>
                          </a:solidFill>
                          <a:hlinkClick r:id="rId5"/>
                        </a:rPr>
                        <a:t>, L 2020]</a:t>
                      </a:r>
                      <a:r>
                        <a:rPr sz="1000" b="0" i="0" u="none" dirty="0">
                          <a:solidFill>
                            <a:srgbClr val="000000"/>
                          </a:solidFill>
                        </a:rPr>
                        <a:t>, </a:t>
                      </a:r>
                      <a:r>
                        <a:rPr sz="1000" dirty="0">
                          <a:solidFill>
                            <a:srgbClr val="F7BF66"/>
                          </a:solidFill>
                          <a:hlinkClick r:id="rId6"/>
                        </a:rPr>
                        <a:t>[</a:t>
                      </a:r>
                      <a:r>
                        <a:rPr sz="1000" dirty="0" err="1">
                          <a:solidFill>
                            <a:srgbClr val="F7BF66"/>
                          </a:solidFill>
                          <a:hlinkClick r:id="rId6"/>
                        </a:rPr>
                        <a:t>Stelloo</a:t>
                      </a:r>
                      <a:r>
                        <a:rPr sz="1000" dirty="0">
                          <a:solidFill>
                            <a:srgbClr val="F7BF66"/>
                          </a:solidFill>
                          <a:hlinkClick r:id="rId6"/>
                        </a:rPr>
                        <a:t>, E 2016]</a:t>
                      </a:r>
                      <a:r>
                        <a:rPr sz="1000" b="0" i="0" u="none" dirty="0">
                          <a:solidFill>
                            <a:srgbClr val="000000"/>
                          </a:solidFill>
                        </a:rPr>
                        <a:t>, </a:t>
                      </a:r>
                      <a:r>
                        <a:rPr sz="1000" dirty="0">
                          <a:solidFill>
                            <a:srgbClr val="F7BF66"/>
                          </a:solidFill>
                          <a:hlinkClick r:id="rId7"/>
                        </a:rPr>
                        <a:t>[Casey, L 2021]</a:t>
                      </a:r>
                      <a:r>
                        <a:rPr sz="1000" b="0" i="0" u="none" dirty="0">
                          <a:solidFill>
                            <a:srgbClr val="000000"/>
                          </a:solidFill>
                        </a:rPr>
                        <a:t>, </a:t>
                      </a:r>
                      <a:r>
                        <a:rPr sz="1000" dirty="0">
                          <a:solidFill>
                            <a:srgbClr val="F7BF66"/>
                          </a:solidFill>
                          <a:hlinkClick r:id="rId8"/>
                        </a:rPr>
                        <a:t>[</a:t>
                      </a:r>
                      <a:r>
                        <a:rPr sz="1000" dirty="0" err="1">
                          <a:solidFill>
                            <a:srgbClr val="F7BF66"/>
                          </a:solidFill>
                          <a:hlinkClick r:id="rId8"/>
                        </a:rPr>
                        <a:t>Talhouk</a:t>
                      </a:r>
                      <a:r>
                        <a:rPr sz="1000" dirty="0">
                          <a:solidFill>
                            <a:srgbClr val="F7BF66"/>
                          </a:solidFill>
                          <a:hlinkClick r:id="rId8"/>
                        </a:rPr>
                        <a:t>, A. 2016]</a:t>
                      </a:r>
                      <a:r>
                        <a:rPr sz="1000" b="0" i="0" u="none" dirty="0">
                          <a:solidFill>
                            <a:srgbClr val="000000"/>
                          </a:solidFill>
                        </a:rPr>
                        <a:t>, </a:t>
                      </a:r>
                      <a:r>
                        <a:rPr sz="1000" dirty="0">
                          <a:solidFill>
                            <a:srgbClr val="F7BF66"/>
                          </a:solidFill>
                          <a:hlinkClick r:id="rId9"/>
                        </a:rPr>
                        <a:t>[Lax, Sigurd F. 2017]</a:t>
                      </a:r>
                      <a:r>
                        <a:rPr sz="1000" b="0" i="0" u="none" dirty="0">
                          <a:solidFill>
                            <a:srgbClr val="000000"/>
                          </a:solidFill>
                        </a:rPr>
                        <a:t>, </a:t>
                      </a:r>
                      <a:r>
                        <a:rPr sz="1000" dirty="0">
                          <a:solidFill>
                            <a:srgbClr val="F7BF66"/>
                          </a:solidFill>
                          <a:hlinkClick r:id="rId10"/>
                        </a:rPr>
                        <a:t>[</a:t>
                      </a:r>
                      <a:r>
                        <a:rPr sz="1000" dirty="0" err="1">
                          <a:solidFill>
                            <a:srgbClr val="F7BF66"/>
                          </a:solidFill>
                          <a:hlinkClick r:id="rId10"/>
                        </a:rPr>
                        <a:t>Talhouk</a:t>
                      </a:r>
                      <a:r>
                        <a:rPr sz="1000" dirty="0">
                          <a:solidFill>
                            <a:srgbClr val="F7BF66"/>
                          </a:solidFill>
                          <a:hlinkClick r:id="rId10"/>
                        </a:rPr>
                        <a:t>, A 2015]</a:t>
                      </a:r>
                      <a:r>
                        <a:rPr sz="1000" b="0" i="0" u="none" dirty="0">
                          <a:solidFill>
                            <a:srgbClr val="000000"/>
                          </a:solidFill>
                        </a:rPr>
                        <a:t>, </a:t>
                      </a:r>
                      <a:r>
                        <a:rPr sz="1000" dirty="0">
                          <a:solidFill>
                            <a:srgbClr val="F7BF66"/>
                          </a:solidFill>
                          <a:hlinkClick r:id="rId11"/>
                        </a:rPr>
                        <a:t>[</a:t>
                      </a:r>
                      <a:r>
                        <a:rPr sz="1000" dirty="0" err="1">
                          <a:solidFill>
                            <a:srgbClr val="F7BF66"/>
                          </a:solidFill>
                          <a:hlinkClick r:id="rId11"/>
                        </a:rPr>
                        <a:t>Jönsson</a:t>
                      </a:r>
                      <a:r>
                        <a:rPr sz="1000" dirty="0">
                          <a:solidFill>
                            <a:srgbClr val="F7BF66"/>
                          </a:solidFill>
                          <a:hlinkClick r:id="rId11"/>
                        </a:rPr>
                        <a:t>, JM 2021]</a:t>
                      </a: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1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4137669692"/>
              </p:ext>
            </p:extLst>
          </p:nvPr>
        </p:nvGraphicFramePr>
        <p:xfrm>
          <a:off x="407368" y="1847348"/>
          <a:ext cx="11479832" cy="4604984"/>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10638">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t>62 Mandatsträger von 42 Fachgesellschaften</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b="1"/>
                      </a:pPr>
                      <a:r>
                        <a:rPr dirty="0" err="1"/>
                        <a:t>Koordination</a:t>
                      </a:r>
                      <a:r>
                        <a:rPr dirty="0"/>
                        <a:t>:</a:t>
                      </a:r>
                    </a:p>
                    <a:p>
                      <a:pPr>
                        <a:spcAft>
                          <a:spcPts val="700"/>
                        </a:spcAft>
                        <a:defRPr sz="1400"/>
                      </a:pPr>
                      <a:r>
                        <a:rPr dirty="0"/>
                        <a:t>  * bis 01.01.2023: Prof. Dr. Günter Emons \(Göttingen\), Prof. Dr. Eric Steiner; \(</a:t>
                      </a:r>
                      <a:r>
                        <a:rPr dirty="0" err="1"/>
                        <a:t>Rüsselsheim</a:t>
                      </a:r>
                      <a:r>
                        <a:rPr dirty="0"/>
                        <a:t>\)</a:t>
                      </a:r>
                    </a:p>
                    <a:p>
                      <a:pPr>
                        <a:spcAft>
                          <a:spcPts val="700"/>
                        </a:spcAft>
                        <a:defRPr sz="1400"/>
                      </a:pPr>
                      <a:r>
                        <a:rPr dirty="0"/>
                        <a:t>  * ab 01.01.2023: Prof. Dr. Clemens Tempfer \(Herne\), Prof. Dr. Sara Brucker \(Tübingen\), Prof. Dr. Eric Steiner; \(</a:t>
                      </a:r>
                      <a:r>
                        <a:rPr dirty="0" err="1"/>
                        <a:t>Rüsselsheim</a:t>
                      </a:r>
                      <a:r>
                        <a:rPr dirty="0"/>
                        <a:t>\)</a:t>
                      </a:r>
                    </a:p>
                    <a:p>
                      <a:pPr>
                        <a:spcAft>
                          <a:spcPts val="700"/>
                        </a:spcAft>
                        <a:defRPr sz="1400" b="1"/>
                      </a:pPr>
                      <a:r>
                        <a:rPr dirty="0" err="1"/>
                        <a:t>Redaktion</a:t>
                      </a:r>
                      <a:r>
                        <a:rPr dirty="0"/>
                        <a:t>/</a:t>
                      </a:r>
                      <a:r>
                        <a:rPr dirty="0" err="1"/>
                        <a:t>Leitliniensekretariat</a:t>
                      </a:r>
                      <a:r>
                        <a:rPr dirty="0"/>
                        <a:t>:</a:t>
                      </a:r>
                    </a:p>
                    <a:p>
                      <a:pPr>
                        <a:spcAft>
                          <a:spcPts val="700"/>
                        </a:spcAft>
                        <a:defRPr sz="1400"/>
                      </a:pPr>
                      <a:r>
                        <a:rPr dirty="0"/>
                        <a:t>  * bis 01.01.2023: Saskia Erdogan \(Göttingen\)</a:t>
                      </a:r>
                    </a:p>
                    <a:p>
                      <a:pPr>
                        <a:spcAft>
                          <a:spcPts val="700"/>
                        </a:spcAft>
                        <a:defRPr sz="1400"/>
                      </a:pPr>
                      <a:r>
                        <a:rPr dirty="0"/>
                        <a:t>  * ab 01.01.2023: Jeannette </a:t>
                      </a:r>
                      <a:r>
                        <a:rPr dirty="0" err="1"/>
                        <a:t>Kosel</a:t>
                      </a:r>
                      <a:r>
                        <a:rPr dirty="0"/>
                        <a:t>, \(Herne\)</a:t>
                      </a:r>
                    </a:p>
                    <a:p>
                      <a:pPr>
                        <a:spcAft>
                          <a:spcPts val="700"/>
                        </a:spcAft>
                        <a:defRPr sz="1400" b="1"/>
                      </a:pPr>
                      <a:r>
                        <a:rPr dirty="0" err="1"/>
                        <a:t>Steuergruppe</a:t>
                      </a:r>
                      <a:endParaRPr dirty="0"/>
                    </a:p>
                    <a:p>
                      <a:pPr>
                        <a:spcAft>
                          <a:spcPts val="700"/>
                        </a:spcAft>
                        <a:defRPr sz="1400"/>
                      </a:pPr>
                      <a:r>
                        <a:rPr dirty="0"/>
                        <a:t>Prof. Dr. Günter Emons; Prof. Dr. Eric Steiner; Kerstin Paradies; Dr.</a:t>
                      </a:r>
                    </a:p>
                    <a:p>
                      <a:pPr>
                        <a:spcAft>
                          <a:spcPts val="700"/>
                        </a:spcAft>
                        <a:defRPr sz="1400"/>
                      </a:pPr>
                      <a:r>
                        <a:rPr dirty="0"/>
                        <a:t>Christoph Uleer; Prof. Dr. Dirk Vordermark</a:t>
                      </a:r>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BFBBE6D-8300-14CD-536E-4D6649A5DC3C}"/>
              </a:ext>
            </a:extLst>
          </p:cNvPr>
          <p:cNvSpPr/>
          <p:nvPr/>
        </p:nvSpPr>
        <p:spPr>
          <a:xfrm>
            <a:off x="0" y="6165304"/>
            <a:ext cx="12192000" cy="7920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lstStyle/>
          <a:p>
            <a:pPr>
              <a:defRPr sz="2000"/>
            </a:pPr>
            <a:r>
              <a:rPr dirty="0" err="1"/>
              <a:t>Risikostratifizierung</a:t>
            </a:r>
            <a:r>
              <a:rPr dirty="0"/>
              <a:t> des </a:t>
            </a:r>
            <a:r>
              <a:rPr dirty="0" err="1"/>
              <a:t>Endometriumkarzinoms</a:t>
            </a:r>
            <a:r>
              <a:rPr dirty="0"/>
              <a:t> </a:t>
            </a:r>
            <a:r>
              <a:rPr dirty="0" err="1"/>
              <a:t>nach</a:t>
            </a:r>
            <a:r>
              <a:rPr dirty="0"/>
              <a:t> ESGO/ESTRO/ESP in </a:t>
            </a:r>
            <a:r>
              <a:rPr dirty="0" err="1"/>
              <a:t>Abhängigkeit</a:t>
            </a:r>
            <a:r>
              <a:rPr dirty="0"/>
              <a:t> von der </a:t>
            </a:r>
            <a:r>
              <a:rPr dirty="0" err="1"/>
              <a:t>molekularen</a:t>
            </a:r>
            <a:r>
              <a:rPr dirty="0"/>
              <a:t> </a:t>
            </a:r>
            <a:r>
              <a:rPr dirty="0" err="1"/>
              <a:t>Klassifikation</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366431319"/>
              </p:ext>
            </p:extLst>
          </p:nvPr>
        </p:nvGraphicFramePr>
        <p:xfrm>
          <a:off x="360000" y="1890000"/>
          <a:ext cx="11472000" cy="4671060"/>
        </p:xfrm>
        <a:graphic>
          <a:graphicData uri="http://schemas.openxmlformats.org/drawingml/2006/table">
            <a:tbl>
              <a:tblPr firstRow="1" bandRow="1">
                <a:tableStyleId>{5C22544A-7EE6-4342-B048-85BDC9FD1C3A}</a:tableStyleId>
              </a:tblPr>
              <a:tblGrid>
                <a:gridCol w="141552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537596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t>Risikogruppe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Molekulare Klassifikation unbekannt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Molekulare Klassifikation bekannt 1,2</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Niedrig</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IA endometrioid + low-grade³ + LVI negative oder fokal</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I-II </a:t>
                      </a:r>
                      <a:r>
                        <a:rPr sz="1000" b="1" i="0" u="none"/>
                        <a:t>POLE-mut</a:t>
                      </a:r>
                      <a:r>
                        <a:rPr sz="1000" b="0" i="0" u="none"/>
                        <a:t> endometrioides Karzinom, ohne ResidualtumorStadium IA 
</a:t>
                      </a:r>
                      <a:r>
                        <a:rPr sz="1000" b="1" i="0" u="none"/>
                        <a:t>MMR-d/NSMP
</a:t>
                      </a:r>
                      <a:r>
                        <a:rPr sz="1000" b="0" i="0" u="none"/>
                        <a:t> endometrioides Karzinom, low-grade, LVI negative oder fokal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dirty="0" err="1"/>
                        <a:t>Intermediär</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IB endometrioid + low-grade* + LVI negative oder fokal Stadium IA endometrioid + high-grade* + LVI negative oder fokal Stadium IA nicht-endometrioid (serös, klarzellig, undifferenziertes Karzinom, Karzinosarkom, gemischt) ohne Myometriuminfiltration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IB </a:t>
                      </a:r>
                      <a:r>
                        <a:rPr sz="1000" b="1" i="0" u="none"/>
                        <a:t>MMR-d/NSMP</a:t>
                      </a:r>
                      <a:r>
                        <a:rPr sz="1000" b="0" i="0" u="none"/>
                        <a:t> endometrioides Karzinom, low-grade, LVI negative oder fokalStadium IA 
</a:t>
                      </a:r>
                      <a:r>
                        <a:rPr sz="1000" b="1" i="0" u="none"/>
                        <a:t>MMR-d/NSMP
</a:t>
                      </a:r>
                      <a:r>
                        <a:rPr sz="1000" b="0" i="0" u="none"/>
                        <a:t> endometrioides Karzinom, high-grade, LVI negative oder fokal
Stadium IA 
</a:t>
                      </a:r>
                      <a:r>
                        <a:rPr sz="1000" b="1" i="0" u="none"/>
                        <a:t>p53-abn
</a:t>
                      </a:r>
                      <a:r>
                        <a:rPr sz="1000" b="0" i="0" u="none"/>
                        <a:t> und/oder nicht-endometrioid (serös, klarzellig, undifferenziertes Karzinom, Karzinosarkom, gemischt), ohne Myometriuminfiltration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Hoch-intermediär</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 endometrioid + erhebliche LVI unabhängig von Grading und InvasionstiefeStadium IB endometrioid high-grade* unabhängig vom LVI Status 
Stadium II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Stadium I </a:t>
                      </a:r>
                      <a:r>
                        <a:rPr sz="1000" b="1" i="0" u="none" dirty="0"/>
                        <a:t>MMR-d/NSMP</a:t>
                      </a:r>
                      <a:r>
                        <a:rPr sz="1000" b="0" i="0" u="none" dirty="0"/>
                        <a:t> </a:t>
                      </a:r>
                      <a:r>
                        <a:rPr sz="1000" b="0" i="0" u="none" dirty="0" err="1"/>
                        <a:t>endometrioides</a:t>
                      </a:r>
                      <a:r>
                        <a:rPr sz="1000" b="0" i="0" u="none" dirty="0"/>
                        <a:t> </a:t>
                      </a:r>
                      <a:r>
                        <a:rPr sz="1000" b="0" i="0" u="none" dirty="0" err="1"/>
                        <a:t>Karzinom</a:t>
                      </a:r>
                      <a:r>
                        <a:rPr sz="1000" b="0" i="0" u="none" dirty="0"/>
                        <a:t>, </a:t>
                      </a:r>
                      <a:r>
                        <a:rPr sz="1000" b="0" i="0" u="none" dirty="0" err="1"/>
                        <a:t>erhebliche</a:t>
                      </a:r>
                      <a:r>
                        <a:rPr sz="1000" b="0" i="0" u="none" dirty="0"/>
                        <a:t> LVI, </a:t>
                      </a:r>
                      <a:r>
                        <a:rPr sz="1000" b="0" i="0" u="none" dirty="0" err="1"/>
                        <a:t>unabhängig</a:t>
                      </a:r>
                      <a:r>
                        <a:rPr sz="1000" b="0" i="0" u="none" dirty="0"/>
                        <a:t> von Grading und </a:t>
                      </a:r>
                      <a:r>
                        <a:rPr sz="1000" b="0" i="0" u="none" dirty="0" err="1"/>
                        <a:t>InvasionstiefeStadium</a:t>
                      </a:r>
                      <a:r>
                        <a:rPr sz="1000" b="0" i="0" u="none" dirty="0"/>
                        <a:t> IB 
</a:t>
                      </a:r>
                      <a:r>
                        <a:rPr sz="1000" b="1" i="0" u="none" dirty="0"/>
                        <a:t>MMR-d/NSMP
</a:t>
                      </a:r>
                      <a:r>
                        <a:rPr sz="1000" b="0" i="0" u="none" dirty="0"/>
                        <a:t> </a:t>
                      </a:r>
                      <a:r>
                        <a:rPr sz="1000" b="0" i="0" u="none" dirty="0" err="1"/>
                        <a:t>endometrioides</a:t>
                      </a:r>
                      <a:r>
                        <a:rPr sz="1000" b="0" i="0" u="none" dirty="0"/>
                        <a:t> </a:t>
                      </a:r>
                      <a:r>
                        <a:rPr sz="1000" b="0" i="0" u="none" dirty="0" err="1"/>
                        <a:t>Karzinom</a:t>
                      </a:r>
                      <a:r>
                        <a:rPr sz="1000" b="0" i="0" u="none" dirty="0"/>
                        <a:t>, high-grade* </a:t>
                      </a:r>
                      <a:r>
                        <a:rPr sz="1000" b="0" i="0" u="none" dirty="0" err="1"/>
                        <a:t>unabhängig</a:t>
                      </a:r>
                      <a:r>
                        <a:rPr sz="1000" b="0" i="0" u="none" dirty="0"/>
                        <a:t> von LVI
Stadium II 
</a:t>
                      </a:r>
                      <a:r>
                        <a:rPr sz="1000" b="1" i="0" u="none" dirty="0"/>
                        <a:t>MMR-d/NSMP
</a:t>
                      </a:r>
                      <a:r>
                        <a:rPr sz="1000" b="0" i="0" u="none" dirty="0"/>
                        <a:t> </a:t>
                      </a:r>
                      <a:r>
                        <a:rPr sz="1000" b="0" i="0" u="none" dirty="0" err="1"/>
                        <a:t>endometrioides</a:t>
                      </a:r>
                      <a:r>
                        <a:rPr sz="1000" b="0" i="0" u="none" dirty="0"/>
                        <a:t> </a:t>
                      </a:r>
                      <a:r>
                        <a:rPr sz="1000" b="0" i="0" u="none" dirty="0" err="1"/>
                        <a:t>Karzinom</a:t>
                      </a:r>
                      <a:r>
                        <a:rPr sz="1000" b="0" i="0" u="none" dirty="0"/>
                        <a:t>
</a:t>
                      </a:r>
                    </a:p>
                  </a:txBody>
                  <a:tcPr>
                    <a:solidFill>
                      <a:srgbClr val="FCEACC"/>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Risikostratifizierung</a:t>
            </a:r>
            <a:r>
              <a:rPr dirty="0"/>
              <a:t> des </a:t>
            </a:r>
            <a:r>
              <a:rPr dirty="0" err="1"/>
              <a:t>Endometriumkarzinoms</a:t>
            </a:r>
            <a:r>
              <a:rPr dirty="0"/>
              <a:t> </a:t>
            </a:r>
            <a:r>
              <a:rPr dirty="0" err="1"/>
              <a:t>nach</a:t>
            </a:r>
            <a:r>
              <a:rPr dirty="0"/>
              <a:t> ESGO/ESTRO/ESP in </a:t>
            </a:r>
            <a:r>
              <a:rPr dirty="0" err="1"/>
              <a:t>Abhängigkeit</a:t>
            </a:r>
            <a:r>
              <a:rPr dirty="0"/>
              <a:t> von der </a:t>
            </a:r>
            <a:r>
              <a:rPr dirty="0" err="1"/>
              <a:t>molekularen</a:t>
            </a:r>
            <a:r>
              <a:rPr dirty="0"/>
              <a:t> </a:t>
            </a:r>
            <a:r>
              <a:rPr dirty="0" err="1"/>
              <a:t>Klassifikation</a:t>
            </a:r>
            <a:r>
              <a:rPr lang="de-DE" dirty="0"/>
              <a:t> (fortgesetzt)</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3244148819"/>
              </p:ext>
            </p:extLst>
          </p:nvPr>
        </p:nvGraphicFramePr>
        <p:xfrm>
          <a:off x="360000" y="1890000"/>
          <a:ext cx="11472000" cy="4137660"/>
        </p:xfrm>
        <a:graphic>
          <a:graphicData uri="http://schemas.openxmlformats.org/drawingml/2006/table">
            <a:tbl>
              <a:tblPr firstRow="1" bandRow="1">
                <a:tableStyleId>{5C22544A-7EE6-4342-B048-85BDC9FD1C3A}</a:tableStyleId>
              </a:tblPr>
              <a:tblGrid>
                <a:gridCol w="141552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gridCol w="537596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t>Risikogruppe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Molekulare Klassifikation unbekannt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Molekulare Klassifikation bekannt 1,2</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Hoch</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III-IVA ohne ResidualtumorStadium I-IVA nicht- endometrioid (serös, klarzellig, undifferenziertes Karzinom, Karzinosarkom, gemischt) mit Myometriuminfiltration, ohne Residualtumor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Stadium III-IVA </a:t>
                      </a:r>
                      <a:r>
                        <a:rPr sz="1000" b="1" i="0" u="none" dirty="0"/>
                        <a:t>MMR-d/NSMP</a:t>
                      </a:r>
                      <a:r>
                        <a:rPr sz="1000" b="0" i="0" u="none" dirty="0"/>
                        <a:t> </a:t>
                      </a:r>
                      <a:r>
                        <a:rPr sz="1000" b="0" i="0" u="none" dirty="0" err="1"/>
                        <a:t>endometrioides</a:t>
                      </a:r>
                      <a:r>
                        <a:rPr sz="1000" b="0" i="0" u="none" dirty="0"/>
                        <a:t> </a:t>
                      </a:r>
                      <a:r>
                        <a:rPr sz="1000" b="0" i="0" u="none" dirty="0" err="1"/>
                        <a:t>Karzinom</a:t>
                      </a:r>
                      <a:r>
                        <a:rPr sz="1000" b="0" i="0" u="none" dirty="0"/>
                        <a:t> </a:t>
                      </a:r>
                      <a:r>
                        <a:rPr sz="1000" b="0" i="0" u="none" dirty="0" err="1"/>
                        <a:t>ohne</a:t>
                      </a:r>
                      <a:r>
                        <a:rPr sz="1000" b="0" i="0" u="none" dirty="0"/>
                        <a:t> </a:t>
                      </a:r>
                      <a:r>
                        <a:rPr sz="1000" b="0" i="0" u="none" dirty="0" err="1"/>
                        <a:t>ResidualtumorStadium</a:t>
                      </a:r>
                      <a:r>
                        <a:rPr sz="1000" b="0" i="0" u="none" dirty="0"/>
                        <a:t> I-IVA 
</a:t>
                      </a:r>
                      <a:r>
                        <a:rPr sz="1000" b="1" i="0" u="none" dirty="0"/>
                        <a:t>p53-abn
</a:t>
                      </a:r>
                      <a:r>
                        <a:rPr sz="1000" b="0" i="0" u="none" dirty="0"/>
                        <a:t> </a:t>
                      </a:r>
                      <a:r>
                        <a:rPr sz="1000" b="0" i="0" u="none" dirty="0" err="1"/>
                        <a:t>endometrioides</a:t>
                      </a:r>
                      <a:r>
                        <a:rPr sz="1000" b="0" i="0" u="none" dirty="0"/>
                        <a:t> </a:t>
                      </a:r>
                      <a:r>
                        <a:rPr sz="1000" b="0" i="0" u="none" dirty="0" err="1"/>
                        <a:t>Karzinom</a:t>
                      </a:r>
                      <a:r>
                        <a:rPr sz="1000" b="0" i="0" u="none" dirty="0"/>
                        <a:t> </a:t>
                      </a:r>
                      <a:r>
                        <a:rPr sz="1000" b="0" i="0" u="none" dirty="0" err="1"/>
                        <a:t>mit</a:t>
                      </a:r>
                      <a:r>
                        <a:rPr sz="1000" b="0" i="0" u="none" dirty="0"/>
                        <a:t> </a:t>
                      </a:r>
                      <a:r>
                        <a:rPr sz="1000" b="0" i="0" u="none" dirty="0" err="1"/>
                        <a:t>Myometriuminfiltration</a:t>
                      </a:r>
                      <a:r>
                        <a:rPr sz="1000" b="0" i="0" u="none" dirty="0"/>
                        <a:t>, </a:t>
                      </a:r>
                      <a:r>
                        <a:rPr sz="1000" b="0" i="0" u="none" dirty="0" err="1"/>
                        <a:t>ohne</a:t>
                      </a:r>
                      <a:r>
                        <a:rPr sz="1000" b="0" i="0" u="none" dirty="0"/>
                        <a:t> </a:t>
                      </a:r>
                      <a:r>
                        <a:rPr sz="1000" b="0" i="0" u="none" dirty="0" err="1"/>
                        <a:t>Residualtumor</a:t>
                      </a:r>
                      <a:r>
                        <a:rPr sz="1000" b="0" i="0" u="none" dirty="0"/>
                        <a:t>
Stadium I-IVA 
</a:t>
                      </a:r>
                      <a:r>
                        <a:rPr sz="1000" b="1" i="0" u="none" dirty="0"/>
                        <a:t>MMR-d/NSMP
</a:t>
                      </a:r>
                      <a:r>
                        <a:rPr sz="1000" b="0" i="0" u="none" dirty="0"/>
                        <a:t> </a:t>
                      </a:r>
                      <a:r>
                        <a:rPr sz="1000" b="0" i="0" u="none" dirty="0" err="1"/>
                        <a:t>seröses</a:t>
                      </a:r>
                      <a:r>
                        <a:rPr sz="1000" b="0" i="0" u="none" dirty="0"/>
                        <a:t> </a:t>
                      </a:r>
                      <a:r>
                        <a:rPr sz="1000" b="0" i="0" u="none" dirty="0" err="1"/>
                        <a:t>oder</a:t>
                      </a:r>
                      <a:r>
                        <a:rPr sz="1000" b="0" i="0" u="none" dirty="0"/>
                        <a:t> </a:t>
                      </a:r>
                      <a:r>
                        <a:rPr sz="1000" b="0" i="0" u="none" dirty="0" err="1"/>
                        <a:t>undifferenziertes</a:t>
                      </a:r>
                      <a:r>
                        <a:rPr sz="1000" b="0" i="0" u="none" dirty="0"/>
                        <a:t> </a:t>
                      </a:r>
                      <a:r>
                        <a:rPr sz="1000" b="0" i="0" u="none" dirty="0" err="1"/>
                        <a:t>Karzinom</a:t>
                      </a:r>
                      <a:r>
                        <a:rPr sz="1000" b="0" i="0" u="none" dirty="0"/>
                        <a:t> </a:t>
                      </a:r>
                      <a:r>
                        <a:rPr sz="1000" b="0" i="0" u="none" dirty="0" err="1"/>
                        <a:t>oder</a:t>
                      </a:r>
                      <a:r>
                        <a:rPr sz="1000" b="0" i="0" u="none" dirty="0"/>
                        <a:t> </a:t>
                      </a:r>
                      <a:r>
                        <a:rPr sz="1000" b="0" i="0" u="none" dirty="0" err="1"/>
                        <a:t>Karzinosarkom</a:t>
                      </a:r>
                      <a:r>
                        <a:rPr sz="1000" b="0" i="0" u="none" dirty="0"/>
                        <a:t> </a:t>
                      </a:r>
                      <a:r>
                        <a:rPr sz="1000" b="0" i="0" u="none" dirty="0" err="1"/>
                        <a:t>mit</a:t>
                      </a:r>
                      <a:r>
                        <a:rPr sz="1000" b="0" i="0" u="none" dirty="0"/>
                        <a:t> </a:t>
                      </a:r>
                      <a:r>
                        <a:rPr sz="1000" b="0" i="0" u="none" dirty="0" err="1"/>
                        <a:t>Myometriuminfiltration</a:t>
                      </a:r>
                      <a:r>
                        <a:rPr sz="1000" b="0" i="0" u="none" dirty="0"/>
                        <a:t>, </a:t>
                      </a:r>
                      <a:r>
                        <a:rPr sz="1000" b="0" i="0" u="none" dirty="0" err="1"/>
                        <a:t>ohne</a:t>
                      </a:r>
                      <a:r>
                        <a:rPr sz="1000" b="0" i="0" u="none" dirty="0"/>
                        <a:t> </a:t>
                      </a:r>
                      <a:r>
                        <a:rPr sz="1000" b="0" i="0" u="none" dirty="0" err="1"/>
                        <a:t>Residualtumor</a:t>
                      </a:r>
                      <a:r>
                        <a:rPr sz="1000" b="0" i="0" u="none" dirty="0"/>
                        <a:t>
</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Fortgeschritten metastasiert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III-IVA mit ResidualtumorStadium IVB
</a:t>
                      </a:r>
                    </a:p>
                  </a:txBody>
                  <a:tcPr>
                    <a:solidFill>
                      <a:srgbClr val="FCEACC"/>
                    </a:solidFill>
                  </a:tcPr>
                </a:tc>
                <a:tc>
                  <a:txBody>
                    <a:bodyPr/>
                    <a:lstStyle/>
                    <a:p>
                      <a:pPr algn="l">
                        <a:spcAft>
                          <a:spcPts val="500"/>
                        </a:spcAft>
                        <a:defRPr sz="900" b="0">
                          <a:solidFill>
                            <a:srgbClr val="000000"/>
                          </a:solidFill>
                          <a:latin typeface="Lucida Sans"/>
                        </a:defRPr>
                      </a:pPr>
                      <a:r>
                        <a:rPr sz="1000" b="0" i="0" u="none"/>
                        <a:t>Stadium III-IVA mit Residualtumor, unabhängig vom molekularen TypStadium IVB, unabhängig vom molekularen Typ
</a:t>
                      </a:r>
                    </a:p>
                  </a:txBody>
                  <a:tcPr>
                    <a:solidFill>
                      <a:srgbClr val="FCEACC"/>
                    </a:solidFill>
                  </a:tcPr>
                </a:tc>
                <a:extLst>
                  <a:ext uri="{0D108BD9-81ED-4DB2-BD59-A6C34878D82A}">
                    <a16:rowId xmlns:a16="http://schemas.microsoft.com/office/drawing/2014/main" val="10005"/>
                  </a:ext>
                </a:extLst>
              </a:tr>
              <a:tr h="0">
                <a:tc gridSpan="3">
                  <a:txBody>
                    <a:bodyPr/>
                    <a:lstStyle/>
                    <a:p>
                      <a:pPr algn="l">
                        <a:spcAft>
                          <a:spcPts val="500"/>
                        </a:spcAft>
                        <a:defRPr sz="900" b="0">
                          <a:solidFill>
                            <a:srgbClr val="000000"/>
                          </a:solidFill>
                          <a:latin typeface="Lucida Sans"/>
                        </a:defRPr>
                      </a:pPr>
                      <a:r>
                        <a:rPr sz="1000" b="0" i="0" u="none" dirty="0">
                          <a:solidFill>
                            <a:srgbClr val="000000"/>
                          </a:solidFill>
                        </a:rPr>
                        <a:t>1 Für POLE-</a:t>
                      </a:r>
                      <a:r>
                        <a:rPr sz="1000" b="0" i="0" u="none" dirty="0" err="1">
                          <a:solidFill>
                            <a:srgbClr val="000000"/>
                          </a:solidFill>
                        </a:rPr>
                        <a:t>mutierte</a:t>
                      </a:r>
                      <a:r>
                        <a:rPr sz="1000" b="0" i="0" u="none" dirty="0">
                          <a:solidFill>
                            <a:srgbClr val="000000"/>
                          </a:solidFill>
                        </a:rPr>
                        <a:t> </a:t>
                      </a:r>
                      <a:r>
                        <a:rPr sz="1000" b="0" i="0" u="none" dirty="0" err="1">
                          <a:solidFill>
                            <a:srgbClr val="000000"/>
                          </a:solidFill>
                        </a:rPr>
                        <a:t>Endometriumkarzinome</a:t>
                      </a:r>
                      <a:r>
                        <a:rPr sz="1000" b="0" i="0" u="none" dirty="0"/>
                        <a:t> </a:t>
                      </a:r>
                      <a:r>
                        <a:rPr sz="1000" b="0" i="0" u="none" dirty="0" err="1"/>
                        <a:t>im</a:t>
                      </a:r>
                      <a:r>
                        <a:rPr sz="1000" b="0" i="0" u="none" dirty="0"/>
                        <a:t> Stadium III-IVA und für MMR-</a:t>
                      </a:r>
                      <a:r>
                        <a:rPr sz="1000" b="0" i="0" u="none" dirty="0" err="1"/>
                        <a:t>defiziente</a:t>
                      </a:r>
                      <a:r>
                        <a:rPr sz="1000" b="0" i="0" u="none" dirty="0"/>
                        <a:t> </a:t>
                      </a:r>
                      <a:r>
                        <a:rPr sz="1000" b="0" i="0" u="none" dirty="0" err="1"/>
                        <a:t>oder</a:t>
                      </a:r>
                      <a:r>
                        <a:rPr sz="1000" b="0" i="0" u="none" dirty="0"/>
                        <a:t> NSMP </a:t>
                      </a:r>
                      <a:r>
                        <a:rPr sz="1000" b="0" i="0" u="none" dirty="0" err="1"/>
                        <a:t>klarzelligeEndometriumkarzinome</a:t>
                      </a:r>
                      <a:r>
                        <a:rPr sz="1000" b="0" i="0" u="none" dirty="0"/>
                        <a:t> </a:t>
                      </a:r>
                      <a:r>
                        <a:rPr sz="1000" b="0" i="0" u="none" dirty="0" err="1"/>
                        <a:t>mit</a:t>
                      </a:r>
                      <a:r>
                        <a:rPr sz="1000" b="0" i="0" u="none" dirty="0"/>
                        <a:t> </a:t>
                      </a:r>
                      <a:r>
                        <a:rPr sz="1000" b="0" i="0" u="none" dirty="0" err="1"/>
                        <a:t>Myometriuminfiltration</a:t>
                      </a:r>
                      <a:r>
                        <a:rPr sz="1000" b="0" i="0" u="none" dirty="0"/>
                        <a:t> </a:t>
                      </a:r>
                      <a:r>
                        <a:rPr sz="1000" b="0" i="0" u="none" dirty="0" err="1"/>
                        <a:t>liegen</a:t>
                      </a:r>
                      <a:r>
                        <a:rPr sz="1000" b="0" i="0" u="none" dirty="0"/>
                        <a:t> </a:t>
                      </a:r>
                      <a:r>
                        <a:rPr sz="1000" b="0" i="0" u="none" dirty="0" err="1"/>
                        <a:t>keine</a:t>
                      </a:r>
                      <a:r>
                        <a:rPr sz="1000" b="0" i="0" u="none" dirty="0"/>
                        <a:t> </a:t>
                      </a:r>
                      <a:r>
                        <a:rPr sz="1000" b="0" i="0" u="none" dirty="0" err="1"/>
                        <a:t>ausreichenden</a:t>
                      </a:r>
                      <a:r>
                        <a:rPr sz="1000" b="0" i="0" u="none" dirty="0"/>
                        <a:t> </a:t>
                      </a:r>
                      <a:r>
                        <a:rPr sz="1000" b="0" i="0" u="none" dirty="0" err="1"/>
                        <a:t>Daten</a:t>
                      </a:r>
                      <a:r>
                        <a:rPr sz="1000" b="0" i="0" u="none" dirty="0"/>
                        <a:t> </a:t>
                      </a:r>
                      <a:r>
                        <a:rPr sz="1000" b="0" i="0" u="none" dirty="0" err="1"/>
                        <a:t>vor</a:t>
                      </a:r>
                      <a:r>
                        <a:rPr sz="1000" b="0" i="0" u="none" dirty="0"/>
                        <a:t>, um </a:t>
                      </a:r>
                      <a:r>
                        <a:rPr sz="1000" b="0" i="0" u="none" dirty="0" err="1"/>
                        <a:t>diese</a:t>
                      </a:r>
                      <a:r>
                        <a:rPr sz="1000" b="0" i="0" u="none" dirty="0"/>
                        <a:t> </a:t>
                      </a:r>
                      <a:r>
                        <a:rPr sz="1000" b="0" i="0" u="none" dirty="0" err="1"/>
                        <a:t>Patienten</a:t>
                      </a:r>
                      <a:r>
                        <a:rPr sz="1000" b="0" i="0" u="none" dirty="0"/>
                        <a:t> </a:t>
                      </a:r>
                      <a:r>
                        <a:rPr sz="1000" b="0" i="0" u="none" dirty="0" err="1"/>
                        <a:t>hinsichtlich</a:t>
                      </a:r>
                      <a:r>
                        <a:rPr sz="1000" b="0" i="0" u="none" dirty="0"/>
                        <a:t> der </a:t>
                      </a:r>
                      <a:r>
                        <a:rPr sz="1000" b="0" i="0" u="none" dirty="0" err="1"/>
                        <a:t>molekularen</a:t>
                      </a:r>
                      <a:r>
                        <a:rPr sz="1000" b="0" i="0" u="none" dirty="0"/>
                        <a:t> </a:t>
                      </a:r>
                      <a:r>
                        <a:rPr sz="1000" b="0" i="0" u="none" dirty="0" err="1"/>
                        <a:t>Klassifikation</a:t>
                      </a:r>
                      <a:r>
                        <a:rPr sz="1000" b="0" i="0" u="none" dirty="0"/>
                        <a:t> </a:t>
                      </a:r>
                      <a:r>
                        <a:rPr sz="1000" b="0" i="0" u="none" dirty="0" err="1"/>
                        <a:t>einer</a:t>
                      </a:r>
                      <a:r>
                        <a:rPr sz="1000" b="0" i="0" u="none" dirty="0"/>
                        <a:t> </a:t>
                      </a:r>
                      <a:r>
                        <a:rPr sz="1000" b="0" i="0" u="none" dirty="0" err="1"/>
                        <a:t>prognostischen</a:t>
                      </a:r>
                      <a:r>
                        <a:rPr sz="1000" b="0" i="0" u="none" dirty="0"/>
                        <a:t> </a:t>
                      </a:r>
                      <a:r>
                        <a:rPr sz="1000" b="0" i="0" u="none" dirty="0" err="1"/>
                        <a:t>Risikogruppe</a:t>
                      </a:r>
                      <a:r>
                        <a:rPr sz="1000" b="0" i="0" u="none" dirty="0"/>
                        <a:t> </a:t>
                      </a:r>
                      <a:r>
                        <a:rPr sz="1000" b="0" i="0" u="none" dirty="0" err="1"/>
                        <a:t>zuordnen</a:t>
                      </a:r>
                      <a:r>
                        <a:rPr sz="1000" b="0" i="0" u="none" dirty="0"/>
                        <a:t> </a:t>
                      </a:r>
                      <a:r>
                        <a:rPr sz="1000" b="0" i="0" u="none" dirty="0" err="1"/>
                        <a:t>zu</a:t>
                      </a:r>
                      <a:r>
                        <a:rPr sz="1000" b="0" i="0" u="none" dirty="0"/>
                        <a:t> </a:t>
                      </a:r>
                      <a:r>
                        <a:rPr sz="1000" b="0" i="0" u="none" dirty="0" err="1"/>
                        <a:t>können</a:t>
                      </a:r>
                      <a:r>
                        <a:rPr sz="1000" b="0" i="0" u="none" dirty="0"/>
                        <a:t>. Eine </a:t>
                      </a:r>
                      <a:r>
                        <a:rPr sz="1000" b="0" i="0" u="none" dirty="0" err="1"/>
                        <a:t>prospektive</a:t>
                      </a:r>
                      <a:r>
                        <a:rPr sz="1000" b="0" i="0" u="none" dirty="0"/>
                        <a:t> </a:t>
                      </a:r>
                      <a:r>
                        <a:rPr sz="1000" b="0" i="0" u="none" dirty="0" err="1"/>
                        <a:t>Erfassung</a:t>
                      </a:r>
                      <a:r>
                        <a:rPr sz="1000" b="0" i="0" u="none" dirty="0"/>
                        <a:t> </a:t>
                      </a:r>
                      <a:r>
                        <a:rPr sz="1000" b="0" i="0" u="none" dirty="0" err="1"/>
                        <a:t>dieser</a:t>
                      </a:r>
                      <a:r>
                        <a:rPr sz="1000" b="0" i="0" u="none" dirty="0"/>
                        <a:t> </a:t>
                      </a:r>
                      <a:r>
                        <a:rPr sz="1000" b="0" i="0" u="none" dirty="0" err="1"/>
                        <a:t>Tumoren</a:t>
                      </a:r>
                      <a:r>
                        <a:rPr sz="1000" b="0" i="0" u="none" dirty="0"/>
                        <a:t> </a:t>
                      </a:r>
                      <a:r>
                        <a:rPr sz="1000" b="0" i="0" u="none" dirty="0" err="1"/>
                        <a:t>wird</a:t>
                      </a:r>
                      <a:r>
                        <a:rPr sz="1000" b="0" i="0" u="none" dirty="0"/>
                        <a:t> </a:t>
                      </a:r>
                      <a:r>
                        <a:rPr sz="1000" b="0" i="0" u="none" dirty="0" err="1"/>
                        <a:t>empfohlen</a:t>
                      </a:r>
                      <a:r>
                        <a:rPr sz="1000" b="0" i="0" u="none" dirty="0"/>
                        <a:t>.</a:t>
                      </a:r>
                      <a:br>
                        <a:rPr lang="de-DE" sz="1000" b="0" i="0" u="none" dirty="0"/>
                      </a:br>
                      <a:r>
                        <a:rPr sz="1000" b="0" i="0" u="none" dirty="0">
                          <a:solidFill>
                            <a:srgbClr val="000000"/>
                          </a:solidFill>
                        </a:rPr>
                        <a:t>2 </a:t>
                      </a:r>
                      <a:r>
                        <a:rPr sz="1000" b="0" i="0" u="none" dirty="0" err="1">
                          <a:solidFill>
                            <a:srgbClr val="000000"/>
                          </a:solidFill>
                        </a:rPr>
                        <a:t>Siehe</a:t>
                      </a:r>
                      <a:r>
                        <a:rPr sz="1000" b="0" i="0" u="none" dirty="0">
                          <a:solidFill>
                            <a:srgbClr val="000000"/>
                          </a:solidFill>
                        </a:rPr>
                        <a:t> Text für „multiple</a:t>
                      </a:r>
                      <a:r>
                        <a:rPr lang="de-DE" sz="1000" b="0" i="0" u="none" dirty="0">
                          <a:solidFill>
                            <a:srgbClr val="000000"/>
                          </a:solidFill>
                        </a:rPr>
                        <a:t> </a:t>
                      </a:r>
                      <a:r>
                        <a:rPr sz="1000" b="0" i="0" u="none" dirty="0" err="1">
                          <a:solidFill>
                            <a:srgbClr val="000000"/>
                          </a:solidFill>
                        </a:rPr>
                        <a:t>classifie</a:t>
                      </a:r>
                      <a:r>
                        <a:rPr sz="1000" b="0" i="0" u="none" dirty="0"/>
                        <a:t>“ (</a:t>
                      </a:r>
                      <a:r>
                        <a:rPr sz="1000" b="0" i="0" u="none" dirty="0" err="1"/>
                        <a:t>Beispiel</a:t>
                      </a:r>
                      <a:r>
                        <a:rPr sz="1000" b="0" i="0" u="none" dirty="0"/>
                        <a:t>: </a:t>
                      </a:r>
                      <a:r>
                        <a:rPr sz="1000" b="0" i="0" u="none" dirty="0" err="1"/>
                        <a:t>Patienten</a:t>
                      </a:r>
                      <a:r>
                        <a:rPr sz="1000" b="0" i="0" u="none" dirty="0"/>
                        <a:t> </a:t>
                      </a:r>
                      <a:r>
                        <a:rPr sz="1000" b="0" i="0" u="none" dirty="0" err="1"/>
                        <a:t>mit</a:t>
                      </a:r>
                      <a:r>
                        <a:rPr sz="1000" b="0" i="0" u="none" dirty="0"/>
                        <a:t> POLE-Mutation und p53-Aberration </a:t>
                      </a:r>
                      <a:r>
                        <a:rPr sz="1000" b="0" i="0" u="none" dirty="0" err="1"/>
                        <a:t>sollen</a:t>
                      </a:r>
                      <a:r>
                        <a:rPr sz="1000" b="0" i="0" u="none" dirty="0"/>
                        <a:t> </a:t>
                      </a:r>
                      <a:r>
                        <a:rPr sz="1000" b="0" i="0" u="none" dirty="0" err="1"/>
                        <a:t>als</a:t>
                      </a:r>
                      <a:r>
                        <a:rPr sz="1000" b="0" i="0" u="none" dirty="0"/>
                        <a:t> POLE-</a:t>
                      </a:r>
                      <a:r>
                        <a:rPr sz="1000" b="0" i="0" u="none" dirty="0" err="1"/>
                        <a:t>mutiert</a:t>
                      </a:r>
                      <a:r>
                        <a:rPr sz="1000" b="0" i="0" u="none" dirty="0"/>
                        <a:t> </a:t>
                      </a:r>
                      <a:r>
                        <a:rPr sz="1000" b="0" i="0" u="none" dirty="0" err="1"/>
                        <a:t>eingeordnet</a:t>
                      </a:r>
                      <a:r>
                        <a:rPr sz="1000" b="0" i="0" u="none" dirty="0"/>
                        <a:t> </a:t>
                      </a:r>
                      <a:r>
                        <a:rPr sz="1000" b="0" i="0" u="none" dirty="0" err="1"/>
                        <a:t>werden</a:t>
                      </a:r>
                      <a:r>
                        <a:rPr sz="1000" b="0" i="0" u="none" dirty="0"/>
                        <a:t>).</a:t>
                      </a:r>
                      <a:r>
                        <a:rPr lang="de-DE" sz="1000" b="0" i="0" u="none" dirty="0"/>
                        <a:t>####</a:t>
                      </a:r>
                      <a:br>
                        <a:rPr lang="de-DE" sz="1000" b="0" i="0" u="none" dirty="0"/>
                      </a:br>
                      <a:r>
                        <a:rPr sz="1000" b="0" i="0" u="none" dirty="0">
                          <a:solidFill>
                            <a:srgbClr val="000000"/>
                          </a:solidFill>
                        </a:rPr>
                        <a:t>3 </a:t>
                      </a:r>
                      <a:r>
                        <a:rPr sz="1000" b="0" i="0" u="none" dirty="0" err="1">
                          <a:solidFill>
                            <a:srgbClr val="000000"/>
                          </a:solidFill>
                        </a:rPr>
                        <a:t>Laut</a:t>
                      </a:r>
                      <a:r>
                        <a:rPr sz="1000" b="0" i="0" u="none" dirty="0">
                          <a:solidFill>
                            <a:srgbClr val="000000"/>
                          </a:solidFill>
                        </a:rPr>
                        <a:t> WHO </a:t>
                      </a:r>
                      <a:r>
                        <a:rPr sz="1000" b="0" i="0" u="none" dirty="0" err="1">
                          <a:solidFill>
                            <a:srgbClr val="000000"/>
                          </a:solidFill>
                        </a:rPr>
                        <a:t>erfolgt</a:t>
                      </a:r>
                      <a:r>
                        <a:rPr sz="1000" b="0" i="0" u="none" dirty="0">
                          <a:solidFill>
                            <a:srgbClr val="000000"/>
                          </a:solidFill>
                        </a:rPr>
                        <a:t> </a:t>
                      </a:r>
                      <a:r>
                        <a:rPr sz="1000" b="0" i="0" u="none" dirty="0" err="1">
                          <a:solidFill>
                            <a:srgbClr val="000000"/>
                          </a:solidFill>
                        </a:rPr>
                        <a:t>ein</a:t>
                      </a:r>
                      <a:r>
                        <a:rPr sz="1000" b="0" i="0" u="none" dirty="0">
                          <a:solidFill>
                            <a:srgbClr val="000000"/>
                          </a:solidFill>
                        </a:rPr>
                        <a:t> </a:t>
                      </a:r>
                      <a:r>
                        <a:rPr sz="1000" b="0" i="0" u="none" dirty="0" err="1">
                          <a:solidFill>
                            <a:srgbClr val="000000"/>
                          </a:solidFill>
                        </a:rPr>
                        <a:t>zweistufiges</a:t>
                      </a:r>
                      <a:r>
                        <a:rPr lang="de-DE" sz="1000" b="0" i="0" u="none" dirty="0">
                          <a:solidFill>
                            <a:srgbClr val="000000"/>
                          </a:solidFill>
                        </a:rPr>
                        <a:t> </a:t>
                      </a:r>
                      <a:r>
                        <a:rPr sz="1000" b="0" i="0" u="none" dirty="0">
                          <a:solidFill>
                            <a:srgbClr val="000000"/>
                          </a:solidFill>
                        </a:rPr>
                        <a:t>Grading</a:t>
                      </a:r>
                      <a:r>
                        <a:rPr lang="de-DE" sz="1000" b="0" i="0" u="none" dirty="0">
                          <a:solidFill>
                            <a:srgbClr val="000000"/>
                          </a:solidFill>
                        </a:rPr>
                        <a:t> </a:t>
                      </a:r>
                      <a:r>
                        <a:rPr lang="de-DE" sz="1000" b="0" i="0" u="none" dirty="0"/>
                        <a:t>en</a:t>
                      </a:r>
                      <a:r>
                        <a:rPr sz="1000" b="0" i="0" u="none" dirty="0" err="1"/>
                        <a:t>dometrioider</a:t>
                      </a:r>
                      <a:r>
                        <a:rPr lang="de-DE" sz="1000" b="0" i="0" u="none" dirty="0"/>
                        <a:t> </a:t>
                      </a:r>
                      <a:r>
                        <a:rPr sz="1000" b="0" i="0" u="none" dirty="0" err="1"/>
                        <a:t>Karzinome</a:t>
                      </a:r>
                      <a:r>
                        <a:rPr sz="1000" b="0" i="0" u="none" dirty="0"/>
                        <a:t>; G1- und G2-Karzinome </a:t>
                      </a:r>
                      <a:r>
                        <a:rPr sz="1000" b="0" i="0" u="none" dirty="0" err="1"/>
                        <a:t>gelten</a:t>
                      </a:r>
                      <a:r>
                        <a:rPr sz="1000" b="0" i="0" u="none" dirty="0"/>
                        <a:t> </a:t>
                      </a:r>
                      <a:r>
                        <a:rPr sz="1000" b="0" i="0" u="none" dirty="0" err="1"/>
                        <a:t>als</a:t>
                      </a:r>
                      <a:r>
                        <a:rPr lang="de-DE" sz="1000" b="0" i="0" u="none" dirty="0"/>
                        <a:t> </a:t>
                      </a:r>
                      <a:r>
                        <a:rPr sz="1000" b="0" i="0" u="none" dirty="0"/>
                        <a:t>low-grade, G3-Karzinome </a:t>
                      </a:r>
                      <a:r>
                        <a:rPr sz="1000" b="0" i="0" u="none" dirty="0" err="1"/>
                        <a:t>als</a:t>
                      </a:r>
                      <a:r>
                        <a:rPr sz="1000" b="0" i="0" u="none" dirty="0"/>
                        <a:t> high-grade (WHO 2020, Casey &amp; Singh 2021).
</a:t>
                      </a:r>
                      <a:r>
                        <a:rPr sz="1000" b="0" i="0" u="none" dirty="0">
                          <a:solidFill>
                            <a:srgbClr val="000000"/>
                          </a:solidFill>
                        </a:rPr>
                        <a:t>LVI = </a:t>
                      </a:r>
                      <a:r>
                        <a:rPr sz="1000" b="0" i="0" u="none" dirty="0" err="1">
                          <a:solidFill>
                            <a:srgbClr val="000000"/>
                          </a:solidFill>
                        </a:rPr>
                        <a:t>Lymphgefäßinfiltration</a:t>
                      </a:r>
                      <a:r>
                        <a:rPr sz="1000" b="0" i="0" u="none" dirty="0">
                          <a:solidFill>
                            <a:srgbClr val="000000"/>
                          </a:solidFill>
                        </a:rPr>
                        <a:t>, MMR-d= MMR</a:t>
                      </a:r>
                      <a:r>
                        <a:rPr lang="de-DE" sz="1000" b="0" i="0" u="none" dirty="0">
                          <a:solidFill>
                            <a:srgbClr val="000000"/>
                          </a:solidFill>
                        </a:rPr>
                        <a:t> </a:t>
                      </a:r>
                      <a:r>
                        <a:rPr sz="1000" b="0" i="0" u="none" dirty="0" err="1">
                          <a:solidFill>
                            <a:srgbClr val="000000"/>
                          </a:solidFill>
                        </a:rPr>
                        <a:t>defizient</a:t>
                      </a:r>
                      <a:r>
                        <a:rPr lang="de-DE" sz="1000" b="0" i="0" u="none" dirty="0">
                          <a:solidFill>
                            <a:srgbClr val="000000"/>
                          </a:solidFill>
                        </a:rPr>
                        <a:t> </a:t>
                      </a:r>
                      <a:r>
                        <a:rPr sz="1000" b="0" i="0" u="none" dirty="0" err="1"/>
                        <a:t>entspricht</a:t>
                      </a:r>
                      <a:r>
                        <a:rPr sz="1000" b="0" i="0" u="none" dirty="0"/>
                        <a:t> </a:t>
                      </a:r>
                      <a:r>
                        <a:rPr sz="1000" b="0" i="0" u="none" dirty="0" err="1"/>
                        <a:t>einer</a:t>
                      </a:r>
                      <a:r>
                        <a:rPr sz="1000" b="0" i="0" u="none" dirty="0"/>
                        <a:t> </a:t>
                      </a:r>
                      <a:r>
                        <a:rPr sz="1000" b="0" i="0" u="none" dirty="0" err="1"/>
                        <a:t>Mikrosatelliteninstabilität</a:t>
                      </a:r>
                      <a:r>
                        <a:rPr sz="1000" b="0" i="0" u="none" dirty="0"/>
                        <a:t>), NSMP = no</a:t>
                      </a:r>
                      <a:r>
                        <a:rPr lang="de-DE" sz="1000" b="0" i="0" u="none" dirty="0"/>
                        <a:t> s</a:t>
                      </a:r>
                      <a:r>
                        <a:rPr sz="1000" b="0" i="0" u="none" dirty="0" err="1"/>
                        <a:t>pecial</a:t>
                      </a:r>
                      <a:r>
                        <a:rPr lang="de-DE" sz="1000" b="0" i="0" u="none" dirty="0"/>
                        <a:t> </a:t>
                      </a:r>
                      <a:r>
                        <a:rPr sz="1000" b="0" i="0" u="none" dirty="0"/>
                        <a:t>molecular</a:t>
                      </a:r>
                      <a:r>
                        <a:rPr lang="de-DE" sz="1000" b="0" i="0" u="none" dirty="0"/>
                        <a:t> </a:t>
                      </a:r>
                      <a:r>
                        <a:rPr sz="1000" b="0" i="0" u="none" dirty="0"/>
                        <a:t>profile (</a:t>
                      </a:r>
                      <a:r>
                        <a:rPr sz="1000" b="0" i="0" u="none" dirty="0" err="1"/>
                        <a:t>molekularpathologisch</a:t>
                      </a:r>
                      <a:r>
                        <a:rPr sz="1000" b="0" i="0" u="none" dirty="0"/>
                        <a:t> </a:t>
                      </a:r>
                      <a:r>
                        <a:rPr sz="1000" b="0" i="0" u="none" dirty="0" err="1"/>
                        <a:t>vollständig</a:t>
                      </a:r>
                      <a:r>
                        <a:rPr sz="1000" b="0" i="0" u="none" dirty="0"/>
                        <a:t> </a:t>
                      </a:r>
                      <a:r>
                        <a:rPr sz="1000" b="0" i="0" u="none" dirty="0" err="1"/>
                        <a:t>untersuchtes</a:t>
                      </a:r>
                      <a:r>
                        <a:rPr sz="1000" b="0" i="0" u="none" dirty="0"/>
                        <a:t> EC </a:t>
                      </a:r>
                      <a:r>
                        <a:rPr sz="1000" b="0" i="0" u="none" dirty="0" err="1"/>
                        <a:t>ohne</a:t>
                      </a:r>
                      <a:r>
                        <a:rPr sz="1000" b="0" i="0" u="none" dirty="0"/>
                        <a:t> POLE-Mutation und MMR </a:t>
                      </a:r>
                      <a:r>
                        <a:rPr sz="1000" b="0" i="0" u="none" dirty="0" err="1"/>
                        <a:t>Defizienz</a:t>
                      </a:r>
                      <a:r>
                        <a:rPr sz="1000" b="0" i="0" u="none" dirty="0"/>
                        <a:t> und </a:t>
                      </a:r>
                      <a:r>
                        <a:rPr sz="1000" b="0" i="0" u="none" dirty="0" err="1"/>
                        <a:t>mit</a:t>
                      </a:r>
                      <a:r>
                        <a:rPr sz="1000" b="0" i="0" u="none" dirty="0"/>
                        <a:t> p53 Wild </a:t>
                      </a:r>
                      <a:r>
                        <a:rPr sz="1000" b="0" i="0" u="none" dirty="0" err="1"/>
                        <a:t>Typ</a:t>
                      </a:r>
                      <a:r>
                        <a:rPr sz="1000" b="0" i="0" u="none" dirty="0"/>
                        <a:t>), POLE-mut =Polymerase E-</a:t>
                      </a:r>
                      <a:r>
                        <a:rPr sz="1000" b="0" i="0" u="none" dirty="0" err="1"/>
                        <a:t>mutiert</a:t>
                      </a:r>
                      <a:r>
                        <a:rPr sz="1000" b="0" i="0" u="none" dirty="0"/>
                        <a:t>
</a:t>
                      </a:r>
                      <a:r>
                        <a:rPr sz="1000" b="0" i="0" u="none" dirty="0">
                          <a:solidFill>
                            <a:srgbClr val="000000"/>
                          </a:solidFill>
                        </a:rPr>
                        <a:t>Quelle: </a:t>
                      </a:r>
                      <a:r>
                        <a:rPr sz="1000" dirty="0">
                          <a:solidFill>
                            <a:srgbClr val="F7BF66"/>
                          </a:solidFill>
                          <a:hlinkClick r:id="rId2"/>
                        </a:rPr>
                        <a:t>[</a:t>
                      </a:r>
                      <a:r>
                        <a:rPr sz="1000" dirty="0" err="1">
                          <a:solidFill>
                            <a:srgbClr val="F7BF66"/>
                          </a:solidFill>
                          <a:hlinkClick r:id="rId2"/>
                        </a:rPr>
                        <a:t>Concin</a:t>
                      </a:r>
                      <a:r>
                        <a:rPr sz="1000" dirty="0">
                          <a:solidFill>
                            <a:srgbClr val="F7BF66"/>
                          </a:solidFill>
                          <a:hlinkClick r:id="rId2"/>
                        </a:rPr>
                        <a:t>, N 2021]</a:t>
                      </a: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extLst>
      <p:ext uri="{BB962C8B-B14F-4D97-AF65-F5344CB8AC3E}">
        <p14:creationId xmlns:p14="http://schemas.microsoft.com/office/powerpoint/2010/main" val="1528944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Empfohlener Algorithmus zur molekularen Klassifikation des Endometriumkarzinoms</a:t>
            </a:r>
          </a:p>
        </p:txBody>
      </p:sp>
      <p:pic>
        <p:nvPicPr>
          <p:cNvPr id="3" name="Picture 2" descr="3096eabdc2ae4990af84429640b4d7e4.jpg"/>
          <p:cNvPicPr>
            <a:picLocks noChangeAspect="1"/>
          </p:cNvPicPr>
          <p:nvPr/>
        </p:nvPicPr>
        <p:blipFill>
          <a:blip r:embed="rId2"/>
          <a:stretch>
            <a:fillRect/>
          </a:stretch>
        </p:blipFill>
        <p:spPr>
          <a:xfrm>
            <a:off x="2756573" y="1890000"/>
            <a:ext cx="6678853"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molekulare Typisierung des Endometriumkarzinoms soll an optimal fixiertem Gewebe erfolgen, d.h. vorzugsweise am Abradat. Aufgrund einer hohen Konkordanzrate zwischen Abrasio und Hysterektomie soll eine nochmalige Bestimmung am OP-Präparat nicht erfolgen, insofern keine zusätzliche Tumorkomponente am Hysterektomiepräparat nachweisbar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032-034OL-3.0-4.45-2024G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645652158"/>
              </p:ext>
            </p:extLst>
          </p:nvPr>
        </p:nvGraphicFramePr>
        <p:xfrm>
          <a:off x="360000" y="33168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Von Omentektomiepräparaten mit makroskopischer Tumorinfiltration soll beim Endometriumkarzinom mindestens ein Paraffinblock untersucht werden.</a:t>
                      </a:r>
                    </a:p>
                    <a:p>
                      <a:r>
                        <a:rPr sz="1000" b="0" i="0" u="none">
                          <a:latin typeface="Lucida Sans"/>
                        </a:rPr>
                        <a:t>Bei makroskopisch fehlender Tumorinfiltration sollen vier bis sechs Paraffinblöcke (Einbettung von mehreren Proben in einem Block möglich) untersucht werden.</a:t>
                      </a:r>
                    </a:p>
                    <a:p>
                      <a:pPr>
                        <a:defRPr sz="1000">
                          <a:solidFill>
                            <a:srgbClr val="000000"/>
                          </a:solidFill>
                          <a:latin typeface="Lucida Sans"/>
                        </a:defRPr>
                      </a:pPr>
                      <a:r>
                        <a:rPr sz="1000" b="0" i="0" u="none">
                          <a:latin typeface="Lucida Sans"/>
                        </a:rPr>
                        <a:t>Alle zusätzlichen auffälligen Befunde (z. B. intraomentale Lymphknoten) sollen makroskopisch beschrieben und histologisch untersucht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032-034OL-3.0-4.46-2024G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4103774634"/>
              </p:ext>
            </p:extLst>
          </p:nvPr>
        </p:nvGraphicFramePr>
        <p:xfrm>
          <a:off x="360000" y="4896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Lymphonodektomiepräparaten im Rahmen der operativen Therapie beim Endometriumkarzinom sollen alle entfernten Lymphknoten komplett eingebettet und histologisch untersucht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032-034OL-3.0-4.47-2024G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Lymphknoten bis ca. 0,2 cm maximaler Ausdehnung sollten in toto eingebettet und größere Lymphknoten entlang ihrer kurzen Achse halbiert bzw. lamelliert und ebenfalls komplett eingebettet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032-034OL-3.0-4.48-2024G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291401752"/>
              </p:ext>
            </p:extLst>
          </p:nvPr>
        </p:nvGraphicFramePr>
        <p:xfrm>
          <a:off x="360000" y="306896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Der Befundbericht von Lymphonodektomiepräparaten beim Endometriumkarzinom soll folgende Angaben beinhalten:</a:t>
                      </a:r>
                    </a:p>
                    <a:p>
                      <a:pPr marL="171450" indent="-171450">
                        <a:buChar char="•"/>
                      </a:pPr>
                      <a:r>
                        <a:rPr sz="1000" b="0" i="0" u="none">
                          <a:latin typeface="Lucida Sans"/>
                        </a:rPr>
                        <a:t>Angabe der Zahl der befallenen Lymphknoten im Verhältnis zur Zahl der entfernten Lymphknoten in Zuordnung zur Entnahmelokalisation (pelvin, paraaortal),</a:t>
                      </a:r>
                    </a:p>
                    <a:p>
                      <a:pPr marL="171450" indent="-171450">
                        <a:buChar char="•"/>
                      </a:pPr>
                      <a:r>
                        <a:rPr sz="1000" b="0" i="0" u="none">
                          <a:latin typeface="Lucida Sans"/>
                        </a:rPr>
                        <a:t>Angabe der Ausdehnung der größten Lymphknotenmetastase in mm/cm,</a:t>
                      </a:r>
                    </a:p>
                    <a:p>
                      <a:pPr marL="171450" indent="-171450">
                        <a:buChar char="•"/>
                      </a:pPr>
                      <a:r>
                        <a:rPr sz="1000" b="0" i="0" u="none">
                          <a:latin typeface="Lucida Sans"/>
                        </a:rPr>
                        <a:t>Angabe des Fehlens/Nachweises eines Kapseldurchbruches der Lymphknotenmetastase(n),</a:t>
                      </a:r>
                    </a:p>
                    <a:p>
                      <a:pPr marL="171450" indent="-171450">
                        <a:buChar char="•"/>
                      </a:pPr>
                      <a:r>
                        <a:rPr sz="1000" b="0" i="0" u="none">
                          <a:latin typeface="Lucida Sans"/>
                        </a:rPr>
                        <a:t>Angabe des Nachweises isolierter Tumorzellen im Lymphknoten sowie des Nachweises von Lymphgefäßeinbrüchen im perinodalen Fettgewebe und/oder der Lymphknotenkapsel.</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032-034OL-3.0-4.49-2024G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503131848"/>
              </p:ext>
            </p:extLst>
          </p:nvPr>
        </p:nvGraphicFramePr>
        <p:xfrm>
          <a:off x="367200" y="5157192"/>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Isolierte Tumorzellen im Sentinel-LK (&lt;0,2mm) (pN0 (i+) sind per se keine Indikation für eine adjuvante Strahlen- und/oder Chemotherapie. Diese wird nur bei entsprechenden zusätzlichen Risiken (z.B. p53-Mutation, Typ-II-EC, LVSI) empfohlen.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032-034OL-3.0-4.50-2024G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Früherkennung und Diagnostik des Endometriumkarzinoms</a:t>
            </a:r>
          </a:p>
          <a:p>
            <a:r>
              <a:rPr sz="1400"/>
              <a:t>Kapitel 4.5: Pathologie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Mikrometastasen (&gt;0,2 mm, &lt;2mm) (pN1(mi)) sollte eine adjuvante Strahlen- und/oder Chemotherapie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032-034OL-3.0-4.51-2024G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821195670"/>
              </p:ext>
            </p:extLst>
          </p:nvPr>
        </p:nvGraphicFramePr>
        <p:xfrm>
          <a:off x="360000" y="3160298"/>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4.52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Sentinel-Lymphknoten beim Endometriumkarzinom sollen parallel zu ihrer kurzen Achse lamelliert und vollständig eingebettet sowie in Stufenschnitten untersucht werden.</a:t>
                      </a:r>
                    </a:p>
                    <a:p>
                      <a:pPr>
                        <a:defRPr sz="1000">
                          <a:solidFill>
                            <a:srgbClr val="000000"/>
                          </a:solidFill>
                          <a:latin typeface="Lucida Sans"/>
                        </a:defRPr>
                      </a:pPr>
                      <a:r>
                        <a:rPr sz="1000" b="0" i="0" u="none">
                          <a:latin typeface="Lucida Sans"/>
                        </a:rPr>
                        <a:t>Sentinel-Lymphknoten, die in der Hämatoxylin-Eosin-Färbung negativ sind, sollen zusätzlich immunhistochemisch untersucht werden (sog. Ultrastaging).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032-034OL-3.0-4.52-2024G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Zusammenfassung von Standard-*, Risiko- und Prognosefaktoren und deren Therapierelevanz beim Endometriumkarzinom und malignen Müllerschen Mischtumor (MMMT; Karzinosarkom)</a:t>
            </a:r>
          </a:p>
        </p:txBody>
      </p:sp>
      <p:graphicFrame>
        <p:nvGraphicFramePr>
          <p:cNvPr id="3" name="Table 2"/>
          <p:cNvGraphicFramePr>
            <a:graphicFrameLocks noGrp="1"/>
          </p:cNvGraphicFramePr>
          <p:nvPr>
            <p:extLst>
              <p:ext uri="{D42A27DB-BD31-4B8C-83A1-F6EECF244321}">
                <p14:modId xmlns:p14="http://schemas.microsoft.com/office/powerpoint/2010/main" val="267797908"/>
              </p:ext>
            </p:extLst>
          </p:nvPr>
        </p:nvGraphicFramePr>
        <p:xfrm>
          <a:off x="360000" y="1890000"/>
          <a:ext cx="11472000" cy="3901440"/>
        </p:xfrm>
        <a:graphic>
          <a:graphicData uri="http://schemas.openxmlformats.org/drawingml/2006/table">
            <a:tbl>
              <a:tblPr firstRow="1" bandRow="1">
                <a:tableStyleId>{5C22544A-7EE6-4342-B048-85BDC9FD1C3A}</a:tableStyleId>
              </a:tblPr>
              <a:tblGrid>
                <a:gridCol w="58080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703552">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Name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Standardfaktor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Risiko-/Prognose-faktor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Therapierelevanz</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000000"/>
                          </a:solidFill>
                        </a:rPr>
                        <a:t>Tumorstadium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Myometrane Invasionstiefe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000000"/>
                          </a:solidFill>
                        </a:rPr>
                        <a:t>Lymphknotenstatus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000000"/>
                          </a:solidFill>
                        </a:rPr>
                        <a:t>Histologischer Tumortyp nach WHO</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Größe der Lymphknotenmetastasen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000000"/>
                          </a:solidFill>
                        </a:rPr>
                        <a:t>Zahl metastatisch befallener Lymphknoten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Extrakapsuläre Ausbreitung der Lymphknotenmetastasen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Status der Peritonealzytologie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solidFill>
                            <a:srgbClr val="000000"/>
                          </a:solidFill>
                        </a:rPr>
                        <a:t>Perineuralscheideninfiltration (Pn-Status)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Lymphgefäßinfiltration</a:t>
                      </a:r>
                      <a:r>
                        <a:rPr lang="de-DE" sz="1000" b="0" i="0" u="none" dirty="0">
                          <a:solidFill>
                            <a:srgbClr val="000000"/>
                          </a:solidFill>
                        </a:rPr>
                        <a:t> </a:t>
                      </a:r>
                      <a:r>
                        <a:rPr sz="1000" b="0" i="0" u="none" dirty="0">
                          <a:solidFill>
                            <a:srgbClr val="000000"/>
                          </a:solidFill>
                        </a:rPr>
                        <a:t>(L-Status)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Ausmaß</a:t>
                      </a:r>
                      <a:r>
                        <a:rPr sz="1000" b="0" i="0" u="none" dirty="0">
                          <a:solidFill>
                            <a:srgbClr val="000000"/>
                          </a:solidFill>
                        </a:rPr>
                        <a:t> der </a:t>
                      </a:r>
                      <a:r>
                        <a:rPr sz="1000" b="0" i="0" u="none" dirty="0" err="1">
                          <a:solidFill>
                            <a:srgbClr val="000000"/>
                          </a:solidFill>
                        </a:rPr>
                        <a:t>Lymphgefäßinfiltration</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Veneninvasion</a:t>
                      </a:r>
                      <a:r>
                        <a:rPr lang="de-DE" sz="1000" b="0" i="0" u="none" dirty="0">
                          <a:solidFill>
                            <a:srgbClr val="000000"/>
                          </a:solidFill>
                        </a:rPr>
                        <a:t> </a:t>
                      </a:r>
                      <a:r>
                        <a:rPr sz="1000" b="0" i="0" u="none" dirty="0">
                          <a:solidFill>
                            <a:srgbClr val="000000"/>
                          </a:solidFill>
                        </a:rPr>
                        <a:t>(V-Status)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Resektionsränder</a:t>
                      </a:r>
                      <a:r>
                        <a:rPr lang="de-DE" sz="1000" b="0" i="0" u="none" dirty="0">
                          <a:solidFill>
                            <a:srgbClr val="000000"/>
                          </a:solidFill>
                        </a:rPr>
                        <a:t> </a:t>
                      </a:r>
                      <a:r>
                        <a:rPr sz="1000" b="0" i="0" u="none" dirty="0">
                          <a:solidFill>
                            <a:srgbClr val="000000"/>
                          </a:solidFill>
                        </a:rPr>
                        <a:t>(</a:t>
                      </a:r>
                      <a:r>
                        <a:rPr sz="1000" b="0" i="0" u="none" dirty="0" err="1">
                          <a:solidFill>
                            <a:srgbClr val="000000"/>
                          </a:solidFill>
                        </a:rPr>
                        <a:t>Residualtumorstatus</a:t>
                      </a:r>
                      <a:r>
                        <a:rPr sz="1000" b="0" i="0" u="none" dirty="0">
                          <a:solidFill>
                            <a:srgbClr val="000000"/>
                          </a:solidFill>
                        </a:rPr>
                        <a:t>; R-</a:t>
                      </a:r>
                      <a:r>
                        <a:rPr sz="1000" b="0" i="0" u="none" dirty="0" err="1">
                          <a:solidFill>
                            <a:srgbClr val="000000"/>
                          </a:solidFill>
                        </a:rPr>
                        <a:t>Klassifikation</a:t>
                      </a:r>
                      <a:r>
                        <a:rPr sz="10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dirty="0">
                          <a:solidFill>
                            <a:srgbClr val="000000"/>
                          </a:solidFill>
                        </a:rPr>
                        <a:t>Grading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Tumorlokalisation</a:t>
                      </a:r>
                      <a:r>
                        <a:rPr sz="1000" b="0" i="0" u="none" dirty="0">
                          <a:solidFill>
                            <a:srgbClr val="000000"/>
                          </a:solidFill>
                        </a:rPr>
                        <a:t> </a:t>
                      </a:r>
                      <a:r>
                        <a:rPr sz="1000" b="0" i="0" u="none" dirty="0" err="1">
                          <a:solidFill>
                            <a:srgbClr val="000000"/>
                          </a:solidFill>
                        </a:rPr>
                        <a:t>im</a:t>
                      </a:r>
                      <a:r>
                        <a:rPr sz="1000" b="0" i="0" u="none" dirty="0">
                          <a:solidFill>
                            <a:srgbClr val="000000"/>
                          </a:solidFill>
                        </a:rPr>
                        <a:t> Uterus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 1</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nein</a:t>
                      </a:r>
                      <a:endParaRPr sz="1000" b="0" i="0" u="none" dirty="0">
                        <a:solidFill>
                          <a:srgbClr val="000000"/>
                        </a:solidFill>
                      </a:endParaRPr>
                    </a:p>
                  </a:txBody>
                  <a:tcPr>
                    <a:solidFill>
                      <a:srgbClr val="FCEACC"/>
                    </a:solidFill>
                  </a:tcPr>
                </a:tc>
                <a:extLst>
                  <a:ext uri="{0D108BD9-81ED-4DB2-BD59-A6C34878D82A}">
                    <a16:rowId xmlns:a16="http://schemas.microsoft.com/office/drawing/2014/main" val="1001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Zusammenfassung</a:t>
            </a:r>
            <a:r>
              <a:rPr dirty="0"/>
              <a:t> von Standard-*, </a:t>
            </a:r>
            <a:r>
              <a:rPr dirty="0" err="1"/>
              <a:t>Risiko</a:t>
            </a:r>
            <a:r>
              <a:rPr dirty="0"/>
              <a:t>- und </a:t>
            </a:r>
            <a:r>
              <a:rPr dirty="0" err="1"/>
              <a:t>Prognosefaktoren</a:t>
            </a:r>
            <a:r>
              <a:rPr dirty="0"/>
              <a:t> und </a:t>
            </a:r>
            <a:r>
              <a:rPr dirty="0" err="1"/>
              <a:t>deren</a:t>
            </a:r>
            <a:r>
              <a:rPr dirty="0"/>
              <a:t> </a:t>
            </a:r>
            <a:r>
              <a:rPr dirty="0" err="1"/>
              <a:t>Therapierelevanz</a:t>
            </a:r>
            <a:r>
              <a:rPr dirty="0"/>
              <a:t> </a:t>
            </a:r>
            <a:r>
              <a:rPr dirty="0" err="1"/>
              <a:t>beim</a:t>
            </a:r>
            <a:r>
              <a:rPr dirty="0"/>
              <a:t> </a:t>
            </a:r>
            <a:r>
              <a:rPr dirty="0" err="1"/>
              <a:t>Endometriumkarzinom</a:t>
            </a:r>
            <a:r>
              <a:rPr dirty="0"/>
              <a:t> und </a:t>
            </a:r>
            <a:r>
              <a:rPr dirty="0" err="1"/>
              <a:t>malignen</a:t>
            </a:r>
            <a:r>
              <a:rPr dirty="0"/>
              <a:t> </a:t>
            </a:r>
            <a:r>
              <a:rPr dirty="0" err="1"/>
              <a:t>Müllerschen</a:t>
            </a:r>
            <a:r>
              <a:rPr dirty="0"/>
              <a:t> </a:t>
            </a:r>
            <a:r>
              <a:rPr dirty="0" err="1"/>
              <a:t>Mischtumor</a:t>
            </a:r>
            <a:r>
              <a:rPr dirty="0"/>
              <a:t> (MMMT; </a:t>
            </a:r>
            <a:r>
              <a:rPr dirty="0" err="1"/>
              <a:t>Karzinosarkom</a:t>
            </a:r>
            <a:r>
              <a:rPr lang="de-DE" dirty="0"/>
              <a:t>, fortgesetzt)</a:t>
            </a:r>
            <a:endParaRPr dirty="0"/>
          </a:p>
        </p:txBody>
      </p:sp>
      <p:graphicFrame>
        <p:nvGraphicFramePr>
          <p:cNvPr id="3" name="Table 2"/>
          <p:cNvGraphicFramePr>
            <a:graphicFrameLocks noGrp="1"/>
          </p:cNvGraphicFramePr>
          <p:nvPr>
            <p:extLst>
              <p:ext uri="{D42A27DB-BD31-4B8C-83A1-F6EECF244321}">
                <p14:modId xmlns:p14="http://schemas.microsoft.com/office/powerpoint/2010/main" val="4286791354"/>
              </p:ext>
            </p:extLst>
          </p:nvPr>
        </p:nvGraphicFramePr>
        <p:xfrm>
          <a:off x="360000" y="1890000"/>
          <a:ext cx="11472000" cy="3848100"/>
        </p:xfrm>
        <a:graphic>
          <a:graphicData uri="http://schemas.openxmlformats.org/drawingml/2006/table">
            <a:tbl>
              <a:tblPr firstRow="1" bandRow="1">
                <a:tableStyleId>{5C22544A-7EE6-4342-B048-85BDC9FD1C3A}</a:tableStyleId>
              </a:tblPr>
              <a:tblGrid>
                <a:gridCol w="58080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703552">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solidFill>
                            <a:srgbClr val="000000"/>
                          </a:solidFill>
                        </a:rPr>
                        <a:t>Name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Standardfaktor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Risiko-/Prognose-faktor</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Therapierelevanz</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err="1">
                          <a:solidFill>
                            <a:srgbClr val="000000"/>
                          </a:solidFill>
                        </a:rPr>
                        <a:t>Dreidimensionale</a:t>
                      </a:r>
                      <a:r>
                        <a:rPr sz="1000" b="0" i="0" u="none" dirty="0">
                          <a:solidFill>
                            <a:srgbClr val="000000"/>
                          </a:solidFill>
                        </a:rPr>
                        <a:t> </a:t>
                      </a:r>
                      <a:r>
                        <a:rPr sz="1000" b="0" i="0" u="none" dirty="0" err="1">
                          <a:solidFill>
                            <a:srgbClr val="000000"/>
                          </a:solidFill>
                        </a:rPr>
                        <a:t>Tumorgröße</a:t>
                      </a:r>
                      <a:r>
                        <a:rPr sz="1000" b="0" i="0" u="none" dirty="0">
                          <a:solidFill>
                            <a:srgbClr val="000000"/>
                          </a:solidFill>
                        </a:rPr>
                        <a:t> in cm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 2</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nein</a:t>
                      </a:r>
                      <a:endParaRPr sz="1000" b="0" i="0" u="none" dirty="0">
                        <a:solidFill>
                          <a:srgbClr val="000000"/>
                        </a:solidFill>
                      </a:endParaRP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0" i="0" u="none">
                          <a:solidFill>
                            <a:srgbClr val="000000"/>
                          </a:solidFill>
                        </a:rPr>
                        <a:t>Assoziierte endometriale Hyperplasie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solidFill>
                            <a:srgbClr val="000000"/>
                          </a:solidFill>
                        </a:rPr>
                        <a:t>Invasionsmuster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 4</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solidFill>
                            <a:srgbClr val="000000"/>
                          </a:solidFill>
                        </a:rPr>
                        <a:t>Hormonrezeptorstatus</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solidFill>
                            <a:srgbClr val="000000"/>
                          </a:solidFill>
                        </a:rPr>
                        <a:t>L1CAM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 / unklar</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unklar</a:t>
                      </a:r>
                    </a:p>
                  </a:txBody>
                  <a:tcP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solidFill>
                            <a:srgbClr val="000000"/>
                          </a:solidFill>
                        </a:rPr>
                        <a:t>molekulare Klassifikation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Vollständige molekulare Klassifikation erstrebenswert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ja</a:t>
                      </a:r>
                    </a:p>
                  </a:txBody>
                  <a:tcPr>
                    <a:solidFill>
                      <a:srgbClr val="FCEACC"/>
                    </a:solidFill>
                  </a:tcPr>
                </a:tc>
                <a:extLst>
                  <a:ext uri="{0D108BD9-81ED-4DB2-BD59-A6C34878D82A}">
                    <a16:rowId xmlns:a16="http://schemas.microsoft.com/office/drawing/2014/main" val="10021"/>
                  </a:ext>
                </a:extLst>
              </a:tr>
              <a:tr h="0">
                <a:tc>
                  <a:txBody>
                    <a:bodyPr/>
                    <a:lstStyle/>
                    <a:p>
                      <a:pPr algn="l">
                        <a:spcAft>
                          <a:spcPts val="500"/>
                        </a:spcAft>
                        <a:defRPr sz="900" b="0">
                          <a:solidFill>
                            <a:srgbClr val="000000"/>
                          </a:solidFill>
                          <a:latin typeface="Lucida Sans"/>
                        </a:defRPr>
                      </a:pPr>
                      <a:r>
                        <a:rPr sz="1000" b="0" i="0" u="none">
                          <a:solidFill>
                            <a:srgbClr val="000000"/>
                          </a:solidFill>
                        </a:rPr>
                        <a:t>Molekulare Marker (außer POLE, MMR, p53)</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22"/>
                  </a:ext>
                </a:extLst>
              </a:tr>
              <a:tr h="0">
                <a:tc>
                  <a:txBody>
                    <a:bodyPr/>
                    <a:lstStyle/>
                    <a:p>
                      <a:pPr algn="l">
                        <a:spcAft>
                          <a:spcPts val="500"/>
                        </a:spcAft>
                        <a:defRPr sz="900" b="0">
                          <a:solidFill>
                            <a:srgbClr val="000000"/>
                          </a:solidFill>
                          <a:latin typeface="Lucida Sans"/>
                        </a:defRPr>
                      </a:pPr>
                      <a:r>
                        <a:rPr sz="1000" b="0" i="0" u="none">
                          <a:solidFill>
                            <a:srgbClr val="000000"/>
                          </a:solidFill>
                        </a:rPr>
                        <a:t>Nomogramme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nein</a:t>
                      </a:r>
                    </a:p>
                  </a:txBody>
                  <a:tcPr>
                    <a:solidFill>
                      <a:srgbClr val="FCEACC"/>
                    </a:solidFill>
                  </a:tcPr>
                </a:tc>
                <a:extLst>
                  <a:ext uri="{0D108BD9-81ED-4DB2-BD59-A6C34878D82A}">
                    <a16:rowId xmlns:a16="http://schemas.microsoft.com/office/drawing/2014/main" val="10023"/>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*Der </a:t>
                      </a:r>
                      <a:r>
                        <a:rPr sz="1000" b="0" i="0" u="none" dirty="0" err="1">
                          <a:solidFill>
                            <a:srgbClr val="000000"/>
                          </a:solidFill>
                        </a:rPr>
                        <a:t>Begriff</a:t>
                      </a:r>
                      <a:r>
                        <a:rPr sz="1000" b="0" i="0" u="none" dirty="0">
                          <a:solidFill>
                            <a:srgbClr val="000000"/>
                          </a:solidFill>
                        </a:rPr>
                        <a:t> </a:t>
                      </a:r>
                      <a:r>
                        <a:rPr sz="1000" b="0" i="0" u="none" dirty="0" err="1">
                          <a:solidFill>
                            <a:srgbClr val="000000"/>
                          </a:solidFill>
                        </a:rPr>
                        <a:t>Standardfaktor</a:t>
                      </a:r>
                      <a:r>
                        <a:rPr sz="1000" b="0" i="0" u="none" dirty="0">
                          <a:solidFill>
                            <a:srgbClr val="000000"/>
                          </a:solidFill>
                        </a:rPr>
                        <a:t> </a:t>
                      </a:r>
                      <a:r>
                        <a:rPr sz="1000" b="0" i="0" u="none" dirty="0" err="1">
                          <a:solidFill>
                            <a:srgbClr val="000000"/>
                          </a:solidFill>
                        </a:rPr>
                        <a:t>beschreibt</a:t>
                      </a:r>
                      <a:r>
                        <a:rPr sz="1000" b="0" i="0" u="none" dirty="0">
                          <a:solidFill>
                            <a:srgbClr val="000000"/>
                          </a:solidFill>
                        </a:rPr>
                        <a:t> Parameter, die </a:t>
                      </a:r>
                      <a:r>
                        <a:rPr sz="1000" b="0" i="0" u="none" dirty="0" err="1">
                          <a:solidFill>
                            <a:srgbClr val="000000"/>
                          </a:solidFill>
                        </a:rPr>
                        <a:t>essenziell</a:t>
                      </a:r>
                      <a:r>
                        <a:rPr sz="1000" b="0" i="0" u="none" dirty="0">
                          <a:solidFill>
                            <a:srgbClr val="000000"/>
                          </a:solidFill>
                        </a:rPr>
                        <a:t> für den </a:t>
                      </a:r>
                      <a:r>
                        <a:rPr sz="1000" b="0" i="0" u="none" dirty="0" err="1">
                          <a:solidFill>
                            <a:srgbClr val="000000"/>
                          </a:solidFill>
                        </a:rPr>
                        <a:t>histopathologischen</a:t>
                      </a:r>
                      <a:r>
                        <a:rPr sz="1000" b="0" i="0" u="none" dirty="0">
                          <a:solidFill>
                            <a:srgbClr val="000000"/>
                          </a:solidFill>
                        </a:rPr>
                        <a:t> </a:t>
                      </a:r>
                      <a:r>
                        <a:rPr sz="1000" b="0" i="0" u="none" dirty="0" err="1">
                          <a:solidFill>
                            <a:srgbClr val="000000"/>
                          </a:solidFill>
                        </a:rPr>
                        <a:t>Befundbericht</a:t>
                      </a:r>
                      <a:r>
                        <a:rPr sz="1000" b="0" i="0" u="none" dirty="0">
                          <a:solidFill>
                            <a:srgbClr val="000000"/>
                          </a:solidFill>
                        </a:rPr>
                        <a:t> </a:t>
                      </a:r>
                      <a:r>
                        <a:rPr sz="1000" b="0" i="0" u="none" dirty="0" err="1">
                          <a:solidFill>
                            <a:srgbClr val="000000"/>
                          </a:solidFill>
                        </a:rPr>
                        <a:t>sind</a:t>
                      </a:r>
                      <a:r>
                        <a:rPr sz="1000" b="0" i="0" u="none" dirty="0">
                          <a:solidFill>
                            <a:srgbClr val="000000"/>
                          </a:solidFill>
                        </a:rPr>
                        <a:t>, </a:t>
                      </a:r>
                      <a:r>
                        <a:rPr sz="1000" b="0" i="0" u="none" dirty="0" err="1">
                          <a:solidFill>
                            <a:srgbClr val="000000"/>
                          </a:solidFill>
                        </a:rPr>
                        <a:t>bzw</a:t>
                      </a:r>
                      <a:r>
                        <a:rPr sz="1000" b="0" i="0" u="none" dirty="0">
                          <a:solidFill>
                            <a:srgbClr val="000000"/>
                          </a:solidFill>
                        </a:rPr>
                        <a:t>. </a:t>
                      </a:r>
                      <a:r>
                        <a:rPr sz="1000" b="0" i="0" u="none" dirty="0" err="1">
                          <a:solidFill>
                            <a:srgbClr val="000000"/>
                          </a:solidFill>
                        </a:rPr>
                        <a:t>Untersuchungsverfahren</a:t>
                      </a:r>
                      <a:r>
                        <a:rPr sz="1000" b="0" i="0" u="none" dirty="0">
                          <a:solidFill>
                            <a:srgbClr val="000000"/>
                          </a:solidFill>
                        </a:rPr>
                        <a:t>, die </a:t>
                      </a:r>
                      <a:r>
                        <a:rPr sz="1000" b="0" i="0" u="none" dirty="0" err="1">
                          <a:solidFill>
                            <a:srgbClr val="000000"/>
                          </a:solidFill>
                        </a:rPr>
                        <a:t>routinemäßig</a:t>
                      </a:r>
                      <a:r>
                        <a:rPr sz="1000" b="0" i="0" u="none" dirty="0">
                          <a:solidFill>
                            <a:srgbClr val="000000"/>
                          </a:solidFill>
                        </a:rPr>
                        <a:t> </a:t>
                      </a:r>
                      <a:r>
                        <a:rPr sz="1000" b="0" i="0" u="none" dirty="0" err="1">
                          <a:solidFill>
                            <a:srgbClr val="000000"/>
                          </a:solidFill>
                        </a:rPr>
                        <a:t>zum</a:t>
                      </a:r>
                      <a:r>
                        <a:rPr sz="1000" b="0" i="0" u="none" dirty="0">
                          <a:solidFill>
                            <a:srgbClr val="000000"/>
                          </a:solidFill>
                        </a:rPr>
                        <a:t> </a:t>
                      </a:r>
                      <a:r>
                        <a:rPr sz="1000" b="0" i="0" u="none" dirty="0" err="1">
                          <a:solidFill>
                            <a:srgbClr val="000000"/>
                          </a:solidFill>
                        </a:rPr>
                        <a:t>Einsatzkommen</a:t>
                      </a:r>
                      <a:r>
                        <a:rPr sz="1000" b="0" i="0" u="none" dirty="0">
                          <a:solidFill>
                            <a:srgbClr val="000000"/>
                          </a:solidFill>
                        </a:rPr>
                        <a:t> </a:t>
                      </a:r>
                      <a:r>
                        <a:rPr sz="1000" b="0" i="0" u="none" dirty="0" err="1">
                          <a:solidFill>
                            <a:srgbClr val="000000"/>
                          </a:solidFill>
                        </a:rPr>
                        <a:t>sollen</a:t>
                      </a:r>
                      <a:r>
                        <a:rPr sz="1000" b="0" i="0" u="none" dirty="0">
                          <a:solidFill>
                            <a:srgbClr val="000000"/>
                          </a:solidFill>
                        </a:rPr>
                        <a:t>. </a:t>
                      </a:r>
                      <a:br>
                        <a:rPr lang="de-DE" sz="1000" b="0" i="0" u="none" dirty="0">
                          <a:solidFill>
                            <a:srgbClr val="000000"/>
                          </a:solidFill>
                        </a:rPr>
                      </a:br>
                      <a:r>
                        <a:rPr sz="1000" b="0" i="0" u="none" dirty="0">
                          <a:solidFill>
                            <a:srgbClr val="000000"/>
                          </a:solidFill>
                        </a:rPr>
                        <a:t>1</a:t>
                      </a:r>
                      <a:r>
                        <a:rPr lang="de-DE" sz="1000" b="0" i="0" u="none" dirty="0">
                          <a:solidFill>
                            <a:srgbClr val="000000"/>
                          </a:solidFill>
                        </a:rPr>
                        <a:t> </a:t>
                      </a:r>
                      <a:r>
                        <a:rPr sz="1000" b="0" i="0" u="none" dirty="0">
                          <a:solidFill>
                            <a:srgbClr val="000000"/>
                          </a:solidFill>
                        </a:rPr>
                        <a:t>Eine </a:t>
                      </a:r>
                      <a:r>
                        <a:rPr sz="1000" b="0" i="0" u="none" dirty="0" err="1">
                          <a:solidFill>
                            <a:srgbClr val="000000"/>
                          </a:solidFill>
                        </a:rPr>
                        <a:t>Tumorlokalisation</a:t>
                      </a:r>
                      <a:r>
                        <a:rPr sz="1000" b="0" i="0" u="none" dirty="0">
                          <a:solidFill>
                            <a:srgbClr val="000000"/>
                          </a:solidFill>
                        </a:rPr>
                        <a:t> </a:t>
                      </a:r>
                      <a:r>
                        <a:rPr sz="1000" b="0" i="0" u="none" dirty="0" err="1">
                          <a:solidFill>
                            <a:srgbClr val="000000"/>
                          </a:solidFill>
                        </a:rPr>
                        <a:t>im</a:t>
                      </a:r>
                      <a:r>
                        <a:rPr sz="1000" b="0" i="0" u="none" dirty="0">
                          <a:solidFill>
                            <a:srgbClr val="000000"/>
                          </a:solidFill>
                        </a:rPr>
                        <a:t> Isthmus uteri </a:t>
                      </a:r>
                      <a:r>
                        <a:rPr sz="1000" b="0" i="0" u="none" dirty="0" err="1">
                          <a:solidFill>
                            <a:srgbClr val="000000"/>
                          </a:solidFill>
                        </a:rPr>
                        <a:t>kann</a:t>
                      </a:r>
                      <a:r>
                        <a:rPr sz="1000" b="0" i="0" u="none" dirty="0">
                          <a:solidFill>
                            <a:srgbClr val="000000"/>
                          </a:solidFill>
                        </a:rPr>
                        <a:t> auf </a:t>
                      </a:r>
                      <a:r>
                        <a:rPr sz="1000" b="0" i="0" u="none" dirty="0" err="1">
                          <a:solidFill>
                            <a:srgbClr val="000000"/>
                          </a:solidFill>
                        </a:rPr>
                        <a:t>eine</a:t>
                      </a:r>
                      <a:r>
                        <a:rPr sz="1000" b="0" i="0" u="none" dirty="0">
                          <a:solidFill>
                            <a:srgbClr val="000000"/>
                          </a:solidFill>
                        </a:rPr>
                        <a:t> Lynch-</a:t>
                      </a:r>
                      <a:r>
                        <a:rPr sz="1000" b="0" i="0" u="none" dirty="0" err="1">
                          <a:solidFill>
                            <a:srgbClr val="000000"/>
                          </a:solidFill>
                        </a:rPr>
                        <a:t>Assoziation</a:t>
                      </a:r>
                      <a:r>
                        <a:rPr sz="1000" b="0" i="0" u="none" dirty="0">
                          <a:solidFill>
                            <a:srgbClr val="000000"/>
                          </a:solidFill>
                        </a:rPr>
                        <a:t> </a:t>
                      </a:r>
                      <a:r>
                        <a:rPr sz="1000" b="0" i="0" u="none" dirty="0" err="1">
                          <a:solidFill>
                            <a:srgbClr val="000000"/>
                          </a:solidFill>
                        </a:rPr>
                        <a:t>hinweisen</a:t>
                      </a:r>
                      <a:r>
                        <a:rPr sz="1000" b="0" i="0" u="none" dirty="0">
                          <a:solidFill>
                            <a:srgbClr val="000000"/>
                          </a:solidFill>
                        </a:rPr>
                        <a:t>. </a:t>
                      </a:r>
                      <a:r>
                        <a:rPr sz="1000" b="0" i="0" u="none" dirty="0" err="1">
                          <a:solidFill>
                            <a:srgbClr val="000000"/>
                          </a:solidFill>
                        </a:rPr>
                        <a:t>Allein</a:t>
                      </a:r>
                      <a:r>
                        <a:rPr sz="1000" b="0" i="0" u="none" dirty="0">
                          <a:solidFill>
                            <a:srgbClr val="000000"/>
                          </a:solidFill>
                        </a:rPr>
                        <a:t> </a:t>
                      </a:r>
                      <a:r>
                        <a:rPr sz="1000" b="0" i="0" u="none" dirty="0" err="1">
                          <a:solidFill>
                            <a:srgbClr val="000000"/>
                          </a:solidFill>
                        </a:rPr>
                        <a:t>aufgrund</a:t>
                      </a:r>
                      <a:r>
                        <a:rPr sz="1000" b="0" i="0" u="none" dirty="0">
                          <a:solidFill>
                            <a:srgbClr val="000000"/>
                          </a:solidFill>
                        </a:rPr>
                        <a:t> der </a:t>
                      </a:r>
                      <a:r>
                        <a:rPr sz="1000" b="0" i="0" u="none" dirty="0" err="1">
                          <a:solidFill>
                            <a:srgbClr val="000000"/>
                          </a:solidFill>
                        </a:rPr>
                        <a:t>topographisch-anatomischen</a:t>
                      </a:r>
                      <a:r>
                        <a:rPr sz="1000" b="0" i="0" u="none" dirty="0">
                          <a:solidFill>
                            <a:srgbClr val="000000"/>
                          </a:solidFill>
                        </a:rPr>
                        <a:t> </a:t>
                      </a:r>
                      <a:r>
                        <a:rPr sz="1000" b="0" i="0" u="none" dirty="0" err="1">
                          <a:solidFill>
                            <a:srgbClr val="000000"/>
                          </a:solidFill>
                        </a:rPr>
                        <a:t>Nähe</a:t>
                      </a:r>
                      <a:r>
                        <a:rPr sz="1000" b="0" i="0" u="none" dirty="0">
                          <a:solidFill>
                            <a:srgbClr val="000000"/>
                          </a:solidFill>
                        </a:rPr>
                        <a:t> </a:t>
                      </a:r>
                      <a:r>
                        <a:rPr sz="1000" b="0" i="0" u="none" dirty="0" err="1">
                          <a:solidFill>
                            <a:srgbClr val="000000"/>
                          </a:solidFill>
                        </a:rPr>
                        <a:t>kann</a:t>
                      </a:r>
                      <a:r>
                        <a:rPr sz="1000" b="0" i="0" u="none" dirty="0">
                          <a:solidFill>
                            <a:srgbClr val="000000"/>
                          </a:solidFill>
                        </a:rPr>
                        <a:t> </a:t>
                      </a:r>
                      <a:r>
                        <a:rPr sz="1000" b="0" i="0" u="none" dirty="0" err="1">
                          <a:solidFill>
                            <a:srgbClr val="000000"/>
                          </a:solidFill>
                        </a:rPr>
                        <a:t>möglicherweise</a:t>
                      </a:r>
                      <a:r>
                        <a:rPr sz="1000" b="0" i="0" u="none" dirty="0">
                          <a:solidFill>
                            <a:srgbClr val="000000"/>
                          </a:solidFill>
                        </a:rPr>
                        <a:t> </a:t>
                      </a:r>
                      <a:r>
                        <a:rPr sz="1000" b="0" i="0" u="none" dirty="0" err="1">
                          <a:solidFill>
                            <a:srgbClr val="000000"/>
                          </a:solidFill>
                        </a:rPr>
                        <a:t>ein</a:t>
                      </a:r>
                      <a:r>
                        <a:rPr sz="1000" b="0" i="0" u="none" dirty="0">
                          <a:solidFill>
                            <a:srgbClr val="000000"/>
                          </a:solidFill>
                        </a:rPr>
                        <a:t> </a:t>
                      </a:r>
                      <a:r>
                        <a:rPr sz="1000" b="0" i="0" u="none" dirty="0" err="1">
                          <a:solidFill>
                            <a:srgbClr val="000000"/>
                          </a:solidFill>
                        </a:rPr>
                        <a:t>erhöhtes</a:t>
                      </a:r>
                      <a:r>
                        <a:rPr sz="1000" b="0" i="0" u="none" dirty="0">
                          <a:solidFill>
                            <a:srgbClr val="000000"/>
                          </a:solidFill>
                        </a:rPr>
                        <a:t> </a:t>
                      </a:r>
                      <a:r>
                        <a:rPr sz="1000" b="0" i="0" u="none" dirty="0" err="1">
                          <a:solidFill>
                            <a:srgbClr val="000000"/>
                          </a:solidFill>
                        </a:rPr>
                        <a:t>Risiko</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Zervixinfiltration</a:t>
                      </a:r>
                      <a:r>
                        <a:rPr sz="1000" b="0" i="0" u="none" dirty="0">
                          <a:solidFill>
                            <a:srgbClr val="000000"/>
                          </a:solidFill>
                        </a:rPr>
                        <a:t> </a:t>
                      </a:r>
                      <a:r>
                        <a:rPr sz="1000" b="0" i="0" u="none" dirty="0" err="1">
                          <a:solidFill>
                            <a:srgbClr val="000000"/>
                          </a:solidFill>
                        </a:rPr>
                        <a:t>bestehen</a:t>
                      </a:r>
                      <a:r>
                        <a:rPr sz="1000" b="0" i="0" u="none" dirty="0">
                          <a:solidFill>
                            <a:srgbClr val="000000"/>
                          </a:solidFill>
                        </a:rPr>
                        <a:t>, </a:t>
                      </a:r>
                      <a:r>
                        <a:rPr sz="1000" b="0" i="0" u="none" dirty="0" err="1">
                          <a:solidFill>
                            <a:srgbClr val="000000"/>
                          </a:solidFill>
                        </a:rPr>
                        <a:t>sonographisch</a:t>
                      </a:r>
                      <a:r>
                        <a:rPr sz="1000" b="0" i="0" u="none" dirty="0">
                          <a:solidFill>
                            <a:srgbClr val="000000"/>
                          </a:solidFill>
                        </a:rPr>
                        <a:t>/</a:t>
                      </a:r>
                      <a:r>
                        <a:rPr sz="1000" b="0" i="0" u="none" dirty="0" err="1">
                          <a:solidFill>
                            <a:srgbClr val="000000"/>
                          </a:solidFill>
                        </a:rPr>
                        <a:t>radiologisch</a:t>
                      </a:r>
                      <a:r>
                        <a:rPr sz="1000" b="0" i="0" u="none" dirty="0">
                          <a:solidFill>
                            <a:srgbClr val="000000"/>
                          </a:solidFill>
                        </a:rPr>
                        <a:t> </a:t>
                      </a:r>
                      <a:r>
                        <a:rPr sz="1000" b="0" i="0" u="none" dirty="0" err="1">
                          <a:solidFill>
                            <a:srgbClr val="000000"/>
                          </a:solidFill>
                        </a:rPr>
                        <a:t>zu</a:t>
                      </a:r>
                      <a:r>
                        <a:rPr sz="1000" b="0" i="0" u="none" dirty="0">
                          <a:solidFill>
                            <a:srgbClr val="000000"/>
                          </a:solidFill>
                        </a:rPr>
                        <a:t> </a:t>
                      </a:r>
                      <a:r>
                        <a:rPr sz="1000" b="0" i="0" u="none" dirty="0" err="1">
                          <a:solidFill>
                            <a:srgbClr val="000000"/>
                          </a:solidFill>
                        </a:rPr>
                        <a:t>beurteilen</a:t>
                      </a:r>
                      <a:r>
                        <a:rPr sz="1000" b="0" i="0" u="none" dirty="0">
                          <a:solidFill>
                            <a:srgbClr val="000000"/>
                          </a:solidFill>
                        </a:rPr>
                        <a:t> </a:t>
                      </a:r>
                      <a:r>
                        <a:rPr sz="1000" b="0" i="0" u="none" dirty="0" err="1">
                          <a:solidFill>
                            <a:srgbClr val="000000"/>
                          </a:solidFill>
                        </a:rPr>
                        <a:t>ist</a:t>
                      </a:r>
                      <a:r>
                        <a:rPr sz="1000" b="0" i="0" u="none" dirty="0">
                          <a:solidFill>
                            <a:srgbClr val="000000"/>
                          </a:solidFill>
                        </a:rPr>
                        <a:t>.
2 Die </a:t>
                      </a:r>
                      <a:r>
                        <a:rPr sz="1000" b="0" i="0" u="none" dirty="0" err="1">
                          <a:solidFill>
                            <a:srgbClr val="000000"/>
                          </a:solidFill>
                        </a:rPr>
                        <a:t>Tumorgröße</a:t>
                      </a:r>
                      <a:r>
                        <a:rPr sz="1000" b="0" i="0" u="none" dirty="0">
                          <a:solidFill>
                            <a:srgbClr val="000000"/>
                          </a:solidFill>
                        </a:rPr>
                        <a:t> hat </a:t>
                      </a:r>
                      <a:r>
                        <a:rPr sz="1000" b="0" i="0" u="none" dirty="0" err="1">
                          <a:solidFill>
                            <a:srgbClr val="000000"/>
                          </a:solidFill>
                        </a:rPr>
                        <a:t>vermutlich</a:t>
                      </a:r>
                      <a:r>
                        <a:rPr sz="1000" b="0" i="0" u="none" dirty="0">
                          <a:solidFill>
                            <a:srgbClr val="000000"/>
                          </a:solidFill>
                        </a:rPr>
                        <a:t> </a:t>
                      </a:r>
                      <a:r>
                        <a:rPr sz="1000" b="0" i="0" u="none" dirty="0" err="1">
                          <a:solidFill>
                            <a:srgbClr val="000000"/>
                          </a:solidFill>
                        </a:rPr>
                        <a:t>prognostische</a:t>
                      </a:r>
                      <a:r>
                        <a:rPr sz="1000" b="0" i="0" u="none" dirty="0">
                          <a:solidFill>
                            <a:srgbClr val="000000"/>
                          </a:solidFill>
                        </a:rPr>
                        <a:t> </a:t>
                      </a:r>
                      <a:r>
                        <a:rPr sz="1000" b="0" i="0" u="none" dirty="0" err="1">
                          <a:solidFill>
                            <a:srgbClr val="000000"/>
                          </a:solidFill>
                        </a:rPr>
                        <a:t>Bedeutung</a:t>
                      </a:r>
                      <a:r>
                        <a:rPr sz="1000" b="0" i="0" u="none" dirty="0">
                          <a:solidFill>
                            <a:srgbClr val="000000"/>
                          </a:solidFill>
                        </a:rPr>
                        <a:t> </a:t>
                      </a:r>
                      <a:r>
                        <a:rPr sz="1000" b="0" i="0" u="none" dirty="0" err="1">
                          <a:solidFill>
                            <a:srgbClr val="000000"/>
                          </a:solidFill>
                        </a:rPr>
                        <a:t>beim</a:t>
                      </a:r>
                      <a:r>
                        <a:rPr sz="1000" b="0" i="0" u="none" dirty="0">
                          <a:solidFill>
                            <a:srgbClr val="000000"/>
                          </a:solidFill>
                        </a:rPr>
                        <a:t> </a:t>
                      </a:r>
                      <a:r>
                        <a:rPr sz="1000" b="0" i="0" u="none" dirty="0" err="1">
                          <a:solidFill>
                            <a:srgbClr val="000000"/>
                          </a:solidFill>
                        </a:rPr>
                        <a:t>endometrioiden</a:t>
                      </a:r>
                      <a:r>
                        <a:rPr sz="1000" b="0" i="0" u="none" dirty="0">
                          <a:solidFill>
                            <a:srgbClr val="000000"/>
                          </a:solidFill>
                        </a:rPr>
                        <a:t> EC. Die </a:t>
                      </a:r>
                      <a:r>
                        <a:rPr sz="1000" b="0" i="0" u="none" dirty="0" err="1">
                          <a:solidFill>
                            <a:srgbClr val="000000"/>
                          </a:solidFill>
                        </a:rPr>
                        <a:t>molekularen</a:t>
                      </a:r>
                      <a:r>
                        <a:rPr sz="1000" b="0" i="0" u="none" dirty="0">
                          <a:solidFill>
                            <a:srgbClr val="000000"/>
                          </a:solidFill>
                        </a:rPr>
                        <a:t> </a:t>
                      </a:r>
                      <a:r>
                        <a:rPr sz="1000" b="0" i="0" u="none" dirty="0" err="1">
                          <a:solidFill>
                            <a:srgbClr val="000000"/>
                          </a:solidFill>
                        </a:rPr>
                        <a:t>Daten</a:t>
                      </a:r>
                      <a:r>
                        <a:rPr sz="1000" b="0" i="0" u="none" dirty="0">
                          <a:solidFill>
                            <a:srgbClr val="000000"/>
                          </a:solidFill>
                        </a:rPr>
                        <a:t> </a:t>
                      </a:r>
                      <a:r>
                        <a:rPr sz="1000" b="0" i="0" u="none" dirty="0" err="1">
                          <a:solidFill>
                            <a:srgbClr val="000000"/>
                          </a:solidFill>
                        </a:rPr>
                        <a:t>sind</a:t>
                      </a:r>
                      <a:r>
                        <a:rPr sz="1000" b="0" i="0" u="none" dirty="0">
                          <a:solidFill>
                            <a:srgbClr val="000000"/>
                          </a:solidFill>
                        </a:rPr>
                        <a:t> </a:t>
                      </a:r>
                      <a:r>
                        <a:rPr sz="1000" b="0" i="0" u="none" dirty="0" err="1">
                          <a:solidFill>
                            <a:srgbClr val="000000"/>
                          </a:solidFill>
                        </a:rPr>
                        <a:t>nicht</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berücksichtigt</a:t>
                      </a:r>
                      <a:r>
                        <a:rPr sz="1000" b="0" i="0" u="none" dirty="0">
                          <a:solidFill>
                            <a:srgbClr val="000000"/>
                          </a:solidFill>
                        </a:rPr>
                        <a:t>.
3,4</a:t>
                      </a:r>
                      <a:r>
                        <a:rPr lang="de-DE" sz="1000" b="0" i="0" u="none" dirty="0">
                          <a:solidFill>
                            <a:srgbClr val="000000"/>
                          </a:solidFill>
                        </a:rPr>
                        <a:t> </a:t>
                      </a:r>
                      <a:r>
                        <a:rPr sz="1000" b="0" i="0" u="none" dirty="0">
                          <a:solidFill>
                            <a:srgbClr val="000000"/>
                          </a:solidFill>
                        </a:rPr>
                        <a:t>Das MELF-Pattern </a:t>
                      </a:r>
                      <a:r>
                        <a:rPr sz="1000" b="0" i="0" u="none" dirty="0" err="1">
                          <a:solidFill>
                            <a:srgbClr val="000000"/>
                          </a:solidFill>
                        </a:rPr>
                        <a:t>ist</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höheren</a:t>
                      </a:r>
                      <a:r>
                        <a:rPr sz="1000" b="0" i="0" u="none" dirty="0">
                          <a:solidFill>
                            <a:srgbClr val="000000"/>
                          </a:solidFill>
                        </a:rPr>
                        <a:t> Rate an (</a:t>
                      </a:r>
                      <a:r>
                        <a:rPr sz="1000" b="0" i="0" u="none" dirty="0" err="1">
                          <a:solidFill>
                            <a:srgbClr val="000000"/>
                          </a:solidFill>
                        </a:rPr>
                        <a:t>okkulten</a:t>
                      </a:r>
                      <a:r>
                        <a:rPr sz="1000" b="0" i="0" u="none" dirty="0">
                          <a:solidFill>
                            <a:srgbClr val="000000"/>
                          </a:solidFill>
                        </a:rPr>
                        <a:t>) </a:t>
                      </a:r>
                      <a:r>
                        <a:rPr sz="1000" b="0" i="0" u="none" dirty="0" err="1">
                          <a:solidFill>
                            <a:srgbClr val="000000"/>
                          </a:solidFill>
                        </a:rPr>
                        <a:t>Lymphgefäßeinbrüchen</a:t>
                      </a:r>
                      <a:r>
                        <a:rPr sz="1000" b="0" i="0" u="none" dirty="0">
                          <a:solidFill>
                            <a:srgbClr val="000000"/>
                          </a:solidFill>
                        </a:rPr>
                        <a:t> und </a:t>
                      </a:r>
                      <a:r>
                        <a:rPr sz="1000" b="0" i="0" u="none" dirty="0" err="1">
                          <a:solidFill>
                            <a:srgbClr val="000000"/>
                          </a:solidFill>
                        </a:rPr>
                        <a:t>konsekutiv</a:t>
                      </a:r>
                      <a:r>
                        <a:rPr sz="1000" b="0" i="0" u="none" dirty="0">
                          <a:solidFill>
                            <a:srgbClr val="000000"/>
                          </a:solidFill>
                        </a:rPr>
                        <a:t> </a:t>
                      </a:r>
                      <a:r>
                        <a:rPr sz="1000" b="0" i="0" u="none" dirty="0" err="1">
                          <a:solidFill>
                            <a:srgbClr val="000000"/>
                          </a:solidFill>
                        </a:rPr>
                        <a:t>höheren</a:t>
                      </a:r>
                      <a:r>
                        <a:rPr sz="1000" b="0" i="0" u="none" dirty="0">
                          <a:solidFill>
                            <a:srgbClr val="000000"/>
                          </a:solidFill>
                        </a:rPr>
                        <a:t> </a:t>
                      </a:r>
                      <a:r>
                        <a:rPr sz="1000" b="0" i="0" u="none" dirty="0" err="1">
                          <a:solidFill>
                            <a:srgbClr val="000000"/>
                          </a:solidFill>
                        </a:rPr>
                        <a:t>Zahl</a:t>
                      </a:r>
                      <a:r>
                        <a:rPr sz="1000" b="0" i="0" u="none" dirty="0">
                          <a:solidFill>
                            <a:srgbClr val="000000"/>
                          </a:solidFill>
                        </a:rPr>
                        <a:t> an </a:t>
                      </a:r>
                      <a:r>
                        <a:rPr sz="1000" b="0" i="0" u="none" dirty="0" err="1">
                          <a:solidFill>
                            <a:srgbClr val="000000"/>
                          </a:solidFill>
                        </a:rPr>
                        <a:t>Lymphknotenmetastasen</a:t>
                      </a:r>
                      <a:r>
                        <a:rPr sz="1000" b="0" i="0" u="none" dirty="0">
                          <a:solidFill>
                            <a:srgbClr val="000000"/>
                          </a:solidFill>
                        </a:rPr>
                        <a:t> </a:t>
                      </a:r>
                      <a:r>
                        <a:rPr sz="1000" b="0" i="0" u="none" dirty="0" err="1">
                          <a:solidFill>
                            <a:srgbClr val="000000"/>
                          </a:solidFill>
                        </a:rPr>
                        <a:t>assoziiert</a:t>
                      </a:r>
                      <a:r>
                        <a:rPr sz="1000" b="0" i="0" u="none" dirty="0">
                          <a:solidFill>
                            <a:srgbClr val="000000"/>
                          </a:solidFill>
                        </a:rPr>
                        <a:t>.
</a:t>
                      </a: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2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02495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5.1: Endometriumhyperplasien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einfache Endometriumhyperplasie ohne Atypien sollte nicht durch Hysterektomie behandelt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[Zaino, R. 2014]</a:t>
                      </a:r>
                      <a:r>
                        <a:rPr sz="1000"/>
                        <a:t>, </a:t>
                      </a:r>
                      <a:r>
                        <a:rPr sz="1000">
                          <a:solidFill>
                            <a:srgbClr val="F7BF66"/>
                          </a:solidFill>
                          <a:hlinkClick r:id="rId2"/>
                        </a:rPr>
                        <a:t>[Travaglino, A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097487865"/>
              </p:ext>
            </p:extLst>
          </p:nvPr>
        </p:nvGraphicFramePr>
        <p:xfrm>
          <a:off x="360000" y="400585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einer komplexen Endometriumhyperplasie ohne Atypien kann eine Hysterektomie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[Travaglino, A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5.1: Endometriumhyperplasien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postmenopausalen Patientinnen und bei prämenopausalen Patientinnen mit abgeschlossener Familienplanung und Vorliegen einer atypischen Hyperplasie des Endometriums soll eine totale Hysterektomie mit Salpingektomie beidseits und ggf. eine Ovarektomie beidseits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rPr>
                        <a:t>[Zaino, R. 2014]</a:t>
                      </a:r>
                      <a:r>
                        <a:rPr sz="1000"/>
                        <a:t>, </a:t>
                      </a:r>
                      <a:r>
                        <a:rPr sz="1000">
                          <a:solidFill>
                            <a:srgbClr val="F7BF66"/>
                          </a:solidFill>
                          <a:hlinkClick r:id="rId2"/>
                        </a:rPr>
                        <a:t>[Antonsen, S. L.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098795736"/>
              </p:ext>
            </p:extLst>
          </p:nvPr>
        </p:nvGraphicFramePr>
        <p:xfrm>
          <a:off x="354090" y="4077072"/>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atypischen Hyperplasie können im Rahmen der Durchführung einer Hysterektomie und beidseitigen Salpingektomie bei prämenopausalen Frauen die Ovarien belassen werden, sofern keine Anhaltspunkte für eine hereditäre Disposition für ein Ovarialkarzinom (z. B. BRCA-Mutation oder bestimmte Formen des Lynch-Syndroms)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t>Inhalte (Version 3.0 - Mai 2024)</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355482428"/>
              </p:ext>
            </p:extLst>
          </p:nvPr>
        </p:nvGraphicFramePr>
        <p:xfrm>
          <a:off x="479375" y="1811670"/>
          <a:ext cx="11407825" cy="3323074"/>
        </p:xfrm>
        <a:graphic>
          <a:graphicData uri="http://schemas.openxmlformats.org/drawingml/2006/table">
            <a:tbl>
              <a:tblPr firstRow="1" bandRow="1">
                <a:tableStyleId>{E8B1032C-EA38-4F05-BA0D-38AFFFC7BED3}</a:tableStyleId>
              </a:tblPr>
              <a:tblGrid>
                <a:gridCol w="3317116">
                  <a:extLst>
                    <a:ext uri="{9D8B030D-6E8A-4147-A177-3AD203B41FA5}">
                      <a16:colId xmlns:a16="http://schemas.microsoft.com/office/drawing/2014/main" val="1693754731"/>
                    </a:ext>
                  </a:extLst>
                </a:gridCol>
                <a:gridCol w="2704197">
                  <a:extLst>
                    <a:ext uri="{9D8B030D-6E8A-4147-A177-3AD203B41FA5}">
                      <a16:colId xmlns:a16="http://schemas.microsoft.com/office/drawing/2014/main" val="1848812442"/>
                    </a:ext>
                  </a:extLst>
                </a:gridCol>
                <a:gridCol w="2917828">
                  <a:extLst>
                    <a:ext uri="{9D8B030D-6E8A-4147-A177-3AD203B41FA5}">
                      <a16:colId xmlns:a16="http://schemas.microsoft.com/office/drawing/2014/main" val="3984511210"/>
                    </a:ext>
                  </a:extLst>
                </a:gridCol>
                <a:gridCol w="2468684">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216</a:t>
                      </a:r>
                    </a:p>
                  </a:txBody>
                  <a:tcPr anchor="ctr"/>
                </a:tc>
                <a:tc>
                  <a:txBody>
                    <a:bodyPr/>
                    <a:lstStyle/>
                    <a:p>
                      <a:pPr algn="ctr"/>
                      <a:r>
                        <a:t>173 (80.1%)</a:t>
                      </a:r>
                    </a:p>
                  </a:txBody>
                  <a:tcPr anchor="ctr"/>
                </a:tc>
                <a:tc>
                  <a:txBody>
                    <a:bodyPr/>
                    <a:lstStyle/>
                    <a:p>
                      <a:pPr algn="ctr"/>
                      <a:r>
                        <a:t>43 (19.9%)</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91 (42.1%)</a:t>
                      </a:r>
                    </a:p>
                  </a:txBody>
                  <a:tcPr anchor="ctr"/>
                </a:tc>
                <a:tc>
                  <a:txBody>
                    <a:bodyPr/>
                    <a:lstStyle/>
                    <a:p>
                      <a:pPr algn="ctr"/>
                      <a:r>
                        <a:t>64 (29.6%)</a:t>
                      </a:r>
                    </a:p>
                  </a:txBody>
                  <a:tcPr anchor="ctr"/>
                </a:tc>
                <a:tc>
                  <a:txBody>
                    <a:bodyPr/>
                    <a:lstStyle/>
                    <a:p>
                      <a:pPr algn="ctr"/>
                      <a:r>
                        <a:t>27 (12.5%)</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125 (57.9%)</a:t>
                      </a:r>
                    </a:p>
                  </a:txBody>
                  <a:tcPr anchor="ctr"/>
                </a:tc>
                <a:tc>
                  <a:txBody>
                    <a:bodyPr/>
                    <a:lstStyle/>
                    <a:p>
                      <a:pPr algn="ctr"/>
                      <a:r>
                        <a:t>109 (50.5%)</a:t>
                      </a:r>
                    </a:p>
                  </a:txBody>
                  <a:tcPr anchor="ctr"/>
                </a:tc>
                <a:tc>
                  <a:txBody>
                    <a:bodyPr/>
                    <a:lstStyle/>
                    <a:p>
                      <a:pPr algn="ctr"/>
                      <a:r>
                        <a:t>16 (7.4%)</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a:t>
                      </a:r>
                    </a:p>
                  </a:txBody>
                  <a:tcPr anchor="ctr"/>
                </a:tc>
                <a:tc>
                  <a:txBody>
                    <a:bodyPr/>
                    <a:lstStyle/>
                    <a:p>
                      <a:pPr algn="ctr"/>
                      <a:r>
                        <a:t>3 (1.4%)</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13</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a:t>
                      </a:r>
                    </a:p>
                  </a:txBody>
                  <a:tcPr anchor="ctr"/>
                </a:tc>
                <a:tc>
                  <a:txBody>
                    <a:bodyPr/>
                    <a:lstStyle/>
                    <a:p>
                      <a:pPr algn="ctr"/>
                      <a:r>
                        <a:t>21 (9.7%)</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14</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a:t>
                      </a:r>
                    </a:p>
                  </a:txBody>
                  <a:tcPr anchor="ctr"/>
                </a:tc>
                <a:tc>
                  <a:txBody>
                    <a:bodyPr/>
                    <a:lstStyle/>
                    <a:p>
                      <a:pPr algn="ctr"/>
                      <a:r>
                        <a:t>192 (88.9%)</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600" dirty="0"/>
                        <a:t>Qualitätsindikatoren</a:t>
                      </a:r>
                    </a:p>
                  </a:txBody>
                  <a:tcPr anchor="ctr"/>
                </a:tc>
                <a:tc>
                  <a:txBody>
                    <a:bodyPr/>
                    <a:lstStyle/>
                    <a:p>
                      <a:pPr algn="ctr"/>
                      <a:r>
                        <a:t>9</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941088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5.1: Endometriumhyperplasien</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können bei Vorliegen einer atypischen Hyperplasie Uterus und Adnexe belassen werden, wenn die Patientin darüber informiert wurde, dass die fast immer zur Heilung führende Standardbehandlung die totale Hysterektomie ist, sie mit engmaschiger Kontrolle einverstanden ist und die Aufklärung über die Notwendigkeit der Hysterektomie nach Erfüllung oder Aufgabe des Kinderwunsches erfolgt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641503915"/>
              </p:ext>
            </p:extLst>
          </p:nvPr>
        </p:nvGraphicFramePr>
        <p:xfrm>
          <a:off x="360000" y="3337507"/>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können bei Vorliegen einer atypischen Hyperplasie Uterus und Adnexe belassen werden, wenn zur Diagnosesicherung eine Hysteroskopie mit gezielter Biopsie oder mit Abrasio vorgenommen wurde und die Diagnose „atypische Hyperplasie“ durch einen in der gynäkologischen Pathologie erfahrenen Pathologen (m/w/d) gestellt oder bestätigt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750888228"/>
              </p:ext>
            </p:extLst>
          </p:nvPr>
        </p:nvGraphicFramePr>
        <p:xfrm>
          <a:off x="360000" y="4785014"/>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können bei Vorliegen einer atypischen Hyperplasie Uterus und Adnexe belassen werden, wenn eine Laparoskopie mit vaginalem Ultraschall oder eine MRT zur bestmöglichen Beurteilung des Risikos eines Adnexbefalls und/oder einer myometranen Infiltration erfolgt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5.1: Endometriumhyperplasien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nach 6 Monaten konservativer Behandlung eine Komplettremission der AEH zu verzeichnen ist, sollte die geplante Schwangerschaft angestrebt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626761739"/>
              </p:ext>
            </p:extLst>
          </p:nvPr>
        </p:nvGraphicFramePr>
        <p:xfrm>
          <a:off x="360000" y="306896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aktuell kein Kinderwunsch besteht, soll eine Erhaltungstherapie durchgeführt werden. Alle 6 Monate soll eine Endometriumbiopsie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289056120"/>
              </p:ext>
            </p:extLst>
          </p:nvPr>
        </p:nvGraphicFramePr>
        <p:xfrm>
          <a:off x="360000" y="4293096"/>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Erfüllung oder Aufgabe des Kinderwunsches soll eine totale Hysterektomie ( +/- beidseitiger Salpingektomie +/-, beidseitiger Ovarektomie)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[Baker, J. 2012]</a:t>
                      </a:r>
                      <a:r>
                        <a:rPr sz="1000"/>
                        <a:t>, </a:t>
                      </a:r>
                      <a:r>
                        <a:rPr sz="1000">
                          <a:solidFill>
                            <a:srgbClr val="F7BF66"/>
                          </a:solidFill>
                          <a:hlinkClick r:id="rId4"/>
                        </a:rPr>
                        <a:t>[Koskas, M. 2014]</a:t>
                      </a:r>
                      <a:r>
                        <a:rPr sz="1000"/>
                        <a:t>, </a:t>
                      </a:r>
                      <a:r>
                        <a:rPr sz="1000">
                          <a:solidFill>
                            <a:srgbClr val="F7BF66"/>
                          </a:solidFill>
                          <a:hlinkClick r:id="rId5"/>
                        </a:rPr>
                        <a:t>[Gallos, I. D. 2012]</a:t>
                      </a:r>
                      <a:r>
                        <a:rPr sz="1000"/>
                        <a:t>, </a:t>
                      </a:r>
                      <a:r>
                        <a:rPr sz="1000">
                          <a:solidFill>
                            <a:srgbClr val="F7BF66"/>
                          </a:solidFill>
                          <a:hlinkClick r:id="rId6"/>
                        </a:rPr>
                        <a:t>[Gunderson, C. C. 2012]</a:t>
                      </a:r>
                      <a:r>
                        <a:rPr sz="1000"/>
                        <a:t>, </a:t>
                      </a:r>
                      <a:r>
                        <a:rPr sz="1000">
                          <a:solidFill>
                            <a:srgbClr val="F7BF66"/>
                          </a:solidFill>
                          <a:hlinkClick r:id="rId7"/>
                        </a:rPr>
                        <a:t>[Luo, L.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5.2: Frühes Endometriumkarzinom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eines frühen Endometriumkarzinoms (endometrioid, pT1a G1) führt eine totale Hysterektomie mit beidseitiger Adnexexstirpation zu einem krankheitsspezifischem 5-Jahres-Überleben von 99 %.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[Chan, J. K.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676132147"/>
              </p:ext>
            </p:extLst>
          </p:nvPr>
        </p:nvGraphicFramePr>
        <p:xfrm>
          <a:off x="360000" y="38406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5.12</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eines endometrioiden Endometriumkarzinoms G1, G2 pT1a können im Rahmen der Durchführung einer Hysterektomie und beidseitigen Salpingektomie bei prämenopausalen Frauen die Ovarien belassen werden, sofern keine Anhaltspunkte für eine hereditäre Disposition für ein Ovarialkarzinom (z. B. BRCA-Mutation, bestimmte Formen des Lynch-Syndroms) vorliegen und die Patientin über das Risiko aufgeklärt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032-034OL-3.0-5.12-2024G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5.2: Frühes Endometriumkarzinom</a:t>
            </a:r>
          </a:p>
        </p:txBody>
      </p:sp>
      <p:graphicFrame>
        <p:nvGraphicFramePr>
          <p:cNvPr id="3" name="Table 2"/>
          <p:cNvGraphicFramePr>
            <a:graphicFrameLocks noGrp="1"/>
          </p:cNvGraphicFramePr>
          <p:nvPr/>
        </p:nvGraphicFramePr>
        <p:xfrm>
          <a:off x="360000" y="1890000"/>
          <a:ext cx="11520000" cy="157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Frauen mit nicht abgeschlossener Familienplanung und endometrioidem cT1a ohne Myometriuminfiltration, G1, p53-wt und L1CAM-negativem Endometriumkarzinom und Wunsch nach Fertilitätserhalt können Uterus und Adnexe belassen werden, wenn die Patientin darüber aufgeklärt wurde, dass die fast immer zur Heilung führende Standardbehandlung die totale Hysterektomie ist und die Patientin auf die kurative Behandlung eines Malignoms vorübergehend auf eigene Verantwortung verzichtet, in Kenntnis der möglicherweise fatalen Folgen (Progression der Erkrankung, Metastasierung), selbst wenn eine Schwangerschaft ausgetragen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087094063"/>
              </p:ext>
            </p:extLst>
          </p:nvPr>
        </p:nvGraphicFramePr>
        <p:xfrm>
          <a:off x="360000" y="35832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können bei Vorliegen eines endometrioidem cT1a, ohne Myometriuminfiltration G1, p53-wt und L1CAM-negativem Endometriumkarzinoms Uterus und Adnexe erhalten werden, wenn der Patientin eine Beratung durch eine Reproduktionsmedizinerin/ Reproduktionsmediziner zur Beurteilung der Chancen der Erfüllung eines Kinderwunsches empfohlen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a:extLst>
              <a:ext uri="{FF2B5EF4-FFF2-40B4-BE49-F238E27FC236}">
                <a16:creationId xmlns:a16="http://schemas.microsoft.com/office/drawing/2014/main" id="{10C58DA2-1CED-980B-A501-6B1FCDD0B3EB}"/>
              </a:ext>
            </a:extLst>
          </p:cNvPr>
          <p:cNvGraphicFramePr>
            <a:graphicFrameLocks noGrp="1"/>
          </p:cNvGraphicFramePr>
          <p:nvPr>
            <p:extLst>
              <p:ext uri="{D42A27DB-BD31-4B8C-83A1-F6EECF244321}">
                <p14:modId xmlns:p14="http://schemas.microsoft.com/office/powerpoint/2010/main" val="2953611160"/>
              </p:ext>
            </p:extLst>
          </p:nvPr>
        </p:nvGraphicFramePr>
        <p:xfrm>
          <a:off x="360000" y="49716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und endometrioidem cT1a, ohne Myometriuminfiltration G1, p53-wt und L1CAM-negativem Endometriumkarzinom können Uterus und Adnexe belassen werden, wenn die Patientin mit engmaschiger Kontrolle einverstanden ist und die Aufklärung über die Notwendigkeit der Hysterektomie nach Erfüllung oder Aufgabe des Kinderwunsches erfolgt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5.2: Frühes Endometriumkarzinom</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Wunsch nach Uteruserhalt und endometrioidem cT1a, ohne Myometriuminfiltration G1, p53-wt und L1CAM-negativem Endometriumkarzinom können Uterus und Adnexe belassen werden, wenn die Patientin mit engmaschiger Kontrolle einverstanden ist und die Aufklärung über die Notwendigkeit der Hysterektomie nach Erfüllung oder Aufgabe des Kinderwunsches erfolgt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041486668"/>
              </p:ext>
            </p:extLst>
          </p:nvPr>
        </p:nvGraphicFramePr>
        <p:xfrm>
          <a:off x="360000" y="325694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endometrioidem cT1a ohne Myometriuminfiltration, G1 , p53-wt und L1CAM- negativem Endometriumkarzinom und Wunsch nach Erhalt der Fertilität können Uterus und Adnexe belassen werden, wenn durch eine Hysteroskopie mit gezielter Biopsie oder mit Abrasio und Beurteilung durch einen in gynäkologischer Pathologie erfahrenen Pathologen (m/w/d) die Diagnose eines gut differenzierten (G1) endometrioiden EC, das Progesteronrezeptoren exprimiert, gestellt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410349118"/>
              </p:ext>
            </p:extLst>
          </p:nvPr>
        </p:nvGraphicFramePr>
        <p:xfrm>
          <a:off x="360000" y="4811916"/>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endometrioidem cT1a ohne Myometriuminfiltration, G1, p53-wt und L1CAM-negativem Endometriumkarzinom und Wunsch nach Erhalt der Fertilität können Uterus und Adnexe belassen werden, wenn durch Laparoskopie mit vaginalem Ultraschall oder mit MRT ein Adnexbefall bzw. eine myometrane Infiltration so weit wie möglich ausgeschlossen wurde.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5.2: Frühes Endometriumkarzinom</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endometrioidem cT1a ohne Myometriuminfiltration, G1, p53-wt und L1CAM-negativem Endometriumkarzinom und Wunsch nach Fertilitätserhalt können Uterus und Adnexe belassen werden, wenn eine suffiziente medikamentöse Behandlung mit Medroxyprogesteronacetat 200-250 mg/d/p.o.) oder Megestrolacetat (160-200 mg/d/p.o.) oder einem Levonorgestrel-IUP (52 mg) erfolgt.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089106116"/>
              </p:ext>
            </p:extLst>
          </p:nvPr>
        </p:nvGraphicFramePr>
        <p:xfrm>
          <a:off x="360000" y="3249851"/>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nach sechsmonatiger konservativer Behandlung eine komplette Remission des Endometriumkarzinoms zu verzeichnen ist, sollte ggf. in Kooperation mit einem Reproduktionsmediziner (m/w/d) die geplante Schwangerschaft angestrebt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032-034OL-3.0-5.19-2024G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555153995"/>
              </p:ext>
            </p:extLst>
          </p:nvPr>
        </p:nvGraphicFramePr>
        <p:xfrm>
          <a:off x="360000" y="4457302"/>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cT1a ohne Myometriuminfiltration, G1, p53-wt und L1CAM-negativem Endometriumkarzinom ohne aktuellen Kinderwunsch sollte eine Erhaltungstherapie (Levonorgestrel-IUP, orale Kontrazeptiva, zyklische Gestagene) erfolgen und alle 6 Monate eine Endometriumbiopsie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032-034OL-3.0-5.20-2024G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Therapie der Präkanzerosen und des frühen Endometriumkarzinoms</a:t>
            </a:r>
          </a:p>
          <a:p>
            <a:r>
              <a:rPr sz="1400"/>
              <a:t>Kapitel 5.2: Frühes Endometriumkarzinom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nach sechsmonatiger konservativer Behandlung kein Ansprechen des Karzinoms zu verzeichnen ist, sollte die Hysterektomie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032-034OL-3.0-5.21-2024G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577443843"/>
              </p:ext>
            </p:extLst>
          </p:nvPr>
        </p:nvGraphicFramePr>
        <p:xfrm>
          <a:off x="360000" y="3121340"/>
          <a:ext cx="11520000" cy="2950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Wunsch nach Uteruserhalt können bei Vorliegen eines endometrioidem Endometriumkarzinom (cT1a, G1, p53-wt und L1CAM-negativ) Uterus und Adnexe belassen werden, wenn folgende Voraussetzungen erfüllt werden:</a:t>
                      </a:r>
                    </a:p>
                    <a:p>
                      <a:pPr marL="171450" indent="-171450">
                        <a:buChar char="•"/>
                      </a:pPr>
                      <a:r>
                        <a:rPr sz="1000" b="0" i="0" u="none">
                          <a:latin typeface="Lucida Sans"/>
                        </a:rPr>
                        <a:t>Information, dass die fast immer zur Heilung führende Standardbehandlung die totale Hysterektomie ist,</a:t>
                      </a:r>
                    </a:p>
                    <a:p>
                      <a:pPr marL="171450" indent="-171450">
                        <a:buChar char="•"/>
                      </a:pPr>
                      <a:r>
                        <a:rPr sz="1000" b="0" i="0" u="none">
                          <a:latin typeface="Lucida Sans"/>
                        </a:rPr>
                        <a:t>Einverständnis mit engmaschiger Nachsorge,</a:t>
                      </a:r>
                    </a:p>
                    <a:p>
                      <a:pPr marL="171450" indent="-171450">
                        <a:buChar char="•"/>
                      </a:pPr>
                      <a:r>
                        <a:rPr sz="1000" b="0" i="0" u="none">
                          <a:latin typeface="Lucida Sans"/>
                        </a:rPr>
                        <a:t>Aufklärung über Notwendigkeit der Hysterektomie nach Erfüllung oder Aufgabe des Kinderwunsches,</a:t>
                      </a:r>
                    </a:p>
                    <a:p>
                      <a:pPr marL="171450" indent="-171450">
                        <a:buChar char="•"/>
                      </a:pPr>
                      <a:r>
                        <a:rPr sz="1000" b="0" i="0" u="none">
                          <a:latin typeface="Lucida Sans"/>
                        </a:rPr>
                        <a:t>zur Diagnosesicherung Hysteroskopie mit gezielter Biopsie oder Abrasio,</a:t>
                      </a:r>
                    </a:p>
                    <a:p>
                      <a:pPr marL="171450" indent="-171450">
                        <a:buChar char="•"/>
                      </a:pPr>
                      <a:r>
                        <a:rPr sz="1000" b="0" i="0" u="none">
                          <a:latin typeface="Lucida Sans"/>
                        </a:rPr>
                        <a:t>Laparoskopie mit vaginalem Ultraschall oder  MRT zum Ausschluss eines Adnexbefalls/einer myometranen Infiltration,</a:t>
                      </a:r>
                    </a:p>
                    <a:p>
                      <a:pPr marL="171450" indent="-171450">
                        <a:buChar char="•"/>
                      </a:pPr>
                      <a:r>
                        <a:rPr sz="1000" b="0" i="0" u="none">
                          <a:latin typeface="Lucida Sans"/>
                        </a:rPr>
                        <a:t>Diagnose durch einen in der gynäkologischen Pathologie erfahrenen Pathologen (m/w/d) gestellt oder bestätigt,</a:t>
                      </a:r>
                    </a:p>
                    <a:p>
                      <a:pPr marL="171450" indent="-171450">
                        <a:buChar char="•"/>
                      </a:pPr>
                      <a:r>
                        <a:rPr sz="1000" b="0" i="0" u="none">
                          <a:latin typeface="Lucida Sans"/>
                        </a:rPr>
                        <a:t>Behandlung mit MPA oder MGA oder LNG-IUD (52 mg),</a:t>
                      </a:r>
                    </a:p>
                    <a:p>
                      <a:pPr marL="171450" indent="-171450">
                        <a:buChar char="•"/>
                      </a:pPr>
                      <a:r>
                        <a:rPr sz="1000" b="0" i="0" u="none">
                          <a:latin typeface="Lucida Sans"/>
                        </a:rPr>
                        <a:t>nach 6 Monaten erneute Hysteroskopie mit Abrasio sowie Bildgebung. Wenn kein Ansprechen, Hysterektomie,</a:t>
                      </a:r>
                    </a:p>
                    <a:p>
                      <a:pPr marL="171450" indent="-171450">
                        <a:buChar char="•"/>
                      </a:pPr>
                      <a:r>
                        <a:rPr sz="1000" b="0" i="0" u="none">
                          <a:latin typeface="Lucida Sans"/>
                        </a:rPr>
                        <a:t>bei kompletter Remission Anstreben der Schwangerschaft (Reproduktionsmediziner (m/w/d)),</a:t>
                      </a:r>
                    </a:p>
                    <a:p>
                      <a:pPr marL="171450" indent="-171450">
                        <a:buChar char="•"/>
                      </a:pPr>
                      <a:r>
                        <a:rPr sz="1000" b="0" i="0" u="none">
                          <a:latin typeface="Lucida Sans"/>
                        </a:rPr>
                        <a:t>falls aktuell kein Kinderwunsch besteht: Erhaltungstherapie und alle 6 Monate Endometriumbiopsie,</a:t>
                      </a:r>
                    </a:p>
                    <a:p>
                      <a:pPr marL="171450" indent="-171450">
                        <a:buChar char="•"/>
                      </a:pPr>
                      <a:r>
                        <a:rPr sz="1000" b="0" i="0" u="none">
                          <a:latin typeface="Lucida Sans"/>
                        </a:rPr>
                        <a:t>nach Erfüllung oder Aufgabe des Kinderwunsches: totale Hysterektomie und beidseitige Adnexexstirpation empfehlen.</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032-034OL-3.0-5.22-2024G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6.1: Grundlagen der operativen 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Endometriumkarzinom cT2 bzw. pT2 (mit histologischem Nachweis eines Befalls des Zervixstromas) ohne klinischen Verdacht auf eine Parametrieninfiltration soll keine radikale Hysterektomie (Parametrienresektion)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[Liu, 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135089198"/>
              </p:ext>
            </p:extLst>
          </p:nvPr>
        </p:nvGraphicFramePr>
        <p:xfrm>
          <a:off x="36000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Endometriumkarzinom (alle Stadien und Histologien) sollen die LK, die bei der laparoskopischen oder offenen Inspektion der Bauchhöhle vergrößert erscheinen und/oder palpatorisch auffällig sind („bulky nodes“)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Lymphknotensampling unauffälliger Lymphknoten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032-034OL-3.0-6.3-2024G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154616908"/>
              </p:ext>
            </p:extLst>
          </p:nvPr>
        </p:nvGraphicFramePr>
        <p:xfrm>
          <a:off x="360000" y="306896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bei Patientinnen mit Endometriumkarzinom ein operatives LK-Staging durchgeführt wird, soll dies nicht als Sampling durchgeführt werden, sondern als systematische LNE oder Sentinel-Node-Biopsie.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1703139137"/>
              </p:ext>
            </p:extLst>
          </p:nvPr>
        </p:nvGraphicFramePr>
        <p:xfrm>
          <a:off x="360000" y="4242912"/>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low risk Typ-I-Endometriumkarzinom pT1a, G1/2, keine bulky nodes, p53-wt ,L1CAM negativ oder nicht bestimmt, soll keine systematische Lymphadenektomie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ction="ppaction://hlinksldjump"/>
                        </a:rPr>
                        <a:t>[Frost, J. A.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Liegt bei einem Typ-I-Endometriumkarzinom pT1a (ohne myometrane Infiltration), G1/G2, eine p53-Mutation (intermediate risk) oder eine L1CAM-Überexpression (high-intermediate risk) vor, kann eine Sentinel-Node-Biopsie, ggf. gefolgt von einer systematischen LNE,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032-034OL-3.0-6.6-2024G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7" name="Table 2"/>
          <p:cNvGraphicFramePr>
            <a:graphicFrameLocks noGrp="1"/>
          </p:cNvGraphicFramePr>
          <p:nvPr>
            <p:extLst>
              <p:ext uri="{D42A27DB-BD31-4B8C-83A1-F6EECF244321}">
                <p14:modId xmlns:p14="http://schemas.microsoft.com/office/powerpoint/2010/main" val="851893069"/>
              </p:ext>
            </p:extLst>
          </p:nvPr>
        </p:nvGraphicFramePr>
        <p:xfrm>
          <a:off x="360000" y="3111628"/>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Liegt präoperativ ein Typ-I-Endometriumkarzinom cT1a, G3, oder cT1b, G1/2 und keine p53-Mutation, L1CAM negativ oder nicht bestimmt (d.h. mindestens ein intermediate risk Endometriumkarzinom) vor, </a:t>
                      </a:r>
                      <a:r>
                        <a:rPr sz="1000" b="1" i="0" u="none">
                          <a:latin typeface="Lucida Sans"/>
                        </a:rPr>
                        <a:t>kann</a:t>
                      </a:r>
                      <a:r>
                        <a:rPr sz="1000" b="0" i="0" u="none">
                          <a:latin typeface="Lucida Sans"/>
                        </a:rPr>
                        <a:t> die Sentinel-Node-Biopsie durchgeführt werden, ggf. gefolgt von einer systematischen LNE.</a:t>
                      </a:r>
                    </a:p>
                    <a:p>
                      <a:pPr>
                        <a:defRPr sz="1000">
                          <a:solidFill>
                            <a:srgbClr val="000000"/>
                          </a:solidFill>
                          <a:latin typeface="Lucida Sans"/>
                        </a:defRPr>
                      </a:pPr>
                      <a:r>
                        <a:rPr sz="1000" b="0" i="0" u="none">
                          <a:latin typeface="Lucida Sans"/>
                        </a:rPr>
                        <a:t>Auf eine primäre systematische LNE </a:t>
                      </a:r>
                      <a:r>
                        <a:rPr sz="1000" b="1" i="0" u="none">
                          <a:latin typeface="Lucida Sans"/>
                        </a:rPr>
                        <a:t>sollte</a:t>
                      </a:r>
                      <a:r>
                        <a:rPr sz="1000" b="0" i="0" u="none">
                          <a:latin typeface="Lucida Sans"/>
                        </a:rPr>
                        <a:t>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8" name="Table 2"/>
          <p:cNvGraphicFramePr>
            <a:graphicFrameLocks noGrp="1"/>
          </p:cNvGraphicFramePr>
          <p:nvPr>
            <p:extLst>
              <p:ext uri="{D42A27DB-BD31-4B8C-83A1-F6EECF244321}">
                <p14:modId xmlns:p14="http://schemas.microsoft.com/office/powerpoint/2010/main" val="2897693878"/>
              </p:ext>
            </p:extLst>
          </p:nvPr>
        </p:nvGraphicFramePr>
        <p:xfrm>
          <a:off x="360000" y="4485656"/>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Endometriumkarzinom Typ I, cT1b, G3 (high-intermediate risk group) sollte ein operatives LK-Staging -Sentinel-LNE oder (sentinelgestützte) systematische LNE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476100" y="2948229"/>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555600" y="2707547"/>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F10D2A41-B55A-1760-E1BA-780B7B47AACE}"/>
              </a:ext>
            </a:extLst>
          </p:cNvPr>
          <p:cNvSpPr txBox="1"/>
          <p:nvPr/>
        </p:nvSpPr>
        <p:spPr>
          <a:xfrm>
            <a:off x="2088781" y="5857531"/>
            <a:ext cx="8111675" cy="369332"/>
          </a:xfrm>
          <a:prstGeom prst="rect">
            <a:avLst/>
          </a:prstGeom>
          <a:noFill/>
        </p:spPr>
        <p:txBody>
          <a:bodyPr wrap="square">
            <a:spAutoFit/>
          </a:bodyPr>
          <a:lstStyle/>
          <a:p>
            <a:pPr>
              <a:defRPr/>
            </a:pPr>
            <a:r>
              <a:rPr lang="de-DE" dirty="0">
                <a:solidFill>
                  <a:srgbClr val="F29400"/>
                </a:solidFill>
                <a:latin typeface="Lucida Sans" pitchFamily="34" charset="0"/>
              </a:rPr>
              <a:t>{LINK_TO_OL}</a:t>
            </a:r>
          </a:p>
        </p:txBody>
      </p: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Liegt präoperativ ein Typ-I-Endometriumkarzinom cT1a, G3, oder cT1b, G1/2 und eine p53-Mutation (high risk) vor, sollte ein operatives LK-Staging (Sentinel-LNE und/oder (sentinelgestützte) systematische LNE)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01152266"/>
              </p:ext>
            </p:extLst>
          </p:nvPr>
        </p:nvGraphicFramePr>
        <p:xfrm>
          <a:off x="360000" y="3111628"/>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Liegt beim Endometriumkarzinom Typ I Stadium I, pT1a G1-G3, pT1b G1/G2, eine extensive Lymphgefäßinvasion (mindestens high-intermediate risk group) vor, sollte, auch wenn keine weiteren Risikofaktoren vorliegen, eine systematische LNE durchgeführt werden. Liegt ein negativer Sentinel vor, kann auf eine LNE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53730493"/>
              </p:ext>
            </p:extLst>
          </p:nvPr>
        </p:nvGraphicFramePr>
        <p:xfrm>
          <a:off x="360000" y="4502819"/>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Endometriumkarzinom Typ I, pT2 bis pT4, M0, G1–3 sollte eine (sentinelgestützte) systematische Lymphadenektomie durchgeführt werden, wenn makroskopisch Tumorfreiheit erzielt werden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Liegen bei Patientinnen mit Endometriumkarzinom (alle Stadien, alle Histologien) bulky nodes vor, so ist die Sentinel-Node-Biopsie nicht mehr aussagekräftig.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[Body, N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516638132"/>
              </p:ext>
            </p:extLst>
          </p:nvPr>
        </p:nvGraphicFramePr>
        <p:xfrm>
          <a:off x="360000" y="3907201"/>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Endometriumkarzinom Typ II sollte eine (sentinelgestützte) systematische Lymphadenektomie durchgeführt werden, wenn makroskopisch Tumorfreiheit erzielt werden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eine systematische LNE indiziert ist, sollte sie pelvin und infrarenal-paraaortal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[Bodurtha Smith, AJ 2017]</a:t>
                      </a:r>
                      <a:r>
                        <a:rPr sz="1000"/>
                        <a:t>, </a:t>
                      </a:r>
                      <a:r>
                        <a:rPr sz="1000">
                          <a:solidFill>
                            <a:srgbClr val="F7BF66"/>
                          </a:solidFill>
                          <a:hlinkClick r:id="rId3"/>
                        </a:rPr>
                        <a:t>[Bogani, G 2020]</a:t>
                      </a:r>
                      <a:r>
                        <a:rPr sz="1000"/>
                        <a:t>, </a:t>
                      </a:r>
                      <a:r>
                        <a:rPr sz="1000">
                          <a:solidFill>
                            <a:srgbClr val="F7BF66"/>
                          </a:solidFill>
                          <a:hlinkClick r:id="rId4"/>
                        </a:rPr>
                        <a:t>[Kogan, L 2020]</a:t>
                      </a:r>
                      <a:r>
                        <a:rPr sz="1000"/>
                        <a:t>, </a:t>
                      </a:r>
                      <a:r>
                        <a:rPr sz="1000">
                          <a:solidFill>
                            <a:srgbClr val="F7BF66"/>
                          </a:solidFill>
                          <a:hlinkClick r:id="rId5"/>
                        </a:rPr>
                        <a:t>[Rossi, EC 2017]</a:t>
                      </a:r>
                      <a:r>
                        <a:rPr sz="1000"/>
                        <a:t>, </a:t>
                      </a:r>
                      <a:r>
                        <a:rPr sz="1000">
                          <a:solidFill>
                            <a:srgbClr val="F7BF66"/>
                          </a:solidFill>
                          <a:hlinkClick r:id="rId6"/>
                        </a:rPr>
                        <a:t>[Bogani, G 2019]</a:t>
                      </a:r>
                      <a:r>
                        <a:rPr sz="1000"/>
                        <a:t>, </a:t>
                      </a:r>
                      <a:r>
                        <a:rPr sz="1000">
                          <a:solidFill>
                            <a:srgbClr val="F7BF66"/>
                          </a:solidFill>
                          <a:hlinkClick r:id="rId7"/>
                        </a:rPr>
                        <a:t>[Guo, W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672416233"/>
              </p:ext>
            </p:extLst>
          </p:nvPr>
        </p:nvGraphicFramePr>
        <p:xfrm>
          <a:off x="36000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Karzinosarkomen des Uterus sollte die (sentinelgestützte) systematische LNE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6.2: Lymphonodektomie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6.16</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aus systematischer LNE und Sentinel-Biopsie (das heißt sentinelgestützte LNE) kann die Detektion von positiven Lymphknoten verbessern.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032-034OL-3.0-6.16-2024G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14242995"/>
              </p:ext>
            </p:extLst>
          </p:nvPr>
        </p:nvGraphicFramePr>
        <p:xfrm>
          <a:off x="360000" y="3171084"/>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Wird die Sentinel-Node-Biopsie durchgeführt, sollte diese nach dem folgenden Algorithmus durchgeführt werden:</a:t>
                      </a:r>
                    </a:p>
                    <a:p>
                      <a:r>
                        <a:rPr sz="1000" b="0" i="0" u="none">
                          <a:latin typeface="Lucida Sans"/>
                        </a:rPr>
                        <a:t>Laparoskopie und Darstellen des Situs (ggf. Adhäsiolyse)</a:t>
                      </a:r>
                    </a:p>
                    <a:p>
                      <a:r>
                        <a:rPr sz="1000" b="0" i="0" u="none">
                          <a:latin typeface="Lucida Sans"/>
                        </a:rPr>
                        <a:t>Intrazervikale Injektion von ICG</a:t>
                      </a:r>
                    </a:p>
                    <a:p>
                      <a:r>
                        <a:rPr sz="1000" b="0" i="0" u="none">
                          <a:latin typeface="Lucida Sans"/>
                        </a:rPr>
                        <a:t>Ggf. Nachinjektion von ICG</a:t>
                      </a:r>
                    </a:p>
                    <a:p>
                      <a:r>
                        <a:rPr sz="1000" b="0" i="0" u="none">
                          <a:latin typeface="Lucida Sans"/>
                        </a:rPr>
                        <a:t>Wenn trotz Nachinjektion von ICG nur einseitige Darstellung eines Sentinels möglich ist, sollte eine systematische pelvine LNE auf der ICG-negativen Seite erfolgen (außer bei pT1a/G1-2)</a:t>
                      </a:r>
                    </a:p>
                    <a:p>
                      <a:r>
                        <a:rPr sz="1000" b="0" i="0" u="none">
                          <a:latin typeface="Lucida Sans"/>
                        </a:rPr>
                        <a:t>Aufarbeitung des Sentinel LK mittels Ultrastaging (Details s. Hintergrundtext)</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6.3: Laparoskopische Operation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endometrioiden Adenokarzinomen des Endometriums im vermuteten Frühstadium sollte die Hysterektomie und beidseitige Adnexexstirpation durch ein laparoskopisches oder laparoskopisch assistiertes vaginales Verfahren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[Asher, R 2018]</a:t>
                      </a:r>
                      <a:r>
                        <a:rPr sz="1000"/>
                        <a:t>, </a:t>
                      </a:r>
                      <a:r>
                        <a:rPr sz="1000">
                          <a:solidFill>
                            <a:srgbClr val="F7BF66"/>
                          </a:solidFill>
                          <a:hlinkClick r:id="rId3"/>
                        </a:rPr>
                        <a:t>[Galaal, K. 2012]</a:t>
                      </a:r>
                      <a:r>
                        <a:rPr sz="1000"/>
                        <a:t>, </a:t>
                      </a:r>
                      <a:r>
                        <a:rPr sz="1000">
                          <a:solidFill>
                            <a:srgbClr val="F7BF66"/>
                          </a:solidFill>
                          <a:hlinkClick r:id="rId4"/>
                        </a:rPr>
                        <a:t>[Galaal, K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6.4: Roboterunterstützte Operationsverfahren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Roboterunterstützte laparoskopische Verfahren können in gleicher Weise wie die konventionelle Laparoskopie zur Operation des Endometriumkarzinom eingesetzt werden. Möglicherweise bieten sie Vorteile bei morbid adipösen Patientinnen.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[Cusimano, MC 2019]</a:t>
                      </a:r>
                      <a:r>
                        <a:rPr sz="1000"/>
                        <a:t>, </a:t>
                      </a:r>
                      <a:r>
                        <a:rPr sz="1000">
                          <a:solidFill>
                            <a:srgbClr val="F7BF66"/>
                          </a:solidFill>
                          <a:hlinkClick r:id="rId3"/>
                        </a:rPr>
                        <a:t>[Wang, L 2018]</a:t>
                      </a:r>
                      <a:r>
                        <a:rPr sz="1000"/>
                        <a:t>, </a:t>
                      </a:r>
                      <a:r>
                        <a:rPr sz="1000">
                          <a:solidFill>
                            <a:srgbClr val="F7BF66"/>
                          </a:solidFill>
                          <a:hlinkClick r:id="rId4"/>
                        </a:rPr>
                        <a:t>[Ind, T 2017]</a:t>
                      </a:r>
                      <a:r>
                        <a:rPr sz="1000"/>
                        <a:t>, </a:t>
                      </a:r>
                      <a:r>
                        <a:rPr sz="1000">
                          <a:solidFill>
                            <a:srgbClr val="F7BF66"/>
                          </a:solidFill>
                          <a:hlinkClick r:id="rId5"/>
                        </a:rPr>
                        <a:t>[Lindfors, A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Operative Therapie des Endometriumkarzinoms</a:t>
            </a:r>
          </a:p>
          <a:p>
            <a:r>
              <a:rPr sz="1400"/>
              <a:t>Kapitel 6.5: Tumorreduktion bei fortgeschrittenen Endometriumkarzinomen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fortgeschrittenem Endometriumkarzinom (inklusive Karzinosarkomen) kann eine operative Tumorreduktion mit dem Ziel der makroskopischen Tumorfreiheit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[Tanner, E. J. 2011]</a:t>
                      </a:r>
                      <a:r>
                        <a:rPr sz="1000"/>
                        <a:t>, </a:t>
                      </a:r>
                      <a:r>
                        <a:rPr sz="1000">
                          <a:solidFill>
                            <a:srgbClr val="F7BF66"/>
                          </a:solidFill>
                          <a:hlinkClick r:id="rId3"/>
                        </a:rPr>
                        <a:t>[Barlin, J. N. 2010]</a:t>
                      </a:r>
                      <a:r>
                        <a:rPr sz="1000"/>
                        <a:t>, </a:t>
                      </a:r>
                      <a:r>
                        <a:rPr sz="1000">
                          <a:solidFill>
                            <a:srgbClr val="F7BF66"/>
                          </a:solidFill>
                          <a:hlinkClick r:id="rId4"/>
                        </a:rPr>
                        <a:t>[de Lange, NM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032-034OL-3.0-6.20-2024G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102192939"/>
              </p:ext>
            </p:extLst>
          </p:nvPr>
        </p:nvGraphicFramePr>
        <p:xfrm>
          <a:off x="360000" y="40368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fortgeschrittenen primär inoperablen Endometriumkarzinomen kann eine neoadjuvante platinhaltige Chemotherapie mit anschließender zytoreduktiver Operation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4"/>
                        </a:rPr>
                        <a:t>[de Lange, NM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032-034OL-3.0-6.21-2024G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allen Endometriumkarzinomen im Stadium I und II mit POLE-Mutation kann bei R0-Situation auf eine adjuvante Strahlen- und/oder Chemotherapie verzichtet werden, auch wenn Risikofaktoren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[Stelloo, E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54793509"/>
              </p:ext>
            </p:extLst>
          </p:nvPr>
        </p:nvGraphicFramePr>
        <p:xfrm>
          <a:off x="360000" y="4051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pT1a, pNX/0, G1 oder G2, endometrioides Endometriumkarzinom (Typ I), p53-wt und L1CAM negativ oder nicht bestimmt, keine extensive LVSI nach Hysterektomie mit oder ohne Lymphknotendissektion, sollte weder eine Brachytherapie noch eine Perkutanbestrahlung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pT1a, pNX/0 ohne Befall des Myometriums, G3, POLE-wt, p53-wt, L1Cam negativ oder nicht bestimmt, endometrioides Endometriumkarzinom (Typ I), keine extensive LVSI kann eine vaginale Brachytherapie zur Reduktion des Risikos eines Vaginalrezidivs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4</a:t>
                      </a:r>
                    </a:p>
                    <a:p>
                      <a:pPr>
                        <a:defRPr>
                          <a:solidFill>
                            <a:srgbClr val="000000"/>
                          </a:solidFill>
                          <a:latin typeface="Lucida Sans"/>
                        </a:defRPr>
                      </a:pPr>
                      <a:endParaRPr sz="800" b="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[Klopp, A. 2014]</a:t>
                      </a:r>
                      <a:r>
                        <a:rPr sz="1000"/>
                        <a:t>, </a:t>
                      </a:r>
                      <a:r>
                        <a:rPr sz="1000">
                          <a:solidFill>
                            <a:srgbClr val="F7BF66"/>
                          </a:solidFill>
                          <a:hlinkClick r:id="rId3"/>
                        </a:rPr>
                        <a:t>[Ortoft, G.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919240225"/>
              </p:ext>
            </p:extLst>
          </p:nvPr>
        </p:nvGraphicFramePr>
        <p:xfrm>
          <a:off x="360000" y="4005064"/>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pT1a, pNX/0 ohne Befall des Myometriums, G1-3, p53-abn und/oder L1CAM positiv (jeweils POLE Wildtyp), endometrioides Endometriumkarzinom (Typ I), kann eine adjuvante vaginale Brachytherapie oder perkutane Strahlentherapie, ggf. in Kombination mit einer Chemotherapie (p53-abn),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pT1b, G1 oder G2 pNX/0 und im Stadium pT1a (mit Myometriumbefall), G3 pNX/0, endometrioides Endometriumkarzinom (Typ I), p53-wt, L1CAM negativ oder nicht bestimmt, keine extensive LVSI soll postoperativ die alleinige vaginale Brachytherapie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[Nout, R. A. 2009]</a:t>
                      </a:r>
                      <a:r>
                        <a:rPr sz="1000"/>
                        <a:t>, </a:t>
                      </a:r>
                      <a:r>
                        <a:rPr sz="1000">
                          <a:solidFill>
                            <a:srgbClr val="F7BF66"/>
                          </a:solidFill>
                          <a:hlinkClick r:id="rId3"/>
                        </a:rPr>
                        <a:t>[Nout, R. A. 2010]</a:t>
                      </a:r>
                      <a:r>
                        <a:rPr sz="1000"/>
                        <a:t>, </a:t>
                      </a:r>
                      <a:r>
                        <a:rPr sz="1000">
                          <a:solidFill>
                            <a:srgbClr val="F7BF66"/>
                          </a:solidFill>
                          <a:hlinkClick r:id="rId4"/>
                        </a:rPr>
                        <a:t>[Nout, R. A. 2011]</a:t>
                      </a:r>
                      <a:r>
                        <a:rPr sz="1000"/>
                        <a:t>, </a:t>
                      </a:r>
                      <a:r>
                        <a:rPr sz="1000">
                          <a:solidFill>
                            <a:srgbClr val="F7BF66"/>
                          </a:solidFill>
                          <a:hlinkClick r:id="rId5"/>
                        </a:rPr>
                        <a:t>[AlHilli, M 2020]</a:t>
                      </a:r>
                      <a:r>
                        <a:rPr sz="1000"/>
                        <a:t>, </a:t>
                      </a:r>
                      <a:r>
                        <a:rPr sz="1000">
                          <a:solidFill>
                            <a:srgbClr val="F7BF66"/>
                          </a:solidFill>
                          <a:hlinkClick r:id="rId6"/>
                        </a:rPr>
                        <a:t>[Wortman, BG 2018]</a:t>
                      </a:r>
                      <a:r>
                        <a:rPr sz="1000"/>
                        <a:t>, </a:t>
                      </a:r>
                      <a:r>
                        <a:rPr sz="1000">
                          <a:solidFill>
                            <a:srgbClr val="F7BF66"/>
                          </a:solidFill>
                          <a:hlinkClick r:id="rId7"/>
                        </a:rPr>
                        <a:t>[Bosse, T.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8157106"/>
              </p:ext>
            </p:extLst>
          </p:nvPr>
        </p:nvGraphicFramePr>
        <p:xfrm>
          <a:off x="360000" y="4013881"/>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Stadium pT1b, G1-3 pNX/0 und im Stadium pT1a (mit Myometriumbefall), G1-3 pNX/0, endometrioides Endometriumkarzinom (Typ I), p53- abn und/oder L1CAM positiv und/oder extensive LVSI soll postoperativ eine perkutane Bestrahlung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[Nout, R. A. 2009]</a:t>
                      </a:r>
                      <a:r>
                        <a:rPr sz="1000"/>
                        <a:t>, </a:t>
                      </a:r>
                      <a:r>
                        <a:rPr sz="1000">
                          <a:solidFill>
                            <a:srgbClr val="F7BF66"/>
                          </a:solidFill>
                          <a:hlinkClick r:id="rId3"/>
                        </a:rPr>
                        <a:t>[Nout, R. A. 2010]</a:t>
                      </a:r>
                      <a:r>
                        <a:rPr sz="1000"/>
                        <a:t>, </a:t>
                      </a:r>
                      <a:r>
                        <a:rPr sz="1000">
                          <a:solidFill>
                            <a:srgbClr val="F7BF66"/>
                          </a:solidFill>
                          <a:hlinkClick r:id="rId4"/>
                        </a:rPr>
                        <a:t>[Nout, R. A. 2011]</a:t>
                      </a:r>
                      <a:r>
                        <a:rPr sz="1000"/>
                        <a:t>, </a:t>
                      </a:r>
                      <a:r>
                        <a:rPr sz="1000">
                          <a:solidFill>
                            <a:srgbClr val="F7BF66"/>
                          </a:solidFill>
                          <a:hlinkClick r:id="rId6"/>
                        </a:rPr>
                        <a:t>[Wortman, BG 2018]</a:t>
                      </a:r>
                      <a:r>
                        <a:rPr sz="1000"/>
                        <a:t>, </a:t>
                      </a:r>
                      <a:r>
                        <a:rPr sz="1000">
                          <a:solidFill>
                            <a:srgbClr val="F7BF66"/>
                          </a:solidFill>
                          <a:hlinkClick r:id="rId7"/>
                        </a:rPr>
                        <a:t>[Bosse, T. 2015]</a:t>
                      </a:r>
                      <a:r>
                        <a:rPr sz="1000"/>
                        <a:t>, </a:t>
                      </a:r>
                      <a:r>
                        <a:rPr sz="1000">
                          <a:solidFill>
                            <a:srgbClr val="F7BF66"/>
                          </a:solidFill>
                          <a:hlinkClick r:id="rId9"/>
                        </a:rPr>
                        <a:t>[León-Castillo, A 2020]</a:t>
                      </a:r>
                      <a:r>
                        <a:rPr sz="1000"/>
                        <a:t>, </a:t>
                      </a:r>
                      <a:r>
                        <a:rPr sz="1000">
                          <a:solidFill>
                            <a:srgbClr val="F7BF66"/>
                          </a:solidFill>
                          <a:hlinkClick r:id="rId10"/>
                        </a:rPr>
                        <a:t>[de Boer, SM 2016]</a:t>
                      </a:r>
                      <a:r>
                        <a:rPr sz="1000"/>
                        <a:t>, </a:t>
                      </a:r>
                      <a:r>
                        <a:rPr sz="1000">
                          <a:solidFill>
                            <a:srgbClr val="F7BF66"/>
                          </a:solidFill>
                          <a:hlinkClick r:id="rId11"/>
                        </a:rPr>
                        <a:t>[de Boer, SM 2019]</a:t>
                      </a:r>
                      <a:r>
                        <a:rPr sz="1000"/>
                        <a:t>, </a:t>
                      </a:r>
                      <a:r>
                        <a:rPr sz="1000">
                          <a:solidFill>
                            <a:srgbClr val="F7BF66"/>
                          </a:solidFill>
                          <a:hlinkClick r:id="rId12"/>
                        </a:rPr>
                        <a:t>[de Boer, SM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5484000" y="6498000"/>
            <a:ext cx="5040000" cy="360000"/>
          </a:xfrm>
          <a:prstGeom prst="rect">
            <a:avLst/>
          </a:prstGeom>
          <a:noFill/>
        </p:spPr>
        <p:txBody>
          <a:bodyPr wrap="square" anchor="ctr">
            <a:normAutofit/>
          </a:bodyPr>
          <a:lstStyle/>
          <a:p>
            <a:pPr>
              <a:defRPr sz="800"/>
            </a:pPr>
            <a:r>
              <a:rPr sz="800"/>
              <a:t>S3-LL POMGAT | V1.0 | November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Bestrahlung sollte bei p53-abn EC ) in Kombination mit einer Chemotherapie erfolgen. S. Kapitel Systemtherapie.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368725875"/>
              </p:ext>
            </p:extLst>
          </p:nvPr>
        </p:nvGraphicFramePr>
        <p:xfrm>
          <a:off x="360000" y="31572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Endometriumkarzinom (Typ I) im Stadium pT1b pN0 G3 (ohne LVSI und p53-wt und L1CAM negativ oder nicht bestimmt), soll eine vaginale Brachytherapie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3"/>
                        </a:rPr>
                        <a:t>[Wortman, BG 2018]</a:t>
                      </a:r>
                      <a:r>
                        <a:rPr sz="1000"/>
                        <a:t>, </a:t>
                      </a:r>
                      <a:r>
                        <a:rPr sz="1000">
                          <a:solidFill>
                            <a:srgbClr val="F7BF66"/>
                          </a:solidFill>
                          <a:hlinkClick r:id="rId4"/>
                        </a:rPr>
                        <a:t>[Ørtoft, G 2020]</a:t>
                      </a:r>
                      <a:r>
                        <a:rPr sz="1000"/>
                        <a:t>, </a:t>
                      </a:r>
                      <a:r>
                        <a:rPr sz="1000">
                          <a:solidFill>
                            <a:srgbClr val="F7BF66"/>
                          </a:solidFill>
                          <a:hlinkClick r:id="rId5"/>
                        </a:rPr>
                        <a:t>[Narasimhulu, DM 2020]</a:t>
                      </a:r>
                      <a:r>
                        <a:rPr sz="1000"/>
                        <a:t>, </a:t>
                      </a:r>
                      <a:r>
                        <a:rPr sz="1000">
                          <a:solidFill>
                            <a:srgbClr val="F7BF66"/>
                          </a:solidFill>
                          <a:hlinkClick r:id="rId6"/>
                        </a:rPr>
                        <a:t>[Bosse, T.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im Stadium pT1b pNX G3 (ohne LVSI, p53-wt, L1CAM negativ oder unbekannt), endometrioides Endometriumkarzinom (Typ I), soll eine vaginale Brachytherapie oder eine perkutane Strahlentherapie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[Bosse, T. 2015]</a:t>
                      </a:r>
                      <a:r>
                        <a:rPr sz="1000"/>
                        <a:t>, </a:t>
                      </a:r>
                      <a:r>
                        <a:rPr sz="1000">
                          <a:solidFill>
                            <a:srgbClr val="F7BF66"/>
                          </a:solidFill>
                          <a:hlinkClick r:id="rId4"/>
                        </a:rPr>
                        <a:t>[Ørtoft, G 2020]</a:t>
                      </a:r>
                      <a:r>
                        <a:rPr sz="1000"/>
                        <a:t>, </a:t>
                      </a:r>
                      <a:r>
                        <a:rPr sz="1000">
                          <a:solidFill>
                            <a:srgbClr val="F7BF66"/>
                          </a:solidFill>
                          <a:hlinkClick r:id="rId5"/>
                        </a:rPr>
                        <a:t>[Narasimhulu, DM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214591656"/>
              </p:ext>
            </p:extLst>
          </p:nvPr>
        </p:nvGraphicFramePr>
        <p:xfrm>
          <a:off x="360000" y="407065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im Stadium pT2 pNX mit zusätzlichen Risikofaktoren (G3 oder &gt; 50 % Myometriuminfiltration oder LVSI) soll eine perkutane Strahlentherapie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[Bosse, T. 2015]</a:t>
                      </a:r>
                      <a:r>
                        <a:rPr sz="1000"/>
                        <a:t>, </a:t>
                      </a:r>
                      <a:r>
                        <a:rPr sz="1000">
                          <a:solidFill>
                            <a:srgbClr val="F7BF66"/>
                          </a:solidFill>
                          <a:hlinkClick r:id="rId4"/>
                        </a:rPr>
                        <a:t>[Ørtoft, G 2020]</a:t>
                      </a:r>
                      <a:r>
                        <a:rPr sz="1000"/>
                        <a:t>, </a:t>
                      </a:r>
                      <a:r>
                        <a:rPr sz="1000">
                          <a:solidFill>
                            <a:srgbClr val="F7BF66"/>
                          </a:solidFill>
                          <a:hlinkClick r:id="rId5"/>
                        </a:rPr>
                        <a:t>[Narasimhulu, DM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im Stadium pT2 pNx, G1/G2, (kleiner 50 % Myometriuminfiltration, ohne LVSI, p53-wt, L1CAM negativ oder nicht bestimmt), endometrioides Endometriumkarzinom (Typ I), soll eine vaginale Brachytherapie oder eine perkutane Strahlentherapie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[Bosse, T. 2015]</a:t>
                      </a:r>
                      <a:r>
                        <a:rPr sz="1000"/>
                        <a:t>, </a:t>
                      </a:r>
                      <a:r>
                        <a:rPr sz="1000">
                          <a:solidFill>
                            <a:srgbClr val="F7BF66"/>
                          </a:solidFill>
                          <a:hlinkClick r:id="rId4"/>
                        </a:rPr>
                        <a:t>[Ørtoft, G 2020]</a:t>
                      </a:r>
                      <a:r>
                        <a:rPr sz="1000"/>
                        <a:t>, </a:t>
                      </a:r>
                      <a:r>
                        <a:rPr sz="1000">
                          <a:solidFill>
                            <a:srgbClr val="F7BF66"/>
                          </a:solidFill>
                          <a:hlinkClick r:id="rId5"/>
                        </a:rPr>
                        <a:t>[Narasimhulu, DM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032-034OL-3.0-7.11-2024M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126748630"/>
              </p:ext>
            </p:extLst>
          </p:nvPr>
        </p:nvGraphicFramePr>
        <p:xfrm>
          <a:off x="360000" y="4060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im Stadium pT2 pNX G3 oder &gt; 50 % Myometriuminfiltration oder LVSI kann die Bestrahlung in Kombination mit einer Chemotherapie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Endometriumkarzinom (Typ1) im Stadium pT1b und pT2 p53-abn, POLE-wt soll eine perkutane Strahlentherapie in Kombination mit einer Chemotherapie (PORTEC 3-Schema)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[Ørtoft, G 2020]</a:t>
                      </a:r>
                      <a:r>
                        <a:rPr sz="1000"/>
                        <a:t>, </a:t>
                      </a:r>
                      <a:r>
                        <a:rPr sz="1000">
                          <a:solidFill>
                            <a:srgbClr val="F7BF66"/>
                          </a:solidFill>
                          <a:hlinkClick r:id="rId4"/>
                        </a:rPr>
                        <a:t>[Narasimhulu, DM 2020]</a:t>
                      </a:r>
                      <a:r>
                        <a:rPr sz="1000"/>
                        <a:t>, </a:t>
                      </a:r>
                      <a:r>
                        <a:rPr sz="1000">
                          <a:solidFill>
                            <a:srgbClr val="F7BF66"/>
                          </a:solidFill>
                          <a:hlinkClick r:id="rId5"/>
                        </a:rPr>
                        <a:t>[Bosse, T. 2015]</a:t>
                      </a:r>
                      <a:r>
                        <a:rPr sz="1000"/>
                        <a:t>, </a:t>
                      </a:r>
                      <a:r>
                        <a:rPr sz="1000">
                          <a:solidFill>
                            <a:srgbClr val="F7BF66"/>
                          </a:solidFill>
                          <a:hlinkClick r:id="rId6"/>
                        </a:rPr>
                        <a:t>[de Boer, SM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032-034OL-3.0-7.13-2024G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248574710"/>
              </p:ext>
            </p:extLst>
          </p:nvPr>
        </p:nvGraphicFramePr>
        <p:xfrm>
          <a:off x="366130" y="4032001"/>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Endometriumkarzinom (Typ I) im Stadium pT2 pN0 (ohne weitere Risikofaktoren wie G3, &gt; 50 % Myometriuminfiltration oder LVSI und p53-wt UND L1CAM negativ), endometrioides Endometriumkarzinom (Typ I), soll eine vaginale Brachytherapie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[Ørtoft, G 2020]</a:t>
                      </a:r>
                      <a:r>
                        <a:rPr sz="1000"/>
                        <a:t>, </a:t>
                      </a:r>
                      <a:r>
                        <a:rPr sz="1000">
                          <a:solidFill>
                            <a:srgbClr val="F7BF66"/>
                          </a:solidFill>
                          <a:hlinkClick r:id="rId4"/>
                        </a:rPr>
                        <a:t>[Narasimhulu, DM 2020]</a:t>
                      </a:r>
                      <a:r>
                        <a:rPr sz="1000"/>
                        <a:t>, </a:t>
                      </a:r>
                      <a:r>
                        <a:rPr sz="1000">
                          <a:solidFill>
                            <a:srgbClr val="F7BF66"/>
                          </a:solidFill>
                          <a:hlinkClick r:id="rId5"/>
                        </a:rPr>
                        <a:t>[Bosse, T.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7.1: Postoperative adjuvante Strahlentherapie des Endometriumkarzinom Typ I, Stadium I–II</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Endometriumkarzinom (Typ I) pT2 pN0 mit Risikofaktoren (G3, &gt; 50 % Myometriuminfiltration oder LVSI oder L1CAM positiv), sollte eine perkutane pelvine Strahlentherapie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[Wortman, BG 2018]</a:t>
                      </a:r>
                      <a:r>
                        <a:rPr sz="1000"/>
                        <a:t>, </a:t>
                      </a:r>
                      <a:r>
                        <a:rPr sz="1000">
                          <a:solidFill>
                            <a:srgbClr val="F7BF66"/>
                          </a:solidFill>
                          <a:hlinkClick r:id="rId3"/>
                        </a:rPr>
                        <a:t>[Ørtoft, G 2020]</a:t>
                      </a:r>
                      <a:r>
                        <a:rPr sz="1000"/>
                        <a:t>, </a:t>
                      </a:r>
                      <a:r>
                        <a:rPr sz="1000">
                          <a:solidFill>
                            <a:srgbClr val="F7BF66"/>
                          </a:solidFill>
                          <a:hlinkClick r:id="rId4"/>
                        </a:rPr>
                        <a:t>[Narasimhulu, DM 2020]</a:t>
                      </a:r>
                      <a:r>
                        <a:rPr sz="1000"/>
                        <a:t>, </a:t>
                      </a:r>
                      <a:r>
                        <a:rPr sz="1000">
                          <a:solidFill>
                            <a:srgbClr val="F7BF66"/>
                          </a:solidFill>
                          <a:hlinkClick r:id="rId5"/>
                        </a:rPr>
                        <a:t>[Bosse, T.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032-034OL-3.0-7.15-2024M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41866859"/>
              </p:ext>
            </p:extLst>
          </p:nvPr>
        </p:nvGraphicFramePr>
        <p:xfrm>
          <a:off x="354544" y="404386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perkutane Strahlentherapie sollte als intensitätsmodulierte Radiotherapie (IMRT)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7"/>
                        </a:rPr>
                        <a:t>[Wortman, BG 2022]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7.2: Postoperative Strahlentherapie beim Endometriumkarzinom Typ I, Stadium III-IVA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Endometriumkarzinom (Typ I) und positiven LK, Befall der uterinen Serosa, der Adnexe, der Vagina, der Blase oder des Rektums (Stadien III-IVA) sollte eine adjuvante perkutane Radiotherapie mit simultaner Chemotherapie gefolgt von einer Chemotherapie oder alternativ nur eine Chemotherapie in Kombination mit einer vaginalen Brachytherapie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3 - Perkutane Radiatio mit simultaner Chemotherapie, gefolgt von Chemotherapie (PORTEC III; GoG 258), oder exklusive Chemotherapie (GoG 258).</a:t>
                      </a:r>
                    </a:p>
                    <a:p>
                      <a:pPr>
                        <a:defRPr>
                          <a:solidFill>
                            <a:srgbClr val="000000"/>
                          </a:solidFill>
                          <a:latin typeface="Lucida Sans"/>
                        </a:defRPr>
                      </a:pPr>
                      <a:r>
                        <a:rPr sz="800" b="0">
                          <a:latin typeface="Lucida Sans"/>
                        </a:rPr>
                        <a:t>5 - Chemotherapie plus vaginale Brachytherapie.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[Matei, D 2019]</a:t>
                      </a:r>
                      <a:r>
                        <a:rPr sz="1000"/>
                        <a:t>, </a:t>
                      </a:r>
                      <a:r>
                        <a:rPr sz="1000">
                          <a:solidFill>
                            <a:srgbClr val="F7BF66"/>
                          </a:solidFill>
                          <a:hlinkClick r:id="rId3"/>
                        </a:rPr>
                        <a:t>[de Boer, SM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212250728"/>
              </p:ext>
            </p:extLst>
          </p:nvPr>
        </p:nvGraphicFramePr>
        <p:xfrm>
          <a:off x="360000" y="4060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Patientinnen mit endometrioidem EC (Typ I) und positiven LK, Befall der uterinen Serosa, der Adnexe, der Vagina, der Blase oder des Rektums (Stadien III-IVA) kann alternativ auch eine adjuvante Chemotherapie gefolgt von einer perkutanen Radiotherapie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7.2: Postoperative Strahlentherapie beim Endometriumkarzinom Typ I, Stadium III-IVA</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Wahl einer simultanen Radiochemotherapie gefolgt von Chemotherapie sollte das in der PORTEC-3-Studie verwendete Schema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2388068570"/>
              </p:ext>
            </p:extLst>
          </p:nvPr>
        </p:nvGraphicFramePr>
        <p:xfrm>
          <a:off x="360000" y="31644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Kombination einer Chemotherapie mit alleiniger vaginaler Brachytherapie kann die Brachytherapie nach oder zwischen den Chemotherapiegaben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7.3: Vaginale Brachytherapie als Boost bei postoperativer perkutaner Beckenbestrahlung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von besonderen Risikofaktoren für ein vaginales Rezidiv (Stadium II mit LVSI oder Stadium IIIB-vaginal) oder knappem vaginalen Resektionsrand, kann nach der postoperativen Beckenbestrahlung nach Hysterektomie eine zusätzliche vaginale Brachytherapie als Boost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032-034OL-3.0-7.21-2024M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7.4: Postoperative Strahlentherapie beim Endometriumkarzinom Typ II</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7.22</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Patientinnen mit Typ-II-Endometriumkarzinomen werden behandelt wie Frauen mit p53-abn EC und POLE-wt.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032-034OL-3.0-7.22-2024M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Strahlentherapie des Endometriumkarzinoms</a:t>
            </a:r>
          </a:p>
          <a:p>
            <a:r>
              <a:rPr sz="1400"/>
              <a:t>Kapitel 7.6: Strahlentherapie bei Karzinosarkom</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Verbesserung der lokalen Kontrolle sollte beim Karzinosarkom bei Vorliegen eines Stadiums FIGO I oder II zusätzlich zur Chemotherapie eine postoperative Radiotherapie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[Reed, N. S.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032-034OL-3.0-7.23-2024G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Endometriumkarzinom | V3.0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809458290"/>
              </p:ext>
            </p:extLst>
          </p:nvPr>
        </p:nvGraphicFramePr>
        <p:xfrm>
          <a:off x="358930" y="40602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Karzinosarkom kann bei Vorliegen höherer Stadien zusätzlich zur Chemotherapie ein individuelles Bestrahlungskonzept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032-034OL-3.0-7.24-2024G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21999</Words>
  <Application>Microsoft Office PowerPoint</Application>
  <PresentationFormat>Breitbild</PresentationFormat>
  <Paragraphs>3546</Paragraphs>
  <Slides>177</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177</vt:i4>
      </vt:variant>
    </vt:vector>
  </HeadingPairs>
  <TitlesOfParts>
    <vt:vector size="182" baseType="lpstr">
      <vt:lpstr>Arial</vt:lpstr>
      <vt:lpstr>Calibri</vt:lpstr>
      <vt:lpstr>Lucida Sans</vt:lpstr>
      <vt:lpstr>Lucida Sans Unicode</vt:lpstr>
      <vt:lpstr>Office-Design</vt:lpstr>
      <vt:lpstr>PowerPoint-Präsentation</vt:lpstr>
      <vt:lpstr>Was ist neu? Was hat sich geändert?</vt:lpstr>
      <vt:lpstr>Was ist neu? Was hat sich geändert?</vt:lpstr>
      <vt:lpstr>Inhaltsverzeichnis</vt:lpstr>
      <vt:lpstr>Leitlinien-Steckbrief</vt:lpstr>
      <vt:lpstr>Leitlinien-Eckdaten</vt:lpstr>
      <vt:lpstr>Inhalte (Version 3.0 - Mai 2024)</vt:lpstr>
      <vt:lpstr>Dokumente zur Leitlinie</vt:lpstr>
      <vt:lpstr>Dokumente zur Leitlinie</vt:lpstr>
      <vt:lpstr>Methodik</vt:lpstr>
      <vt:lpstr>Evidenzgradierung nach Oxford 2011</vt:lpstr>
      <vt:lpstr>Kapitel 3: Epidemiologie und Risikofaktoren, Prävention des Endometriumkarzinoms Kapitel 3.1: Epidemiologie und Risikofaktoren</vt:lpstr>
      <vt:lpstr>Übersicht über die wichtigsten epidemiologischen Maßzahlen für Deutschland, ICD-10 C54–C55</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Endometriumkarzinomrisiko in Abhängigkeit von BMI und kombinierter HRT-Anwendung</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Kapitel 3: Epidemiologie und Risikofaktoren, Prävention des Endometriumkarzinoms Kapitel 3.1: Epidemiologie und Risikofaktoren</vt:lpstr>
      <vt:lpstr>Kapitel 3: Epidemiologie und Risikofaktoren, Prävention des Endometriumkarzinoms Kapitel 3.2: Risikoreduzierende Faktoren</vt:lpstr>
      <vt:lpstr>Kapitel 3: Epidemiologie und Risikofaktoren, Prävention des Endometriumkarzinoms Kapitel 3.2: Risikoreduzierende Faktoren</vt:lpstr>
      <vt:lpstr>Das Risiko für das Auftreten eines Endometriumkarzinoms</vt:lpstr>
      <vt:lpstr>Kapitel 4: Früherkennung und Diagnostik des Endometriumkarzinoms Kapitel 4.1: Früherkennung/Diagnostik bei asymptomatischen Frauen</vt:lpstr>
      <vt:lpstr>Kapitel 4: Früherkennung und Diagnostik des Endometriumkarzinoms Kapitel 4.1: Früherkennung/Diagnostik bei asymptomatischen Frauen</vt:lpstr>
      <vt:lpstr>Kapitel 4: Früherkennung und Diagnostik des Endometriumkarzinoms Kapitel 4.1: Früherkennung/Diagnostik bei asymptomatischen Frauen</vt:lpstr>
      <vt:lpstr>Kapitel 4: Früherkennung und Diagnostik des Endometriumkarzinoms Kapitel 4.2: Abklärung bei abnormen prämenopausalen uterinen Blutungen</vt:lpstr>
      <vt:lpstr>Kapitel 4: Früherkennung und Diagnostik des Endometriumkarzinoms Kapitel 4.2: Abklärung bei abnormen prämenopausalen uterinen Blutungen</vt:lpstr>
      <vt:lpstr>Kapitel 4: Früherkennung und Diagnostik des Endometriumkarzinoms Kapitel 4.2: Abklärung bei abnormen prämenopausalen uterinen Blutungen</vt:lpstr>
      <vt:lpstr>Abklärung bei abnormer prämenopausaler Blutung</vt:lpstr>
      <vt:lpstr>Kapitel 4: Früherkennung und Diagnostik des Endometriumkarzinoms Kapitel 4.3: Vorgehen bei postmenopausaler Blutung (PMB)</vt:lpstr>
      <vt:lpstr>Algorithmus „Diagnostisches Vorgehen bei Blutungen bei peri- bzw. postmenopausalen Frauen“</vt:lpstr>
      <vt:lpstr>Kapitel 4: Früherkennung und Diagnostik des Endometriumkarzinoms Kapitel 4.4: Bildgebende Diagnostik</vt:lpstr>
      <vt:lpstr>Kapitel 4: Früherkennung und Diagnostik des Endometriumkarzinoms Kapitel 4.4: Bildgebende Diagnostik</vt:lpstr>
      <vt:lpstr>Kapitel 4: Früherkennung und Diagnostik des Endometriumkarzinoms Kapitel 4.4: Bildgebende Diagnostik</vt:lpstr>
      <vt:lpstr>Kapitel 4: Früherkennung und Diagnostik des Endometriumkarzinoms Kapitel 4.4: Bildgebende Diagnostik</vt:lpstr>
      <vt:lpstr>Metaanalysen zur diagnostischen Genauigkeit von Schnittbildgebung bei der Erstdiagnostik des primären Endometriumkarzinoms</vt:lpstr>
      <vt:lpstr>Kapitel 4: Früherkennung und Diagnostik des Endometriumkarzinoms Kapitel 4.5: Pathologie</vt:lpstr>
      <vt:lpstr>Binäres/dualistisches Modell des Endometriumkarzinoms</vt:lpstr>
      <vt:lpstr>WHO-Einteilung endometrialer Hyperplasie (Nomenklatur)</vt:lpstr>
      <vt:lpstr>Kapitel 4: Früherkennung und Diagnostik des Endometriumkarzinoms Kapitel 4.5: Pathologie</vt:lpstr>
      <vt:lpstr>Kapitel 4: Früherkennung und Diagnostik des Endometriumkarzinoms Kapitel 4.5: Pathologie</vt:lpstr>
      <vt:lpstr>Messung der Invasionstiefe beim Endometriumkarzinom</vt:lpstr>
      <vt:lpstr>Kapitel 4: Früherkennung und Diagnostik des Endometriumkarzinoms Kapitel 4.5: Pathologie</vt:lpstr>
      <vt:lpstr>Kapitel 4: Früherkennung und Diagnostik des Endometriumkarzinoms Kapitel 4.5: Pathologie</vt:lpstr>
      <vt:lpstr>Kapitel 4: Früherkennung und Diagnostik des Endometriumkarzinoms Kapitel 4.5: Pathologie</vt:lpstr>
      <vt:lpstr>Kapitel 4: Früherkennung und Diagnostik des Endometriumkarzinoms Kapitel 4.5: Pathologie</vt:lpstr>
      <vt:lpstr>Die neue (überarbeitet 2020) FIGO-/TNM-Klassifikation des Endometriumkarzinoms</vt:lpstr>
      <vt:lpstr>Aufarbeitung der Tuben beim EC nach dem SEE-FIM-like Protokoll</vt:lpstr>
      <vt:lpstr>Kapitel 4: Früherkennung und Diagnostik des Endometriumkarzinoms Kapitel 4.5: Pathologie</vt:lpstr>
      <vt:lpstr>Zielstellung der immunhistochemischen Analyse der Mismatch Repair Proteine beim Endometriumkarzinom</vt:lpstr>
      <vt:lpstr>Kapitel 4: Früherkennung und Diagnostik des Endometriumkarzinoms Kapitel 4.5: Pathologie</vt:lpstr>
      <vt:lpstr>Algorithmus der immunhistochemischen Analyse der MMR-Proteine beim Endometriumkarzinom</vt:lpstr>
      <vt:lpstr>Kapitel 4: Früherkennung und Diagnostik des Endometriumkarzinoms Kapitel 4.5: Pathologie</vt:lpstr>
      <vt:lpstr>Kapitel 4: Früherkennung und Diagnostik des Endometriumkarzinoms Kapitel 4.5: Pathologie</vt:lpstr>
      <vt:lpstr>Kapitel 4: Früherkennung und Diagnostik des Endometriumkarzinoms Kapitel 4.5: Pathologie</vt:lpstr>
      <vt:lpstr>Klinisch-pathologische Charakteristika der einzelnen molekularen Typen des Endometriumkarzinoms</vt:lpstr>
      <vt:lpstr>Risikostratifizierung des Endometriumkarzinoms nach ESGO/ESTRO/ESP in Abhängigkeit von der molekularen Klassifikation</vt:lpstr>
      <vt:lpstr>Risikostratifizierung des Endometriumkarzinoms nach ESGO/ESTRO/ESP in Abhängigkeit von der molekularen Klassifikation (fortgesetzt)</vt:lpstr>
      <vt:lpstr>Empfohlener Algorithmus zur molekularen Klassifikation des Endometriumkarzinoms</vt:lpstr>
      <vt:lpstr>Kapitel 4: Früherkennung und Diagnostik des Endometriumkarzinoms Kapitel 4.5: Pathologie</vt:lpstr>
      <vt:lpstr>Kapitel 4: Früherkennung und Diagnostik des Endometriumkarzinoms Kapitel 4.5: Pathologie</vt:lpstr>
      <vt:lpstr>Kapitel 4: Früherkennung und Diagnostik des Endometriumkarzinoms Kapitel 4.5: Pathologie</vt:lpstr>
      <vt:lpstr>Zusammenfassung von Standard-*, Risiko- und Prognosefaktoren und deren Therapierelevanz beim Endometriumkarzinom und malignen Müllerschen Mischtumor (MMMT; Karzinosarkom)</vt:lpstr>
      <vt:lpstr>Zusammenfassung von Standard-*, Risiko- und Prognosefaktoren und deren Therapierelevanz beim Endometriumkarzinom und malignen Müllerschen Mischtumor (MMMT; Karzinosarkom, fortgesetzt)</vt:lpstr>
      <vt:lpstr>Kapitel 5: Therapie der Präkanzerosen und des frühen Endometriumkarzinoms Kapitel 5.1: Endometriumhyperplasien</vt:lpstr>
      <vt:lpstr>Kapitel 5: Therapie der Präkanzerosen und des frühen Endometriumkarzinoms Kapitel 5.1: Endometriumhyperplasien</vt:lpstr>
      <vt:lpstr>Kapitel 5: Therapie der Präkanzerosen und des frühen Endometriumkarzinoms Kapitel 5.1: Endometriumhyperplasien</vt:lpstr>
      <vt:lpstr>Kapitel 5: Therapie der Präkanzerosen und des frühen Endometriumkarzinoms Kapitel 5.1: Endometriumhyperplasien</vt:lpstr>
      <vt:lpstr>Kapitel 5: Therapie der Präkanzerosen und des frühen Endometriumkarzinoms Kapitel 5.2: Frühes Endometriumkarzinom</vt:lpstr>
      <vt:lpstr>Kapitel 5: Therapie der Präkanzerosen und des frühen Endometriumkarzinoms Kapitel 5.2: Frühes Endometriumkarzinom</vt:lpstr>
      <vt:lpstr>Kapitel 5: Therapie der Präkanzerosen und des frühen Endometriumkarzinoms Kapitel 5.2: Frühes Endometriumkarzinom</vt:lpstr>
      <vt:lpstr>Kapitel 5: Therapie der Präkanzerosen und des frühen Endometriumkarzinoms Kapitel 5.2: Frühes Endometriumkarzinom</vt:lpstr>
      <vt:lpstr>Kapitel 5: Therapie der Präkanzerosen und des frühen Endometriumkarzinoms Kapitel 5.2: Frühes Endometriumkarzinom</vt:lpstr>
      <vt:lpstr>Kapitel 6: Operative Therapie des Endometriumkarzinoms Kapitel 6.1: Grundlagen der operativen Therapie</vt:lpstr>
      <vt:lpstr>Kapitel 6: Operative Therapie des Endometriumkarzinoms Kapitel 6.2: Lymphonodektomie</vt:lpstr>
      <vt:lpstr>Kapitel 6: Operative Therapie des Endometriumkarzinoms Kapitel 6.2: Lymphonodektomie</vt:lpstr>
      <vt:lpstr>Kapitel 6: Operative Therapie des Endometriumkarzinoms Kapitel 6.2: Lymphonodektomie</vt:lpstr>
      <vt:lpstr>Kapitel 6: Operative Therapie des Endometriumkarzinoms Kapitel 6.2: Lymphonodektomie</vt:lpstr>
      <vt:lpstr>Kapitel 6: Operative Therapie des Endometriumkarzinoms Kapitel 6.2: Lymphonodektomie</vt:lpstr>
      <vt:lpstr>Kapitel 6: Operative Therapie des Endometriumkarzinoms Kapitel 6.2: Lymphonodektomie</vt:lpstr>
      <vt:lpstr>Kapitel 6: Operative Therapie des Endometriumkarzinoms Kapitel 6.3: Laparoskopische Operation</vt:lpstr>
      <vt:lpstr>Kapitel 6: Operative Therapie des Endometriumkarzinoms Kapitel 6.4: Roboterunterstützte Operationsverfahren</vt:lpstr>
      <vt:lpstr>Kapitel 6: Operative Therapie des Endometriumkarzinoms Kapitel 6.5: Tumorreduktion bei fortgeschrittenen Endometriumkarzinomen</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7.1: Postoperative adjuvante Strahlentherapie des Endometriumkarzinom Typ I, Stadium I–II</vt:lpstr>
      <vt:lpstr>Kapitel 7: Strahlentherapie des Endometriumkarzinoms Kapitel 7.2: Postoperative Strahlentherapie beim Endometriumkarzinom Typ I, Stadium III-IVA</vt:lpstr>
      <vt:lpstr>Kapitel 7: Strahlentherapie des Endometriumkarzinoms Kapitel 7.2: Postoperative Strahlentherapie beim Endometriumkarzinom Typ I, Stadium III-IVA</vt:lpstr>
      <vt:lpstr>Kapitel 7: Strahlentherapie des Endometriumkarzinoms Kapitel 7.3: Vaginale Brachytherapie als Boost bei postoperativer perkutaner Beckenbestrahlung</vt:lpstr>
      <vt:lpstr>Kapitel 7: Strahlentherapie des Endometriumkarzinoms Kapitel 7.4: Postoperative Strahlentherapie beim Endometriumkarzinom Typ II</vt:lpstr>
      <vt:lpstr>Kapitel 7: Strahlentherapie des Endometriumkarzinoms Kapitel 7.6: Strahlentherapie bei Karzinosarkom</vt:lpstr>
      <vt:lpstr>Vorschlag zur stadienadaptierten Strahlentherapie beim uterinen Karzinosarkom</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8: Adjuvante medikamentöse Therapie des Endometriumkarzinoms Kapitel 8.1: Adjuvante medikamentöse Therapie bei Endometriumkarzinomen</vt:lpstr>
      <vt:lpstr>Kapitel 9: Nachsorge/Rezidiv/Metastasen des Endometriumkarzinoms Kapitel 9.1: Vorgehen in der Nachsorge</vt:lpstr>
      <vt:lpstr>Kapitel 9: Nachsorge/Rezidiv/Metastasen des Endometriumkarzinoms Kapitel 9.1: Vorgehen in der Nachsorge</vt:lpstr>
      <vt:lpstr>Kapitel 9: Nachsorge/Rezidiv/Metastasen des Endometriumkarzinoms Kapitel 9.2: Vorgehen bei lokoregionären Rezidiven</vt:lpstr>
      <vt:lpstr>Kapitel 9: Nachsorge/Rezidiv/Metastasen des Endometriumkarzinoms Kapitel 9.2: Vorgehen bei lokoregionären Rezidiven</vt:lpstr>
      <vt:lpstr>Kapitel 9: Nachsorge/Rezidiv/Metastasen des Endometriumkarzinoms Kapitel 9.3: Operative Therapie des Rezidivs</vt:lpstr>
      <vt:lpstr>Kapitel 9: Nachsorge/Rezidiv/Metastasen des Endometriumkarzinoms Kapitel 9.4: Endokrine Therapie beim Rezidiv</vt:lpstr>
      <vt:lpstr>Kapitel 9: Nachsorge/Rezidiv/Metastasen des Endometriumkarzinoms Kapitel 9.4: Endokrine Therapie beim Rezidiv</vt:lpstr>
      <vt:lpstr>Kapitel 9: Nachsorge/Rezidiv/Metastasen des Endometriumkarzinoms Kapitel 9.5: Chemotherapie beim Rezidiv</vt:lpstr>
      <vt:lpstr>Kapitel 9: Nachsorge/Rezidiv/Metastasen des Endometriumkarzinoms Kapitel 9.6: Immuntherapie beim Rezidiv des EC</vt:lpstr>
      <vt:lpstr>Kapitel 9: Nachsorge/Rezidiv/Metastasen des Endometriumkarzinoms Kapitel 9.6: Immuntherapie beim Rezidiv des EC</vt:lpstr>
      <vt:lpstr>Kapitel 9: Nachsorge/Rezidiv/Metastasen des Endometriumkarzinoms Kapitel 9.7: Postaktinische Veränderungen im Bestrahlungsfeld</vt:lpstr>
      <vt:lpstr>Kapitel 9: Nachsorge/Rezidiv/Metastasen des Endometriumkarzinoms Kapitel 9.7: Postaktinische Veränderungen im Bestrahlungsfeld</vt:lpstr>
      <vt:lpstr>Kapitel 9: Nachsorge/Rezidiv/Metastasen des Endometriumkarzinoms Kapitel 9.8: Palliative Strahlentherapie</vt:lpstr>
      <vt:lpstr>Kapitel 10: Hereditäre Endometriumkarzinome Kapitel 10.2: Erbliche Tumorsyndrome mit erhöhtem Endometriumkarzinomrisiko</vt:lpstr>
      <vt:lpstr>Tumorrisiken und Mutationsdetektionsraten</vt:lpstr>
      <vt:lpstr>Kapitel 10: Hereditäre Endometriumkarzinome Kapitel 10.3: Risikofeststellung</vt:lpstr>
      <vt:lpstr>Kapitel 10: Hereditäre Endometriumkarzinome Kapitel 10.4: Vorgehen bei Verdacht auf Vorliegen einer erblichen Form des Endometriumkarzinoms</vt:lpstr>
      <vt:lpstr>Kapitel 10: Hereditäre Endometriumkarzinome Kapitel 10.5: Psychosoziale Beratungs- und Betreuungsmöglichkeiten</vt:lpstr>
      <vt:lpstr>Kapitel 10: Hereditäre Endometriumkarzinome Kapitel 10.6: Abklärung der klinischen Verdachtsdiagnose</vt:lpstr>
      <vt:lpstr>Kapitel 10: Hereditäre Endometriumkarzinome Kapitel 10.6: Abklärung der klinischen Verdachtsdiagnose</vt:lpstr>
      <vt:lpstr>Ablauf der MMR-Diagnostik bei auffälligem Befund in der immunhistochemischen oder molekular-pathologischen Untersuchung</vt:lpstr>
      <vt:lpstr>Kapitel 10: Hereditäre Endometriumkarzinome Kapitel 10.6: Abklärung der klinischen Verdachtsdiagnose</vt:lpstr>
      <vt:lpstr>Kapitel 10: Hereditäre Endometriumkarzinome Kapitel 10.7: Vorgehen bei Risikopersonen für Lynch- oder Cowden-Syndrom</vt:lpstr>
      <vt:lpstr>Kapitel 10: Hereditäre Endometriumkarzinome Kapitel 10.8: Primärprävention der Risikogruppe</vt:lpstr>
      <vt:lpstr>Kapitel 10: Hereditäre Endometriumkarzinome Kapitel 10.9: Endometriumkarzinomscreening bei Lynch- und Cowden-Syndrom-Patientinnen</vt:lpstr>
      <vt:lpstr>Kapitel 10: Hereditäre Endometriumkarzinome Kapitel 10.10: Vorgehen bei Lynch- und Cowden-Syndrom-Anlageträgerinnen</vt:lpstr>
      <vt:lpstr>Kapitel 11: Psychoonkologische Aspekte, Patientinnenaufklärung, Palliativversorgung, Rehabilitation, Physiotherapeutische Behandlung im Rahmen der Rehabilitation Kapitel 11.1: Psychoonkologische Aspekte</vt:lpstr>
      <vt:lpstr>Empfehlungen der S3-Leitlinie „Psychoonkologische Diagnostik, Beratung und Behandlung von erwachsenen Krebspatienten“, Version 2.1, August 2023</vt:lpstr>
      <vt:lpstr>Kapitel 11: Psychoonkologische Aspekte, Patientinnenaufklärung, Palliativversorgung, Rehabilitation, Physiotherapeutische Behandlung im Rahmen der Rehabilitation Kapitel 11.1: Psychoonkologische Aspekte</vt:lpstr>
      <vt:lpstr>Kapitel 11: Psychoonkologische Aspekte, Patientinnenaufklärung, Palliativversorgung, Rehabilitation, Physiotherapeutische Behandlung im Rahmen der Rehabilitation Kapitel 11.2: Patientenaufklärung</vt:lpstr>
      <vt:lpstr>Kapitel 11: Psychoonkologische Aspekte, Patientinnenaufklärung, Palliativversorgung, Rehabilitation, Physiotherapeutische Behandlung im Rahmen der Rehabilitation Kapitel 11.2: Patientenaufklärung</vt:lpstr>
      <vt:lpstr>Kapitel 11: Psychoonkologische Aspekte, Patientinnenaufklärung, Palliativversorgung, Rehabilitation, Physiotherapeutische Behandlung im Rahmen der Rehabilitation Kapitel 11.2: Patientenaufklärung</vt:lpstr>
      <vt:lpstr>Kapitel 11: Psychoonkologische Aspekte, Patientinnenaufklärung, Palliativversorgung, Rehabilitation, Physiotherapeutische Behandlung im Rahmen der Rehabilitation Kapitel 11.3: Palliativversorgung</vt:lpstr>
      <vt:lpstr>Kapitel 11: Psychoonkologische Aspekte, Patientinnenaufklärung, Palliativversorgung, Rehabilitation, Physiotherapeutische Behandlung im Rahmen der Rehabilitation Kapitel 11.3: Palliativversorgung</vt:lpstr>
      <vt:lpstr>Kapitel 11: Psychoonkologische Aspekte, Patientinnenaufklärung, Palliativversorgung, Rehabilitation, Physiotherapeutische Behandlung im Rahmen der Rehabilitation Kapitel 11.4: Rehabilitation</vt:lpstr>
      <vt:lpstr>Kapitel 11: Psychoonkologische Aspekte, Patientinnenaufklärung, Palliativversorgung, Rehabilitation, Physiotherapeutische Behandlung im Rahmen der Rehabilitation Kapitel 11.4: Rehabilitation</vt:lpstr>
      <vt:lpstr>Kapitel 11: Psychoonkologische Aspekte, Patientinnenaufklärung, Palliativversorgung, Rehabilitation, Physiotherapeutische Behandlung im Rahmen der Rehabilitation Kapitel 11.4: Rehabilitation</vt:lpstr>
      <vt:lpstr>Kapitel 11: Psychoonkologische Aspekte, Patientinnenaufklärung, Palliativversorgung, Rehabilitation, Physiotherapeutische Behandlung im Rahmen der Rehabilitation Kapitel 11.4: Rehabilitation</vt:lpstr>
      <vt:lpstr>Kapitel 12: Fragile Patientinnen/Geriatrisches Assessment</vt:lpstr>
      <vt:lpstr>Kapitel 12: Fragile Patientinnen/Geriatrisches Assessment</vt:lpstr>
      <vt:lpstr>Kapitel 13: Qualitätsindikatoren</vt:lpstr>
      <vt:lpstr>Kapitel 13: Qualitätsindikatoren</vt:lpstr>
      <vt:lpstr>Kapitel 13: Qualitätsindikatoren</vt:lpstr>
      <vt:lpstr>Kapitel 13: Qualitätsindikatoren</vt:lpstr>
      <vt:lpstr>Kapitel 14: Versorgungsstrukturen Kapitel 14.2: Behandlung in onkologischen Zentren</vt:lpstr>
      <vt:lpstr>Versorgungsstrukturen für die Diagnose und Therapie des Endometriumkarzinoms</vt:lpstr>
      <vt:lpstr>Behandlungsnetzwerk im zertifizierten Gynäkologischen Krebszentrum</vt:lpstr>
      <vt:lpstr>Kapitel 14: Versorgungsstrukturen Kapitel 14.2: Behandlung in onkologischen Zentren</vt:lpstr>
      <vt:lpstr>Handlungsleitenden Algorithmen</vt:lpstr>
      <vt:lpstr>Handlungsleitende Algorithmen</vt:lpstr>
      <vt:lpstr>Handlungsleitende Algorithmen</vt:lpstr>
      <vt:lpstr>Handlungsleitend Algorithmen</vt:lpstr>
      <vt:lpstr>Handlungsleitende Algorithmen</vt:lpstr>
      <vt:lpstr>Handlungsleitende Algorithmen</vt:lpstr>
      <vt:lpstr>Handlungsleitende Algorithmen</vt:lpstr>
      <vt:lpstr>Handlungsleitende Algorithmen</vt:lpstr>
      <vt:lpstr>Handlungsleitende Algorithmen</vt:lpstr>
      <vt:lpstr>Handlungsleitende Algorithmen</vt:lpstr>
      <vt:lpstr>Handlungsleitende Algorithmen</vt:lpstr>
      <vt:lpstr>Handlungsleitende Algorithmen</vt:lpstr>
      <vt:lpstr>Handlungsleitende Algorithmen</vt:lpstr>
      <vt:lpstr>Handlungsleitende Algorithmen</vt:lpstr>
      <vt:lpstr>Übersicht der Änderungen in Version 3</vt:lpstr>
      <vt:lpstr>Übersicht der Änderungen in Version 3</vt:lpstr>
      <vt:lpstr>Übersicht der Änderungen in Version 3</vt:lpstr>
      <vt:lpstr>Übersicht der Änderungen in Version 3</vt:lpstr>
      <vt:lpstr>Übersicht der Änderungen in Version 3</vt:lpstr>
      <vt:lpstr>Übersicht der Änderungen in Version 3</vt:lpstr>
      <vt:lpstr>Übersicht der Änderungen in Version 3</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Gregor Wenzel</cp:lastModifiedBy>
  <cp:revision>481</cp:revision>
  <dcterms:created xsi:type="dcterms:W3CDTF">2011-09-15T15:22:15Z</dcterms:created>
  <dcterms:modified xsi:type="dcterms:W3CDTF">2024-06-03T09:43:48Z</dcterms:modified>
</cp:coreProperties>
</file>