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33"/>
  </p:notesMasterIdLst>
  <p:sldIdLst>
    <p:sldId id="256" r:id="rId2"/>
    <p:sldId id="323" r:id="rId3"/>
    <p:sldId id="317" r:id="rId4"/>
    <p:sldId id="258" r:id="rId5"/>
    <p:sldId id="259" r:id="rId6"/>
    <p:sldId id="261" r:id="rId7"/>
    <p:sldId id="262" r:id="rId8"/>
    <p:sldId id="322" r:id="rId9"/>
    <p:sldId id="316" r:id="rId10"/>
    <p:sldId id="320" r:id="rId11"/>
    <p:sldId id="321" r:id="rId12"/>
    <p:sldId id="325" r:id="rId13"/>
    <p:sldId id="328"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 id="396" r:id="rId81"/>
    <p:sldId id="397" r:id="rId82"/>
    <p:sldId id="398" r:id="rId83"/>
    <p:sldId id="399" r:id="rId84"/>
    <p:sldId id="400" r:id="rId85"/>
    <p:sldId id="401" r:id="rId86"/>
    <p:sldId id="402" r:id="rId87"/>
    <p:sldId id="403" r:id="rId88"/>
    <p:sldId id="404" r:id="rId89"/>
    <p:sldId id="405" r:id="rId90"/>
    <p:sldId id="406" r:id="rId91"/>
    <p:sldId id="407" r:id="rId92"/>
    <p:sldId id="408" r:id="rId93"/>
    <p:sldId id="409" r:id="rId94"/>
    <p:sldId id="410" r:id="rId95"/>
    <p:sldId id="411" r:id="rId96"/>
    <p:sldId id="412" r:id="rId97"/>
    <p:sldId id="413" r:id="rId98"/>
    <p:sldId id="414" r:id="rId99"/>
    <p:sldId id="415" r:id="rId100"/>
    <p:sldId id="416" r:id="rId101"/>
    <p:sldId id="417" r:id="rId102"/>
    <p:sldId id="418" r:id="rId103"/>
    <p:sldId id="419" r:id="rId104"/>
    <p:sldId id="420" r:id="rId105"/>
    <p:sldId id="421" r:id="rId106"/>
    <p:sldId id="422" r:id="rId107"/>
    <p:sldId id="423" r:id="rId108"/>
    <p:sldId id="424" r:id="rId109"/>
    <p:sldId id="425" r:id="rId110"/>
    <p:sldId id="426" r:id="rId111"/>
    <p:sldId id="427" r:id="rId112"/>
    <p:sldId id="428" r:id="rId113"/>
    <p:sldId id="429" r:id="rId114"/>
    <p:sldId id="430" r:id="rId115"/>
    <p:sldId id="431" r:id="rId116"/>
    <p:sldId id="432" r:id="rId117"/>
    <p:sldId id="433" r:id="rId118"/>
    <p:sldId id="434" r:id="rId119"/>
    <p:sldId id="435" r:id="rId120"/>
    <p:sldId id="436" r:id="rId121"/>
    <p:sldId id="437" r:id="rId122"/>
    <p:sldId id="438" r:id="rId123"/>
    <p:sldId id="439" r:id="rId124"/>
    <p:sldId id="440" r:id="rId125"/>
    <p:sldId id="441" r:id="rId126"/>
    <p:sldId id="442" r:id="rId127"/>
    <p:sldId id="443" r:id="rId128"/>
    <p:sldId id="444" r:id="rId129"/>
    <p:sldId id="445" r:id="rId130"/>
    <p:sldId id="446" r:id="rId131"/>
    <p:sldId id="447" r:id="rId132"/>
    <p:sldId id="448" r:id="rId133"/>
    <p:sldId id="449" r:id="rId134"/>
    <p:sldId id="450" r:id="rId135"/>
    <p:sldId id="451" r:id="rId136"/>
    <p:sldId id="452" r:id="rId137"/>
    <p:sldId id="453" r:id="rId138"/>
    <p:sldId id="454" r:id="rId139"/>
    <p:sldId id="455" r:id="rId140"/>
    <p:sldId id="456" r:id="rId141"/>
    <p:sldId id="457" r:id="rId142"/>
    <p:sldId id="458" r:id="rId143"/>
    <p:sldId id="459" r:id="rId144"/>
    <p:sldId id="460" r:id="rId145"/>
    <p:sldId id="461" r:id="rId146"/>
    <p:sldId id="462" r:id="rId147"/>
    <p:sldId id="463" r:id="rId148"/>
    <p:sldId id="464" r:id="rId149"/>
    <p:sldId id="465" r:id="rId150"/>
    <p:sldId id="466" r:id="rId151"/>
    <p:sldId id="467" r:id="rId152"/>
    <p:sldId id="468" r:id="rId153"/>
    <p:sldId id="469" r:id="rId154"/>
    <p:sldId id="470" r:id="rId155"/>
    <p:sldId id="471" r:id="rId156"/>
    <p:sldId id="472" r:id="rId157"/>
    <p:sldId id="473" r:id="rId158"/>
    <p:sldId id="474" r:id="rId159"/>
    <p:sldId id="477" r:id="rId160"/>
    <p:sldId id="480" r:id="rId161"/>
    <p:sldId id="481" r:id="rId162"/>
    <p:sldId id="482" r:id="rId163"/>
    <p:sldId id="483" r:id="rId164"/>
    <p:sldId id="484" r:id="rId165"/>
    <p:sldId id="485" r:id="rId166"/>
    <p:sldId id="486" r:id="rId167"/>
    <p:sldId id="487" r:id="rId168"/>
    <p:sldId id="488" r:id="rId169"/>
    <p:sldId id="489" r:id="rId170"/>
    <p:sldId id="490" r:id="rId171"/>
    <p:sldId id="491" r:id="rId172"/>
    <p:sldId id="492" r:id="rId173"/>
    <p:sldId id="493" r:id="rId174"/>
    <p:sldId id="494" r:id="rId175"/>
    <p:sldId id="495" r:id="rId176"/>
    <p:sldId id="496" r:id="rId177"/>
    <p:sldId id="497" r:id="rId178"/>
    <p:sldId id="498" r:id="rId179"/>
    <p:sldId id="499" r:id="rId180"/>
    <p:sldId id="500" r:id="rId181"/>
    <p:sldId id="501" r:id="rId182"/>
    <p:sldId id="502" r:id="rId183"/>
    <p:sldId id="556" r:id="rId184"/>
    <p:sldId id="504" r:id="rId185"/>
    <p:sldId id="506" r:id="rId186"/>
    <p:sldId id="507" r:id="rId187"/>
    <p:sldId id="508" r:id="rId188"/>
    <p:sldId id="509" r:id="rId189"/>
    <p:sldId id="512" r:id="rId190"/>
    <p:sldId id="515" r:id="rId191"/>
    <p:sldId id="516" r:id="rId192"/>
    <p:sldId id="517" r:id="rId193"/>
    <p:sldId id="518" r:id="rId194"/>
    <p:sldId id="519" r:id="rId195"/>
    <p:sldId id="520" r:id="rId196"/>
    <p:sldId id="521" r:id="rId197"/>
    <p:sldId id="522" r:id="rId198"/>
    <p:sldId id="523" r:id="rId199"/>
    <p:sldId id="524" r:id="rId200"/>
    <p:sldId id="525" r:id="rId201"/>
    <p:sldId id="526" r:id="rId202"/>
    <p:sldId id="527" r:id="rId203"/>
    <p:sldId id="528" r:id="rId204"/>
    <p:sldId id="529" r:id="rId205"/>
    <p:sldId id="530" r:id="rId206"/>
    <p:sldId id="531" r:id="rId207"/>
    <p:sldId id="532" r:id="rId208"/>
    <p:sldId id="533" r:id="rId209"/>
    <p:sldId id="534" r:id="rId210"/>
    <p:sldId id="535" r:id="rId211"/>
    <p:sldId id="536" r:id="rId212"/>
    <p:sldId id="537" r:id="rId213"/>
    <p:sldId id="538" r:id="rId214"/>
    <p:sldId id="539" r:id="rId215"/>
    <p:sldId id="540" r:id="rId216"/>
    <p:sldId id="541" r:id="rId217"/>
    <p:sldId id="542" r:id="rId218"/>
    <p:sldId id="543" r:id="rId219"/>
    <p:sldId id="544" r:id="rId220"/>
    <p:sldId id="545" r:id="rId221"/>
    <p:sldId id="546" r:id="rId222"/>
    <p:sldId id="547" r:id="rId223"/>
    <p:sldId id="548" r:id="rId224"/>
    <p:sldId id="549" r:id="rId225"/>
    <p:sldId id="550" r:id="rId226"/>
    <p:sldId id="551" r:id="rId227"/>
    <p:sldId id="552" r:id="rId228"/>
    <p:sldId id="553" r:id="rId229"/>
    <p:sldId id="554" r:id="rId230"/>
    <p:sldId id="555" r:id="rId231"/>
    <p:sldId id="318" r:id="rId232"/>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BD"/>
    <a:srgbClr val="F7BF66"/>
    <a:srgbClr val="F29400"/>
    <a:srgbClr val="92D050"/>
    <a:srgbClr val="FFC7CE"/>
    <a:srgbClr val="F2F2F2"/>
    <a:srgbClr val="0098C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7" autoAdjust="0"/>
    <p:restoredTop sz="85039" autoAdjust="0"/>
  </p:normalViewPr>
  <p:slideViewPr>
    <p:cSldViewPr snapToObjects="1" showGuides="1">
      <p:cViewPr>
        <p:scale>
          <a:sx n="100" d="100"/>
          <a:sy n="100" d="100"/>
        </p:scale>
        <p:origin x="1236" y="72"/>
      </p:cViewPr>
      <p:guideLst>
        <p:guide orient="horz" pos="2160"/>
        <p:guide pos="3840"/>
      </p:guideLst>
    </p:cSldViewPr>
  </p:slideViewPr>
  <p:notesTextViewPr>
    <p:cViewPr>
      <p:scale>
        <a:sx n="3" d="2"/>
        <a:sy n="3" d="2"/>
      </p:scale>
      <p:origin x="0" y="0"/>
    </p:cViewPr>
  </p:notesTextViewPr>
  <p:notesViewPr>
    <p:cSldViewPr snapToObjects="1">
      <p:cViewPr varScale="1">
        <p:scale>
          <a:sx n="84" d="100"/>
          <a:sy n="84"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viewProps" Target="view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9596-C45C-4EA9-829C-A39EFA43EA83}" type="datetimeFigureOut">
              <a:rPr lang="de-DE" smtClean="0"/>
              <a:t>29.05.2024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84E5-32F8-43D1-8A74-293459209132}" type="slidenum">
              <a:rPr lang="de-DE" smtClean="0"/>
              <a:t>‹Nr.›</a:t>
            </a:fld>
            <a:endParaRPr lang="de-DE"/>
          </a:p>
        </p:txBody>
      </p:sp>
    </p:spTree>
    <p:extLst>
      <p:ext uri="{BB962C8B-B14F-4D97-AF65-F5344CB8AC3E}">
        <p14:creationId xmlns:p14="http://schemas.microsoft.com/office/powerpoint/2010/main" val="240196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A7484E5-32F8-43D1-8A74-293459209132}" type="slidenum">
              <a:rPr lang="de-DE" smtClean="0"/>
              <a:t>1</a:t>
            </a:fld>
            <a:endParaRPr lang="de-DE"/>
          </a:p>
        </p:txBody>
      </p:sp>
    </p:spTree>
    <p:extLst>
      <p:ext uri="{BB962C8B-B14F-4D97-AF65-F5344CB8AC3E}">
        <p14:creationId xmlns:p14="http://schemas.microsoft.com/office/powerpoint/2010/main" val="202759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7484E5-32F8-43D1-8A74-293459209132}" type="slidenum">
              <a:rPr lang="de-DE" smtClean="0"/>
              <a:t>10</a:t>
            </a:fld>
            <a:endParaRPr lang="de-DE"/>
          </a:p>
        </p:txBody>
      </p:sp>
    </p:spTree>
    <p:extLst>
      <p:ext uri="{BB962C8B-B14F-4D97-AF65-F5344CB8AC3E}">
        <p14:creationId xmlns:p14="http://schemas.microsoft.com/office/powerpoint/2010/main" val="226821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lgn="ctr">
              <a:defRPr sz="3200"/>
            </a:lvl1pPr>
          </a:lstStyle>
          <a:p>
            <a:r>
              <a:rPr lang="de-DE" dirty="0"/>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304800" y="152400"/>
            <a:ext cx="3149600" cy="457200"/>
          </a:xfrm>
        </p:spPr>
        <p:txBody>
          <a:bodyPr/>
          <a:lstStyle/>
          <a:p>
            <a:fld id="{F129FD23-5131-3541-9ED3-E0468AE35D07}" type="datetimeFigureOut">
              <a:rPr lang="de-DE" smtClean="0"/>
              <a:pPr/>
              <a:t>29.05.2024</a:t>
            </a:fld>
            <a:endParaRPr lang="de-DE" dirty="0"/>
          </a:p>
        </p:txBody>
      </p:sp>
      <p:sp>
        <p:nvSpPr>
          <p:cNvPr id="5" name="Fußzeilenplatzhalter 4"/>
          <p:cNvSpPr>
            <a:spLocks noGrp="1"/>
          </p:cNvSpPr>
          <p:nvPr>
            <p:ph type="ftr" sz="quarter" idx="11"/>
          </p:nvPr>
        </p:nvSpPr>
        <p:spPr>
          <a:xfrm>
            <a:off x="5039883" y="6553201"/>
            <a:ext cx="5729717" cy="168275"/>
          </a:xfrm>
        </p:spPr>
        <p:txBody>
          <a:bodyPr/>
          <a:lstStyle/>
          <a:p>
            <a:endParaRPr lang="de-DE" dirty="0"/>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685801"/>
            <a:ext cx="2743200" cy="54403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304800" y="685801"/>
            <a:ext cx="8331200" cy="54403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048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Inhaltsplatzhalter 3"/>
          <p:cNvSpPr>
            <a:spLocks noGrp="1"/>
          </p:cNvSpPr>
          <p:nvPr>
            <p:ph sz="half" idx="2"/>
          </p:nvPr>
        </p:nvSpPr>
        <p:spPr>
          <a:xfrm>
            <a:off x="61976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5" name="Datumsplatzhalter 4"/>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304800"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304800"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7" name="Datumsplatzhalter 6"/>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E13DB4-833F-7E4A-A9B3-4FA7E7C2759D}" type="slidenum">
              <a:rPr lang="de-DE" smtClean="0"/>
              <a:pPr/>
              <a:t>‹Nr.›</a:t>
            </a:fld>
            <a:endParaRPr lang="de-DE"/>
          </a:p>
        </p:txBody>
      </p:sp>
      <p:sp>
        <p:nvSpPr>
          <p:cNvPr id="10" name="Textplatzhalter 2"/>
          <p:cNvSpPr>
            <a:spLocks noGrp="1"/>
          </p:cNvSpPr>
          <p:nvPr>
            <p:ph type="body" idx="13"/>
          </p:nvPr>
        </p:nvSpPr>
        <p:spPr>
          <a:xfrm>
            <a:off x="6195483"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p:cNvSpPr>
            <a:spLocks noGrp="1"/>
          </p:cNvSpPr>
          <p:nvPr>
            <p:ph sz="half" idx="14"/>
          </p:nvPr>
        </p:nvSpPr>
        <p:spPr>
          <a:xfrm>
            <a:off x="6195483"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762000"/>
            <a:ext cx="4011084" cy="1143000"/>
          </a:xfr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4766733" y="762001"/>
            <a:ext cx="6815667" cy="53641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Textplatzhalter 3"/>
          <p:cNvSpPr>
            <a:spLocks noGrp="1"/>
          </p:cNvSpPr>
          <p:nvPr>
            <p:ph type="body" sz="half" idx="2"/>
          </p:nvPr>
        </p:nvSpPr>
        <p:spPr>
          <a:xfrm>
            <a:off x="609601" y="2057401"/>
            <a:ext cx="4011084"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762000"/>
            <a:ext cx="73152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29.05.2024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4800" y="762000"/>
            <a:ext cx="11582400" cy="1066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304800" y="1981200"/>
            <a:ext cx="11582400" cy="426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051171" y="6558627"/>
            <a:ext cx="1625600" cy="168275"/>
          </a:xfrm>
          <a:prstGeom prst="rect">
            <a:avLst/>
          </a:prstGeom>
        </p:spPr>
        <p:txBody>
          <a:bodyPr vert="horz" lIns="91440" tIns="45720" rIns="91440" bIns="45720" rtlCol="0" anchor="ctr"/>
          <a:lstStyle>
            <a:lvl1pPr algn="l">
              <a:defRPr sz="800">
                <a:solidFill>
                  <a:schemeClr val="tx1">
                    <a:tint val="75000"/>
                  </a:schemeClr>
                </a:solidFill>
              </a:defRPr>
            </a:lvl1pPr>
          </a:lstStyle>
          <a:p>
            <a:fld id="{F129FD23-5131-3541-9ED3-E0468AE35D07}" type="datetimeFigureOut">
              <a:rPr lang="de-DE" smtClean="0"/>
              <a:pPr/>
              <a:t>29.05.2024</a:t>
            </a:fld>
            <a:endParaRPr lang="de-DE" dirty="0"/>
          </a:p>
        </p:txBody>
      </p:sp>
      <p:sp>
        <p:nvSpPr>
          <p:cNvPr id="5" name="Fußzeilenplatzhalter 4"/>
          <p:cNvSpPr>
            <a:spLocks noGrp="1"/>
          </p:cNvSpPr>
          <p:nvPr>
            <p:ph type="ftr" sz="quarter" idx="3"/>
          </p:nvPr>
        </p:nvSpPr>
        <p:spPr>
          <a:xfrm>
            <a:off x="6768075" y="6553201"/>
            <a:ext cx="4001525" cy="173701"/>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10972800" y="6553201"/>
            <a:ext cx="914400" cy="168275"/>
          </a:xfrm>
          <a:prstGeom prst="rect">
            <a:avLst/>
          </a:prstGeom>
        </p:spPr>
        <p:txBody>
          <a:bodyPr vert="horz" lIns="91440" tIns="45720" rIns="91440" bIns="45720" rtlCol="0" anchor="ctr"/>
          <a:lstStyle>
            <a:lvl1pPr algn="r">
              <a:defRPr sz="800">
                <a:solidFill>
                  <a:schemeClr val="tx1">
                    <a:tint val="75000"/>
                  </a:schemeClr>
                </a:solidFill>
              </a:defRPr>
            </a:lvl1pPr>
          </a:lstStyle>
          <a:p>
            <a:fld id="{33E13DB4-833F-7E4A-A9B3-4FA7E7C2759D}" type="slidenum">
              <a:rPr lang="de-DE" smtClean="0"/>
              <a:pPr/>
              <a:t>‹Nr.›</a:t>
            </a:fld>
            <a:endParaRPr lang="de-DE" dirty="0"/>
          </a:p>
        </p:txBody>
      </p:sp>
      <p:sp>
        <p:nvSpPr>
          <p:cNvPr id="11" name="Rechteck 10">
            <a:extLst>
              <a:ext uri="{FF2B5EF4-FFF2-40B4-BE49-F238E27FC236}">
                <a16:creationId xmlns:a16="http://schemas.microsoft.com/office/drawing/2014/main" id="{B9805C25-DACB-4522-A7BB-5B82F8512CDF}"/>
              </a:ext>
            </a:extLst>
          </p:cNvPr>
          <p:cNvSpPr/>
          <p:nvPr userDrawn="1"/>
        </p:nvSpPr>
        <p:spPr>
          <a:xfrm>
            <a:off x="0" y="575332"/>
            <a:ext cx="7824192" cy="86805"/>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68143337-1DEB-4AE7-942D-BBA219458EC2}"/>
              </a:ext>
            </a:extLst>
          </p:cNvPr>
          <p:cNvSpPr/>
          <p:nvPr userDrawn="1"/>
        </p:nvSpPr>
        <p:spPr>
          <a:xfrm>
            <a:off x="0" y="6374206"/>
            <a:ext cx="12192000" cy="79131"/>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3" name="Grafik 12" descr="Onkologie_Logo_RGB.jpg">
            <a:extLst>
              <a:ext uri="{FF2B5EF4-FFF2-40B4-BE49-F238E27FC236}">
                <a16:creationId xmlns:a16="http://schemas.microsoft.com/office/drawing/2014/main" id="{6B5A9BC5-49EE-49F1-82BA-70ED743F38AF}"/>
              </a:ext>
            </a:extLst>
          </p:cNvPr>
          <p:cNvPicPr/>
          <p:nvPr userDrawn="1"/>
        </p:nvPicPr>
        <p:blipFill rotWithShape="1">
          <a:blip r:embed="rId13"/>
          <a:srcRect l="9051" r="52362" b="-3238"/>
          <a:stretch/>
        </p:blipFill>
        <p:spPr>
          <a:xfrm>
            <a:off x="304801" y="6365413"/>
            <a:ext cx="3630960" cy="399788"/>
          </a:xfrm>
          <a:prstGeom prst="rect">
            <a:avLst/>
          </a:prstGeom>
        </p:spPr>
      </p:pic>
      <p:pic>
        <p:nvPicPr>
          <p:cNvPr id="8" name="Grafik 7">
            <a:extLst>
              <a:ext uri="{FF2B5EF4-FFF2-40B4-BE49-F238E27FC236}">
                <a16:creationId xmlns:a16="http://schemas.microsoft.com/office/drawing/2014/main" id="{61CF07D0-7038-7BED-8601-E488BA30EF33}"/>
              </a:ext>
            </a:extLst>
          </p:cNvPr>
          <p:cNvPicPr>
            <a:picLocks noChangeAspect="1"/>
          </p:cNvPicPr>
          <p:nvPr userDrawn="1"/>
        </p:nvPicPr>
        <p:blipFill rotWithShape="1">
          <a:blip r:embed="rId14"/>
          <a:srcRect l="3307" r="2059"/>
          <a:stretch/>
        </p:blipFill>
        <p:spPr>
          <a:xfrm>
            <a:off x="7968208" y="98553"/>
            <a:ext cx="4079776" cy="6005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3292233" TargetMode="Externa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16679545" TargetMode="Externa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3292233" TargetMode="Externa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8" Type="http://schemas.openxmlformats.org/officeDocument/2006/relationships/hyperlink" Target="https://www.ncbi.nlm.nih.gov/pubmed/9039219" TargetMode="External"/><Relationship Id="rId3" Type="http://schemas.openxmlformats.org/officeDocument/2006/relationships/hyperlink" Target="https://www.ncbi.nlm.nih.gov/pubmed/22079732" TargetMode="External"/><Relationship Id="rId7" Type="http://schemas.openxmlformats.org/officeDocument/2006/relationships/hyperlink" Target="https://www.ncbi.nlm.nih.gov/pubmed/10861309" TargetMode="External"/><Relationship Id="rId2" Type="http://schemas.openxmlformats.org/officeDocument/2006/relationships/hyperlink" Target="https://www.ncbi.nlm.nih.gov/pubmed/15690650" TargetMode="External"/><Relationship Id="rId1" Type="http://schemas.openxmlformats.org/officeDocument/2006/relationships/slideLayout" Target="../slideLayouts/slideLayout6.xml"/><Relationship Id="rId6" Type="http://schemas.openxmlformats.org/officeDocument/2006/relationships/hyperlink" Target="https://www.ncbi.nlm.nih.gov/pubmed/14534715" TargetMode="External"/><Relationship Id="rId5" Type="http://schemas.openxmlformats.org/officeDocument/2006/relationships/hyperlink" Target="https://www.ncbi.nlm.nih.gov/pubmed/7564470" TargetMode="External"/><Relationship Id="rId4" Type="http://schemas.openxmlformats.org/officeDocument/2006/relationships/hyperlink" Target="https://www.ncbi.nlm.nih.gov/pubmed/11245451" TargetMode="External"/><Relationship Id="rId9" Type="http://schemas.openxmlformats.org/officeDocument/2006/relationships/slide" Target="slide3.xml"/></Relationships>
</file>

<file path=ppt/slides/_rels/slide105.xml.rels><?xml version="1.0" encoding="UTF-8" standalone="yes"?>
<Relationships xmlns="http://schemas.openxmlformats.org/package/2006/relationships"><Relationship Id="rId3" Type="http://schemas.openxmlformats.org/officeDocument/2006/relationships/hyperlink" Target="https://www.ncbi.nlm.nih.gov/pubmed/20887495" TargetMode="External"/><Relationship Id="rId2" Type="http://schemas.openxmlformats.org/officeDocument/2006/relationships/hyperlink" Target="https://www.ncbi.nlm.nih.gov/pubmed/23977264"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7744151/" TargetMode="External"/><Relationship Id="rId4" Type="http://schemas.openxmlformats.org/officeDocument/2006/relationships/hyperlink" Target="https://www.ncbi.nlm.nih.gov/pubmed/22814578"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www.ncbi.nlm.nih.gov/pubmed/24971407" TargetMode="External"/><Relationship Id="rId2" Type="http://schemas.openxmlformats.org/officeDocument/2006/relationships/hyperlink" Target="https://www.ncbi.nlm.nih.gov/pubmed/23977264"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28715540" TargetMode="External"/><Relationship Id="rId4" Type="http://schemas.openxmlformats.org/officeDocument/2006/relationships/hyperlink" Target="https://pubmed.ncbi.nlm.nih.gov/26158157/" TargetMode="External"/></Relationships>
</file>

<file path=ppt/slides/_rels/slide1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doi.org/10.4103/2278-0513.132113"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hyperlink" Target="https://www.ncbi.nlm.nih.gov/pubmed/30935547" TargetMode="External"/><Relationship Id="rId2" Type="http://schemas.openxmlformats.org/officeDocument/2006/relationships/hyperlink" Target="https://www.ncbi.nlm.nih.gov/pubmed/25918920"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7033783" TargetMode="External"/></Relationships>
</file>

<file path=ppt/slides/_rels/slide1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5601965"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8" Type="http://schemas.openxmlformats.org/officeDocument/2006/relationships/hyperlink" Target="https://www.ncbi.nlm.nih.gov/pubmed/21483004" TargetMode="External"/><Relationship Id="rId13" Type="http://schemas.openxmlformats.org/officeDocument/2006/relationships/hyperlink" Target="https://pubmed.ncbi.nlm.nih.gov/33233566/" TargetMode="External"/><Relationship Id="rId18" Type="http://schemas.openxmlformats.org/officeDocument/2006/relationships/hyperlink" Target="https://pubmed.ncbi.nlm.nih.gov/29533115/" TargetMode="External"/><Relationship Id="rId3" Type="http://schemas.openxmlformats.org/officeDocument/2006/relationships/hyperlink" Target="https://www.ncbi.nlm.nih.gov/pubmed/17308271" TargetMode="External"/><Relationship Id="rId21" Type="http://schemas.openxmlformats.org/officeDocument/2006/relationships/hyperlink" Target="https://pubmed.ncbi.nlm.nih.gov/31218477/" TargetMode="External"/><Relationship Id="rId7" Type="http://schemas.openxmlformats.org/officeDocument/2006/relationships/hyperlink" Target="https://www.ncbi.nlm.nih.gov/pubmed/21691817" TargetMode="External"/><Relationship Id="rId12" Type="http://schemas.openxmlformats.org/officeDocument/2006/relationships/hyperlink" Target="https://pubmed.ncbi.nlm.nih.gov/31181357/" TargetMode="External"/><Relationship Id="rId17" Type="http://schemas.openxmlformats.org/officeDocument/2006/relationships/hyperlink" Target="https://pubmed.ncbi.nlm.nih.gov/30018118/" TargetMode="External"/><Relationship Id="rId2" Type="http://schemas.openxmlformats.org/officeDocument/2006/relationships/hyperlink" Target="https://www.ncbi.nlm.nih.gov/pubmed/18413835" TargetMode="External"/><Relationship Id="rId16" Type="http://schemas.openxmlformats.org/officeDocument/2006/relationships/hyperlink" Target="https://pubmed.ncbi.nlm.nih.gov/30729333/" TargetMode="External"/><Relationship Id="rId20" Type="http://schemas.openxmlformats.org/officeDocument/2006/relationships/hyperlink" Target="https://pubmed.ncbi.nlm.nih.gov/32911988/" TargetMode="External"/><Relationship Id="rId1" Type="http://schemas.openxmlformats.org/officeDocument/2006/relationships/slideLayout" Target="../slideLayouts/slideLayout6.xml"/><Relationship Id="rId6" Type="http://schemas.openxmlformats.org/officeDocument/2006/relationships/hyperlink" Target="https://www.ncbi.nlm.nih.gov/pubmed/28649650" TargetMode="External"/><Relationship Id="rId11" Type="http://schemas.openxmlformats.org/officeDocument/2006/relationships/hyperlink" Target="https://pubmed.ncbi.nlm.nih.gov/34199802/" TargetMode="External"/><Relationship Id="rId24" Type="http://schemas.openxmlformats.org/officeDocument/2006/relationships/slide" Target="slide3.xml"/><Relationship Id="rId5" Type="http://schemas.openxmlformats.org/officeDocument/2006/relationships/hyperlink" Target="https://www.ncbi.nlm.nih.gov/pubmed/28770449" TargetMode="External"/><Relationship Id="rId15" Type="http://schemas.openxmlformats.org/officeDocument/2006/relationships/hyperlink" Target="https://pubmed.ncbi.nlm.nih.gov/30964527/" TargetMode="External"/><Relationship Id="rId23" Type="http://schemas.openxmlformats.org/officeDocument/2006/relationships/hyperlink" Target="https://www.ncbi.nlm.nih.gov/pubmed/27029707" TargetMode="External"/><Relationship Id="rId10" Type="http://schemas.openxmlformats.org/officeDocument/2006/relationships/hyperlink" Target="https://www.ncbi.nlm.nih.gov/pubmed/20438786" TargetMode="External"/><Relationship Id="rId19" Type="http://schemas.openxmlformats.org/officeDocument/2006/relationships/hyperlink" Target="https://pubmed.ncbi.nlm.nih.gov/30964526/" TargetMode="External"/><Relationship Id="rId4" Type="http://schemas.openxmlformats.org/officeDocument/2006/relationships/hyperlink" Target="https://www.ncbi.nlm.nih.gov/pubmed/26354897" TargetMode="External"/><Relationship Id="rId9" Type="http://schemas.openxmlformats.org/officeDocument/2006/relationships/hyperlink" Target="https://www.ncbi.nlm.nih.gov/pubmed/26868123" TargetMode="External"/><Relationship Id="rId14" Type="http://schemas.openxmlformats.org/officeDocument/2006/relationships/hyperlink" Target="https://pubmed.ncbi.nlm.nih.gov/34359609/" TargetMode="External"/><Relationship Id="rId22" Type="http://schemas.openxmlformats.org/officeDocument/2006/relationships/hyperlink" Target="https://pubmed.ncbi.nlm.nih.gov/31713184/" TargetMode="External"/></Relationships>
</file>

<file path=ppt/slides/_rels/slide1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hyperlink" Target="https://www.ncbi.nlm.nih.gov/pubmed/15812073" TargetMode="External"/><Relationship Id="rId7" Type="http://schemas.openxmlformats.org/officeDocument/2006/relationships/slide" Target="slide3.xml"/><Relationship Id="rId2" Type="http://schemas.openxmlformats.org/officeDocument/2006/relationships/hyperlink" Target="https://www.ncbi.nlm.nih.gov/pubmed/16027437" TargetMode="External"/><Relationship Id="rId1" Type="http://schemas.openxmlformats.org/officeDocument/2006/relationships/slideLayout" Target="../slideLayouts/slideLayout6.xml"/><Relationship Id="rId6" Type="http://schemas.openxmlformats.org/officeDocument/2006/relationships/hyperlink" Target="https://www.ncbi.nlm.nih.gov/pubmed/22347607" TargetMode="External"/><Relationship Id="rId5" Type="http://schemas.openxmlformats.org/officeDocument/2006/relationships/hyperlink" Target="https://www.ncbi.nlm.nih.gov/pubmed/15054734" TargetMode="External"/><Relationship Id="rId4" Type="http://schemas.openxmlformats.org/officeDocument/2006/relationships/hyperlink" Target="https://www.ncbi.nlm.nih.gov/pubmed/16841333"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www.ncbi.nlm.nih.gov/pubmed/20194916" TargetMode="External"/><Relationship Id="rId3" Type="http://schemas.openxmlformats.org/officeDocument/2006/relationships/hyperlink" Target="https://www.ncbi.nlm.nih.gov/pubmed/23538593" TargetMode="External"/><Relationship Id="rId7" Type="http://schemas.openxmlformats.org/officeDocument/2006/relationships/hyperlink" Target="https://www.ncbi.nlm.nih.gov/pubmed/12610195" TargetMode="External"/><Relationship Id="rId2" Type="http://schemas.openxmlformats.org/officeDocument/2006/relationships/hyperlink" Target="https://doi.org/10.4103/2278-0513.132113" TargetMode="External"/><Relationship Id="rId1" Type="http://schemas.openxmlformats.org/officeDocument/2006/relationships/slideLayout" Target="../slideLayouts/slideLayout6.xml"/><Relationship Id="rId6" Type="http://schemas.openxmlformats.org/officeDocument/2006/relationships/hyperlink" Target="https://www.ncbi.nlm.nih.gov/pubmed/20936417" TargetMode="External"/><Relationship Id="rId11" Type="http://schemas.openxmlformats.org/officeDocument/2006/relationships/slide" Target="slide3.xml"/><Relationship Id="rId5" Type="http://schemas.openxmlformats.org/officeDocument/2006/relationships/hyperlink" Target="https://www.ncbi.nlm.nih.gov/pubmed/16622646" TargetMode="External"/><Relationship Id="rId10" Type="http://schemas.openxmlformats.org/officeDocument/2006/relationships/hyperlink" Target="https://doi.org/10.5812/jjnpp.65027" TargetMode="External"/><Relationship Id="rId4" Type="http://schemas.openxmlformats.org/officeDocument/2006/relationships/hyperlink" Target="https://www.ncbi.nlm.nih.gov/pubmed/16939848" TargetMode="External"/><Relationship Id="rId9" Type="http://schemas.openxmlformats.org/officeDocument/2006/relationships/hyperlink" Target="https://www.ncbi.nlm.nih.gov/pubmed/26682028" TargetMode="External"/></Relationships>
</file>

<file path=ppt/slides/_rels/slide1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9469333" TargetMode="Externa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6849799" TargetMode="Externa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hyperlink" Target="http://radioncology.com/en/articles/796.html" TargetMode="External"/><Relationship Id="rId2" Type="http://schemas.openxmlformats.org/officeDocument/2006/relationships/hyperlink" Target="https://doi.org/10.1111/j.1743-7563.2007.00111.x"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hyperlink" Target="https://doi.org/10.1111/j.1743-7563.2007.00111.x" TargetMode="External"/><Relationship Id="rId2" Type="http://schemas.openxmlformats.org/officeDocument/2006/relationships/hyperlink" Target="https://www.ncbi.nlm.nih.gov/pubmed/15054734"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radioncology.com/en/articles/796.html"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www.ncbi.nlm.nih.gov/pubmed/16027437" TargetMode="External"/><Relationship Id="rId2" Type="http://schemas.openxmlformats.org/officeDocument/2006/relationships/hyperlink" Target="https://www.ncbi.nlm.nih.gov/pubmed/23538593"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15054734" TargetMode="External"/></Relationships>
</file>

<file path=ppt/slides/_rels/slide1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15812073" TargetMode="Externa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16027437" TargetMode="Externa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16841333" TargetMode="Externa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4066010" TargetMode="Externa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5553247" TargetMode="Externa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7048670" TargetMode="Externa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30510915" TargetMode="Externa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8" Type="http://schemas.openxmlformats.org/officeDocument/2006/relationships/hyperlink" Target="https://www.ncbi.nlm.nih.gov/pubmed/20104529" TargetMode="External"/><Relationship Id="rId3" Type="http://schemas.openxmlformats.org/officeDocument/2006/relationships/hyperlink" Target="http://ijrr.com/article-1-1036-en.html" TargetMode="External"/><Relationship Id="rId7" Type="http://schemas.openxmlformats.org/officeDocument/2006/relationships/hyperlink" Target="https://www.ncbi.nlm.nih.gov/pubmed/23720981" TargetMode="External"/><Relationship Id="rId2" Type="http://schemas.openxmlformats.org/officeDocument/2006/relationships/hyperlink" Target="https://www.ncbi.nlm.nih.gov/pubmed/14697435" TargetMode="External"/><Relationship Id="rId1" Type="http://schemas.openxmlformats.org/officeDocument/2006/relationships/slideLayout" Target="../slideLayouts/slideLayout6.xml"/><Relationship Id="rId6" Type="http://schemas.openxmlformats.org/officeDocument/2006/relationships/hyperlink" Target="ijrr.com/article-1-1281-en.pdf" TargetMode="External"/><Relationship Id="rId5" Type="http://schemas.openxmlformats.org/officeDocument/2006/relationships/hyperlink" Target="https://www.ncbi.nlm.nih.gov/pubmed/20574929" TargetMode="External"/><Relationship Id="rId4" Type="http://schemas.openxmlformats.org/officeDocument/2006/relationships/hyperlink" Target="https://www.ncbi.nlm.nih.gov/pubmed/16751063" TargetMode="External"/><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8" Type="http://schemas.openxmlformats.org/officeDocument/2006/relationships/hyperlink" Target="https://www.ncbi.nlm.nih.gov/pubmed/22764846" TargetMode="External"/><Relationship Id="rId3" Type="http://schemas.openxmlformats.org/officeDocument/2006/relationships/hyperlink" Target="http://ijrr.com/article-1-1036-en.html" TargetMode="External"/><Relationship Id="rId7" Type="http://schemas.openxmlformats.org/officeDocument/2006/relationships/hyperlink" Target="https://pubmed.ncbi.nlm.nih.gov/17394940/" TargetMode="External"/><Relationship Id="rId12" Type="http://schemas.openxmlformats.org/officeDocument/2006/relationships/slide" Target="slide3.xml"/><Relationship Id="rId2" Type="http://schemas.openxmlformats.org/officeDocument/2006/relationships/hyperlink" Target="https://www.ncbi.nlm.nih.gov/pubmed/22724877" TargetMode="External"/><Relationship Id="rId1" Type="http://schemas.openxmlformats.org/officeDocument/2006/relationships/slideLayout" Target="../slideLayouts/slideLayout6.xml"/><Relationship Id="rId6" Type="http://schemas.openxmlformats.org/officeDocument/2006/relationships/hyperlink" Target="https://www.ncbi.nlm.nih.gov/pubmed/20104529" TargetMode="External"/><Relationship Id="rId11" Type="http://schemas.openxmlformats.org/officeDocument/2006/relationships/hyperlink" Target="https://www.ncbi.nlm.nih.gov/pubmed/28444084" TargetMode="External"/><Relationship Id="rId5" Type="http://schemas.openxmlformats.org/officeDocument/2006/relationships/hyperlink" Target="https://www.ncbi.nlm.nih.gov/pubmed/23720981" TargetMode="External"/><Relationship Id="rId10" Type="http://schemas.openxmlformats.org/officeDocument/2006/relationships/hyperlink" Target="https://www.ncbi.nlm.nih.gov/pubmed/9587128" TargetMode="External"/><Relationship Id="rId4" Type="http://schemas.openxmlformats.org/officeDocument/2006/relationships/hyperlink" Target="https://www.ncbi.nlm.nih.gov/pubmed/16751063" TargetMode="External"/><Relationship Id="rId9" Type="http://schemas.openxmlformats.org/officeDocument/2006/relationships/hyperlink" Target="https://www.ncbi.nlm.nih.gov/pubmed/23914214" TargetMode="External"/></Relationships>
</file>

<file path=ppt/slides/_rels/slide131.xml.rels><?xml version="1.0" encoding="UTF-8" standalone="yes"?>
<Relationships xmlns="http://schemas.openxmlformats.org/package/2006/relationships"><Relationship Id="rId8" Type="http://schemas.openxmlformats.org/officeDocument/2006/relationships/hyperlink" Target="https://www.researchgate.net/publication/286712481_Efficacy_and_tolerability_of_proteolytic_enzymes_as_an_anti-inflammatory_agent_in_lymphoedema_after_axillary_dissection_due_to_mammary_cancer" TargetMode="External"/><Relationship Id="rId13" Type="http://schemas.openxmlformats.org/officeDocument/2006/relationships/hyperlink" Target="https://www.ncbi.nlm.nih.gov/pubmed/11561871" TargetMode="External"/><Relationship Id="rId3" Type="http://schemas.openxmlformats.org/officeDocument/2006/relationships/hyperlink" Target="https://www.ncbi.nlm.nih.gov/pubmed/17340069" TargetMode="External"/><Relationship Id="rId7" Type="http://schemas.openxmlformats.org/officeDocument/2006/relationships/hyperlink" Target="https://link.springer.com/chapter/10.1007%2F978-3-7091-9087-6_34" TargetMode="External"/><Relationship Id="rId12" Type="http://schemas.openxmlformats.org/officeDocument/2006/relationships/hyperlink" Target="https://pubmed.ncbi.nlm.nih.gov/11561874/" TargetMode="External"/><Relationship Id="rId2" Type="http://schemas.openxmlformats.org/officeDocument/2006/relationships/hyperlink" Target="https://www.ncbi.nlm.nih.gov/pubmed/11561869" TargetMode="External"/><Relationship Id="rId1" Type="http://schemas.openxmlformats.org/officeDocument/2006/relationships/slideLayout" Target="../slideLayouts/slideLayout6.xml"/><Relationship Id="rId6" Type="http://schemas.openxmlformats.org/officeDocument/2006/relationships/hyperlink" Target="https://www.ncbi.nlm.nih.gov/pubmed/29435025" TargetMode="External"/><Relationship Id="rId11" Type="http://schemas.openxmlformats.org/officeDocument/2006/relationships/hyperlink" Target="https://www.ncbi.nlm.nih.gov/pubmed/11561873" TargetMode="External"/><Relationship Id="rId5" Type="http://schemas.openxmlformats.org/officeDocument/2006/relationships/hyperlink" Target="https://pubmed.ncbi.nlm.nih.gov/12413670/" TargetMode="External"/><Relationship Id="rId10" Type="http://schemas.openxmlformats.org/officeDocument/2006/relationships/hyperlink" Target="https://link.springer.com/chapter/10.1007/978-3-7091-9087-6_34" TargetMode="External"/><Relationship Id="rId4" Type="http://schemas.openxmlformats.org/officeDocument/2006/relationships/hyperlink" Target="https://www.ncbi.nlm.nih.gov/pubmed/11561868" TargetMode="External"/><Relationship Id="rId9" Type="http://schemas.openxmlformats.org/officeDocument/2006/relationships/hyperlink" Target="https://www.ncbi.nlm.nih.gov/pubmed/645086" TargetMode="External"/><Relationship Id="rId14" Type="http://schemas.openxmlformats.org/officeDocument/2006/relationships/slide" Target="slide3.xml"/></Relationships>
</file>

<file path=ppt/slides/_rels/slide132.xml.rels><?xml version="1.0" encoding="UTF-8" standalone="yes"?>
<Relationships xmlns="http://schemas.openxmlformats.org/package/2006/relationships"><Relationship Id="rId8" Type="http://schemas.openxmlformats.org/officeDocument/2006/relationships/hyperlink" Target="https://pubmed.ncbi.nlm.nih.gov/10887733/" TargetMode="External"/><Relationship Id="rId13" Type="http://schemas.openxmlformats.org/officeDocument/2006/relationships/hyperlink" Target="https://pubmed.ncbi.nlm.nih.gov/23949740/" TargetMode="External"/><Relationship Id="rId18" Type="http://schemas.openxmlformats.org/officeDocument/2006/relationships/hyperlink" Target="https://pubmed.ncbi.nlm.nih.gov/21708855/" TargetMode="External"/><Relationship Id="rId3" Type="http://schemas.openxmlformats.org/officeDocument/2006/relationships/hyperlink" Target="https://pubmed.ncbi.nlm.nih.gov/19386945/" TargetMode="External"/><Relationship Id="rId21" Type="http://schemas.openxmlformats.org/officeDocument/2006/relationships/slide" Target="slide3.xml"/><Relationship Id="rId7" Type="http://schemas.openxmlformats.org/officeDocument/2006/relationships/hyperlink" Target="https://pubmed.ncbi.nlm.nih.gov/25599329/" TargetMode="External"/><Relationship Id="rId12" Type="http://schemas.openxmlformats.org/officeDocument/2006/relationships/hyperlink" Target="https://pubmed.ncbi.nlm.nih.gov/12691680/" TargetMode="External"/><Relationship Id="rId17" Type="http://schemas.openxmlformats.org/officeDocument/2006/relationships/hyperlink" Target="https://pubmed.ncbi.nlm.nih.gov/31749126/" TargetMode="External"/><Relationship Id="rId2" Type="http://schemas.openxmlformats.org/officeDocument/2006/relationships/hyperlink" Target="https://pubmed.ncbi.nlm.nih.gov/32929996/" TargetMode="External"/><Relationship Id="rId16" Type="http://schemas.openxmlformats.org/officeDocument/2006/relationships/hyperlink" Target="https://pubmed.ncbi.nlm.nih.gov/17472503/" TargetMode="External"/><Relationship Id="rId20" Type="http://schemas.openxmlformats.org/officeDocument/2006/relationships/hyperlink" Target="https://pubmed.ncbi.nlm.nih.gov/22431505/" TargetMode="External"/><Relationship Id="rId1" Type="http://schemas.openxmlformats.org/officeDocument/2006/relationships/slideLayout" Target="../slideLayouts/slideLayout6.xml"/><Relationship Id="rId6" Type="http://schemas.openxmlformats.org/officeDocument/2006/relationships/hyperlink" Target="https://pubmed.ncbi.nlm.nih.gov/27997283/" TargetMode="External"/><Relationship Id="rId11" Type="http://schemas.openxmlformats.org/officeDocument/2006/relationships/hyperlink" Target="https://pubmed.ncbi.nlm.nih.gov/9817288/" TargetMode="External"/><Relationship Id="rId5" Type="http://schemas.openxmlformats.org/officeDocument/2006/relationships/hyperlink" Target="https://pubmed.ncbi.nlm.nih.gov/19824814/" TargetMode="External"/><Relationship Id="rId15" Type="http://schemas.openxmlformats.org/officeDocument/2006/relationships/hyperlink" Target="https://pubmed.ncbi.nlm.nih.gov/2188771/" TargetMode="External"/><Relationship Id="rId10" Type="http://schemas.openxmlformats.org/officeDocument/2006/relationships/hyperlink" Target="https://pubmed.ncbi.nlm.nih.gov/28177515/" TargetMode="External"/><Relationship Id="rId19" Type="http://schemas.openxmlformats.org/officeDocument/2006/relationships/hyperlink" Target="https://pubmed.ncbi.nlm.nih.gov/31173392/" TargetMode="External"/><Relationship Id="rId4" Type="http://schemas.openxmlformats.org/officeDocument/2006/relationships/hyperlink" Target="https://pubmed.ncbi.nlm.nih.gov/11406880/" TargetMode="External"/><Relationship Id="rId9" Type="http://schemas.openxmlformats.org/officeDocument/2006/relationships/hyperlink" Target="https://pubmed.ncbi.nlm.nih.gov/26987318/" TargetMode="External"/><Relationship Id="rId14" Type="http://schemas.openxmlformats.org/officeDocument/2006/relationships/hyperlink" Target="https://pubmed.ncbi.nlm.nih.gov/18715174/" TargetMode="External"/></Relationships>
</file>

<file path=ppt/slides/_rels/slide1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2414185/" TargetMode="Externa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hyperlink" Target="https://www.ncbi.nlm.nih.gov/pubmed/25619686" TargetMode="External"/><Relationship Id="rId2" Type="http://schemas.openxmlformats.org/officeDocument/2006/relationships/hyperlink" Target="https://www.ncbi.nlm.nih.gov/pubmed/12464836"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8892458/" TargetMode="External"/><Relationship Id="rId4" Type="http://schemas.openxmlformats.org/officeDocument/2006/relationships/hyperlink" Target="https://www.ncbi.nlm.nih.gov/pubmed/11338761"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www.ncbi.nlm.nih.gov/pubmed/15337553" TargetMode="External"/><Relationship Id="rId2" Type="http://schemas.openxmlformats.org/officeDocument/2006/relationships/hyperlink" Target="https://www.researchgate.net/publication/267721093_The_efficacy_of_oral_Aloe_vera_juice_for_radiation_induced_mucositis_in_head_and_neck_cancer_patients_A_double-blind_placebo-controlled_study"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37.xml.rels><?xml version="1.0" encoding="UTF-8" standalone="yes"?>
<Relationships xmlns="http://schemas.openxmlformats.org/package/2006/relationships"><Relationship Id="rId3" Type="http://schemas.openxmlformats.org/officeDocument/2006/relationships/hyperlink" Target="https://www.ncbi.nlm.nih.gov/pubmed/25431805" TargetMode="External"/><Relationship Id="rId2" Type="http://schemas.openxmlformats.org/officeDocument/2006/relationships/hyperlink" Target="https://www.ncbi.nlm.nih.gov/pubmed/27218109"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5431805" TargetMode="Externa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hyperlink" Target="https://pubmed.ncbi.nlm.nih.gov/19368145/" TargetMode="External"/><Relationship Id="rId2" Type="http://schemas.openxmlformats.org/officeDocument/2006/relationships/hyperlink" Target="https://www.ncbi.nlm.nih.gov/pubmed/9789122"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21399726/" TargetMode="Externa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8" Type="http://schemas.openxmlformats.org/officeDocument/2006/relationships/hyperlink" Target="https://www.ncbi.nlm.nih.gov/pubmed/21827327" TargetMode="External"/><Relationship Id="rId13" Type="http://schemas.openxmlformats.org/officeDocument/2006/relationships/hyperlink" Target="https://www.ncbi.nlm.nih.gov/pubmed/20216279" TargetMode="External"/><Relationship Id="rId3" Type="http://schemas.openxmlformats.org/officeDocument/2006/relationships/slide" Target="slide231.xml"/><Relationship Id="rId7" Type="http://schemas.openxmlformats.org/officeDocument/2006/relationships/hyperlink" Target="https://www.ncbi.nlm.nih.gov/pubmed/12544678" TargetMode="External"/><Relationship Id="rId12" Type="http://schemas.openxmlformats.org/officeDocument/2006/relationships/hyperlink" Target="https://www.ncbi.nlm.nih.gov/pubmed/29403307" TargetMode="External"/><Relationship Id="rId2" Type="http://schemas.openxmlformats.org/officeDocument/2006/relationships/hyperlink" Target="https://www.ncbi.nlm.nih.gov/pubmed/18984078" TargetMode="External"/><Relationship Id="rId1" Type="http://schemas.openxmlformats.org/officeDocument/2006/relationships/slideLayout" Target="../slideLayouts/slideLayout6.xml"/><Relationship Id="rId6" Type="http://schemas.openxmlformats.org/officeDocument/2006/relationships/hyperlink" Target="https://www.ncbi.nlm.nih.gov/pubmed/17416109" TargetMode="External"/><Relationship Id="rId11" Type="http://schemas.openxmlformats.org/officeDocument/2006/relationships/hyperlink" Target="https://www.nice.org.uk/guidance/ng23/evidence/appendices-ik-pdf-559549264" TargetMode="External"/><Relationship Id="rId5" Type="http://schemas.openxmlformats.org/officeDocument/2006/relationships/hyperlink" Target="https://www.ncbi.nlm.nih.gov/pubmed/23439657" TargetMode="External"/><Relationship Id="rId10" Type="http://schemas.openxmlformats.org/officeDocument/2006/relationships/hyperlink" Target="https://www.nice.org.uk/guidance/ng23/evidence/full-guideline-pdf-559549261" TargetMode="External"/><Relationship Id="rId4" Type="http://schemas.openxmlformats.org/officeDocument/2006/relationships/hyperlink" Target="https://www.ema.europa.eu/en/documents/herbal-report/final-assessment-report-cimicifuga-racemosa-l-nutt-rhizome-revision-1_en.pdf" TargetMode="External"/><Relationship Id="rId9" Type="http://schemas.openxmlformats.org/officeDocument/2006/relationships/hyperlink" Target="https://www.ncbi.nlm.nih.gov/pubmed/21228727" TargetMode="External"/><Relationship Id="rId14" Type="http://schemas.openxmlformats.org/officeDocument/2006/relationships/slide" Target="slide3.xml"/></Relationships>
</file>

<file path=ppt/slides/_rels/slide142.xml.rels><?xml version="1.0" encoding="UTF-8" standalone="yes"?>
<Relationships xmlns="http://schemas.openxmlformats.org/package/2006/relationships"><Relationship Id="rId8" Type="http://schemas.openxmlformats.org/officeDocument/2006/relationships/hyperlink" Target="https://www.ncbi.nlm.nih.gov/pubmed/21827327" TargetMode="External"/><Relationship Id="rId13" Type="http://schemas.openxmlformats.org/officeDocument/2006/relationships/hyperlink" Target="https://www.ncbi.nlm.nih.gov/pubmed/20216279" TargetMode="External"/><Relationship Id="rId3" Type="http://schemas.openxmlformats.org/officeDocument/2006/relationships/slide" Target="slide231.xml"/><Relationship Id="rId7" Type="http://schemas.openxmlformats.org/officeDocument/2006/relationships/hyperlink" Target="https://www.ncbi.nlm.nih.gov/pubmed/12544678" TargetMode="External"/><Relationship Id="rId12" Type="http://schemas.openxmlformats.org/officeDocument/2006/relationships/hyperlink" Target="https://www.ncbi.nlm.nih.gov/pubmed/29403307" TargetMode="External"/><Relationship Id="rId2" Type="http://schemas.openxmlformats.org/officeDocument/2006/relationships/hyperlink" Target="https://www.ncbi.nlm.nih.gov/pubmed/18984078" TargetMode="External"/><Relationship Id="rId1" Type="http://schemas.openxmlformats.org/officeDocument/2006/relationships/slideLayout" Target="../slideLayouts/slideLayout6.xml"/><Relationship Id="rId6" Type="http://schemas.openxmlformats.org/officeDocument/2006/relationships/hyperlink" Target="https://www.ncbi.nlm.nih.gov/pubmed/17416109" TargetMode="External"/><Relationship Id="rId11" Type="http://schemas.openxmlformats.org/officeDocument/2006/relationships/hyperlink" Target="https://www.nice.org.uk/guidance/ng23/evidence/appendices-ik-pdf-559549264" TargetMode="External"/><Relationship Id="rId5" Type="http://schemas.openxmlformats.org/officeDocument/2006/relationships/hyperlink" Target="https://www.ncbi.nlm.nih.gov/pubmed/23439657" TargetMode="External"/><Relationship Id="rId10" Type="http://schemas.openxmlformats.org/officeDocument/2006/relationships/hyperlink" Target="https://www.nice.org.uk/guidance/ng23/evidence/full-guideline-pdf-559549261" TargetMode="External"/><Relationship Id="rId4" Type="http://schemas.openxmlformats.org/officeDocument/2006/relationships/hyperlink" Target="https://www.ema.europa.eu/en/documents/herbal-report/final-assessment-report-cimicifuga-racemosa-l-nutt-rhizome-revision-1_en.pdf" TargetMode="External"/><Relationship Id="rId9" Type="http://schemas.openxmlformats.org/officeDocument/2006/relationships/hyperlink" Target="https://www.ncbi.nlm.nih.gov/pubmed/21228727" TargetMode="External"/><Relationship Id="rId14" Type="http://schemas.openxmlformats.org/officeDocument/2006/relationships/slide" Target="slide3.xml"/></Relationships>
</file>

<file path=ppt/slides/_rels/slide1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1287538" TargetMode="Externa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3150188" TargetMode="Externa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hyperlink" Target="https://www.ncbi.nlm.nih.gov/pubmed/12568276" TargetMode="External"/><Relationship Id="rId2" Type="http://schemas.openxmlformats.org/officeDocument/2006/relationships/hyperlink" Target="https://www.ncbi.nlm.nih.gov/pubmed/28753932"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47.xml.rels><?xml version="1.0" encoding="UTF-8" standalone="yes"?>
<Relationships xmlns="http://schemas.openxmlformats.org/package/2006/relationships"><Relationship Id="rId3" Type="http://schemas.openxmlformats.org/officeDocument/2006/relationships/hyperlink" Target="https://www.ncbi.nlm.nih.gov/pubmed/19415341" TargetMode="External"/><Relationship Id="rId2" Type="http://schemas.openxmlformats.org/officeDocument/2006/relationships/hyperlink" Target="https://www.ncbi.nlm.nih.gov/pubmed/23150188"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28874596" TargetMode="External"/><Relationship Id="rId4" Type="http://schemas.openxmlformats.org/officeDocument/2006/relationships/hyperlink" Target="https://www.ncbi.nlm.nih.gov/pubmed/26142337" TargetMode="External"/></Relationships>
</file>

<file path=ppt/slides/_rels/slide1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22689129/" TargetMode="Externa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hyperlink" Target="https://www.ncbi.nlm.nih.gov/pubmed/21612429" TargetMode="External"/><Relationship Id="rId2" Type="http://schemas.openxmlformats.org/officeDocument/2006/relationships/hyperlink" Target="https://www.ncbi.nlm.nih.gov/pubmed/19388866"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27322597" TargetMode="External"/><Relationship Id="rId4" Type="http://schemas.openxmlformats.org/officeDocument/2006/relationships/hyperlink" Target="https://www.ncbi.nlm.nih.gov/pubmed/2423718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ubmed/25449310" TargetMode="External"/><Relationship Id="rId2" Type="http://schemas.openxmlformats.org/officeDocument/2006/relationships/hyperlink" Target="https://www.ncbi.nlm.nih.gov/pubmed/23341529"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8270726" TargetMode="External"/></Relationships>
</file>

<file path=ppt/slides/_rels/slide150.xml.rels><?xml version="1.0" encoding="UTF-8" standalone="yes"?>
<Relationships xmlns="http://schemas.openxmlformats.org/package/2006/relationships"><Relationship Id="rId3" Type="http://schemas.openxmlformats.org/officeDocument/2006/relationships/hyperlink" Target="https://www.ncbi.nlm.nih.gov/pubmed/25664323" TargetMode="External"/><Relationship Id="rId2" Type="http://schemas.openxmlformats.org/officeDocument/2006/relationships/hyperlink" Target="https://www.ncbi.nlm.nih.gov/pubmed/27565426"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15304151" TargetMode="External"/></Relationships>
</file>

<file path=ppt/slides/_rels/slide1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doi.org/10.15296/ijwhr.2017.55" TargetMode="Externa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8" Type="http://schemas.openxmlformats.org/officeDocument/2006/relationships/hyperlink" Target="https://www.ncbi.nlm.nih.gov/pubmed/28666335" TargetMode="External"/><Relationship Id="rId13" Type="http://schemas.openxmlformats.org/officeDocument/2006/relationships/hyperlink" Target="https://doi.org/10.37506/ijfmt.v15i3.15511" TargetMode="External"/><Relationship Id="rId3" Type="http://schemas.openxmlformats.org/officeDocument/2006/relationships/hyperlink" Target="https://www.ncbi.nlm.nih.gov/pubmed/23550785" TargetMode="External"/><Relationship Id="rId7" Type="http://schemas.openxmlformats.org/officeDocument/2006/relationships/hyperlink" Target="https://www.ncbi.nlm.nih.gov/pubmed/26414587" TargetMode="External"/><Relationship Id="rId12" Type="http://schemas.openxmlformats.org/officeDocument/2006/relationships/hyperlink" Target="https://www.ncbi.nlm.nih.gov/pubmed/27714530" TargetMode="External"/><Relationship Id="rId2" Type="http://schemas.openxmlformats.org/officeDocument/2006/relationships/hyperlink" Target="https://www.ncbi.nlm.nih.gov/pubmed/23448741" TargetMode="External"/><Relationship Id="rId16"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hyperlink" Target="https://www.ncbi.nlm.nih.gov/pubmed/27644672" TargetMode="External"/><Relationship Id="rId11" Type="http://schemas.openxmlformats.org/officeDocument/2006/relationships/hyperlink" Target="https://www.ncbi.nlm.nih.gov/pubmed/24693415" TargetMode="External"/><Relationship Id="rId5" Type="http://schemas.openxmlformats.org/officeDocument/2006/relationships/hyperlink" Target="https://doi.org/10.15296/ijwhr.2017.55" TargetMode="External"/><Relationship Id="rId15" Type="http://schemas.openxmlformats.org/officeDocument/2006/relationships/hyperlink" Target="https://doi.org/10.1177/1534735417753541" TargetMode="External"/><Relationship Id="rId10" Type="http://schemas.openxmlformats.org/officeDocument/2006/relationships/hyperlink" Target="https://www.ncbi.nlm.nih.gov/pubmed/28805667" TargetMode="External"/><Relationship Id="rId4" Type="http://schemas.openxmlformats.org/officeDocument/2006/relationships/hyperlink" Target="https://www.ncbi.nlm.nih.gov/pubmed/27644633" TargetMode="External"/><Relationship Id="rId9" Type="http://schemas.openxmlformats.org/officeDocument/2006/relationships/hyperlink" Target="https://pubmed.ncbi.nlm.nih.gov/28349496/" TargetMode="External"/><Relationship Id="rId14" Type="http://schemas.openxmlformats.org/officeDocument/2006/relationships/hyperlink" Target="https://doi.org/10.1007/s00520-019-05201-5" TargetMode="External"/></Relationships>
</file>

<file path=ppt/slides/_rels/slide1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hyperlink" Target="https://www.ncbi.nlm.nih.gov/pubmed/31927541" TargetMode="External"/><Relationship Id="rId2" Type="http://schemas.openxmlformats.org/officeDocument/2006/relationships/hyperlink" Target="https://www.ncbi.nlm.nih.gov/pubmed/20021637"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30673872" TargetMode="External"/><Relationship Id="rId4" Type="http://schemas.openxmlformats.org/officeDocument/2006/relationships/hyperlink" Target="https://www.ncbi.nlm.nih.gov/pubmed/18425885" TargetMode="External"/></Relationships>
</file>

<file path=ppt/slides/_rels/slide158.xml.rels><?xml version="1.0" encoding="UTF-8" standalone="yes"?>
<Relationships xmlns="http://schemas.openxmlformats.org/package/2006/relationships"><Relationship Id="rId3" Type="http://schemas.openxmlformats.org/officeDocument/2006/relationships/hyperlink" Target="https://www.ncbi.nlm.nih.gov/pubmed/30673872" TargetMode="External"/><Relationship Id="rId2" Type="http://schemas.openxmlformats.org/officeDocument/2006/relationships/hyperlink" Target="https://www.ncbi.nlm.nih.gov/pubmed/18425885"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21747894" TargetMode="External"/><Relationship Id="rId4" Type="http://schemas.openxmlformats.org/officeDocument/2006/relationships/hyperlink" Target="https://www.ncbi.nlm.nih.gov/pubmed/20483874" TargetMode="External"/></Relationships>
</file>

<file path=ppt/slides/_rels/slide159.xml.rels><?xml version="1.0" encoding="UTF-8" standalone="yes"?>
<Relationships xmlns="http://schemas.openxmlformats.org/package/2006/relationships"><Relationship Id="rId3" Type="http://schemas.openxmlformats.org/officeDocument/2006/relationships/slide" Target="slide231.xml"/><Relationship Id="rId7" Type="http://schemas.openxmlformats.org/officeDocument/2006/relationships/slide" Target="slide3.xml"/><Relationship Id="rId2" Type="http://schemas.openxmlformats.org/officeDocument/2006/relationships/hyperlink" Target="https://www.ncbi.nlm.nih.gov/pubmed/18425885" TargetMode="External"/><Relationship Id="rId1" Type="http://schemas.openxmlformats.org/officeDocument/2006/relationships/slideLayout" Target="../slideLayouts/slideLayout6.xml"/><Relationship Id="rId6" Type="http://schemas.openxmlformats.org/officeDocument/2006/relationships/hyperlink" Target="https://www.ncbi.nlm.nih.gov/pubmed/30673873" TargetMode="External"/><Relationship Id="rId5" Type="http://schemas.openxmlformats.org/officeDocument/2006/relationships/hyperlink" Target="https://www.ncbi.nlm.nih.gov/pubmed/15015612" TargetMode="External"/><Relationship Id="rId4" Type="http://schemas.openxmlformats.org/officeDocument/2006/relationships/hyperlink" Target="http://ovidsp.ovid.com/ovidweb.cgi?T=JS&amp;PAGE=reference&amp;D=emed3&amp;NEWS=N&amp;AN=17234713"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1948812" TargetMode="Externa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hyperlink" Target="https://www.ncbi.nlm.nih.gov/pubmed/19064574" TargetMode="External"/><Relationship Id="rId2" Type="http://schemas.openxmlformats.org/officeDocument/2006/relationships/hyperlink" Target="https://www.ncbi.nlm.nih.gov/pubmed/15351581"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17870203" TargetMode="Externa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hyperlink" Target="https://www.ncbi.nlm.nih.gov/pubmed/26046020" TargetMode="External"/><Relationship Id="rId7" Type="http://schemas.openxmlformats.org/officeDocument/2006/relationships/slide" Target="slide3.xml"/><Relationship Id="rId2" Type="http://schemas.openxmlformats.org/officeDocument/2006/relationships/hyperlink" Target="https://www.ncbi.nlm.nih.gov/pubmed/27555604" TargetMode="External"/><Relationship Id="rId1" Type="http://schemas.openxmlformats.org/officeDocument/2006/relationships/slideLayout" Target="../slideLayouts/slideLayout6.xml"/><Relationship Id="rId6" Type="http://schemas.openxmlformats.org/officeDocument/2006/relationships/hyperlink" Target="https://www.ncbi.nlm.nih.gov/pubmed/21786113" TargetMode="External"/><Relationship Id="rId5" Type="http://schemas.openxmlformats.org/officeDocument/2006/relationships/hyperlink" Target="https://www.ncbi.nlm.nih.gov/pubmed/28635153" TargetMode="External"/><Relationship Id="rId4" Type="http://schemas.openxmlformats.org/officeDocument/2006/relationships/hyperlink" Target="https://www.ncbi.nlm.nih.gov/pubmed/25857366" TargetMode="External"/></Relationships>
</file>

<file path=ppt/slides/_rels/slide165.xml.rels><?xml version="1.0" encoding="UTF-8" standalone="yes"?>
<Relationships xmlns="http://schemas.openxmlformats.org/package/2006/relationships"><Relationship Id="rId3" Type="http://schemas.openxmlformats.org/officeDocument/2006/relationships/hyperlink" Target="https://pubmed.ncbi.nlm.nih.gov/16849753/" TargetMode="External"/><Relationship Id="rId2" Type="http://schemas.openxmlformats.org/officeDocument/2006/relationships/hyperlink" Target="https://pubmed.ncbi.nlm.nih.gov/11786587/"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19896326/" TargetMode="Externa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hyperlink" Target="https://pubmed.ncbi.nlm.nih.gov/28923526/" TargetMode="External"/><Relationship Id="rId2" Type="http://schemas.openxmlformats.org/officeDocument/2006/relationships/hyperlink" Target="https://pubmed.ncbi.nlm.nih.gov/28785408/"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19896326/" TargetMode="External"/><Relationship Id="rId4" Type="http://schemas.openxmlformats.org/officeDocument/2006/relationships/hyperlink" Target="https://pubmed.ncbi.nlm.nih.gov/22483680/" TargetMode="External"/></Relationships>
</file>

<file path=ppt/slides/_rels/slide16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pubmed.ncbi.nlm.nih.gov/16849753/" TargetMode="External"/><Relationship Id="rId7" Type="http://schemas.openxmlformats.org/officeDocument/2006/relationships/hyperlink" Target="https://pubmed.ncbi.nlm.nih.gov/32801017/" TargetMode="External"/><Relationship Id="rId2" Type="http://schemas.openxmlformats.org/officeDocument/2006/relationships/hyperlink" Target="https://pubmed.ncbi.nlm.nih.gov/26503964/" TargetMode="External"/><Relationship Id="rId1" Type="http://schemas.openxmlformats.org/officeDocument/2006/relationships/slideLayout" Target="../slideLayouts/slideLayout6.xml"/><Relationship Id="rId6" Type="http://schemas.openxmlformats.org/officeDocument/2006/relationships/hyperlink" Target="https://pubmed.ncbi.nlm.nih.gov/19896326/" TargetMode="External"/><Relationship Id="rId5" Type="http://schemas.openxmlformats.org/officeDocument/2006/relationships/hyperlink" Target="https://pubmed.ncbi.nlm.nih.gov/22483680/" TargetMode="External"/><Relationship Id="rId4" Type="http://schemas.openxmlformats.org/officeDocument/2006/relationships/hyperlink" Target="https://pubmed.ncbi.nlm.nih.gov/11786587/"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s://pubmed.ncbi.nlm.nih.gov/31916006/" TargetMode="External"/><Relationship Id="rId2" Type="http://schemas.openxmlformats.org/officeDocument/2006/relationships/hyperlink" Target="https://pubmed.ncbi.nlm.nih.gov/32801017/"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ncbi.nlm.nih.gov/pubmed/27709351" TargetMode="External"/><Relationship Id="rId7" Type="http://schemas.openxmlformats.org/officeDocument/2006/relationships/hyperlink" Target="https://www.ncbi.nlm.nih.gov/pubmed/21468626" TargetMode="External"/><Relationship Id="rId2" Type="http://schemas.openxmlformats.org/officeDocument/2006/relationships/hyperlink" Target="https://www.ncbi.nlm.nih.gov/pubmed/30117343" TargetMode="External"/><Relationship Id="rId1" Type="http://schemas.openxmlformats.org/officeDocument/2006/relationships/slideLayout" Target="../slideLayouts/slideLayout6.xml"/><Relationship Id="rId6" Type="http://schemas.openxmlformats.org/officeDocument/2006/relationships/hyperlink" Target="https://www.ncbi.nlm.nih.gov/pubmed/22906948" TargetMode="External"/><Relationship Id="rId5" Type="http://schemas.openxmlformats.org/officeDocument/2006/relationships/hyperlink" Target="https://www.ncbi.nlm.nih.gov/pubmed/20038728" TargetMode="External"/><Relationship Id="rId4" Type="http://schemas.openxmlformats.org/officeDocument/2006/relationships/hyperlink" Target="https://www.ncbi.nlm.nih.gov/pubmed/27022113" TargetMode="External"/></Relationships>
</file>

<file path=ppt/slides/_rels/slide17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hyperlink" Target="https://doi.org/10.4172/1948-5956.1000222" TargetMode="External"/><Relationship Id="rId2" Type="http://schemas.openxmlformats.org/officeDocument/2006/relationships/hyperlink" Target="https://www.ncbi.nlm.nih.gov/pubmed/26771294"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3745991"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s://www.ncbi.nlm.nih.gov/pubmed/24165896" TargetMode="External"/><Relationship Id="rId2" Type="http://schemas.openxmlformats.org/officeDocument/2006/relationships/hyperlink" Target="https://ijrr.com/browse.php?a_id=1523&amp;sid=1&amp;slc_lang=en"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4053483" TargetMode="Externa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hyperlink" Target="https://www.ncbi.nlm.nih.gov/pubmed/20798386" TargetMode="External"/><Relationship Id="rId2" Type="http://schemas.openxmlformats.org/officeDocument/2006/relationships/hyperlink" Target="https://www.ncbi.nlm.nih.gov/pubmed/20924975"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24081940" TargetMode="External"/><Relationship Id="rId4" Type="http://schemas.openxmlformats.org/officeDocument/2006/relationships/hyperlink" Target="https://www.ncbi.nlm.nih.gov/pubmed/19758646" TargetMode="External"/></Relationships>
</file>

<file path=ppt/slides/_rels/slide1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5811312" TargetMode="Externa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3" Type="http://schemas.openxmlformats.org/officeDocument/2006/relationships/hyperlink" Target="https://www.ncbi.nlm.nih.gov/pubmed/25545744" TargetMode="External"/><Relationship Id="rId2" Type="http://schemas.openxmlformats.org/officeDocument/2006/relationships/hyperlink" Target="https://www.ncbi.nlm.nih.gov/pubmed/22044694"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8793140" TargetMode="External"/></Relationships>
</file>

<file path=ppt/slides/_rels/slide1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0807303" TargetMode="Externa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doi.org/10.1177/201010581402300102" TargetMode="Externa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25097628/"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ubmed/26853524" TargetMode="External"/><Relationship Id="rId2" Type="http://schemas.openxmlformats.org/officeDocument/2006/relationships/hyperlink" Target="https://www.ncbi.nlm.nih.gov/pubmed/28384564"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9998338" TargetMode="External"/></Relationships>
</file>

<file path=ppt/slides/_rels/slide180.xml.rels><?xml version="1.0" encoding="UTF-8" standalone="yes"?>
<Relationships xmlns="http://schemas.openxmlformats.org/package/2006/relationships"><Relationship Id="rId8" Type="http://schemas.openxmlformats.org/officeDocument/2006/relationships/hyperlink" Target="https://www.ncbi.nlm.nih.gov/pubmed/27406859" TargetMode="External"/><Relationship Id="rId3" Type="http://schemas.openxmlformats.org/officeDocument/2006/relationships/hyperlink" Target="https://www.ncbi.nlm.nih.gov/pubmed/12930422" TargetMode="External"/><Relationship Id="rId7" Type="http://schemas.openxmlformats.org/officeDocument/2006/relationships/hyperlink" Target="https://www.ncbi.nlm.nih.gov/pubmed/28975094" TargetMode="External"/><Relationship Id="rId2" Type="http://schemas.openxmlformats.org/officeDocument/2006/relationships/hyperlink" Target="https://www.ncbi.nlm.nih.gov/pubmed/26354897" TargetMode="External"/><Relationship Id="rId1" Type="http://schemas.openxmlformats.org/officeDocument/2006/relationships/slideLayout" Target="../slideLayouts/slideLayout6.xml"/><Relationship Id="rId6" Type="http://schemas.openxmlformats.org/officeDocument/2006/relationships/hyperlink" Target="https://www.ncbi.nlm.nih.gov/pubmed/20354574" TargetMode="External"/><Relationship Id="rId5" Type="http://schemas.openxmlformats.org/officeDocument/2006/relationships/hyperlink" Target="https://pubmed.ncbi.nlm.nih.gov/11489752/" TargetMode="External"/><Relationship Id="rId10" Type="http://schemas.openxmlformats.org/officeDocument/2006/relationships/slide" Target="slide3.xml"/><Relationship Id="rId4" Type="http://schemas.openxmlformats.org/officeDocument/2006/relationships/hyperlink" Target="https://www.ncbi.nlm.nih.gov/pubmed/21103921" TargetMode="External"/><Relationship Id="rId9" Type="http://schemas.openxmlformats.org/officeDocument/2006/relationships/hyperlink" Target="https://www.ncbi.nlm.nih.gov/pubmed/20228458" TargetMode="External"/></Relationships>
</file>

<file path=ppt/slides/_rels/slide18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g"/><Relationship Id="rId1" Type="http://schemas.openxmlformats.org/officeDocument/2006/relationships/slideLayout" Target="../slideLayouts/slideLayout6.xml"/><Relationship Id="rId6" Type="http://schemas.openxmlformats.org/officeDocument/2006/relationships/hyperlink" Target="https://www.leitlinienprogramm-onkologie.de/leitlinien/komplementaermedizin" TargetMode="External"/><Relationship Id="rId5" Type="http://schemas.openxmlformats.org/officeDocument/2006/relationships/hyperlink" Target="https://backend.leitlinien.krebsgesellschaft.de/leitlinien/komplementaermedizin-in-der-behandlung-von-onkologischen-patientinnen/published/ressourcen/airzw6bevu88/@@download/file" TargetMode="External"/><Relationship Id="rId4" Type="http://schemas.openxmlformats.org/officeDocument/2006/relationships/image" Target="../media/image13.jpg"/></Relationships>
</file>

<file path=ppt/slides/_rels/slide18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26468973" TargetMode="External"/><Relationship Id="rId2" Type="http://schemas.openxmlformats.org/officeDocument/2006/relationships/hyperlink" Target="https://www.ncbi.nlm.nih.gov/pubmed/31855257"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9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4480836" TargetMode="Externa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5169910" TargetMode="Externa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ubmed/27013473" TargetMode="External"/><Relationship Id="rId2" Type="http://schemas.openxmlformats.org/officeDocument/2006/relationships/hyperlink" Target="https://www.ncbi.nlm.nih.gov/pubmed/29197180"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30905173" TargetMode="External"/></Relationships>
</file>

<file path=ppt/slides/_rels/slide2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ubmed/31081899" TargetMode="External"/><Relationship Id="rId7" Type="http://schemas.openxmlformats.org/officeDocument/2006/relationships/slide" Target="slide3.xml"/><Relationship Id="rId2" Type="http://schemas.openxmlformats.org/officeDocument/2006/relationships/hyperlink" Target="https://www.ncbi.nlm.nih.gov/pubmed/30117343" TargetMode="External"/><Relationship Id="rId1" Type="http://schemas.openxmlformats.org/officeDocument/2006/relationships/slideLayout" Target="../slideLayouts/slideLayout6.xml"/><Relationship Id="rId6" Type="http://schemas.openxmlformats.org/officeDocument/2006/relationships/hyperlink" Target="https://www.ncbi.nlm.nih.gov/pubmed/23334562" TargetMode="External"/><Relationship Id="rId5" Type="http://schemas.openxmlformats.org/officeDocument/2006/relationships/hyperlink" Target="https://www.ncbi.nlm.nih.gov/pubmed/24282102" TargetMode="External"/><Relationship Id="rId4" Type="http://schemas.openxmlformats.org/officeDocument/2006/relationships/hyperlink" Target="https://www.ncbi.nlm.nih.gov/pubmed/31520284" TargetMode="External"/></Relationships>
</file>

<file path=ppt/slides/_rels/slide2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ubmed/31081899" TargetMode="External"/><Relationship Id="rId2" Type="http://schemas.openxmlformats.org/officeDocument/2006/relationships/hyperlink" Target="https://www.ncbi.nlm.nih.gov/pubmed/21948812"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27875389" TargetMode="External"/><Relationship Id="rId4" Type="http://schemas.openxmlformats.org/officeDocument/2006/relationships/hyperlink" Target="https://www.ncbi.nlm.nih.gov/pubmed/27531549"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9439690"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pubmed.ncbi.nlm.nih.gov/23996155/" TargetMode="External"/><Relationship Id="rId2" Type="http://schemas.openxmlformats.org/officeDocument/2006/relationships/hyperlink" Target="https://www.ncbi.nlm.nih.gov/pubmed/29439690"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ubmed/28337359" TargetMode="External"/><Relationship Id="rId2" Type="http://schemas.openxmlformats.org/officeDocument/2006/relationships/hyperlink" Target="https://www.ncbi.nlm.nih.gov/pubmed/29422935"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doi.org/10.3727/036012918X15353852193131" TargetMode="External"/><Relationship Id="rId4" Type="http://schemas.openxmlformats.org/officeDocument/2006/relationships/hyperlink" Target="https://www.ncbi.nlm.nih.gov/pubmed/30026821"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9735975"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www.ncbi.nlm.nih.gov/pubmed/25449310" TargetMode="External"/><Relationship Id="rId13" Type="http://schemas.openxmlformats.org/officeDocument/2006/relationships/hyperlink" Target="https://www.ncbi.nlm.nih.gov/pubmed/27022113" TargetMode="External"/><Relationship Id="rId18" Type="http://schemas.openxmlformats.org/officeDocument/2006/relationships/slide" Target="slide3.xml"/><Relationship Id="rId3" Type="http://schemas.openxmlformats.org/officeDocument/2006/relationships/hyperlink" Target="https://www.ncbi.nlm.nih.gov/pubmed/29197180" TargetMode="External"/><Relationship Id="rId7" Type="http://schemas.openxmlformats.org/officeDocument/2006/relationships/hyperlink" Target="https://www.ncbi.nlm.nih.gov/pubmed/28270726" TargetMode="External"/><Relationship Id="rId12" Type="http://schemas.openxmlformats.org/officeDocument/2006/relationships/hyperlink" Target="https://www.ncbi.nlm.nih.gov/pubmed/23109700" TargetMode="External"/><Relationship Id="rId17" Type="http://schemas.openxmlformats.org/officeDocument/2006/relationships/hyperlink" Target="https://www.ncbi.nlm.nih.gov/pubmed/27156228" TargetMode="External"/><Relationship Id="rId2" Type="http://schemas.openxmlformats.org/officeDocument/2006/relationships/hyperlink" Target="https://www.ncbi.nlm.nih.gov/pubmed/30117343" TargetMode="External"/><Relationship Id="rId16" Type="http://schemas.openxmlformats.org/officeDocument/2006/relationships/hyperlink" Target="https://doi.org/10.3727/036012918X15353852193131" TargetMode="External"/><Relationship Id="rId1" Type="http://schemas.openxmlformats.org/officeDocument/2006/relationships/slideLayout" Target="../slideLayouts/slideLayout6.xml"/><Relationship Id="rId6" Type="http://schemas.openxmlformats.org/officeDocument/2006/relationships/hyperlink" Target="https://www.ncbi.nlm.nih.gov/pubmed/31520284" TargetMode="External"/><Relationship Id="rId11" Type="http://schemas.openxmlformats.org/officeDocument/2006/relationships/hyperlink" Target="https://www.ncbi.nlm.nih.gov/pubmed/30905173" TargetMode="External"/><Relationship Id="rId5" Type="http://schemas.openxmlformats.org/officeDocument/2006/relationships/hyperlink" Target="https://www.ncbi.nlm.nih.gov/pubmed/30280453" TargetMode="External"/><Relationship Id="rId15" Type="http://schemas.openxmlformats.org/officeDocument/2006/relationships/hyperlink" Target="https://www.ncbi.nlm.nih.gov/pubmed/23334562" TargetMode="External"/><Relationship Id="rId10" Type="http://schemas.openxmlformats.org/officeDocument/2006/relationships/hyperlink" Target="https://www.ncbi.nlm.nih.gov/pubmed/20038728" TargetMode="External"/><Relationship Id="rId4" Type="http://schemas.openxmlformats.org/officeDocument/2006/relationships/hyperlink" Target="https://www.ncbi.nlm.nih.gov/pubmed/24282102" TargetMode="External"/><Relationship Id="rId9" Type="http://schemas.openxmlformats.org/officeDocument/2006/relationships/hyperlink" Target="https://www.ncbi.nlm.nih.gov/pubmed/31081899" TargetMode="External"/><Relationship Id="rId14" Type="http://schemas.openxmlformats.org/officeDocument/2006/relationships/hyperlink" Target="https://www.ncbi.nlm.nih.gov/pubmed/29998338"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7.xml"/><Relationship Id="rId7" Type="http://schemas.openxmlformats.org/officeDocument/2006/relationships/slide" Target="slide4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84.xml"/><Relationship Id="rId5" Type="http://schemas.openxmlformats.org/officeDocument/2006/relationships/slide" Target="slide12.xml"/><Relationship Id="rId10" Type="http://schemas.openxmlformats.org/officeDocument/2006/relationships/slide" Target="slide182.xml"/><Relationship Id="rId4" Type="http://schemas.openxmlformats.org/officeDocument/2006/relationships/slide" Target="slide9.xml"/><Relationship Id="rId9" Type="http://schemas.openxmlformats.org/officeDocument/2006/relationships/slide" Target="slide84.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ubmed/23109700" TargetMode="External"/><Relationship Id="rId2" Type="http://schemas.openxmlformats.org/officeDocument/2006/relationships/hyperlink" Target="https://www.ncbi.nlm.nih.gov/pubmed/20038728"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507745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ubmed/25077452" TargetMode="External"/><Relationship Id="rId2" Type="http://schemas.openxmlformats.org/officeDocument/2006/relationships/hyperlink" Target="https://www.ncbi.nlm.nih.gov/pubmed/23109700"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437533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pubmed/22678407" TargetMode="External"/><Relationship Id="rId7" Type="http://schemas.openxmlformats.org/officeDocument/2006/relationships/slide" Target="slide3.xml"/><Relationship Id="rId2" Type="http://schemas.openxmlformats.org/officeDocument/2006/relationships/hyperlink" Target="https://www.ncbi.nlm.nih.gov/pubmed/28231440" TargetMode="External"/><Relationship Id="rId1" Type="http://schemas.openxmlformats.org/officeDocument/2006/relationships/slideLayout" Target="../slideLayouts/slideLayout6.xml"/><Relationship Id="rId6" Type="http://schemas.openxmlformats.org/officeDocument/2006/relationships/hyperlink" Target="https://www.ncbi.nlm.nih.gov/pubmed/19328650" TargetMode="External"/><Relationship Id="rId5" Type="http://schemas.openxmlformats.org/officeDocument/2006/relationships/hyperlink" Target="https://e-century.us/files/ijcem/11/9/ijcem0068778.pdf" TargetMode="External"/><Relationship Id="rId4" Type="http://schemas.openxmlformats.org/officeDocument/2006/relationships/hyperlink" Target="https://www.ncbi.nlm.nih.gov/pubmed/26051568"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pubmed/31351998" TargetMode="External"/><Relationship Id="rId2" Type="http://schemas.openxmlformats.org/officeDocument/2006/relationships/hyperlink" Target="https://www.ncbi.nlm.nih.gov/pubmed/29198334"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31855257"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pubmed/28253845" TargetMode="External"/><Relationship Id="rId2" Type="http://schemas.openxmlformats.org/officeDocument/2006/relationships/hyperlink" Target="https://www.ncbi.nlm.nih.gov/pubmed/23264335"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pubmed/17173117" TargetMode="External"/><Relationship Id="rId7" Type="http://schemas.openxmlformats.org/officeDocument/2006/relationships/slide" Target="slide3.xml"/><Relationship Id="rId2" Type="http://schemas.openxmlformats.org/officeDocument/2006/relationships/hyperlink" Target="https://www.ncbi.nlm.nih.gov/pubmed/15068317" TargetMode="External"/><Relationship Id="rId1" Type="http://schemas.openxmlformats.org/officeDocument/2006/relationships/slideLayout" Target="../slideLayouts/slideLayout6.xml"/><Relationship Id="rId6" Type="http://schemas.openxmlformats.org/officeDocument/2006/relationships/hyperlink" Target="https://www.ncbi.nlm.nih.gov/pubmed/16868361" TargetMode="External"/><Relationship Id="rId5" Type="http://schemas.openxmlformats.org/officeDocument/2006/relationships/hyperlink" Target="https://www.ncbi.nlm.nih.gov/pubmed/30584782" TargetMode="External"/><Relationship Id="rId4" Type="http://schemas.openxmlformats.org/officeDocument/2006/relationships/hyperlink" Target="https://www.ncbi.nlm.nih.gov/pubmed/11605710" TargetMode="Externa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17351987"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5873294"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6051564"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hyperlink" Target="https://www.ncbi.nlm.nih.gov/pubmed/24105358" TargetMode="External"/><Relationship Id="rId13" Type="http://schemas.openxmlformats.org/officeDocument/2006/relationships/hyperlink" Target="https://www.ncbi.nlm.nih.gov/pubmed/25381189" TargetMode="External"/><Relationship Id="rId18" Type="http://schemas.openxmlformats.org/officeDocument/2006/relationships/hyperlink" Target="https://www.ncbi.nlm.nih.gov/pubmed/18029964" TargetMode="External"/><Relationship Id="rId3" Type="http://schemas.openxmlformats.org/officeDocument/2006/relationships/hyperlink" Target="https://doi.org/10.1016/j.eujim.2015.12.003" TargetMode="External"/><Relationship Id="rId7" Type="http://schemas.openxmlformats.org/officeDocument/2006/relationships/hyperlink" Target="https://www.ncbi.nlm.nih.gov/pubmed/15154151" TargetMode="External"/><Relationship Id="rId12" Type="http://schemas.openxmlformats.org/officeDocument/2006/relationships/hyperlink" Target="https://www.ncbi.nlm.nih.gov/pubmed/14585550" TargetMode="External"/><Relationship Id="rId17" Type="http://schemas.openxmlformats.org/officeDocument/2006/relationships/hyperlink" Target="https://www.ncbi.nlm.nih.gov/pubmed/9766290" TargetMode="External"/><Relationship Id="rId2" Type="http://schemas.openxmlformats.org/officeDocument/2006/relationships/hyperlink" Target="https://www.ncbi.nlm.nih.gov/pubmed/21701183" TargetMode="External"/><Relationship Id="rId16" Type="http://schemas.openxmlformats.org/officeDocument/2006/relationships/hyperlink" Target="https://www.ncbi.nlm.nih.gov/pubmed/17661855" TargetMode="External"/><Relationship Id="rId1" Type="http://schemas.openxmlformats.org/officeDocument/2006/relationships/slideLayout" Target="../slideLayouts/slideLayout6.xml"/><Relationship Id="rId6" Type="http://schemas.openxmlformats.org/officeDocument/2006/relationships/hyperlink" Target="https://doi.org/10.1177/2156587212450175" TargetMode="External"/><Relationship Id="rId11" Type="http://schemas.openxmlformats.org/officeDocument/2006/relationships/hyperlink" Target="https://www.ncbi.nlm.nih.gov/pubmed/21382958" TargetMode="External"/><Relationship Id="rId5" Type="http://schemas.openxmlformats.org/officeDocument/2006/relationships/hyperlink" Target="https://www.ncbi.nlm.nih.gov/pubmed/21531671" TargetMode="External"/><Relationship Id="rId15" Type="http://schemas.openxmlformats.org/officeDocument/2006/relationships/hyperlink" Target="https://www.ncbi.nlm.nih.gov/pubmed/17351024" TargetMode="External"/><Relationship Id="rId10" Type="http://schemas.openxmlformats.org/officeDocument/2006/relationships/hyperlink" Target="https://www.ncbi.nlm.nih.gov/pubmed/20600809" TargetMode="External"/><Relationship Id="rId19" Type="http://schemas.openxmlformats.org/officeDocument/2006/relationships/slide" Target="slide3.xml"/><Relationship Id="rId4" Type="http://schemas.openxmlformats.org/officeDocument/2006/relationships/hyperlink" Target="https://www.ncbi.nlm.nih.gov/pubmed/20803609" TargetMode="External"/><Relationship Id="rId9" Type="http://schemas.openxmlformats.org/officeDocument/2006/relationships/hyperlink" Target="https://www.ncbi.nlm.nih.gov/pubmed/9849260" TargetMode="External"/><Relationship Id="rId14" Type="http://schemas.openxmlformats.org/officeDocument/2006/relationships/hyperlink" Target="https://www.ncbi.nlm.nih.gov/pubmed/15695472"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ncbi.nlm.nih.gov/pubmed/18955319" TargetMode="External"/><Relationship Id="rId3" Type="http://schemas.openxmlformats.org/officeDocument/2006/relationships/hyperlink" Target="https://www.ncbi.nlm.nih.gov/pubmed/24105358" TargetMode="External"/><Relationship Id="rId7" Type="http://schemas.openxmlformats.org/officeDocument/2006/relationships/hyperlink" Target="https://www.ncbi.nlm.nih.gov/pubmed/17351024" TargetMode="External"/><Relationship Id="rId2" Type="http://schemas.openxmlformats.org/officeDocument/2006/relationships/hyperlink" Target="https://www.ncbi.nlm.nih.gov/pubmed/21701183" TargetMode="External"/><Relationship Id="rId1" Type="http://schemas.openxmlformats.org/officeDocument/2006/relationships/slideLayout" Target="../slideLayouts/slideLayout6.xml"/><Relationship Id="rId6" Type="http://schemas.openxmlformats.org/officeDocument/2006/relationships/hyperlink" Target="https://www.ncbi.nlm.nih.gov/pubmed/15695472" TargetMode="External"/><Relationship Id="rId5" Type="http://schemas.openxmlformats.org/officeDocument/2006/relationships/hyperlink" Target="https://www.ncbi.nlm.nih.gov/pubmed/21382958" TargetMode="External"/><Relationship Id="rId10" Type="http://schemas.openxmlformats.org/officeDocument/2006/relationships/slide" Target="slide3.xml"/><Relationship Id="rId4" Type="http://schemas.openxmlformats.org/officeDocument/2006/relationships/hyperlink" Target="https://www.ncbi.nlm.nih.gov/pubmed/20600809" TargetMode="External"/><Relationship Id="rId9" Type="http://schemas.openxmlformats.org/officeDocument/2006/relationships/hyperlink" Target="https://www.ncbi.nlm.nih.gov/pubmed/14713325"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ncbi.nlm.nih.gov/pubmed/14713325" TargetMode="External"/><Relationship Id="rId13" Type="http://schemas.openxmlformats.org/officeDocument/2006/relationships/slide" Target="slide3.xml"/><Relationship Id="rId3" Type="http://schemas.openxmlformats.org/officeDocument/2006/relationships/hyperlink" Target="https://doi.org/10.1177/2156587212450175" TargetMode="External"/><Relationship Id="rId7" Type="http://schemas.openxmlformats.org/officeDocument/2006/relationships/hyperlink" Target="https://www.ncbi.nlm.nih.gov/pubmed/18955319" TargetMode="External"/><Relationship Id="rId12" Type="http://schemas.openxmlformats.org/officeDocument/2006/relationships/hyperlink" Target="https://www.ncbi.nlm.nih.gov/pubmed/27194823" TargetMode="External"/><Relationship Id="rId2" Type="http://schemas.openxmlformats.org/officeDocument/2006/relationships/hyperlink" Target="https://www.ncbi.nlm.nih.gov/pubmed/21701183" TargetMode="External"/><Relationship Id="rId1" Type="http://schemas.openxmlformats.org/officeDocument/2006/relationships/slideLayout" Target="../slideLayouts/slideLayout6.xml"/><Relationship Id="rId6" Type="http://schemas.openxmlformats.org/officeDocument/2006/relationships/hyperlink" Target="https://www.ncbi.nlm.nih.gov/pubmed/17351024" TargetMode="External"/><Relationship Id="rId11" Type="http://schemas.openxmlformats.org/officeDocument/2006/relationships/hyperlink" Target="https://www.ncbi.nlm.nih.gov/pubmed/27482166" TargetMode="External"/><Relationship Id="rId5" Type="http://schemas.openxmlformats.org/officeDocument/2006/relationships/hyperlink" Target="https://www.ncbi.nlm.nih.gov/pubmed/25381189" TargetMode="External"/><Relationship Id="rId10" Type="http://schemas.openxmlformats.org/officeDocument/2006/relationships/hyperlink" Target="https://www.ncbi.nlm.nih.gov/pubmed/9766290" TargetMode="External"/><Relationship Id="rId4" Type="http://schemas.openxmlformats.org/officeDocument/2006/relationships/hyperlink" Target="https://www.ncbi.nlm.nih.gov/pubmed/14585550" TargetMode="External"/><Relationship Id="rId9" Type="http://schemas.openxmlformats.org/officeDocument/2006/relationships/hyperlink" Target="https://www.ncbi.nlm.nih.gov/pubmed/17661855"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ncbi.nlm.nih.gov/pubmed/14713325" TargetMode="External"/><Relationship Id="rId7" Type="http://schemas.openxmlformats.org/officeDocument/2006/relationships/slide" Target="slide3.xml"/><Relationship Id="rId2" Type="http://schemas.openxmlformats.org/officeDocument/2006/relationships/hyperlink" Target="https://www.ncbi.nlm.nih.gov/pubmed/21701183" TargetMode="External"/><Relationship Id="rId1" Type="http://schemas.openxmlformats.org/officeDocument/2006/relationships/slideLayout" Target="../slideLayouts/slideLayout6.xml"/><Relationship Id="rId6" Type="http://schemas.openxmlformats.org/officeDocument/2006/relationships/hyperlink" Target="https://www.ncbi.nlm.nih.gov/pubmed/26850808" TargetMode="External"/><Relationship Id="rId5" Type="http://schemas.openxmlformats.org/officeDocument/2006/relationships/hyperlink" Target="https://www.ncbi.nlm.nih.gov/pubmed/26430688" TargetMode="External"/><Relationship Id="rId4" Type="http://schemas.openxmlformats.org/officeDocument/2006/relationships/hyperlink" Target="https://www.ncbi.nlm.nih.gov/pubmed/27186202" TargetMode="Externa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ncbi.nlm.nih.gov/pubmed/26051573" TargetMode="External"/><Relationship Id="rId2" Type="http://schemas.openxmlformats.org/officeDocument/2006/relationships/hyperlink" Target="https://www.ncbi.nlm.nih.gov/pubmed/22855633"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10741912" TargetMode="External"/><Relationship Id="rId4" Type="http://schemas.openxmlformats.org/officeDocument/2006/relationships/hyperlink" Target="https://www.ncbi.nlm.nih.gov/pubmed/12181242"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ncbi.nlm.nih.gov/pubmed/10660924" TargetMode="External"/><Relationship Id="rId13" Type="http://schemas.openxmlformats.org/officeDocument/2006/relationships/hyperlink" Target="https://www.ncbi.nlm.nih.gov/pubmed/28743659" TargetMode="External"/><Relationship Id="rId3" Type="http://schemas.openxmlformats.org/officeDocument/2006/relationships/hyperlink" Target="https://www.ncbi.nlm.nih.gov/pubmed/23890460" TargetMode="External"/><Relationship Id="rId7" Type="http://schemas.openxmlformats.org/officeDocument/2006/relationships/hyperlink" Target="https://www.ncbi.nlm.nih.gov/pubmed/19906525" TargetMode="External"/><Relationship Id="rId12" Type="http://schemas.openxmlformats.org/officeDocument/2006/relationships/hyperlink" Target="https://www.ncbi.nlm.nih.gov/pubmed/23107851" TargetMode="External"/><Relationship Id="rId2" Type="http://schemas.openxmlformats.org/officeDocument/2006/relationships/hyperlink" Target="https://www.ncbi.nlm.nih.gov/pubmed/18772659" TargetMode="External"/><Relationship Id="rId1" Type="http://schemas.openxmlformats.org/officeDocument/2006/relationships/slideLayout" Target="../slideLayouts/slideLayout6.xml"/><Relationship Id="rId6" Type="http://schemas.openxmlformats.org/officeDocument/2006/relationships/hyperlink" Target="https://www.ncbi.nlm.nih.gov/pubmed/29122249" TargetMode="External"/><Relationship Id="rId11" Type="http://schemas.openxmlformats.org/officeDocument/2006/relationships/hyperlink" Target="https://www.ncbi.nlm.nih.gov/pubmed/28176423" TargetMode="External"/><Relationship Id="rId5" Type="http://schemas.openxmlformats.org/officeDocument/2006/relationships/hyperlink" Target="https://www.ncbi.nlm.nih.gov/pubmed/28695171" TargetMode="External"/><Relationship Id="rId10" Type="http://schemas.openxmlformats.org/officeDocument/2006/relationships/hyperlink" Target="https://www.ncbi.nlm.nih.gov/pubmed/18490886" TargetMode="External"/><Relationship Id="rId4" Type="http://schemas.openxmlformats.org/officeDocument/2006/relationships/hyperlink" Target="https://www.ncbi.nlm.nih.gov/pubmed/22888364" TargetMode="External"/><Relationship Id="rId9" Type="http://schemas.openxmlformats.org/officeDocument/2006/relationships/hyperlink" Target="https://www.ncbi.nlm.nih.gov/pubmed/17562639" TargetMode="External"/><Relationship Id="rId1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hyperlink" Target="https://www.ncbi.nlm.nih.gov/pubmed/14713325" TargetMode="External"/><Relationship Id="rId7" Type="http://schemas.openxmlformats.org/officeDocument/2006/relationships/slide" Target="slide3.xml"/><Relationship Id="rId2" Type="http://schemas.openxmlformats.org/officeDocument/2006/relationships/hyperlink" Target="https://www.ncbi.nlm.nih.gov/pubmed/21382958" TargetMode="External"/><Relationship Id="rId1" Type="http://schemas.openxmlformats.org/officeDocument/2006/relationships/slideLayout" Target="../slideLayouts/slideLayout6.xml"/><Relationship Id="rId6" Type="http://schemas.openxmlformats.org/officeDocument/2006/relationships/hyperlink" Target="https://www.ncbi.nlm.nih.gov/pubmed/23262808" TargetMode="External"/><Relationship Id="rId5" Type="http://schemas.openxmlformats.org/officeDocument/2006/relationships/hyperlink" Target="https://www.ncbi.nlm.nih.gov/pubmed/21802850" TargetMode="External"/><Relationship Id="rId4" Type="http://schemas.openxmlformats.org/officeDocument/2006/relationships/hyperlink" Target="https://www.ncbi.nlm.nih.gov/pubmed/29044466"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ncbi.nlm.nih.gov/pubmed/15046404" TargetMode="External"/><Relationship Id="rId13" Type="http://schemas.openxmlformats.org/officeDocument/2006/relationships/hyperlink" Target="https://www.ncbi.nlm.nih.gov/pubmed/18300336" TargetMode="External"/><Relationship Id="rId3" Type="http://schemas.openxmlformats.org/officeDocument/2006/relationships/hyperlink" Target="https://www.ncbi.nlm.nih.gov/pubmed/29044466" TargetMode="External"/><Relationship Id="rId7" Type="http://schemas.openxmlformats.org/officeDocument/2006/relationships/hyperlink" Target="https://www.ncbi.nlm.nih.gov/pubmed/19906525" TargetMode="External"/><Relationship Id="rId12" Type="http://schemas.openxmlformats.org/officeDocument/2006/relationships/hyperlink" Target="https://www.ncbi.nlm.nih.gov/pubmed/25157942" TargetMode="External"/><Relationship Id="rId2" Type="http://schemas.openxmlformats.org/officeDocument/2006/relationships/hyperlink" Target="https://www.ncbi.nlm.nih.gov/pubmed/21382958" TargetMode="External"/><Relationship Id="rId1" Type="http://schemas.openxmlformats.org/officeDocument/2006/relationships/slideLayout" Target="../slideLayouts/slideLayout6.xml"/><Relationship Id="rId6" Type="http://schemas.openxmlformats.org/officeDocument/2006/relationships/hyperlink" Target="https://www.ncbi.nlm.nih.gov/pubmed/23890460" TargetMode="External"/><Relationship Id="rId11" Type="http://schemas.openxmlformats.org/officeDocument/2006/relationships/hyperlink" Target="https://www.ncbi.nlm.nih.gov/pubmed/18794556" TargetMode="External"/><Relationship Id="rId5" Type="http://schemas.openxmlformats.org/officeDocument/2006/relationships/hyperlink" Target="https://www.ncbi.nlm.nih.gov/pubmed/23262808" TargetMode="External"/><Relationship Id="rId10" Type="http://schemas.openxmlformats.org/officeDocument/2006/relationships/hyperlink" Target="https://www.ncbi.nlm.nih.gov/pubmed/18474451" TargetMode="External"/><Relationship Id="rId4" Type="http://schemas.openxmlformats.org/officeDocument/2006/relationships/hyperlink" Target="https://www.ncbi.nlm.nih.gov/pubmed/21802850" TargetMode="External"/><Relationship Id="rId9" Type="http://schemas.openxmlformats.org/officeDocument/2006/relationships/hyperlink" Target="https://www.ncbi.nlm.nih.gov/pubmed/10659113" TargetMode="External"/><Relationship Id="rId14" Type="http://schemas.openxmlformats.org/officeDocument/2006/relationships/slide" Target="slide3.xml"/></Relationships>
</file>

<file path=ppt/slides/_rels/slide54.xml.rels><?xml version="1.0" encoding="UTF-8" standalone="yes"?>
<Relationships xmlns="http://schemas.openxmlformats.org/package/2006/relationships"><Relationship Id="rId8" Type="http://schemas.openxmlformats.org/officeDocument/2006/relationships/hyperlink" Target="https://www.ncbi.nlm.nih.gov/pubmed/21802850" TargetMode="External"/><Relationship Id="rId13" Type="http://schemas.openxmlformats.org/officeDocument/2006/relationships/hyperlink" Target="https://pubmed.ncbi.nlm.nih.gov/25558030/" TargetMode="External"/><Relationship Id="rId18" Type="http://schemas.openxmlformats.org/officeDocument/2006/relationships/hyperlink" Target="https://www.ncbi.nlm.nih.gov/pubmed/17349495" TargetMode="External"/><Relationship Id="rId3" Type="http://schemas.openxmlformats.org/officeDocument/2006/relationships/hyperlink" Target="https://www.ncbi.nlm.nih.gov/pubmed/19906525" TargetMode="External"/><Relationship Id="rId21" Type="http://schemas.openxmlformats.org/officeDocument/2006/relationships/slide" Target="slide3.xml"/><Relationship Id="rId7" Type="http://schemas.openxmlformats.org/officeDocument/2006/relationships/hyperlink" Target="https://pubmed.ncbi.nlm.nih.gov/15256294/" TargetMode="External"/><Relationship Id="rId12" Type="http://schemas.openxmlformats.org/officeDocument/2006/relationships/hyperlink" Target="https://www.ncbi.nlm.nih.gov/pubmed/10659113" TargetMode="External"/><Relationship Id="rId17" Type="http://schemas.openxmlformats.org/officeDocument/2006/relationships/hyperlink" Target="https://www.ncbi.nlm.nih.gov/pubmed/20169378" TargetMode="External"/><Relationship Id="rId2" Type="http://schemas.openxmlformats.org/officeDocument/2006/relationships/hyperlink" Target="https://www.ncbi.nlm.nih.gov/pubmed/14713325" TargetMode="External"/><Relationship Id="rId16" Type="http://schemas.openxmlformats.org/officeDocument/2006/relationships/hyperlink" Target="https://www.ncbi.nlm.nih.gov/pubmed/18794556" TargetMode="External"/><Relationship Id="rId20" Type="http://schemas.openxmlformats.org/officeDocument/2006/relationships/hyperlink" Target="https://www.ncbi.nlm.nih.gov/pubmed/12676037" TargetMode="External"/><Relationship Id="rId1" Type="http://schemas.openxmlformats.org/officeDocument/2006/relationships/slideLayout" Target="../slideLayouts/slideLayout6.xml"/><Relationship Id="rId6" Type="http://schemas.openxmlformats.org/officeDocument/2006/relationships/hyperlink" Target="https://www.ncbi.nlm.nih.gov/pubmed/19087756" TargetMode="External"/><Relationship Id="rId11" Type="http://schemas.openxmlformats.org/officeDocument/2006/relationships/hyperlink" Target="https://www.ncbi.nlm.nih.gov/pubmed/23368724" TargetMode="External"/><Relationship Id="rId5" Type="http://schemas.openxmlformats.org/officeDocument/2006/relationships/hyperlink" Target="https://www.ncbi.nlm.nih.gov/pubmed/17309378" TargetMode="External"/><Relationship Id="rId15" Type="http://schemas.openxmlformats.org/officeDocument/2006/relationships/hyperlink" Target="https://www.ncbi.nlm.nih.gov/pubmed/28191337" TargetMode="External"/><Relationship Id="rId10" Type="http://schemas.openxmlformats.org/officeDocument/2006/relationships/hyperlink" Target="https://www.ncbi.nlm.nih.gov/pubmed/15046404" TargetMode="External"/><Relationship Id="rId19" Type="http://schemas.openxmlformats.org/officeDocument/2006/relationships/hyperlink" Target="https://www.ncbi.nlm.nih.gov/pubmed/23341418" TargetMode="External"/><Relationship Id="rId4" Type="http://schemas.openxmlformats.org/officeDocument/2006/relationships/hyperlink" Target="https://www.ncbi.nlm.nih.gov/pubmed/10517036" TargetMode="External"/><Relationship Id="rId9" Type="http://schemas.openxmlformats.org/officeDocument/2006/relationships/hyperlink" Target="https://www.ncbi.nlm.nih.gov/pubmed/20644965" TargetMode="External"/><Relationship Id="rId14" Type="http://schemas.openxmlformats.org/officeDocument/2006/relationships/hyperlink" Target="https://www.ncbi.nlm.nih.gov/pubmed/18474451"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ncbi.nlm.nih.gov/pubmed/17349495" TargetMode="External"/><Relationship Id="rId3" Type="http://schemas.openxmlformats.org/officeDocument/2006/relationships/hyperlink" Target="https://www.ncbi.nlm.nih.gov/pubmed/21802850" TargetMode="External"/><Relationship Id="rId7" Type="http://schemas.openxmlformats.org/officeDocument/2006/relationships/hyperlink" Target="https://www.ncbi.nlm.nih.gov/pubmed/18794556" TargetMode="External"/><Relationship Id="rId2" Type="http://schemas.openxmlformats.org/officeDocument/2006/relationships/hyperlink" Target="https://www.ncbi.nlm.nih.gov/pubmed/14713325" TargetMode="External"/><Relationship Id="rId1" Type="http://schemas.openxmlformats.org/officeDocument/2006/relationships/slideLayout" Target="../slideLayouts/slideLayout6.xml"/><Relationship Id="rId6" Type="http://schemas.openxmlformats.org/officeDocument/2006/relationships/hyperlink" Target="https://www.ncbi.nlm.nih.gov/pubmed/23262808" TargetMode="External"/><Relationship Id="rId11" Type="http://schemas.openxmlformats.org/officeDocument/2006/relationships/slide" Target="slide3.xml"/><Relationship Id="rId5" Type="http://schemas.openxmlformats.org/officeDocument/2006/relationships/hyperlink" Target="https://pubmed.ncbi.nlm.nih.gov/11315685/" TargetMode="External"/><Relationship Id="rId10" Type="http://schemas.openxmlformats.org/officeDocument/2006/relationships/hyperlink" Target="https://www.ncbi.nlm.nih.gov/pubmed/12676037" TargetMode="External"/><Relationship Id="rId4" Type="http://schemas.openxmlformats.org/officeDocument/2006/relationships/hyperlink" Target="https://www.ncbi.nlm.nih.gov/pubmed/23368724" TargetMode="External"/><Relationship Id="rId9" Type="http://schemas.openxmlformats.org/officeDocument/2006/relationships/hyperlink" Target="https://www.ncbi.nlm.nih.gov/pubmed/23341418"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ncbi.nlm.nih.gov/pubmed/20169378" TargetMode="External"/><Relationship Id="rId13" Type="http://schemas.openxmlformats.org/officeDocument/2006/relationships/slide" Target="slide3.xml"/><Relationship Id="rId3" Type="http://schemas.openxmlformats.org/officeDocument/2006/relationships/hyperlink" Target="https://www.ncbi.nlm.nih.gov/pubmed/19906525" TargetMode="External"/><Relationship Id="rId7" Type="http://schemas.openxmlformats.org/officeDocument/2006/relationships/hyperlink" Target="https://www.ncbi.nlm.nih.gov/pubmed/18794556" TargetMode="External"/><Relationship Id="rId12" Type="http://schemas.openxmlformats.org/officeDocument/2006/relationships/hyperlink" Target="https://www.ncbi.nlm.nih.gov/pubmed/12676037" TargetMode="External"/><Relationship Id="rId2" Type="http://schemas.openxmlformats.org/officeDocument/2006/relationships/hyperlink" Target="https://www.ncbi.nlm.nih.gov/pubmed/23890460" TargetMode="External"/><Relationship Id="rId1" Type="http://schemas.openxmlformats.org/officeDocument/2006/relationships/slideLayout" Target="../slideLayouts/slideLayout6.xml"/><Relationship Id="rId6" Type="http://schemas.openxmlformats.org/officeDocument/2006/relationships/hyperlink" Target="https://www.ncbi.nlm.nih.gov/pubmed/23262808" TargetMode="External"/><Relationship Id="rId11" Type="http://schemas.openxmlformats.org/officeDocument/2006/relationships/hyperlink" Target="https://www.ncbi.nlm.nih.gov/pubmed/23341418" TargetMode="External"/><Relationship Id="rId5" Type="http://schemas.openxmlformats.org/officeDocument/2006/relationships/hyperlink" Target="https://www.ncbi.nlm.nih.gov/pubmed/15046404" TargetMode="External"/><Relationship Id="rId10" Type="http://schemas.openxmlformats.org/officeDocument/2006/relationships/hyperlink" Target="https://doi.org/10.1055/s-0030-1250400" TargetMode="External"/><Relationship Id="rId4" Type="http://schemas.openxmlformats.org/officeDocument/2006/relationships/hyperlink" Target="https://www.ncbi.nlm.nih.gov/pubmed/21802850" TargetMode="External"/><Relationship Id="rId9" Type="http://schemas.openxmlformats.org/officeDocument/2006/relationships/hyperlink" Target="https://www.ncbi.nlm.nih.gov/pubmed/25157942"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ncbi.nlm.nih.gov/pubmed/17309378" TargetMode="External"/><Relationship Id="rId7" Type="http://schemas.openxmlformats.org/officeDocument/2006/relationships/slide" Target="slide3.xml"/><Relationship Id="rId2" Type="http://schemas.openxmlformats.org/officeDocument/2006/relationships/hyperlink" Target="https://www.ncbi.nlm.nih.gov/pubmed/14713325" TargetMode="External"/><Relationship Id="rId1" Type="http://schemas.openxmlformats.org/officeDocument/2006/relationships/slideLayout" Target="../slideLayouts/slideLayout6.xml"/><Relationship Id="rId6" Type="http://schemas.openxmlformats.org/officeDocument/2006/relationships/hyperlink" Target="https://www.ncbi.nlm.nih.gov/pubmed/17349495" TargetMode="External"/><Relationship Id="rId5" Type="http://schemas.openxmlformats.org/officeDocument/2006/relationships/hyperlink" Target="https://www.ncbi.nlm.nih.gov/pubmed/23262808" TargetMode="External"/><Relationship Id="rId4" Type="http://schemas.openxmlformats.org/officeDocument/2006/relationships/hyperlink" Target="https://pubmed.ncbi.nlm.nih.gov/25558030/"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ncbi.nlm.nih.gov/pubmed/29723235" TargetMode="External"/><Relationship Id="rId2" Type="http://schemas.openxmlformats.org/officeDocument/2006/relationships/hyperlink" Target="https://www.ncbi.nlm.nih.gov/pubmed/27430394"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doi.org/10.11390/onki.74.155" TargetMode="External"/><Relationship Id="rId4" Type="http://schemas.openxmlformats.org/officeDocument/2006/relationships/hyperlink" Target="https://doi.org/10.2974/kmj.50.227" TargetMode="External"/></Relationships>
</file>

<file path=ppt/slides/_rels/slide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www.ncbi.nlm.nih.gov/pubmed/29458789" TargetMode="External"/><Relationship Id="rId2" Type="http://schemas.openxmlformats.org/officeDocument/2006/relationships/hyperlink" Target="https://www.ncbi.nlm.nih.gov/pubmed/26632144"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6632144"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doi.org/10.1080/13674676.2011.562492" TargetMode="External"/><Relationship Id="rId2" Type="http://schemas.openxmlformats.org/officeDocument/2006/relationships/hyperlink" Target="https://www.ncbi.nlm.nih.gov/pubmed/27529826"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19815592/" TargetMode="External"/><Relationship Id="rId4" Type="http://schemas.openxmlformats.org/officeDocument/2006/relationships/hyperlink" Target="https://pubmed.ncbi.nlm.nih.gov/23876569/"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pubmed.ncbi.nlm.nih.gov/28387949/" TargetMode="External"/><Relationship Id="rId2" Type="http://schemas.openxmlformats.org/officeDocument/2006/relationships/hyperlink" Target="https://www.ncbi.nlm.nih.gov/pubmed/29105910"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65.xml.rels><?xml version="1.0" encoding="UTF-8" standalone="yes"?>
<Relationships xmlns="http://schemas.openxmlformats.org/package/2006/relationships"><Relationship Id="rId3" Type="http://schemas.openxmlformats.org/officeDocument/2006/relationships/hyperlink" Target="https://doi.org/10.1080/13674676.2011.562492" TargetMode="External"/><Relationship Id="rId2" Type="http://schemas.openxmlformats.org/officeDocument/2006/relationships/hyperlink" Target="https://www.ncbi.nlm.nih.gov/pubmed/27529826"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31406777/" TargetMode="External"/><Relationship Id="rId4" Type="http://schemas.openxmlformats.org/officeDocument/2006/relationships/hyperlink" Target="https://pubmed.ncbi.nlm.nih.gov/2387656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pubmed.ncbi.nlm.nih.gov/31406777/" TargetMode="External"/><Relationship Id="rId2" Type="http://schemas.openxmlformats.org/officeDocument/2006/relationships/hyperlink" Target="https://pubmed.ncbi.nlm.nih.gov/23876569/"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8097179"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pubmed.ncbi.nlm.nih.gov/23876569/" TargetMode="External"/><Relationship Id="rId2" Type="http://schemas.openxmlformats.org/officeDocument/2006/relationships/hyperlink" Target="https://www.ncbi.nlm.nih.gov/pubmed/27529826"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31406777/"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pubmed.ncbi.nlm.nih.gov/25132206/" TargetMode="External"/><Relationship Id="rId7" Type="http://schemas.openxmlformats.org/officeDocument/2006/relationships/slide" Target="slide3.xml"/><Relationship Id="rId2" Type="http://schemas.openxmlformats.org/officeDocument/2006/relationships/hyperlink" Target="https://www.ncbi.nlm.nih.gov/pubmed/28686520" TargetMode="External"/><Relationship Id="rId1" Type="http://schemas.openxmlformats.org/officeDocument/2006/relationships/slideLayout" Target="../slideLayouts/slideLayout6.xml"/><Relationship Id="rId6" Type="http://schemas.openxmlformats.org/officeDocument/2006/relationships/hyperlink" Target="https://pubmed.ncbi.nlm.nih.gov/27145355/" TargetMode="External"/><Relationship Id="rId5" Type="http://schemas.openxmlformats.org/officeDocument/2006/relationships/hyperlink" Target="https://www.ncbi.nlm.nih.gov/pubmed/28337821" TargetMode="External"/><Relationship Id="rId4" Type="http://schemas.openxmlformats.org/officeDocument/2006/relationships/hyperlink" Target="https://pubmed.ncbi.nlm.nih.gov/28421677/"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pubmed.ncbi.nlm.nih.gov/24395850/" TargetMode="External"/><Relationship Id="rId3" Type="http://schemas.openxmlformats.org/officeDocument/2006/relationships/hyperlink" Target="https://pubmed.ncbi.nlm.nih.gov/25132206/" TargetMode="External"/><Relationship Id="rId7" Type="http://schemas.openxmlformats.org/officeDocument/2006/relationships/hyperlink" Target="https://pubmed.ncbi.nlm.nih.gov/24943918/" TargetMode="External"/><Relationship Id="rId2" Type="http://schemas.openxmlformats.org/officeDocument/2006/relationships/hyperlink" Target="https://www.ncbi.nlm.nih.gov/pubmed/28686520" TargetMode="External"/><Relationship Id="rId1" Type="http://schemas.openxmlformats.org/officeDocument/2006/relationships/slideLayout" Target="../slideLayouts/slideLayout6.xml"/><Relationship Id="rId6" Type="http://schemas.openxmlformats.org/officeDocument/2006/relationships/hyperlink" Target="https://pubmed.ncbi.nlm.nih.gov/11020090/" TargetMode="External"/><Relationship Id="rId5" Type="http://schemas.openxmlformats.org/officeDocument/2006/relationships/hyperlink" Target="https://doi.org/10.12788/jcso.0244" TargetMode="External"/><Relationship Id="rId4" Type="http://schemas.openxmlformats.org/officeDocument/2006/relationships/hyperlink" Target="https://www.ncbi.nlm.nih.gov/pubmed/27189614" TargetMode="External"/><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pubmed.ncbi.nlm.nih.gov/25132206/" TargetMode="External"/><Relationship Id="rId7" Type="http://schemas.openxmlformats.org/officeDocument/2006/relationships/hyperlink" Target="https://pubmed.ncbi.nlm.nih.gov/24804884/" TargetMode="External"/><Relationship Id="rId2" Type="http://schemas.openxmlformats.org/officeDocument/2006/relationships/hyperlink" Target="https://www.ncbi.nlm.nih.gov/pubmed/28686520" TargetMode="External"/><Relationship Id="rId1" Type="http://schemas.openxmlformats.org/officeDocument/2006/relationships/slideLayout" Target="../slideLayouts/slideLayout6.xml"/><Relationship Id="rId6" Type="http://schemas.openxmlformats.org/officeDocument/2006/relationships/hyperlink" Target="https://pubmed.ncbi.nlm.nih.gov/21931958/" TargetMode="External"/><Relationship Id="rId5" Type="http://schemas.openxmlformats.org/officeDocument/2006/relationships/hyperlink" Target="https://pubmed.ncbi.nlm.nih.gov/20177843/" TargetMode="External"/><Relationship Id="rId4" Type="http://schemas.openxmlformats.org/officeDocument/2006/relationships/hyperlink" Target="https://www.ncbi.nlm.nih.gov/pubmed/27189614" TargetMode="External"/></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26586494/"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s://pubmed.ncbi.nlm.nih.gov/25752972/" TargetMode="External"/><Relationship Id="rId2" Type="http://schemas.openxmlformats.org/officeDocument/2006/relationships/hyperlink" Target="https://pubmed.ncbi.nlm.nih.gov/22430268/"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5555830"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https://pubmed.ncbi.nlm.nih.gov/28421384/" TargetMode="External"/><Relationship Id="rId2" Type="http://schemas.openxmlformats.org/officeDocument/2006/relationships/hyperlink" Target="https://www.ncbi.nlm.nih.gov/pubmed/29222705"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75.xml.rels><?xml version="1.0" encoding="UTF-8" standalone="yes"?>
<Relationships xmlns="http://schemas.openxmlformats.org/package/2006/relationships"><Relationship Id="rId3" Type="http://schemas.openxmlformats.org/officeDocument/2006/relationships/hyperlink" Target="https://www.ncbi.nlm.nih.gov/pubmed/28501804" TargetMode="External"/><Relationship Id="rId2" Type="http://schemas.openxmlformats.org/officeDocument/2006/relationships/hyperlink" Target="https://www.ncbi.nlm.nih.gov/pubmed/29222705"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28489508/"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pubmed.ncbi.nlm.nih.gov/28421384/" TargetMode="External"/><Relationship Id="rId2" Type="http://schemas.openxmlformats.org/officeDocument/2006/relationships/hyperlink" Target="https://www.ncbi.nlm.nih.gov/pubmed/29222705"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28489508/" TargetMode="Externa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8045199"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www.ncbi.nlm.nih.gov/pubmed/28045199" TargetMode="External"/><Relationship Id="rId2" Type="http://schemas.openxmlformats.org/officeDocument/2006/relationships/hyperlink" Target="https://www.ncbi.nlm.nih.gov/pubmed/28501804"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79.xml.rels><?xml version="1.0" encoding="UTF-8" standalone="yes"?>
<Relationships xmlns="http://schemas.openxmlformats.org/package/2006/relationships"><Relationship Id="rId3" Type="http://schemas.openxmlformats.org/officeDocument/2006/relationships/hyperlink" Target="https://www.ncbi.nlm.nih.gov/pubmed/19214594" TargetMode="External"/><Relationship Id="rId2" Type="http://schemas.openxmlformats.org/officeDocument/2006/relationships/hyperlink" Target="https://www.ncbi.nlm.nih.gov/pubmed/28045199"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23940231" TargetMode="External"/><Relationship Id="rId4" Type="http://schemas.openxmlformats.org/officeDocument/2006/relationships/hyperlink" Target="https://www.ncbi.nlm.nih.gov/pubmed/2573964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6228466" TargetMode="Externa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s://www.ncbi.nlm.nih.gov/pubmed/26621521" TargetMode="External"/><Relationship Id="rId2" Type="http://schemas.openxmlformats.org/officeDocument/2006/relationships/hyperlink" Target="https://www.ncbi.nlm.nih.gov/pubmed/25336068"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82.xml.rels><?xml version="1.0" encoding="UTF-8" standalone="yes"?>
<Relationships xmlns="http://schemas.openxmlformats.org/package/2006/relationships"><Relationship Id="rId3" Type="http://schemas.openxmlformats.org/officeDocument/2006/relationships/hyperlink" Target="https://www.ncbi.nlm.nih.gov/pubmed/25739642" TargetMode="External"/><Relationship Id="rId2" Type="http://schemas.openxmlformats.org/officeDocument/2006/relationships/hyperlink" Target="https://www.ncbi.nlm.nih.gov/pubmed/19214594"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8" Type="http://schemas.openxmlformats.org/officeDocument/2006/relationships/hyperlink" Target="https://www.ncbi.nlm.nih.gov/pubmed/24703167" TargetMode="External"/><Relationship Id="rId13" Type="http://schemas.openxmlformats.org/officeDocument/2006/relationships/hyperlink" Target="https://www.ncbi.nlm.nih.gov/pubmed/27257529" TargetMode="External"/><Relationship Id="rId3" Type="http://schemas.openxmlformats.org/officeDocument/2006/relationships/hyperlink" Target="https://www.ncbi.nlm.nih.gov/pubmed/16374892" TargetMode="External"/><Relationship Id="rId7" Type="http://schemas.openxmlformats.org/officeDocument/2006/relationships/hyperlink" Target="https://www.ncbi.nlm.nih.gov/pubmed/28470117" TargetMode="External"/><Relationship Id="rId12" Type="http://schemas.openxmlformats.org/officeDocument/2006/relationships/hyperlink" Target="https://www.ncbi.nlm.nih.gov/pubmed/27590865" TargetMode="External"/><Relationship Id="rId2" Type="http://schemas.openxmlformats.org/officeDocument/2006/relationships/hyperlink" Target="https://www.ncbi.nlm.nih.gov/pubmed/28721886" TargetMode="External"/><Relationship Id="rId16"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hyperlink" Target="https://www.ncbi.nlm.nih.gov/pubmed/28827927" TargetMode="External"/><Relationship Id="rId11" Type="http://schemas.openxmlformats.org/officeDocument/2006/relationships/hyperlink" Target="https://www.ncbi.nlm.nih.gov/pubmed/24980836" TargetMode="External"/><Relationship Id="rId5" Type="http://schemas.openxmlformats.org/officeDocument/2006/relationships/hyperlink" Target="https://www.ncbi.nlm.nih.gov/pubmed/28411330" TargetMode="External"/><Relationship Id="rId15" Type="http://schemas.openxmlformats.org/officeDocument/2006/relationships/hyperlink" Target="https://www.ncbi.nlm.nih.gov/pubmed/28827926" TargetMode="External"/><Relationship Id="rId10" Type="http://schemas.openxmlformats.org/officeDocument/2006/relationships/hyperlink" Target="https://www.ncbi.nlm.nih.gov/pubmed/22106845" TargetMode="External"/><Relationship Id="rId4" Type="http://schemas.openxmlformats.org/officeDocument/2006/relationships/hyperlink" Target="https://www.ncbi.nlm.nih.gov/pubmed/22180393" TargetMode="External"/><Relationship Id="rId9" Type="http://schemas.openxmlformats.org/officeDocument/2006/relationships/hyperlink" Target="https://www.ncbi.nlm.nih.gov/pubmed/24590636" TargetMode="External"/><Relationship Id="rId14" Type="http://schemas.openxmlformats.org/officeDocument/2006/relationships/hyperlink" Target="https://www.ncbi.nlm.nih.gov/pubmed/17944760" TargetMode="External"/></Relationships>
</file>

<file path=ppt/slides/_rels/slide8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hyperlink" Target="https://www.ncbi.nlm.nih.gov/pubmed/31496287" TargetMode="External"/><Relationship Id="rId2" Type="http://schemas.openxmlformats.org/officeDocument/2006/relationships/hyperlink" Target="https://www.ncbi.nlm.nih.gov/pubmed/32108029"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www.ncbi.nlm.nih.gov/pubmed/28353094" TargetMode="External"/><Relationship Id="rId4" Type="http://schemas.openxmlformats.org/officeDocument/2006/relationships/hyperlink" Target="https://www.ncbi.nlm.nih.gov/pubmed/30200193" TargetMode="External"/></Relationships>
</file>

<file path=ppt/slides/_rels/slide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30200193"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32108029" TargetMode="Externa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31496287" TargetMode="Externa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hyperlink" Target="https://www.ncbi.nlm.nih.gov/pubmed/24095905" TargetMode="External"/><Relationship Id="rId2" Type="http://schemas.openxmlformats.org/officeDocument/2006/relationships/hyperlink" Target="https://www.ncbi.nlm.nih.gov/pubmed/12734059"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ncbi.nlm.nih.gov/pubmed/29529165"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hyperlink" Target="https://www.ncbi.nlm.nih.gov/pubmed/28105133" TargetMode="External"/><Relationship Id="rId2" Type="http://schemas.openxmlformats.org/officeDocument/2006/relationships/hyperlink" Target="https://www.ncbi.nlm.nih.gov/pubmed/29112178" TargetMode="Externa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pubmed.ncbi.nlm.nih.gov/29361042/"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doi.org/10.4103/2278-0513.132113" TargetMode="External"/><Relationship Id="rId2" Type="http://schemas.openxmlformats.org/officeDocument/2006/relationships/hyperlink" Target="https://www.ncbi.nlm.nih.gov/pubmed/23733756" TargetMode="Externa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hyperlink" Target="https://pubmed.ncbi.nlm.nih.gov/29361042/" TargetMode="External"/><Relationship Id="rId4" Type="http://schemas.openxmlformats.org/officeDocument/2006/relationships/hyperlink" Target="https://www.ncbi.nlm.nih.gov/pubmed/28105133"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ncbi.nlm.nih.gov/pubmed/20156909" TargetMode="External"/><Relationship Id="rId2" Type="http://schemas.openxmlformats.org/officeDocument/2006/relationships/hyperlink" Target="https://doi.org/10.1055/s-0032-1314696"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93.xml.rels><?xml version="1.0" encoding="UTF-8" standalone="yes"?>
<Relationships xmlns="http://schemas.openxmlformats.org/package/2006/relationships"><Relationship Id="rId3" Type="http://schemas.openxmlformats.org/officeDocument/2006/relationships/hyperlink" Target="https://www.ncbi.nlm.nih.gov/pubmed/22987089" TargetMode="External"/><Relationship Id="rId7" Type="http://schemas.openxmlformats.org/officeDocument/2006/relationships/slide" Target="slide3.xml"/><Relationship Id="rId2" Type="http://schemas.openxmlformats.org/officeDocument/2006/relationships/hyperlink" Target="https://www.ncbi.nlm.nih.gov/pubmed/18809275" TargetMode="External"/><Relationship Id="rId1" Type="http://schemas.openxmlformats.org/officeDocument/2006/relationships/slideLayout" Target="../slideLayouts/slideLayout6.xml"/><Relationship Id="rId6" Type="http://schemas.openxmlformats.org/officeDocument/2006/relationships/hyperlink" Target="https://www.ncbi.nlm.nih.gov/pubmed/28105133" TargetMode="External"/><Relationship Id="rId5" Type="http://schemas.openxmlformats.org/officeDocument/2006/relationships/hyperlink" Target="https://www.ncbi.nlm.nih.gov/pubmed/20156909" TargetMode="External"/><Relationship Id="rId4" Type="http://schemas.openxmlformats.org/officeDocument/2006/relationships/hyperlink" Target="https://www.ncbi.nlm.nih.gov/pubmed/23733756" TargetMode="External"/></Relationships>
</file>

<file path=ppt/slides/_rels/slide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0156909"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cbi.nlm.nih.gov/pubmed/29112178" TargetMode="Externa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pubmed.ncbi.nlm.nih.gov/31599019/"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doi.org/10.21608/jbaar.2020.119755"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hyperlink" Target="https://pubmed.ncbi.nlm.nih.gov/32895660/" TargetMode="External"/><Relationship Id="rId2" Type="http://schemas.openxmlformats.org/officeDocument/2006/relationships/hyperlink" Target="https://pubmed.ncbi.nlm.nih.gov/20592387/"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hyperlink" Target="https://www.ncbi.nlm.nih.gov/pubmed/25015649" TargetMode="External"/><Relationship Id="rId2" Type="http://schemas.openxmlformats.org/officeDocument/2006/relationships/hyperlink" Target="https://www.ncbi.nlm.nih.gov/pubmed/20133068" TargetMode="External"/><Relationship Id="rId1" Type="http://schemas.openxmlformats.org/officeDocument/2006/relationships/slideLayout" Target="../slideLayouts/slideLayout6.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diagonal liegende Ecken abgeschnitten 2">
            <a:extLst>
              <a:ext uri="{FF2B5EF4-FFF2-40B4-BE49-F238E27FC236}">
                <a16:creationId xmlns:a16="http://schemas.microsoft.com/office/drawing/2014/main" id="{FCE358CF-BB63-A64B-33BB-F93A3A069F0F}"/>
              </a:ext>
            </a:extLst>
          </p:cNvPr>
          <p:cNvSpPr/>
          <p:nvPr/>
        </p:nvSpPr>
        <p:spPr>
          <a:xfrm>
            <a:off x="1919536" y="1196752"/>
            <a:ext cx="8370772" cy="4464496"/>
          </a:xfrm>
          <a:prstGeom prst="snip2DiagRect">
            <a:avLst/>
          </a:prstGeom>
          <a:solidFill>
            <a:srgbClr val="FFE3BD"/>
          </a:solidFill>
          <a:ln w="7620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6" name="Rechteck: obere Ecken abgerundet 5">
            <a:extLst>
              <a:ext uri="{FF2B5EF4-FFF2-40B4-BE49-F238E27FC236}">
                <a16:creationId xmlns:a16="http://schemas.microsoft.com/office/drawing/2014/main" id="{67C592BE-6958-75D7-18E4-8CD6F688587C}"/>
              </a:ext>
            </a:extLst>
          </p:cNvPr>
          <p:cNvSpPr/>
          <p:nvPr/>
        </p:nvSpPr>
        <p:spPr>
          <a:xfrm rot="16200000">
            <a:off x="7085676" y="855148"/>
            <a:ext cx="1981087" cy="4392488"/>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normAutofit/>
          </a:bodyPr>
          <a:lstStyle/>
          <a:p>
            <a:r>
              <a:rPr lang="de-DE" b="1" dirty="0">
                <a:solidFill>
                  <a:schemeClr val="tx1"/>
                </a:solidFill>
              </a:rPr>
              <a:t>S3-Leitlinie Komplementärmedizin in der Behandlung von onkologischen PatientInnen</a:t>
            </a:r>
          </a:p>
          <a:p>
            <a:endParaRPr lang="de-DE" dirty="0">
              <a:solidFill>
                <a:schemeClr val="tx1"/>
              </a:solidFill>
            </a:endParaRPr>
          </a:p>
          <a:p>
            <a:r>
              <a:rPr lang="de-DE" sz="1200" dirty="0">
                <a:solidFill>
                  <a:schemeClr val="tx1"/>
                </a:solidFill>
              </a:rPr>
              <a:t>Langversion 2.0 – Mai 2024</a:t>
            </a:r>
          </a:p>
          <a:p>
            <a:r>
              <a:rPr lang="de-DE" sz="1200" dirty="0">
                <a:solidFill>
                  <a:schemeClr val="tx1"/>
                </a:solidFill>
              </a:rPr>
              <a:t>AWMF-Registernummer: 032-055OL </a:t>
            </a:r>
          </a:p>
        </p:txBody>
      </p:sp>
    </p:spTree>
  </p:cSld>
  <p:clrMapOvr>
    <a:masterClrMapping/>
  </p:clrMapOvr>
  <mc:AlternateContent xmlns:mc="http://schemas.openxmlformats.org/markup-compatibility/2006" xmlns:p14="http://schemas.microsoft.com/office/powerpoint/2010/main">
    <mc:Choice Requires="p14">
      <p:transition spd="slow" p14:dur="2000" advTm="31005"/>
    </mc:Choice>
    <mc:Fallback xmlns="">
      <p:transition spd="slow" advTm="31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Oxford 2009</a:t>
            </a:r>
          </a:p>
        </p:txBody>
      </p:sp>
      <p:graphicFrame>
        <p:nvGraphicFramePr>
          <p:cNvPr id="3" name="Tabelle 2">
            <a:extLst>
              <a:ext uri="{FF2B5EF4-FFF2-40B4-BE49-F238E27FC236}">
                <a16:creationId xmlns:a16="http://schemas.microsoft.com/office/drawing/2014/main" id="{56408CFB-B251-D1A9-6294-0C692259D473}"/>
              </a:ext>
            </a:extLst>
          </p:cNvPr>
          <p:cNvGraphicFramePr>
            <a:graphicFrameLocks noGrp="1"/>
          </p:cNvGraphicFramePr>
          <p:nvPr>
            <p:extLst>
              <p:ext uri="{D42A27DB-BD31-4B8C-83A1-F6EECF244321}">
                <p14:modId xmlns:p14="http://schemas.microsoft.com/office/powerpoint/2010/main" val="1127251657"/>
              </p:ext>
            </p:extLst>
          </p:nvPr>
        </p:nvGraphicFramePr>
        <p:xfrm>
          <a:off x="407368" y="1556792"/>
          <a:ext cx="8496946" cy="4658694"/>
        </p:xfrm>
        <a:graphic>
          <a:graphicData uri="http://schemas.openxmlformats.org/drawingml/2006/table">
            <a:tbl>
              <a:tblPr/>
              <a:tblGrid>
                <a:gridCol w="504056">
                  <a:extLst>
                    <a:ext uri="{9D8B030D-6E8A-4147-A177-3AD203B41FA5}">
                      <a16:colId xmlns:a16="http://schemas.microsoft.com/office/drawing/2014/main" val="1581394504"/>
                    </a:ext>
                  </a:extLst>
                </a:gridCol>
                <a:gridCol w="1584176">
                  <a:extLst>
                    <a:ext uri="{9D8B030D-6E8A-4147-A177-3AD203B41FA5}">
                      <a16:colId xmlns:a16="http://schemas.microsoft.com/office/drawing/2014/main" val="2075087107"/>
                    </a:ext>
                  </a:extLst>
                </a:gridCol>
                <a:gridCol w="1584176">
                  <a:extLst>
                    <a:ext uri="{9D8B030D-6E8A-4147-A177-3AD203B41FA5}">
                      <a16:colId xmlns:a16="http://schemas.microsoft.com/office/drawing/2014/main" val="4257919101"/>
                    </a:ext>
                  </a:extLst>
                </a:gridCol>
                <a:gridCol w="1668806">
                  <a:extLst>
                    <a:ext uri="{9D8B030D-6E8A-4147-A177-3AD203B41FA5}">
                      <a16:colId xmlns:a16="http://schemas.microsoft.com/office/drawing/2014/main" val="1732478842"/>
                    </a:ext>
                  </a:extLst>
                </a:gridCol>
                <a:gridCol w="1646470">
                  <a:extLst>
                    <a:ext uri="{9D8B030D-6E8A-4147-A177-3AD203B41FA5}">
                      <a16:colId xmlns:a16="http://schemas.microsoft.com/office/drawing/2014/main" val="3215775718"/>
                    </a:ext>
                  </a:extLst>
                </a:gridCol>
                <a:gridCol w="1509262">
                  <a:extLst>
                    <a:ext uri="{9D8B030D-6E8A-4147-A177-3AD203B41FA5}">
                      <a16:colId xmlns:a16="http://schemas.microsoft.com/office/drawing/2014/main" val="688975257"/>
                    </a:ext>
                  </a:extLst>
                </a:gridCol>
              </a:tblGrid>
              <a:tr h="352604">
                <a:tc>
                  <a:txBody>
                    <a:bodyPr/>
                    <a:lstStyle/>
                    <a:p>
                      <a:r>
                        <a:rPr lang="de-DE" sz="700" b="1" dirty="0">
                          <a:effectLst/>
                        </a:rPr>
                        <a:t> Level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Therapy / </a:t>
                      </a:r>
                      <a:r>
                        <a:rPr lang="de-DE" sz="700" b="1" dirty="0" err="1">
                          <a:effectLst/>
                        </a:rPr>
                        <a:t>Prevention</a:t>
                      </a:r>
                      <a:r>
                        <a:rPr lang="de-DE" sz="700" b="1" dirty="0">
                          <a:effectLst/>
                        </a:rPr>
                        <a:t>, </a:t>
                      </a:r>
                      <a:r>
                        <a:rPr lang="de-DE" sz="700" b="1" dirty="0" err="1">
                          <a:effectLst/>
                        </a:rPr>
                        <a:t>Aetiology</a:t>
                      </a:r>
                      <a:r>
                        <a:rPr lang="de-DE" sz="700" b="1" dirty="0">
                          <a:effectLst/>
                        </a:rPr>
                        <a:t> / Harm</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a:effectLst/>
                        </a:rPr>
                        <a:t> Prognosis</a:t>
                      </a:r>
                      <a:endParaRPr lang="de-DE"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Diagnosis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en-US" sz="700" b="1">
                          <a:effectLst/>
                        </a:rPr>
                        <a:t> Differential diagnosis / symptom prevalence study</a:t>
                      </a:r>
                      <a:endParaRPr lang="en-US"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a:t>
                      </a:r>
                      <a:r>
                        <a:rPr lang="de-DE" sz="700" b="1" dirty="0" err="1">
                          <a:effectLst/>
                        </a:rPr>
                        <a:t>Economic</a:t>
                      </a:r>
                      <a:r>
                        <a:rPr lang="de-DE" sz="700" b="1" dirty="0">
                          <a:effectLst/>
                        </a:rPr>
                        <a:t> and </a:t>
                      </a:r>
                      <a:r>
                        <a:rPr lang="de-DE" sz="700" b="1" dirty="0" err="1">
                          <a:effectLst/>
                        </a:rPr>
                        <a:t>decision</a:t>
                      </a:r>
                      <a:r>
                        <a:rPr lang="de-DE" sz="700" b="1" dirty="0">
                          <a:effectLst/>
                        </a:rPr>
                        <a:t> </a:t>
                      </a:r>
                      <a:r>
                        <a:rPr lang="de-DE" sz="700" b="1" dirty="0" err="1">
                          <a:effectLst/>
                        </a:rPr>
                        <a:t>analyses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1430173484"/>
                  </a:ext>
                </a:extLst>
              </a:tr>
              <a:tr h="457609">
                <a:tc>
                  <a:txBody>
                    <a:bodyPr/>
                    <a:lstStyle/>
                    <a:p>
                      <a:r>
                        <a:rPr lang="de-DE" sz="700" b="1" dirty="0">
                          <a:effectLst/>
                        </a:rPr>
                        <a:t> 1a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RCTs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inception cohort studies; CDR validated in different populations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 diagnostic studies; CDR with 1b studies from different clinical centers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prospective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1economic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562213710"/>
                  </a:ext>
                </a:extLst>
              </a:tr>
              <a:tr h="560570">
                <a:tc>
                  <a:txBody>
                    <a:bodyPr/>
                    <a:lstStyle/>
                    <a:p>
                      <a:r>
                        <a:rPr lang="de-DE" sz="700" b="1">
                          <a:effectLst/>
                        </a:rPr>
                        <a:t> 1b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RCT (with narrow Confidence Interval)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Individual inception cohort study with &gt; 80% follow-up; CDR validated in a single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Validating cohort study with good reference standards; or CDR tested within one clinical centre</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Prospective cohort study with good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systematic review(s) of the evidence;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408924371"/>
                  </a:ext>
                </a:extLst>
              </a:tr>
              <a:tr h="457609">
                <a:tc>
                  <a:txBody>
                    <a:bodyPr/>
                    <a:lstStyle/>
                    <a:p>
                      <a:r>
                        <a:rPr lang="de-DE" sz="700" b="1">
                          <a:effectLst/>
                        </a:rPr>
                        <a:t> 2a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either retrospective cohort studies or untreated control groups in RCTs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diagnostic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2b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economic studies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709528404"/>
                  </a:ext>
                </a:extLst>
              </a:tr>
              <a:tr h="663532">
                <a:tc>
                  <a:txBody>
                    <a:bodyPr/>
                    <a:lstStyle/>
                    <a:p>
                      <a:r>
                        <a:rPr lang="de-DE" sz="700" b="1">
                          <a:effectLst/>
                        </a:rPr>
                        <a:t> 2b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cohort study (including low quality RCT; e.g., &lt;80%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Retrospective cohort study or follow-up of untreated control patients in an RCT; Derivation of CDR or validated on split-sample only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Exploratory cohort study with good reference standards; CDR after derivation, or validated only on split-sample or databases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Retrospective cohort study, or poor follow-up</a:t>
                      </a:r>
                    </a:p>
                    <a:p>
                      <a:r>
                        <a:rPr lang="en-US"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limited review(s) of the evidence, or single studies;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584321084"/>
                  </a:ext>
                </a:extLst>
              </a:tr>
              <a:tr h="183043">
                <a:tc>
                  <a:txBody>
                    <a:bodyPr/>
                    <a:lstStyle/>
                    <a:p>
                      <a:r>
                        <a:rPr lang="de-DE" sz="700" b="1">
                          <a:effectLst/>
                        </a:rPr>
                        <a:t> 2c</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Audit or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688089338"/>
                  </a:ext>
                </a:extLst>
              </a:tr>
              <a:tr h="217364">
                <a:tc>
                  <a:txBody>
                    <a:bodyPr/>
                    <a:lstStyle/>
                    <a:p>
                      <a:r>
                        <a:rPr lang="de-DE" sz="700" b="1">
                          <a:effectLst/>
                        </a:rPr>
                        <a:t> 3a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968853976"/>
                  </a:ext>
                </a:extLst>
              </a:tr>
              <a:tr h="629212">
                <a:tc>
                  <a:txBody>
                    <a:bodyPr/>
                    <a:lstStyle/>
                    <a:p>
                      <a:r>
                        <a:rPr lang="de-DE" sz="700" b="1">
                          <a:effectLst/>
                        </a:rPr>
                        <a:t> 3b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Individual Case-Control Study</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study; or without consistently applied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cohort study; or very limited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based on limited alternatives or costs, poor quality estimates of data, but including sensitivity analyses incorporating clinically sensible variations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157921241"/>
                  </a:ext>
                </a:extLst>
              </a:tr>
              <a:tr h="354647">
                <a:tc>
                  <a:txBody>
                    <a:bodyPr/>
                    <a:lstStyle/>
                    <a:p>
                      <a:r>
                        <a:rPr lang="de-DE" sz="700" b="1">
                          <a:effectLst/>
                        </a:rPr>
                        <a:t> 4</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(and poor quality cohort and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Case-series (and poor quality prognostic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Case-control study, poor or non-independent reference standard</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or superseded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with no sensitivity analysis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436252647"/>
                  </a:ext>
                </a:extLst>
              </a:tr>
              <a:tr h="526250">
                <a:tc>
                  <a:txBody>
                    <a:bodyPr/>
                    <a:lstStyle/>
                    <a:p>
                      <a:r>
                        <a:rPr lang="de-DE" sz="700" b="1" dirty="0">
                          <a:effectLst/>
                        </a:rPr>
                        <a:t> 5</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71555003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extLst>
      <p:ext uri="{BB962C8B-B14F-4D97-AF65-F5344CB8AC3E}">
        <p14:creationId xmlns:p14="http://schemas.microsoft.com/office/powerpoint/2010/main" val="38212212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7.4: Selen</a:t>
            </a:r>
          </a:p>
        </p:txBody>
      </p:sp>
      <p:graphicFrame>
        <p:nvGraphicFramePr>
          <p:cNvPr id="3" name="Table 2"/>
          <p:cNvGraphicFramePr>
            <a:graphicFrameLocks noGrp="1"/>
          </p:cNvGraphicFramePr>
          <p:nvPr>
            <p:extLst>
              <p:ext uri="{D42A27DB-BD31-4B8C-83A1-F6EECF244321}">
                <p14:modId xmlns:p14="http://schemas.microsoft.com/office/powerpoint/2010/main" val="60990104"/>
              </p:ext>
            </p:extLst>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7.17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randomisiert kontrollierten Studie zur protektiven Wirkung von Natriumselenit auf die chemotherapieinduzierte Mukositis bei Patienten mit akuter lymphatischer oder myeloischer Leukämie mit Selendefizit, unter Behandlung mit hochdosierter Chemotherapie und anschließender allogener Stammzelltransplantation vor. Das Setting der Studie kann nicht auf die modernen Standards dieser Therapie in Deutschland übertragen werden. Somit liegen keine ausreichenden Daten vor. Es kann keine Empfehlung für oder gegen die Gabe von Natriumselenit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[Jahangard-Rafsanjani, Z.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032-055OL-2.0-7.17-2024G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7.4: Selen</a:t>
            </a:r>
          </a:p>
        </p:txBody>
      </p:sp>
      <p:graphicFrame>
        <p:nvGraphicFramePr>
          <p:cNvPr id="3" name="Table 2"/>
          <p:cNvGraphicFramePr>
            <a:graphicFrameLocks noGrp="1"/>
          </p:cNvGraphicFramePr>
          <p:nvPr>
            <p:extLst>
              <p:ext uri="{D42A27DB-BD31-4B8C-83A1-F6EECF244321}">
                <p14:modId xmlns:p14="http://schemas.microsoft.com/office/powerpoint/2010/main" val="1283904529"/>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7.18</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Wirkung von Natriumselenit auf die Infektionsrate und die kardiale Ejektionsfraktion während einer Chemotherapie (CHOP) bei Patienten mit Non-Hodgkin-Lymphom mit unbekanntem Selenspiegel vor. Es kann keine Empfehlung für oder gegen die Gabe von Natriumselenit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[Asfour, I. A.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032-055OL-2.0-7.18-2024G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7.4: Selen</a:t>
            </a:r>
          </a:p>
        </p:txBody>
      </p:sp>
      <p:graphicFrame>
        <p:nvGraphicFramePr>
          <p:cNvPr id="3" name="Table 2"/>
          <p:cNvGraphicFramePr>
            <a:graphicFrameLocks noGrp="1"/>
          </p:cNvGraphicFramePr>
          <p:nvPr>
            <p:extLst>
              <p:ext uri="{D42A27DB-BD31-4B8C-83A1-F6EECF244321}">
                <p14:modId xmlns:p14="http://schemas.microsoft.com/office/powerpoint/2010/main" val="2912653626"/>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7.19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Wirkung von Natriumselenit auf die Regenerierung der Neutrophilen und Thrombozyten nach allogener Stammzelltransplantation und Komplikationen der Transplantation bei Patienten mit akuter lymphatischer oder myeloischer Leukämie mit Selendefizit vor. Es kann keine Empfehlung für oder gegen die Gabe von Natriumselenit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[Jahangard-Rafsanjani, Z.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7.5: Vitamine</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7.20</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Substitution von Vitaminen, Mineralstoffen und Spurenelementen gelten die Empfehlungen der S3-Leitlinie „Klinische Ernährung in der Onkologie“.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032-055OL-2.0-7.20-2020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7.6: Vitamin A</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Es liegen Daten aus 7 RCTs zur Wirksamkeit von Vitamin A und dessen Derivate vor. Vitamin A und dessen Derivate sollen nicht mit dem Ziel empfohlen werden, tumortherapeutisch oder in der Sekundärprävention das Gesamt- oder progressionsfreie Überleben von onkologischen Patienten zu verlängern oder Nebenwirkungen der Therapie zu senken.</a:t>
                      </a:r>
                    </a:p>
                    <a:p>
                      <a:pPr>
                        <a:defRPr sz="1000">
                          <a:solidFill>
                            <a:srgbClr val="000000"/>
                          </a:solidFill>
                          <a:latin typeface="Lucida Sans"/>
                        </a:defRPr>
                      </a:pPr>
                      <a:r>
                        <a:rPr sz="1000" b="0" i="0" u="none">
                          <a:latin typeface="Lucida Sans"/>
                        </a:rPr>
                        <a:t>Eine Ausnahme bildet der therapeutische Einsatz der All-trans-Retinolsäure (ATRA) bei der Akuten Promyelozyten-Leukämie.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[Ehrenpreis, E. D. 2005]</a:t>
                      </a:r>
                      <a:r>
                        <a:rPr sz="1000"/>
                        <a:t>, </a:t>
                      </a:r>
                      <a:r>
                        <a:rPr sz="1000">
                          <a:solidFill>
                            <a:srgbClr val="F7BF66"/>
                          </a:solidFill>
                          <a:hlinkClick r:id="rId3"/>
                        </a:rPr>
                        <a:t>[Margalit, D. N. 2012]</a:t>
                      </a:r>
                      <a:r>
                        <a:rPr sz="1000"/>
                        <a:t>, </a:t>
                      </a:r>
                      <a:r>
                        <a:rPr sz="1000">
                          <a:solidFill>
                            <a:srgbClr val="F7BF66"/>
                          </a:solidFill>
                          <a:hlinkClick r:id="rId4"/>
                        </a:rPr>
                        <a:t>[Mayne, S. T. 2001]</a:t>
                      </a:r>
                      <a:r>
                        <a:rPr sz="1000"/>
                        <a:t>, </a:t>
                      </a:r>
                      <a:r>
                        <a:rPr sz="1000">
                          <a:solidFill>
                            <a:srgbClr val="F7BF66"/>
                          </a:solidFill>
                          <a:hlinkClick r:id="rId5"/>
                        </a:rPr>
                        <a:t>[Meyskens, F. L., Jr. 1995]</a:t>
                      </a:r>
                      <a:r>
                        <a:rPr sz="1000"/>
                        <a:t>, </a:t>
                      </a:r>
                      <a:r>
                        <a:rPr sz="1000">
                          <a:solidFill>
                            <a:srgbClr val="F7BF66"/>
                          </a:solidFill>
                          <a:hlinkClick r:id="rId6"/>
                        </a:rPr>
                        <a:t>[Toma, S. 2003]</a:t>
                      </a:r>
                      <a:r>
                        <a:rPr sz="1000"/>
                        <a:t>, </a:t>
                      </a:r>
                      <a:r>
                        <a:rPr sz="1000">
                          <a:solidFill>
                            <a:srgbClr val="F7BF66"/>
                          </a:solidFill>
                          <a:hlinkClick r:id="rId7"/>
                        </a:rPr>
                        <a:t>[van Zandwijk, N. 2000]</a:t>
                      </a:r>
                      <a:r>
                        <a:rPr sz="1000"/>
                        <a:t>, </a:t>
                      </a:r>
                      <a:r>
                        <a:rPr sz="1000">
                          <a:solidFill>
                            <a:srgbClr val="F7BF66"/>
                          </a:solidFill>
                          <a:hlinkClick r:id="rId8"/>
                        </a:rPr>
                        <a:t>[Jyothirmayi, R. 1996]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032-055OL-2.0-7.21-2020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7.8: Vitamin B6</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und 3 weiteren RCTs zur Wirkung von Vitamin B6 vor. Vitamin B6 soll nicht mit dem Ziel empfohlen werden, tumortherapeutisch oder in der Sekundärprävention das Gesamt- oder progressionsfreie Überleben von onkologischen Patienten zu verlängern.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[Chen, M. 2013]</a:t>
                      </a:r>
                      <a:r>
                        <a:rPr sz="1000"/>
                        <a:t>, </a:t>
                      </a:r>
                      <a:r>
                        <a:rPr sz="1000">
                          <a:solidFill>
                            <a:srgbClr val="F7BF66"/>
                          </a:solidFill>
                          <a:hlinkClick r:id="rId3"/>
                        </a:rPr>
                        <a:t>[Chalermchai, T. 2010]</a:t>
                      </a:r>
                      <a:r>
                        <a:rPr sz="1000"/>
                        <a:t>, </a:t>
                      </a:r>
                      <a:r>
                        <a:rPr sz="1000">
                          <a:solidFill>
                            <a:srgbClr val="F7BF66"/>
                          </a:solidFill>
                          <a:hlinkClick r:id="rId4"/>
                        </a:rPr>
                        <a:t>[Corrie, P. G. 2012]</a:t>
                      </a:r>
                      <a:r>
                        <a:rPr sz="1000"/>
                        <a:t>, </a:t>
                      </a:r>
                      <a:r>
                        <a:rPr sz="1000">
                          <a:solidFill>
                            <a:srgbClr val="F7BF66"/>
                          </a:solidFill>
                          <a:hlinkClick r:id="rId5"/>
                        </a:rPr>
                        <a:t>[Newling, D. W. 1995]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032-055OL-2.0-7.22-2020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7.8: Vitamin B6</a:t>
            </a:r>
          </a:p>
        </p:txBody>
      </p:sp>
      <p:graphicFrame>
        <p:nvGraphicFramePr>
          <p:cNvPr id="3" name="Table 2"/>
          <p:cNvGraphicFramePr>
            <a:graphicFrameLocks noGrp="1"/>
          </p:cNvGraphicFramePr>
          <p:nvPr>
            <p:extLst>
              <p:ext uri="{D42A27DB-BD31-4B8C-83A1-F6EECF244321}">
                <p14:modId xmlns:p14="http://schemas.microsoft.com/office/powerpoint/2010/main" val="1694339401"/>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7.23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Beurteilung der Wirksamkeit von Vitamin B6 gegen das Hand-Fuß-Syndrom bei onkologischen Patienten vor. Es kann keine Empfehlung für oder gegen die Anwendung von Vitamin B6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[Chen, M. 2013]</a:t>
                      </a:r>
                      <a:r>
                        <a:rPr sz="1000"/>
                        <a:t>, </a:t>
                      </a:r>
                      <a:r>
                        <a:rPr sz="1000">
                          <a:solidFill>
                            <a:srgbClr val="F7BF66"/>
                          </a:solidFill>
                          <a:hlinkClick r:id="rId3"/>
                        </a:rPr>
                        <a:t>[Braik, T. 2014]</a:t>
                      </a:r>
                      <a:r>
                        <a:rPr sz="1000"/>
                        <a:t>, </a:t>
                      </a:r>
                      <a:r>
                        <a:rPr sz="1000">
                          <a:solidFill>
                            <a:srgbClr val="F7BF66"/>
                          </a:solidFill>
                          <a:hlinkClick r:id="rId4"/>
                        </a:rPr>
                        <a:t>[Ota, Mitsuyoshi 2014]</a:t>
                      </a:r>
                      <a:r>
                        <a:rPr sz="1000"/>
                        <a:t>, </a:t>
                      </a:r>
                      <a:r>
                        <a:rPr sz="1000">
                          <a:solidFill>
                            <a:srgbClr val="F7BF66"/>
                          </a:solidFill>
                          <a:hlinkClick r:id="rId5"/>
                        </a:rPr>
                        <a:t>[Yap, Y. S.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032-055OL-2.0-7.23-2020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7.9: Vitamin B12</a:t>
            </a:r>
          </a:p>
        </p:txBody>
      </p:sp>
      <p:graphicFrame>
        <p:nvGraphicFramePr>
          <p:cNvPr id="3" name="Table 2"/>
          <p:cNvGraphicFramePr>
            <a:graphicFrameLocks noGrp="1"/>
          </p:cNvGraphicFramePr>
          <p:nvPr>
            <p:extLst>
              <p:ext uri="{D42A27DB-BD31-4B8C-83A1-F6EECF244321}">
                <p14:modId xmlns:p14="http://schemas.microsoft.com/office/powerpoint/2010/main" val="2502780894"/>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7.24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r>
                        <a:rPr sz="1000" b="0" i="0" u="none">
                          <a:latin typeface="Lucida Sans"/>
                        </a:rPr>
                        <a:t>Es liegen keine ausreichenden Daten aus RCTs zur Beurteilung der Wirksamkeit isolierter Gabe von Vitamin B12 gegen Polyneuropathie bei onkologischen Patienten vor. Es kann keine Empfehlung für oder gegen die Anwendung von Vitamin B12 bei diesen Patienten gegeben werden.</a:t>
                      </a:r>
                    </a:p>
                    <a:p>
                      <a:pPr>
                        <a:defRPr sz="1000">
                          <a:solidFill>
                            <a:srgbClr val="000000"/>
                          </a:solidFill>
                          <a:latin typeface="Lucida Sans"/>
                        </a:defRPr>
                      </a:pPr>
                      <a:r>
                        <a:rPr sz="1000" b="0" i="0" u="none">
                          <a:latin typeface="Lucida Sans"/>
                        </a:rPr>
                        <a:t>Davon ausgenommen sind Patienten mit Substitutionsbedarf aus anderer Indikation.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[Choudhury, KrishnangshuBhanja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032-055OL-2.0-7.24-2020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7.10: Amygdalin/ « Vitamin B17 »</a:t>
            </a:r>
          </a:p>
        </p:txBody>
      </p:sp>
      <p:graphicFrame>
        <p:nvGraphicFramePr>
          <p:cNvPr id="3" name="Table 2"/>
          <p:cNvGraphicFramePr>
            <a:graphicFrameLocks noGrp="1"/>
          </p:cNvGraphicFramePr>
          <p:nvPr>
            <p:extLst>
              <p:ext uri="{D42A27DB-BD31-4B8C-83A1-F6EECF244321}">
                <p14:modId xmlns:p14="http://schemas.microsoft.com/office/powerpoint/2010/main" val="344865530"/>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Es liegen keine Daten aus RCTs zur Wirksamkeit von Amygdalin/ Laetrile/ Aprikosenkerne („Vitamin B17“) vor. Jedoch liegen Daten aus einem systematischen Review und 2 einarmigen Studien zu den Nebenwirkungen von Amygdalin/ Laetrile/ Aprikosenkernen („Vitamin B17“) vor.</a:t>
                      </a:r>
                    </a:p>
                    <a:p>
                      <a:pPr>
                        <a:defRPr sz="1000">
                          <a:solidFill>
                            <a:srgbClr val="000000"/>
                          </a:solidFill>
                          <a:latin typeface="Lucida Sans"/>
                        </a:defRPr>
                      </a:pPr>
                      <a:r>
                        <a:rPr sz="1000" b="0" i="0" u="none">
                          <a:latin typeface="Lucida Sans"/>
                        </a:rPr>
                        <a:t>Amygdalin/ Laetrile/ Aprikosenkerne („Vitamin B17“) soll/en aufgrund der potentiell lebensbedrohlichen Nebenwirkungen nicht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rPr sz="1000" b="0" dirty="0"/>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[Milazzo, S. 2015]</a:t>
                      </a:r>
                      <a:r>
                        <a:rPr sz="1000"/>
                        <a:t>, </a:t>
                      </a:r>
                      <a:r>
                        <a:rPr sz="1000">
                          <a:solidFill>
                            <a:srgbClr val="F7BF66"/>
                          </a:solidFill>
                          <a:hlinkClick r:id="rId3"/>
                        </a:rPr>
                        <a:t>[Mani, J. 2019]</a:t>
                      </a:r>
                      <a:r>
                        <a:rPr sz="1000"/>
                        <a:t>, </a:t>
                      </a:r>
                      <a:r>
                        <a:rPr sz="1000">
                          <a:solidFill>
                            <a:srgbClr val="F7BF66"/>
                          </a:solidFill>
                          <a:hlinkClick r:id="rId4"/>
                        </a:rPr>
                        <a:t>[Moertel, C. G. 1982]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032-055OL-2.0-7.25-2020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7.11: Vitamin C</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zu Wirkung von oralem Vitamin C vor. Orales Vitamin C in höheren Dosierungen soll nicht bei onkologischen Patienten mit dem Ziel empfohlen werden, tumortherapeutisch oder in der Sekundärprävention das Gesamt- oder progressionsfreie Überleben zu verlängern oder die therapieassoziierte Toxizität zu senken.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[Jacobs, C.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032-055OL-2.0-7.26-2020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Oxford 2011</a:t>
            </a:r>
          </a:p>
        </p:txBody>
      </p:sp>
      <p:graphicFrame>
        <p:nvGraphicFramePr>
          <p:cNvPr id="3" name="Tabelle 2">
            <a:extLst>
              <a:ext uri="{FF2B5EF4-FFF2-40B4-BE49-F238E27FC236}">
                <a16:creationId xmlns:a16="http://schemas.microsoft.com/office/drawing/2014/main" id="{7A67736A-4A2C-A39F-B6D0-E94DA7147080}"/>
              </a:ext>
            </a:extLst>
          </p:cNvPr>
          <p:cNvGraphicFramePr>
            <a:graphicFrameLocks noGrp="1"/>
          </p:cNvGraphicFramePr>
          <p:nvPr>
            <p:extLst>
              <p:ext uri="{D42A27DB-BD31-4B8C-83A1-F6EECF244321}">
                <p14:modId xmlns:p14="http://schemas.microsoft.com/office/powerpoint/2010/main" val="2711905094"/>
              </p:ext>
            </p:extLst>
          </p:nvPr>
        </p:nvGraphicFramePr>
        <p:xfrm>
          <a:off x="407368" y="1535649"/>
          <a:ext cx="8496946" cy="4828339"/>
        </p:xfrm>
        <a:graphic>
          <a:graphicData uri="http://schemas.openxmlformats.org/drawingml/2006/table">
            <a:tbl>
              <a:tblPr/>
              <a:tblGrid>
                <a:gridCol w="1509974">
                  <a:extLst>
                    <a:ext uri="{9D8B030D-6E8A-4147-A177-3AD203B41FA5}">
                      <a16:colId xmlns:a16="http://schemas.microsoft.com/office/drawing/2014/main" val="477418651"/>
                    </a:ext>
                  </a:extLst>
                </a:gridCol>
                <a:gridCol w="1509974">
                  <a:extLst>
                    <a:ext uri="{9D8B030D-6E8A-4147-A177-3AD203B41FA5}">
                      <a16:colId xmlns:a16="http://schemas.microsoft.com/office/drawing/2014/main" val="347742915"/>
                    </a:ext>
                  </a:extLst>
                </a:gridCol>
                <a:gridCol w="1518910">
                  <a:extLst>
                    <a:ext uri="{9D8B030D-6E8A-4147-A177-3AD203B41FA5}">
                      <a16:colId xmlns:a16="http://schemas.microsoft.com/office/drawing/2014/main" val="1360062346"/>
                    </a:ext>
                  </a:extLst>
                </a:gridCol>
                <a:gridCol w="1769080">
                  <a:extLst>
                    <a:ext uri="{9D8B030D-6E8A-4147-A177-3AD203B41FA5}">
                      <a16:colId xmlns:a16="http://schemas.microsoft.com/office/drawing/2014/main" val="1666071900"/>
                    </a:ext>
                  </a:extLst>
                </a:gridCol>
                <a:gridCol w="1125775">
                  <a:extLst>
                    <a:ext uri="{9D8B030D-6E8A-4147-A177-3AD203B41FA5}">
                      <a16:colId xmlns:a16="http://schemas.microsoft.com/office/drawing/2014/main" val="3613647151"/>
                    </a:ext>
                  </a:extLst>
                </a:gridCol>
                <a:gridCol w="1063233">
                  <a:extLst>
                    <a:ext uri="{9D8B030D-6E8A-4147-A177-3AD203B41FA5}">
                      <a16:colId xmlns:a16="http://schemas.microsoft.com/office/drawing/2014/main" val="1409370792"/>
                    </a:ext>
                  </a:extLst>
                </a:gridCol>
              </a:tblGrid>
              <a:tr h="216024">
                <a:tc>
                  <a:txBody>
                    <a:bodyPr/>
                    <a:lstStyle/>
                    <a:p>
                      <a:r>
                        <a:rPr lang="de-DE" sz="700" b="1" dirty="0">
                          <a:effectLst/>
                        </a:rPr>
                        <a:t>Frage</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1</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2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3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4</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5</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2992310343"/>
                  </a:ext>
                </a:extLst>
              </a:tr>
              <a:tr h="410791">
                <a:tc>
                  <a:txBody>
                    <a:bodyPr/>
                    <a:lstStyle/>
                    <a:p>
                      <a:r>
                        <a:rPr lang="de-DE" sz="700" dirty="0">
                          <a:effectLst/>
                        </a:rPr>
                        <a:t>Wie verbreitet ist das Problem?</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und aktuelle Zufallsstichprobe oder Zählung (Vollerhebung)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Erhebungen, die auf die lokalen Umstände übertragen werden können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Erhebung, die nicht auf einer Zufallsstichprobe basiert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78864184"/>
                  </a:ext>
                </a:extLst>
              </a:tr>
              <a:tr h="639776">
                <a:tc>
                  <a:txBody>
                    <a:bodyPr/>
                    <a:lstStyle/>
                    <a:p>
                      <a:r>
                        <a:rPr lang="de-DE" sz="700" dirty="0">
                          <a:effectLst/>
                        </a:rPr>
                        <a:t>Ist dieser diagnostische oder kontrollierende Test genau? (Diagnose)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Querschnittsstudien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Einzelne Querschnittsstudie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Nicht-konsekutive Studie oder Studie ohne angewandten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Fall-Kontroll-Studie oder Studie mit ungeeignetem oder nicht unabhängigem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011215074"/>
                  </a:ext>
                </a:extLst>
              </a:tr>
              <a:tr h="786010">
                <a:tc>
                  <a:txBody>
                    <a:bodyPr/>
                    <a:lstStyle/>
                    <a:p>
                      <a:r>
                        <a:rPr lang="de-DE" sz="700">
                          <a:effectLst/>
                        </a:rPr>
                        <a:t>Was würde passieren, wenn wir keine Therapie anwenden würden? (Prognose)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Einzelne Kohortenstudie von Patienten im Anfangsstadium der Erkrankung (Inception </a:t>
                      </a:r>
                      <a:r>
                        <a:rPr lang="de-DE" sz="700" dirty="0" err="1">
                          <a:effectLst/>
                        </a:rPr>
                        <a:t>cohort</a:t>
                      </a:r>
                      <a:r>
                        <a:rPr lang="de-DE" sz="700" dirty="0">
                          <a:effectLst/>
                        </a:rPr>
                        <a:t> </a:t>
                      </a:r>
                      <a:r>
                        <a:rPr lang="de-DE" sz="700" dirty="0" err="1">
                          <a:effectLst/>
                        </a:rPr>
                        <a:t>study</a:t>
                      </a:r>
                      <a:r>
                        <a:rPr lang="de-DE" sz="700" dirty="0">
                          <a:effectLst/>
                        </a:rPr>
                        <a: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Kohortenstudie oder Kontrollarm einer randomisierten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 oder Fall-Kontroll-Studie oder eine prognostische Kohorten-studie mit niedriger methodischer Qualität1</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5774738"/>
                  </a:ext>
                </a:extLst>
              </a:tr>
              <a:tr h="536544">
                <a:tc>
                  <a:txBody>
                    <a:bodyPr/>
                    <a:lstStyle/>
                    <a:p>
                      <a:r>
                        <a:rPr lang="de-DE" sz="700">
                          <a:effectLst/>
                        </a:rPr>
                        <a:t>Hilft dieses Vorgehen? (nutzen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randomisierten Studien oder N-von-1-Studien2</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Kontrollierte Kohortenstudie/Follow-up-Studie3</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Fallserien oder Fall-Kontroll-Studien oder Studien mit historischen Kontrollen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5">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473310750"/>
                  </a:ext>
                </a:extLst>
              </a:tr>
              <a:tr h="838350">
                <a:tc rowSpan="2">
                  <a:txBody>
                    <a:bodyPr/>
                    <a:lstStyle/>
                    <a:p>
                      <a:r>
                        <a:rPr lang="de-DE" sz="700">
                          <a:effectLst/>
                        </a:rPr>
                        <a:t>Was sind häufige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Systematische Übersichtsarbeit von entweder randomisierten Studien oder eingebetteten Fall-Kontroll-Studien4. Oder N-von-1-Studie mit zur Fragestellung passenden Patienten oder beobachtende 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Randomisierte Studie oder (</a:t>
                      </a:r>
                      <a:r>
                        <a:rPr lang="de-DE" sz="700" dirty="0" err="1">
                          <a:effectLst/>
                        </a:rPr>
                        <a:t>ausnahms</a:t>
                      </a:r>
                      <a:r>
                        <a:rPr lang="de-DE" sz="700" dirty="0">
                          <a:effectLst/>
                        </a:rPr>
                        <a:t>-weise)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3">
                  <a:txBody>
                    <a:bodyPr/>
                    <a:lstStyle/>
                    <a:p>
                      <a:r>
                        <a:rPr lang="de-DE" sz="700" dirty="0">
                          <a:effectLst/>
                        </a:rPr>
                        <a:t>Kontrollierte Kohortenstudie/Follow-</a:t>
                      </a:r>
                      <a:r>
                        <a:rPr lang="de-DE" sz="700" dirty="0" err="1">
                          <a:effectLst/>
                        </a:rPr>
                        <a:t>up</a:t>
                      </a:r>
                      <a:r>
                        <a:rPr lang="de-DE" sz="700" dirty="0">
                          <a:effectLst/>
                        </a:rPr>
                        <a:t>- Studie (Post-Marketing-Überwachung), mit ausreichender Fallzahl, um eine häufige Nebenwirkung zu identifizieren. Sollen Langzeitneben-wirkungen erfasst werden, muss das Follow-</a:t>
                      </a:r>
                      <a:r>
                        <a:rPr lang="de-DE" sz="700" dirty="0" err="1">
                          <a:effectLst/>
                        </a:rPr>
                        <a:t>up</a:t>
                      </a:r>
                      <a:r>
                        <a:rPr lang="de-DE" sz="700" dirty="0">
                          <a:effectLst/>
                        </a:rPr>
                        <a:t> ausreichend sein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11357536"/>
                  </a:ext>
                </a:extLst>
              </a:tr>
              <a:tr h="125118">
                <a:tc vMerge="1">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47941970"/>
                  </a:ext>
                </a:extLst>
              </a:tr>
              <a:tr h="714869">
                <a:tc>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a:p>
                  </a:txBody>
                  <a:tcPr/>
                </a:tc>
                <a:extLst>
                  <a:ext uri="{0D108BD9-81ED-4DB2-BD59-A6C34878D82A}">
                    <a16:rowId xmlns:a16="http://schemas.microsoft.com/office/drawing/2014/main" val="3343034535"/>
                  </a:ext>
                </a:extLst>
              </a:tr>
              <a:tr h="536544">
                <a:tc>
                  <a:txBody>
                    <a:bodyPr/>
                    <a:lstStyle/>
                    <a:p>
                      <a:r>
                        <a:rPr lang="de-DE" sz="700">
                          <a:effectLst/>
                        </a:rPr>
                        <a:t>Ist dieser Früherkennungstest sinnvoll? (Screening)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Systematische Übersichtsarbeit von randomisierten 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Randomisierte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89930939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33283099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7.11: Vitamin C</a:t>
            </a:r>
          </a:p>
        </p:txBody>
      </p:sp>
      <p:graphicFrame>
        <p:nvGraphicFramePr>
          <p:cNvPr id="3" name="Table 2"/>
          <p:cNvGraphicFramePr>
            <a:graphicFrameLocks noGrp="1"/>
          </p:cNvGraphicFramePr>
          <p:nvPr>
            <p:extLst>
              <p:ext uri="{D42A27DB-BD31-4B8C-83A1-F6EECF244321}">
                <p14:modId xmlns:p14="http://schemas.microsoft.com/office/powerpoint/2010/main" val="3062062027"/>
              </p:ext>
            </p:extLst>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7.27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Beurteilung der Wirksamkeit von hochdosiertem intravenösem Vitamin C vor, tumortherapeutisch oder in der Sekundärprävention das Gesamt- oder progressionsfreie Überleben zu verlängern oder die Toxizität bei onkologischen Patienten zu senken. Es kann keine Empfehlung für oder gegen die Anwendung von hochdosiertem intravenösem Vitamin C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 - /1b-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032-055OL-2.0-7.27-2020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7.12: Vitamin D</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Zum Erkennen von Mangelzuständen bei onkologischen Patienten sollten Spiegelmessungen von 25-OH-Vitamin D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032-055OL-2.0-7.28-2024G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7.12: Vitamin D</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25-OH-Vitamin D Spiegelkontrollen sollten durchgeführt werden</a:t>
                      </a:r>
                    </a:p>
                    <a:p>
                      <a:pPr marL="171450" indent="-171450">
                        <a:buChar char="•"/>
                      </a:pPr>
                      <a:r>
                        <a:rPr sz="1000" b="0" i="0" u="none">
                          <a:latin typeface="Lucida Sans"/>
                        </a:rPr>
                        <a:t>zur Erfolgskontrolle nach Substitution eines nachgewiesenen Vitamin D Mangels</a:t>
                      </a:r>
                    </a:p>
                    <a:p>
                      <a:pPr marL="171450" indent="-171450">
                        <a:buChar char="•"/>
                      </a:pPr>
                      <a:r>
                        <a:rPr sz="1000" b="0" i="0" u="none">
                          <a:latin typeface="Lucida Sans"/>
                        </a:rPr>
                        <a:t>bei Substitution mit hohen Dosen (über 4.000 I.E. pro Tag)</a:t>
                      </a:r>
                    </a:p>
                    <a:p>
                      <a:pPr marL="171450" indent="-171450">
                        <a:buChar char="•"/>
                      </a:pPr>
                      <a:r>
                        <a:rPr sz="1000" b="0" i="0" u="none">
                          <a:latin typeface="Lucida Sans"/>
                        </a:rPr>
                        <a:t>und/ oder bei eingeschränkter Nierenfunktion.</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032-055OL-2.0-7.29-2024N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7.12: Vitamin D</a:t>
            </a:r>
          </a:p>
        </p:txBody>
      </p:sp>
      <p:graphicFrame>
        <p:nvGraphicFramePr>
          <p:cNvPr id="3" name="Table 2"/>
          <p:cNvGraphicFramePr>
            <a:graphicFrameLocks noGrp="1"/>
          </p:cNvGraphicFramePr>
          <p:nvPr>
            <p:extLst>
              <p:ext uri="{D42A27DB-BD31-4B8C-83A1-F6EECF244321}">
                <p14:modId xmlns:p14="http://schemas.microsoft.com/office/powerpoint/2010/main" val="1945701054"/>
              </p:ext>
            </p:extLst>
          </p:nvPr>
        </p:nvGraphicFramePr>
        <p:xfrm>
          <a:off x="360000" y="1890000"/>
          <a:ext cx="115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7.30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SRs/RCTs zur Wirksamkeit von Vitamin D auf Mortalität, Morbidität/Toxizität und Lebensqualität bei onkologischen Patienten ohne Spiegelmessungen vor. Es kann keine Empfehlung für oder gegen Vitamin D Gabe über die Kompensation eines Mangels hinaus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[Attia, S. 2008]</a:t>
                      </a:r>
                      <a:r>
                        <a:rPr sz="1000"/>
                        <a:t>, </a:t>
                      </a:r>
                      <a:r>
                        <a:rPr sz="1000">
                          <a:solidFill>
                            <a:srgbClr val="F7BF66"/>
                          </a:solidFill>
                          <a:hlinkClick r:id="rId3"/>
                        </a:rPr>
                        <a:t>[Beer, T. M. 2007]</a:t>
                      </a:r>
                      <a:r>
                        <a:rPr sz="1000"/>
                        <a:t>, </a:t>
                      </a:r>
                      <a:r>
                        <a:rPr sz="1000">
                          <a:solidFill>
                            <a:srgbClr val="F7BF66"/>
                          </a:solidFill>
                          <a:hlinkClick r:id="rId4"/>
                        </a:rPr>
                        <a:t>[Hackshaw-McGeagh, L. E. 2015]</a:t>
                      </a:r>
                      <a:r>
                        <a:rPr sz="1000"/>
                        <a:t>, </a:t>
                      </a:r>
                      <a:r>
                        <a:rPr sz="1000">
                          <a:solidFill>
                            <a:srgbClr val="F7BF66"/>
                          </a:solidFill>
                          <a:hlinkClick r:id="rId5"/>
                        </a:rPr>
                        <a:t>[Khan, Q. J. 2017]</a:t>
                      </a:r>
                      <a:r>
                        <a:rPr sz="1000"/>
                        <a:t>, </a:t>
                      </a:r>
                      <a:r>
                        <a:rPr sz="1000">
                          <a:solidFill>
                            <a:srgbClr val="F7BF66"/>
                          </a:solidFill>
                          <a:hlinkClick r:id="rId6"/>
                        </a:rPr>
                        <a:t>[Nasser, N. J. 2017]</a:t>
                      </a:r>
                      <a:r>
                        <a:rPr sz="1000"/>
                        <a:t>, </a:t>
                      </a:r>
                      <a:r>
                        <a:rPr sz="1000">
                          <a:solidFill>
                            <a:srgbClr val="F7BF66"/>
                          </a:solidFill>
                          <a:hlinkClick r:id="rId7"/>
                        </a:rPr>
                        <a:t>[Rastelli, A. L. 2011]</a:t>
                      </a:r>
                      <a:r>
                        <a:rPr sz="1000"/>
                        <a:t>, </a:t>
                      </a:r>
                      <a:r>
                        <a:rPr sz="1000">
                          <a:solidFill>
                            <a:srgbClr val="F7BF66"/>
                          </a:solidFill>
                          <a:hlinkClick r:id="rId8"/>
                        </a:rPr>
                        <a:t>[Scher, H. I. 2011]</a:t>
                      </a:r>
                      <a:r>
                        <a:rPr sz="1000"/>
                        <a:t>, </a:t>
                      </a:r>
                      <a:r>
                        <a:rPr sz="1000">
                          <a:solidFill>
                            <a:srgbClr val="F7BF66"/>
                          </a:solidFill>
                          <a:hlinkClick r:id="rId9"/>
                        </a:rPr>
                        <a:t>[Shapiro, A. C. 2016]</a:t>
                      </a:r>
                      <a:r>
                        <a:rPr sz="1000"/>
                        <a:t>, </a:t>
                      </a:r>
                      <a:r>
                        <a:rPr sz="1000">
                          <a:solidFill>
                            <a:srgbClr val="F7BF66"/>
                          </a:solidFill>
                          <a:hlinkClick r:id="rId10"/>
                        </a:rPr>
                        <a:t>[Walsh, J. E. 2010]</a:t>
                      </a:r>
                      <a:r>
                        <a:rPr sz="1000"/>
                        <a:t>, </a:t>
                      </a:r>
                      <a:r>
                        <a:rPr sz="1000">
                          <a:solidFill>
                            <a:srgbClr val="F7BF66"/>
                          </a:solidFill>
                          <a:hlinkClick r:id="rId11"/>
                        </a:rPr>
                        <a:t>[Johansson, Harriet 2021]</a:t>
                      </a:r>
                      <a:r>
                        <a:rPr sz="1000"/>
                        <a:t>, </a:t>
                      </a:r>
                      <a:r>
                        <a:rPr sz="1000">
                          <a:solidFill>
                            <a:srgbClr val="F7BF66"/>
                          </a:solidFill>
                          <a:hlinkClick r:id="rId12"/>
                        </a:rPr>
                        <a:t>[Hajimohammadebrahim-Ketabforoush, Melika 2019]</a:t>
                      </a:r>
                      <a:r>
                        <a:rPr sz="1000"/>
                        <a:t>, </a:t>
                      </a:r>
                      <a:r>
                        <a:rPr sz="1000">
                          <a:solidFill>
                            <a:srgbClr val="F7BF66"/>
                          </a:solidFill>
                          <a:hlinkClick r:id="rId13"/>
                        </a:rPr>
                        <a:t>[Brown, Justin C. 2020]</a:t>
                      </a:r>
                      <a:r>
                        <a:rPr sz="1000"/>
                        <a:t>, </a:t>
                      </a:r>
                      <a:r>
                        <a:rPr sz="1000">
                          <a:solidFill>
                            <a:srgbClr val="F7BF66"/>
                          </a:solidFill>
                          <a:hlinkClick r:id="rId14"/>
                        </a:rPr>
                        <a:t>[Helde Frankling, Maria 2021]</a:t>
                      </a:r>
                      <a:r>
                        <a:rPr sz="1000"/>
                        <a:t>, </a:t>
                      </a:r>
                      <a:r>
                        <a:rPr sz="1000">
                          <a:solidFill>
                            <a:srgbClr val="F7BF66"/>
                          </a:solidFill>
                          <a:hlinkClick r:id="rId15"/>
                        </a:rPr>
                        <a:t>[Ng, Kimmie 2019]</a:t>
                      </a:r>
                      <a:r>
                        <a:rPr sz="1000"/>
                        <a:t>, </a:t>
                      </a:r>
                      <a:r>
                        <a:rPr sz="1000">
                          <a:solidFill>
                            <a:srgbClr val="F7BF66"/>
                          </a:solidFill>
                          <a:hlinkClick r:id="rId16"/>
                        </a:rPr>
                        <a:t>[Keshavarzi, Zahra 2019]</a:t>
                      </a:r>
                      <a:r>
                        <a:rPr sz="1000"/>
                        <a:t>, </a:t>
                      </a:r>
                      <a:r>
                        <a:rPr sz="1000">
                          <a:solidFill>
                            <a:srgbClr val="F7BF66"/>
                          </a:solidFill>
                          <a:hlinkClick r:id="rId17"/>
                        </a:rPr>
                        <a:t>[Akiba, Tadashi 2018]</a:t>
                      </a:r>
                      <a:r>
                        <a:rPr sz="1000"/>
                        <a:t>, </a:t>
                      </a:r>
                      <a:r>
                        <a:rPr sz="1000">
                          <a:solidFill>
                            <a:srgbClr val="F7BF66"/>
                          </a:solidFill>
                          <a:hlinkClick r:id="rId18"/>
                        </a:rPr>
                        <a:t>[Antunac Golubić, Z 2018]</a:t>
                      </a:r>
                      <a:r>
                        <a:rPr sz="1000"/>
                        <a:t>, </a:t>
                      </a:r>
                      <a:r>
                        <a:rPr sz="1000">
                          <a:solidFill>
                            <a:srgbClr val="F7BF66"/>
                          </a:solidFill>
                          <a:hlinkClick r:id="rId19"/>
                        </a:rPr>
                        <a:t>[Urashima, Mitsuyoshi 2019]</a:t>
                      </a:r>
                      <a:r>
                        <a:rPr sz="1000"/>
                        <a:t>, </a:t>
                      </a:r>
                      <a:r>
                        <a:rPr sz="1000">
                          <a:solidFill>
                            <a:srgbClr val="F7BF66"/>
                          </a:solidFill>
                          <a:hlinkClick r:id="rId20"/>
                        </a:rPr>
                        <a:t>[Inglis, Julia E. 2021]</a:t>
                      </a:r>
                      <a:r>
                        <a:rPr sz="1000"/>
                        <a:t>, </a:t>
                      </a:r>
                      <a:r>
                        <a:rPr sz="1000">
                          <a:solidFill>
                            <a:srgbClr val="F7BF66"/>
                          </a:solidFill>
                          <a:hlinkClick r:id="rId21"/>
                        </a:rPr>
                        <a:t>[Niravath, Polly 2019]</a:t>
                      </a:r>
                      <a:r>
                        <a:rPr sz="1000"/>
                        <a:t>, </a:t>
                      </a:r>
                      <a:r>
                        <a:rPr sz="1000">
                          <a:solidFill>
                            <a:srgbClr val="F7BF66"/>
                          </a:solidFill>
                          <a:hlinkClick r:id="rId22"/>
                        </a:rPr>
                        <a:t>[Raoufinejad, Kosar 2019]</a:t>
                      </a:r>
                      <a:r>
                        <a:rPr sz="1000"/>
                        <a:t>, </a:t>
                      </a:r>
                      <a:r>
                        <a:rPr sz="1000">
                          <a:solidFill>
                            <a:srgbClr val="F7BF66"/>
                          </a:solidFill>
                          <a:hlinkClick r:id="rId23"/>
                        </a:rPr>
                        <a:t>[Jacot, W.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032-055OL-2.0-7.30-2024M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4" action="ppaction://hlinksldjump"/>
              </a:rPr>
              <a:t>Inhaltsverzeichnis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Studienergebnisse Vitamin D</a:t>
            </a:r>
          </a:p>
        </p:txBody>
      </p:sp>
      <p:graphicFrame>
        <p:nvGraphicFramePr>
          <p:cNvPr id="3" name="Table 2"/>
          <p:cNvGraphicFramePr>
            <a:graphicFrameLocks noGrp="1"/>
          </p:cNvGraphicFramePr>
          <p:nvPr/>
        </p:nvGraphicFramePr>
        <p:xfrm>
          <a:off x="360000" y="1890000"/>
          <a:ext cx="11472000" cy="2385822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1" i="0" u="none" dirty="0"/>
                        <a:t>Autor, </a:t>
                      </a:r>
                      <a:r>
                        <a:rPr sz="1000" b="1" i="0" u="none" dirty="0" err="1"/>
                        <a:t>Jahr</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a:t>Endpunkte </a:t>
                      </a:r>
                      <a:r>
                        <a:rPr sz="1000" b="0" i="0" u="none"/>
                        <a:t>&amp; </a:t>
                      </a:r>
                      <a:r>
                        <a:rPr sz="1000" b="1" i="0" u="none"/>
                        <a:t>Ergebnisse </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Studien mit Spiegeln von prä-Intervention unter Normbereich zu post-Intervention Normbereich (in IG)</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Brow, et al. (2020)</a:t>
                      </a:r>
                    </a:p>
                  </a:txBody>
                  <a:tcPr>
                    <a:solidFill>
                      <a:srgbClr val="FCEACC"/>
                    </a:solidFill>
                  </a:tcPr>
                </a:tc>
                <a:tc>
                  <a:txBody>
                    <a:bodyPr/>
                    <a:lstStyle/>
                    <a:p>
                      <a:pPr algn="l">
                        <a:spcAft>
                          <a:spcPts val="500"/>
                        </a:spcAft>
                        <a:defRPr sz="900" b="0">
                          <a:solidFill>
                            <a:srgbClr val="000000"/>
                          </a:solidFill>
                          <a:latin typeface="Lucida Sans"/>
                        </a:defRPr>
                      </a:pPr>
                      <a:r>
                        <a:rPr sz="1000" b="1" i="0" u="none"/>
                        <a:t>Körperkomposition:</a:t>
                      </a:r>
                      <a:r>
                        <a:rPr sz="1000" b="0" i="0" u="none"/>
                        <a:t> alle n.s.; Sensitivitätsanalysen: analoge Ergebnisse; Korrelation zw. Veränderung Plasma (OH) D Konzentration und Körpermaßen n.s.</a:t>
                      </a:r>
                    </a:p>
                    <a:p>
                      <a:pPr algn="l">
                        <a:spcAft>
                          <a:spcPts val="500"/>
                        </a:spcAft>
                      </a:pPr>
                      <a:r>
                        <a:rPr sz="1000" b="1" i="0" u="none"/>
                        <a:t>Körperzusammensetzung als Mediator hinsichtlich PFS:</a:t>
                      </a:r>
                      <a:r>
                        <a:rPr sz="1000" b="0" i="0" u="none"/>
                        <a:t> IG 1 geringeres Risiko für Krankheitsprogression oder Tod als IG 2; Änderung in Körperzusammensetzung keine sign. Mediatoren innerhalb 8 CTx-Zyklen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Frankling et al. (2021)</a:t>
                      </a:r>
                    </a:p>
                  </a:txBody>
                  <a:tcPr>
                    <a:solidFill>
                      <a:srgbClr val="FCEACC"/>
                    </a:solidFill>
                  </a:tcPr>
                </a:tc>
                <a:tc>
                  <a:txBody>
                    <a:bodyPr/>
                    <a:lstStyle/>
                    <a:p>
                      <a:pPr algn="l">
                        <a:spcAft>
                          <a:spcPts val="500"/>
                        </a:spcAft>
                        <a:defRPr sz="900" b="0">
                          <a:solidFill>
                            <a:srgbClr val="000000"/>
                          </a:solidFill>
                          <a:latin typeface="Lucida Sans"/>
                        </a:defRPr>
                      </a:pPr>
                      <a:r>
                        <a:rPr sz="1000" b="1" i="0" u="none"/>
                        <a:t>Schmerz in mittlerer Veränderung der Opioid Dosis:</a:t>
                      </a:r>
                      <a:r>
                        <a:rPr sz="1000" b="0" i="0" u="none"/>
                        <a:t> ITT Unterschied n.s.; PP sign. Vorteil für IG: 0.56 µg weniger Fentanyl/h pro Woche als PG</a:t>
                      </a:r>
                    </a:p>
                    <a:p>
                      <a:pPr algn="l">
                        <a:spcAft>
                          <a:spcPts val="500"/>
                        </a:spcAft>
                      </a:pPr>
                      <a:r>
                        <a:rPr sz="1000" b="1" i="0" u="none"/>
                        <a:t>Infektion in Tagen mit Antibiotika:</a:t>
                      </a:r>
                      <a:r>
                        <a:rPr sz="1000" b="0" i="0" u="none"/>
                        <a:t> PP: Unterschied n.s.</a:t>
                      </a:r>
                    </a:p>
                    <a:p>
                      <a:pPr algn="l">
                        <a:spcAft>
                          <a:spcPts val="500"/>
                        </a:spcAft>
                      </a:pPr>
                      <a:r>
                        <a:rPr sz="1000" b="1" i="0" u="none"/>
                        <a:t>Fatigue:</a:t>
                      </a:r>
                      <a:r>
                        <a:rPr sz="1000" b="0" i="0" u="none"/>
                        <a:t> PP sign. geringer in IG vs. PG mit ESAS, jedoch nicht mit EORTC QLQ-C15-PAL</a:t>
                      </a:r>
                    </a:p>
                    <a:p>
                      <a:pPr algn="l">
                        <a:spcAft>
                          <a:spcPts val="500"/>
                        </a:spcAft>
                      </a:pPr>
                      <a:r>
                        <a:rPr sz="1000" b="1" i="0" u="none"/>
                        <a:t>QoL:</a:t>
                      </a:r>
                      <a:r>
                        <a:rPr sz="1000" b="0" i="0" u="none"/>
                        <a:t> PP Unterschied n.s.</a:t>
                      </a:r>
                    </a:p>
                    <a:p>
                      <a:pPr algn="l">
                        <a:spcAft>
                          <a:spcPts val="500"/>
                        </a:spcAft>
                      </a:pPr>
                      <a:r>
                        <a:rPr sz="1000" b="1" i="0" u="none"/>
                        <a:t>Zusatz:</a:t>
                      </a:r>
                      <a:r>
                        <a:rPr sz="1000" b="0" i="0" u="none"/>
                        <a:t> Post-Hoc Überlebensanalyse: Unterschied n.s.</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Haji et al. (2019)</a:t>
                      </a:r>
                    </a:p>
                  </a:txBody>
                  <a:tcPr>
                    <a:solidFill>
                      <a:srgbClr val="FCEACC"/>
                    </a:solidFill>
                  </a:tcPr>
                </a:tc>
                <a:tc>
                  <a:txBody>
                    <a:bodyPr/>
                    <a:lstStyle/>
                    <a:p>
                      <a:pPr algn="l">
                        <a:spcAft>
                          <a:spcPts val="500"/>
                        </a:spcAft>
                        <a:defRPr sz="900" b="0">
                          <a:solidFill>
                            <a:srgbClr val="000000"/>
                          </a:solidFill>
                          <a:latin typeface="Lucida Sans"/>
                        </a:defRPr>
                      </a:pPr>
                      <a:r>
                        <a:rPr sz="1000" b="1" i="0" u="none"/>
                        <a:t>Intensität Schmerz:</a:t>
                      </a:r>
                      <a:r>
                        <a:rPr sz="1000" b="0" i="0" u="none"/>
                        <a:t> alle Unterschiede n.s</a:t>
                      </a:r>
                    </a:p>
                    <a:p>
                      <a:pPr algn="l">
                        <a:spcAft>
                          <a:spcPts val="500"/>
                        </a:spcAft>
                      </a:pPr>
                      <a:r>
                        <a:rPr sz="1000" b="1" i="0" u="none"/>
                        <a:t>Schmerzmittel-gebrauch: </a:t>
                      </a:r>
                      <a:r>
                        <a:rPr sz="1000" b="0" i="0" u="none"/>
                        <a:t>alle Unterschiede n.s</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Jacot et al. (2016)</a:t>
                      </a:r>
                    </a:p>
                  </a:txBody>
                  <a:tcPr>
                    <a:solidFill>
                      <a:srgbClr val="FCEACC"/>
                    </a:solidFill>
                  </a:tcPr>
                </a:tc>
                <a:tc>
                  <a:txBody>
                    <a:bodyPr/>
                    <a:lstStyle/>
                    <a:p>
                      <a:pPr algn="l">
                        <a:spcAft>
                          <a:spcPts val="500"/>
                        </a:spcAft>
                        <a:defRPr sz="900" b="0">
                          <a:solidFill>
                            <a:srgbClr val="000000"/>
                          </a:solidFill>
                          <a:latin typeface="Lucida Sans"/>
                        </a:defRPr>
                      </a:pPr>
                      <a:r>
                        <a:rPr sz="1000" b="1" i="0" u="none"/>
                        <a:t>N mit 25OHD-Spiegel- Normalisierung (≥30 ng/ml) nach 6 Monaten:</a:t>
                      </a:r>
                      <a:r>
                        <a:rPr sz="1000" b="0" i="0" u="none"/>
                        <a:t> sign. Unterschied zugunsten IG 1; Analysen nach Jahreszeit: sign. Unterschied zugunsten IG 1 in Herbst, keine Effekte für Winter; Frühling/ Sommer</a:t>
                      </a:r>
                    </a:p>
                    <a:p>
                      <a:pPr algn="l">
                        <a:spcAft>
                          <a:spcPts val="500"/>
                        </a:spcAft>
                      </a:pPr>
                      <a:r>
                        <a:rPr sz="1000" b="1" i="0" u="none"/>
                        <a:t>Prozentzahl mit 25OHD-Spiegel- Normalisierung (≥30 ng/ml) nach 6, 12, 18, 24 Monaten:</a:t>
                      </a:r>
                      <a:r>
                        <a:rPr sz="1000" b="0" i="0" u="none"/>
                        <a:t> keine Angaben</a:t>
                      </a:r>
                    </a:p>
                    <a:p>
                      <a:pPr algn="l">
                        <a:spcAft>
                          <a:spcPts val="500"/>
                        </a:spcAft>
                      </a:pPr>
                      <a:r>
                        <a:rPr sz="1000" b="1" i="0" u="none"/>
                        <a:t>Spiegelnormalisierung in der Crossover-Stichprobe: </a:t>
                      </a:r>
                      <a:r>
                        <a:rPr sz="1000" b="0" i="0" u="none"/>
                        <a:t>p &lt; 0.001</a:t>
                      </a:r>
                    </a:p>
                    <a:p>
                      <a:pPr algn="l">
                        <a:spcAft>
                          <a:spcPts val="500"/>
                        </a:spcAft>
                      </a:pPr>
                      <a:r>
                        <a:rPr sz="1000" b="1" i="0" u="none"/>
                        <a:t>QoLnach 6, 12, 18, 24 Monaten:</a:t>
                      </a:r>
                    </a:p>
                    <a:p>
                      <a:pPr algn="l">
                        <a:spcAft>
                          <a:spcPts val="500"/>
                        </a:spcAft>
                      </a:pPr>
                      <a:r>
                        <a:rPr sz="1000" b="0" i="0" u="none"/>
                        <a:t> IG 1 sign. Verschlechterung für körperl. und kogn. Funktionsfähigkeit; Fatigue; Dyspnö und Diarrhö, in IG 2 Verbesserung für Diarrhö; andere n.s.</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Johansson et al. (2021)</a:t>
                      </a:r>
                    </a:p>
                  </a:txBody>
                  <a:tcPr>
                    <a:solidFill>
                      <a:srgbClr val="FCEACC"/>
                    </a:solidFill>
                  </a:tcPr>
                </a:tc>
                <a:tc>
                  <a:txBody>
                    <a:bodyPr/>
                    <a:lstStyle/>
                    <a:p>
                      <a:pPr algn="l">
                        <a:spcAft>
                          <a:spcPts val="500"/>
                        </a:spcAft>
                        <a:defRPr sz="900" b="0">
                          <a:solidFill>
                            <a:srgbClr val="000000"/>
                          </a:solidFill>
                          <a:latin typeface="Lucida Sans"/>
                        </a:defRPr>
                      </a:pPr>
                      <a:r>
                        <a:rPr sz="1000" b="1" i="0" u="none"/>
                        <a:t>DFS:</a:t>
                      </a:r>
                      <a:r>
                        <a:rPr sz="1000" b="0" i="0" u="none"/>
                        <a:t>Median 3 Jahren: Unterschied n.s.</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Ng, K. et al. (2019)</a:t>
                      </a:r>
                    </a:p>
                  </a:txBody>
                  <a:tcPr>
                    <a:solidFill>
                      <a:srgbClr val="FCEACC"/>
                    </a:solidFill>
                  </a:tcPr>
                </a:tc>
                <a:tc>
                  <a:txBody>
                    <a:bodyPr/>
                    <a:lstStyle/>
                    <a:p>
                      <a:pPr algn="l">
                        <a:spcAft>
                          <a:spcPts val="500"/>
                        </a:spcAft>
                        <a:defRPr sz="900" b="0">
                          <a:solidFill>
                            <a:srgbClr val="000000"/>
                          </a:solidFill>
                          <a:latin typeface="Lucida Sans"/>
                        </a:defRPr>
                      </a:pPr>
                      <a:r>
                        <a:rPr sz="1000" b="1" i="0" u="none"/>
                        <a:t>Medianes PFS:</a:t>
                      </a:r>
                      <a:r>
                        <a:rPr sz="1000" b="0" i="0" u="none"/>
                        <a:t> n.s.; sign. multivariable HR für PFS oder Tod 0.64; Subgruppenanalyse für IG 1: größere Effekte auf PFS für Patienten mit niedrigeren BMI, mehr Metastasen und KRAS-Wildtyp-Tumoren</a:t>
                      </a:r>
                    </a:p>
                    <a:p>
                      <a:pPr algn="l">
                        <a:spcAft>
                          <a:spcPts val="500"/>
                        </a:spcAft>
                      </a:pPr>
                      <a:r>
                        <a:rPr sz="1000" b="1" i="0" u="none"/>
                        <a:t>ORR:</a:t>
                      </a:r>
                      <a:r>
                        <a:rPr sz="1000" b="0" i="0" u="none"/>
                        <a:t> n.s.</a:t>
                      </a:r>
                    </a:p>
                    <a:p>
                      <a:pPr algn="l">
                        <a:spcAft>
                          <a:spcPts val="500"/>
                        </a:spcAft>
                      </a:pPr>
                      <a:r>
                        <a:rPr sz="1000" b="1" i="0" u="none"/>
                        <a:t>OS:</a:t>
                      </a:r>
                      <a:r>
                        <a:rPr sz="1000" b="0" i="0" u="none"/>
                        <a:t> n.s.</a:t>
                      </a:r>
                    </a:p>
                    <a:p>
                      <a:pPr algn="l">
                        <a:spcAft>
                          <a:spcPts val="500"/>
                        </a:spcAft>
                      </a:pPr>
                      <a:r>
                        <a:rPr sz="1000" b="1" i="0" u="none"/>
                        <a:t>Post-Hoc Analysen:</a:t>
                      </a:r>
                      <a:r>
                        <a:rPr sz="1000" b="0" i="0" u="none"/>
                        <a:t> PFS stratifiziert für ECOG Status: sign. Unterschied</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t>Studien mit Spiegeln von prä-Intervention Normbereich zu post-Intervention Normbereich</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t>Akiba et al. (2018)</a:t>
                      </a:r>
                    </a:p>
                  </a:txBody>
                  <a:tcPr>
                    <a:solidFill>
                      <a:srgbClr val="FCEACC"/>
                    </a:solidFill>
                  </a:tcPr>
                </a:tc>
                <a:tc>
                  <a:txBody>
                    <a:bodyPr/>
                    <a:lstStyle/>
                    <a:p>
                      <a:pPr algn="l">
                        <a:spcAft>
                          <a:spcPts val="500"/>
                        </a:spcAft>
                        <a:defRPr sz="900" b="0">
                          <a:solidFill>
                            <a:srgbClr val="000000"/>
                          </a:solidFill>
                          <a:latin typeface="Lucida Sans"/>
                        </a:defRPr>
                      </a:pPr>
                      <a:r>
                        <a:rPr sz="1000" b="1" i="0" u="none"/>
                        <a:t>1.5-Jahres RFS:</a:t>
                      </a:r>
                      <a:r>
                        <a:rPr sz="1000" b="0" i="0" u="none"/>
                        <a:t> Unterschiede n.s.</a:t>
                      </a:r>
                    </a:p>
                    <a:p>
                      <a:pPr algn="l">
                        <a:spcAft>
                          <a:spcPts val="500"/>
                        </a:spcAft>
                      </a:pPr>
                      <a:r>
                        <a:rPr sz="1000" b="1" i="0" u="none"/>
                        <a:t>2.5-Jahres OS:</a:t>
                      </a:r>
                      <a:r>
                        <a:rPr sz="1000" b="0" i="0" u="none"/>
                        <a:t> Unterschiede n.s.</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t>Hackshaw-McGeagh et al. (2015)</a:t>
                      </a:r>
                    </a:p>
                    <a:p>
                      <a:pPr algn="l">
                        <a:spcAft>
                          <a:spcPts val="500"/>
                        </a:spcAft>
                      </a:pPr>
                      <a:r>
                        <a:rPr sz="1000" b="0" i="0" u="none"/>
                        <a:t>SR</a:t>
                      </a:r>
                    </a:p>
                  </a:txBody>
                  <a:tcPr>
                    <a:solidFill>
                      <a:srgbClr val="FCEACC"/>
                    </a:solidFill>
                  </a:tcPr>
                </a:tc>
                <a:tc>
                  <a:txBody>
                    <a:bodyPr/>
                    <a:lstStyle/>
                    <a:p>
                      <a:pPr algn="l">
                        <a:spcAft>
                          <a:spcPts val="500"/>
                        </a:spcAft>
                        <a:defRPr sz="900" b="0">
                          <a:solidFill>
                            <a:srgbClr val="000000"/>
                          </a:solidFill>
                          <a:latin typeface="Lucida Sans"/>
                        </a:defRPr>
                      </a:pPr>
                      <a:r>
                        <a:rPr sz="1000" b="1" i="0" u="none"/>
                        <a:t>Karzinomentwicklung (Gleason Wert, PSA):</a:t>
                      </a:r>
                      <a:r>
                        <a:rPr sz="1000" b="0" i="0" u="none"/>
                        <a:t> Wagner (2013): Veränderung im Serum zw. Armen n.s., PSA niedriger in der kombinierten Gruppe (IG 2 und 3) im Vergleich zu IG 1: p &lt; 0.02</a:t>
                      </a:r>
                    </a:p>
                    <a:p>
                      <a:pPr algn="l">
                        <a:spcAft>
                          <a:spcPts val="500"/>
                        </a:spcAft>
                      </a:pPr>
                      <a:r>
                        <a:rPr sz="1000" b="1" i="0" u="none"/>
                        <a:t>Klinische Messungen zur Entwicklung des Karzinoms:</a:t>
                      </a:r>
                      <a:r>
                        <a:rPr sz="1000" b="0" i="0" u="none"/>
                        <a:t> in eingeschlossenen Studien nicht untersucht</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t>Khan et al. (2017)</a:t>
                      </a:r>
                    </a:p>
                  </a:txBody>
                  <a:tcPr>
                    <a:solidFill>
                      <a:srgbClr val="FCEACC"/>
                    </a:solidFill>
                  </a:tcPr>
                </a:tc>
                <a:tc>
                  <a:txBody>
                    <a:bodyPr/>
                    <a:lstStyle/>
                    <a:p>
                      <a:pPr algn="l">
                        <a:spcAft>
                          <a:spcPts val="500"/>
                        </a:spcAft>
                        <a:defRPr sz="900" b="0">
                          <a:solidFill>
                            <a:srgbClr val="000000"/>
                          </a:solidFill>
                          <a:latin typeface="Lucida Sans"/>
                        </a:defRPr>
                      </a:pPr>
                      <a:r>
                        <a:rPr sz="1000" b="1" i="0" u="none"/>
                        <a:t>Verschlechterung AIMSS (Symptome, Schmerzintensität, Letrozol -Abbruch):</a:t>
                      </a:r>
                      <a:r>
                        <a:rPr sz="1000" b="0" i="0" u="none"/>
                        <a:t> Unterschiede n.s.; nur in Post-Hoc Analyse sign.</a:t>
                      </a:r>
                    </a:p>
                    <a:p>
                      <a:pPr algn="l">
                        <a:spcAft>
                          <a:spcPts val="500"/>
                        </a:spcAft>
                      </a:pPr>
                      <a:r>
                        <a:rPr sz="1000" b="1" i="0" u="none"/>
                        <a:t>Stärke des Händedrucks (-6.2kg):</a:t>
                      </a:r>
                      <a:r>
                        <a:rPr sz="1000" b="0" i="0" u="none"/>
                        <a:t> Unterschied n.s.</a:t>
                      </a:r>
                    </a:p>
                    <a:p>
                      <a:pPr algn="l">
                        <a:spcAft>
                          <a:spcPts val="500"/>
                        </a:spcAft>
                      </a:pPr>
                      <a:r>
                        <a:rPr sz="1000" b="1" i="0" u="none"/>
                        <a:t>Fatigue:</a:t>
                      </a:r>
                      <a:r>
                        <a:rPr sz="1000" b="0" i="0" u="none"/>
                        <a:t> Unterschied n.s.</a:t>
                      </a:r>
                    </a:p>
                    <a:p>
                      <a:pPr algn="l">
                        <a:spcAft>
                          <a:spcPts val="500"/>
                        </a:spcAft>
                      </a:pPr>
                      <a:r>
                        <a:rPr sz="1000" b="1" i="0" u="none"/>
                        <a:t>QoL Menopause</a:t>
                      </a:r>
                      <a:r>
                        <a:rPr sz="1000" b="0" i="0" u="none"/>
                        <a:t>: Unterschied n.s.</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t>Niravath et al. (2019)</a:t>
                      </a:r>
                    </a:p>
                  </a:txBody>
                  <a:tcPr>
                    <a:solidFill>
                      <a:srgbClr val="FCEACC"/>
                    </a:solidFill>
                  </a:tcPr>
                </a:tc>
                <a:tc>
                  <a:txBody>
                    <a:bodyPr/>
                    <a:lstStyle/>
                    <a:p>
                      <a:pPr algn="l">
                        <a:spcAft>
                          <a:spcPts val="500"/>
                        </a:spcAft>
                        <a:defRPr sz="900" b="0">
                          <a:solidFill>
                            <a:srgbClr val="000000"/>
                          </a:solidFill>
                          <a:latin typeface="Lucida Sans"/>
                        </a:defRPr>
                      </a:pPr>
                      <a:r>
                        <a:rPr sz="1000" b="1" i="0" u="none"/>
                        <a:t>AIA mit HAQ-II und deskriptive Griffstärke:</a:t>
                      </a:r>
                      <a:r>
                        <a:rPr sz="1000" b="0" i="0" u="none"/>
                        <a:t> Unterschiede n.s.</a:t>
                      </a:r>
                    </a:p>
                    <a:p>
                      <a:pPr algn="l">
                        <a:spcAft>
                          <a:spcPts val="500"/>
                        </a:spcAft>
                      </a:pPr>
                      <a:r>
                        <a:rPr sz="1000" b="1" i="0" u="none"/>
                        <a:t>Compliance mit AI-Therapie:</a:t>
                      </a:r>
                      <a:r>
                        <a:rPr sz="1000" b="0" i="0" u="none"/>
                        <a:t> für n=6 in IG 1 und n=8 in IG 2; Compliance 98.1 %;96.5 %</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t>Raoufinejad et al. (2019)</a:t>
                      </a:r>
                    </a:p>
                  </a:txBody>
                  <a:tcPr>
                    <a:solidFill>
                      <a:srgbClr val="FCEACC"/>
                    </a:solidFill>
                  </a:tcPr>
                </a:tc>
                <a:tc>
                  <a:txBody>
                    <a:bodyPr/>
                    <a:lstStyle/>
                    <a:p>
                      <a:pPr algn="l">
                        <a:spcAft>
                          <a:spcPts val="500"/>
                        </a:spcAft>
                        <a:defRPr sz="900" b="0">
                          <a:solidFill>
                            <a:srgbClr val="000000"/>
                          </a:solidFill>
                          <a:latin typeface="Lucida Sans"/>
                        </a:defRPr>
                      </a:pPr>
                      <a:r>
                        <a:rPr sz="1000" b="1" i="0" u="none"/>
                        <a:t>2-Jahres RFS:</a:t>
                      </a:r>
                      <a:r>
                        <a:rPr sz="1000" b="0" i="0" u="none"/>
                        <a:t> in IG sign. höher als in PG; p=0.03</a:t>
                      </a:r>
                    </a:p>
                    <a:p>
                      <a:pPr algn="l">
                        <a:spcAft>
                          <a:spcPts val="500"/>
                        </a:spcAft>
                      </a:pPr>
                      <a:r>
                        <a:rPr sz="1000" b="1" i="0" u="none"/>
                        <a:t>2-Jahres OS:</a:t>
                      </a:r>
                      <a:r>
                        <a:rPr sz="1000" b="0" i="0" u="none"/>
                        <a:t> Unterschiede n.s.</a:t>
                      </a:r>
                    </a:p>
                    <a:p>
                      <a:pPr algn="l">
                        <a:spcAft>
                          <a:spcPts val="500"/>
                        </a:spcAft>
                      </a:pPr>
                      <a:r>
                        <a:rPr sz="1000" b="1" i="0" u="none"/>
                        <a:t>Orale Mukositis Inzidenz, Dauer und Schweregrad:</a:t>
                      </a:r>
                      <a:r>
                        <a:rPr sz="1000" b="0" i="0" u="none"/>
                        <a:t> Unterschiede n.s.</a:t>
                      </a:r>
                    </a:p>
                    <a:p>
                      <a:pPr algn="l">
                        <a:spcAft>
                          <a:spcPts val="500"/>
                        </a:spcAft>
                      </a:pPr>
                      <a:r>
                        <a:rPr sz="1000" b="1" i="0" u="none"/>
                        <a:t>Auftreten und Dauer von Fieber:</a:t>
                      </a:r>
                      <a:r>
                        <a:rPr sz="1000" b="0" i="0" u="none"/>
                        <a:t> Unterschiede n.s.</a:t>
                      </a:r>
                    </a:p>
                    <a:p>
                      <a:pPr algn="l">
                        <a:spcAft>
                          <a:spcPts val="500"/>
                        </a:spcAft>
                      </a:pPr>
                      <a:r>
                        <a:rPr sz="1000" b="1" i="0" u="none"/>
                        <a:t>Dauer einer schweren Neutropenie</a:t>
                      </a:r>
                      <a:r>
                        <a:rPr sz="1000" b="0" i="0" u="none"/>
                        <a:t>: Unterschiede n.s.</a:t>
                      </a:r>
                    </a:p>
                    <a:p>
                      <a:pPr algn="l">
                        <a:spcAft>
                          <a:spcPts val="500"/>
                        </a:spcAft>
                      </a:pPr>
                      <a:r>
                        <a:rPr sz="1000" b="1" i="0" u="none"/>
                        <a:t>Dauer des Krankenhausaufenthalts:</a:t>
                      </a:r>
                      <a:r>
                        <a:rPr sz="1000" b="0" i="0" u="none"/>
                        <a:t> Unterschiede n.s.</a:t>
                      </a:r>
                    </a:p>
                    <a:p>
                      <a:pPr algn="l">
                        <a:spcAft>
                          <a:spcPts val="500"/>
                        </a:spcAft>
                      </a:pPr>
                      <a:r>
                        <a:rPr sz="1000" b="1" i="0" u="none"/>
                        <a:t>Antiinfektiva:</a:t>
                      </a:r>
                      <a:r>
                        <a:rPr sz="1000" b="0" i="0" u="none"/>
                        <a:t> Unterschiede n.s.</a:t>
                      </a:r>
                    </a:p>
                    <a:p>
                      <a:pPr algn="l">
                        <a:spcAft>
                          <a:spcPts val="500"/>
                        </a:spcAft>
                      </a:pPr>
                      <a:r>
                        <a:rPr sz="1000" b="1" i="0" u="none"/>
                        <a:t>Dauer der gesamten parenteralen Ernährung:</a:t>
                      </a:r>
                      <a:r>
                        <a:rPr sz="1000" b="0" i="0" u="none"/>
                        <a:t> Unterschiede n.s.</a:t>
                      </a:r>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t>Rastelli et al. (2011)</a:t>
                      </a:r>
                    </a:p>
                  </a:txBody>
                  <a:tcPr>
                    <a:solidFill>
                      <a:srgbClr val="FCEACC"/>
                    </a:solidFill>
                  </a:tcPr>
                </a:tc>
                <a:tc>
                  <a:txBody>
                    <a:bodyPr/>
                    <a:lstStyle/>
                    <a:p>
                      <a:pPr algn="l">
                        <a:spcAft>
                          <a:spcPts val="500"/>
                        </a:spcAft>
                        <a:defRPr sz="900" b="0">
                          <a:solidFill>
                            <a:srgbClr val="000000"/>
                          </a:solidFill>
                          <a:latin typeface="Lucida Sans"/>
                        </a:defRPr>
                      </a:pPr>
                      <a:r>
                        <a:rPr sz="1000" b="1" i="0" u="none"/>
                        <a:t>Muskel-Skelett-Schmerzen:</a:t>
                      </a:r>
                      <a:r>
                        <a:rPr sz="1000" b="0" i="0" u="none"/>
                        <a:t> nach 2 Monaten Stratum A + B sign. Vorteil für Gruppe IG (vs. PG) mit FIQ, p = 0.0045; BPI schlimmster, durchschnittl. Schmerz, Schmerzintensität und -interferenz p = 0.041, p = 0.0067, p = 0.04, p = 0.034; n.s. für HAQ-DI; alles n.s. nach 4 und 6 Monaten; gemittelt über alle Zeitpunkte Stratum A und B einzeln: Gruppenunterschiede n.s für Stratum A, sign. Vorteil für IG in Stratum B für FIQ, p=0.04; für BPI durchschnittl. Schmerz, Schmerzintensität und – interferenz, p=0.03, p=0.03, p=0.04</a:t>
                      </a:r>
                    </a:p>
                    <a:p>
                      <a:pPr algn="l">
                        <a:spcAft>
                          <a:spcPts val="500"/>
                        </a:spcAft>
                      </a:pPr>
                      <a:r>
                        <a:rPr sz="1000" b="1" i="0" u="none"/>
                        <a:t>Knochenmineraldichte (BMD):</a:t>
                      </a:r>
                      <a:r>
                        <a:rPr sz="1000" b="0" i="0" u="none"/>
                        <a:t> n.s.</a:t>
                      </a:r>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a:t>Shapiro et al. (2016)</a:t>
                      </a:r>
                    </a:p>
                  </a:txBody>
                  <a:tcPr>
                    <a:solidFill>
                      <a:srgbClr val="FCEACC"/>
                    </a:solidFill>
                  </a:tcPr>
                </a:tc>
                <a:tc>
                  <a:txBody>
                    <a:bodyPr/>
                    <a:lstStyle/>
                    <a:p>
                      <a:pPr algn="l">
                        <a:spcAft>
                          <a:spcPts val="500"/>
                        </a:spcAft>
                        <a:defRPr sz="900" b="0">
                          <a:solidFill>
                            <a:srgbClr val="000000"/>
                          </a:solidFill>
                          <a:latin typeface="Lucida Sans"/>
                        </a:defRPr>
                      </a:pPr>
                      <a:r>
                        <a:rPr sz="1000" b="1" i="0" u="none"/>
                        <a:t>AIMSS:</a:t>
                      </a:r>
                      <a:r>
                        <a:rPr sz="1000" b="0" i="0" u="none"/>
                        <a:t> n.s. über 6 Monate</a:t>
                      </a:r>
                    </a:p>
                    <a:p>
                      <a:pPr algn="l">
                        <a:spcAft>
                          <a:spcPts val="500"/>
                        </a:spcAft>
                      </a:pPr>
                      <a:r>
                        <a:rPr sz="1000" b="1" i="0" u="none"/>
                        <a:t>VitD3-Anastrozol/ Letrozol-Interaktion:</a:t>
                      </a:r>
                      <a:r>
                        <a:rPr sz="1000" b="0" i="0" u="none"/>
                        <a:t> n.s.</a:t>
                      </a:r>
                    </a:p>
                    <a:p>
                      <a:pPr algn="l">
                        <a:spcAft>
                          <a:spcPts val="500"/>
                        </a:spcAft>
                      </a:pPr>
                      <a:r>
                        <a:rPr sz="1000" b="1" i="0" u="none"/>
                        <a:t>Aromatasehemmer- Compliance:</a:t>
                      </a:r>
                      <a:r>
                        <a:rPr sz="1000" b="0" i="0" u="none"/>
                        <a:t> &gt; 97 % über alle Teilnehmer</a:t>
                      </a:r>
                    </a:p>
                    <a:p>
                      <a:pPr algn="l">
                        <a:spcAft>
                          <a:spcPts val="500"/>
                        </a:spcAft>
                      </a:pPr>
                      <a:r>
                        <a:rPr sz="1000" b="1" i="0" u="none"/>
                        <a:t>Wirkung auf Spiegel der Geschlechtshormone:</a:t>
                      </a:r>
                      <a:r>
                        <a:rPr sz="1000" b="0" i="0" u="none"/>
                        <a:t> n.s.</a:t>
                      </a:r>
                    </a:p>
                  </a:txBody>
                  <a:tcPr>
                    <a:solidFill>
                      <a:srgbClr val="FCEACC"/>
                    </a:solidFill>
                  </a:tcPr>
                </a:tc>
                <a:extLst>
                  <a:ext uri="{0D108BD9-81ED-4DB2-BD59-A6C34878D82A}">
                    <a16:rowId xmlns:a16="http://schemas.microsoft.com/office/drawing/2014/main" val="10015"/>
                  </a:ext>
                </a:extLst>
              </a:tr>
              <a:tr h="0">
                <a:tc>
                  <a:txBody>
                    <a:bodyPr/>
                    <a:lstStyle/>
                    <a:p>
                      <a:pPr algn="l">
                        <a:spcAft>
                          <a:spcPts val="500"/>
                        </a:spcAft>
                        <a:defRPr sz="900" b="0">
                          <a:solidFill>
                            <a:srgbClr val="000000"/>
                          </a:solidFill>
                          <a:latin typeface="Lucida Sans"/>
                        </a:defRPr>
                      </a:pPr>
                      <a:r>
                        <a:rPr sz="1000" b="0" i="0" u="none"/>
                        <a:t>Urashima et al. (2019)</a:t>
                      </a:r>
                    </a:p>
                  </a:txBody>
                  <a:tcPr>
                    <a:solidFill>
                      <a:srgbClr val="FCEACC"/>
                    </a:solidFill>
                  </a:tcPr>
                </a:tc>
                <a:tc>
                  <a:txBody>
                    <a:bodyPr/>
                    <a:lstStyle/>
                    <a:p>
                      <a:pPr algn="l">
                        <a:spcAft>
                          <a:spcPts val="500"/>
                        </a:spcAft>
                        <a:defRPr sz="900" b="0">
                          <a:solidFill>
                            <a:srgbClr val="000000"/>
                          </a:solidFill>
                          <a:latin typeface="Lucida Sans"/>
                        </a:defRPr>
                      </a:pPr>
                      <a:r>
                        <a:rPr sz="1000" b="1" i="0" u="none"/>
                        <a:t>RFS:</a:t>
                      </a:r>
                      <a:r>
                        <a:rPr sz="1000" b="0" i="0" u="none"/>
                        <a:t> Unterschiede n.s.</a:t>
                      </a:r>
                    </a:p>
                    <a:p>
                      <a:pPr algn="l">
                        <a:spcAft>
                          <a:spcPts val="500"/>
                        </a:spcAft>
                      </a:pPr>
                      <a:r>
                        <a:rPr sz="1000" b="1" i="0" u="none"/>
                        <a:t>OS:</a:t>
                      </a:r>
                      <a:r>
                        <a:rPr sz="1000" b="0" i="0" u="none"/>
                        <a:t> Unterschiede n.s.</a:t>
                      </a:r>
                    </a:p>
                    <a:p>
                      <a:pPr algn="l">
                        <a:spcAft>
                          <a:spcPts val="500"/>
                        </a:spcAft>
                      </a:pPr>
                      <a:r>
                        <a:rPr sz="1000" b="0" i="0" u="none"/>
                        <a:t>Subgruppenanalyse 25(OH)D &lt; 20ng/mL; 20-40ng/mL; &gt;40ng/mL: 5-Jahres RFS für mittlere Gruppe: sign. Unterschied; niedrige Gruppe: Unterschied n.s.; OS mittlere Gruppe oder niedrige Gruppe: Unterschiede n.s.; keine Analyse mit Subgruppe „hoch“</a:t>
                      </a:r>
                    </a:p>
                    <a:p>
                      <a:pPr algn="l">
                        <a:spcAft>
                          <a:spcPts val="500"/>
                        </a:spcAft>
                      </a:pPr>
                      <a:r>
                        <a:rPr sz="1000" b="1" i="0" u="none"/>
                        <a:t>Kumulative Inzidenz für Rückfall:</a:t>
                      </a:r>
                      <a:r>
                        <a:rPr sz="1000" b="0" i="0" u="none"/>
                        <a:t> Unterschiede n.s.; Subgruppe mit mittleren 25(OH)D Leveln: kumulative Inzidenz sign. geringer in IG als in PG</a:t>
                      </a:r>
                    </a:p>
                    <a:p>
                      <a:pPr algn="l">
                        <a:spcAft>
                          <a:spcPts val="500"/>
                        </a:spcAft>
                      </a:pPr>
                      <a:r>
                        <a:rPr sz="1000" b="1" i="0" u="none"/>
                        <a:t>Post-Hoc Analysen:</a:t>
                      </a:r>
                      <a:r>
                        <a:rPr sz="1000" b="0" i="0" u="none"/>
                        <a:t> Kumulative Inzidenz für Rückfall oder Tod, adjustiert nach Alter: sign. geringer in IG als in PG; keine sign. Effekte für Tod allein, keine sign. Effekte für Adjustierungen für verschiedene Eigenschaften</a:t>
                      </a:r>
                    </a:p>
                  </a:txBody>
                  <a:tcPr>
                    <a:solidFill>
                      <a:srgbClr val="FCEACC"/>
                    </a:solidFill>
                  </a:tcPr>
                </a:tc>
                <a:extLst>
                  <a:ext uri="{0D108BD9-81ED-4DB2-BD59-A6C34878D82A}">
                    <a16:rowId xmlns:a16="http://schemas.microsoft.com/office/drawing/2014/main" val="10016"/>
                  </a:ext>
                </a:extLst>
              </a:tr>
              <a:tr h="0">
                <a:tc>
                  <a:txBody>
                    <a:bodyPr/>
                    <a:lstStyle/>
                    <a:p>
                      <a:pPr algn="l">
                        <a:spcAft>
                          <a:spcPts val="500"/>
                        </a:spcAft>
                        <a:defRPr sz="900" b="0">
                          <a:solidFill>
                            <a:srgbClr val="000000"/>
                          </a:solidFill>
                          <a:latin typeface="Lucida Sans"/>
                        </a:defRPr>
                      </a:pPr>
                      <a:r>
                        <a:rPr sz="1000" b="0" i="0" u="none"/>
                        <a:t>Keine/ fehlende Messung Ausgangs- oder Endspiegel</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7"/>
                  </a:ext>
                </a:extLst>
              </a:tr>
              <a:tr h="0">
                <a:tc>
                  <a:txBody>
                    <a:bodyPr/>
                    <a:lstStyle/>
                    <a:p>
                      <a:pPr algn="l">
                        <a:spcAft>
                          <a:spcPts val="500"/>
                        </a:spcAft>
                        <a:defRPr sz="900" b="0">
                          <a:solidFill>
                            <a:srgbClr val="000000"/>
                          </a:solidFill>
                          <a:latin typeface="Lucida Sans"/>
                        </a:defRPr>
                      </a:pPr>
                      <a:r>
                        <a:rPr sz="1000" b="0" i="0" u="none"/>
                        <a:t>Antunac et al. (2018)</a:t>
                      </a:r>
                    </a:p>
                  </a:txBody>
                  <a:tcPr>
                    <a:solidFill>
                      <a:srgbClr val="FCEACC"/>
                    </a:solidFill>
                  </a:tcPr>
                </a:tc>
                <a:tc>
                  <a:txBody>
                    <a:bodyPr/>
                    <a:lstStyle/>
                    <a:p>
                      <a:pPr algn="l">
                        <a:spcAft>
                          <a:spcPts val="500"/>
                        </a:spcAft>
                        <a:defRPr sz="900" b="0">
                          <a:solidFill>
                            <a:srgbClr val="000000"/>
                          </a:solidFill>
                          <a:latin typeface="Lucida Sans"/>
                        </a:defRPr>
                      </a:pPr>
                      <a:r>
                        <a:rPr sz="1000" b="1" i="0" u="none"/>
                        <a:t>OS (über 4 Jahre): </a:t>
                      </a:r>
                      <a:r>
                        <a:rPr sz="1000" b="0" i="0" u="none"/>
                        <a:t>Unterschiede n.s.</a:t>
                      </a:r>
                    </a:p>
                    <a:p>
                      <a:pPr algn="l">
                        <a:spcAft>
                          <a:spcPts val="500"/>
                        </a:spcAft>
                      </a:pPr>
                      <a:r>
                        <a:rPr sz="1000" b="1" i="0" u="none"/>
                        <a:t>PFS: </a:t>
                      </a:r>
                      <a:r>
                        <a:rPr sz="1000" b="0" i="0" u="none"/>
                        <a:t>Unterschiede n.s.</a:t>
                      </a:r>
                    </a:p>
                  </a:txBody>
                  <a:tcPr>
                    <a:solidFill>
                      <a:srgbClr val="FCEACC"/>
                    </a:solidFill>
                  </a:tcPr>
                </a:tc>
                <a:extLst>
                  <a:ext uri="{0D108BD9-81ED-4DB2-BD59-A6C34878D82A}">
                    <a16:rowId xmlns:a16="http://schemas.microsoft.com/office/drawing/2014/main" val="10018"/>
                  </a:ext>
                </a:extLst>
              </a:tr>
              <a:tr h="0">
                <a:tc>
                  <a:txBody>
                    <a:bodyPr/>
                    <a:lstStyle/>
                    <a:p>
                      <a:pPr algn="l">
                        <a:spcAft>
                          <a:spcPts val="500"/>
                        </a:spcAft>
                        <a:defRPr sz="900" b="0">
                          <a:solidFill>
                            <a:srgbClr val="000000"/>
                          </a:solidFill>
                          <a:latin typeface="Lucida Sans"/>
                        </a:defRPr>
                      </a:pPr>
                      <a:r>
                        <a:rPr sz="1000" b="0" i="0" u="none"/>
                        <a:t>Attia et al. (2008)</a:t>
                      </a:r>
                    </a:p>
                  </a:txBody>
                  <a:tcPr>
                    <a:solidFill>
                      <a:srgbClr val="FCEACC"/>
                    </a:solidFill>
                  </a:tcPr>
                </a:tc>
                <a:tc>
                  <a:txBody>
                    <a:bodyPr/>
                    <a:lstStyle/>
                    <a:p>
                      <a:pPr algn="l">
                        <a:spcAft>
                          <a:spcPts val="500"/>
                        </a:spcAft>
                        <a:defRPr sz="900" b="0">
                          <a:solidFill>
                            <a:srgbClr val="000000"/>
                          </a:solidFill>
                          <a:latin typeface="Lucida Sans"/>
                        </a:defRPr>
                      </a:pPr>
                      <a:r>
                        <a:rPr sz="1000" b="1" i="0" u="none"/>
                        <a:t>PSA-Ansprechen: </a:t>
                      </a:r>
                      <a:r>
                        <a:rPr sz="1000" b="0" i="0" u="none"/>
                        <a:t>in % n.s.; Zeit bis zum Ansprechen n.s.</a:t>
                      </a:r>
                    </a:p>
                    <a:p>
                      <a:pPr algn="l">
                        <a:spcAft>
                          <a:spcPts val="500"/>
                        </a:spcAft>
                      </a:pPr>
                      <a:r>
                        <a:rPr sz="1000" b="1" i="0" u="none"/>
                        <a:t>Obj. Tumoransprechen:</a:t>
                      </a:r>
                      <a:r>
                        <a:rPr sz="1000" b="0" i="0" u="none"/>
                        <a:t> n.s.</a:t>
                      </a:r>
                    </a:p>
                    <a:p>
                      <a:pPr algn="l">
                        <a:spcAft>
                          <a:spcPts val="500"/>
                        </a:spcAft>
                      </a:pPr>
                      <a:r>
                        <a:rPr sz="1000" b="1" i="0" u="none"/>
                        <a:t>PFS:</a:t>
                      </a:r>
                      <a:r>
                        <a:rPr sz="1000" b="0" i="0" u="none"/>
                        <a:t> n.s.</a:t>
                      </a:r>
                    </a:p>
                    <a:p>
                      <a:pPr algn="l">
                        <a:spcAft>
                          <a:spcPts val="500"/>
                        </a:spcAft>
                      </a:pPr>
                      <a:r>
                        <a:rPr sz="1000" b="1" i="0" u="none"/>
                        <a:t>OS:</a:t>
                      </a:r>
                      <a:r>
                        <a:rPr sz="1000" b="0" i="0" u="none"/>
                        <a:t> n.s.</a:t>
                      </a:r>
                    </a:p>
                  </a:txBody>
                  <a:tcPr>
                    <a:solidFill>
                      <a:srgbClr val="FCEACC"/>
                    </a:solidFill>
                  </a:tcPr>
                </a:tc>
                <a:extLst>
                  <a:ext uri="{0D108BD9-81ED-4DB2-BD59-A6C34878D82A}">
                    <a16:rowId xmlns:a16="http://schemas.microsoft.com/office/drawing/2014/main" val="10019"/>
                  </a:ext>
                </a:extLst>
              </a:tr>
              <a:tr h="0">
                <a:tc>
                  <a:txBody>
                    <a:bodyPr/>
                    <a:lstStyle/>
                    <a:p>
                      <a:pPr algn="l">
                        <a:spcAft>
                          <a:spcPts val="500"/>
                        </a:spcAft>
                        <a:defRPr sz="900" b="0">
                          <a:solidFill>
                            <a:srgbClr val="000000"/>
                          </a:solidFill>
                          <a:latin typeface="Lucida Sans"/>
                        </a:defRPr>
                      </a:pPr>
                      <a:r>
                        <a:rPr sz="1000" b="0" i="0" u="none"/>
                        <a:t>Beer et al. (2007)</a:t>
                      </a:r>
                    </a:p>
                  </a:txBody>
                  <a:tcPr>
                    <a:solidFill>
                      <a:srgbClr val="FCEACC"/>
                    </a:solidFill>
                  </a:tcPr>
                </a:tc>
                <a:tc>
                  <a:txBody>
                    <a:bodyPr/>
                    <a:lstStyle/>
                    <a:p>
                      <a:pPr algn="l">
                        <a:spcAft>
                          <a:spcPts val="500"/>
                        </a:spcAft>
                        <a:defRPr sz="900" b="0">
                          <a:solidFill>
                            <a:srgbClr val="000000"/>
                          </a:solidFill>
                          <a:latin typeface="Lucida Sans"/>
                        </a:defRPr>
                      </a:pPr>
                      <a:r>
                        <a:rPr sz="1000" b="1" i="0" u="none" dirty="0"/>
                        <a:t>PSA-</a:t>
                      </a:r>
                      <a:r>
                        <a:rPr sz="1000" b="1" i="0" u="none" dirty="0" err="1"/>
                        <a:t>Ansprechen</a:t>
                      </a:r>
                      <a:r>
                        <a:rPr sz="1000" b="1" i="0" u="none" dirty="0"/>
                        <a:t> (≥ 50 % PSA-</a:t>
                      </a:r>
                      <a:r>
                        <a:rPr sz="1000" b="1" i="0" u="none" dirty="0" err="1"/>
                        <a:t>Reduktion</a:t>
                      </a:r>
                      <a:r>
                        <a:rPr sz="1000" b="1" i="0" u="none" dirty="0"/>
                        <a:t>)</a:t>
                      </a:r>
                      <a:r>
                        <a:rPr sz="1000" b="0" i="0" u="none" dirty="0"/>
                        <a:t>, </a:t>
                      </a:r>
                      <a:r>
                        <a:rPr sz="1000" b="0" i="0" u="none" dirty="0" err="1"/>
                        <a:t>prozentual</a:t>
                      </a:r>
                      <a:r>
                        <a:rPr sz="1000" b="0" i="0" u="none" dirty="0"/>
                        <a:t> </a:t>
                      </a:r>
                      <a:r>
                        <a:rPr sz="1000" b="0" i="0" u="none" dirty="0" err="1"/>
                        <a:t>nach</a:t>
                      </a:r>
                      <a:r>
                        <a:rPr sz="1000" b="0" i="0" u="none" dirty="0"/>
                        <a:t> 6 </a:t>
                      </a:r>
                      <a:r>
                        <a:rPr sz="1000" b="0" i="0" u="none" dirty="0" err="1"/>
                        <a:t>Monaten</a:t>
                      </a:r>
                      <a:r>
                        <a:rPr sz="1000" b="0" i="0" u="none" dirty="0"/>
                        <a:t> </a:t>
                      </a:r>
                      <a:r>
                        <a:rPr sz="1000" b="0" i="0" u="none" dirty="0" err="1"/>
                        <a:t>Gruppenunterschied</a:t>
                      </a:r>
                      <a:r>
                        <a:rPr sz="1000" b="0" i="0" u="none" dirty="0"/>
                        <a:t> </a:t>
                      </a:r>
                      <a:r>
                        <a:rPr sz="1000" b="0" i="0" u="none" dirty="0" err="1"/>
                        <a:t>n.s</a:t>
                      </a:r>
                      <a:r>
                        <a:rPr sz="1000" b="0" i="0" u="none" dirty="0"/>
                        <a:t>.; </a:t>
                      </a:r>
                      <a:r>
                        <a:rPr sz="1000" b="0" i="0" u="none" dirty="0" err="1"/>
                        <a:t>insgesamt</a:t>
                      </a:r>
                      <a:r>
                        <a:rPr sz="1000" b="0" i="0" u="none" dirty="0"/>
                        <a:t> </a:t>
                      </a:r>
                      <a:r>
                        <a:rPr sz="1000" b="0" i="0" u="none" dirty="0" err="1"/>
                        <a:t>n.s</a:t>
                      </a:r>
                      <a:r>
                        <a:rPr sz="1000" b="0" i="0" u="none" dirty="0"/>
                        <a:t>.</a:t>
                      </a:r>
                    </a:p>
                    <a:p>
                      <a:pPr algn="l">
                        <a:spcAft>
                          <a:spcPts val="500"/>
                        </a:spcAft>
                      </a:pPr>
                      <a:r>
                        <a:rPr sz="1000" b="1" i="0" u="none" dirty="0" err="1"/>
                        <a:t>Tumoransprechen</a:t>
                      </a:r>
                      <a:r>
                        <a:rPr sz="1000" b="1" i="0" u="none" dirty="0"/>
                        <a:t> RECIST-</a:t>
                      </a:r>
                      <a:r>
                        <a:rPr sz="1000" b="1" i="0" u="none" dirty="0" err="1"/>
                        <a:t>Kriterien</a:t>
                      </a:r>
                      <a:r>
                        <a:rPr sz="1000" b="1" i="0" u="none" dirty="0"/>
                        <a:t>: </a:t>
                      </a:r>
                      <a:r>
                        <a:rPr sz="1000" b="0" i="0" u="none" dirty="0" err="1"/>
                        <a:t>n.s</a:t>
                      </a:r>
                      <a:r>
                        <a:rPr sz="1000" b="0" i="0" u="none" dirty="0"/>
                        <a:t>.</a:t>
                      </a:r>
                    </a:p>
                    <a:p>
                      <a:pPr algn="l">
                        <a:spcAft>
                          <a:spcPts val="500"/>
                        </a:spcAft>
                      </a:pPr>
                      <a:r>
                        <a:rPr sz="1000" b="1" i="0" u="none" dirty="0"/>
                        <a:t>PFS:</a:t>
                      </a:r>
                      <a:r>
                        <a:rPr sz="1000" b="0" i="0" u="none" dirty="0"/>
                        <a:t> </a:t>
                      </a:r>
                      <a:r>
                        <a:rPr sz="1000" b="0" i="0" u="none" dirty="0" err="1"/>
                        <a:t>n.s</a:t>
                      </a:r>
                      <a:r>
                        <a:rPr sz="1000" b="0" i="0" u="none" dirty="0"/>
                        <a:t>.</a:t>
                      </a:r>
                    </a:p>
                    <a:p>
                      <a:pPr algn="l">
                        <a:spcAft>
                          <a:spcPts val="500"/>
                        </a:spcAft>
                      </a:pPr>
                      <a:r>
                        <a:rPr sz="1000" b="1" i="0" u="none" dirty="0" err="1"/>
                        <a:t>Überlebenszeit</a:t>
                      </a:r>
                      <a:r>
                        <a:rPr sz="1000" b="1" i="0" u="none" dirty="0"/>
                        <a:t> </a:t>
                      </a:r>
                      <a:r>
                        <a:rPr sz="1000" b="1" i="0" u="none" dirty="0" err="1"/>
                        <a:t>ohne</a:t>
                      </a:r>
                      <a:r>
                        <a:rPr sz="1000" b="1" i="0" u="none" dirty="0"/>
                        <a:t> </a:t>
                      </a:r>
                      <a:r>
                        <a:rPr sz="1000" b="1" i="0" u="none" dirty="0" err="1"/>
                        <a:t>Skelettereignisse</a:t>
                      </a:r>
                      <a:r>
                        <a:rPr sz="1000" b="1" i="0" u="none" dirty="0"/>
                        <a:t>: </a:t>
                      </a:r>
                      <a:r>
                        <a:rPr sz="1000" b="0" i="0" u="none" dirty="0" err="1"/>
                        <a:t>Gruppenunterschiede</a:t>
                      </a:r>
                      <a:r>
                        <a:rPr sz="1000" b="0" i="0" u="none" dirty="0"/>
                        <a:t> </a:t>
                      </a:r>
                      <a:r>
                        <a:rPr sz="1000" b="0" i="0" u="none" dirty="0" err="1"/>
                        <a:t>n.s</a:t>
                      </a:r>
                      <a:r>
                        <a:rPr sz="1000" b="0" i="0" u="none" dirty="0"/>
                        <a:t>.; </a:t>
                      </a:r>
                      <a:r>
                        <a:rPr sz="1000" b="0" i="0" u="none" dirty="0" err="1"/>
                        <a:t>Subgruppenanalyse</a:t>
                      </a:r>
                      <a:r>
                        <a:rPr sz="1000" b="0" i="0" u="none" dirty="0"/>
                        <a:t> (</a:t>
                      </a:r>
                      <a:r>
                        <a:rPr sz="1000" b="0" i="0" u="none" dirty="0" err="1"/>
                        <a:t>Patienten</a:t>
                      </a:r>
                      <a:r>
                        <a:rPr sz="1000" b="0" i="0" u="none" dirty="0"/>
                        <a:t> </a:t>
                      </a:r>
                      <a:r>
                        <a:rPr sz="1000" b="0" i="0" u="none" dirty="0" err="1"/>
                        <a:t>mit</a:t>
                      </a:r>
                      <a:r>
                        <a:rPr sz="1000" b="0" i="0" u="none" dirty="0"/>
                        <a:t>/</a:t>
                      </a:r>
                      <a:r>
                        <a:rPr sz="1000" b="0" i="0" u="none" dirty="0" err="1"/>
                        <a:t>ohne</a:t>
                      </a:r>
                      <a:r>
                        <a:rPr sz="1000" b="0" i="0" u="none" dirty="0"/>
                        <a:t> </a:t>
                      </a:r>
                      <a:r>
                        <a:rPr sz="1000" b="0" i="0" u="none" dirty="0" err="1"/>
                        <a:t>Zoledronsäure</a:t>
                      </a:r>
                      <a:r>
                        <a:rPr sz="1000" b="0" i="0" u="none" dirty="0"/>
                        <a:t>), </a:t>
                      </a:r>
                      <a:r>
                        <a:rPr sz="1000" b="0" i="0" u="none" dirty="0" err="1"/>
                        <a:t>keine</a:t>
                      </a:r>
                      <a:r>
                        <a:rPr sz="1000" b="0" i="0" u="none" dirty="0"/>
                        <a:t> p-</a:t>
                      </a:r>
                      <a:r>
                        <a:rPr sz="1000" b="0" i="0" u="none" dirty="0" err="1"/>
                        <a:t>Werte</a:t>
                      </a:r>
                      <a:r>
                        <a:rPr sz="1000" b="0" i="0" u="none" dirty="0"/>
                        <a:t> </a:t>
                      </a:r>
                      <a:r>
                        <a:rPr sz="1000" b="0" i="0" u="none" dirty="0" err="1"/>
                        <a:t>gegeben</a:t>
                      </a:r>
                      <a:endParaRPr sz="1000" b="0" i="0" u="none" dirty="0"/>
                    </a:p>
                    <a:p>
                      <a:pPr algn="l">
                        <a:spcAft>
                          <a:spcPts val="500"/>
                        </a:spcAft>
                      </a:pPr>
                      <a:r>
                        <a:rPr sz="1000" b="1" i="0" u="none" dirty="0"/>
                        <a:t>OS </a:t>
                      </a:r>
                      <a:r>
                        <a:rPr sz="1000" b="0" i="0" u="none" dirty="0" err="1"/>
                        <a:t>kontrolliert</a:t>
                      </a:r>
                      <a:r>
                        <a:rPr sz="1000" b="0" i="0" u="none" dirty="0"/>
                        <a:t> für Baseline </a:t>
                      </a:r>
                      <a:r>
                        <a:rPr sz="1000" b="0" i="0" u="none" dirty="0" err="1"/>
                        <a:t>Hämoglobin</a:t>
                      </a:r>
                      <a:r>
                        <a:rPr sz="1000" b="0" i="0" u="none" dirty="0"/>
                        <a:t> und ECOG-Status: </a:t>
                      </a:r>
                      <a:r>
                        <a:rPr sz="1000" b="0" i="0" u="none" dirty="0" err="1"/>
                        <a:t>Verbesserung</a:t>
                      </a:r>
                      <a:r>
                        <a:rPr sz="1000" b="0" i="0" u="none" dirty="0"/>
                        <a:t> für IG (vs. PG) </a:t>
                      </a:r>
                      <a:r>
                        <a:rPr sz="1000" b="0" i="0" u="none" dirty="0" err="1"/>
                        <a:t>mit</a:t>
                      </a:r>
                      <a:r>
                        <a:rPr sz="1000" b="0" i="0" u="none" dirty="0"/>
                        <a:t> sign. HR, p = 0.04; </a:t>
                      </a:r>
                      <a:r>
                        <a:rPr sz="1000" b="0" i="0" u="none" dirty="0" err="1"/>
                        <a:t>Sensitivitätsanalyse</a:t>
                      </a:r>
                      <a:r>
                        <a:rPr sz="1000" b="0" i="0" u="none" dirty="0"/>
                        <a:t> </a:t>
                      </a:r>
                      <a:r>
                        <a:rPr sz="1000" b="0" i="0" u="none" dirty="0" err="1"/>
                        <a:t>mit</a:t>
                      </a:r>
                      <a:r>
                        <a:rPr sz="1000" b="0" i="0" u="none" dirty="0"/>
                        <a:t> </a:t>
                      </a:r>
                      <a:r>
                        <a:rPr sz="1000" b="0" i="0" u="none" dirty="0" err="1"/>
                        <a:t>unkontrolliertem</a:t>
                      </a:r>
                      <a:r>
                        <a:rPr sz="1000" b="0" i="0" u="none" dirty="0"/>
                        <a:t> HR </a:t>
                      </a:r>
                      <a:r>
                        <a:rPr sz="1000" b="0" i="0" u="none" dirty="0" err="1"/>
                        <a:t>zeigt</a:t>
                      </a:r>
                      <a:r>
                        <a:rPr sz="1000" b="0" i="0" u="none" dirty="0"/>
                        <a:t> </a:t>
                      </a:r>
                      <a:r>
                        <a:rPr sz="1000" b="0" i="0" u="none" dirty="0" err="1"/>
                        <a:t>Vorteil</a:t>
                      </a:r>
                      <a:r>
                        <a:rPr sz="1000" b="0" i="0" u="none" dirty="0"/>
                        <a:t> für IG; p = 0.07</a:t>
                      </a:r>
                    </a:p>
                  </a:txBody>
                  <a:tcPr>
                    <a:solidFill>
                      <a:srgbClr val="FCEACC"/>
                    </a:solidFill>
                  </a:tcPr>
                </a:tc>
                <a:extLst>
                  <a:ext uri="{0D108BD9-81ED-4DB2-BD59-A6C34878D82A}">
                    <a16:rowId xmlns:a16="http://schemas.microsoft.com/office/drawing/2014/main" val="10020"/>
                  </a:ext>
                </a:extLst>
              </a:tr>
              <a:tr h="0">
                <a:tc>
                  <a:txBody>
                    <a:bodyPr/>
                    <a:lstStyle/>
                    <a:p>
                      <a:pPr algn="l">
                        <a:spcAft>
                          <a:spcPts val="500"/>
                        </a:spcAft>
                        <a:defRPr sz="900" b="0">
                          <a:solidFill>
                            <a:srgbClr val="000000"/>
                          </a:solidFill>
                          <a:latin typeface="Lucida Sans"/>
                        </a:defRPr>
                      </a:pPr>
                      <a:r>
                        <a:rPr sz="1000" b="0" i="0" u="none"/>
                        <a:t>Hackshaw-McGeagh et al. (2015)</a:t>
                      </a:r>
                    </a:p>
                    <a:p>
                      <a:pPr algn="l">
                        <a:spcAft>
                          <a:spcPts val="500"/>
                        </a:spcAft>
                      </a:pPr>
                      <a:r>
                        <a:rPr sz="1000" b="0" i="0" u="none"/>
                        <a:t>SR</a:t>
                      </a:r>
                    </a:p>
                  </a:txBody>
                  <a:tcPr>
                    <a:solidFill>
                      <a:srgbClr val="FCEACC"/>
                    </a:solidFill>
                  </a:tcPr>
                </a:tc>
                <a:tc>
                  <a:txBody>
                    <a:bodyPr/>
                    <a:lstStyle/>
                    <a:p>
                      <a:pPr algn="l">
                        <a:spcAft>
                          <a:spcPts val="500"/>
                        </a:spcAft>
                        <a:defRPr sz="900" b="0">
                          <a:solidFill>
                            <a:srgbClr val="000000"/>
                          </a:solidFill>
                          <a:latin typeface="Lucida Sans"/>
                        </a:defRPr>
                      </a:pPr>
                      <a:r>
                        <a:rPr sz="1000" b="1" i="0" u="none"/>
                        <a:t>Karzinomentwicklung (Gleason Wert, PSA):</a:t>
                      </a:r>
                      <a:r>
                        <a:rPr sz="1000" b="0" i="0" u="none"/>
                        <a:t> Beer 2004: nach OP p=kA; Gee (2013): Vgl. Unterschiede zur Baseline zw. Armen n.s. zu Tag 15, sign. geringer in IG vs. KG zu Tag 21 (p=0.024), n.s zu Studienende</a:t>
                      </a:r>
                    </a:p>
                    <a:p>
                      <a:pPr algn="l">
                        <a:spcAft>
                          <a:spcPts val="500"/>
                        </a:spcAft>
                      </a:pPr>
                      <a:r>
                        <a:rPr sz="1000" b="1" i="0" u="none"/>
                        <a:t>Klinische Messungen zur Entwicklung des Karzinoms:</a:t>
                      </a:r>
                      <a:r>
                        <a:rPr sz="1000" b="0" i="0" u="none"/>
                        <a:t> in eingeschlossenen Studien nicht untersucht</a:t>
                      </a:r>
                    </a:p>
                  </a:txBody>
                  <a:tcPr>
                    <a:solidFill>
                      <a:srgbClr val="FCEACC"/>
                    </a:solidFill>
                  </a:tcPr>
                </a:tc>
                <a:extLst>
                  <a:ext uri="{0D108BD9-81ED-4DB2-BD59-A6C34878D82A}">
                    <a16:rowId xmlns:a16="http://schemas.microsoft.com/office/drawing/2014/main" val="10021"/>
                  </a:ext>
                </a:extLst>
              </a:tr>
              <a:tr h="0">
                <a:tc>
                  <a:txBody>
                    <a:bodyPr/>
                    <a:lstStyle/>
                    <a:p>
                      <a:pPr algn="l">
                        <a:spcAft>
                          <a:spcPts val="500"/>
                        </a:spcAft>
                        <a:defRPr sz="900" b="0">
                          <a:solidFill>
                            <a:srgbClr val="000000"/>
                          </a:solidFill>
                          <a:latin typeface="Lucida Sans"/>
                        </a:defRPr>
                      </a:pPr>
                      <a:r>
                        <a:rPr sz="1000" b="0" i="0" u="none"/>
                        <a:t>Inglis et al. (2020)</a:t>
                      </a:r>
                    </a:p>
                  </a:txBody>
                  <a:tcPr>
                    <a:solidFill>
                      <a:srgbClr val="FCEACC"/>
                    </a:solidFill>
                  </a:tcPr>
                </a:tc>
                <a:tc>
                  <a:txBody>
                    <a:bodyPr/>
                    <a:lstStyle/>
                    <a:p>
                      <a:pPr algn="l">
                        <a:spcAft>
                          <a:spcPts val="500"/>
                        </a:spcAft>
                        <a:defRPr sz="900" b="0">
                          <a:solidFill>
                            <a:srgbClr val="000000"/>
                          </a:solidFill>
                          <a:latin typeface="Lucida Sans"/>
                        </a:defRPr>
                      </a:pPr>
                      <a:r>
                        <a:rPr sz="1000" b="1" i="0" u="none"/>
                        <a:t>Phasenwinkel und fettfreie Masse:</a:t>
                      </a:r>
                      <a:r>
                        <a:rPr sz="1000" b="0" i="0" u="none"/>
                        <a:t> nach 12 und 24 Wochen sign. breitere Phasenwinkelwerte in IG als in PG, p = 0.014; p = 0.018; Lean Mass nach 12 Wochen sign. geringer in IG als in PG: p=0.036; nach 24 Wochen n.s.</a:t>
                      </a:r>
                    </a:p>
                    <a:p>
                      <a:pPr algn="l">
                        <a:spcAft>
                          <a:spcPts val="500"/>
                        </a:spcAft>
                      </a:pPr>
                      <a:r>
                        <a:rPr sz="1000" b="1" i="0" u="none"/>
                        <a:t>Veränderungen der physischen Funktionen mit Griffstärke, 6 Minuten Gehen, Beinstreckung, SPPB:</a:t>
                      </a:r>
                      <a:r>
                        <a:rPr sz="1000" b="0" i="0" u="none"/>
                        <a:t> Zu Studienbeginn Trend zu geringerem Gleichgewicht im Stehen in IG (p = 0.057), weitere Zeitpunkte Unterschiede n.s.</a:t>
                      </a:r>
                    </a:p>
                  </a:txBody>
                  <a:tcPr>
                    <a:solidFill>
                      <a:srgbClr val="FCEACC"/>
                    </a:solidFill>
                  </a:tcPr>
                </a:tc>
                <a:extLst>
                  <a:ext uri="{0D108BD9-81ED-4DB2-BD59-A6C34878D82A}">
                    <a16:rowId xmlns:a16="http://schemas.microsoft.com/office/drawing/2014/main" val="10022"/>
                  </a:ext>
                </a:extLst>
              </a:tr>
              <a:tr h="0">
                <a:tc>
                  <a:txBody>
                    <a:bodyPr/>
                    <a:lstStyle/>
                    <a:p>
                      <a:pPr algn="l">
                        <a:spcAft>
                          <a:spcPts val="500"/>
                        </a:spcAft>
                        <a:defRPr sz="900" b="0">
                          <a:solidFill>
                            <a:srgbClr val="000000"/>
                          </a:solidFill>
                          <a:latin typeface="Lucida Sans"/>
                        </a:defRPr>
                      </a:pPr>
                      <a:r>
                        <a:rPr sz="1000" b="0" i="0" u="none"/>
                        <a:t>Keshavarzi et al. (2019)</a:t>
                      </a:r>
                    </a:p>
                  </a:txBody>
                  <a:tcPr>
                    <a:solidFill>
                      <a:srgbClr val="FCEACC"/>
                    </a:solidFill>
                  </a:tcPr>
                </a:tc>
                <a:tc>
                  <a:txBody>
                    <a:bodyPr/>
                    <a:lstStyle/>
                    <a:p>
                      <a:pPr algn="l">
                        <a:spcAft>
                          <a:spcPts val="500"/>
                        </a:spcAft>
                        <a:defRPr sz="900" b="0">
                          <a:solidFill>
                            <a:srgbClr val="000000"/>
                          </a:solidFill>
                          <a:latin typeface="Lucida Sans"/>
                        </a:defRPr>
                      </a:pPr>
                      <a:r>
                        <a:rPr sz="1000" b="1" i="0" u="none"/>
                        <a:t>Vaginalatrophie:</a:t>
                      </a:r>
                      <a:r>
                        <a:rPr sz="1000" b="0" i="0" u="none"/>
                        <a:t> VMI mit Kontrolle für Zeit des Tamoxifens über 8 Wochen sign. Anstieg in IG Vit. D und IG Vit. E (p‘s&lt;0.001), jedoch nicht für PG, sign. Unterschied zwischen den Armen (p&lt;0.001, keine Einzelvergleiche gegeben); pH-Wert: zur Baseline sign. Gruppenunterschied (p=0.008, keine Einzelvergleiche, augenscheinlich IG Vit. D und IG Vit. E &gt; PG); über 8 Wochen Reduktion in IG Vit. D und IG Vit. E, Anstieg in PG (p&lt;0.001), sign. Gruppenunterschied zu Woche 4 und 8 (p=0.011, p&lt;0.001, keine Einzelvergleiche); Atrophie Fragebogen: sign. Reduktion in IG Vit. D und IG Vit. E (p’s&lt;0.001), nicht für CPG; sign. Gruppenunterschied zu Woche 2, 4 und 8 (p=0.017, p&lt;0.001, p&lt;0.001, keine Einzelvergleiche)</a:t>
                      </a:r>
                    </a:p>
                  </a:txBody>
                  <a:tcPr>
                    <a:solidFill>
                      <a:srgbClr val="FCEACC"/>
                    </a:solidFill>
                  </a:tcPr>
                </a:tc>
                <a:extLst>
                  <a:ext uri="{0D108BD9-81ED-4DB2-BD59-A6C34878D82A}">
                    <a16:rowId xmlns:a16="http://schemas.microsoft.com/office/drawing/2014/main" val="10023"/>
                  </a:ext>
                </a:extLst>
              </a:tr>
              <a:tr h="0">
                <a:tc>
                  <a:txBody>
                    <a:bodyPr/>
                    <a:lstStyle/>
                    <a:p>
                      <a:pPr algn="l">
                        <a:spcAft>
                          <a:spcPts val="500"/>
                        </a:spcAft>
                        <a:defRPr sz="900" b="0">
                          <a:solidFill>
                            <a:srgbClr val="000000"/>
                          </a:solidFill>
                          <a:latin typeface="Lucida Sans"/>
                        </a:defRPr>
                      </a:pPr>
                      <a:r>
                        <a:rPr sz="1000" b="0" i="0" u="none"/>
                        <a:t>Nasser et al. (2017)</a:t>
                      </a:r>
                    </a:p>
                  </a:txBody>
                  <a:tcPr>
                    <a:solidFill>
                      <a:srgbClr val="FCEACC"/>
                    </a:solidFill>
                  </a:tcPr>
                </a:tc>
                <a:tc>
                  <a:txBody>
                    <a:bodyPr/>
                    <a:lstStyle/>
                    <a:p>
                      <a:pPr algn="l">
                        <a:spcAft>
                          <a:spcPts val="500"/>
                        </a:spcAft>
                        <a:defRPr sz="900" b="0">
                          <a:solidFill>
                            <a:srgbClr val="000000"/>
                          </a:solidFill>
                          <a:latin typeface="Lucida Sans"/>
                        </a:defRPr>
                      </a:pPr>
                      <a:r>
                        <a:rPr sz="1000" b="1" i="0" u="none"/>
                        <a:t>RTX assoziierte Dermatitis (RTOG) über 7 Wochen:</a:t>
                      </a:r>
                      <a:r>
                        <a:rPr sz="1000" b="0" i="0" u="none"/>
                        <a:t> keine stat. Vergleiche</a:t>
                      </a:r>
                    </a:p>
                  </a:txBody>
                  <a:tcPr>
                    <a:solidFill>
                      <a:srgbClr val="FCEACC"/>
                    </a:solidFill>
                  </a:tcPr>
                </a:tc>
                <a:extLst>
                  <a:ext uri="{0D108BD9-81ED-4DB2-BD59-A6C34878D82A}">
                    <a16:rowId xmlns:a16="http://schemas.microsoft.com/office/drawing/2014/main" val="10024"/>
                  </a:ext>
                </a:extLst>
              </a:tr>
              <a:tr h="0">
                <a:tc>
                  <a:txBody>
                    <a:bodyPr/>
                    <a:lstStyle/>
                    <a:p>
                      <a:pPr algn="l">
                        <a:spcAft>
                          <a:spcPts val="500"/>
                        </a:spcAft>
                        <a:defRPr sz="900" b="0">
                          <a:solidFill>
                            <a:srgbClr val="000000"/>
                          </a:solidFill>
                          <a:latin typeface="Lucida Sans"/>
                        </a:defRPr>
                      </a:pPr>
                      <a:r>
                        <a:rPr sz="1000" b="0" i="0" u="none"/>
                        <a:t>Scher et al. (2011)</a:t>
                      </a:r>
                    </a:p>
                  </a:txBody>
                  <a:tcPr>
                    <a:solidFill>
                      <a:srgbClr val="FCEACC"/>
                    </a:solidFill>
                  </a:tcPr>
                </a:tc>
                <a:tc>
                  <a:txBody>
                    <a:bodyPr/>
                    <a:lstStyle/>
                    <a:p>
                      <a:pPr algn="l">
                        <a:spcAft>
                          <a:spcPts val="500"/>
                        </a:spcAft>
                        <a:defRPr sz="900" b="0">
                          <a:solidFill>
                            <a:srgbClr val="000000"/>
                          </a:solidFill>
                          <a:latin typeface="Lucida Sans"/>
                        </a:defRPr>
                      </a:pPr>
                      <a:r>
                        <a:rPr sz="1000" b="1" i="0" u="none"/>
                        <a:t>OS: </a:t>
                      </a:r>
                      <a:r>
                        <a:rPr sz="1000" b="0" i="0" u="none"/>
                        <a:t>Median (Monaten) sign. Vorteil für Prednison (vs. Vit. D), p = 0.002; Multivariate Analyse kontrolliert für relevante Parameter, HR=1.33; p = 0.019</a:t>
                      </a:r>
                    </a:p>
                    <a:p>
                      <a:pPr algn="l">
                        <a:spcAft>
                          <a:spcPts val="500"/>
                        </a:spcAft>
                      </a:pPr>
                      <a:r>
                        <a:rPr sz="1000" b="1" i="0" u="none"/>
                        <a:t>Häufigkeit thromboembolischer Ereignisse:</a:t>
                      </a:r>
                      <a:r>
                        <a:rPr sz="1000" b="0" i="0" u="none"/>
                        <a:t> n.s.</a:t>
                      </a:r>
                    </a:p>
                  </a:txBody>
                  <a:tcPr>
                    <a:solidFill>
                      <a:srgbClr val="FCEACC"/>
                    </a:solidFill>
                  </a:tcPr>
                </a:tc>
                <a:extLst>
                  <a:ext uri="{0D108BD9-81ED-4DB2-BD59-A6C34878D82A}">
                    <a16:rowId xmlns:a16="http://schemas.microsoft.com/office/drawing/2014/main" val="10025"/>
                  </a:ext>
                </a:extLst>
              </a:tr>
              <a:tr h="0">
                <a:tc>
                  <a:txBody>
                    <a:bodyPr/>
                    <a:lstStyle/>
                    <a:p>
                      <a:pPr algn="l">
                        <a:spcAft>
                          <a:spcPts val="500"/>
                        </a:spcAft>
                        <a:defRPr sz="900" b="0">
                          <a:solidFill>
                            <a:srgbClr val="000000"/>
                          </a:solidFill>
                          <a:latin typeface="Lucida Sans"/>
                        </a:defRPr>
                      </a:pPr>
                      <a:r>
                        <a:rPr sz="1000" b="0" i="0" u="none"/>
                        <a:t>Walsh et al. (2010)</a:t>
                      </a:r>
                    </a:p>
                  </a:txBody>
                  <a:tcPr>
                    <a:solidFill>
                      <a:srgbClr val="FCEACC"/>
                    </a:solidFill>
                  </a:tcPr>
                </a:tc>
                <a:tc>
                  <a:txBody>
                    <a:bodyPr/>
                    <a:lstStyle/>
                    <a:p>
                      <a:pPr algn="l">
                        <a:spcAft>
                          <a:spcPts val="500"/>
                        </a:spcAft>
                        <a:defRPr sz="900" b="0">
                          <a:solidFill>
                            <a:srgbClr val="000000"/>
                          </a:solidFill>
                          <a:latin typeface="Lucida Sans"/>
                        </a:defRPr>
                      </a:pPr>
                      <a:r>
                        <a:rPr sz="1000" b="1" i="0" u="none"/>
                        <a:t>Zeit bis zum Wiederauftreten des Karzinoms:</a:t>
                      </a:r>
                      <a:r>
                        <a:rPr sz="1000" b="0" i="0" u="none"/>
                        <a:t> sign. Vorteil für IG (vs. KG), p = 0.048</a:t>
                      </a:r>
                    </a:p>
                  </a:txBody>
                  <a:tcPr>
                    <a:solidFill>
                      <a:srgbClr val="FCEACC"/>
                    </a:solidFill>
                  </a:tcPr>
                </a:tc>
                <a:extLst>
                  <a:ext uri="{0D108BD9-81ED-4DB2-BD59-A6C34878D82A}">
                    <a16:rowId xmlns:a16="http://schemas.microsoft.com/office/drawing/2014/main" val="10026"/>
                  </a:ext>
                </a:extLst>
              </a:tr>
              <a:tr h="0">
                <a:tc>
                  <a:txBody>
                    <a:bodyPr/>
                    <a:lstStyle/>
                    <a:p>
                      <a:pPr algn="l">
                        <a:spcAft>
                          <a:spcPts val="500"/>
                        </a:spcAft>
                        <a:defRPr sz="900" b="0">
                          <a:solidFill>
                            <a:srgbClr val="000000"/>
                          </a:solidFill>
                          <a:latin typeface="Lucida Sans"/>
                        </a:defRPr>
                      </a:pPr>
                      <a:r>
                        <a:rPr sz="1000" b="0" i="0" u="none"/>
                        <a:t>Spezifische Abk.: IG: Interventionsgruppe (Vitamin D Gabe), PG: Placebogruppe, KG: Kontrollgruppe (keine zusätzliche Intervention), IG 1 und IG 2: Gruppe hochdosiertes Vit. D und Gruppe Standarddosis Vit. D</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2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7.13: Vitamin 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3 RCTs (4 Publikationen) zur Wirksamkeit von Vitamin E auf das Gesamt- bzw. progressionsfreie Überleben bei onkologischen Patienten vor. Vitamin E soll nicht bei onkologischen Patienten zur Beeinflussung des Gesamt- bzw. progressionsfreiem Überleben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[Bairati, I. 2005]</a:t>
                      </a:r>
                      <a:r>
                        <a:rPr sz="1000"/>
                        <a:t>, </a:t>
                      </a:r>
                      <a:r>
                        <a:rPr sz="1000">
                          <a:solidFill>
                            <a:srgbClr val="F7BF66"/>
                          </a:solidFill>
                          <a:hlinkClick r:id="rId3"/>
                        </a:rPr>
                        <a:t>[Bairati, I. 2005]</a:t>
                      </a:r>
                      <a:r>
                        <a:rPr sz="1000"/>
                        <a:t>, </a:t>
                      </a:r>
                      <a:r>
                        <a:rPr sz="1000">
                          <a:solidFill>
                            <a:srgbClr val="F7BF66"/>
                          </a:solidFill>
                          <a:hlinkClick r:id="rId4"/>
                        </a:rPr>
                        <a:t>[Bairati, I. 2006]</a:t>
                      </a:r>
                      <a:r>
                        <a:rPr sz="1000"/>
                        <a:t>, </a:t>
                      </a:r>
                      <a:r>
                        <a:rPr sz="1000">
                          <a:solidFill>
                            <a:srgbClr val="F7BF66"/>
                          </a:solidFill>
                          <a:hlinkClick r:id="rId5"/>
                        </a:rPr>
                        <a:t>[Ferreira, P. R. 2004]</a:t>
                      </a:r>
                      <a:r>
                        <a:rPr sz="1000"/>
                        <a:t>, </a:t>
                      </a:r>
                      <a:r>
                        <a:rPr sz="1000">
                          <a:solidFill>
                            <a:srgbClr val="F7BF66"/>
                          </a:solidFill>
                          <a:hlinkClick r:id="rId6"/>
                        </a:rPr>
                        <a:t>[Mazdak, H.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032-055OL-2.0-7.31-2020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7.13: Vitamin 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9 RCTs (10 Publikationen) zur Vorbeugung und Therapie von Vitamin E auf die Chemotherapie-induzierte Polyneuropathie bei onkologischen Patienten vor. Vitamin E soll nicht bei diesen Patienten zur Vorbeugung und Therapie von Chemotherapie-induzierter Polyneuropathie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[Choudhury, KrishnangshuBhanja 2014]</a:t>
                      </a:r>
                      <a:r>
                        <a:rPr sz="1000"/>
                        <a:t>, </a:t>
                      </a:r>
                      <a:r>
                        <a:rPr sz="1000">
                          <a:solidFill>
                            <a:srgbClr val="F7BF66"/>
                          </a:solidFill>
                          <a:hlinkClick r:id="rId3"/>
                        </a:rPr>
                        <a:t>[Afonseca, S. O. 2013]</a:t>
                      </a:r>
                      <a:r>
                        <a:rPr sz="1000"/>
                        <a:t>, </a:t>
                      </a:r>
                      <a:r>
                        <a:rPr sz="1000">
                          <a:solidFill>
                            <a:srgbClr val="F7BF66"/>
                          </a:solidFill>
                          <a:hlinkClick r:id="rId4"/>
                        </a:rPr>
                        <a:t>[Argyriou, A. A. 2006]</a:t>
                      </a:r>
                      <a:r>
                        <a:rPr sz="1000"/>
                        <a:t>, </a:t>
                      </a:r>
                      <a:r>
                        <a:rPr sz="1000">
                          <a:solidFill>
                            <a:srgbClr val="F7BF66"/>
                          </a:solidFill>
                          <a:hlinkClick r:id="rId5"/>
                        </a:rPr>
                        <a:t>[Argyriou, A. A. 2006]</a:t>
                      </a:r>
                      <a:r>
                        <a:rPr sz="1000"/>
                        <a:t>, </a:t>
                      </a:r>
                      <a:r>
                        <a:rPr sz="1000">
                          <a:solidFill>
                            <a:srgbClr val="F7BF66"/>
                          </a:solidFill>
                          <a:hlinkClick r:id="rId6"/>
                        </a:rPr>
                        <a:t>[Kottschade, L. A. 2011]</a:t>
                      </a:r>
                      <a:r>
                        <a:rPr sz="1000"/>
                        <a:t>, </a:t>
                      </a:r>
                      <a:r>
                        <a:rPr sz="1000">
                          <a:solidFill>
                            <a:srgbClr val="F7BF66"/>
                          </a:solidFill>
                          <a:hlinkClick r:id="rId7"/>
                        </a:rPr>
                        <a:t>[Pace, A. 2003]</a:t>
                      </a:r>
                      <a:r>
                        <a:rPr sz="1000"/>
                        <a:t>, </a:t>
                      </a:r>
                      <a:r>
                        <a:rPr sz="1000">
                          <a:solidFill>
                            <a:srgbClr val="F7BF66"/>
                          </a:solidFill>
                          <a:hlinkClick r:id="rId8"/>
                        </a:rPr>
                        <a:t>[Pace, A. 2010]</a:t>
                      </a:r>
                      <a:r>
                        <a:rPr sz="1000"/>
                        <a:t>, </a:t>
                      </a:r>
                      <a:r>
                        <a:rPr sz="1000">
                          <a:solidFill>
                            <a:srgbClr val="F7BF66"/>
                          </a:solidFill>
                          <a:hlinkClick r:id="rId9"/>
                        </a:rPr>
                        <a:t>[Salehi, Z. 2015]</a:t>
                      </a:r>
                      <a:r>
                        <a:rPr sz="1000"/>
                        <a:t>, </a:t>
                      </a:r>
                      <a:r>
                        <a:rPr sz="1000">
                          <a:solidFill>
                            <a:srgbClr val="F7BF66"/>
                          </a:solidFill>
                          <a:hlinkClick r:id="rId10"/>
                        </a:rPr>
                        <a:t>[Shamsaei, Gholamreza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032-055OL-2.0-7.32-2020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7.13: Vitamin 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RCT zur Wirksamkeit von Vitamin E auf Hitzewallungen bei Brustkrebspatientinnen vor. Vitamin E soll nicht zur Verbesserung von Hitzewallungen bei diesen Patienten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[Barton, D. L. 1998]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032-055OL-2.0-7.33-2020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7.13: Vitamin 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RCT zur Wirksamkeit von Vitamin E auf eine cisplatininduzierte Ototoxizität bei onkologischen Patienten vor. Vitamin E soll nicht zur Vorbeugung cisplatininduzierter Ototoxizität bei diesen Patienten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[Villani, V.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032-055OL-2.0-7.34-2020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7.13: Vitamin 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2 RCTs zur Wirksamkeit von Vitamin E auf chemotherapieinduzierte Mukositis bei onkologischen Patienten vor. Vitamin E sollte nicht zur Prävention und Therapie von Mukositis bei diesen Patienten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[Ghoreishi, Zohreh 2007]</a:t>
                      </a:r>
                      <a:r>
                        <a:rPr sz="1000"/>
                        <a:t>, </a:t>
                      </a:r>
                      <a:r>
                        <a:rPr sz="1000">
                          <a:solidFill>
                            <a:srgbClr val="F7BF66"/>
                          </a:solidFill>
                          <a:hlinkClick r:id="rId3"/>
                        </a:rPr>
                        <a:t>[Azizi, Arash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032-055OL-2.0-7.35-2020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Allgemeines</a:t>
            </a:r>
          </a:p>
          <a:p>
            <a:r>
              <a:rPr sz="1400"/>
              <a:t>Kapitel 3.1: Patienteninformation und -aufklärung</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Alle Patienten sollen frühestmöglich und im Verlauf wiederholt zur aktuellen und geplanten Anwendung von komplementären Maßnahmen befragt werden und gezielt auf mögliche Interaktionen zwischen diesen Anwendungen und der Krebstherapie hingewiesen werden.</a:t>
                      </a:r>
                    </a:p>
                    <a:p>
                      <a:pPr>
                        <a:defRPr sz="1000">
                          <a:solidFill>
                            <a:srgbClr val="000000"/>
                          </a:solidFill>
                          <a:latin typeface="Lucida Sans"/>
                        </a:defRPr>
                      </a:pPr>
                      <a:r>
                        <a:rPr sz="1000" b="0" i="0" u="none">
                          <a:latin typeface="Lucida Sans"/>
                        </a:rPr>
                        <a:t>siehe hierzu auch den Fragebogen zur strukturierten Erfassung der Nutzung komplementärmedizinischer Verfahren und Methoden (Kapitel 10.1)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032-055OL-2.0-3.1-2020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3812379642"/>
              </p:ext>
            </p:extLst>
          </p:nvPr>
        </p:nvGraphicFramePr>
        <p:xfrm>
          <a:off x="360000" y="3402525"/>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3.2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Alle Patienten sollen frühestmöglich und im Verlauf wiederholt zum Interesse an Informationen zu komplementärmedizinischen Maßnahmen befragt werden und bei Interesse soll auf verlässliche Informationsquellen verwiesen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032-055OL-2.0-3.2-2020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309573454"/>
              </p:ext>
            </p:extLst>
          </p:nvPr>
        </p:nvGraphicFramePr>
        <p:xfrm>
          <a:off x="367200" y="4793325"/>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3.3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Ärztinnen und Ärzte ihren onkologischen Patienten komplementärmedizinische Maßnahmen empfehlen, sollen sie diese auf mögliche Qualitätskriterien für Anbieter hinweisen. Unseriöse Methoden sollen zum Schutz des Patienten klar benannt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032-055OL-2.0-3.3-2020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7.13: Vitamin 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3 RCTs zur Wirksamkeit von Vitamin E auf therapieinduzierte Mukositis bei Kopf-Halstumorpatienten unter Strahlentherapie vor. Vitamin E soll nicht zur Prävention und Therapie von Mukositis bei Kopf-Halstumorpatienten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[Ferreira, P. R. 2004]</a:t>
                      </a:r>
                      <a:r>
                        <a:rPr sz="1000"/>
                        <a:t>, </a:t>
                      </a:r>
                      <a:r>
                        <a:rPr sz="1000">
                          <a:solidFill>
                            <a:srgbClr val="F7BF66"/>
                          </a:solidFill>
                          <a:hlinkClick r:id="rId3"/>
                        </a:rPr>
                        <a:t>[Ghoreishi, Zohreh 2007]</a:t>
                      </a:r>
                      <a:r>
                        <a:rPr sz="1000"/>
                        <a:t>, </a:t>
                      </a:r>
                      <a:r>
                        <a:rPr sz="1000">
                          <a:solidFill>
                            <a:srgbClr val="F7BF66"/>
                          </a:solidFill>
                          <a:hlinkClick r:id="rId4"/>
                        </a:rPr>
                        <a:t>[Azizi, Arash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032-055OL-2.0-7.36-2020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7.13: Vitamin 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3 RCTs zur Wirksamkeit von Vitamin E auf die Chemotherapie Toxizität bei onkologischen Patienten vor. Vitamin E soll nicht zur Verbesserung der „Chemotherapie-induzierten Toxizität“ bei diesen Patienten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[Afonseca, S. O. 2013]</a:t>
                      </a:r>
                      <a:r>
                        <a:rPr sz="1000"/>
                        <a:t>, </a:t>
                      </a:r>
                      <a:r>
                        <a:rPr sz="1000">
                          <a:solidFill>
                            <a:srgbClr val="F7BF66"/>
                          </a:solidFill>
                          <a:hlinkClick r:id="rId3"/>
                        </a:rPr>
                        <a:t>[Bairati, I. 2005]</a:t>
                      </a:r>
                      <a:r>
                        <a:rPr sz="1000"/>
                        <a:t>, </a:t>
                      </a:r>
                      <a:r>
                        <a:rPr sz="1000">
                          <a:solidFill>
                            <a:srgbClr val="F7BF66"/>
                          </a:solidFill>
                          <a:hlinkClick r:id="rId4"/>
                        </a:rPr>
                        <a:t>[Ferreira, P. R.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032-055OL-2.0-7.37-2020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7.14: Vitaminkombinationen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RCT zur Wirksamkeit von Vitamin E und Beta-Carotin auf das Auftreten sekundärer Primärtumore und das krankheitsfreie Intervall bei onkologischen Patienten vor. Kombinationen aus Vitamin E und Vitamin A sollen nicht bei diesen Patienten zur Verringerung des Auftretens sekundärer Primärtumore oder der Verlängerung des krankheitsfreien Intervalls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[Bairati, I.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032-055OL-2.0-7.38-2020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7.14: Vitaminkombinationen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RCT zur Wirksamkeit von Vitamin E und Beta-Carotin auf die Verträglichkeit der Radiotherapie und die Lebensqualität bei Patienten mit Kopf-Hals-Tumoren vor. Kombinationen aus Vitamin E und Vitamin A sollen nicht bei diesen Patienten zur Verbesserung der Verträglichkeit der Radiotherapie oder zur Verbesserung der Lebensqualität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[Bairati, I.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032-055OL-2.0-7.39-2020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7.14: Vitaminkombinationen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RCT zur Wirksamkeit von Vitamin E und Beta-Carotin auf die Verlängerung der Überlebenszeit bei Patienten mit Kopf-Hals-Tumoren vor. Kombinationen aus Vitamin E und Vitamin A sollen nicht bei diesen Patienten zur Erhöhung der Überlebensdauer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[Bairati, I.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032-055OL-2.0-7.40-2020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7.14: Vitaminkombinationen</a:t>
            </a:r>
          </a:p>
        </p:txBody>
      </p:sp>
      <p:graphicFrame>
        <p:nvGraphicFramePr>
          <p:cNvPr id="3" name="Table 2"/>
          <p:cNvGraphicFramePr>
            <a:graphicFrameLocks noGrp="1"/>
          </p:cNvGraphicFramePr>
          <p:nvPr>
            <p:extLst>
              <p:ext uri="{D42A27DB-BD31-4B8C-83A1-F6EECF244321}">
                <p14:modId xmlns:p14="http://schemas.microsoft.com/office/powerpoint/2010/main" val="2973253988"/>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7.41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der Kombination aus Vitamin B1 und Vitamin B6 auf das Auftreten bzw. die Schwere von Neuropathie bei onkologischen Patienten vor. Es kann keine Empfehlung für oder gegen die kombinierte Gabe von Vitamin B1 und Vitamin B6 zur Verzögerung des Auftretens oder zur Reduktion der Schwere von Neuropathie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[Rostock, M.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032-055OL-2.0-7.41-2020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7.14: Vitaminkombinationen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Es liegen Daten aus einer RCT zum chemotherapiebegleitenden Einsatz von Vitamin B12 und Folsäure mit dem Ziel der Verlängerung der Überlebenszeit/ der Verbesserung von Neutropenie und/oder der Verbesserung der Lebensqualität bei Lungenkarzinom- und Mesotheliompatienten (im fortgeschrittenen Stadium) vor. Vitamin B12 und Folsäure sollten nicht chemotherapiebegleitend bei Lungenkarzinom- und Mesotheliompatienten (im fortgeschrittenen Stadium) mit normwertigen Vitamin B12/Folsäure-Spiegeln mit dem Ziel der Verlängerung der Überlebenszeit/ der Verbesserung von Neutropenie und/oder der Verbesserung der Lebensqualität empfohlen werden.</a:t>
                      </a:r>
                    </a:p>
                    <a:p>
                      <a:pPr>
                        <a:defRPr sz="1000">
                          <a:solidFill>
                            <a:srgbClr val="000000"/>
                          </a:solidFill>
                          <a:latin typeface="Lucida Sans"/>
                        </a:defRPr>
                      </a:pPr>
                      <a:r>
                        <a:rPr sz="1000" b="0" i="0" u="none">
                          <a:latin typeface="Lucida Sans"/>
                        </a:rPr>
                        <a:t>Für Patienten unter Pemetrexed gelten die Empfehlungen zur Gabe von Folsäure und Vitamin B12.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[Minchom, A. R.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032-055OL-2.0-7.42-2020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7.14: Vitaminkombinationen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RCT zur Vorbeugung von strahlentherapieinduzierter Xerostomie/ die Wirkung auf das Gesamtüberleben und das krankheitsfreie Intervall durch die zusätzliche Supplementierung mit der Kombination von Vitamin C und Vitamin E bei Patienten mit Kopf-Hals-Tumoren vor. Vitamin C und Vitamin E sollten nicht zusätzlich in Kombination bei Patienten mit Kopf-Hals-Tumoren zur Vorbeugung von Xerostomie/ der Verlängerung des Gesamtüberlebens und des krankheitsfreien Intervalls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[Chung, M. K.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032-055OL-2.0-7.43-2020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7.15: Spurenelement Zink</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basierend auf 5 RCTs vor, dass Zink keinen Einfluss auf die Chemotherapiebedingte Mukositis hat. Zink soll nicht zur Prävention oder Therapie der Chemotherapiebedingten Mukositis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[Tian,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032-055OL-2.0-7.44-2020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7.15: Spurenelement Zink</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7 RCTs vor, von denen fünf einen positiven Einfluss einer Zink-Supplementation auf die Bestrahlungsinduzierte Mukositis zeigen. Die Datenqualität ist mäßig. Eine Zink-Supplementation kann zur Prävention der radiogenen Mukositis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[Ertekin, M. V. 2004]</a:t>
                      </a:r>
                      <a:r>
                        <a:rPr sz="1000"/>
                        <a:t>, </a:t>
                      </a:r>
                      <a:r>
                        <a:rPr sz="1000">
                          <a:solidFill>
                            <a:srgbClr val="F7BF66"/>
                          </a:solidFill>
                          <a:hlinkClick r:id="rId3"/>
                        </a:rPr>
                        <a:t>[S.Z. Gorgu, A.F. Ilknur, O. Sercan, H. Rahsan, A. Nalan 2013]</a:t>
                      </a:r>
                      <a:r>
                        <a:rPr sz="1000"/>
                        <a:t>, </a:t>
                      </a:r>
                      <a:r>
                        <a:rPr sz="1000">
                          <a:solidFill>
                            <a:srgbClr val="F7BF66"/>
                          </a:solidFill>
                          <a:hlinkClick r:id="rId4"/>
                        </a:rPr>
                        <a:t>[Lin, L. C. 2006]</a:t>
                      </a:r>
                      <a:r>
                        <a:rPr sz="1000"/>
                        <a:t>, </a:t>
                      </a:r>
                      <a:r>
                        <a:rPr sz="1000">
                          <a:solidFill>
                            <a:srgbClr val="F7BF66"/>
                          </a:solidFill>
                          <a:hlinkClick r:id="rId5"/>
                        </a:rPr>
                        <a:t>[Lin, Y. S. 2010]</a:t>
                      </a:r>
                      <a:r>
                        <a:rPr sz="1000"/>
                        <a:t>, </a:t>
                      </a:r>
                      <a:r>
                        <a:rPr sz="1000">
                          <a:solidFill>
                            <a:srgbClr val="F7BF66"/>
                          </a:solidFill>
                          <a:hlinkClick r:id="rId6"/>
                        </a:rPr>
                        <a:t>[D. Moslemi, N. Babaee, M. Damavandi, M. Pourghasem, A.A. Moghadamnia 2014]</a:t>
                      </a:r>
                      <a:r>
                        <a:rPr sz="1000"/>
                        <a:t>, </a:t>
                      </a:r>
                      <a:r>
                        <a:rPr sz="1000">
                          <a:solidFill>
                            <a:srgbClr val="F7BF66"/>
                          </a:solidFill>
                          <a:hlinkClick r:id="rId7"/>
                        </a:rPr>
                        <a:t>[Sangthawan, D. 2013]</a:t>
                      </a:r>
                      <a:r>
                        <a:rPr sz="1000"/>
                        <a:t>, </a:t>
                      </a:r>
                      <a:r>
                        <a:rPr sz="1000">
                          <a:solidFill>
                            <a:srgbClr val="F7BF66"/>
                          </a:solidFill>
                          <a:hlinkClick r:id="rId8"/>
                        </a:rPr>
                        <a:t>[Watanabe, T.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032-055OL-2.0-7.45-2020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Allgemeines</a:t>
            </a:r>
          </a:p>
          <a:p>
            <a:r>
              <a:rPr sz="1400"/>
              <a:t>Kapitel 3.1: Patienteninformation und -aufklärung</a:t>
            </a:r>
          </a:p>
        </p:txBody>
      </p:sp>
      <p:graphicFrame>
        <p:nvGraphicFramePr>
          <p:cNvPr id="3" name="Table 2"/>
          <p:cNvGraphicFramePr>
            <a:graphicFrameLocks noGrp="1"/>
          </p:cNvGraphicFramePr>
          <p:nvPr>
            <p:extLst>
              <p:ext uri="{D42A27DB-BD31-4B8C-83A1-F6EECF244321}">
                <p14:modId xmlns:p14="http://schemas.microsoft.com/office/powerpoint/2010/main" val="1758341925"/>
              </p:ext>
            </p:extLst>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3.4</a:t>
                      </a:r>
                    </a:p>
                  </a:txBody>
                  <a:tcPr anchor="ctr">
                    <a:solidFill>
                      <a:srgbClr val="F7BF66"/>
                    </a:solidFill>
                  </a:tcPr>
                </a:tc>
                <a:tc>
                  <a:txBody>
                    <a:bodyPr/>
                    <a:lstStyle/>
                    <a:p>
                      <a:pPr>
                        <a:defRPr sz="1000" b="1">
                          <a:solidFill>
                            <a:srgbClr val="000000"/>
                          </a:solidFill>
                          <a:latin typeface="Lucida Sans"/>
                        </a:defRPr>
                      </a:pPr>
                      <a:r>
                        <a:rPr dirty="0" err="1"/>
                        <a:t>Konsensbasierte</a:t>
                      </a:r>
                      <a:r>
                        <a:rPr dirty="0"/>
                        <a:t> </a:t>
                      </a:r>
                      <a:r>
                        <a:rPr dirty="0" err="1"/>
                        <a:t>Empfehlung</a:t>
                      </a:r>
                      <a:endParaRPr dirty="0"/>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Ärztliche und nichtärztliche Anbieter und Berater zu komplementärmedizinischen Maßnahmen sollen Wissen zu onkologischen Erkrankungen haben, sich zu den entsprechenden Maßnahmen fortgebildet haben, sowie die Wirkweise, Indikationen und Kontraindikationen sowie die Grenzen dieser Maßnahmen bei onkologischen Patienten kennen.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032-055OL-2.0-3.4-2020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973841349"/>
              </p:ext>
            </p:extLst>
          </p:nvPr>
        </p:nvGraphicFramePr>
        <p:xfrm>
          <a:off x="360000" y="3559875"/>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3.5</a:t>
                      </a:r>
                    </a:p>
                  </a:txBody>
                  <a:tcPr anchor="ctr">
                    <a:solidFill>
                      <a:srgbClr val="F7BF66"/>
                    </a:solidFill>
                  </a:tcPr>
                </a:tc>
                <a:tc>
                  <a:txBody>
                    <a:bodyPr/>
                    <a:lstStyle/>
                    <a:p>
                      <a:pPr>
                        <a:defRPr sz="1000" b="1">
                          <a:solidFill>
                            <a:srgbClr val="000000"/>
                          </a:solidFill>
                          <a:latin typeface="Lucida Sans"/>
                        </a:defRPr>
                      </a:pPr>
                      <a:r>
                        <a:rPr dirty="0" err="1"/>
                        <a:t>Konsensbasierte</a:t>
                      </a:r>
                      <a:r>
                        <a:rPr dirty="0"/>
                        <a:t> </a:t>
                      </a:r>
                      <a:r>
                        <a:rPr dirty="0" err="1"/>
                        <a:t>Empfehlung</a:t>
                      </a:r>
                      <a:endParaRPr dirty="0"/>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Die </a:t>
                      </a:r>
                      <a:r>
                        <a:rPr sz="1000" b="0" i="0" u="none" dirty="0" err="1">
                          <a:latin typeface="Lucida Sans"/>
                        </a:rPr>
                        <a:t>Beratung</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komplementärmedizinischen</a:t>
                      </a:r>
                      <a:r>
                        <a:rPr sz="1000" b="0" i="0" u="none" dirty="0">
                          <a:latin typeface="Lucida Sans"/>
                        </a:rPr>
                        <a:t> </a:t>
                      </a:r>
                      <a:r>
                        <a:rPr sz="1000" b="0" i="0" u="none" dirty="0" err="1">
                          <a:latin typeface="Lucida Sans"/>
                        </a:rPr>
                        <a:t>Maßnahmen</a:t>
                      </a:r>
                      <a:r>
                        <a:rPr sz="1000" b="0" i="0" u="none" dirty="0">
                          <a:latin typeface="Lucida Sans"/>
                        </a:rPr>
                        <a:t> </a:t>
                      </a:r>
                      <a:r>
                        <a:rPr sz="1000" b="0" i="0" u="none" dirty="0" err="1">
                          <a:latin typeface="Lucida Sans"/>
                        </a:rPr>
                        <a:t>soll</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systematischen</a:t>
                      </a:r>
                      <a:r>
                        <a:rPr sz="1000" b="0" i="0" u="none" dirty="0">
                          <a:latin typeface="Lucida Sans"/>
                        </a:rPr>
                        <a:t>, auf die </a:t>
                      </a:r>
                      <a:r>
                        <a:rPr sz="1000" b="0" i="0" u="none" dirty="0" err="1">
                          <a:latin typeface="Lucida Sans"/>
                        </a:rPr>
                        <a:t>Bedürfnisse</a:t>
                      </a:r>
                      <a:r>
                        <a:rPr sz="1000" b="0" i="0" u="none" dirty="0">
                          <a:latin typeface="Lucida Sans"/>
                        </a:rPr>
                        <a:t> der </a:t>
                      </a:r>
                      <a:r>
                        <a:rPr sz="1000" b="0" i="0" u="none" dirty="0" err="1">
                          <a:latin typeface="Lucida Sans"/>
                        </a:rPr>
                        <a:t>Patienten</a:t>
                      </a:r>
                      <a:r>
                        <a:rPr sz="1000" b="0" i="0" u="none" dirty="0">
                          <a:latin typeface="Lucida Sans"/>
                        </a:rPr>
                        <a:t> </a:t>
                      </a:r>
                      <a:r>
                        <a:rPr sz="1000" b="0" i="0" u="none" dirty="0" err="1">
                          <a:latin typeface="Lucida Sans"/>
                        </a:rPr>
                        <a:t>ausgerichteten</a:t>
                      </a:r>
                      <a:r>
                        <a:rPr sz="1000" b="0" i="0" u="none" dirty="0">
                          <a:latin typeface="Lucida Sans"/>
                        </a:rPr>
                        <a:t> </a:t>
                      </a:r>
                      <a:r>
                        <a:rPr sz="1000" b="0" i="0" u="none" dirty="0" err="1">
                          <a:latin typeface="Lucida Sans"/>
                        </a:rPr>
                        <a:t>Gesprächsführung</a:t>
                      </a:r>
                      <a:r>
                        <a:rPr sz="1000" b="0" i="0" u="none" dirty="0">
                          <a:latin typeface="Lucida Sans"/>
                        </a:rPr>
                        <a:t> </a:t>
                      </a:r>
                      <a:r>
                        <a:rPr sz="1000" b="0" i="0" u="none" dirty="0" err="1">
                          <a:latin typeface="Lucida Sans"/>
                        </a:rPr>
                        <a:t>folgen</a:t>
                      </a:r>
                      <a:r>
                        <a:rPr sz="1000" b="0" i="0" u="none" dirty="0">
                          <a:latin typeface="Lucida Sans"/>
                        </a:rPr>
                        <a:t>, </a:t>
                      </a:r>
                      <a:r>
                        <a:rPr sz="1000" b="0" i="0" u="none" dirty="0" err="1">
                          <a:latin typeface="Lucida Sans"/>
                        </a:rPr>
                        <a:t>sowie</a:t>
                      </a:r>
                      <a:r>
                        <a:rPr sz="1000" b="0" i="0" u="none" dirty="0">
                          <a:latin typeface="Lucida Sans"/>
                        </a:rPr>
                        <a:t> die </a:t>
                      </a:r>
                      <a:r>
                        <a:rPr sz="1000" b="0" i="0" u="none" dirty="0" err="1">
                          <a:latin typeface="Lucida Sans"/>
                        </a:rPr>
                        <a:t>aktuelle</a:t>
                      </a:r>
                      <a:r>
                        <a:rPr sz="1000" b="0" i="0" u="none" dirty="0">
                          <a:latin typeface="Lucida Sans"/>
                        </a:rPr>
                        <a:t> </a:t>
                      </a:r>
                      <a:r>
                        <a:rPr sz="1000" b="0" i="0" u="none" dirty="0" err="1">
                          <a:latin typeface="Lucida Sans"/>
                        </a:rPr>
                        <a:t>Evidenz</a:t>
                      </a:r>
                      <a:r>
                        <a:rPr sz="1000" b="0" i="0" u="none" dirty="0">
                          <a:latin typeface="Lucida Sans"/>
                        </a:rPr>
                        <a:t> </a:t>
                      </a:r>
                      <a:r>
                        <a:rPr sz="1000" b="0" i="0" u="none" dirty="0" err="1">
                          <a:latin typeface="Lucida Sans"/>
                        </a:rPr>
                        <a:t>berücksichtigen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032-055OL-2.0-3.5-2020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graphicFrame>
        <p:nvGraphicFramePr>
          <p:cNvPr id="7" name="Table 2">
            <a:extLst>
              <a:ext uri="{FF2B5EF4-FFF2-40B4-BE49-F238E27FC236}">
                <a16:creationId xmlns:a16="http://schemas.microsoft.com/office/drawing/2014/main" id="{89D95208-7511-04E4-C6AB-98DF83B88F42}"/>
              </a:ext>
            </a:extLst>
          </p:cNvPr>
          <p:cNvGraphicFramePr>
            <a:graphicFrameLocks noGrp="1"/>
          </p:cNvGraphicFramePr>
          <p:nvPr>
            <p:extLst>
              <p:ext uri="{D42A27DB-BD31-4B8C-83A1-F6EECF244321}">
                <p14:modId xmlns:p14="http://schemas.microsoft.com/office/powerpoint/2010/main" val="3258175530"/>
              </p:ext>
            </p:extLst>
          </p:nvPr>
        </p:nvGraphicFramePr>
        <p:xfrm>
          <a:off x="360000" y="4985625"/>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Die </a:t>
                      </a:r>
                      <a:r>
                        <a:rPr sz="1000" b="0" i="0" u="none" dirty="0" err="1">
                          <a:latin typeface="Lucida Sans"/>
                        </a:rPr>
                        <a:t>Beratung</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komplementärmedizinischen</a:t>
                      </a:r>
                      <a:r>
                        <a:rPr sz="1000" b="0" i="0" u="none" dirty="0">
                          <a:latin typeface="Lucida Sans"/>
                        </a:rPr>
                        <a:t> </a:t>
                      </a:r>
                      <a:r>
                        <a:rPr sz="1000" b="0" i="0" u="none" dirty="0" err="1">
                          <a:latin typeface="Lucida Sans"/>
                        </a:rPr>
                        <a:t>Maßnahmen</a:t>
                      </a:r>
                      <a:r>
                        <a:rPr sz="1000" b="0" i="0" u="none" dirty="0">
                          <a:latin typeface="Lucida Sans"/>
                        </a:rPr>
                        <a:t> </a:t>
                      </a:r>
                      <a:r>
                        <a:rPr sz="1000" b="0" i="0" u="none" dirty="0" err="1">
                          <a:latin typeface="Lucida Sans"/>
                        </a:rPr>
                        <a:t>soll</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systematischen</a:t>
                      </a:r>
                      <a:r>
                        <a:rPr sz="1000" b="0" i="0" u="none" dirty="0">
                          <a:latin typeface="Lucida Sans"/>
                        </a:rPr>
                        <a:t>, auf die </a:t>
                      </a:r>
                      <a:r>
                        <a:rPr sz="1000" b="0" i="0" u="none" dirty="0" err="1">
                          <a:latin typeface="Lucida Sans"/>
                        </a:rPr>
                        <a:t>Bedürfnisse</a:t>
                      </a:r>
                      <a:r>
                        <a:rPr sz="1000" b="0" i="0" u="none" dirty="0">
                          <a:latin typeface="Lucida Sans"/>
                        </a:rPr>
                        <a:t> der </a:t>
                      </a:r>
                      <a:r>
                        <a:rPr sz="1000" b="0" i="0" u="none" dirty="0" err="1">
                          <a:latin typeface="Lucida Sans"/>
                        </a:rPr>
                        <a:t>Patienten</a:t>
                      </a:r>
                      <a:r>
                        <a:rPr sz="1000" b="0" i="0" u="none" dirty="0">
                          <a:latin typeface="Lucida Sans"/>
                        </a:rPr>
                        <a:t> </a:t>
                      </a:r>
                      <a:r>
                        <a:rPr sz="1000" b="0" i="0" u="none" dirty="0" err="1">
                          <a:latin typeface="Lucida Sans"/>
                        </a:rPr>
                        <a:t>ausgerichteten</a:t>
                      </a:r>
                      <a:r>
                        <a:rPr sz="1000" b="0" i="0" u="none" dirty="0">
                          <a:latin typeface="Lucida Sans"/>
                        </a:rPr>
                        <a:t> </a:t>
                      </a:r>
                      <a:r>
                        <a:rPr sz="1000" b="0" i="0" u="none" dirty="0" err="1">
                          <a:latin typeface="Lucida Sans"/>
                        </a:rPr>
                        <a:t>Gesprächsführung</a:t>
                      </a:r>
                      <a:r>
                        <a:rPr sz="1000" b="0" i="0" u="none" dirty="0">
                          <a:latin typeface="Lucida Sans"/>
                        </a:rPr>
                        <a:t> </a:t>
                      </a:r>
                      <a:r>
                        <a:rPr sz="1000" b="0" i="0" u="none" dirty="0" err="1">
                          <a:latin typeface="Lucida Sans"/>
                        </a:rPr>
                        <a:t>folgen</a:t>
                      </a:r>
                      <a:r>
                        <a:rPr sz="1000" b="0" i="0" u="none" dirty="0">
                          <a:latin typeface="Lucida Sans"/>
                        </a:rPr>
                        <a:t>, </a:t>
                      </a:r>
                      <a:r>
                        <a:rPr sz="1000" b="0" i="0" u="none" dirty="0" err="1">
                          <a:latin typeface="Lucida Sans"/>
                        </a:rPr>
                        <a:t>sowie</a:t>
                      </a:r>
                      <a:r>
                        <a:rPr sz="1000" b="0" i="0" u="none" dirty="0">
                          <a:latin typeface="Lucida Sans"/>
                        </a:rPr>
                        <a:t> die </a:t>
                      </a:r>
                      <a:r>
                        <a:rPr sz="1000" b="0" i="0" u="none" dirty="0" err="1">
                          <a:latin typeface="Lucida Sans"/>
                        </a:rPr>
                        <a:t>aktuelle</a:t>
                      </a:r>
                      <a:r>
                        <a:rPr sz="1000" b="0" i="0" u="none" dirty="0">
                          <a:latin typeface="Lucida Sans"/>
                        </a:rPr>
                        <a:t> </a:t>
                      </a:r>
                      <a:r>
                        <a:rPr sz="1000" b="0" i="0" u="none" dirty="0" err="1">
                          <a:latin typeface="Lucida Sans"/>
                        </a:rPr>
                        <a:t>Evidenz</a:t>
                      </a:r>
                      <a:r>
                        <a:rPr sz="1000" b="0" i="0" u="none" dirty="0">
                          <a:latin typeface="Lucida Sans"/>
                        </a:rPr>
                        <a:t> </a:t>
                      </a:r>
                      <a:r>
                        <a:rPr sz="1000" b="0" i="0" u="none" dirty="0" err="1">
                          <a:latin typeface="Lucida Sans"/>
                        </a:rPr>
                        <a:t>berücksichtigen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032-055OL-2.0-3.5-2020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7.15: Spurenelement Zink</a:t>
            </a:r>
          </a:p>
        </p:txBody>
      </p:sp>
      <p:graphicFrame>
        <p:nvGraphicFramePr>
          <p:cNvPr id="3" name="Table 2"/>
          <p:cNvGraphicFramePr>
            <a:graphicFrameLocks noGrp="1"/>
          </p:cNvGraphicFramePr>
          <p:nvPr>
            <p:extLst>
              <p:ext uri="{D42A27DB-BD31-4B8C-83A1-F6EECF244321}">
                <p14:modId xmlns:p14="http://schemas.microsoft.com/office/powerpoint/2010/main" val="3464459154"/>
              </p:ext>
            </p:extLst>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7.46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nicht ausreichende Daten zur Prävention von anderer Toxizitäten durch eine Zinksupplementation vor. Es kann deshalb keine Empfehlung für oder gegen den Einsatz von Zink im Zusammenhang mit Prävention weiterer Toxizitäten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[Arbabi-kalati, F. 2012]</a:t>
                      </a:r>
                      <a:r>
                        <a:rPr sz="1000"/>
                        <a:t>, </a:t>
                      </a:r>
                      <a:r>
                        <a:rPr sz="1000">
                          <a:solidFill>
                            <a:srgbClr val="F7BF66"/>
                          </a:solidFill>
                          <a:hlinkClick r:id="rId3"/>
                        </a:rPr>
                        <a:t>[S.Z. Gorgu, A.F. Ilknur, O. Sercan, H. Rahsan, A. Nalan 2013]</a:t>
                      </a:r>
                      <a:r>
                        <a:rPr sz="1000"/>
                        <a:t>, </a:t>
                      </a:r>
                      <a:r>
                        <a:rPr sz="1000">
                          <a:solidFill>
                            <a:srgbClr val="F7BF66"/>
                          </a:solidFill>
                          <a:hlinkClick r:id="rId4"/>
                        </a:rPr>
                        <a:t>[Lin, L. C. 2006]</a:t>
                      </a:r>
                      <a:r>
                        <a:rPr sz="1000"/>
                        <a:t>, </a:t>
                      </a:r>
                      <a:r>
                        <a:rPr sz="1000">
                          <a:solidFill>
                            <a:srgbClr val="F7BF66"/>
                          </a:solidFill>
                          <a:hlinkClick r:id="rId5"/>
                        </a:rPr>
                        <a:t>[Sangthawan, D. 2013]</a:t>
                      </a:r>
                      <a:r>
                        <a:rPr sz="1000"/>
                        <a:t>, </a:t>
                      </a:r>
                      <a:r>
                        <a:rPr sz="1000">
                          <a:solidFill>
                            <a:srgbClr val="F7BF66"/>
                          </a:solidFill>
                          <a:hlinkClick r:id="rId6"/>
                        </a:rPr>
                        <a:t>[Watanabe, T. 2010]</a:t>
                      </a:r>
                      <a:r>
                        <a:rPr sz="1000"/>
                        <a:t>, </a:t>
                      </a:r>
                      <a:r>
                        <a:rPr sz="1000">
                          <a:solidFill>
                            <a:srgbClr val="F7BF66"/>
                          </a:solidFill>
                          <a:hlinkClick r:id="rId7"/>
                        </a:rPr>
                        <a:t>[Halyard, Michele Y. 2007]</a:t>
                      </a:r>
                      <a:r>
                        <a:rPr sz="1000"/>
                        <a:t>, </a:t>
                      </a:r>
                      <a:r>
                        <a:rPr sz="1000">
                          <a:solidFill>
                            <a:srgbClr val="F7BF66"/>
                          </a:solidFill>
                          <a:hlinkClick r:id="rId8"/>
                        </a:rPr>
                        <a:t>[Lyckholm, L. 2012]</a:t>
                      </a:r>
                      <a:r>
                        <a:rPr sz="1000"/>
                        <a:t>, </a:t>
                      </a:r>
                      <a:r>
                        <a:rPr sz="1000">
                          <a:solidFill>
                            <a:srgbClr val="F7BF66"/>
                          </a:solidFill>
                          <a:hlinkClick r:id="rId9"/>
                        </a:rPr>
                        <a:t>[Najafizade, N. 2013]</a:t>
                      </a:r>
                      <a:r>
                        <a:rPr sz="1000"/>
                        <a:t>, </a:t>
                      </a:r>
                      <a:r>
                        <a:rPr sz="1000">
                          <a:solidFill>
                            <a:srgbClr val="F7BF66"/>
                          </a:solidFill>
                          <a:hlinkClick r:id="rId10"/>
                        </a:rPr>
                        <a:t>[Ripamonti, C. 1998]</a:t>
                      </a:r>
                      <a:r>
                        <a:rPr sz="1000"/>
                        <a:t>, </a:t>
                      </a:r>
                      <a:r>
                        <a:rPr sz="1000">
                          <a:solidFill>
                            <a:srgbClr val="F7BF66"/>
                          </a:solidFill>
                          <a:hlinkClick r:id="rId11"/>
                        </a:rPr>
                        <a:t>[Ribeiro, S. M. F.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032-055OL-2.0-7.46-2020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7.16: Enzyme (Proteasen): Bromelain, Papain, Mischpräparate</a:t>
            </a:r>
          </a:p>
        </p:txBody>
      </p:sp>
      <p:graphicFrame>
        <p:nvGraphicFramePr>
          <p:cNvPr id="3" name="Table 2"/>
          <p:cNvGraphicFramePr>
            <a:graphicFrameLocks noGrp="1"/>
          </p:cNvGraphicFramePr>
          <p:nvPr>
            <p:extLst>
              <p:ext uri="{D42A27DB-BD31-4B8C-83A1-F6EECF244321}">
                <p14:modId xmlns:p14="http://schemas.microsoft.com/office/powerpoint/2010/main" val="3828880762"/>
              </p:ext>
            </p:extLst>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7.47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aus</a:t>
                      </a:r>
                      <a:r>
                        <a:rPr sz="1000" b="0" i="0" u="none" dirty="0">
                          <a:latin typeface="Lucida Sans"/>
                        </a:rPr>
                        <a:t> 9 RCTs und 3 </a:t>
                      </a:r>
                      <a:r>
                        <a:rPr sz="1000" b="0" i="0" u="none" dirty="0" err="1">
                          <a:latin typeface="Lucida Sans"/>
                        </a:rPr>
                        <a:t>Kohortenstudien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von </a:t>
                      </a:r>
                      <a:r>
                        <a:rPr sz="1000" b="0" i="0" u="none" dirty="0" err="1">
                          <a:latin typeface="Lucida Sans"/>
                        </a:rPr>
                        <a:t>proteolytischen</a:t>
                      </a:r>
                      <a:r>
                        <a:rPr sz="1000" b="0" i="0" u="none" dirty="0">
                          <a:latin typeface="Lucida Sans"/>
                        </a:rPr>
                        <a:t> </a:t>
                      </a:r>
                      <a:r>
                        <a:rPr sz="1000" b="0" i="0" u="none" dirty="0" err="1">
                          <a:latin typeface="Lucida Sans"/>
                        </a:rPr>
                        <a:t>Enzymen</a:t>
                      </a:r>
                      <a:r>
                        <a:rPr sz="1000" b="0" i="0" u="none" dirty="0">
                          <a:latin typeface="Lucida Sans"/>
                        </a:rPr>
                        <a:t> auf </a:t>
                      </a:r>
                      <a:r>
                        <a:rPr sz="1000" b="0" i="0" u="none" dirty="0" err="1">
                          <a:latin typeface="Lucida Sans"/>
                        </a:rPr>
                        <a:t>Nebenwirkungen</a:t>
                      </a:r>
                      <a:r>
                        <a:rPr sz="1000" b="0" i="0" u="none" dirty="0">
                          <a:latin typeface="Lucida Sans"/>
                        </a:rPr>
                        <a:t> der </a:t>
                      </a:r>
                      <a:r>
                        <a:rPr sz="1000" b="0" i="0" u="none" dirty="0" err="1">
                          <a:latin typeface="Lucida Sans"/>
                        </a:rPr>
                        <a:t>Strahlentherapie</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verschiedenen</a:t>
                      </a:r>
                      <a:r>
                        <a:rPr sz="1000" b="0" i="0" u="none" dirty="0">
                          <a:latin typeface="Lucida Sans"/>
                        </a:rPr>
                        <a:t> </a:t>
                      </a:r>
                      <a:r>
                        <a:rPr sz="1000" b="0" i="0" u="none" dirty="0" err="1">
                          <a:latin typeface="Lucida Sans"/>
                        </a:rPr>
                        <a:t>soliden</a:t>
                      </a:r>
                      <a:r>
                        <a:rPr sz="1000" b="0" i="0" u="none" dirty="0">
                          <a:latin typeface="Lucida Sans"/>
                        </a:rPr>
                        <a:t> </a:t>
                      </a:r>
                      <a:r>
                        <a:rPr sz="1000" b="0" i="0" u="none" dirty="0" err="1">
                          <a:latin typeface="Lucida Sans"/>
                        </a:rPr>
                        <a:t>Tumoren</a:t>
                      </a:r>
                      <a:r>
                        <a:rPr sz="1000" b="0" i="0" u="none" dirty="0">
                          <a:latin typeface="Lucida Sans"/>
                        </a:rPr>
                        <a:t> </a:t>
                      </a:r>
                      <a:r>
                        <a:rPr sz="1000" b="0" i="0" u="none" dirty="0" err="1">
                          <a:latin typeface="Lucida Sans"/>
                        </a:rPr>
                        <a:t>vor</a:t>
                      </a:r>
                      <a:r>
                        <a:rPr sz="1000" b="0" i="0" u="none" dirty="0">
                          <a:latin typeface="Lucida Sans"/>
                        </a:rPr>
                        <a:t>. Die </a:t>
                      </a:r>
                      <a:r>
                        <a:rPr sz="1000" b="0" i="0" u="none" dirty="0" err="1">
                          <a:latin typeface="Lucida Sans"/>
                        </a:rPr>
                        <a:t>Daten</a:t>
                      </a:r>
                      <a:r>
                        <a:rPr sz="1000" b="0" i="0" u="none" dirty="0">
                          <a:latin typeface="Lucida Sans"/>
                        </a:rPr>
                        <a:t> </a:t>
                      </a:r>
                      <a:r>
                        <a:rPr sz="1000" b="0" i="0" u="none" dirty="0" err="1">
                          <a:latin typeface="Lucida Sans"/>
                        </a:rPr>
                        <a:t>sind</a:t>
                      </a:r>
                      <a:r>
                        <a:rPr sz="1000" b="0" i="0" u="none" dirty="0">
                          <a:latin typeface="Lucida Sans"/>
                        </a:rPr>
                        <a:t> </a:t>
                      </a:r>
                      <a:r>
                        <a:rPr sz="1000" b="0" i="0" u="none" dirty="0" err="1">
                          <a:latin typeface="Lucida Sans"/>
                        </a:rPr>
                        <a:t>inkonsistent</a:t>
                      </a:r>
                      <a:r>
                        <a:rPr sz="1000" b="0" i="0" u="none" dirty="0">
                          <a:latin typeface="Lucida Sans"/>
                        </a:rPr>
                        <a:t> und </a:t>
                      </a:r>
                      <a:r>
                        <a:rPr sz="1000" b="0" i="0" u="none" dirty="0" err="1">
                          <a:latin typeface="Lucida Sans"/>
                        </a:rPr>
                        <a:t>wurden</a:t>
                      </a:r>
                      <a:r>
                        <a:rPr sz="1000" b="0" i="0" u="none" dirty="0">
                          <a:latin typeface="Lucida Sans"/>
                        </a:rPr>
                        <a:t> </a:t>
                      </a:r>
                      <a:r>
                        <a:rPr sz="1000" b="0" i="0" u="none" dirty="0" err="1">
                          <a:latin typeface="Lucida Sans"/>
                        </a:rPr>
                        <a:t>teilweise</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Bestrahlungsprotokollen</a:t>
                      </a:r>
                      <a:r>
                        <a:rPr sz="1000" b="0" i="0" u="none" dirty="0">
                          <a:latin typeface="Lucida Sans"/>
                        </a:rPr>
                        <a:t> der 80er und 90er Jahre </a:t>
                      </a:r>
                      <a:r>
                        <a:rPr sz="1000" b="0" i="0" u="none" dirty="0" err="1">
                          <a:latin typeface="Lucida Sans"/>
                        </a:rPr>
                        <a:t>erhoben</a:t>
                      </a:r>
                      <a:r>
                        <a:rPr sz="1000" b="0" i="0" u="none" dirty="0">
                          <a:latin typeface="Lucida Sans"/>
                        </a:rPr>
                        <a:t>. Es </a:t>
                      </a:r>
                      <a:r>
                        <a:rPr sz="1000" b="0" i="0" u="none" dirty="0" err="1">
                          <a:latin typeface="Lucida Sans"/>
                        </a:rPr>
                        <a:t>kann</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Empfehlung</a:t>
                      </a:r>
                      <a:r>
                        <a:rPr sz="1000" b="0" i="0" u="none" dirty="0">
                          <a:latin typeface="Lucida Sans"/>
                        </a:rPr>
                        <a:t> für </a:t>
                      </a:r>
                      <a:r>
                        <a:rPr sz="1000" b="0" i="0" u="none" dirty="0" err="1">
                          <a:latin typeface="Lucida Sans"/>
                        </a:rPr>
                        <a:t>oder</a:t>
                      </a:r>
                      <a:r>
                        <a:rPr sz="1000" b="0" i="0" u="none" dirty="0">
                          <a:latin typeface="Lucida Sans"/>
                        </a:rPr>
                        <a:t> </a:t>
                      </a:r>
                      <a:r>
                        <a:rPr sz="1000" b="0" i="0" u="none" dirty="0" err="1">
                          <a:latin typeface="Lucida Sans"/>
                        </a:rPr>
                        <a:t>gegen</a:t>
                      </a:r>
                      <a:r>
                        <a:rPr sz="1000" b="0" i="0" u="none" dirty="0">
                          <a:latin typeface="Lucida Sans"/>
                        </a:rPr>
                        <a:t> die Gabe </a:t>
                      </a:r>
                      <a:r>
                        <a:rPr sz="1000" b="0" i="0" u="none" dirty="0" err="1">
                          <a:latin typeface="Lucida Sans"/>
                        </a:rPr>
                        <a:t>proteolytischer</a:t>
                      </a:r>
                      <a:r>
                        <a:rPr sz="1000" b="0" i="0" u="none" dirty="0">
                          <a:latin typeface="Lucida Sans"/>
                        </a:rPr>
                        <a:t> Enzyme </a:t>
                      </a:r>
                      <a:r>
                        <a:rPr sz="1000" b="0" i="0" u="none" dirty="0" err="1">
                          <a:latin typeface="Lucida Sans"/>
                        </a:rPr>
                        <a:t>zur</a:t>
                      </a:r>
                      <a:r>
                        <a:rPr sz="1000" b="0" i="0" u="none" dirty="0">
                          <a:latin typeface="Lucida Sans"/>
                        </a:rPr>
                        <a:t> </a:t>
                      </a:r>
                      <a:r>
                        <a:rPr sz="1000" b="0" i="0" u="none" dirty="0" err="1">
                          <a:latin typeface="Lucida Sans"/>
                        </a:rPr>
                        <a:t>Reduktion</a:t>
                      </a:r>
                      <a:r>
                        <a:rPr sz="1000" b="0" i="0" u="none" dirty="0">
                          <a:latin typeface="Lucida Sans"/>
                        </a:rPr>
                        <a:t> von </a:t>
                      </a:r>
                      <a:r>
                        <a:rPr sz="1000" b="0" i="0" u="none" dirty="0" err="1">
                          <a:latin typeface="Lucida Sans"/>
                        </a:rPr>
                        <a:t>Nebenwirkungen</a:t>
                      </a:r>
                      <a:r>
                        <a:rPr sz="1000" b="0" i="0" u="none" dirty="0">
                          <a:latin typeface="Lucida Sans"/>
                        </a:rPr>
                        <a:t> moderner </a:t>
                      </a:r>
                      <a:r>
                        <a:rPr sz="1000" b="0" i="0" u="none" dirty="0" err="1">
                          <a:latin typeface="Lucida Sans"/>
                        </a:rPr>
                        <a:t>Strahlentherapieprotokolle</a:t>
                      </a:r>
                      <a:r>
                        <a:rPr sz="1000" b="0" i="0" u="none" dirty="0">
                          <a:latin typeface="Lucida Sans"/>
                        </a:rPr>
                        <a:t> </a:t>
                      </a:r>
                      <a:r>
                        <a:rPr sz="1000" b="0" i="0" u="none" dirty="0" err="1">
                          <a:latin typeface="Lucida Sans"/>
                        </a:rPr>
                        <a:t>gegeben</a:t>
                      </a:r>
                      <a:r>
                        <a:rPr sz="1000" b="0" i="0" u="none" dirty="0">
                          <a:latin typeface="Lucida Sans"/>
                        </a:rPr>
                        <a:t> </a:t>
                      </a:r>
                      <a:r>
                        <a:rPr sz="1000" b="0" i="0" u="none" dirty="0" err="1">
                          <a:latin typeface="Lucida Sans"/>
                        </a:rPr>
                        <a:t>werden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rPr sz="1000" b="0" i="0" u="none" kern="1200" dirty="0">
                          <a:solidFill>
                            <a:srgbClr val="000000"/>
                          </a:solidFill>
                          <a:latin typeface="Lucida Sans"/>
                          <a:ea typeface="+mn-ea"/>
                          <a:cs typeface="+mn-cs"/>
                        </a:rPr>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[Dale, P. S. 2001]</a:t>
                      </a:r>
                      <a:r>
                        <a:rPr sz="1000"/>
                        <a:t>, </a:t>
                      </a:r>
                      <a:r>
                        <a:rPr sz="1000">
                          <a:solidFill>
                            <a:srgbClr val="F7BF66"/>
                          </a:solidFill>
                          <a:hlinkClick r:id="rId3"/>
                        </a:rPr>
                        <a:t>[Dorr, W. 2007]</a:t>
                      </a:r>
                      <a:r>
                        <a:rPr sz="1000"/>
                        <a:t>, </a:t>
                      </a:r>
                      <a:r>
                        <a:rPr sz="1000">
                          <a:solidFill>
                            <a:srgbClr val="F7BF66"/>
                          </a:solidFill>
                          <a:hlinkClick r:id="rId4"/>
                        </a:rPr>
                        <a:t>[Gujral, M. S. 2001]</a:t>
                      </a:r>
                      <a:r>
                        <a:rPr sz="1000"/>
                        <a:t>, </a:t>
                      </a:r>
                      <a:r>
                        <a:rPr sz="1000">
                          <a:solidFill>
                            <a:srgbClr val="F7BF66"/>
                          </a:solidFill>
                          <a:hlinkClick r:id="rId5"/>
                        </a:rPr>
                        <a:t>[Martin, Thomas 2002]</a:t>
                      </a:r>
                      <a:r>
                        <a:rPr sz="1000"/>
                        <a:t>, </a:t>
                      </a:r>
                      <a:r>
                        <a:rPr sz="1000">
                          <a:solidFill>
                            <a:srgbClr val="F7BF66"/>
                          </a:solidFill>
                          <a:hlinkClick r:id="rId6"/>
                        </a:rPr>
                        <a:t>[Tan, Y. 2018]</a:t>
                      </a:r>
                      <a:r>
                        <a:rPr sz="1000"/>
                        <a:t>, </a:t>
                      </a:r>
                      <a:r>
                        <a:rPr sz="1000">
                          <a:solidFill>
                            <a:srgbClr val="F7BF66"/>
                          </a:solidFill>
                          <a:hlinkClick r:id="rId7"/>
                        </a:rPr>
                        <a:t>[Vinzenz K, Stauder U 1992]</a:t>
                      </a:r>
                      <a:r>
                        <a:rPr sz="1000"/>
                        <a:t>, </a:t>
                      </a:r>
                      <a:r>
                        <a:rPr sz="1000">
                          <a:solidFill>
                            <a:srgbClr val="F7BF66"/>
                          </a:solidFill>
                          <a:hlinkClick r:id="rId8"/>
                        </a:rPr>
                        <a:t>[Kasseroller, R. 2003]</a:t>
                      </a:r>
                      <a:r>
                        <a:rPr sz="1000"/>
                        <a:t>, </a:t>
                      </a:r>
                      <a:r>
                        <a:rPr sz="1000">
                          <a:solidFill>
                            <a:srgbClr val="F7BF66"/>
                          </a:solidFill>
                          <a:hlinkClick r:id="rId9"/>
                        </a:rPr>
                        <a:t>[Wrbka, E. 1978]</a:t>
                      </a:r>
                      <a:r>
                        <a:rPr sz="1000"/>
                        <a:t>, </a:t>
                      </a:r>
                      <a:r>
                        <a:rPr sz="1000">
                          <a:solidFill>
                            <a:srgbClr val="F7BF66"/>
                          </a:solidFill>
                          <a:hlinkClick r:id="rId10"/>
                        </a:rPr>
                        <a:t>[Stauder G, Beaufort F, Streichhan P 1991]</a:t>
                      </a:r>
                      <a:r>
                        <a:rPr sz="1000"/>
                        <a:t>, </a:t>
                      </a:r>
                      <a:r>
                        <a:rPr sz="1000">
                          <a:solidFill>
                            <a:srgbClr val="F7BF66"/>
                          </a:solidFill>
                          <a:hlinkClick r:id="rId11"/>
                        </a:rPr>
                        <a:t>[Beuth, J. 2001]</a:t>
                      </a:r>
                      <a:r>
                        <a:rPr sz="1000"/>
                        <a:t>, </a:t>
                      </a:r>
                      <a:r>
                        <a:rPr sz="1000">
                          <a:solidFill>
                            <a:srgbClr val="F7BF66"/>
                          </a:solidFill>
                          <a:hlinkClick r:id="rId12"/>
                        </a:rPr>
                        <a:t>[Popiela, T. 2001]</a:t>
                      </a:r>
                      <a:r>
                        <a:rPr sz="1000"/>
                        <a:t>, </a:t>
                      </a:r>
                      <a:r>
                        <a:rPr sz="1000">
                          <a:solidFill>
                            <a:srgbClr val="F7BF66"/>
                          </a:solidFill>
                          <a:hlinkClick r:id="rId13"/>
                        </a:rPr>
                        <a:t>[Sakalova, A. 2001]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032-055OL-2.0-7.47-2020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7.17: Methadon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Es liegen keine Daten aus RCTs zum Einsatz von Methadon mit dem Ziel, die Wirksamkeit der Tumortherapie zu verbessern vor. Jedoch liegen Daten aus mehreren systematischen Reviews, prospektiven und retrospektiven Kohortenstudien, Fallserien und Fallberichten zu relevanten Neben- und Wechselwirkungen von Methadon (Obstipation, Ileus, Herzrhythmusstörungen, Atemdepression, Bewusstseinseinschränkungen) vor.</a:t>
                      </a:r>
                    </a:p>
                    <a:p>
                      <a:pPr>
                        <a:defRPr sz="1000">
                          <a:solidFill>
                            <a:srgbClr val="000000"/>
                          </a:solidFill>
                          <a:latin typeface="Lucida Sans"/>
                        </a:defRPr>
                      </a:pPr>
                      <a:r>
                        <a:rPr sz="1000" b="0" i="0" u="none">
                          <a:latin typeface="Lucida Sans"/>
                        </a:rPr>
                        <a:t>Methadon soll aufgrund der mangelnden Daten zur Wirksamkeit und angesichts des erhöhten Neben- und Wechselwirkungsrisikos nicht mit dem Ziel der Steigerung der Wirksamkeit der Tumortherapie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[Tisdale, James E. 2020]</a:t>
                      </a:r>
                      <a:r>
                        <a:rPr sz="1000"/>
                        <a:t>, </a:t>
                      </a:r>
                      <a:r>
                        <a:rPr sz="1000">
                          <a:solidFill>
                            <a:srgbClr val="F7BF66"/>
                          </a:solidFill>
                          <a:hlinkClick r:id="rId3"/>
                        </a:rPr>
                        <a:t>[Stringer, J. 2009]</a:t>
                      </a:r>
                      <a:r>
                        <a:rPr sz="1000"/>
                        <a:t>, </a:t>
                      </a:r>
                      <a:r>
                        <a:rPr sz="1000">
                          <a:solidFill>
                            <a:srgbClr val="F7BF66"/>
                          </a:solidFill>
                          <a:hlinkClick r:id="rId4"/>
                        </a:rPr>
                        <a:t>[Sarhill, N. 2001]</a:t>
                      </a:r>
                      <a:r>
                        <a:rPr sz="1000"/>
                        <a:t>, </a:t>
                      </a:r>
                      <a:r>
                        <a:rPr sz="1000">
                          <a:solidFill>
                            <a:srgbClr val="F7BF66"/>
                          </a:solidFill>
                          <a:hlinkClick r:id="rId5"/>
                        </a:rPr>
                        <a:t>[Reddy, Suresh 2010]</a:t>
                      </a:r>
                      <a:r>
                        <a:rPr sz="1000"/>
                        <a:t>, </a:t>
                      </a:r>
                      <a:r>
                        <a:rPr sz="1000">
                          <a:solidFill>
                            <a:srgbClr val="F7BF66"/>
                          </a:solidFill>
                          <a:hlinkClick r:id="rId6"/>
                        </a:rPr>
                        <a:t>[Reddy, Akhila 2017]</a:t>
                      </a:r>
                      <a:r>
                        <a:rPr sz="1000"/>
                        <a:t>, </a:t>
                      </a:r>
                      <a:r>
                        <a:rPr sz="1000">
                          <a:solidFill>
                            <a:srgbClr val="F7BF66"/>
                          </a:solidFill>
                          <a:hlinkClick r:id="rId7"/>
                        </a:rPr>
                        <a:t>[Ray, Wayne A. 2015]</a:t>
                      </a:r>
                      <a:r>
                        <a:rPr sz="1000"/>
                        <a:t>, </a:t>
                      </a:r>
                      <a:r>
                        <a:rPr sz="1000">
                          <a:solidFill>
                            <a:srgbClr val="F7BF66"/>
                          </a:solidFill>
                          <a:hlinkClick r:id="rId8"/>
                        </a:rPr>
                        <a:t>[Oneschuk, D. 2000]</a:t>
                      </a:r>
                      <a:r>
                        <a:rPr sz="1000"/>
                        <a:t>, </a:t>
                      </a:r>
                      <a:r>
                        <a:rPr sz="1000">
                          <a:solidFill>
                            <a:srgbClr val="F7BF66"/>
                          </a:solidFill>
                          <a:hlinkClick r:id="rId9"/>
                        </a:rPr>
                        <a:t>[Ojanperä, I. 2016]</a:t>
                      </a:r>
                      <a:r>
                        <a:rPr sz="1000"/>
                        <a:t>, </a:t>
                      </a:r>
                      <a:r>
                        <a:rPr sz="1000">
                          <a:solidFill>
                            <a:srgbClr val="F7BF66"/>
                          </a:solidFill>
                          <a:hlinkClick r:id="rId10"/>
                        </a:rPr>
                        <a:t>[Nicholson, Alexander B. 2017]</a:t>
                      </a:r>
                      <a:r>
                        <a:rPr sz="1000"/>
                        <a:t>, </a:t>
                      </a:r>
                      <a:r>
                        <a:rPr sz="1000">
                          <a:solidFill>
                            <a:srgbClr val="F7BF66"/>
                          </a:solidFill>
                          <a:hlinkClick r:id="rId11"/>
                        </a:rPr>
                        <a:t>[Mercadante, S. 1998]</a:t>
                      </a:r>
                      <a:r>
                        <a:rPr sz="1000"/>
                        <a:t>, </a:t>
                      </a:r>
                      <a:r>
                        <a:rPr sz="1000">
                          <a:solidFill>
                            <a:srgbClr val="F7BF66"/>
                          </a:solidFill>
                          <a:hlinkClick r:id="rId12"/>
                        </a:rPr>
                        <a:t>[Mercadante, S. 2003]</a:t>
                      </a:r>
                      <a:r>
                        <a:rPr sz="1000"/>
                        <a:t>, </a:t>
                      </a:r>
                      <a:r>
                        <a:rPr sz="1000">
                          <a:solidFill>
                            <a:srgbClr val="F7BF66"/>
                          </a:solidFill>
                          <a:hlinkClick r:id="rId13"/>
                        </a:rPr>
                        <a:t>[Mercadante, Sebastiano 2013]</a:t>
                      </a:r>
                      <a:r>
                        <a:rPr sz="1000"/>
                        <a:t>, </a:t>
                      </a:r>
                      <a:r>
                        <a:rPr sz="1000">
                          <a:solidFill>
                            <a:srgbClr val="F7BF66"/>
                          </a:solidFill>
                          <a:hlinkClick r:id="rId14"/>
                        </a:rPr>
                        <a:t>[Ito, Shiho 2008]</a:t>
                      </a:r>
                      <a:r>
                        <a:rPr sz="1000"/>
                        <a:t>, </a:t>
                      </a:r>
                      <a:r>
                        <a:rPr sz="1000">
                          <a:solidFill>
                            <a:srgbClr val="F7BF66"/>
                          </a:solidFill>
                          <a:hlinkClick r:id="rId15"/>
                        </a:rPr>
                        <a:t>[Inturrisi, C. E. 1990]</a:t>
                      </a:r>
                      <a:r>
                        <a:rPr sz="1000"/>
                        <a:t>, </a:t>
                      </a:r>
                      <a:r>
                        <a:rPr sz="1000">
                          <a:solidFill>
                            <a:srgbClr val="F7BF66"/>
                          </a:solidFill>
                          <a:hlinkClick r:id="rId16"/>
                        </a:rPr>
                        <a:t>[Hagen, Neil A. 2007]</a:t>
                      </a:r>
                      <a:r>
                        <a:rPr sz="1000"/>
                        <a:t>, </a:t>
                      </a:r>
                      <a:r>
                        <a:rPr sz="1000">
                          <a:solidFill>
                            <a:srgbClr val="F7BF66"/>
                          </a:solidFill>
                          <a:hlinkClick r:id="rId17"/>
                        </a:rPr>
                        <a:t>[Fountain, J. S. 2020]</a:t>
                      </a:r>
                      <a:r>
                        <a:rPr sz="1000"/>
                        <a:t>, </a:t>
                      </a:r>
                      <a:r>
                        <a:rPr sz="1000">
                          <a:solidFill>
                            <a:srgbClr val="F7BF66"/>
                          </a:solidFill>
                          <a:hlinkClick r:id="rId18"/>
                        </a:rPr>
                        <a:t>[Cherny, Nathan 2011]</a:t>
                      </a:r>
                      <a:r>
                        <a:rPr sz="1000"/>
                        <a:t>, </a:t>
                      </a:r>
                      <a:r>
                        <a:rPr sz="1000">
                          <a:solidFill>
                            <a:srgbClr val="F7BF66"/>
                          </a:solidFill>
                          <a:hlinkClick r:id="rId19"/>
                        </a:rPr>
                        <a:t>[Brett, J. 2019]</a:t>
                      </a:r>
                      <a:r>
                        <a:rPr sz="1000"/>
                        <a:t>, </a:t>
                      </a:r>
                      <a:r>
                        <a:rPr sz="1000">
                          <a:solidFill>
                            <a:srgbClr val="F7BF66"/>
                          </a:solidFill>
                          <a:hlinkClick r:id="rId20"/>
                        </a:rPr>
                        <a:t>[Amos, Louella B.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032-055OL-2.0-7.48-2024N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1" action="ppaction://hlinksldjump"/>
              </a:rPr>
              <a:t>Inhaltsverzeichnis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7.18: Zeolithe</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sollten auf die mögliche absorbierende Wirkung von Zeolithen hingewiesen werden, die zu einem Wirkverlust von oralen oder dem enterohepatischen Kreislauf unterliegenden Medikamenten führen können.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032-055OL-2.0-7.49-2024N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7.18: Zeolithe</a:t>
            </a:r>
          </a:p>
        </p:txBody>
      </p:sp>
      <p:graphicFrame>
        <p:nvGraphicFramePr>
          <p:cNvPr id="3" name="Table 2"/>
          <p:cNvGraphicFramePr>
            <a:graphicFrameLocks noGrp="1"/>
          </p:cNvGraphicFramePr>
          <p:nvPr>
            <p:extLst>
              <p:ext uri="{D42A27DB-BD31-4B8C-83A1-F6EECF244321}">
                <p14:modId xmlns:p14="http://schemas.microsoft.com/office/powerpoint/2010/main" val="1145593172"/>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7.50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nicht ausreichende Daten aus RCTs zur Wirksamkeit von Zeolith zur Verbesserung der peripheren Neuropathie, sowie hämatologischer Toxizität und Lebertoxizität unter Oxaliplatin Chemotherapie bei onkologischen Patienten vor. Es kann keine Empfehlung für oder gegen die Gabe von Zeolith zur Verbesserung der peripheren Neuropathie, sowie hämatologischer und Lebertoxizität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[Vitale, M. G.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032-055OL-2.0-7.50-2024N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7.51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4 RCTs zur Wirksamkeit von Aloe-vera-haltigen Cremes, Lotionen oder Gelen auf strahleninduzierte Hautreaktionen vor. Die topische Anwendung von Aloe-vera-haltigen Cremes, Lotionen oder Gelen soll nicht zur Vorbeugung der Radiodermatitis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[Heggie, S. 2002]</a:t>
                      </a:r>
                      <a:r>
                        <a:rPr sz="1000"/>
                        <a:t>, </a:t>
                      </a:r>
                      <a:r>
                        <a:rPr sz="1000">
                          <a:solidFill>
                            <a:srgbClr val="F7BF66"/>
                          </a:solidFill>
                          <a:hlinkClick r:id="rId3"/>
                        </a:rPr>
                        <a:t>[Hoopfer, D. 2015]</a:t>
                      </a:r>
                      <a:r>
                        <a:rPr sz="1000"/>
                        <a:t>, </a:t>
                      </a:r>
                      <a:r>
                        <a:rPr sz="1000">
                          <a:solidFill>
                            <a:srgbClr val="F7BF66"/>
                          </a:solidFill>
                          <a:hlinkClick r:id="rId4"/>
                        </a:rPr>
                        <a:t>[Olsen, D. L. 2001]</a:t>
                      </a:r>
                      <a:r>
                        <a:rPr sz="1000"/>
                        <a:t>, </a:t>
                      </a:r>
                      <a:r>
                        <a:rPr sz="1000">
                          <a:solidFill>
                            <a:srgbClr val="F7BF66"/>
                          </a:solidFill>
                          <a:hlinkClick r:id="rId5"/>
                        </a:rPr>
                        <a:t>[Williams, M. S. 1996]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032-055OL-2.0-7.51-2020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949143223"/>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7.52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Wirksamkeit von Aloe Vera-Säften zur Prophylaxe sowie Behandlung der Stomatitis bei onkologischen Patienten vor. Es kann keine Empfehlung für oder gegen diese Aloe Vera-Produkte bei dieser Indikation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[Puataweepong, P. 2009]</a:t>
                      </a:r>
                      <a:r>
                        <a:rPr sz="1000"/>
                        <a:t>, </a:t>
                      </a:r>
                      <a:r>
                        <a:rPr sz="1000">
                          <a:solidFill>
                            <a:srgbClr val="F7BF66"/>
                          </a:solidFill>
                          <a:hlinkClick r:id="rId3"/>
                        </a:rPr>
                        <a:t>[Su, C. K.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032-055OL-2.0-7.52-2020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357756222"/>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7.53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Wirksamkeit von Aloe-Vera-haltigen Mundspülungen auf Strahlentherapie-induzierte Stomatitis1 oder Chemotherapie-induzierten Stomatitis2 bei onkologischen Patienten vor. Es kann keine Empfehlung für oder gegen diese Aloe-Vera Produkte bei dieser Indikation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[Mansouri, P. 2016]</a:t>
                      </a:r>
                      <a:r>
                        <a:rPr sz="1000"/>
                        <a:t>, </a:t>
                      </a:r>
                      <a:r>
                        <a:rPr sz="1000">
                          <a:solidFill>
                            <a:srgbClr val="F7BF66"/>
                          </a:solidFill>
                          <a:hlinkClick r:id="rId3"/>
                        </a:rPr>
                        <a:t>[Sahebjamee,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032-055OL-2.0-7.53-2020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1140783201"/>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7.54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Wirksamkeit einer Aloe-Vera-haltigen Rektalsalbe zur Therapie der strahleninduzierten Proktitis vor. Es kann keine Empfehlung für oder gegen die Verwendung einer Aloe-Vera-haltigen Rektalsalbe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[Sahebjamee,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032-055OL-2.0-7.54-2020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1289723125"/>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7.55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einer Aloe-Vera-Tinktur zur oralen Einnahme zur positiven Beeinflussen des Krankheitsverlaufs bei Patienten mit metastasierten Karzinomen ohne kurative Therapieoptionen vor. Es kann keine Empfehlung für oder gegen eine Anwendung von Aloe-Vera-Tinkturen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[Lissoni, P. 1998]</a:t>
                      </a:r>
                      <a:r>
                        <a:rPr sz="1000"/>
                        <a:t>, </a:t>
                      </a:r>
                      <a:r>
                        <a:rPr sz="1000">
                          <a:solidFill>
                            <a:srgbClr val="F7BF66"/>
                          </a:solidFill>
                          <a:hlinkClick r:id="rId3"/>
                        </a:rPr>
                        <a:t>[Lissoni, P.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032-055OL-2.0-7.55-2020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3: Allgemeines</a:t>
            </a:r>
          </a:p>
          <a:p>
            <a:r>
              <a:rPr sz="1400"/>
              <a:t>Kapitel 3.1: Patienteninformation und -aufklärung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3.6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Leitliniengruppe empfiehlt die verstärkte Aus-, Weiter- und Fortbildung des medizinischen Fachpersonals zur Komplementärmedizin zur Verbesserung der qualitätsgerechten Anwendung der Komplementärmedizin als Therapie in der Onkologie.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dirty="0"/>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032-055OL-2.0-3.6-2020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123100951"/>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7.56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zum Einsatz von Baldrianextrakt bei Ein- und Durchschlafstörungen unter tumorspezifischer Therapie bei onkologischen Patienten mit unterschiedlichen Krebsentitäten vor. Es kann keine Empfehlung für oder gegen den Einsatz von Baldrianextrakt (oder Baldrianwurzelextrakt) bei onkologischen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[Barton, D. L.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032-055OL-2.0-7.56-2020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4045619825"/>
              </p:ext>
            </p:extLst>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7.57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Cimicifuga racemosa auf die Senkung der Mortalität oder der krankheitsassoziierten Morbidität bei onkologischen Patienten vor. Es kann keine Empfehlung für oder gegen eine Anwendung von Cimicifuga racemosa auf die Senkung der Mortalität oder Reduktion der krankheitsassoziierten Morbidität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[Borrelli, F. 2008]</a:t>
                      </a:r>
                      <a:r>
                        <a:rPr sz="1000"/>
                        <a:t>, </a:t>
                      </a:r>
                      <a:r>
                        <a:rPr sz="1000">
                          <a:solidFill>
                            <a:srgbClr val="F7BF66"/>
                          </a:solidFill>
                          <a:hlinkClick r:id="rId3" action="ppaction://hlinksldjump"/>
                        </a:rPr>
                        <a:t>[AWMF und DGGG 2020]</a:t>
                      </a:r>
                      <a:r>
                        <a:rPr sz="1000"/>
                        <a:t>, </a:t>
                      </a:r>
                      <a:r>
                        <a:rPr sz="1000">
                          <a:solidFill>
                            <a:srgbClr val="F7BF66"/>
                          </a:solidFill>
                          <a:hlinkClick r:id="rId4"/>
                        </a:rPr>
                        <a:t>[European Medicines Agency, Committee on Herbal Medicinal Products 2018]</a:t>
                      </a:r>
                      <a:r>
                        <a:rPr sz="1000"/>
                        <a:t>, </a:t>
                      </a:r>
                      <a:r>
                        <a:rPr sz="1000">
                          <a:solidFill>
                            <a:srgbClr val="F7BF66"/>
                          </a:solidFill>
                          <a:hlinkClick r:id="rId5"/>
                        </a:rPr>
                        <a:t>[Fritz, H. 2014]</a:t>
                      </a:r>
                      <a:r>
                        <a:rPr sz="1000"/>
                        <a:t>, </a:t>
                      </a:r>
                      <a:r>
                        <a:rPr sz="1000">
                          <a:solidFill>
                            <a:srgbClr val="F7BF66"/>
                          </a:solidFill>
                          <a:hlinkClick r:id="rId6"/>
                        </a:rPr>
                        <a:t>[Henneicke-von Zepelin, H. H. 2007]</a:t>
                      </a:r>
                      <a:r>
                        <a:rPr sz="1000"/>
                        <a:t>, </a:t>
                      </a:r>
                      <a:r>
                        <a:rPr sz="1000">
                          <a:solidFill>
                            <a:srgbClr val="F7BF66"/>
                          </a:solidFill>
                          <a:hlinkClick r:id="rId7"/>
                        </a:rPr>
                        <a:t>[Huntley, A. 2003]</a:t>
                      </a:r>
                      <a:r>
                        <a:rPr sz="1000"/>
                        <a:t>, </a:t>
                      </a:r>
                      <a:r>
                        <a:rPr sz="1000">
                          <a:solidFill>
                            <a:srgbClr val="F7BF66"/>
                          </a:solidFill>
                          <a:hlinkClick r:id="rId8"/>
                        </a:rPr>
                        <a:t>[Li, J. 2011]</a:t>
                      </a:r>
                      <a:r>
                        <a:rPr sz="1000"/>
                        <a:t>, </a:t>
                      </a:r>
                      <a:r>
                        <a:rPr sz="1000">
                          <a:solidFill>
                            <a:srgbClr val="F7BF66"/>
                          </a:solidFill>
                          <a:hlinkClick r:id="rId9"/>
                        </a:rPr>
                        <a:t>[Naser, B. 2011]</a:t>
                      </a:r>
                      <a:r>
                        <a:rPr sz="1000"/>
                        <a:t>, </a:t>
                      </a:r>
                      <a:r>
                        <a:rPr sz="1000">
                          <a:solidFill>
                            <a:srgbClr val="F7BF66"/>
                          </a:solidFill>
                          <a:hlinkClick r:id="rId10"/>
                        </a:rPr>
                        <a:t>[Nice-Guideline 2015]</a:t>
                      </a:r>
                      <a:r>
                        <a:rPr sz="1000"/>
                        <a:t>, </a:t>
                      </a:r>
                      <a:r>
                        <a:rPr sz="1000">
                          <a:solidFill>
                            <a:srgbClr val="F7BF66"/>
                          </a:solidFill>
                          <a:hlinkClick r:id="rId11"/>
                        </a:rPr>
                        <a:t>[Nice-Guideline 2015]</a:t>
                      </a:r>
                      <a:r>
                        <a:rPr sz="1000"/>
                        <a:t>, </a:t>
                      </a:r>
                      <a:r>
                        <a:rPr sz="1000">
                          <a:solidFill>
                            <a:srgbClr val="F7BF66"/>
                          </a:solidFill>
                          <a:hlinkClick r:id="rId12"/>
                        </a:rPr>
                        <a:t>[Szmyd, M. 2018]</a:t>
                      </a:r>
                      <a:r>
                        <a:rPr sz="1000"/>
                        <a:t>, </a:t>
                      </a:r>
                      <a:r>
                        <a:rPr sz="1000">
                          <a:solidFill>
                            <a:srgbClr val="F7BF66"/>
                          </a:solidFill>
                          <a:hlinkClick r:id="rId13"/>
                        </a:rPr>
                        <a:t>[Teschke, R.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032-055OL-2.0-7.57-2020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7.58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RCTs zur Wirksamkeit von Cimicifuga racemosa zur Senkung der therapieassoziierten Morbidität, nämlich menopausaler Symptome wie Hitzewallungen, bei Brustkrebspatientinnen vor. Der Einsatz von Cimicifuga racemosa kann zur Senkung von menopausalen Symptomen wie Hitzewallungen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[Borrelli, F. 2008]</a:t>
                      </a:r>
                      <a:r>
                        <a:rPr sz="1000"/>
                        <a:t>, </a:t>
                      </a:r>
                      <a:r>
                        <a:rPr sz="1000">
                          <a:solidFill>
                            <a:srgbClr val="F7BF66"/>
                          </a:solidFill>
                          <a:hlinkClick r:id="rId3" action="ppaction://hlinksldjump"/>
                        </a:rPr>
                        <a:t>[AWMF und DGGG 2020]</a:t>
                      </a:r>
                      <a:r>
                        <a:rPr sz="1000"/>
                        <a:t>, </a:t>
                      </a:r>
                      <a:r>
                        <a:rPr sz="1000">
                          <a:solidFill>
                            <a:srgbClr val="F7BF66"/>
                          </a:solidFill>
                          <a:hlinkClick r:id="rId4"/>
                        </a:rPr>
                        <a:t>[European Medicines Agency, Committee on Herbal Medicinal Products 2018]</a:t>
                      </a:r>
                      <a:r>
                        <a:rPr sz="1000"/>
                        <a:t>, </a:t>
                      </a:r>
                      <a:r>
                        <a:rPr sz="1000">
                          <a:solidFill>
                            <a:srgbClr val="F7BF66"/>
                          </a:solidFill>
                          <a:hlinkClick r:id="rId5"/>
                        </a:rPr>
                        <a:t>[Fritz, H. 2014]</a:t>
                      </a:r>
                      <a:r>
                        <a:rPr sz="1000"/>
                        <a:t>, </a:t>
                      </a:r>
                      <a:r>
                        <a:rPr sz="1000">
                          <a:solidFill>
                            <a:srgbClr val="F7BF66"/>
                          </a:solidFill>
                          <a:hlinkClick r:id="rId6"/>
                        </a:rPr>
                        <a:t>[Henneicke-von Zepelin, H. H. 2007]</a:t>
                      </a:r>
                      <a:r>
                        <a:rPr sz="1000"/>
                        <a:t>, </a:t>
                      </a:r>
                      <a:r>
                        <a:rPr sz="1000">
                          <a:solidFill>
                            <a:srgbClr val="F7BF66"/>
                          </a:solidFill>
                          <a:hlinkClick r:id="rId7"/>
                        </a:rPr>
                        <a:t>[Huntley, A. 2003]</a:t>
                      </a:r>
                      <a:r>
                        <a:rPr sz="1000"/>
                        <a:t>, </a:t>
                      </a:r>
                      <a:r>
                        <a:rPr sz="1000">
                          <a:solidFill>
                            <a:srgbClr val="F7BF66"/>
                          </a:solidFill>
                          <a:hlinkClick r:id="rId8"/>
                        </a:rPr>
                        <a:t>[Li, J. 2011]</a:t>
                      </a:r>
                      <a:r>
                        <a:rPr sz="1000"/>
                        <a:t>, </a:t>
                      </a:r>
                      <a:r>
                        <a:rPr sz="1000">
                          <a:solidFill>
                            <a:srgbClr val="F7BF66"/>
                          </a:solidFill>
                          <a:hlinkClick r:id="rId9"/>
                        </a:rPr>
                        <a:t>[Naser, B. 2011]</a:t>
                      </a:r>
                      <a:r>
                        <a:rPr sz="1000"/>
                        <a:t>, </a:t>
                      </a:r>
                      <a:r>
                        <a:rPr sz="1000">
                          <a:solidFill>
                            <a:srgbClr val="F7BF66"/>
                          </a:solidFill>
                          <a:hlinkClick r:id="rId10"/>
                        </a:rPr>
                        <a:t>[Nice-Guideline 2015]</a:t>
                      </a:r>
                      <a:r>
                        <a:rPr sz="1000"/>
                        <a:t>, </a:t>
                      </a:r>
                      <a:r>
                        <a:rPr sz="1000">
                          <a:solidFill>
                            <a:srgbClr val="F7BF66"/>
                          </a:solidFill>
                          <a:hlinkClick r:id="rId11"/>
                        </a:rPr>
                        <a:t>[Nice-Guideline 2015]</a:t>
                      </a:r>
                      <a:r>
                        <a:rPr sz="1000"/>
                        <a:t>, </a:t>
                      </a:r>
                      <a:r>
                        <a:rPr sz="1000">
                          <a:solidFill>
                            <a:srgbClr val="F7BF66"/>
                          </a:solidFill>
                          <a:hlinkClick r:id="rId12"/>
                        </a:rPr>
                        <a:t>[Szmyd, M. 2018]</a:t>
                      </a:r>
                      <a:r>
                        <a:rPr sz="1000"/>
                        <a:t>, </a:t>
                      </a:r>
                      <a:r>
                        <a:rPr sz="1000">
                          <a:solidFill>
                            <a:srgbClr val="F7BF66"/>
                          </a:solidFill>
                          <a:hlinkClick r:id="rId13"/>
                        </a:rPr>
                        <a:t>[Teschke, R.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032-055OL-2.0-7.58-2020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7.59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RCT zur Wirksamkeit von Boswellia serrata auf zerebrale Hirnödeme bei Patienten mit Hirntumoren unter Strahlentherapie vor. Boswellia serrata kann ergänzend zur leitliniengerechten antiödematösen Therapie mit dem Ziel der Verminderung des zerebralen Ödems bei Patienten mit Hirntumoren erwogen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[Kirste, S.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032-055OL-2.0-7.59-2024M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578920325"/>
              </p:ext>
            </p:extLst>
          </p:nvPr>
        </p:nvGraphicFramePr>
        <p:xfrm>
          <a:off x="360000" y="1890000"/>
          <a:ext cx="11520000" cy="18477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7.60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Wirksamkeit von topisch appliziertem </a:t>
                      </a:r>
                      <a:r>
                        <a:rPr sz="1000" b="0" i="1" u="none">
                          <a:latin typeface="Lucida Sans"/>
                        </a:rPr>
                        <a:t>Boswellia serrata</a:t>
                      </a:r>
                      <a:r>
                        <a:rPr sz="1000" b="0" i="0" u="none">
                          <a:latin typeface="Lucida Sans"/>
                        </a:rPr>
                        <a:t> Extrakt bei Patienten mit strahleninduzierter Dermatitis vor. Es kann keine Empfehlung für oder gegen </a:t>
                      </a:r>
                      <a:r>
                        <a:rPr sz="1000" b="0" i="1" u="none">
                          <a:latin typeface="Lucida Sans"/>
                        </a:rPr>
                        <a:t>Boswellia serrata</a:t>
                      </a:r>
                      <a:r>
                        <a:rPr sz="1000" b="0" i="0" u="none">
                          <a:latin typeface="Lucida Sans"/>
                        </a:rPr>
                        <a:t> in der Prophylaxe oder Behandlung einer Strahlentherapie-induzierten Dermatitis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032-055OL-2.0-7.60-2020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196068209"/>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7.61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zum Einsatz von Ginkgo biloba zur Vorbeugung von Zytostatika-bedingten, kognitiven Beeinträchtigungen bei Frauen mit Brustkrebs vor. Es kann keine Empfehlung für oder gegen Ginkgo biloba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[Barton, D. L.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032-055OL-2.0-7.61-2020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2556835445"/>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7.62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Ginseng auf die Mortalität bei onkologischen Patienten vor. Es kann keine Empfehlung für oder gegen eine Anwendung von Ginseng zur Senkung der Mortalität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[Kim, H. S. 2017]</a:t>
                      </a:r>
                      <a:r>
                        <a:rPr sz="1000"/>
                        <a:t>, </a:t>
                      </a:r>
                      <a:r>
                        <a:rPr sz="1000">
                          <a:solidFill>
                            <a:srgbClr val="F7BF66"/>
                          </a:solidFill>
                          <a:hlinkClick r:id="rId3"/>
                        </a:rPr>
                        <a:t>[Suh, S. O. 2002]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032-055OL-2.0-7.62-2020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7.63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4 RCTs zur Wirksamkeit von Ginseng auf die Verbesserung von Fatigue bei onkologischen Patienten vor. Ginseng kann zur Verbesserung von Fatigue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[Barton, D. L. 2013]</a:t>
                      </a:r>
                      <a:r>
                        <a:rPr sz="1000"/>
                        <a:t>, </a:t>
                      </a:r>
                      <a:r>
                        <a:rPr sz="1000">
                          <a:solidFill>
                            <a:srgbClr val="F7BF66"/>
                          </a:solidFill>
                          <a:hlinkClick r:id="rId3"/>
                        </a:rPr>
                        <a:t>[Barton, D. L. 2010]</a:t>
                      </a:r>
                      <a:r>
                        <a:rPr sz="1000"/>
                        <a:t>, </a:t>
                      </a:r>
                      <a:r>
                        <a:rPr sz="1000">
                          <a:solidFill>
                            <a:srgbClr val="F7BF66"/>
                          </a:solidFill>
                          <a:hlinkClick r:id="rId4"/>
                        </a:rPr>
                        <a:t>[Jiang, S. L. 2017]</a:t>
                      </a:r>
                      <a:r>
                        <a:rPr sz="1000"/>
                        <a:t>, </a:t>
                      </a:r>
                      <a:r>
                        <a:rPr sz="1000">
                          <a:solidFill>
                            <a:srgbClr val="F7BF66"/>
                          </a:solidFill>
                          <a:hlinkClick r:id="rId5"/>
                        </a:rPr>
                        <a:t>[Yennurajalingam, S.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032-055OL-2.0-7.63-2020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3578990096"/>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7.64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Wirksamkeit von Granatapfel-Extrakt bei Männern mit Prostatakrebs vor. Es kann keine Empfehlung für oder gegen Granatapfelsaft-Extrakt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[Paller, C. J.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032-055OL-2.0-7.64-2020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7.65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4 RCTs zur Wirksamkeit von Guarana-Trockenextrakt auf die Lebensqualität (Fatigue) bei Patienten, die unter einer Chemotherapie-bedingten Fatigue litten, vor. Guarana-Trockenextrakt sollte nicht bei diesen Patienten zur Verbesserung der Chemotherapie-bedingten Fatigue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[da Costa Miranda, V. 2009]</a:t>
                      </a:r>
                      <a:r>
                        <a:rPr sz="1000"/>
                        <a:t>, </a:t>
                      </a:r>
                      <a:r>
                        <a:rPr sz="1000">
                          <a:solidFill>
                            <a:srgbClr val="F7BF66"/>
                          </a:solidFill>
                          <a:hlinkClick r:id="rId3"/>
                        </a:rPr>
                        <a:t>[de Oliveira Campos, M. P. 2011]</a:t>
                      </a:r>
                      <a:r>
                        <a:rPr sz="1000"/>
                        <a:t>, </a:t>
                      </a:r>
                      <a:r>
                        <a:rPr sz="1000">
                          <a:solidFill>
                            <a:srgbClr val="F7BF66"/>
                          </a:solidFill>
                          <a:hlinkClick r:id="rId4"/>
                        </a:rPr>
                        <a:t>[del Giglio, A. B. 2013]</a:t>
                      </a:r>
                      <a:r>
                        <a:rPr sz="1000"/>
                        <a:t>, </a:t>
                      </a:r>
                      <a:r>
                        <a:rPr sz="1000">
                          <a:solidFill>
                            <a:srgbClr val="F7BF66"/>
                          </a:solidFill>
                          <a:hlinkClick r:id="rId5"/>
                        </a:rPr>
                        <a:t>[Martins, Spds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032-055OL-2.0-7.65-2020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systematischen Übersichtsarbeit und zwei RCTs zur Wirksamkeit von Akupunktur zur Vorbeugung von verzögerter Übelkeit und Erbrechen bei Patienten mit platinbasierter Chemotherapie vor. Akupunktur kann, zusätzlich zur antiemetischen Therapie, zur Vorbeugung von verzögerter Übelkeit und Erbrechen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[Garcia, M. K. 2013]</a:t>
                      </a:r>
                      <a:r>
                        <a:rPr sz="1000"/>
                        <a:t>, </a:t>
                      </a:r>
                      <a:r>
                        <a:rPr sz="1000">
                          <a:solidFill>
                            <a:srgbClr val="F7BF66"/>
                          </a:solidFill>
                          <a:hlinkClick r:id="rId3"/>
                        </a:rPr>
                        <a:t>[Rithirangsriroj, K. 2015]</a:t>
                      </a:r>
                      <a:r>
                        <a:rPr sz="1000"/>
                        <a:t>, </a:t>
                      </a:r>
                      <a:r>
                        <a:rPr sz="1000">
                          <a:solidFill>
                            <a:srgbClr val="F7BF66"/>
                          </a:solidFill>
                          <a:hlinkClick r:id="rId4"/>
                        </a:rPr>
                        <a:t>[Zhou, J.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1375725481"/>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7.66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Wirksamkeit verschiedener „Heilpilze“ auf die Überlebensrate und Lebensqualität bei onkologischen Patienten vor. Es kann keine Empfehlung für oder gegen diese „Heilpilz“-arten zur Senkung der Mortalitätsrate1 und Verbesserung der Lebensqualität2 bei onkologischen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[Tsai, M. Y. 2016]</a:t>
                      </a:r>
                      <a:r>
                        <a:rPr sz="1000"/>
                        <a:t>, </a:t>
                      </a:r>
                      <a:r>
                        <a:rPr sz="1000">
                          <a:solidFill>
                            <a:srgbClr val="F7BF66"/>
                          </a:solidFill>
                          <a:hlinkClick r:id="rId3"/>
                        </a:rPr>
                        <a:t>[Tangen, J. M. 2015]</a:t>
                      </a:r>
                      <a:r>
                        <a:rPr sz="1000"/>
                        <a:t>, </a:t>
                      </a:r>
                      <a:r>
                        <a:rPr sz="1000">
                          <a:solidFill>
                            <a:srgbClr val="F7BF66"/>
                          </a:solidFill>
                          <a:hlinkClick r:id="rId4"/>
                        </a:rPr>
                        <a:t>[Ahn, W. S.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032-055OL-2.0-7.66-2020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1727217778"/>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7.67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Ingwer auf Mortalität, krankheitsassoziierte Morbidität und Lebensqualität bei onkologischen Patienten vor. Es kann keine Empfehlung für oder gegen eine Anwendung von Ingwer zur Senkung der Mortalität und Verbesserung der krankheitsassoziierten Morbidität oder Lebensqualität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[Shokri, Farnaz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032-055OL-2.0-7.67-2024G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7.68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2 systematischen Reviews mit insgesamt 8 RCTs und 12 weiteren RCTs zur Wirksamkeit von Ingwer auf zytostatikainduzierte Übelkeit/ Erbrechen bei onkologischen Patienten vor. Ingwer kann zusätzlich zur leitliniengerechten Antiemese in der Therapie von zytostatikainduzierter Übelkeit/ Erbrechen bei diesen Patienten angewendet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[Lee, J. 2013]</a:t>
                      </a:r>
                      <a:r>
                        <a:rPr sz="1000"/>
                        <a:t>, </a:t>
                      </a:r>
                      <a:r>
                        <a:rPr sz="1000">
                          <a:solidFill>
                            <a:srgbClr val="F7BF66"/>
                          </a:solidFill>
                          <a:hlinkClick r:id="rId3"/>
                        </a:rPr>
                        <a:t>[Marx, W. M. 2013]</a:t>
                      </a:r>
                      <a:r>
                        <a:rPr sz="1000"/>
                        <a:t>, </a:t>
                      </a:r>
                      <a:r>
                        <a:rPr sz="1000">
                          <a:solidFill>
                            <a:srgbClr val="F7BF66"/>
                          </a:solidFill>
                          <a:hlinkClick r:id="rId4"/>
                        </a:rPr>
                        <a:t>[Ansari, M. 2016]</a:t>
                      </a:r>
                      <a:r>
                        <a:rPr sz="1000"/>
                        <a:t>, </a:t>
                      </a:r>
                      <a:r>
                        <a:rPr sz="1000">
                          <a:solidFill>
                            <a:srgbClr val="F7BF66"/>
                          </a:solidFill>
                          <a:hlinkClick r:id="rId5"/>
                        </a:rPr>
                        <a:t>[Shokri, Farnaz 2016]</a:t>
                      </a:r>
                      <a:r>
                        <a:rPr sz="1000"/>
                        <a:t>, </a:t>
                      </a:r>
                      <a:r>
                        <a:rPr sz="1000">
                          <a:solidFill>
                            <a:srgbClr val="F7BF66"/>
                          </a:solidFill>
                          <a:hlinkClick r:id="rId6"/>
                        </a:rPr>
                        <a:t>[Sanaati, F. 2016]</a:t>
                      </a:r>
                      <a:r>
                        <a:rPr sz="1000"/>
                        <a:t>, </a:t>
                      </a:r>
                      <a:r>
                        <a:rPr sz="1000">
                          <a:solidFill>
                            <a:srgbClr val="F7BF66"/>
                          </a:solidFill>
                          <a:hlinkClick r:id="rId7"/>
                        </a:rPr>
                        <a:t>[Arslan, M. 2015]</a:t>
                      </a:r>
                      <a:r>
                        <a:rPr sz="1000"/>
                        <a:t>, </a:t>
                      </a:r>
                      <a:r>
                        <a:rPr sz="1000">
                          <a:solidFill>
                            <a:srgbClr val="F7BF66"/>
                          </a:solidFill>
                          <a:hlinkClick r:id="rId8"/>
                        </a:rPr>
                        <a:t>[Bossi, P. 2017]</a:t>
                      </a:r>
                      <a:r>
                        <a:rPr sz="1000"/>
                        <a:t>, </a:t>
                      </a:r>
                      <a:r>
                        <a:rPr sz="1000">
                          <a:solidFill>
                            <a:srgbClr val="F7BF66"/>
                          </a:solidFill>
                          <a:hlinkClick r:id="rId9"/>
                        </a:rPr>
                        <a:t>[Konmun, J. 2017]</a:t>
                      </a:r>
                      <a:r>
                        <a:rPr sz="1000"/>
                        <a:t>, </a:t>
                      </a:r>
                      <a:r>
                        <a:rPr sz="1000">
                          <a:solidFill>
                            <a:srgbClr val="F7BF66"/>
                          </a:solidFill>
                          <a:hlinkClick r:id="rId10"/>
                        </a:rPr>
                        <a:t>[Marx, W. 2017]</a:t>
                      </a:r>
                      <a:r>
                        <a:rPr sz="1000"/>
                        <a:t>, </a:t>
                      </a:r>
                      <a:r>
                        <a:rPr sz="1000">
                          <a:solidFill>
                            <a:srgbClr val="F7BF66"/>
                          </a:solidFill>
                          <a:hlinkClick r:id="rId11"/>
                        </a:rPr>
                        <a:t>[Montazeri, A. S. 2013]</a:t>
                      </a:r>
                      <a:r>
                        <a:rPr sz="1000"/>
                        <a:t>, </a:t>
                      </a:r>
                      <a:r>
                        <a:rPr sz="1000">
                          <a:solidFill>
                            <a:srgbClr val="F7BF66"/>
                          </a:solidFill>
                          <a:hlinkClick r:id="rId12"/>
                        </a:rPr>
                        <a:t>[Thamlikitkul, L. 2017]</a:t>
                      </a:r>
                      <a:r>
                        <a:rPr sz="1000"/>
                        <a:t>, </a:t>
                      </a:r>
                      <a:r>
                        <a:rPr sz="1000">
                          <a:solidFill>
                            <a:srgbClr val="F7BF66"/>
                          </a:solidFill>
                          <a:hlinkClick r:id="rId13"/>
                        </a:rPr>
                        <a:t>[Kadhim, R. A. 2021]</a:t>
                      </a:r>
                      <a:r>
                        <a:rPr sz="1000"/>
                        <a:t>, </a:t>
                      </a:r>
                      <a:r>
                        <a:rPr sz="1000">
                          <a:solidFill>
                            <a:srgbClr val="F7BF66"/>
                          </a:solidFill>
                          <a:hlinkClick r:id="rId14"/>
                        </a:rPr>
                        <a:t>[Uthaipaisanwong, Apiradee 2020]</a:t>
                      </a:r>
                      <a:r>
                        <a:rPr sz="1000"/>
                        <a:t>, </a:t>
                      </a:r>
                      <a:r>
                        <a:rPr sz="1000">
                          <a:solidFill>
                            <a:srgbClr val="F7BF66"/>
                          </a:solidFill>
                          <a:hlinkClick r:id="rId15"/>
                        </a:rPr>
                        <a:t>[Li, Xiangfeng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032-055OL-2.0-7.68-2024M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6" action="ppaction://hlinksldjump"/>
              </a:rPr>
              <a:t>Inhaltsverzeichnis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Mistelpräparat abnovaVISCUM</a:t>
            </a:r>
          </a:p>
        </p:txBody>
      </p:sp>
      <p:graphicFrame>
        <p:nvGraphicFramePr>
          <p:cNvPr id="3" name="Table 2"/>
          <p:cNvGraphicFramePr>
            <a:graphicFrameLocks noGrp="1"/>
          </p:cNvGraphicFramePr>
          <p:nvPr/>
        </p:nvGraphicFramePr>
        <p:xfrm>
          <a:off x="360000" y="1890000"/>
          <a:ext cx="11472000" cy="2853182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0" i="0" u="none" dirty="0" err="1">
                          <a:solidFill>
                            <a:srgbClr val="111111"/>
                          </a:solidFill>
                        </a:rPr>
                        <a:t>Präparate</a:t>
                      </a:r>
                      <a:endParaRPr sz="1000" b="0" i="0" u="none" dirty="0">
                        <a:solidFill>
                          <a:srgbClr val="111111"/>
                        </a:solidFill>
                      </a:endParaRP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111111"/>
                          </a:solidFill>
                        </a:rPr>
                        <a:t>abnobaVISCUM</a:t>
                      </a:r>
                      <a:r>
                        <a:rPr sz="1000" b="0" i="0" u="none">
                          <a:solidFill>
                            <a:srgbClr val="000000"/>
                          </a:solidFill>
                        </a:rPr>
                        <a:t>® </a:t>
                      </a:r>
                    </a:p>
                    <a:p>
                      <a:pPr algn="l">
                        <a:spcAft>
                          <a:spcPts val="500"/>
                        </a:spcAft>
                      </a:pPr>
                      <a:r>
                        <a:rPr sz="1000" b="0" i="0" u="none">
                          <a:solidFill>
                            <a:srgbClr val="111111"/>
                          </a:solidFill>
                        </a:rPr>
                        <a:t>als flüssige Verdünnungen nach Stärken, D6, D10, D20, D30</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111111"/>
                          </a:solidFill>
                        </a:rPr>
                        <a:t>abnobaVISCUM</a:t>
                      </a:r>
                      <a:r>
                        <a:rPr sz="1000" b="0" i="0" u="none">
                          <a:solidFill>
                            <a:srgbClr val="000000"/>
                          </a:solidFill>
                        </a:rPr>
                        <a:t>® </a:t>
                      </a:r>
                    </a:p>
                    <a:p>
                      <a:pPr algn="l">
                        <a:spcAft>
                          <a:spcPts val="500"/>
                        </a:spcAft>
                      </a:pPr>
                      <a:r>
                        <a:rPr sz="1000" b="0" i="0" u="none">
                          <a:solidFill>
                            <a:srgbClr val="111111"/>
                          </a:solidFill>
                        </a:rPr>
                        <a:t>Injektionslösungen nach Stärken 20 mg/2 mg/0,2 mg/ 0,02 mg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111111"/>
                          </a:solidFill>
                        </a:rPr>
                        <a:t>Wirkstoff:</a:t>
                      </a:r>
                    </a:p>
                    <a:p>
                      <a:pPr algn="l">
                        <a:spcAft>
                          <a:spcPts val="500"/>
                        </a:spcAft>
                      </a:pPr>
                      <a:r>
                        <a:rPr sz="1000" b="0" i="0" u="none">
                          <a:solidFill>
                            <a:srgbClr val="111111"/>
                          </a:solidFill>
                        </a:rPr>
                        <a:t>Jeweils Auszug nach Wirtsbaum:</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a) &amp; c) Viscum album Fraxini ex herba recente col.</a:t>
                      </a:r>
                    </a:p>
                    <a:p>
                      <a:pPr algn="l">
                        <a:spcAft>
                          <a:spcPts val="500"/>
                        </a:spcAft>
                      </a:pPr>
                      <a:r>
                        <a:rPr sz="1000" b="0" i="0" u="none">
                          <a:solidFill>
                            <a:srgbClr val="111111"/>
                          </a:solidFill>
                        </a:rPr>
                        <a:t>Viscum album Abietis ex herba recente col. </a:t>
                      </a:r>
                    </a:p>
                    <a:p>
                      <a:pPr algn="l">
                        <a:spcAft>
                          <a:spcPts val="500"/>
                        </a:spcAft>
                      </a:pPr>
                      <a:r>
                        <a:rPr sz="1000" b="0" i="0" u="none">
                          <a:solidFill>
                            <a:srgbClr val="111111"/>
                          </a:solidFill>
                        </a:rPr>
                        <a:t>Viscum album Aceris ex herba recente col. </a:t>
                      </a:r>
                    </a:p>
                    <a:p>
                      <a:pPr algn="l">
                        <a:spcAft>
                          <a:spcPts val="500"/>
                        </a:spcAft>
                      </a:pPr>
                      <a:r>
                        <a:rPr sz="1000" b="0" i="0" u="none">
                          <a:solidFill>
                            <a:srgbClr val="111111"/>
                          </a:solidFill>
                        </a:rPr>
                        <a:t>Viscum album Amygdali ex herba recente col.</a:t>
                      </a:r>
                    </a:p>
                    <a:p>
                      <a:pPr algn="l">
                        <a:spcAft>
                          <a:spcPts val="500"/>
                        </a:spcAft>
                      </a:pPr>
                      <a:r>
                        <a:rPr sz="1000" b="0" i="0" u="none">
                          <a:solidFill>
                            <a:srgbClr val="111111"/>
                          </a:solidFill>
                        </a:rPr>
                        <a:t>Viscum album Betulae ex herba recente col.</a:t>
                      </a:r>
                    </a:p>
                    <a:p>
                      <a:pPr algn="l">
                        <a:spcAft>
                          <a:spcPts val="500"/>
                        </a:spcAft>
                      </a:pPr>
                      <a:r>
                        <a:rPr sz="1000" b="0" i="0" u="none">
                          <a:solidFill>
                            <a:srgbClr val="111111"/>
                          </a:solidFill>
                        </a:rPr>
                        <a:t>Viscum album Crataegi ex herba recente col.</a:t>
                      </a:r>
                    </a:p>
                    <a:p>
                      <a:pPr algn="l">
                        <a:spcAft>
                          <a:spcPts val="500"/>
                        </a:spcAft>
                      </a:pPr>
                      <a:r>
                        <a:rPr sz="1000" b="0" i="0" u="none">
                          <a:solidFill>
                            <a:srgbClr val="111111"/>
                          </a:solidFill>
                        </a:rPr>
                        <a:t>Viscum album Mali ex herba recente col.</a:t>
                      </a:r>
                    </a:p>
                    <a:p>
                      <a:pPr algn="l">
                        <a:spcAft>
                          <a:spcPts val="500"/>
                        </a:spcAft>
                      </a:pPr>
                      <a:r>
                        <a:rPr sz="1000" b="0" i="0" u="none">
                          <a:solidFill>
                            <a:srgbClr val="111111"/>
                          </a:solidFill>
                        </a:rPr>
                        <a:t>Viscum album Pini ex herba recente col.</a:t>
                      </a:r>
                    </a:p>
                    <a:p>
                      <a:pPr algn="l">
                        <a:spcAft>
                          <a:spcPts val="500"/>
                        </a:spcAft>
                      </a:pPr>
                      <a:r>
                        <a:rPr sz="1000" b="0" i="0" u="none">
                          <a:solidFill>
                            <a:srgbClr val="111111"/>
                          </a:solidFill>
                        </a:rPr>
                        <a:t>Viscum album Quercus ex herba recente col.</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a) &amp; c) Auszug aus frischem Eschenmistelkraut</a:t>
                      </a:r>
                      <a:r>
                        <a:rPr sz="1000" b="0" i="0" u="none"/>
                        <a:t> (Vicum-Fraxini 2 mit 10cc Glucose 5 % Lösung bzw. mit 100 ml normale saline verdünnt)</a:t>
                      </a:r>
                    </a:p>
                    <a:p>
                      <a:pPr algn="l">
                        <a:spcAft>
                          <a:spcPts val="500"/>
                        </a:spcAft>
                      </a:pPr>
                      <a:r>
                        <a:rPr sz="1000" b="0" i="0" u="none">
                          <a:solidFill>
                            <a:srgbClr val="111111"/>
                          </a:solidFill>
                        </a:rPr>
                        <a:t>b) Auszug aus frischem Eichenmistelkraut </a:t>
                      </a:r>
                    </a:p>
                    <a:p>
                      <a:pPr algn="l">
                        <a:spcAft>
                          <a:spcPts val="500"/>
                        </a:spcAft>
                      </a:pPr>
                      <a:r>
                        <a:rPr sz="1000" b="0" i="0" u="none">
                          <a:solidFill>
                            <a:srgbClr val="111111"/>
                          </a:solidFill>
                        </a:rPr>
                        <a:t>Folgende weitere Wirkstoffe sind möglich, wurden aber nicht in den unten aufgeführten Studien verwendet:</a:t>
                      </a:r>
                    </a:p>
                    <a:p>
                      <a:pPr algn="l">
                        <a:spcAft>
                          <a:spcPts val="500"/>
                        </a:spcAft>
                      </a:pPr>
                      <a:r>
                        <a:rPr sz="1000" b="0" i="0" u="none">
                          <a:solidFill>
                            <a:srgbClr val="111111"/>
                          </a:solidFill>
                        </a:rPr>
                        <a:t>Auszug aus frischem Tannenmistelkraut</a:t>
                      </a:r>
                    </a:p>
                    <a:p>
                      <a:pPr algn="l">
                        <a:spcAft>
                          <a:spcPts val="500"/>
                        </a:spcAft>
                      </a:pPr>
                      <a:r>
                        <a:rPr sz="1000" b="0" i="0" u="none">
                          <a:solidFill>
                            <a:srgbClr val="111111"/>
                          </a:solidFill>
                        </a:rPr>
                        <a:t>Auszug aus frischem Ahornmistelkraut</a:t>
                      </a:r>
                    </a:p>
                    <a:p>
                      <a:pPr algn="l">
                        <a:spcAft>
                          <a:spcPts val="500"/>
                        </a:spcAft>
                      </a:pPr>
                      <a:r>
                        <a:rPr sz="1000" b="0" i="0" u="none">
                          <a:solidFill>
                            <a:srgbClr val="111111"/>
                          </a:solidFill>
                        </a:rPr>
                        <a:t>Auszug aus frischem Mandelbaummistelkraut</a:t>
                      </a:r>
                    </a:p>
                    <a:p>
                      <a:pPr algn="l">
                        <a:spcAft>
                          <a:spcPts val="500"/>
                        </a:spcAft>
                      </a:pPr>
                      <a:r>
                        <a:rPr sz="1000" b="0" i="0" u="none">
                          <a:solidFill>
                            <a:srgbClr val="111111"/>
                          </a:solidFill>
                        </a:rPr>
                        <a:t>Auszug aus frischem Birkenmistelkraut</a:t>
                      </a:r>
                    </a:p>
                    <a:p>
                      <a:pPr algn="l">
                        <a:spcAft>
                          <a:spcPts val="500"/>
                        </a:spcAft>
                      </a:pPr>
                      <a:r>
                        <a:rPr sz="1000" b="0" i="0" u="none">
                          <a:solidFill>
                            <a:srgbClr val="111111"/>
                          </a:solidFill>
                        </a:rPr>
                        <a:t>Auszug aus frischem Weißdornmistelkraut</a:t>
                      </a:r>
                    </a:p>
                    <a:p>
                      <a:pPr algn="l">
                        <a:spcAft>
                          <a:spcPts val="500"/>
                        </a:spcAft>
                      </a:pPr>
                      <a:r>
                        <a:rPr sz="1000" b="0" i="0" u="none">
                          <a:solidFill>
                            <a:srgbClr val="111111"/>
                          </a:solidFill>
                        </a:rPr>
                        <a:t>Auszug aus frischem Apfelbaummistelkraut</a:t>
                      </a:r>
                    </a:p>
                    <a:p>
                      <a:pPr algn="l">
                        <a:spcAft>
                          <a:spcPts val="500"/>
                        </a:spcAft>
                      </a:pPr>
                      <a:r>
                        <a:rPr sz="1000" b="0" i="0" u="none">
                          <a:solidFill>
                            <a:srgbClr val="111111"/>
                          </a:solidFill>
                        </a:rPr>
                        <a:t>Auszug aus frischem Kiefernmistelkraut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111111"/>
                          </a:solidFill>
                        </a:rPr>
                        <a:t>Wirkung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Für abnobaVISCUM Extrakte sind in vitro, im Tierversuch sowie humanpharmakologisch kanzerostatische und immunmodulierende Eigenschaften beschrieben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111111"/>
                          </a:solidFill>
                        </a:rPr>
                        <a:t>Indikation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Anwendungsgebiete gemäß der anthroposophischen Menschen- und Naturerkenntnis. Dazu gehören: bei Erwachsenen: Anregung von Form- und Integrationskräften zur Auflösung und Wiedereingliederung verselbständigter Wachstumsprozesse, z. B.: – bei bösartigen Geschwulstkrankheiten, auch mit begleitenden Störungen der blutbildende Organe – Rezidivprophylaxe nach Geschwulstoperationen – bei definierten Präkanzerosen – bei gutartigen Geschwulstkrankheiten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111111"/>
                          </a:solidFill>
                        </a:rPr>
                        <a:t>Dosierung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Soweit nicht anders angegeben, erfolgt die Dosierung stets mit 1 ml der Injektionslösung der angegebenen Stärke bzw. Potenzstufe. Die Behandlung sollte mit der Stärke 0,02 mg (für die Stärken 0,02 mg, 0,2 mg, 2 mg, 20 mg und der Potenzstufe D 6) dreimal wöchentlich begonnen werden. Dann wird die Dosis bis zum Erreichen der optimalen Dosis stufenweise gesteigert.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Die Potenzstufen D 10 bis D 30 sind nach individueller Indikationsstellung anzuwenden. Die optimale Konzentration bzw. Dosis muss individuell ermittelt werden. Hierzu sind nach heutigem Wissensstand folgende Reaktionen zu beachten, die einzeln oder in Kombination auftreten können: a) Änderung des subjektiven Befindens; b) Temperaturreaktion; c) Immunologische Reaktion; d) Lokale Entzündungsreaktion</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111111"/>
                          </a:solidFill>
                        </a:rPr>
                        <a:t>Neben-wirkungen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Eine geringe Steigerung der Körpertemperatur und lokale entzündliche Reaktionen an der subkutanen Injektionsstelle treten zu Beginn der Therapie fast regelmäßig auf und sind Zeichen der Reaktionslage des Patienten. Ebenso unbedenklich sind vorübergehende leichte Schwellungen regionaler Lymphknoten. Bei Fieber über 38 °C (evtl. mit Abgeschlagenheit, Frösteln, allg. Krankheitsgefühl, Kopfschmerzen und kurzzeitigen Schwindelgefühlen) oder bei größeren örtlichen Reaktionen über 5 cm Durchmesser sollte die nächste Injektion erst nach Abklingen dieser Symptome und in reduzierter Konzentration bzw. Dosis gegeben werden. Das durch abnobaVISCUM-Injektion hervorgerufene Fieber soll nicht durch fiebersenkende Arzneimittel unterdrückt werden. Bei länger als 3 Tage anhaltendem Fieber ist an einen infektiösen Prozess oder Tumorfieber zu denken. Es können lokalisierte oder systemische allergische oder allergoide Reaktionen auftreten (gewöhnlich in Form von generalisiertem Juckreiz, Urtikaria oder Exanthem, mitunter auch mit Quincke-Ödem, Schüttelfrost, Atemnot, und Bronchospastik, vereinzelt mit Schock oder als Erythema exsudativum multiforme), die das Absetzen des Präparates und die Einleitung einer ärztlichen Therapie erfordern. Eine Aktivierung vorbestehender Entzündungen sowie entzündliche Reizerscheinungen oberflächlicher Venen im Injektionsbereich sind möglich. Auch hier ist eine vorübergehende Therapiepause bis zum Abklingen der Entzündungsreaktion erforderlich. Es wurde über das Auftreten chronisch granulomatöser Entzündungen (Sarkoidose, Erythema nodosum) und von Autoimmunerkrankungen (Dermatomyositis) während einer Misteltherapie berichtet. Auch über Symptome einer Hirndruckerhöhung bei Hirntumoren/-metastasen während einer Misteltherapie wurde berichtet.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111111"/>
                          </a:solidFill>
                        </a:rPr>
                        <a:t>Wechsel-wirkungen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Es konnte keine eindeutige Induktion sowie keine bzw. nur eine geringfügige Inhibition für die getesteten Konzentrationen beobachtet werden. Es sind deshalb keine Wechselwirkungen mit anderen Arzneimitteln zu erwarten.</a:t>
                      </a:r>
                    </a:p>
                    <a:p>
                      <a:pPr algn="l">
                        <a:spcAft>
                          <a:spcPts val="500"/>
                        </a:spcAft>
                      </a:pPr>
                      <a:r>
                        <a:rPr sz="1000" b="0" i="0" u="none">
                          <a:solidFill>
                            <a:srgbClr val="111111"/>
                          </a:solidFill>
                        </a:rPr>
                        <a:t>Zu Interaktionen mit anderen immunmodulierenden Substanzen (z. B. Thymusextrakten) liegen keine Untersuchungen vor.</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111111"/>
                          </a:solidFill>
                        </a:rPr>
                        <a:t>Studien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lgn="l">
                        <a:spcAft>
                          <a:spcPts val="500"/>
                        </a:spcAft>
                        <a:defRPr sz="900" b="0">
                          <a:solidFill>
                            <a:srgbClr val="000000"/>
                          </a:solidFill>
                          <a:latin typeface="Lucida Sans"/>
                        </a:defRPr>
                      </a:pPr>
                      <a:r>
                        <a:rPr sz="1000" b="0" i="0" u="sng" dirty="0" err="1">
                          <a:solidFill>
                            <a:srgbClr val="111111"/>
                          </a:solidFill>
                        </a:rPr>
                        <a:t>Insgesamt</a:t>
                      </a:r>
                      <a:r>
                        <a:rPr sz="1000" b="0" i="0" u="sng" dirty="0">
                          <a:solidFill>
                            <a:srgbClr val="111111"/>
                          </a:solidFill>
                        </a:rPr>
                        <a:t> 3 </a:t>
                      </a:r>
                      <a:r>
                        <a:rPr sz="1000" b="0" i="0" u="sng" dirty="0" err="1">
                          <a:solidFill>
                            <a:srgbClr val="111111"/>
                          </a:solidFill>
                        </a:rPr>
                        <a:t>Studien</a:t>
                      </a:r>
                      <a:r>
                        <a:rPr sz="1000" b="0" i="0" u="sng" dirty="0">
                          <a:solidFill>
                            <a:srgbClr val="111111"/>
                          </a:solidFill>
                        </a:rPr>
                        <a:t>/ </a:t>
                      </a:r>
                      <a:r>
                        <a:rPr sz="1000" b="0" i="0" u="sng" dirty="0" err="1">
                          <a:solidFill>
                            <a:srgbClr val="111111"/>
                          </a:solidFill>
                        </a:rPr>
                        <a:t>Veröffentlichungen</a:t>
                      </a:r>
                      <a:endParaRPr sz="1000" b="0" i="0" u="sng" dirty="0">
                        <a:solidFill>
                          <a:srgbClr val="111111"/>
                        </a:solidFill>
                      </a:endParaRPr>
                    </a:p>
                    <a:p>
                      <a:pPr algn="l">
                        <a:spcAft>
                          <a:spcPts val="500"/>
                        </a:spcAft>
                      </a:pPr>
                      <a:r>
                        <a:rPr sz="1000" b="0" i="0" u="none" dirty="0">
                          <a:solidFill>
                            <a:srgbClr val="111111"/>
                          </a:solidFill>
                        </a:rPr>
                        <a:t>a)R. </a:t>
                      </a:r>
                      <a:r>
                        <a:rPr sz="1000" b="0" i="0" u="none" dirty="0" err="1">
                          <a:solidFill>
                            <a:srgbClr val="111111"/>
                          </a:solidFill>
                        </a:rPr>
                        <a:t>Gaafar</a:t>
                      </a:r>
                      <a:r>
                        <a:rPr sz="1000" b="0" i="0" u="none" dirty="0">
                          <a:solidFill>
                            <a:srgbClr val="111111"/>
                          </a:solidFill>
                        </a:rPr>
                        <a:t>, A. Rahman M. Abdel Rahman, F. </a:t>
                      </a:r>
                      <a:r>
                        <a:rPr sz="1000" b="0" i="0" u="none" dirty="0" err="1">
                          <a:solidFill>
                            <a:srgbClr val="111111"/>
                          </a:solidFill>
                        </a:rPr>
                        <a:t>Aboulkasem</a:t>
                      </a:r>
                      <a:r>
                        <a:rPr sz="1000" b="0" i="0" u="none" dirty="0">
                          <a:solidFill>
                            <a:srgbClr val="111111"/>
                          </a:solidFill>
                        </a:rPr>
                        <a:t>, A. El </a:t>
                      </a:r>
                      <a:r>
                        <a:rPr sz="1000" b="0" i="0" u="none" dirty="0" err="1">
                          <a:solidFill>
                            <a:srgbClr val="111111"/>
                          </a:solidFill>
                        </a:rPr>
                        <a:t>Bastawisy</a:t>
                      </a:r>
                      <a:r>
                        <a:rPr sz="1000" b="0" i="0" u="none" dirty="0">
                          <a:solidFill>
                            <a:srgbClr val="111111"/>
                          </a:solidFill>
                        </a:rPr>
                        <a:t> (2014): </a:t>
                      </a:r>
                      <a:r>
                        <a:rPr sz="1000" b="1" i="0" u="none" dirty="0">
                          <a:solidFill>
                            <a:srgbClr val="111111"/>
                          </a:solidFill>
                        </a:rPr>
                        <a:t>Mistletoe preparation (Viscum Fraxini-2) as palliative treatment for malignant pleural effusion: a feasibility study with comparison to bleomycin</a:t>
                      </a:r>
                      <a:r>
                        <a:rPr sz="1000" b="0" i="0" u="none" dirty="0">
                          <a:solidFill>
                            <a:srgbClr val="111111"/>
                          </a:solidFill>
                        </a:rPr>
                        <a:t>, In: </a:t>
                      </a:r>
                      <a:r>
                        <a:rPr sz="1000" b="0" i="0" u="none" dirty="0" err="1">
                          <a:solidFill>
                            <a:srgbClr val="111111"/>
                          </a:solidFill>
                        </a:rPr>
                        <a:t>Ecancermedicalscience</a:t>
                      </a:r>
                      <a:r>
                        <a:rPr sz="1000" b="0" i="0" u="none" dirty="0">
                          <a:solidFill>
                            <a:srgbClr val="111111"/>
                          </a:solidFill>
                        </a:rPr>
                        <a:t>, </a:t>
                      </a:r>
                      <a:r>
                        <a:rPr sz="1000" b="0" i="0" u="none" dirty="0" err="1">
                          <a:solidFill>
                            <a:srgbClr val="111111"/>
                          </a:solidFill>
                        </a:rPr>
                        <a:t>Patienten</a:t>
                      </a:r>
                      <a:r>
                        <a:rPr sz="1000" b="0" i="0" u="none" dirty="0">
                          <a:solidFill>
                            <a:srgbClr val="111111"/>
                          </a:solidFill>
                        </a:rPr>
                        <a:t>: 23 </a:t>
                      </a:r>
                      <a:r>
                        <a:rPr sz="1000" b="0" i="0" u="none" dirty="0" err="1">
                          <a:solidFill>
                            <a:srgbClr val="111111"/>
                          </a:solidFill>
                        </a:rPr>
                        <a:t>Patienten</a:t>
                      </a:r>
                      <a:r>
                        <a:rPr sz="1000" b="0" i="0" u="none" dirty="0">
                          <a:solidFill>
                            <a:srgbClr val="111111"/>
                          </a:solidFill>
                        </a:rPr>
                        <a:t> </a:t>
                      </a:r>
                      <a:r>
                        <a:rPr sz="1000" b="0" i="0" u="none" dirty="0" err="1">
                          <a:solidFill>
                            <a:srgbClr val="111111"/>
                          </a:solidFill>
                        </a:rPr>
                        <a:t>mit</a:t>
                      </a:r>
                      <a:r>
                        <a:rPr sz="1000" b="0" i="0" u="none" dirty="0">
                          <a:solidFill>
                            <a:srgbClr val="111111"/>
                          </a:solidFill>
                        </a:rPr>
                        <a:t> </a:t>
                      </a:r>
                      <a:r>
                        <a:rPr sz="1000" b="0" i="0" u="none" dirty="0" err="1">
                          <a:solidFill>
                            <a:srgbClr val="111111"/>
                          </a:solidFill>
                        </a:rPr>
                        <a:t>symptomatisch</a:t>
                      </a:r>
                      <a:r>
                        <a:rPr sz="1000" b="0" i="0" u="none" dirty="0">
                          <a:solidFill>
                            <a:srgbClr val="111111"/>
                          </a:solidFill>
                        </a:rPr>
                        <a:t> </a:t>
                      </a:r>
                      <a:r>
                        <a:rPr sz="1000" b="0" i="0" u="none" dirty="0" err="1">
                          <a:solidFill>
                            <a:srgbClr val="111111"/>
                          </a:solidFill>
                        </a:rPr>
                        <a:t>rezidivierendem</a:t>
                      </a:r>
                      <a:r>
                        <a:rPr sz="1000" b="0" i="0" u="none" dirty="0">
                          <a:solidFill>
                            <a:srgbClr val="111111"/>
                          </a:solidFill>
                        </a:rPr>
                        <a:t> </a:t>
                      </a:r>
                      <a:r>
                        <a:rPr sz="1000" b="0" i="0" u="none" dirty="0" err="1">
                          <a:solidFill>
                            <a:srgbClr val="111111"/>
                          </a:solidFill>
                        </a:rPr>
                        <a:t>malignem</a:t>
                      </a:r>
                      <a:r>
                        <a:rPr sz="1000" b="0" i="0" u="none" dirty="0">
                          <a:solidFill>
                            <a:srgbClr val="111111"/>
                          </a:solidFill>
                        </a:rPr>
                        <a:t> </a:t>
                      </a:r>
                      <a:r>
                        <a:rPr sz="1000" b="0" i="0" u="none" dirty="0" err="1">
                          <a:solidFill>
                            <a:srgbClr val="111111"/>
                          </a:solidFill>
                        </a:rPr>
                        <a:t>Pleuraerguss</a:t>
                      </a:r>
                      <a:r>
                        <a:rPr sz="1000" b="0" i="0" u="none" dirty="0">
                          <a:solidFill>
                            <a:srgbClr val="111111"/>
                          </a:solidFill>
                        </a:rPr>
                        <a:t> </a:t>
                      </a:r>
                      <a:r>
                        <a:rPr sz="1000" b="0" i="0" u="none" dirty="0" err="1">
                          <a:solidFill>
                            <a:srgbClr val="111111"/>
                          </a:solidFill>
                        </a:rPr>
                        <a:t>unterschiedlicher</a:t>
                      </a:r>
                      <a:r>
                        <a:rPr sz="1000" b="0" i="0" u="none" dirty="0">
                          <a:solidFill>
                            <a:srgbClr val="111111"/>
                          </a:solidFill>
                        </a:rPr>
                        <a:t> </a:t>
                      </a:r>
                      <a:r>
                        <a:rPr sz="1000" b="0" i="0" u="none" dirty="0" err="1">
                          <a:solidFill>
                            <a:srgbClr val="111111"/>
                          </a:solidFill>
                        </a:rPr>
                        <a:t>Primäre</a:t>
                      </a:r>
                      <a:r>
                        <a:rPr sz="1000" b="0" i="0" u="none" dirty="0">
                          <a:solidFill>
                            <a:srgbClr val="111111"/>
                          </a:solidFill>
                        </a:rPr>
                        <a:t>, (IG: 13 und KG: 10) </a:t>
                      </a:r>
                    </a:p>
                    <a:p>
                      <a:pPr algn="l">
                        <a:spcAft>
                          <a:spcPts val="500"/>
                        </a:spcAft>
                      </a:pPr>
                      <a:r>
                        <a:rPr sz="1000" b="1" i="0" u="none" dirty="0" err="1">
                          <a:solidFill>
                            <a:srgbClr val="111111"/>
                          </a:solidFill>
                        </a:rPr>
                        <a:t>Endpunkte</a:t>
                      </a:r>
                      <a:r>
                        <a:rPr sz="1000" b="1" i="0" u="none" dirty="0">
                          <a:solidFill>
                            <a:srgbClr val="111111"/>
                          </a:solidFill>
                        </a:rPr>
                        <a:t> und Ergebnisse: </a:t>
                      </a:r>
                    </a:p>
                    <a:p>
                      <a:pPr marL="0" indent="171450" algn="l">
                        <a:spcAft>
                          <a:spcPts val="500"/>
                        </a:spcAft>
                        <a:buFont typeface="Arial" panose="020B0604020202020204" pitchFamily="34" charset="0"/>
                        <a:buChar char="•"/>
                      </a:pPr>
                      <a:r>
                        <a:rPr sz="1000" b="0" i="0" u="sng" dirty="0" err="1">
                          <a:solidFill>
                            <a:srgbClr val="111111"/>
                          </a:solidFill>
                        </a:rPr>
                        <a:t>klinisches</a:t>
                      </a:r>
                      <a:r>
                        <a:rPr sz="1000" b="0" i="0" u="sng" dirty="0">
                          <a:solidFill>
                            <a:srgbClr val="111111"/>
                          </a:solidFill>
                        </a:rPr>
                        <a:t> </a:t>
                      </a:r>
                      <a:r>
                        <a:rPr sz="1000" b="0" i="0" u="sng" dirty="0" err="1">
                          <a:solidFill>
                            <a:srgbClr val="111111"/>
                          </a:solidFill>
                        </a:rPr>
                        <a:t>Ansprechen</a:t>
                      </a:r>
                      <a:r>
                        <a:rPr sz="1000" b="0" i="0" u="sng" dirty="0">
                          <a:solidFill>
                            <a:srgbClr val="111111"/>
                          </a:solidFill>
                        </a:rPr>
                        <a:t> (</a:t>
                      </a:r>
                      <a:r>
                        <a:rPr sz="1000" b="0" i="0" u="sng" dirty="0" err="1">
                          <a:solidFill>
                            <a:srgbClr val="111111"/>
                          </a:solidFill>
                        </a:rPr>
                        <a:t>kein</a:t>
                      </a:r>
                      <a:r>
                        <a:rPr sz="1000" b="0" i="0" u="sng" dirty="0">
                          <a:solidFill>
                            <a:srgbClr val="111111"/>
                          </a:solidFill>
                        </a:rPr>
                        <a:t> </a:t>
                      </a:r>
                      <a:r>
                        <a:rPr sz="1000" b="0" i="0" u="sng" dirty="0" err="1">
                          <a:solidFill>
                            <a:srgbClr val="111111"/>
                          </a:solidFill>
                        </a:rPr>
                        <a:t>Wiederauftreten</a:t>
                      </a:r>
                      <a:r>
                        <a:rPr sz="1000" b="0" i="0" u="sng" dirty="0">
                          <a:solidFill>
                            <a:srgbClr val="111111"/>
                          </a:solidFill>
                        </a:rPr>
                        <a:t> des </a:t>
                      </a:r>
                      <a:r>
                        <a:rPr sz="1000" b="0" i="0" u="sng" dirty="0" err="1">
                          <a:solidFill>
                            <a:srgbClr val="111111"/>
                          </a:solidFill>
                        </a:rPr>
                        <a:t>Ergusses</a:t>
                      </a:r>
                      <a:r>
                        <a:rPr sz="1000" b="0" i="0" u="sng" dirty="0">
                          <a:solidFill>
                            <a:srgbClr val="111111"/>
                          </a:solidFill>
                        </a:rPr>
                        <a:t> </a:t>
                      </a:r>
                      <a:r>
                        <a:rPr sz="1000" b="0" i="0" u="sng" dirty="0" err="1">
                          <a:solidFill>
                            <a:srgbClr val="111111"/>
                          </a:solidFill>
                        </a:rPr>
                        <a:t>bei</a:t>
                      </a:r>
                      <a:r>
                        <a:rPr sz="1000" b="0" i="0" u="sng" dirty="0">
                          <a:solidFill>
                            <a:srgbClr val="111111"/>
                          </a:solidFill>
                        </a:rPr>
                        <a:t> </a:t>
                      </a:r>
                      <a:r>
                        <a:rPr sz="1000" b="0" i="0" u="sng" dirty="0" err="1">
                          <a:solidFill>
                            <a:srgbClr val="111111"/>
                          </a:solidFill>
                        </a:rPr>
                        <a:t>klinischer</a:t>
                      </a:r>
                      <a:r>
                        <a:rPr sz="1000" b="0" i="0" u="sng" dirty="0">
                          <a:solidFill>
                            <a:srgbClr val="111111"/>
                          </a:solidFill>
                        </a:rPr>
                        <a:t> und </a:t>
                      </a:r>
                      <a:r>
                        <a:rPr sz="1000" b="0" i="0" u="sng" dirty="0" err="1">
                          <a:solidFill>
                            <a:srgbClr val="111111"/>
                          </a:solidFill>
                        </a:rPr>
                        <a:t>radiologischer</a:t>
                      </a:r>
                      <a:r>
                        <a:rPr sz="1000" b="0" i="0" u="sng" dirty="0">
                          <a:solidFill>
                            <a:srgbClr val="111111"/>
                          </a:solidFill>
                        </a:rPr>
                        <a:t> </a:t>
                      </a:r>
                      <a:r>
                        <a:rPr sz="1000" b="0" i="0" u="sng" dirty="0" err="1">
                          <a:solidFill>
                            <a:srgbClr val="111111"/>
                          </a:solidFill>
                        </a:rPr>
                        <a:t>Nachuntersuchung</a:t>
                      </a:r>
                      <a:r>
                        <a:rPr sz="1000" b="0" i="0" u="sng" dirty="0">
                          <a:solidFill>
                            <a:srgbClr val="111111"/>
                          </a:solidFill>
                        </a:rPr>
                        <a:t>) - IG:</a:t>
                      </a:r>
                      <a:r>
                        <a:rPr sz="1000" b="0" i="0" u="none" dirty="0">
                          <a:solidFill>
                            <a:srgbClr val="111111"/>
                          </a:solidFill>
                        </a:rPr>
                        <a:t> </a:t>
                      </a:r>
                      <a:r>
                        <a:rPr sz="1000" b="0" i="0" u="none" dirty="0" err="1">
                          <a:solidFill>
                            <a:srgbClr val="111111"/>
                          </a:solidFill>
                        </a:rPr>
                        <a:t>Erfolgreiche</a:t>
                      </a:r>
                      <a:r>
                        <a:rPr sz="1000" b="0" i="0" u="none" dirty="0">
                          <a:solidFill>
                            <a:srgbClr val="111111"/>
                          </a:solidFill>
                        </a:rPr>
                        <a:t> </a:t>
                      </a:r>
                      <a:r>
                        <a:rPr sz="1000" b="0" i="0" u="none" dirty="0" err="1">
                          <a:solidFill>
                            <a:srgbClr val="111111"/>
                          </a:solidFill>
                        </a:rPr>
                        <a:t>Behandlung</a:t>
                      </a:r>
                      <a:r>
                        <a:rPr sz="1000" b="0" i="0" u="none" dirty="0">
                          <a:solidFill>
                            <a:srgbClr val="111111"/>
                          </a:solidFill>
                        </a:rPr>
                        <a:t>: n = 8 (61.5 %), </a:t>
                      </a:r>
                      <a:r>
                        <a:rPr sz="1000" b="0" i="0" u="none" dirty="0" err="1">
                          <a:solidFill>
                            <a:srgbClr val="111111"/>
                          </a:solidFill>
                        </a:rPr>
                        <a:t>erfolglose</a:t>
                      </a:r>
                      <a:r>
                        <a:rPr sz="1000" b="0" i="0" u="none" dirty="0">
                          <a:solidFill>
                            <a:srgbClr val="111111"/>
                          </a:solidFill>
                        </a:rPr>
                        <a:t> </a:t>
                      </a:r>
                      <a:r>
                        <a:rPr sz="1000" b="0" i="0" u="none" dirty="0" err="1">
                          <a:solidFill>
                            <a:srgbClr val="111111"/>
                          </a:solidFill>
                        </a:rPr>
                        <a:t>Behandlung</a:t>
                      </a:r>
                      <a:r>
                        <a:rPr sz="1000" b="0" i="0" u="none" dirty="0">
                          <a:solidFill>
                            <a:srgbClr val="111111"/>
                          </a:solidFill>
                        </a:rPr>
                        <a:t> n = 2 (15.4 %), KG: </a:t>
                      </a:r>
                      <a:r>
                        <a:rPr sz="1000" b="0" i="0" u="none" dirty="0" err="1">
                          <a:solidFill>
                            <a:srgbClr val="111111"/>
                          </a:solidFill>
                        </a:rPr>
                        <a:t>Erfolgreiche</a:t>
                      </a:r>
                      <a:r>
                        <a:rPr sz="1000" b="0" i="0" u="none" dirty="0">
                          <a:solidFill>
                            <a:srgbClr val="111111"/>
                          </a:solidFill>
                        </a:rPr>
                        <a:t> </a:t>
                      </a:r>
                      <a:r>
                        <a:rPr sz="1000" b="0" i="0" u="none" dirty="0" err="1">
                          <a:solidFill>
                            <a:srgbClr val="111111"/>
                          </a:solidFill>
                        </a:rPr>
                        <a:t>Behandlung</a:t>
                      </a:r>
                      <a:r>
                        <a:rPr sz="1000" b="0" i="0" u="none" dirty="0">
                          <a:solidFill>
                            <a:srgbClr val="111111"/>
                          </a:solidFill>
                        </a:rPr>
                        <a:t>: n = 4 (30 %), </a:t>
                      </a:r>
                      <a:r>
                        <a:rPr sz="1000" b="0" i="0" u="none" dirty="0" err="1">
                          <a:solidFill>
                            <a:srgbClr val="111111"/>
                          </a:solidFill>
                        </a:rPr>
                        <a:t>erfolglose</a:t>
                      </a:r>
                      <a:r>
                        <a:rPr sz="1000" b="0" i="0" u="none" dirty="0">
                          <a:solidFill>
                            <a:srgbClr val="111111"/>
                          </a:solidFill>
                        </a:rPr>
                        <a:t> </a:t>
                      </a:r>
                      <a:r>
                        <a:rPr sz="1000" b="0" i="0" u="none" dirty="0" err="1">
                          <a:solidFill>
                            <a:srgbClr val="111111"/>
                          </a:solidFill>
                        </a:rPr>
                        <a:t>Behandlung</a:t>
                      </a:r>
                      <a:r>
                        <a:rPr sz="1000" b="0" i="0" u="none" dirty="0">
                          <a:solidFill>
                            <a:srgbClr val="111111"/>
                          </a:solidFill>
                        </a:rPr>
                        <a:t> n = 4 (40 %); </a:t>
                      </a:r>
                      <a:r>
                        <a:rPr sz="1000" b="0" i="0" u="none" dirty="0" err="1">
                          <a:solidFill>
                            <a:srgbClr val="111111"/>
                          </a:solidFill>
                        </a:rPr>
                        <a:t>Vergleich</a:t>
                      </a:r>
                      <a:r>
                        <a:rPr sz="1000" b="0" i="0" u="none" dirty="0">
                          <a:solidFill>
                            <a:srgbClr val="111111"/>
                          </a:solidFill>
                        </a:rPr>
                        <a:t>: ns. (p = 0.21; KI = (-0.12, 0.63))</a:t>
                      </a:r>
                    </a:p>
                    <a:p>
                      <a:pPr marL="0" indent="171450" algn="l">
                        <a:spcAft>
                          <a:spcPts val="500"/>
                        </a:spcAft>
                        <a:buFont typeface="Arial" panose="020B0604020202020204" pitchFamily="34" charset="0"/>
                        <a:buChar char="•"/>
                      </a:pPr>
                      <a:r>
                        <a:rPr sz="1000" b="0" i="0" u="sng" dirty="0" err="1">
                          <a:solidFill>
                            <a:srgbClr val="111111"/>
                          </a:solidFill>
                        </a:rPr>
                        <a:t>Sicherheit</a:t>
                      </a:r>
                      <a:r>
                        <a:rPr sz="1000" b="0" i="0" u="sng" dirty="0">
                          <a:solidFill>
                            <a:srgbClr val="111111"/>
                          </a:solidFill>
                        </a:rPr>
                        <a:t> (</a:t>
                      </a:r>
                      <a:r>
                        <a:rPr sz="1000" b="0" i="0" u="sng" dirty="0" err="1">
                          <a:solidFill>
                            <a:srgbClr val="111111"/>
                          </a:solidFill>
                        </a:rPr>
                        <a:t>Unerwünschte</a:t>
                      </a:r>
                      <a:r>
                        <a:rPr sz="1000" b="0" i="0" u="sng" dirty="0">
                          <a:solidFill>
                            <a:srgbClr val="111111"/>
                          </a:solidFill>
                        </a:rPr>
                        <a:t> </a:t>
                      </a:r>
                      <a:r>
                        <a:rPr sz="1000" b="0" i="0" u="sng" dirty="0" err="1">
                          <a:solidFill>
                            <a:srgbClr val="111111"/>
                          </a:solidFill>
                        </a:rPr>
                        <a:t>Ereignisse</a:t>
                      </a:r>
                      <a:r>
                        <a:rPr sz="1000" b="0" i="0" u="sng" dirty="0">
                          <a:solidFill>
                            <a:srgbClr val="111111"/>
                          </a:solidFill>
                        </a:rPr>
                        <a:t>, </a:t>
                      </a:r>
                      <a:r>
                        <a:rPr sz="1000" b="0" i="0" u="sng" dirty="0" err="1">
                          <a:solidFill>
                            <a:srgbClr val="111111"/>
                          </a:solidFill>
                        </a:rPr>
                        <a:t>Nebenwirkungen</a:t>
                      </a:r>
                      <a:r>
                        <a:rPr sz="1000" b="0" i="0" u="sng" dirty="0">
                          <a:solidFill>
                            <a:srgbClr val="111111"/>
                          </a:solidFill>
                        </a:rPr>
                        <a:t>) - Grad </a:t>
                      </a:r>
                      <a:r>
                        <a:rPr sz="1000" b="0" i="0" u="sng" dirty="0" err="1">
                          <a:solidFill>
                            <a:srgbClr val="111111"/>
                          </a:solidFill>
                        </a:rPr>
                        <a:t>nach</a:t>
                      </a:r>
                      <a:r>
                        <a:rPr sz="1000" b="0" i="0" u="sng" dirty="0">
                          <a:solidFill>
                            <a:srgbClr val="111111"/>
                          </a:solidFill>
                        </a:rPr>
                        <a:t> CTCAE </a:t>
                      </a:r>
                      <a:r>
                        <a:rPr sz="1000" b="0" i="0" u="none" dirty="0">
                          <a:solidFill>
                            <a:srgbClr val="111111"/>
                          </a:solidFill>
                        </a:rPr>
                        <a:t>KG: Grad 1 NW (</a:t>
                      </a:r>
                      <a:r>
                        <a:rPr sz="1000" b="0" i="0" u="none" dirty="0" err="1">
                          <a:solidFill>
                            <a:srgbClr val="111111"/>
                          </a:solidFill>
                        </a:rPr>
                        <a:t>Fieber</a:t>
                      </a:r>
                      <a:r>
                        <a:rPr sz="1000" b="0" i="0" u="none" dirty="0">
                          <a:solidFill>
                            <a:srgbClr val="111111"/>
                          </a:solidFill>
                        </a:rPr>
                        <a:t>, </a:t>
                      </a:r>
                      <a:r>
                        <a:rPr sz="1000" b="0" i="0" u="none" dirty="0" err="1">
                          <a:solidFill>
                            <a:srgbClr val="111111"/>
                          </a:solidFill>
                        </a:rPr>
                        <a:t>Schüttelfrost</a:t>
                      </a:r>
                      <a:r>
                        <a:rPr sz="1000" b="0" i="0" u="none" dirty="0">
                          <a:solidFill>
                            <a:srgbClr val="111111"/>
                          </a:solidFill>
                        </a:rPr>
                        <a:t>, </a:t>
                      </a:r>
                      <a:r>
                        <a:rPr sz="1000" b="0" i="0" u="none" dirty="0" err="1">
                          <a:solidFill>
                            <a:srgbClr val="111111"/>
                          </a:solidFill>
                        </a:rPr>
                        <a:t>Kopfweh</a:t>
                      </a:r>
                      <a:r>
                        <a:rPr sz="1000" b="0" i="0" u="none" dirty="0">
                          <a:solidFill>
                            <a:srgbClr val="111111"/>
                          </a:solidFill>
                        </a:rPr>
                        <a:t>, </a:t>
                      </a:r>
                      <a:r>
                        <a:rPr sz="1000" b="0" i="0" u="none" dirty="0" err="1">
                          <a:solidFill>
                            <a:srgbClr val="111111"/>
                          </a:solidFill>
                        </a:rPr>
                        <a:t>Unwohlsein</a:t>
                      </a:r>
                      <a:r>
                        <a:rPr sz="1000" b="0" i="0" u="none" dirty="0">
                          <a:solidFill>
                            <a:srgbClr val="111111"/>
                          </a:solidFill>
                        </a:rPr>
                        <a:t>), 2 </a:t>
                      </a:r>
                      <a:r>
                        <a:rPr sz="1000" b="0" i="0" u="none" dirty="0" err="1">
                          <a:solidFill>
                            <a:srgbClr val="111111"/>
                          </a:solidFill>
                        </a:rPr>
                        <a:t>allergische</a:t>
                      </a:r>
                      <a:r>
                        <a:rPr sz="1000" b="0" i="0" u="none" dirty="0">
                          <a:solidFill>
                            <a:srgbClr val="111111"/>
                          </a:solidFill>
                        </a:rPr>
                        <a:t> </a:t>
                      </a:r>
                      <a:r>
                        <a:rPr sz="1000" b="0" i="0" u="none" dirty="0" err="1">
                          <a:solidFill>
                            <a:srgbClr val="111111"/>
                          </a:solidFill>
                        </a:rPr>
                        <a:t>Reaktionen</a:t>
                      </a:r>
                      <a:r>
                        <a:rPr sz="1000" b="0" i="0" u="none" dirty="0">
                          <a:solidFill>
                            <a:srgbClr val="111111"/>
                          </a:solidFill>
                        </a:rPr>
                        <a:t> (</a:t>
                      </a:r>
                      <a:r>
                        <a:rPr sz="1000" b="0" i="0" u="none" dirty="0" err="1">
                          <a:solidFill>
                            <a:srgbClr val="111111"/>
                          </a:solidFill>
                        </a:rPr>
                        <a:t>keine</a:t>
                      </a:r>
                      <a:r>
                        <a:rPr sz="1000" b="0" i="0" u="none" dirty="0">
                          <a:solidFill>
                            <a:srgbClr val="111111"/>
                          </a:solidFill>
                        </a:rPr>
                        <a:t> </a:t>
                      </a:r>
                      <a:r>
                        <a:rPr sz="1000" b="0" i="0" u="none" dirty="0" err="1">
                          <a:solidFill>
                            <a:srgbClr val="111111"/>
                          </a:solidFill>
                        </a:rPr>
                        <a:t>Hospitalisierung</a:t>
                      </a:r>
                      <a:r>
                        <a:rPr sz="1000" b="0" i="0" u="none" dirty="0">
                          <a:solidFill>
                            <a:srgbClr val="111111"/>
                          </a:solidFill>
                        </a:rPr>
                        <a:t> </a:t>
                      </a:r>
                      <a:r>
                        <a:rPr sz="1000" b="0" i="0" u="none" dirty="0" err="1">
                          <a:solidFill>
                            <a:srgbClr val="111111"/>
                          </a:solidFill>
                        </a:rPr>
                        <a:t>notwendig</a:t>
                      </a:r>
                      <a:r>
                        <a:rPr sz="1000" b="0" i="0" u="none" dirty="0">
                          <a:solidFill>
                            <a:srgbClr val="111111"/>
                          </a:solidFill>
                        </a:rPr>
                        <a:t>), IG: Grad 1 NW (</a:t>
                      </a:r>
                      <a:r>
                        <a:rPr sz="1000" b="0" i="0" u="none" dirty="0" err="1">
                          <a:solidFill>
                            <a:srgbClr val="111111"/>
                          </a:solidFill>
                        </a:rPr>
                        <a:t>Fieber</a:t>
                      </a:r>
                      <a:r>
                        <a:rPr sz="1000" b="0" i="0" u="none" dirty="0">
                          <a:solidFill>
                            <a:srgbClr val="111111"/>
                          </a:solidFill>
                        </a:rPr>
                        <a:t> und </a:t>
                      </a:r>
                      <a:r>
                        <a:rPr sz="1000" b="0" i="0" u="none" dirty="0" err="1">
                          <a:solidFill>
                            <a:srgbClr val="111111"/>
                          </a:solidFill>
                        </a:rPr>
                        <a:t>Brustschmerzen</a:t>
                      </a:r>
                      <a:r>
                        <a:rPr sz="1000" b="0" i="0" u="none" dirty="0">
                          <a:solidFill>
                            <a:srgbClr val="111111"/>
                          </a:solidFill>
                        </a:rPr>
                        <a:t>)</a:t>
                      </a:r>
                    </a:p>
                    <a:p>
                      <a:pPr algn="l">
                        <a:spcAft>
                          <a:spcPts val="500"/>
                        </a:spcAft>
                      </a:pPr>
                      <a:r>
                        <a:rPr sz="1000" b="0" i="0" u="none" dirty="0">
                          <a:solidFill>
                            <a:srgbClr val="111111"/>
                          </a:solidFill>
                        </a:rPr>
                        <a:t>b)K.C. Kim, J.H. </a:t>
                      </a:r>
                      <a:r>
                        <a:rPr sz="1000" b="0" i="0" u="none" dirty="0" err="1">
                          <a:solidFill>
                            <a:srgbClr val="111111"/>
                          </a:solidFill>
                        </a:rPr>
                        <a:t>Yook</a:t>
                      </a:r>
                      <a:r>
                        <a:rPr sz="1000" b="0" i="0" u="none" dirty="0">
                          <a:solidFill>
                            <a:srgbClr val="111111"/>
                          </a:solidFill>
                        </a:rPr>
                        <a:t>, J. </a:t>
                      </a:r>
                      <a:r>
                        <a:rPr sz="1000" b="0" i="0" u="none" dirty="0" err="1">
                          <a:solidFill>
                            <a:srgbClr val="111111"/>
                          </a:solidFill>
                        </a:rPr>
                        <a:t>Eisenbraun</a:t>
                      </a:r>
                      <a:r>
                        <a:rPr sz="1000" b="0" i="0" u="none" dirty="0">
                          <a:solidFill>
                            <a:srgbClr val="111111"/>
                          </a:solidFill>
                        </a:rPr>
                        <a:t>, B.S. Kim, R. Huber (2012): </a:t>
                      </a:r>
                      <a:r>
                        <a:rPr sz="1000" b="1" i="0" u="none" dirty="0">
                          <a:solidFill>
                            <a:srgbClr val="111111"/>
                          </a:solidFill>
                        </a:rPr>
                        <a:t>Quality of life, immunomodulation and safety of adjuvant mistletoe treatment in patients with gastric carcinoma - a randomized, controlled pilot study</a:t>
                      </a:r>
                      <a:r>
                        <a:rPr sz="1000" b="0" i="0" u="none" dirty="0">
                          <a:solidFill>
                            <a:srgbClr val="111111"/>
                          </a:solidFill>
                        </a:rPr>
                        <a:t>, In: BMC Complementary &amp; Alternative Medicine, </a:t>
                      </a:r>
                      <a:r>
                        <a:rPr sz="1000" b="0" i="0" u="none" dirty="0" err="1">
                          <a:solidFill>
                            <a:srgbClr val="111111"/>
                          </a:solidFill>
                        </a:rPr>
                        <a:t>Patienten</a:t>
                      </a:r>
                      <a:r>
                        <a:rPr sz="1000" b="0" i="0" u="none" dirty="0">
                          <a:solidFill>
                            <a:srgbClr val="111111"/>
                          </a:solidFill>
                        </a:rPr>
                        <a:t>: 32 </a:t>
                      </a:r>
                      <a:r>
                        <a:rPr sz="1000" b="0" i="0" u="none" dirty="0" err="1">
                          <a:solidFill>
                            <a:srgbClr val="111111"/>
                          </a:solidFill>
                        </a:rPr>
                        <a:t>operierte</a:t>
                      </a:r>
                      <a:r>
                        <a:rPr sz="1000" b="0" i="0" u="none" dirty="0">
                          <a:solidFill>
                            <a:srgbClr val="111111"/>
                          </a:solidFill>
                        </a:rPr>
                        <a:t> </a:t>
                      </a:r>
                      <a:r>
                        <a:rPr sz="1000" b="0" i="0" u="none" dirty="0" err="1">
                          <a:solidFill>
                            <a:srgbClr val="111111"/>
                          </a:solidFill>
                        </a:rPr>
                        <a:t>Patienten</a:t>
                      </a:r>
                      <a:r>
                        <a:rPr sz="1000" b="0" i="0" u="none" dirty="0">
                          <a:solidFill>
                            <a:srgbClr val="111111"/>
                          </a:solidFill>
                        </a:rPr>
                        <a:t> </a:t>
                      </a:r>
                      <a:r>
                        <a:rPr sz="1000" b="0" i="0" u="none" dirty="0" err="1">
                          <a:solidFill>
                            <a:srgbClr val="111111"/>
                          </a:solidFill>
                        </a:rPr>
                        <a:t>mit</a:t>
                      </a:r>
                      <a:r>
                        <a:rPr sz="1000" b="0" i="0" u="none" dirty="0">
                          <a:solidFill>
                            <a:srgbClr val="111111"/>
                          </a:solidFill>
                        </a:rPr>
                        <a:t> </a:t>
                      </a:r>
                      <a:r>
                        <a:rPr sz="1000" b="0" i="0" u="none" dirty="0" err="1">
                          <a:solidFill>
                            <a:srgbClr val="111111"/>
                          </a:solidFill>
                        </a:rPr>
                        <a:t>Magenkrebs</a:t>
                      </a:r>
                      <a:r>
                        <a:rPr sz="1000" b="0" i="0" u="none" dirty="0">
                          <a:solidFill>
                            <a:srgbClr val="111111"/>
                          </a:solidFill>
                        </a:rPr>
                        <a:t> (Stage </a:t>
                      </a:r>
                      <a:r>
                        <a:rPr sz="1000" b="0" i="0" u="none" dirty="0" err="1">
                          <a:solidFill>
                            <a:srgbClr val="111111"/>
                          </a:solidFill>
                        </a:rPr>
                        <a:t>Ib</a:t>
                      </a:r>
                      <a:r>
                        <a:rPr sz="1000" b="0" i="0" u="none" dirty="0">
                          <a:solidFill>
                            <a:srgbClr val="111111"/>
                          </a:solidFill>
                        </a:rPr>
                        <a:t> </a:t>
                      </a:r>
                      <a:r>
                        <a:rPr sz="1000" b="0" i="0" u="none" dirty="0" err="1">
                          <a:solidFill>
                            <a:srgbClr val="111111"/>
                          </a:solidFill>
                        </a:rPr>
                        <a:t>oder</a:t>
                      </a:r>
                      <a:r>
                        <a:rPr sz="1000" b="0" i="0" u="none" dirty="0">
                          <a:solidFill>
                            <a:srgbClr val="111111"/>
                          </a:solidFill>
                        </a:rPr>
                        <a:t> II) (IG: 16, KG: 16)</a:t>
                      </a:r>
                    </a:p>
                    <a:p>
                      <a:pPr algn="l">
                        <a:spcAft>
                          <a:spcPts val="500"/>
                        </a:spcAft>
                      </a:pPr>
                      <a:r>
                        <a:rPr sz="1000" b="1" i="0" u="none" dirty="0" err="1">
                          <a:solidFill>
                            <a:srgbClr val="111111"/>
                          </a:solidFill>
                        </a:rPr>
                        <a:t>Endpunkte</a:t>
                      </a:r>
                      <a:r>
                        <a:rPr sz="1000" b="1" i="0" u="none" dirty="0">
                          <a:solidFill>
                            <a:srgbClr val="111111"/>
                          </a:solidFill>
                        </a:rPr>
                        <a:t> und Ergebnisse: </a:t>
                      </a:r>
                    </a:p>
                    <a:p>
                      <a:pPr marL="0" indent="171450" algn="l">
                        <a:spcAft>
                          <a:spcPts val="500"/>
                        </a:spcAft>
                        <a:buFont typeface="Arial" panose="020B0604020202020204" pitchFamily="34" charset="0"/>
                        <a:buChar char="•"/>
                      </a:pPr>
                      <a:r>
                        <a:rPr sz="1000" b="0" i="0" u="sng" dirty="0" err="1">
                          <a:solidFill>
                            <a:srgbClr val="111111"/>
                          </a:solidFill>
                        </a:rPr>
                        <a:t>Lebensqualität</a:t>
                      </a:r>
                      <a:r>
                        <a:rPr sz="1000" b="0" i="0" u="sng" dirty="0">
                          <a:solidFill>
                            <a:srgbClr val="111111"/>
                          </a:solidFill>
                        </a:rPr>
                        <a:t> -EORTC-QLQ-C30:</a:t>
                      </a:r>
                    </a:p>
                    <a:p>
                      <a:pPr algn="l">
                        <a:spcAft>
                          <a:spcPts val="500"/>
                        </a:spcAft>
                      </a:pPr>
                      <a:r>
                        <a:rPr sz="1000" b="0" i="0" u="none" dirty="0" err="1">
                          <a:solidFill>
                            <a:srgbClr val="111111"/>
                          </a:solidFill>
                        </a:rPr>
                        <a:t>Globaler</a:t>
                      </a:r>
                      <a:r>
                        <a:rPr sz="1000" b="0" i="0" u="none" dirty="0">
                          <a:solidFill>
                            <a:srgbClr val="111111"/>
                          </a:solidFill>
                        </a:rPr>
                        <a:t> </a:t>
                      </a:r>
                      <a:r>
                        <a:rPr sz="1000" b="0" i="0" u="none" dirty="0" err="1">
                          <a:solidFill>
                            <a:srgbClr val="111111"/>
                          </a:solidFill>
                        </a:rPr>
                        <a:t>GesundheitszustandIG</a:t>
                      </a:r>
                      <a:r>
                        <a:rPr sz="1000" b="0" i="0" u="none" dirty="0">
                          <a:solidFill>
                            <a:srgbClr val="111111"/>
                          </a:solidFill>
                        </a:rPr>
                        <a:t> &gt; KG: p &lt; 0.01;</a:t>
                      </a:r>
                    </a:p>
                    <a:p>
                      <a:pPr algn="l">
                        <a:spcAft>
                          <a:spcPts val="500"/>
                        </a:spcAft>
                      </a:pPr>
                      <a:r>
                        <a:rPr sz="1000" b="0" i="0" u="none" dirty="0" err="1">
                          <a:solidFill>
                            <a:srgbClr val="111111"/>
                          </a:solidFill>
                        </a:rPr>
                        <a:t>Keine</a:t>
                      </a:r>
                      <a:r>
                        <a:rPr sz="1000" b="0" i="0" u="none" dirty="0">
                          <a:solidFill>
                            <a:srgbClr val="111111"/>
                          </a:solidFill>
                        </a:rPr>
                        <a:t> </a:t>
                      </a:r>
                      <a:r>
                        <a:rPr sz="1000" b="0" i="0" u="none" dirty="0" err="1">
                          <a:solidFill>
                            <a:srgbClr val="111111"/>
                          </a:solidFill>
                        </a:rPr>
                        <a:t>signifikanten</a:t>
                      </a:r>
                      <a:r>
                        <a:rPr sz="1000" b="0" i="0" u="none" dirty="0">
                          <a:solidFill>
                            <a:srgbClr val="111111"/>
                          </a:solidFill>
                        </a:rPr>
                        <a:t> </a:t>
                      </a:r>
                      <a:r>
                        <a:rPr sz="1000" b="0" i="0" u="none" dirty="0" err="1">
                          <a:solidFill>
                            <a:srgbClr val="111111"/>
                          </a:solidFill>
                        </a:rPr>
                        <a:t>Unterschiede</a:t>
                      </a:r>
                      <a:r>
                        <a:rPr sz="1000" b="0" i="0" u="none" dirty="0">
                          <a:solidFill>
                            <a:srgbClr val="111111"/>
                          </a:solidFill>
                        </a:rPr>
                        <a:t> für: </a:t>
                      </a:r>
                      <a:r>
                        <a:rPr sz="1000" b="0" i="0" u="none" dirty="0" err="1">
                          <a:solidFill>
                            <a:srgbClr val="111111"/>
                          </a:solidFill>
                        </a:rPr>
                        <a:t>Funktionsskalen</a:t>
                      </a:r>
                      <a:r>
                        <a:rPr sz="1000" b="0" i="0" u="none" dirty="0">
                          <a:solidFill>
                            <a:srgbClr val="111111"/>
                          </a:solidFill>
                        </a:rPr>
                        <a:t> (</a:t>
                      </a:r>
                      <a:r>
                        <a:rPr sz="1000" b="0" i="0" u="none" dirty="0" err="1">
                          <a:solidFill>
                            <a:srgbClr val="111111"/>
                          </a:solidFill>
                        </a:rPr>
                        <a:t>Körperliche</a:t>
                      </a:r>
                      <a:r>
                        <a:rPr sz="1000" b="0" i="0" u="none" dirty="0">
                          <a:solidFill>
                            <a:srgbClr val="111111"/>
                          </a:solidFill>
                        </a:rPr>
                        <a:t> </a:t>
                      </a:r>
                      <a:r>
                        <a:rPr sz="1000" b="0" i="0" u="none" dirty="0" err="1">
                          <a:solidFill>
                            <a:srgbClr val="111111"/>
                          </a:solidFill>
                        </a:rPr>
                        <a:t>Leistung</a:t>
                      </a:r>
                      <a:r>
                        <a:rPr sz="1000" b="0" i="0" u="none" dirty="0">
                          <a:solidFill>
                            <a:srgbClr val="111111"/>
                          </a:solidFill>
                        </a:rPr>
                        <a:t>, </a:t>
                      </a:r>
                      <a:r>
                        <a:rPr sz="1000" b="0" i="0" u="none" dirty="0" err="1">
                          <a:solidFill>
                            <a:srgbClr val="111111"/>
                          </a:solidFill>
                        </a:rPr>
                        <a:t>Berufliche</a:t>
                      </a:r>
                      <a:r>
                        <a:rPr sz="1000" b="0" i="0" u="none" dirty="0">
                          <a:solidFill>
                            <a:srgbClr val="111111"/>
                          </a:solidFill>
                        </a:rPr>
                        <a:t> </a:t>
                      </a:r>
                      <a:r>
                        <a:rPr sz="1000" b="0" i="0" u="none" dirty="0" err="1">
                          <a:solidFill>
                            <a:srgbClr val="111111"/>
                          </a:solidFill>
                        </a:rPr>
                        <a:t>Leistung</a:t>
                      </a:r>
                      <a:r>
                        <a:rPr sz="1000" b="0" i="0" u="none" dirty="0">
                          <a:solidFill>
                            <a:srgbClr val="111111"/>
                          </a:solidFill>
                        </a:rPr>
                        <a:t>, </a:t>
                      </a:r>
                      <a:r>
                        <a:rPr sz="1000" b="0" i="0" u="none" dirty="0" err="1">
                          <a:solidFill>
                            <a:srgbClr val="111111"/>
                          </a:solidFill>
                        </a:rPr>
                        <a:t>Emotionalität</a:t>
                      </a:r>
                      <a:r>
                        <a:rPr sz="1000" b="0" i="0" u="none" dirty="0">
                          <a:solidFill>
                            <a:srgbClr val="111111"/>
                          </a:solidFill>
                        </a:rPr>
                        <a:t>, </a:t>
                      </a:r>
                      <a:r>
                        <a:rPr sz="1000" b="0" i="0" u="none" dirty="0" err="1">
                          <a:solidFill>
                            <a:srgbClr val="111111"/>
                          </a:solidFill>
                        </a:rPr>
                        <a:t>Kognitive</a:t>
                      </a:r>
                      <a:r>
                        <a:rPr sz="1000" b="0" i="0" u="none" dirty="0">
                          <a:solidFill>
                            <a:srgbClr val="111111"/>
                          </a:solidFill>
                        </a:rPr>
                        <a:t> </a:t>
                      </a:r>
                      <a:r>
                        <a:rPr sz="1000" b="0" i="0" u="none" dirty="0" err="1">
                          <a:solidFill>
                            <a:srgbClr val="111111"/>
                          </a:solidFill>
                        </a:rPr>
                        <a:t>Leistung</a:t>
                      </a:r>
                      <a:r>
                        <a:rPr sz="1000" b="0" i="0" u="none" dirty="0">
                          <a:solidFill>
                            <a:srgbClr val="111111"/>
                          </a:solidFill>
                        </a:rPr>
                        <a:t>, </a:t>
                      </a:r>
                      <a:r>
                        <a:rPr sz="1000" b="0" i="0" u="none" dirty="0" err="1">
                          <a:solidFill>
                            <a:srgbClr val="111111"/>
                          </a:solidFill>
                        </a:rPr>
                        <a:t>Soziales</a:t>
                      </a:r>
                      <a:r>
                        <a:rPr sz="1000" b="0" i="0" u="none" dirty="0">
                          <a:solidFill>
                            <a:srgbClr val="111111"/>
                          </a:solidFill>
                        </a:rPr>
                        <a:t> </a:t>
                      </a:r>
                      <a:r>
                        <a:rPr sz="1000" b="0" i="0" u="none" dirty="0" err="1">
                          <a:solidFill>
                            <a:srgbClr val="111111"/>
                          </a:solidFill>
                        </a:rPr>
                        <a:t>Eingebundensein</a:t>
                      </a:r>
                      <a:r>
                        <a:rPr sz="1000" b="0" i="0" u="none" dirty="0">
                          <a:solidFill>
                            <a:srgbClr val="111111"/>
                          </a:solidFill>
                        </a:rPr>
                        <a:t>) und </a:t>
                      </a:r>
                      <a:r>
                        <a:rPr sz="1000" b="0" i="0" u="none" dirty="0" err="1">
                          <a:solidFill>
                            <a:srgbClr val="111111"/>
                          </a:solidFill>
                        </a:rPr>
                        <a:t>Symptomskalen</a:t>
                      </a:r>
                      <a:r>
                        <a:rPr sz="1000" b="0" i="0" u="none" dirty="0">
                          <a:solidFill>
                            <a:srgbClr val="111111"/>
                          </a:solidFill>
                        </a:rPr>
                        <a:t> Fatigue, </a:t>
                      </a:r>
                      <a:r>
                        <a:rPr sz="1000" b="0" i="0" u="none" dirty="0" err="1">
                          <a:solidFill>
                            <a:srgbClr val="111111"/>
                          </a:solidFill>
                        </a:rPr>
                        <a:t>Übelkeit</a:t>
                      </a:r>
                      <a:r>
                        <a:rPr sz="1000" b="0" i="0" u="none" dirty="0">
                          <a:solidFill>
                            <a:srgbClr val="111111"/>
                          </a:solidFill>
                        </a:rPr>
                        <a:t> und </a:t>
                      </a:r>
                      <a:r>
                        <a:rPr sz="1000" b="0" i="0" u="none" dirty="0" err="1">
                          <a:solidFill>
                            <a:srgbClr val="111111"/>
                          </a:solidFill>
                        </a:rPr>
                        <a:t>Erbrechen</a:t>
                      </a:r>
                      <a:r>
                        <a:rPr sz="1000" b="0" i="0" u="none" dirty="0">
                          <a:solidFill>
                            <a:srgbClr val="111111"/>
                          </a:solidFill>
                        </a:rPr>
                        <a:t>, </a:t>
                      </a:r>
                      <a:r>
                        <a:rPr sz="1000" b="0" i="0" u="none" dirty="0" err="1">
                          <a:solidFill>
                            <a:srgbClr val="111111"/>
                          </a:solidFill>
                        </a:rPr>
                        <a:t>Schmerzen</a:t>
                      </a:r>
                      <a:r>
                        <a:rPr sz="1000" b="0" i="0" u="none" dirty="0">
                          <a:solidFill>
                            <a:srgbClr val="111111"/>
                          </a:solidFill>
                        </a:rPr>
                        <a:t>, </a:t>
                      </a:r>
                      <a:r>
                        <a:rPr sz="1000" b="0" i="0" u="none" dirty="0" err="1">
                          <a:solidFill>
                            <a:srgbClr val="111111"/>
                          </a:solidFill>
                        </a:rPr>
                        <a:t>Dyspnoe</a:t>
                      </a:r>
                      <a:r>
                        <a:rPr sz="1000" b="0" i="0" u="none" dirty="0">
                          <a:solidFill>
                            <a:srgbClr val="111111"/>
                          </a:solidFill>
                        </a:rPr>
                        <a:t>, </a:t>
                      </a:r>
                      <a:r>
                        <a:rPr sz="1000" b="0" i="0" u="none" dirty="0" err="1">
                          <a:solidFill>
                            <a:srgbClr val="111111"/>
                          </a:solidFill>
                        </a:rPr>
                        <a:t>Schlaflosigkeit</a:t>
                      </a:r>
                      <a:r>
                        <a:rPr sz="1000" b="0" i="0" u="none" dirty="0">
                          <a:solidFill>
                            <a:srgbClr val="111111"/>
                          </a:solidFill>
                        </a:rPr>
                        <a:t>, </a:t>
                      </a:r>
                      <a:r>
                        <a:rPr sz="1000" b="0" i="0" u="none" dirty="0" err="1">
                          <a:solidFill>
                            <a:srgbClr val="111111"/>
                          </a:solidFill>
                        </a:rPr>
                        <a:t>Appetitlosigkeit</a:t>
                      </a:r>
                      <a:r>
                        <a:rPr sz="1000" b="0" i="0" u="none" dirty="0">
                          <a:solidFill>
                            <a:srgbClr val="111111"/>
                          </a:solidFill>
                        </a:rPr>
                        <a:t>, Obstipation, </a:t>
                      </a:r>
                      <a:r>
                        <a:rPr sz="1000" b="0" i="0" u="none" dirty="0" err="1">
                          <a:solidFill>
                            <a:srgbClr val="111111"/>
                          </a:solidFill>
                        </a:rPr>
                        <a:t>Diarrhö</a:t>
                      </a:r>
                      <a:r>
                        <a:rPr sz="1000" b="0" i="0" u="none" dirty="0">
                          <a:solidFill>
                            <a:srgbClr val="111111"/>
                          </a:solidFill>
                        </a:rPr>
                        <a:t>, </a:t>
                      </a:r>
                      <a:r>
                        <a:rPr sz="1000" b="0" i="0" u="none" dirty="0" err="1">
                          <a:solidFill>
                            <a:srgbClr val="111111"/>
                          </a:solidFill>
                        </a:rPr>
                        <a:t>Finanz</a:t>
                      </a:r>
                      <a:r>
                        <a:rPr sz="1000" b="0" i="0" u="none" dirty="0">
                          <a:solidFill>
                            <a:srgbClr val="111111"/>
                          </a:solidFill>
                        </a:rPr>
                        <a:t>. </a:t>
                      </a:r>
                      <a:r>
                        <a:rPr sz="1000" b="0" i="0" u="none" dirty="0" err="1">
                          <a:solidFill>
                            <a:srgbClr val="111111"/>
                          </a:solidFill>
                        </a:rPr>
                        <a:t>Schwierigkeiten</a:t>
                      </a:r>
                      <a:r>
                        <a:rPr sz="1000" b="0" i="0" u="none" dirty="0">
                          <a:solidFill>
                            <a:srgbClr val="111111"/>
                          </a:solidFill>
                        </a:rPr>
                        <a:t>); QLQ-STO22 (</a:t>
                      </a:r>
                      <a:r>
                        <a:rPr sz="1000" b="0" i="0" u="none" dirty="0" err="1">
                          <a:solidFill>
                            <a:srgbClr val="111111"/>
                          </a:solidFill>
                        </a:rPr>
                        <a:t>Dysphagie</a:t>
                      </a:r>
                      <a:r>
                        <a:rPr sz="1000" b="0" i="0" u="none" dirty="0">
                          <a:solidFill>
                            <a:srgbClr val="111111"/>
                          </a:solidFill>
                        </a:rPr>
                        <a:t>, </a:t>
                      </a:r>
                      <a:r>
                        <a:rPr sz="1000" b="0" i="0" u="none" dirty="0" err="1">
                          <a:solidFill>
                            <a:srgbClr val="111111"/>
                          </a:solidFill>
                        </a:rPr>
                        <a:t>Schmerzen</a:t>
                      </a:r>
                      <a:r>
                        <a:rPr sz="1000" b="0" i="0" u="none" dirty="0">
                          <a:solidFill>
                            <a:srgbClr val="111111"/>
                          </a:solidFill>
                        </a:rPr>
                        <a:t>, Reflux Symptom, </a:t>
                      </a:r>
                      <a:r>
                        <a:rPr sz="1000" b="0" i="0" u="none" dirty="0" err="1">
                          <a:solidFill>
                            <a:srgbClr val="111111"/>
                          </a:solidFill>
                        </a:rPr>
                        <a:t>Essrestriktion</a:t>
                      </a:r>
                      <a:r>
                        <a:rPr sz="1000" b="0" i="0" u="none" dirty="0">
                          <a:solidFill>
                            <a:srgbClr val="111111"/>
                          </a:solidFill>
                        </a:rPr>
                        <a:t>, Angst, </a:t>
                      </a:r>
                      <a:r>
                        <a:rPr sz="1000" b="0" i="0" u="none" dirty="0" err="1">
                          <a:solidFill>
                            <a:srgbClr val="111111"/>
                          </a:solidFill>
                        </a:rPr>
                        <a:t>Mundtrockenheit</a:t>
                      </a:r>
                      <a:r>
                        <a:rPr sz="1000" b="0" i="0" u="none" dirty="0">
                          <a:solidFill>
                            <a:srgbClr val="111111"/>
                          </a:solidFill>
                        </a:rPr>
                        <a:t>, </a:t>
                      </a:r>
                      <a:r>
                        <a:rPr sz="1000" b="0" i="0" u="none" dirty="0" err="1">
                          <a:solidFill>
                            <a:srgbClr val="111111"/>
                          </a:solidFill>
                        </a:rPr>
                        <a:t>Geschmack</a:t>
                      </a:r>
                      <a:r>
                        <a:rPr sz="1000" b="0" i="0" u="none" dirty="0">
                          <a:solidFill>
                            <a:srgbClr val="111111"/>
                          </a:solidFill>
                        </a:rPr>
                        <a:t>, </a:t>
                      </a:r>
                      <a:r>
                        <a:rPr sz="1000" b="0" i="0" u="none" dirty="0" err="1">
                          <a:solidFill>
                            <a:srgbClr val="111111"/>
                          </a:solidFill>
                        </a:rPr>
                        <a:t>Körperbild</a:t>
                      </a:r>
                      <a:r>
                        <a:rPr sz="1000" b="0" i="0" u="none" dirty="0">
                          <a:solidFill>
                            <a:srgbClr val="111111"/>
                          </a:solidFill>
                        </a:rPr>
                        <a:t>, </a:t>
                      </a:r>
                      <a:r>
                        <a:rPr sz="1000" b="0" i="0" u="none" dirty="0" err="1">
                          <a:solidFill>
                            <a:srgbClr val="111111"/>
                          </a:solidFill>
                        </a:rPr>
                        <a:t>Haarausfall</a:t>
                      </a:r>
                      <a:r>
                        <a:rPr sz="1000" b="0" i="0" u="none" dirty="0">
                          <a:solidFill>
                            <a:srgbClr val="111111"/>
                          </a:solidFill>
                        </a:rPr>
                        <a:t>) </a:t>
                      </a:r>
                    </a:p>
                    <a:p>
                      <a:pPr marL="0" indent="171450" algn="l">
                        <a:spcAft>
                          <a:spcPts val="500"/>
                        </a:spcAft>
                        <a:buFont typeface="Arial" panose="020B0604020202020204" pitchFamily="34" charset="0"/>
                        <a:buChar char="•"/>
                      </a:pPr>
                      <a:r>
                        <a:rPr sz="1000" b="0" i="0" u="sng" dirty="0" err="1">
                          <a:solidFill>
                            <a:srgbClr val="111111"/>
                          </a:solidFill>
                        </a:rPr>
                        <a:t>Sicherheit</a:t>
                      </a:r>
                      <a:r>
                        <a:rPr sz="1000" b="0" i="0" u="sng" dirty="0">
                          <a:solidFill>
                            <a:srgbClr val="111111"/>
                          </a:solidFill>
                        </a:rPr>
                        <a:t> (</a:t>
                      </a:r>
                      <a:r>
                        <a:rPr sz="1000" b="0" i="0" u="sng" dirty="0" err="1">
                          <a:solidFill>
                            <a:srgbClr val="111111"/>
                          </a:solidFill>
                        </a:rPr>
                        <a:t>unerwünschte</a:t>
                      </a:r>
                      <a:r>
                        <a:rPr sz="1000" b="0" i="0" u="sng" dirty="0">
                          <a:solidFill>
                            <a:srgbClr val="111111"/>
                          </a:solidFill>
                        </a:rPr>
                        <a:t> </a:t>
                      </a:r>
                      <a:r>
                        <a:rPr sz="1000" b="0" i="0" u="sng" dirty="0" err="1">
                          <a:solidFill>
                            <a:srgbClr val="111111"/>
                          </a:solidFill>
                        </a:rPr>
                        <a:t>Ereignisse</a:t>
                      </a:r>
                      <a:r>
                        <a:rPr sz="1000" b="0" i="0" u="sng" dirty="0">
                          <a:solidFill>
                            <a:srgbClr val="111111"/>
                          </a:solidFill>
                        </a:rPr>
                        <a:t>):</a:t>
                      </a:r>
                    </a:p>
                    <a:p>
                      <a:pPr algn="l">
                        <a:spcAft>
                          <a:spcPts val="500"/>
                        </a:spcAft>
                      </a:pPr>
                      <a:r>
                        <a:rPr sz="1000" b="0" i="0" u="none" dirty="0" err="1">
                          <a:solidFill>
                            <a:srgbClr val="111111"/>
                          </a:solidFill>
                        </a:rPr>
                        <a:t>Anzahl</a:t>
                      </a:r>
                      <a:r>
                        <a:rPr sz="1000" b="0" i="0" u="none" dirty="0">
                          <a:solidFill>
                            <a:srgbClr val="111111"/>
                          </a:solidFill>
                        </a:rPr>
                        <a:t> NW: IG: 92, KG: 96 ns. (</a:t>
                      </a:r>
                      <a:r>
                        <a:rPr sz="1000" b="0" i="0" u="none" dirty="0" err="1">
                          <a:solidFill>
                            <a:srgbClr val="111111"/>
                          </a:solidFill>
                        </a:rPr>
                        <a:t>schwach</a:t>
                      </a:r>
                      <a:r>
                        <a:rPr sz="1000" b="0" i="0" u="none" dirty="0">
                          <a:solidFill>
                            <a:srgbClr val="111111"/>
                          </a:solidFill>
                        </a:rPr>
                        <a:t> bis </a:t>
                      </a:r>
                      <a:r>
                        <a:rPr sz="1000" b="0" i="0" u="none" dirty="0" err="1">
                          <a:solidFill>
                            <a:srgbClr val="111111"/>
                          </a:solidFill>
                        </a:rPr>
                        <a:t>moderat</a:t>
                      </a:r>
                      <a:r>
                        <a:rPr sz="1000" b="0" i="0" u="none" dirty="0">
                          <a:solidFill>
                            <a:srgbClr val="111111"/>
                          </a:solidFill>
                        </a:rPr>
                        <a:t>)</a:t>
                      </a:r>
                    </a:p>
                    <a:p>
                      <a:pPr algn="l">
                        <a:spcAft>
                          <a:spcPts val="500"/>
                        </a:spcAft>
                      </a:pPr>
                      <a:r>
                        <a:rPr sz="1000" b="0" i="0" u="none" dirty="0" err="1">
                          <a:solidFill>
                            <a:srgbClr val="111111"/>
                          </a:solidFill>
                        </a:rPr>
                        <a:t>Anzahl</a:t>
                      </a:r>
                      <a:r>
                        <a:rPr sz="1000" b="0" i="0" u="none" dirty="0">
                          <a:solidFill>
                            <a:srgbClr val="111111"/>
                          </a:solidFill>
                        </a:rPr>
                        <a:t> </a:t>
                      </a:r>
                      <a:r>
                        <a:rPr sz="1000" b="0" i="0" u="none" dirty="0" err="1">
                          <a:solidFill>
                            <a:srgbClr val="111111"/>
                          </a:solidFill>
                        </a:rPr>
                        <a:t>Diarrhö</a:t>
                      </a:r>
                      <a:r>
                        <a:rPr sz="1000" b="0" i="0" u="none" dirty="0">
                          <a:solidFill>
                            <a:srgbClr val="111111"/>
                          </a:solidFill>
                        </a:rPr>
                        <a:t> in %, 26 der 92 NW </a:t>
                      </a:r>
                      <a:r>
                        <a:rPr sz="1000" b="0" i="0" u="none" dirty="0" err="1">
                          <a:solidFill>
                            <a:srgbClr val="111111"/>
                          </a:solidFill>
                        </a:rPr>
                        <a:t>wahrscheinlich</a:t>
                      </a:r>
                      <a:r>
                        <a:rPr sz="1000" b="0" i="0" u="none" dirty="0">
                          <a:solidFill>
                            <a:srgbClr val="111111"/>
                          </a:solidFill>
                        </a:rPr>
                        <a:t> </a:t>
                      </a:r>
                      <a:r>
                        <a:rPr sz="1000" b="0" i="0" u="none" dirty="0" err="1">
                          <a:solidFill>
                            <a:srgbClr val="111111"/>
                          </a:solidFill>
                        </a:rPr>
                        <a:t>durch</a:t>
                      </a:r>
                      <a:r>
                        <a:rPr sz="1000" b="0" i="0" u="none" dirty="0">
                          <a:solidFill>
                            <a:srgbClr val="111111"/>
                          </a:solidFill>
                        </a:rPr>
                        <a:t> </a:t>
                      </a:r>
                      <a:r>
                        <a:rPr sz="1000" b="0" i="0" u="none" dirty="0" err="1">
                          <a:solidFill>
                            <a:srgbClr val="111111"/>
                          </a:solidFill>
                        </a:rPr>
                        <a:t>Mistel</a:t>
                      </a:r>
                      <a:r>
                        <a:rPr sz="1000" b="0" i="0" u="none" dirty="0">
                          <a:solidFill>
                            <a:srgbClr val="111111"/>
                          </a:solidFill>
                        </a:rPr>
                        <a:t> (80 %, n = 21 </a:t>
                      </a:r>
                      <a:r>
                        <a:rPr sz="1000" b="0" i="0" u="none" dirty="0" err="1">
                          <a:solidFill>
                            <a:srgbClr val="111111"/>
                          </a:solidFill>
                        </a:rPr>
                        <a:t>durch</a:t>
                      </a:r>
                      <a:r>
                        <a:rPr sz="1000" b="0" i="0" u="none" dirty="0">
                          <a:solidFill>
                            <a:srgbClr val="111111"/>
                          </a:solidFill>
                        </a:rPr>
                        <a:t> </a:t>
                      </a:r>
                      <a:r>
                        <a:rPr sz="1000" b="0" i="0" u="none" dirty="0" err="1">
                          <a:solidFill>
                            <a:srgbClr val="111111"/>
                          </a:solidFill>
                        </a:rPr>
                        <a:t>Injektion</a:t>
                      </a:r>
                      <a:r>
                        <a:rPr sz="1000" b="0" i="0" u="none" dirty="0">
                          <a:solidFill>
                            <a:srgbClr val="111111"/>
                          </a:solidFill>
                        </a:rPr>
                        <a:t>: </a:t>
                      </a:r>
                      <a:r>
                        <a:rPr sz="1000" b="0" i="0" u="none" dirty="0" err="1">
                          <a:solidFill>
                            <a:srgbClr val="111111"/>
                          </a:solidFill>
                        </a:rPr>
                        <a:t>lokaler</a:t>
                      </a:r>
                      <a:r>
                        <a:rPr sz="1000" b="0" i="0" u="none" dirty="0">
                          <a:solidFill>
                            <a:srgbClr val="111111"/>
                          </a:solidFill>
                        </a:rPr>
                        <a:t> </a:t>
                      </a:r>
                      <a:r>
                        <a:rPr sz="1000" b="0" i="0" u="none" dirty="0" err="1">
                          <a:solidFill>
                            <a:srgbClr val="111111"/>
                          </a:solidFill>
                        </a:rPr>
                        <a:t>Schmerz</a:t>
                      </a:r>
                      <a:r>
                        <a:rPr sz="1000" b="0" i="0" u="none" dirty="0">
                          <a:solidFill>
                            <a:srgbClr val="111111"/>
                          </a:solidFill>
                        </a:rPr>
                        <a:t>, </a:t>
                      </a:r>
                      <a:r>
                        <a:rPr sz="1000" b="0" i="0" u="none" dirty="0" err="1">
                          <a:solidFill>
                            <a:srgbClr val="111111"/>
                          </a:solidFill>
                        </a:rPr>
                        <a:t>Juckreiz</a:t>
                      </a:r>
                      <a:r>
                        <a:rPr sz="1000" b="0" i="0" u="none" dirty="0">
                          <a:solidFill>
                            <a:srgbClr val="111111"/>
                          </a:solidFill>
                        </a:rPr>
                        <a:t>, </a:t>
                      </a:r>
                      <a:r>
                        <a:rPr sz="1000" b="0" i="0" u="none" dirty="0" err="1">
                          <a:solidFill>
                            <a:srgbClr val="111111"/>
                          </a:solidFill>
                        </a:rPr>
                        <a:t>Hautausschlag</a:t>
                      </a:r>
                      <a:r>
                        <a:rPr sz="1000" b="0" i="0" u="none" dirty="0">
                          <a:solidFill>
                            <a:srgbClr val="111111"/>
                          </a:solidFill>
                        </a:rPr>
                        <a:t> </a:t>
                      </a:r>
                      <a:r>
                        <a:rPr sz="1000" b="0" i="0" u="none" dirty="0" err="1">
                          <a:solidFill>
                            <a:srgbClr val="111111"/>
                          </a:solidFill>
                        </a:rPr>
                        <a:t>oder</a:t>
                      </a:r>
                      <a:r>
                        <a:rPr sz="1000" b="0" i="0" u="none" dirty="0">
                          <a:solidFill>
                            <a:srgbClr val="111111"/>
                          </a:solidFill>
                        </a:rPr>
                        <a:t> urticaria); </a:t>
                      </a:r>
                    </a:p>
                    <a:p>
                      <a:pPr algn="l">
                        <a:spcAft>
                          <a:spcPts val="500"/>
                        </a:spcAft>
                      </a:pPr>
                      <a:r>
                        <a:rPr sz="1000" b="0" i="0" u="none" dirty="0">
                          <a:solidFill>
                            <a:srgbClr val="111111"/>
                          </a:solidFill>
                        </a:rPr>
                        <a:t>Rest: </a:t>
                      </a:r>
                      <a:r>
                        <a:rPr sz="1000" b="0" i="0" u="none" dirty="0" err="1">
                          <a:solidFill>
                            <a:srgbClr val="111111"/>
                          </a:solidFill>
                        </a:rPr>
                        <a:t>Brustschmerz</a:t>
                      </a:r>
                      <a:r>
                        <a:rPr sz="1000" b="0" i="0" u="none" dirty="0">
                          <a:solidFill>
                            <a:srgbClr val="111111"/>
                          </a:solidFill>
                        </a:rPr>
                        <a:t> (n = 1), </a:t>
                      </a:r>
                      <a:r>
                        <a:rPr sz="1000" b="0" i="0" u="none" dirty="0" err="1">
                          <a:solidFill>
                            <a:srgbClr val="111111"/>
                          </a:solidFill>
                        </a:rPr>
                        <a:t>Myalgie</a:t>
                      </a:r>
                      <a:r>
                        <a:rPr sz="1000" b="0" i="0" u="none" dirty="0">
                          <a:solidFill>
                            <a:srgbClr val="111111"/>
                          </a:solidFill>
                        </a:rPr>
                        <a:t> (n = 1), </a:t>
                      </a:r>
                      <a:r>
                        <a:rPr sz="1000" b="0" i="0" u="none" dirty="0" err="1">
                          <a:solidFill>
                            <a:srgbClr val="111111"/>
                          </a:solidFill>
                        </a:rPr>
                        <a:t>Schwindel</a:t>
                      </a:r>
                      <a:r>
                        <a:rPr sz="1000" b="0" i="0" u="none" dirty="0">
                          <a:solidFill>
                            <a:srgbClr val="111111"/>
                          </a:solidFill>
                        </a:rPr>
                        <a:t> (n = 1), </a:t>
                      </a:r>
                      <a:r>
                        <a:rPr sz="1000" b="0" i="0" u="none" dirty="0" err="1">
                          <a:solidFill>
                            <a:srgbClr val="111111"/>
                          </a:solidFill>
                        </a:rPr>
                        <a:t>Diarrhö</a:t>
                      </a:r>
                      <a:r>
                        <a:rPr sz="1000" b="0" i="0" u="none" dirty="0">
                          <a:solidFill>
                            <a:srgbClr val="111111"/>
                          </a:solidFill>
                        </a:rPr>
                        <a:t> (n = 1)): IG: 6.7 %, KG: 50 %, p = 0.014 (</a:t>
                      </a:r>
                      <a:r>
                        <a:rPr sz="1000" b="0" i="0" u="none" dirty="0" err="1">
                          <a:solidFill>
                            <a:srgbClr val="111111"/>
                          </a:solidFill>
                        </a:rPr>
                        <a:t>nur</a:t>
                      </a:r>
                      <a:r>
                        <a:rPr sz="1000" b="0" i="0" u="none" dirty="0">
                          <a:solidFill>
                            <a:srgbClr val="111111"/>
                          </a:solidFill>
                        </a:rPr>
                        <a:t> </a:t>
                      </a:r>
                      <a:r>
                        <a:rPr sz="1000" b="0" i="0" u="none" dirty="0" err="1">
                          <a:solidFill>
                            <a:srgbClr val="111111"/>
                          </a:solidFill>
                        </a:rPr>
                        <a:t>schwach</a:t>
                      </a:r>
                      <a:r>
                        <a:rPr sz="1000" b="0" i="0" u="none" dirty="0">
                          <a:solidFill>
                            <a:srgbClr val="111111"/>
                          </a:solidFill>
                        </a:rPr>
                        <a:t>)</a:t>
                      </a:r>
                    </a:p>
                    <a:p>
                      <a:pPr algn="l">
                        <a:spcAft>
                          <a:spcPts val="500"/>
                        </a:spcAft>
                      </a:pPr>
                      <a:r>
                        <a:rPr sz="1000" b="0" i="0" u="none" dirty="0">
                          <a:solidFill>
                            <a:srgbClr val="111111"/>
                          </a:solidFill>
                        </a:rPr>
                        <a:t>c)R.M. El-</a:t>
                      </a:r>
                      <a:r>
                        <a:rPr sz="1000" b="0" i="0" u="none" dirty="0" err="1">
                          <a:solidFill>
                            <a:srgbClr val="111111"/>
                          </a:solidFill>
                        </a:rPr>
                        <a:t>Kolaly</a:t>
                      </a:r>
                      <a:r>
                        <a:rPr sz="1000" b="0" i="0" u="none" dirty="0">
                          <a:solidFill>
                            <a:srgbClr val="111111"/>
                          </a:solidFill>
                        </a:rPr>
                        <a:t>, M. Abo-</a:t>
                      </a:r>
                      <a:r>
                        <a:rPr sz="1000" b="0" i="0" u="none" dirty="0" err="1">
                          <a:solidFill>
                            <a:srgbClr val="111111"/>
                          </a:solidFill>
                        </a:rPr>
                        <a:t>Elnasr</a:t>
                      </a:r>
                      <a:r>
                        <a:rPr sz="1000" b="0" i="0" u="none" dirty="0">
                          <a:solidFill>
                            <a:srgbClr val="111111"/>
                          </a:solidFill>
                        </a:rPr>
                        <a:t>, D. El-Guindy (2016): </a:t>
                      </a:r>
                      <a:r>
                        <a:rPr sz="1000" b="1" i="0" u="none" dirty="0">
                          <a:solidFill>
                            <a:srgbClr val="111111"/>
                          </a:solidFill>
                        </a:rPr>
                        <a:t>Outcome of pleurodesis using different agents in management of malignant pleural effusion, </a:t>
                      </a:r>
                      <a:r>
                        <a:rPr sz="1000" b="0" i="0" u="none" dirty="0">
                          <a:solidFill>
                            <a:srgbClr val="111111"/>
                          </a:solidFill>
                        </a:rPr>
                        <a:t>In: Egyptian Journal of Chest Diseases and Tuberculosis, </a:t>
                      </a:r>
                      <a:r>
                        <a:rPr sz="1000" b="0" i="0" u="none" dirty="0" err="1">
                          <a:solidFill>
                            <a:srgbClr val="111111"/>
                          </a:solidFill>
                        </a:rPr>
                        <a:t>Patienten</a:t>
                      </a:r>
                      <a:r>
                        <a:rPr sz="1000" b="0" i="0" u="none" dirty="0">
                          <a:solidFill>
                            <a:srgbClr val="111111"/>
                          </a:solidFill>
                        </a:rPr>
                        <a:t>: 45 </a:t>
                      </a:r>
                      <a:r>
                        <a:rPr sz="1000" b="0" i="0" u="none" dirty="0" err="1">
                          <a:solidFill>
                            <a:srgbClr val="111111"/>
                          </a:solidFill>
                        </a:rPr>
                        <a:t>Patienten</a:t>
                      </a:r>
                      <a:r>
                        <a:rPr sz="1000" b="0" i="0" u="none" dirty="0">
                          <a:solidFill>
                            <a:srgbClr val="111111"/>
                          </a:solidFill>
                        </a:rPr>
                        <a:t> </a:t>
                      </a:r>
                      <a:r>
                        <a:rPr sz="1000" b="0" i="0" u="none" dirty="0" err="1">
                          <a:solidFill>
                            <a:srgbClr val="111111"/>
                          </a:solidFill>
                        </a:rPr>
                        <a:t>mit</a:t>
                      </a:r>
                      <a:r>
                        <a:rPr sz="1000" b="0" i="0" u="none" dirty="0">
                          <a:solidFill>
                            <a:srgbClr val="111111"/>
                          </a:solidFill>
                        </a:rPr>
                        <a:t> </a:t>
                      </a:r>
                      <a:r>
                        <a:rPr sz="1000" b="0" i="0" u="none" dirty="0" err="1">
                          <a:solidFill>
                            <a:srgbClr val="111111"/>
                          </a:solidFill>
                        </a:rPr>
                        <a:t>rezidivierden</a:t>
                      </a:r>
                      <a:r>
                        <a:rPr sz="1000" b="0" i="0" u="none" dirty="0">
                          <a:solidFill>
                            <a:srgbClr val="111111"/>
                          </a:solidFill>
                        </a:rPr>
                        <a:t> </a:t>
                      </a:r>
                      <a:r>
                        <a:rPr sz="1000" b="0" i="0" u="none" dirty="0" err="1">
                          <a:solidFill>
                            <a:srgbClr val="111111"/>
                          </a:solidFill>
                        </a:rPr>
                        <a:t>malignen</a:t>
                      </a:r>
                      <a:r>
                        <a:rPr sz="1000" b="0" i="0" u="none" dirty="0">
                          <a:solidFill>
                            <a:srgbClr val="111111"/>
                          </a:solidFill>
                        </a:rPr>
                        <a:t> </a:t>
                      </a:r>
                      <a:r>
                        <a:rPr sz="1000" b="0" i="0" u="none" dirty="0" err="1">
                          <a:solidFill>
                            <a:srgbClr val="111111"/>
                          </a:solidFill>
                        </a:rPr>
                        <a:t>Pleuraerguss</a:t>
                      </a:r>
                      <a:r>
                        <a:rPr sz="1000" b="0" i="0" u="none" dirty="0">
                          <a:solidFill>
                            <a:srgbClr val="111111"/>
                          </a:solidFill>
                        </a:rPr>
                        <a:t> (Povidone–iodine- Gruppe: 15, KG: 15, VrF2-Gruppe: 15)</a:t>
                      </a:r>
                    </a:p>
                    <a:p>
                      <a:pPr algn="l">
                        <a:spcAft>
                          <a:spcPts val="500"/>
                        </a:spcAft>
                      </a:pPr>
                      <a:r>
                        <a:rPr sz="1000" b="1" i="0" u="none" dirty="0" err="1">
                          <a:solidFill>
                            <a:srgbClr val="111111"/>
                          </a:solidFill>
                        </a:rPr>
                        <a:t>Endpunkte</a:t>
                      </a:r>
                      <a:r>
                        <a:rPr sz="1000" b="1" i="0" u="none" dirty="0">
                          <a:solidFill>
                            <a:srgbClr val="111111"/>
                          </a:solidFill>
                        </a:rPr>
                        <a:t> und Ergebnisse: </a:t>
                      </a:r>
                    </a:p>
                    <a:p>
                      <a:pPr marL="0" indent="171450" algn="l">
                        <a:spcAft>
                          <a:spcPts val="500"/>
                        </a:spcAft>
                        <a:buFont typeface="Arial" panose="020B0604020202020204" pitchFamily="34" charset="0"/>
                        <a:buChar char="•"/>
                      </a:pPr>
                      <a:r>
                        <a:rPr sz="1000" b="0" i="0" u="sng" dirty="0" err="1">
                          <a:solidFill>
                            <a:srgbClr val="111111"/>
                          </a:solidFill>
                        </a:rPr>
                        <a:t>Vergleich</a:t>
                      </a:r>
                      <a:r>
                        <a:rPr sz="1000" b="0" i="0" u="sng" dirty="0">
                          <a:solidFill>
                            <a:srgbClr val="111111"/>
                          </a:solidFill>
                        </a:rPr>
                        <a:t> und </a:t>
                      </a:r>
                      <a:r>
                        <a:rPr sz="1000" b="0" i="0" u="sng" dirty="0" err="1">
                          <a:solidFill>
                            <a:srgbClr val="111111"/>
                          </a:solidFill>
                        </a:rPr>
                        <a:t>Bewertung</a:t>
                      </a:r>
                      <a:r>
                        <a:rPr sz="1000" b="0" i="0" u="sng" dirty="0">
                          <a:solidFill>
                            <a:srgbClr val="111111"/>
                          </a:solidFill>
                        </a:rPr>
                        <a:t> der </a:t>
                      </a:r>
                      <a:r>
                        <a:rPr sz="1000" b="0" i="0" u="sng" dirty="0" err="1">
                          <a:solidFill>
                            <a:srgbClr val="111111"/>
                          </a:solidFill>
                        </a:rPr>
                        <a:t>Wirksamkeit</a:t>
                      </a:r>
                      <a:r>
                        <a:rPr sz="1000" b="0" i="0" u="sng" dirty="0">
                          <a:solidFill>
                            <a:srgbClr val="111111"/>
                          </a:solidFill>
                        </a:rPr>
                        <a:t> und </a:t>
                      </a:r>
                      <a:r>
                        <a:rPr sz="1000" b="0" i="0" u="sng" dirty="0" err="1">
                          <a:solidFill>
                            <a:srgbClr val="111111"/>
                          </a:solidFill>
                        </a:rPr>
                        <a:t>Sicherheit</a:t>
                      </a:r>
                      <a:r>
                        <a:rPr sz="1000" b="0" i="0" u="sng" dirty="0">
                          <a:solidFill>
                            <a:srgbClr val="111111"/>
                          </a:solidFill>
                        </a:rPr>
                        <a:t> von Viscum, </a:t>
                      </a:r>
                      <a:r>
                        <a:rPr sz="1000" b="0" i="0" u="sng" dirty="0" err="1">
                          <a:solidFill>
                            <a:srgbClr val="111111"/>
                          </a:solidFill>
                        </a:rPr>
                        <a:t>Vincristin</a:t>
                      </a:r>
                      <a:r>
                        <a:rPr sz="1000" b="0" i="0" u="sng" dirty="0">
                          <a:solidFill>
                            <a:srgbClr val="111111"/>
                          </a:solidFill>
                        </a:rPr>
                        <a:t> und </a:t>
                      </a:r>
                      <a:r>
                        <a:rPr sz="1000" b="0" i="0" u="sng" dirty="0" err="1">
                          <a:solidFill>
                            <a:srgbClr val="111111"/>
                          </a:solidFill>
                        </a:rPr>
                        <a:t>Povidon-Iod</a:t>
                      </a:r>
                      <a:r>
                        <a:rPr sz="1000" b="0" i="0" u="sng" dirty="0">
                          <a:solidFill>
                            <a:srgbClr val="111111"/>
                          </a:solidFill>
                        </a:rPr>
                        <a:t> </a:t>
                      </a:r>
                      <a:r>
                        <a:rPr sz="1000" b="0" i="0" u="sng" dirty="0" err="1">
                          <a:solidFill>
                            <a:srgbClr val="111111"/>
                          </a:solidFill>
                        </a:rPr>
                        <a:t>bei</a:t>
                      </a:r>
                      <a:r>
                        <a:rPr sz="1000" b="0" i="0" u="sng" dirty="0">
                          <a:solidFill>
                            <a:srgbClr val="111111"/>
                          </a:solidFill>
                        </a:rPr>
                        <a:t> der </a:t>
                      </a:r>
                      <a:r>
                        <a:rPr sz="1000" b="0" i="0" u="sng" dirty="0" err="1">
                          <a:solidFill>
                            <a:srgbClr val="111111"/>
                          </a:solidFill>
                        </a:rPr>
                        <a:t>chemischen</a:t>
                      </a:r>
                      <a:r>
                        <a:rPr sz="1000" b="0" i="0" u="sng" dirty="0">
                          <a:solidFill>
                            <a:srgbClr val="111111"/>
                          </a:solidFill>
                        </a:rPr>
                        <a:t> </a:t>
                      </a:r>
                      <a:r>
                        <a:rPr sz="1000" b="0" i="0" u="sng" dirty="0" err="1">
                          <a:solidFill>
                            <a:srgbClr val="111111"/>
                          </a:solidFill>
                        </a:rPr>
                        <a:t>Pleurodese</a:t>
                      </a:r>
                      <a:r>
                        <a:rPr sz="1000" b="0" i="0" u="sng" dirty="0">
                          <a:solidFill>
                            <a:srgbClr val="111111"/>
                          </a:solidFill>
                        </a:rPr>
                        <a:t> </a:t>
                      </a:r>
                      <a:r>
                        <a:rPr sz="1000" b="0" i="0" u="sng" dirty="0" err="1">
                          <a:solidFill>
                            <a:srgbClr val="111111"/>
                          </a:solidFill>
                        </a:rPr>
                        <a:t>bei</a:t>
                      </a:r>
                      <a:r>
                        <a:rPr sz="1000" b="0" i="0" u="sng" dirty="0">
                          <a:solidFill>
                            <a:srgbClr val="111111"/>
                          </a:solidFill>
                        </a:rPr>
                        <a:t> </a:t>
                      </a:r>
                      <a:r>
                        <a:rPr sz="1000" b="0" i="0" u="sng" dirty="0" err="1">
                          <a:solidFill>
                            <a:srgbClr val="111111"/>
                          </a:solidFill>
                        </a:rPr>
                        <a:t>rezidivierendem</a:t>
                      </a:r>
                      <a:r>
                        <a:rPr sz="1000" b="0" i="0" u="sng" dirty="0">
                          <a:solidFill>
                            <a:srgbClr val="111111"/>
                          </a:solidFill>
                        </a:rPr>
                        <a:t> </a:t>
                      </a:r>
                      <a:r>
                        <a:rPr sz="1000" b="0" i="0" u="sng" dirty="0" err="1">
                          <a:solidFill>
                            <a:srgbClr val="111111"/>
                          </a:solidFill>
                        </a:rPr>
                        <a:t>malignem</a:t>
                      </a:r>
                      <a:r>
                        <a:rPr sz="1000" b="0" i="0" u="sng" dirty="0">
                          <a:solidFill>
                            <a:srgbClr val="111111"/>
                          </a:solidFill>
                        </a:rPr>
                        <a:t> </a:t>
                      </a:r>
                      <a:r>
                        <a:rPr sz="1000" b="0" i="0" u="sng" dirty="0" err="1">
                          <a:solidFill>
                            <a:srgbClr val="111111"/>
                          </a:solidFill>
                        </a:rPr>
                        <a:t>Pleuraerguss</a:t>
                      </a:r>
                      <a:r>
                        <a:rPr sz="1000" b="0" i="0" u="sng" dirty="0">
                          <a:solidFill>
                            <a:srgbClr val="111111"/>
                          </a:solidFill>
                        </a:rPr>
                        <a:t> – </a:t>
                      </a:r>
                      <a:r>
                        <a:rPr sz="1000" b="0" i="0" u="sng" dirty="0" err="1">
                          <a:solidFill>
                            <a:srgbClr val="111111"/>
                          </a:solidFill>
                        </a:rPr>
                        <a:t>Wirksamkeit</a:t>
                      </a:r>
                      <a:r>
                        <a:rPr sz="1000" b="0" i="0" u="sng" dirty="0">
                          <a:solidFill>
                            <a:srgbClr val="111111"/>
                          </a:solidFill>
                        </a:rPr>
                        <a:t> </a:t>
                      </a:r>
                      <a:r>
                        <a:rPr sz="1000" b="0" i="0" u="sng" dirty="0" err="1">
                          <a:solidFill>
                            <a:srgbClr val="111111"/>
                          </a:solidFill>
                        </a:rPr>
                        <a:t>Pleurodese</a:t>
                      </a:r>
                      <a:r>
                        <a:rPr sz="1000" b="0" i="0" u="sng" dirty="0">
                          <a:solidFill>
                            <a:srgbClr val="111111"/>
                          </a:solidFill>
                        </a:rPr>
                        <a:t> (3 Level: </a:t>
                      </a:r>
                      <a:r>
                        <a:rPr sz="1000" b="0" i="0" u="sng" dirty="0" err="1">
                          <a:solidFill>
                            <a:srgbClr val="111111"/>
                          </a:solidFill>
                        </a:rPr>
                        <a:t>komplett</a:t>
                      </a:r>
                      <a:r>
                        <a:rPr sz="1000" b="0" i="0" u="sng" dirty="0">
                          <a:solidFill>
                            <a:srgbClr val="111111"/>
                          </a:solidFill>
                        </a:rPr>
                        <a:t>, </a:t>
                      </a:r>
                      <a:r>
                        <a:rPr sz="1000" b="0" i="0" u="sng" dirty="0" err="1">
                          <a:solidFill>
                            <a:srgbClr val="111111"/>
                          </a:solidFill>
                        </a:rPr>
                        <a:t>partiell</a:t>
                      </a:r>
                      <a:r>
                        <a:rPr sz="1000" b="0" i="0" u="sng" dirty="0">
                          <a:solidFill>
                            <a:srgbClr val="111111"/>
                          </a:solidFill>
                        </a:rPr>
                        <a:t>, </a:t>
                      </a:r>
                      <a:r>
                        <a:rPr sz="1000" b="0" i="0" u="sng" dirty="0" err="1">
                          <a:solidFill>
                            <a:srgbClr val="111111"/>
                          </a:solidFill>
                        </a:rPr>
                        <a:t>gescheitert</a:t>
                      </a:r>
                      <a:r>
                        <a:rPr sz="1000" b="0" i="0" u="sng" dirty="0">
                          <a:solidFill>
                            <a:srgbClr val="111111"/>
                          </a:solidFill>
                        </a:rPr>
                        <a:t>):</a:t>
                      </a:r>
                      <a:r>
                        <a:rPr sz="1000" b="0" i="0" u="none" dirty="0">
                          <a:solidFill>
                            <a:srgbClr val="111111"/>
                          </a:solidFill>
                        </a:rPr>
                        <a:t>(</a:t>
                      </a:r>
                      <a:r>
                        <a:rPr sz="1000" b="0" i="0" u="none" dirty="0" err="1">
                          <a:solidFill>
                            <a:srgbClr val="111111"/>
                          </a:solidFill>
                        </a:rPr>
                        <a:t>Anzahl</a:t>
                      </a:r>
                      <a:r>
                        <a:rPr sz="1000" b="0" i="0" u="none" dirty="0">
                          <a:solidFill>
                            <a:srgbClr val="111111"/>
                          </a:solidFill>
                        </a:rPr>
                        <a:t> </a:t>
                      </a:r>
                      <a:r>
                        <a:rPr sz="1000" b="0" i="0" u="none" dirty="0" err="1">
                          <a:solidFill>
                            <a:srgbClr val="111111"/>
                          </a:solidFill>
                        </a:rPr>
                        <a:t>Personen</a:t>
                      </a:r>
                      <a:r>
                        <a:rPr sz="1000" b="0" i="0" u="none" dirty="0">
                          <a:solidFill>
                            <a:srgbClr val="111111"/>
                          </a:solidFill>
                        </a:rPr>
                        <a:t>, % </a:t>
                      </a:r>
                      <a:r>
                        <a:rPr sz="1000" b="0" i="0" u="none" dirty="0" err="1">
                          <a:solidFill>
                            <a:srgbClr val="111111"/>
                          </a:solidFill>
                        </a:rPr>
                        <a:t>Sichprobe</a:t>
                      </a:r>
                      <a:r>
                        <a:rPr sz="1000" b="0" i="0" u="none" dirty="0">
                          <a:solidFill>
                            <a:srgbClr val="111111"/>
                          </a:solidFill>
                        </a:rPr>
                        <a:t>) </a:t>
                      </a:r>
                    </a:p>
                    <a:p>
                      <a:pPr algn="l">
                        <a:spcAft>
                          <a:spcPts val="500"/>
                        </a:spcAft>
                      </a:pPr>
                      <a:r>
                        <a:rPr sz="1000" b="0" i="0" u="sng" dirty="0">
                          <a:solidFill>
                            <a:srgbClr val="111111"/>
                          </a:solidFill>
                        </a:rPr>
                        <a:t>Komplett:</a:t>
                      </a:r>
                      <a:r>
                        <a:rPr sz="1000" b="0" i="0" u="none" dirty="0">
                          <a:solidFill>
                            <a:srgbClr val="111111"/>
                          </a:solidFill>
                        </a:rPr>
                        <a:t>Fraxini-2®-Gruppe: n =11, 73.3 %; Vincristine®-Gruppe : n = 8, 53.3 %; Povidone–Iodine®-Gruppe : n = 11, 73.3 %, p = 0.021</a:t>
                      </a:r>
                    </a:p>
                    <a:p>
                      <a:pPr algn="l">
                        <a:spcAft>
                          <a:spcPts val="500"/>
                        </a:spcAft>
                      </a:pPr>
                      <a:r>
                        <a:rPr sz="1000" b="0" i="0" u="sng" dirty="0" err="1">
                          <a:solidFill>
                            <a:srgbClr val="111111"/>
                          </a:solidFill>
                        </a:rPr>
                        <a:t>Partiell</a:t>
                      </a:r>
                      <a:r>
                        <a:rPr sz="1000" b="0" i="0" u="sng" dirty="0">
                          <a:solidFill>
                            <a:srgbClr val="111111"/>
                          </a:solidFill>
                        </a:rPr>
                        <a:t>: </a:t>
                      </a:r>
                      <a:r>
                        <a:rPr sz="1000" b="0" i="0" u="none" dirty="0">
                          <a:solidFill>
                            <a:srgbClr val="111111"/>
                          </a:solidFill>
                        </a:rPr>
                        <a:t>Fraxini-2®-Gruppe: n = 2, 13.3 %; Vincristine®-Gruppe : n = 3, 20 %; Povidone–Iodine®-Gruppe: n = 1, 6.7 %, p = 0.157</a:t>
                      </a:r>
                    </a:p>
                    <a:p>
                      <a:pPr algn="l">
                        <a:spcAft>
                          <a:spcPts val="500"/>
                        </a:spcAft>
                      </a:pPr>
                      <a:r>
                        <a:rPr sz="1000" b="0" i="0" u="sng" dirty="0">
                          <a:solidFill>
                            <a:srgbClr val="111111"/>
                          </a:solidFill>
                        </a:rPr>
                        <a:t>Gescheitert:</a:t>
                      </a:r>
                      <a:r>
                        <a:rPr sz="1000" b="0" i="0" u="none" dirty="0">
                          <a:solidFill>
                            <a:srgbClr val="111111"/>
                          </a:solidFill>
                        </a:rPr>
                        <a:t>Fraxini-2®-Gruppe: n = 2, 13.3 %; Vincristine®-Gruppe : n = 4, 26.7 %; Povidone–Iodine®-Gruppe: n = 3, 20 %, p = 0.223, </a:t>
                      </a:r>
                      <a:r>
                        <a:rPr sz="1000" b="0" i="0" u="none" dirty="0" err="1">
                          <a:solidFill>
                            <a:srgbClr val="111111"/>
                          </a:solidFill>
                        </a:rPr>
                        <a:t>Toxizität</a:t>
                      </a:r>
                      <a:r>
                        <a:rPr sz="1000" b="0" i="0" u="none" dirty="0">
                          <a:solidFill>
                            <a:srgbClr val="111111"/>
                          </a:solidFill>
                        </a:rPr>
                        <a:t>: </a:t>
                      </a:r>
                      <a:r>
                        <a:rPr sz="1000" b="0" i="0" u="none" dirty="0" err="1">
                          <a:solidFill>
                            <a:srgbClr val="111111"/>
                          </a:solidFill>
                        </a:rPr>
                        <a:t>Therapiekomplikationen</a:t>
                      </a:r>
                      <a:r>
                        <a:rPr sz="1000" b="0" i="0" u="none" dirty="0">
                          <a:solidFill>
                            <a:srgbClr val="111111"/>
                          </a:solidFill>
                        </a:rPr>
                        <a:t> und Dauer ICT </a:t>
                      </a:r>
                      <a:r>
                        <a:rPr sz="1000" b="0" i="0" u="none" dirty="0" err="1">
                          <a:solidFill>
                            <a:srgbClr val="111111"/>
                          </a:solidFill>
                        </a:rPr>
                        <a:t>nach</a:t>
                      </a:r>
                      <a:r>
                        <a:rPr sz="1000" b="0" i="0" u="none" dirty="0">
                          <a:solidFill>
                            <a:srgbClr val="111111"/>
                          </a:solidFill>
                        </a:rPr>
                        <a:t> Pleurodesis </a:t>
                      </a:r>
                    </a:p>
                    <a:p>
                      <a:pPr algn="l">
                        <a:spcAft>
                          <a:spcPts val="500"/>
                        </a:spcAft>
                      </a:pPr>
                      <a:r>
                        <a:rPr sz="1000" b="0" i="0" u="none" dirty="0">
                          <a:solidFill>
                            <a:srgbClr val="111111"/>
                          </a:solidFill>
                        </a:rPr>
                        <a:t>2.</a:t>
                      </a:r>
                      <a:r>
                        <a:rPr sz="1000" b="0" i="0" u="sng" dirty="0">
                          <a:solidFill>
                            <a:srgbClr val="111111"/>
                          </a:solidFill>
                        </a:rPr>
                        <a:t>Komplikationen </a:t>
                      </a:r>
                      <a:r>
                        <a:rPr sz="1000" b="0" i="0" u="none" dirty="0">
                          <a:solidFill>
                            <a:srgbClr val="111111"/>
                          </a:solidFill>
                        </a:rPr>
                        <a:t>(</a:t>
                      </a:r>
                      <a:r>
                        <a:rPr sz="1000" b="0" i="0" u="none" dirty="0" err="1">
                          <a:solidFill>
                            <a:srgbClr val="111111"/>
                          </a:solidFill>
                        </a:rPr>
                        <a:t>Anzahl</a:t>
                      </a:r>
                      <a:r>
                        <a:rPr sz="1000" b="0" i="0" u="none" dirty="0">
                          <a:solidFill>
                            <a:srgbClr val="111111"/>
                          </a:solidFill>
                        </a:rPr>
                        <a:t> </a:t>
                      </a:r>
                      <a:r>
                        <a:rPr sz="1000" b="0" i="0" u="none" dirty="0" err="1">
                          <a:solidFill>
                            <a:srgbClr val="111111"/>
                          </a:solidFill>
                        </a:rPr>
                        <a:t>Personen</a:t>
                      </a:r>
                      <a:r>
                        <a:rPr sz="1000" b="0" i="0" u="none" dirty="0">
                          <a:solidFill>
                            <a:srgbClr val="111111"/>
                          </a:solidFill>
                        </a:rPr>
                        <a:t>, % </a:t>
                      </a:r>
                      <a:r>
                        <a:rPr sz="1000" b="0" i="0" u="none" dirty="0" err="1">
                          <a:solidFill>
                            <a:srgbClr val="111111"/>
                          </a:solidFill>
                        </a:rPr>
                        <a:t>Sichprobe</a:t>
                      </a:r>
                      <a:r>
                        <a:rPr sz="1000" b="0" i="0" u="none" dirty="0">
                          <a:solidFill>
                            <a:srgbClr val="111111"/>
                          </a:solidFill>
                        </a:rPr>
                        <a:t>)</a:t>
                      </a:r>
                    </a:p>
                    <a:p>
                      <a:pPr algn="l">
                        <a:spcAft>
                          <a:spcPts val="500"/>
                        </a:spcAft>
                      </a:pPr>
                      <a:r>
                        <a:rPr sz="1000" b="0" i="0" u="none" dirty="0" err="1">
                          <a:solidFill>
                            <a:srgbClr val="111111"/>
                          </a:solidFill>
                        </a:rPr>
                        <a:t>Schmerz</a:t>
                      </a:r>
                      <a:r>
                        <a:rPr sz="1000" b="0" i="0" u="none" dirty="0">
                          <a:solidFill>
                            <a:srgbClr val="111111"/>
                          </a:solidFill>
                        </a:rPr>
                        <a:t>: Fraxini-2®-Gruppe: n = 8, 53.33 %; Vincristine®-Gruppe: n = 10, 66.67 %; Povidone–Iodine®-Gruppe: n = 4, 26.67 %, p = 0.206</a:t>
                      </a:r>
                    </a:p>
                    <a:p>
                      <a:pPr algn="l">
                        <a:spcAft>
                          <a:spcPts val="500"/>
                        </a:spcAft>
                      </a:pPr>
                      <a:r>
                        <a:rPr sz="1000" b="0" i="0" u="none" dirty="0" err="1">
                          <a:solidFill>
                            <a:srgbClr val="111111"/>
                          </a:solidFill>
                        </a:rPr>
                        <a:t>Fieber</a:t>
                      </a:r>
                      <a:r>
                        <a:rPr sz="1000" b="0" i="0" u="none" dirty="0">
                          <a:solidFill>
                            <a:srgbClr val="111111"/>
                          </a:solidFill>
                        </a:rPr>
                        <a:t>: Fraxini-2®-Gruppe: n = 6, 75 %; Vincristine®-Gruppe: n = 7, 46.67 %; Povidone–Iodine®-Gruppe: n = 2, 13.3 %, p = 0.439</a:t>
                      </a:r>
                    </a:p>
                    <a:p>
                      <a:pPr algn="l">
                        <a:spcAft>
                          <a:spcPts val="500"/>
                        </a:spcAft>
                      </a:pPr>
                      <a:r>
                        <a:rPr sz="1000" b="0" i="0" u="none" dirty="0">
                          <a:solidFill>
                            <a:srgbClr val="111111"/>
                          </a:solidFill>
                        </a:rPr>
                        <a:t>Failed expansion: Fraxini-2®-Gruppe: n = 0; Vincristine®-Gruppe : n = 0; Povidone–Iodine®-Gruppe: n = 1, 6.7 %</a:t>
                      </a:r>
                    </a:p>
                    <a:p>
                      <a:pPr algn="l">
                        <a:spcAft>
                          <a:spcPts val="500"/>
                        </a:spcAft>
                      </a:pPr>
                      <a:r>
                        <a:rPr sz="1000" b="0" i="0" u="none" dirty="0">
                          <a:solidFill>
                            <a:srgbClr val="111111"/>
                          </a:solidFill>
                        </a:rPr>
                        <a:t>Surgical emphysema: Fraxini-2®-Gruppe: n = 0; Vincristine®-Gruppe : n = 0; Povidone–Iodine®-Gruppe: n = 1, 6.7 %</a:t>
                      </a:r>
                    </a:p>
                    <a:p>
                      <a:pPr algn="l">
                        <a:spcAft>
                          <a:spcPts val="500"/>
                        </a:spcAft>
                      </a:pPr>
                      <a:r>
                        <a:rPr sz="1000" b="0" i="0" u="none" dirty="0">
                          <a:solidFill>
                            <a:srgbClr val="111111"/>
                          </a:solidFill>
                        </a:rPr>
                        <a:t>Dauer ICT (</a:t>
                      </a:r>
                      <a:r>
                        <a:rPr sz="1000" b="0" i="0" u="none" dirty="0" err="1">
                          <a:solidFill>
                            <a:srgbClr val="111111"/>
                          </a:solidFill>
                        </a:rPr>
                        <a:t>Mittelwert</a:t>
                      </a:r>
                      <a:r>
                        <a:rPr sz="1000" b="0" i="0" u="none" dirty="0">
                          <a:solidFill>
                            <a:srgbClr val="111111"/>
                          </a:solidFill>
                        </a:rPr>
                        <a:t> (SD), </a:t>
                      </a:r>
                      <a:r>
                        <a:rPr sz="1000" b="0" i="0" u="none" dirty="0" err="1">
                          <a:solidFill>
                            <a:srgbClr val="111111"/>
                          </a:solidFill>
                        </a:rPr>
                        <a:t>Tage</a:t>
                      </a:r>
                      <a:r>
                        <a:rPr sz="1000" b="0" i="0" u="none" dirty="0">
                          <a:solidFill>
                            <a:srgbClr val="111111"/>
                          </a:solidFill>
                        </a:rPr>
                        <a:t>): Fraxini-2®-Gruppe: 5.600 (1.352); Vincristine®-Gruppe: 6.467 (1.187); Povidone–Iodine®-Gruppe: 5.800 (1.373), p = 0.176</a:t>
                      </a:r>
                    </a:p>
                    <a:p>
                      <a:pPr marL="0" indent="171450" algn="l">
                        <a:spcAft>
                          <a:spcPts val="500"/>
                        </a:spcAft>
                        <a:buFont typeface="Arial" panose="020B0604020202020204" pitchFamily="34" charset="0"/>
                        <a:buChar char="•"/>
                      </a:pPr>
                      <a:r>
                        <a:rPr sz="1000" b="0" i="0" u="sng" dirty="0">
                          <a:solidFill>
                            <a:srgbClr val="111111"/>
                          </a:solidFill>
                        </a:rPr>
                        <a:t>NW:</a:t>
                      </a:r>
                      <a:r>
                        <a:rPr sz="1000" b="0" i="0" u="none" dirty="0">
                          <a:solidFill>
                            <a:srgbClr val="111111"/>
                          </a:solidFill>
                        </a:rPr>
                        <a:t> s. Ergebnisse von Fraxini-2®-Gruppe </a:t>
                      </a:r>
                      <a:r>
                        <a:rPr sz="1000" b="0" i="0" u="none" dirty="0" err="1">
                          <a:solidFill>
                            <a:srgbClr val="111111"/>
                          </a:solidFill>
                        </a:rPr>
                        <a:t>zu</a:t>
                      </a:r>
                      <a:r>
                        <a:rPr sz="1000" b="0" i="0" u="none" dirty="0">
                          <a:solidFill>
                            <a:srgbClr val="111111"/>
                          </a:solidFill>
                        </a:rPr>
                        <a:t> 2. </a:t>
                      </a:r>
                      <a:r>
                        <a:rPr sz="1000" b="0" i="0" u="none" dirty="0" err="1">
                          <a:solidFill>
                            <a:srgbClr val="111111"/>
                          </a:solidFill>
                        </a:rPr>
                        <a:t>Endpunkt</a:t>
                      </a:r>
                      <a:r>
                        <a:rPr sz="1000" b="0" i="0" u="none" dirty="0">
                          <a:solidFill>
                            <a:srgbClr val="111111"/>
                          </a:solidFill>
                        </a:rPr>
                        <a:t> </a:t>
                      </a:r>
                      <a:r>
                        <a:rPr sz="1000" b="0" i="0" u="none" dirty="0" err="1">
                          <a:solidFill>
                            <a:srgbClr val="111111"/>
                          </a:solidFill>
                        </a:rPr>
                        <a:t>Therapiekomplikationen</a:t>
                      </a:r>
                      <a:r>
                        <a:rPr sz="1000" b="0" i="0" u="none" dirty="0">
                          <a:solidFill>
                            <a:srgbClr val="111111"/>
                          </a:solidFill>
                        </a:rPr>
                        <a:t>, </a:t>
                      </a:r>
                      <a:r>
                        <a:rPr sz="1000" b="0" i="0" u="none" dirty="0" err="1">
                          <a:solidFill>
                            <a:srgbClr val="111111"/>
                          </a:solidFill>
                        </a:rPr>
                        <a:t>sonst</a:t>
                      </a:r>
                      <a:r>
                        <a:rPr sz="1000" b="0" i="0" u="none" dirty="0">
                          <a:solidFill>
                            <a:srgbClr val="111111"/>
                          </a:solidFill>
                        </a:rPr>
                        <a:t> </a:t>
                      </a:r>
                      <a:r>
                        <a:rPr sz="1000" b="0" i="0" u="none" dirty="0" err="1">
                          <a:solidFill>
                            <a:srgbClr val="111111"/>
                          </a:solidFill>
                        </a:rPr>
                        <a:t>keine</a:t>
                      </a:r>
                      <a:r>
                        <a:rPr sz="1000" b="0" i="0" u="none" dirty="0">
                          <a:solidFill>
                            <a:srgbClr val="111111"/>
                          </a:solidFill>
                        </a:rPr>
                        <a:t> </a:t>
                      </a:r>
                      <a:r>
                        <a:rPr sz="1000" b="0" i="0" u="none" dirty="0" err="1">
                          <a:solidFill>
                            <a:srgbClr val="111111"/>
                          </a:solidFill>
                        </a:rPr>
                        <a:t>weiteren</a:t>
                      </a:r>
                      <a:r>
                        <a:rPr sz="1000" b="0" i="0" u="none" dirty="0">
                          <a:solidFill>
                            <a:srgbClr val="111111"/>
                          </a:solidFill>
                        </a:rPr>
                        <a:t> </a:t>
                      </a:r>
                      <a:r>
                        <a:rPr sz="1000" b="0" i="0" u="none" dirty="0" err="1">
                          <a:solidFill>
                            <a:srgbClr val="111111"/>
                          </a:solidFill>
                        </a:rPr>
                        <a:t>Angaben</a:t>
                      </a:r>
                      <a:r>
                        <a:rPr sz="1000" b="0" i="0" u="none" dirty="0">
                          <a:solidFill>
                            <a:srgbClr val="111111"/>
                          </a:solidFill>
                        </a:rPr>
                        <a:t> </a:t>
                      </a:r>
                      <a:r>
                        <a:rPr sz="1000" b="0" i="0" u="none" dirty="0" err="1">
                          <a:solidFill>
                            <a:srgbClr val="111111"/>
                          </a:solidFill>
                        </a:rPr>
                        <a:t>zu</a:t>
                      </a:r>
                      <a:r>
                        <a:rPr sz="1000" b="0" i="0" u="none" dirty="0">
                          <a:solidFill>
                            <a:srgbClr val="111111"/>
                          </a:solidFill>
                        </a:rPr>
                        <a:t> NW</a:t>
                      </a:r>
                    </a:p>
                  </a:txBody>
                  <a:tcP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Mistelpräparat Helixor®</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0" i="0" u="none">
                          <a:solidFill>
                            <a:srgbClr val="111111"/>
                          </a:solidFill>
                        </a:rPr>
                        <a:t>Präparat</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111111"/>
                          </a:solidFill>
                        </a:rPr>
                        <a:t>Helixor® A 0,01 mg, 0,1 mg, 1 mg, 5 mg, 10 mg, 20 mg, 30 mg, 50 mg, 100 mg</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111111"/>
                          </a:solidFill>
                        </a:rPr>
                        <a:t>Helixor® M 0,01 mg, 0,1 mg, 1 mg, 5 mg, 10 mg, 20 mg, 30 mg, 50 mg, 100 mg</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111111"/>
                          </a:solidFill>
                        </a:rPr>
                        <a:t>Helixor® P 0,01 mg, 0,1 mg, 1 mg, 5 mg, 10 mg, 20 mg, 30 mg, 50 mg, 100 mg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111111"/>
                          </a:solidFill>
                        </a:rPr>
                        <a:t>Wirkstoff</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Tannenmistel-Auszug Injektionslösung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Apfelbaummistel-Auszug Injektionslösung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Kiefernmistel-Auszug Injektionslösung</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111111"/>
                          </a:solidFill>
                        </a:rPr>
                        <a:t>Wirkung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Für Helixor® sind unter Verwendung hoher Dosierungen in vitro geringe bis mittelgradige zytotoxische Effekte, d. h. am stärksten</a:t>
                      </a:r>
                    </a:p>
                    <a:p>
                      <a:pPr algn="l">
                        <a:spcAft>
                          <a:spcPts val="500"/>
                        </a:spcAft>
                      </a:pPr>
                      <a:r>
                        <a:rPr sz="1000" b="0" i="0" u="none">
                          <a:solidFill>
                            <a:srgbClr val="111111"/>
                          </a:solidFill>
                        </a:rPr>
                        <a:t>bei Helixor® P, am wenigsten bei Helixor® M, immunmodulierende und DNA-stabilisierende Eigenschaften (ausschließlich Helixor® A) belegt. Beim Menschen sind ebenfalls immunmodulierende Eigenschaften (überwiegend Anstieg der NK-Zellen unter niedriger bis mittlerer Dosierung) beschrieben. Hinweise zur Verbesserung der Lebensqualität ergeben sich aus einer Studie mit Helixor® A an Patienten in China unter Verwendung eines international anerkannten und für die chinesische Sprache validierten Lebensqualitätsfragebogens (Functional Living IndexCancer (FLIC)) sowie des international gebräuchlichen und validierten Karnofsky Index. Die Studie wurde durch das Institut für Medizinische Biometrie und Informatik der Universität Heidelberg ausgewertet.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111111"/>
                          </a:solidFill>
                        </a:rPr>
                        <a:t>Indikation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Gemäß der anthroposophischen Menschen und Naturerkenntnis. Dazu gehören: Bei Erwachsenen: Anregung von Form und Integrationskräften zur Auflösung und Wiedereingliederung verselbständigter Wachstumsprozesse, z. B.: – bei bösartigen Geschwulstkrankheiten auch mit begleitenden Störungen der blutbildenden Organe – bei gutartigen Geschwulstkrankheiten – bei definierten Präkanzerosen – zur Rezidivprophylaxe nach Geschwulstoperationen,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111111"/>
                          </a:solidFill>
                        </a:rPr>
                        <a:t>Dosierung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Soweit nicht anders verordnet, wird die Therapie mit einer Ampulle 1 mg Helixor® A, M oder P begonnen. Wenn in seltenen Fällen bereits auf 1 mg Helixor® übermäßige örtliche Reaktionen oder Fieber auftreten, wird die Dosis vorübergehend auf 0,1 mg bzw. 0,01 mg Helixor® reduziert. Bei guter Verträglichkeit wird die Dosis schrittweise bis zum Erreichen der optimalen Dosis gesteigert. Hierfür können Serienpackungen (SE I, evtl. gefolgt von SE II und SE IV) oder Originalpackungen zu 1, 5, 10, 20, 30, 50 und 100 mg Helixor für eine stufenweise Dosissteigerung verwendet werden.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111111"/>
                          </a:solidFill>
                        </a:rPr>
                        <a:t>Neben-wirkungen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Eine geringe Steigerung der Körpertemperatur und lokale entzündliche Reaktionen an der subkutanen Injektionsstelle treten zu Beginn der Therapie fast regelmäßig auf und sind Zeichen der Reaktionslage des Patienten. Ebenso unbedenklich sind vorübergehende leichte Schwellungen regionaler Lymphknoten. Bei Fieber über 38 °C (evtl. mit Abgeschlagenheit, Frösteln, allg. Krankheitsgefühl, Kopfschmerzen und kurzzeitigen Schwindelgefühlen) oder bei größeren örtlichen Reaktionen über 5 cm Durchmesser sollte die nächste Injektion erst nach Abklingen dieser Symptome und in reduzierter Stärke bzw. Dosis gegeben werden. Das durch Helixor®-Injektion hervorgerufene Fieber soll nicht durch fiebersenkende Arzneimittel unterdrückt werden. Bei länger als 3 Tage anhaltendem Fieber ist an einen infektiösen Prozess oder Tumorfieber zu denken. Übermäßige lokale Reaktionen lassen sich durch Anwendung einer geringeren Stärke des Präparates oder auch einer geringeren Menge von Helixor® vermeiden. In diesem Fall wird die Anwendung von 0,1 – 0,5 ml Helixor® mit Hilfe einer skalierten 1 ml Spritze empfohlen. Es können lokalisierte oder systemische allergische oder allergoide Reaktionen auftreten (gewöhnlich in Form von generalisiertem Juckreiz, Urtikaria oder Exanthem, mitunter auch mit Quincke-Ödem, Schüttelfrost, Atemnot und Bronchospastik, vereinzelt mit Schock oder als Erythema exsudativum multiforme), die das Absetzen des Präparates und die Einleitung einer ärztlichen Therapie erfordern. Eine Aktivierung vorbestehender Entzündungen sowie entzündliche Reizerscheinungen oberflächlicher Venen im Injektionsbereich sind möglich. Auch hier ist eine vorübergehende Therapiepause bis zum Abklingen der Entzündungsreaktion erforderlich. Es wurde über das Auftreten chronisch granulomatöser Entzündungen (Sarkoidose, Erythema nodosum) und von Autoimmunerkrankungen (Dermatomyositis) während einer Misteltherapie berichtet. Auch über Symptome einer Hirndruckerhöhung bei Hirntumoren/-metastasen während einer Misteltherapie wurde berichtet. </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111111"/>
                          </a:solidFill>
                        </a:rPr>
                        <a:t>Wechsel-wirkungen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Zu Interaktionen mit anderen immunmodulierenden Substanzen (z. B. Thymusextrakten) liegen keine Untersuchungen vor. Bei zeitnaher Anwendung entsprechender Präparate ist eine vorsichtige Dosierung und Kontrolle geeigneter Immunparameter empfehlenswert.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111111"/>
                          </a:solidFill>
                        </a:rPr>
                        <a:t>Studien</a:t>
                      </a:r>
                    </a:p>
                  </a:txBody>
                  <a:tcPr>
                    <a:solidFill>
                      <a:srgbClr val="FCEACC"/>
                    </a:solidFill>
                  </a:tcPr>
                </a:tc>
                <a:tc>
                  <a:txBody>
                    <a:bodyPr/>
                    <a:lstStyle/>
                    <a:p>
                      <a:pPr algn="l">
                        <a:spcAft>
                          <a:spcPts val="500"/>
                        </a:spcAft>
                        <a:defRPr sz="900" b="0">
                          <a:solidFill>
                            <a:srgbClr val="000000"/>
                          </a:solidFill>
                          <a:latin typeface="Lucida Sans"/>
                        </a:defRPr>
                      </a:pPr>
                      <a:r>
                        <a:rPr sz="1000" b="0" i="0" u="sng">
                          <a:solidFill>
                            <a:srgbClr val="111111"/>
                          </a:solidFill>
                        </a:rPr>
                        <a:t>Insgesamt 4 Studien/ Veröffentlichungen</a:t>
                      </a:r>
                    </a:p>
                    <a:p>
                      <a:pPr algn="l">
                        <a:spcAft>
                          <a:spcPts val="500"/>
                        </a:spcAft>
                      </a:pPr>
                      <a:r>
                        <a:rPr sz="1000" b="0" i="0" u="none">
                          <a:solidFill>
                            <a:srgbClr val="111111"/>
                          </a:solidFill>
                        </a:rPr>
                        <a:t>F. Pelzer, W. Tröger (2018): </a:t>
                      </a:r>
                      <a:r>
                        <a:rPr sz="1000" b="1" i="0" u="none">
                          <a:solidFill>
                            <a:srgbClr val="111111"/>
                          </a:solidFill>
                        </a:rPr>
                        <a:t>Complementary Treatment with Mistletoe Extracts During Chemotherapy: Safety, Neutropenia, Fever, and Quality of Life Assessed in a Randomized Study, </a:t>
                      </a:r>
                      <a:r>
                        <a:rPr sz="1000" b="0" i="0" u="none">
                          <a:solidFill>
                            <a:srgbClr val="111111"/>
                          </a:solidFill>
                        </a:rPr>
                        <a:t>In: Journal of alternative and complementary medicine, Patienten: 123 Brustkrebspatienten (stage T1–3N0–2M0) mit durchgemachter OP und adjuvanter Chemotherapie and adjuvant chemotherapy mit 6 Zyklen Cyclophosphamide, Adriamycin und 5-fluorouracil </a:t>
                      </a:r>
                      <a:r>
                        <a:rPr sz="1000" b="0" i="0" u="none"/>
                        <a:t>à</a:t>
                      </a:r>
                      <a:r>
                        <a:rPr sz="1000" b="0" i="0" u="none">
                          <a:solidFill>
                            <a:srgbClr val="111111"/>
                          </a:solidFill>
                        </a:rPr>
                        <a:t> Einschluss von 95 Patienten (</a:t>
                      </a:r>
                      <a:r>
                        <a:rPr sz="1000" b="1" i="0" u="none">
                          <a:solidFill>
                            <a:srgbClr val="111111"/>
                          </a:solidFill>
                        </a:rPr>
                        <a:t>HxA- Gruppe</a:t>
                      </a:r>
                      <a:r>
                        <a:rPr sz="1000" b="0" i="0" u="none">
                          <a:solidFill>
                            <a:srgbClr val="111111"/>
                          </a:solidFill>
                        </a:rPr>
                        <a:t>: 34, </a:t>
                      </a:r>
                      <a:r>
                        <a:rPr sz="1000" b="1" i="0" u="none">
                          <a:solidFill>
                            <a:srgbClr val="111111"/>
                          </a:solidFill>
                        </a:rPr>
                        <a:t>IMS-Gruppe</a:t>
                      </a:r>
                      <a:r>
                        <a:rPr sz="1000" b="0" i="0" u="none">
                          <a:solidFill>
                            <a:srgbClr val="111111"/>
                          </a:solidFill>
                        </a:rPr>
                        <a:t>: 30 </a:t>
                      </a:r>
                      <a:r>
                        <a:rPr sz="1000" b="0" i="0" u="none"/>
                        <a:t>à</a:t>
                      </a:r>
                      <a:r>
                        <a:rPr sz="1000" b="0" i="0" u="none">
                          <a:solidFill>
                            <a:srgbClr val="111111"/>
                          </a:solidFill>
                        </a:rPr>
                        <a:t> werden zusammen als eine IG (VAE-Gruppe) ausgewertet, KG: 31), </a:t>
                      </a:r>
                    </a:p>
                    <a:p>
                      <a:pPr algn="l">
                        <a:spcAft>
                          <a:spcPts val="500"/>
                        </a:spcAft>
                      </a:pPr>
                      <a:r>
                        <a:rPr sz="1000" b="1" i="0" u="none">
                          <a:solidFill>
                            <a:srgbClr val="111111"/>
                          </a:solidFill>
                        </a:rPr>
                        <a:t>Endpunkte:</a:t>
                      </a:r>
                    </a:p>
                    <a:p>
                      <a:pPr marL="0" indent="171450" algn="l">
                        <a:spcAft>
                          <a:spcPts val="500"/>
                        </a:spcAft>
                        <a:buFont typeface="Arial" panose="020B0604020202020204" pitchFamily="34" charset="0"/>
                        <a:buChar char="•"/>
                      </a:pPr>
                      <a:r>
                        <a:rPr sz="1000" b="0" i="0" u="none">
                          <a:solidFill>
                            <a:srgbClr val="1A1A1A"/>
                          </a:solidFill>
                        </a:rPr>
                        <a:t>Krankheitsfreies Überleben - Rückfall oder Metastasen bei IG 15/56 und KG 8/29; p=0.7637; median DFS konnte aufgrund zu geringer Rückfallrate nicht berechnet werden, Keine Unterschiede zwischen Hormon- oder Radiotherapie </a:t>
                      </a:r>
                    </a:p>
                    <a:p>
                      <a:pPr marL="0" indent="171450" algn="l">
                        <a:spcAft>
                          <a:spcPts val="500"/>
                        </a:spcAft>
                        <a:buFont typeface="Arial" panose="020B0604020202020204" pitchFamily="34" charset="0"/>
                        <a:buChar char="•"/>
                      </a:pPr>
                      <a:r>
                        <a:rPr sz="1000" b="0" i="0" u="none">
                          <a:solidFill>
                            <a:srgbClr val="1A1A1A"/>
                          </a:solidFill>
                        </a:rPr>
                        <a:t>Sicherheit: </a:t>
                      </a:r>
                    </a:p>
                    <a:p>
                      <a:pPr algn="l">
                        <a:spcAft>
                          <a:spcPts val="500"/>
                        </a:spcAft>
                      </a:pPr>
                      <a:r>
                        <a:rPr sz="1000" b="0" i="0" u="sng">
                          <a:solidFill>
                            <a:srgbClr val="1A1A1A"/>
                          </a:solidFill>
                        </a:rPr>
                        <a:t>Fieber: </a:t>
                      </a:r>
                      <a:r>
                        <a:rPr sz="1000" b="0" i="0" u="none">
                          <a:solidFill>
                            <a:srgbClr val="1A1A1A"/>
                          </a:solidFill>
                        </a:rPr>
                        <a:t>Maximaltemperatur IG: 38.6°C und KG: 39.7°C, kein Gruppenvergleich durchgeführt,</a:t>
                      </a:r>
                    </a:p>
                    <a:p>
                      <a:pPr algn="l">
                        <a:spcAft>
                          <a:spcPts val="500"/>
                        </a:spcAft>
                      </a:pPr>
                      <a:r>
                        <a:rPr sz="1000" b="0" i="0" u="sng">
                          <a:solidFill>
                            <a:srgbClr val="1A1A1A"/>
                          </a:solidFill>
                        </a:rPr>
                        <a:t>Neutropenie:</a:t>
                      </a:r>
                      <a:r>
                        <a:rPr sz="1000" b="0" i="0" u="none">
                          <a:solidFill>
                            <a:srgbClr val="1A1A1A"/>
                          </a:solidFill>
                        </a:rPr>
                        <a:t> 17 % IG vs. 27 % KG, p=0.178</a:t>
                      </a:r>
                    </a:p>
                    <a:p>
                      <a:pPr algn="l">
                        <a:spcAft>
                          <a:spcPts val="500"/>
                        </a:spcAft>
                      </a:pPr>
                      <a:r>
                        <a:rPr sz="1000" b="0" i="0" u="none">
                          <a:solidFill>
                            <a:srgbClr val="1A1A1A"/>
                          </a:solidFill>
                        </a:rPr>
                        <a:t>   3. Unerwünschte Ereignisse - 26 lokale Hautreaktionen (&gt; 5 cm diameter), keine NW nach CTCAE; 1x Neutropenisches Fieber in KG) </a:t>
                      </a:r>
                    </a:p>
                    <a:p>
                      <a:pPr marL="0" indent="171450" algn="l">
                        <a:spcAft>
                          <a:spcPts val="500"/>
                        </a:spcAft>
                        <a:buFont typeface="Arial" panose="020B0604020202020204" pitchFamily="34" charset="0"/>
                        <a:buChar char="•"/>
                      </a:pPr>
                      <a:r>
                        <a:rPr sz="1000" b="0" i="0" u="none">
                          <a:solidFill>
                            <a:srgbClr val="1A1A1A"/>
                          </a:solidFill>
                        </a:rPr>
                        <a:t>Lebensqualität - Signifikante und klinisch relevante Unterschiede in 3 von 15 Items: Rollenfunktion (MD: 14.2; p&lt;0.0001), Schmerz (MD: -13.0; p&lt;0.0001) und Appetitlosigkeit (MD: -8.1; p=0.046)</a:t>
                      </a:r>
                    </a:p>
                    <a:p>
                      <a:pPr algn="l">
                        <a:spcAft>
                          <a:spcPts val="500"/>
                        </a:spcAft>
                      </a:pPr>
                      <a:r>
                        <a:rPr sz="1000" b="0" i="0" u="none">
                          <a:solidFill>
                            <a:srgbClr val="111111"/>
                          </a:solidFill>
                        </a:rPr>
                        <a:t>B. K. PIAO, Y. X. WANG, G. R. XIE, U. MANSMANN, H. MATTHES, J. BEUTH, H. S. LIN (2004): </a:t>
                      </a:r>
                      <a:r>
                        <a:rPr sz="1000" b="1" i="0" u="none">
                          <a:solidFill>
                            <a:srgbClr val="111111"/>
                          </a:solidFill>
                        </a:rPr>
                        <a:t>Impact of complementary mistletoe extract treatment on quality of life in breast, ovarian and non-small cell lung cancer patients. A prospective randomized controlled clinical trial</a:t>
                      </a:r>
                      <a:r>
                        <a:rPr sz="1000" b="0" i="0" u="none">
                          <a:solidFill>
                            <a:srgbClr val="111111"/>
                          </a:solidFill>
                        </a:rPr>
                        <a:t>, In: Anticancer Research, Patienten: 233 Patienten mit Brust-, Eierstock- und nicht kleinzelligen Lungenkarzinom </a:t>
                      </a:r>
                      <a:r>
                        <a:rPr sz="1000" b="0" i="0" u="none"/>
                        <a:t>à</a:t>
                      </a:r>
                      <a:r>
                        <a:rPr sz="1000" b="0" i="0" u="none">
                          <a:solidFill>
                            <a:srgbClr val="111111"/>
                          </a:solidFill>
                        </a:rPr>
                        <a:t> Einschluss von 224 Patienten (IG: 115, KG: 109), </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Lebensqualität: FLIC: p=0.0141, KPI: p=0.002</a:t>
                      </a:r>
                    </a:p>
                    <a:p>
                      <a:pPr marL="0" indent="171450" algn="l">
                        <a:spcAft>
                          <a:spcPts val="500"/>
                        </a:spcAft>
                        <a:buFont typeface="Arial" panose="020B0604020202020204" pitchFamily="34" charset="0"/>
                        <a:buChar char="•"/>
                      </a:pPr>
                      <a:r>
                        <a:rPr sz="1000" b="0" i="0" u="none">
                          <a:solidFill>
                            <a:srgbClr val="111111"/>
                          </a:solidFill>
                        </a:rPr>
                        <a:t>Sicherheit (unerwünschte Ereignisse): TCM-Nebenwirkungsindex Verbesserung durch Mistel vs. Kontrolle: p=0.0007, 1 Pat. Angioedema und Urticaria (Erholung zwei Tage nach Unterbrechung der Studienmedikation)                                  </a:t>
                      </a:r>
                    </a:p>
                    <a:p>
                      <a:pPr algn="l">
                        <a:spcAft>
                          <a:spcPts val="500"/>
                        </a:spcAft>
                      </a:pPr>
                      <a:r>
                        <a:rPr sz="1000" b="0" i="0" u="none">
                          <a:solidFill>
                            <a:srgbClr val="111111"/>
                          </a:solidFill>
                        </a:rPr>
                        <a:t>W. Tröger, Z. Ždrale, N. Stanković (2016): </a:t>
                      </a:r>
                      <a:r>
                        <a:rPr sz="1000" b="1" i="0" u="none">
                          <a:solidFill>
                            <a:srgbClr val="111111"/>
                          </a:solidFill>
                        </a:rPr>
                        <a:t>Five-Year follow-up of patients with early stage breast cancer after a randomized study with viscum album (L.) extract. [German]</a:t>
                      </a:r>
                      <a:r>
                        <a:rPr sz="1000" b="0" i="0" u="none">
                          <a:solidFill>
                            <a:srgbClr val="111111"/>
                          </a:solidFill>
                        </a:rPr>
                        <a:t>, In: Deutsche Zeitschrift fur Onkologie, Patienten: 95 Patientinnen mit Brustkrebs in den Tumorstadien I – III (T1–3N0–2M0), </a:t>
                      </a:r>
                      <a:r>
                        <a:rPr sz="1000" b="0" i="0" u="none"/>
                        <a:t>à</a:t>
                      </a:r>
                      <a:r>
                        <a:rPr sz="1000" b="0" i="0" u="none">
                          <a:solidFill>
                            <a:srgbClr val="111111"/>
                          </a:solidFill>
                        </a:rPr>
                        <a:t> Einschluss von 65 Patientinnen (IG: 34, KG: 31)</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Metastasen und Rezidive innerhalb der 5-Jahres-Nachbeobachtung von Patientinnen, die ausschließlich während der Zeit ihrer Chemotherapie zusätzlich VaL erhielten - Median (Monaten):</a:t>
                      </a:r>
                    </a:p>
                    <a:p>
                      <a:pPr algn="l">
                        <a:spcAft>
                          <a:spcPts val="500"/>
                        </a:spcAft>
                      </a:pPr>
                      <a:r>
                        <a:rPr sz="1000" b="0" i="0" u="none">
                          <a:solidFill>
                            <a:srgbClr val="111111"/>
                          </a:solidFill>
                        </a:rPr>
                        <a:t>Keine Berechnung, max Rezidiv/Metastasen-wkt. nur 33 % DFS-Rate: IG: 9/28 KG: 8/29, p = 0.746</a:t>
                      </a:r>
                    </a:p>
                    <a:p>
                      <a:pPr algn="l">
                        <a:spcAft>
                          <a:spcPts val="500"/>
                        </a:spcAft>
                      </a:pPr>
                      <a:r>
                        <a:rPr sz="1000" b="0" i="0" u="none">
                          <a:solidFill>
                            <a:srgbClr val="111111"/>
                          </a:solidFill>
                        </a:rPr>
                        <a:t>W. Tröger, Z. Cdrale, N. Tišma, M. Matijaševic (2014): </a:t>
                      </a:r>
                      <a:r>
                        <a:rPr sz="1000" b="1" i="0" u="none">
                          <a:solidFill>
                            <a:srgbClr val="111111"/>
                          </a:solidFill>
                        </a:rPr>
                        <a:t>Additional Therapy with a Mistletoe Product during Adjuvant Chemotherapy of Breast Cancer Patients Improves Quality of Life: An Open Randomized Clinical Pilot Trial</a:t>
                      </a:r>
                      <a:r>
                        <a:rPr sz="1000" b="0" i="0" u="none">
                          <a:solidFill>
                            <a:srgbClr val="111111"/>
                          </a:solidFill>
                        </a:rPr>
                        <a:t>, In: Evidence-based complementary and alternative medicine, Patienten: 95 Patientinnen mit Brustkrebs in den Tumorstadien I – III (T1–3N0–2M0) </a:t>
                      </a:r>
                      <a:r>
                        <a:rPr sz="1000" b="0" i="0" u="none"/>
                        <a:t>à</a:t>
                      </a:r>
                      <a:r>
                        <a:rPr sz="1000" b="0" i="0" u="none">
                          <a:solidFill>
                            <a:srgbClr val="111111"/>
                          </a:solidFill>
                        </a:rPr>
                        <a:t> Einschluss von 65 Patientinnen (IG: 34, KG: 31)</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Lebensqualität - (Mittelwert Unterschied zur Baseline; IG – KG (Effekt))</a:t>
                      </a:r>
                    </a:p>
                    <a:p>
                      <a:pPr algn="l">
                        <a:spcAft>
                          <a:spcPts val="500"/>
                        </a:spcAft>
                      </a:pPr>
                      <a:r>
                        <a:rPr sz="1000" b="0" i="0" u="none">
                          <a:solidFill>
                            <a:srgbClr val="111111"/>
                          </a:solidFill>
                        </a:rPr>
                        <a:t>Funktionsskalen: IG &gt; KG (Berufliche Leistung: 10.5 (0.6), p &lt; 0.001, Emotionalität: 6.9 (0.5), p &lt; 0.001, Soziales Eingebundensein: 6.2 (0.4), p &lt; 0.05, Kognitive Leistung: 4.8 (0.3), p &lt; 0.01, kein Unterschied für Globaler Gesundheitszustand, Körperliche Leistung</a:t>
                      </a:r>
                    </a:p>
                    <a:p>
                      <a:pPr algn="l">
                        <a:spcAft>
                          <a:spcPts val="500"/>
                        </a:spcAft>
                      </a:pPr>
                      <a:r>
                        <a:rPr sz="1000" b="0" i="0" u="none">
                          <a:solidFill>
                            <a:srgbClr val="111111"/>
                          </a:solidFill>
                        </a:rPr>
                        <a:t>Symptomskalen: IG &lt; KG (Schmerzen: -10.81     (-0.66), p &lt; 0.001, Appetitlosigkeit: -8.3 (-0.41), p &lt; 0.001, Diarrhö: -7.05 (-0.56), p &lt; 0.001, Schlaflosigkeit: -6.01 (-0.34), p &lt; 0.05, Übelkeit und Erbrechen: −5.77 (-0.35), p &lt; 0.001, Obstipation: −4.03 (-0.22), p &lt; 0.05, keine Unterschiede für Fatigue, Dyspnoe, Finanz. Schwierigkeiten</a:t>
                      </a:r>
                    </a:p>
                    <a:p>
                      <a:pPr marL="0" indent="171450" algn="l">
                        <a:spcAft>
                          <a:spcPts val="500"/>
                        </a:spcAft>
                        <a:buFont typeface="Arial" panose="020B0604020202020204" pitchFamily="34" charset="0"/>
                        <a:buChar char="•"/>
                      </a:pPr>
                      <a:r>
                        <a:rPr sz="1000" b="0" i="0" u="none">
                          <a:solidFill>
                            <a:srgbClr val="111111"/>
                          </a:solidFill>
                        </a:rPr>
                        <a:t>Neutropenie - (Anzahl Fälle): IG: 7 (bei 7 Pat.), KG: 9 (bei 8 Pat.), p = 0.628,</a:t>
                      </a:r>
                    </a:p>
                    <a:p>
                      <a:pPr marL="0" indent="171450" algn="l">
                        <a:spcAft>
                          <a:spcPts val="500"/>
                        </a:spcAft>
                        <a:buFont typeface="Arial" panose="020B0604020202020204" pitchFamily="34" charset="0"/>
                        <a:buChar char="•"/>
                      </a:pPr>
                      <a:r>
                        <a:rPr sz="1000" b="0" i="0" u="none">
                          <a:solidFill>
                            <a:srgbClr val="111111"/>
                          </a:solidFill>
                        </a:rPr>
                        <a:t>Sicherheit (unerwünschte Ereignisse) - Grad nach CTCAE: 42 Lokale Hautreaktionen (Grad 1: 1; Grad 2: 13, Grad 3: 27), 1 Konjunctivitis (Grad 2)</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Mistelpräparat Lektinol®</a:t>
            </a:r>
          </a:p>
        </p:txBody>
      </p:sp>
      <p:graphicFrame>
        <p:nvGraphicFramePr>
          <p:cNvPr id="3" name="Table 2"/>
          <p:cNvGraphicFramePr>
            <a:graphicFrameLocks noGrp="1"/>
          </p:cNvGraphicFramePr>
          <p:nvPr/>
        </p:nvGraphicFramePr>
        <p:xfrm>
          <a:off x="360000" y="1890000"/>
          <a:ext cx="11472000" cy="1016762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lgn="l">
                        <a:spcAft>
                          <a:spcPts val="500"/>
                        </a:spcAft>
                        <a:defRPr sz="900" b="0">
                          <a:solidFill>
                            <a:srgbClr val="000000"/>
                          </a:solidFill>
                          <a:latin typeface="Lucida Sans"/>
                        </a:defRPr>
                      </a:pPr>
                      <a:r>
                        <a:rPr sz="1000" b="0" i="0" u="none" dirty="0" err="1">
                          <a:solidFill>
                            <a:srgbClr val="111111"/>
                          </a:solidFill>
                        </a:rPr>
                        <a:t>Präparat</a:t>
                      </a:r>
                      <a:endParaRPr sz="1000" b="0" i="0" u="none" dirty="0">
                        <a:solidFill>
                          <a:srgbClr val="111111"/>
                        </a:solidFill>
                      </a:endParaRP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000000"/>
                          </a:solidFill>
                        </a:rPr>
                        <a:t>Lektinol® Madaus</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111111"/>
                          </a:solidFill>
                        </a:rPr>
                        <a:t>Wirkstoff</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 Ampulle mit 0,5 ml Injektionslösung enthält: Wäßrigen Auszug [1 : 1,1 – 1,5] aus unverholzten Mistelzweigen mit Blättern 0,02 – 0,07 mg normiert auf 15 ng aktives Mistellektin, bestimmt als Mistellektin I</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111111"/>
                          </a:solidFill>
                        </a:rPr>
                        <a:t>Wirkung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Lektinol Madaus ist auf Mistellektin, die pharmakologisch wirksame Komponente im Extrakt, normiert. Pharmakologische Wirkungen von Lektinol Madaus bzw. von Mistellektin in vitro: Lektinol Madaus bzw. Mistellektin bewirkt die Freisetzung von immunmodulierenden Zytokinen, wie z. B. Tumor-Nekrosefaktor-αund Interferon-γ, aus Immunzellen und löst damit eine TH1-Immunantwort aus. Dadurch kann das komplexe Netzwerk des zellulären Immunsystems aktiviert werden, um Krebszellen zu eliminieren. Daneben belegen Untersuchungen, dass Lektinol Madaus bzw. Mistellektin durch Induktion des programmierten Zelltodes (Apoptose) auf menschliche Krebszellen direkt zytotoxisch wirkt. Auch auf zytostatikaresistente (Adriamycin, Vindesin) Tumorzelllinien haben Lektinol Madaus und Mistellektin eine zytotoxische Wirkung.</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111111"/>
                          </a:solidFill>
                        </a:rPr>
                        <a:t>Indikation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Unterstützend bei allgemeinen Maßnahmen zur Verbesserung der Lebensqualität bei Brustkrebs während und nach Chemotherapie. </a:t>
                      </a:r>
                      <a:r>
                        <a:rPr sz="1000" b="0" i="0" u="none">
                          <a:solidFill>
                            <a:srgbClr val="000000"/>
                          </a:solidFill>
                        </a:rPr>
                        <a:t>Eine lebensverlängernde oder krankheitsaufschiebende Wirkung konnte nicht nachgewiesen werden</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111111"/>
                          </a:solidFill>
                        </a:rPr>
                        <a:t>Dosierung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Intrakutane Vortestung mit 0,1 ml 1 : 100 verdünntem Lektinol Madaus (Herstellung der Verdünnung: 0,1 ml Lektinol Madaus auf 10 ml physiologischer Natriumchloridlösung) Pro Injektion sollten 0,5 ml (1 Ampulle) gegeben werden. Art und Dauer der Anwendung: Vor Beginn der Behandlung sollte eine Allergie auf Mistelextrakt durch intrakutane Vortestung (siehe Dosierungsanleitung) ausgeschlossen werden. Zur subkutanen Behandlung wird Lektinol Madaus unter die Bauchhaut, in Oberschenkel oder Oberarm injiziert. Empfohlen werden zwei Applikationen pro Woche im Abstand von drei bis vier Tagen (z. B. am Montag und Donnerstag bzw. am Dienstag und Freitag). Die Behandlungsdauer sollte mindestens drei Monate betragen und kann nach Bedarf über Jahre fortgeführt werden. Dabei hat sich folgendes Therapieschema bewährt: Behandlungszyklen von 3 Monaten mit jeweils einem Monat Pause. Eine erneute Vortestung ist bei Fortführung der Therapie nicht notwendig.</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111111"/>
                          </a:solidFill>
                        </a:rPr>
                        <a:t>Nebenwirkungen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Bei subkutaner Injektion kann sehr häufig eine vorübergehende Rötung und Schwellung an der Injektionsstelle auftreten; sehr selten können Schüttelfrost, hohes Fieber, Kopfschmerzen, pektanginöse Beschwerden, orthostatische Kreislaufstörungen und allergische Reaktionen auftreten.</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111111"/>
                          </a:solidFill>
                        </a:rPr>
                        <a:t>Wechselwirkungen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Keine Erkenntnisse</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111111"/>
                          </a:solidFill>
                        </a:rPr>
                        <a:t>Studien</a:t>
                      </a:r>
                    </a:p>
                  </a:txBody>
                  <a:tcPr>
                    <a:solidFill>
                      <a:srgbClr val="FCEACC"/>
                    </a:solidFill>
                  </a:tcPr>
                </a:tc>
                <a:tc>
                  <a:txBody>
                    <a:bodyPr/>
                    <a:lstStyle/>
                    <a:p>
                      <a:pPr algn="l">
                        <a:spcAft>
                          <a:spcPts val="500"/>
                        </a:spcAft>
                        <a:defRPr sz="900" b="0">
                          <a:solidFill>
                            <a:srgbClr val="000000"/>
                          </a:solidFill>
                          <a:latin typeface="Lucida Sans"/>
                        </a:defRPr>
                      </a:pPr>
                      <a:r>
                        <a:rPr sz="1000" b="0" i="0" u="sng" dirty="0" err="1">
                          <a:solidFill>
                            <a:srgbClr val="111111"/>
                          </a:solidFill>
                        </a:rPr>
                        <a:t>Insgesamt</a:t>
                      </a:r>
                      <a:r>
                        <a:rPr sz="1000" b="0" i="0" u="sng" dirty="0">
                          <a:solidFill>
                            <a:srgbClr val="111111"/>
                          </a:solidFill>
                        </a:rPr>
                        <a:t> 2 </a:t>
                      </a:r>
                      <a:r>
                        <a:rPr sz="1000" b="0" i="0" u="sng" dirty="0" err="1">
                          <a:solidFill>
                            <a:srgbClr val="111111"/>
                          </a:solidFill>
                        </a:rPr>
                        <a:t>Studien</a:t>
                      </a:r>
                      <a:r>
                        <a:rPr sz="1000" b="0" i="0" u="sng" dirty="0">
                          <a:solidFill>
                            <a:srgbClr val="111111"/>
                          </a:solidFill>
                        </a:rPr>
                        <a:t>/ </a:t>
                      </a:r>
                      <a:r>
                        <a:rPr sz="1000" b="0" i="0" u="sng" dirty="0" err="1">
                          <a:solidFill>
                            <a:srgbClr val="111111"/>
                          </a:solidFill>
                        </a:rPr>
                        <a:t>Veröffentlichungen</a:t>
                      </a:r>
                      <a:endParaRPr sz="1000" b="0" i="0" u="sng" dirty="0">
                        <a:solidFill>
                          <a:srgbClr val="111111"/>
                        </a:solidFill>
                      </a:endParaRPr>
                    </a:p>
                    <a:p>
                      <a:pPr algn="l">
                        <a:spcAft>
                          <a:spcPts val="500"/>
                        </a:spcAft>
                      </a:pPr>
                      <a:r>
                        <a:rPr sz="1000" b="0" i="0" u="none" dirty="0">
                          <a:solidFill>
                            <a:srgbClr val="111111"/>
                          </a:solidFill>
                        </a:rPr>
                        <a:t>V.F. SEMIGLAZOV, V.V. STEPULA, A. DUDOV, J. SCHNITKER, U. MENGS (2006): </a:t>
                      </a:r>
                      <a:r>
                        <a:rPr sz="1000" b="1" i="0" u="none" dirty="0">
                          <a:solidFill>
                            <a:srgbClr val="111111"/>
                          </a:solidFill>
                        </a:rPr>
                        <a:t>Quality of Life is Improved in Breast Cancer Patients by </a:t>
                      </a:r>
                      <a:r>
                        <a:rPr sz="1000" b="1" i="0" u="none" dirty="0" err="1">
                          <a:solidFill>
                            <a:srgbClr val="111111"/>
                          </a:solidFill>
                        </a:rPr>
                        <a:t>Standardised</a:t>
                      </a:r>
                      <a:r>
                        <a:rPr sz="1000" b="1" i="0" u="none" dirty="0">
                          <a:solidFill>
                            <a:srgbClr val="111111"/>
                          </a:solidFill>
                        </a:rPr>
                        <a:t> Mistletoe Extract PS76A2 during Chemotherapy and Follow-up: A </a:t>
                      </a:r>
                      <a:r>
                        <a:rPr sz="1000" b="1" i="0" u="none" dirty="0" err="1">
                          <a:solidFill>
                            <a:srgbClr val="111111"/>
                          </a:solidFill>
                        </a:rPr>
                        <a:t>Randomised</a:t>
                      </a:r>
                      <a:r>
                        <a:rPr sz="1000" b="1" i="0" u="none" dirty="0">
                          <a:solidFill>
                            <a:srgbClr val="111111"/>
                          </a:solidFill>
                        </a:rPr>
                        <a:t>, Placebo-controlled, Double-blind, </a:t>
                      </a:r>
                      <a:r>
                        <a:rPr sz="1000" b="1" i="0" u="none" dirty="0" err="1">
                          <a:solidFill>
                            <a:srgbClr val="111111"/>
                          </a:solidFill>
                        </a:rPr>
                        <a:t>Multicentre</a:t>
                      </a:r>
                      <a:r>
                        <a:rPr sz="1000" b="1" i="0" u="none" dirty="0">
                          <a:solidFill>
                            <a:srgbClr val="111111"/>
                          </a:solidFill>
                        </a:rPr>
                        <a:t> Clinical Trial, </a:t>
                      </a:r>
                      <a:r>
                        <a:rPr sz="1000" b="0" i="0" u="none" dirty="0">
                          <a:solidFill>
                            <a:srgbClr val="111111"/>
                          </a:solidFill>
                        </a:rPr>
                        <a:t>In: Anticancer Research </a:t>
                      </a:r>
                    </a:p>
                    <a:p>
                      <a:pPr algn="l">
                        <a:spcAft>
                          <a:spcPts val="500"/>
                        </a:spcAft>
                      </a:pPr>
                      <a:r>
                        <a:rPr sz="1000" b="0" i="0" u="none" dirty="0">
                          <a:solidFill>
                            <a:srgbClr val="111111"/>
                          </a:solidFill>
                        </a:rPr>
                        <a:t>&amp; </a:t>
                      </a:r>
                      <a:r>
                        <a:rPr sz="1000" b="0" i="0" u="none" dirty="0" err="1">
                          <a:solidFill>
                            <a:srgbClr val="111111"/>
                          </a:solidFill>
                        </a:rPr>
                        <a:t>Semiglasov</a:t>
                      </a:r>
                      <a:r>
                        <a:rPr sz="1000" b="0" i="0" u="none" dirty="0">
                          <a:solidFill>
                            <a:srgbClr val="111111"/>
                          </a:solidFill>
                        </a:rPr>
                        <a:t> VF, </a:t>
                      </a:r>
                      <a:r>
                        <a:rPr sz="1000" b="0" i="0" u="none" dirty="0" err="1">
                          <a:solidFill>
                            <a:srgbClr val="111111"/>
                          </a:solidFill>
                        </a:rPr>
                        <a:t>Stepula</a:t>
                      </a:r>
                      <a:r>
                        <a:rPr sz="1000" b="0" i="0" u="none" dirty="0">
                          <a:solidFill>
                            <a:srgbClr val="111111"/>
                          </a:solidFill>
                        </a:rPr>
                        <a:t> VV, </a:t>
                      </a:r>
                      <a:r>
                        <a:rPr sz="1000" b="0" i="0" u="none" dirty="0" err="1">
                          <a:solidFill>
                            <a:srgbClr val="111111"/>
                          </a:solidFill>
                        </a:rPr>
                        <a:t>Dudov</a:t>
                      </a:r>
                      <a:r>
                        <a:rPr sz="1000" b="0" i="0" u="none" dirty="0">
                          <a:solidFill>
                            <a:srgbClr val="111111"/>
                          </a:solidFill>
                        </a:rPr>
                        <a:t> A, </a:t>
                      </a:r>
                      <a:r>
                        <a:rPr sz="1000" b="0" i="0" u="none" dirty="0" err="1">
                          <a:solidFill>
                            <a:srgbClr val="111111"/>
                          </a:solidFill>
                        </a:rPr>
                        <a:t>Lehmacher</a:t>
                      </a:r>
                      <a:r>
                        <a:rPr sz="1000" b="0" i="0" u="none" dirty="0">
                          <a:solidFill>
                            <a:srgbClr val="111111"/>
                          </a:solidFill>
                        </a:rPr>
                        <a:t> W, Mengs U (2004): </a:t>
                      </a:r>
                      <a:r>
                        <a:rPr sz="1000" b="1" i="0" u="none" dirty="0">
                          <a:solidFill>
                            <a:srgbClr val="111111"/>
                          </a:solidFill>
                        </a:rPr>
                        <a:t>The </a:t>
                      </a:r>
                      <a:r>
                        <a:rPr sz="1000" b="1" i="0" u="none" dirty="0" err="1">
                          <a:solidFill>
                            <a:srgbClr val="111111"/>
                          </a:solidFill>
                        </a:rPr>
                        <a:t>standardised</a:t>
                      </a:r>
                      <a:r>
                        <a:rPr sz="1000" b="1" i="0" u="none" dirty="0">
                          <a:solidFill>
                            <a:srgbClr val="111111"/>
                          </a:solidFill>
                        </a:rPr>
                        <a:t> mistletoe extract PS76A2 improves QoL in patients with breast cancer receiving adjuvant CMF chemotherapy: a </a:t>
                      </a:r>
                      <a:r>
                        <a:rPr sz="1000" b="1" i="0" u="none" dirty="0" err="1">
                          <a:solidFill>
                            <a:srgbClr val="111111"/>
                          </a:solidFill>
                        </a:rPr>
                        <a:t>randomised</a:t>
                      </a:r>
                      <a:r>
                        <a:rPr sz="1000" b="1" i="0" u="none" dirty="0">
                          <a:solidFill>
                            <a:srgbClr val="111111"/>
                          </a:solidFill>
                        </a:rPr>
                        <a:t>, placebo-controlled, double-blind, multicenter clinical </a:t>
                      </a:r>
                      <a:r>
                        <a:rPr sz="1000" b="1" i="0" u="none" dirty="0" err="1">
                          <a:solidFill>
                            <a:srgbClr val="111111"/>
                          </a:solidFill>
                        </a:rPr>
                        <a:t>trial.</a:t>
                      </a:r>
                      <a:r>
                        <a:rPr sz="1000" b="0" i="0" u="none" dirty="0" err="1">
                          <a:solidFill>
                            <a:srgbClr val="111111"/>
                          </a:solidFill>
                        </a:rPr>
                        <a:t>Anticancer</a:t>
                      </a:r>
                      <a:r>
                        <a:rPr sz="1000" b="0" i="0" u="none" dirty="0">
                          <a:solidFill>
                            <a:srgbClr val="111111"/>
                          </a:solidFill>
                        </a:rPr>
                        <a:t> Res 24:1293–1302; </a:t>
                      </a:r>
                    </a:p>
                    <a:p>
                      <a:pPr algn="l">
                        <a:spcAft>
                          <a:spcPts val="500"/>
                        </a:spcAft>
                      </a:pPr>
                      <a:r>
                        <a:rPr sz="1000" b="0" i="0" u="none" dirty="0" err="1">
                          <a:solidFill>
                            <a:srgbClr val="111111"/>
                          </a:solidFill>
                        </a:rPr>
                        <a:t>Patienten</a:t>
                      </a:r>
                      <a:r>
                        <a:rPr sz="1000" b="0" i="0" u="none" dirty="0">
                          <a:solidFill>
                            <a:srgbClr val="111111"/>
                          </a:solidFill>
                        </a:rPr>
                        <a:t>: 352 </a:t>
                      </a:r>
                      <a:r>
                        <a:rPr sz="1000" b="0" i="0" u="none" dirty="0" err="1">
                          <a:solidFill>
                            <a:srgbClr val="111111"/>
                          </a:solidFill>
                        </a:rPr>
                        <a:t>Brustkrebspatienten</a:t>
                      </a:r>
                      <a:r>
                        <a:rPr sz="1000" b="0" i="0" u="none" dirty="0">
                          <a:solidFill>
                            <a:srgbClr val="111111"/>
                          </a:solidFill>
                        </a:rPr>
                        <a:t> à </a:t>
                      </a:r>
                      <a:r>
                        <a:rPr sz="1000" b="0" i="0" u="none" dirty="0" err="1">
                          <a:solidFill>
                            <a:srgbClr val="111111"/>
                          </a:solidFill>
                        </a:rPr>
                        <a:t>Einschluss</a:t>
                      </a:r>
                      <a:r>
                        <a:rPr sz="1000" b="0" i="0" u="none" dirty="0">
                          <a:solidFill>
                            <a:srgbClr val="111111"/>
                          </a:solidFill>
                        </a:rPr>
                        <a:t> von 337 </a:t>
                      </a:r>
                      <a:r>
                        <a:rPr sz="1000" b="0" i="0" u="none" dirty="0" err="1">
                          <a:solidFill>
                            <a:srgbClr val="111111"/>
                          </a:solidFill>
                        </a:rPr>
                        <a:t>Patienten</a:t>
                      </a:r>
                      <a:r>
                        <a:rPr sz="1000" b="0" i="0" u="none" dirty="0">
                          <a:solidFill>
                            <a:srgbClr val="111111"/>
                          </a:solidFill>
                        </a:rPr>
                        <a:t> (2006: IG: 169, KG: 168), </a:t>
                      </a:r>
                    </a:p>
                    <a:p>
                      <a:pPr algn="l">
                        <a:spcAft>
                          <a:spcPts val="500"/>
                        </a:spcAft>
                      </a:pPr>
                      <a:r>
                        <a:rPr sz="1000" b="1" i="0" u="none" dirty="0" err="1">
                          <a:solidFill>
                            <a:srgbClr val="111111"/>
                          </a:solidFill>
                        </a:rPr>
                        <a:t>Endpunkte</a:t>
                      </a:r>
                      <a:r>
                        <a:rPr sz="1000" b="1" i="0" u="none" dirty="0">
                          <a:solidFill>
                            <a:srgbClr val="111111"/>
                          </a:solidFill>
                        </a:rPr>
                        <a:t>: </a:t>
                      </a:r>
                    </a:p>
                    <a:p>
                      <a:pPr marL="0" indent="171450" algn="l">
                        <a:spcAft>
                          <a:spcPts val="500"/>
                        </a:spcAft>
                        <a:buFont typeface="Arial" panose="020B0604020202020204" pitchFamily="34" charset="0"/>
                        <a:buChar char="•"/>
                      </a:pPr>
                      <a:r>
                        <a:rPr sz="1000" b="0" i="0" u="none" dirty="0" err="1">
                          <a:solidFill>
                            <a:srgbClr val="111111"/>
                          </a:solidFill>
                        </a:rPr>
                        <a:t>Lebensqualität</a:t>
                      </a:r>
                      <a:r>
                        <a:rPr sz="1000" b="0" i="0" u="none" dirty="0">
                          <a:solidFill>
                            <a:srgbClr val="111111"/>
                          </a:solidFill>
                        </a:rPr>
                        <a:t> - GLQ-8: post 15 </a:t>
                      </a:r>
                      <a:r>
                        <a:rPr sz="1000" b="0" i="0" u="none" dirty="0" err="1">
                          <a:solidFill>
                            <a:srgbClr val="111111"/>
                          </a:solidFill>
                        </a:rPr>
                        <a:t>Wochen</a:t>
                      </a:r>
                      <a:r>
                        <a:rPr sz="1000" b="0" i="0" u="none" dirty="0">
                          <a:solidFill>
                            <a:srgbClr val="111111"/>
                          </a:solidFill>
                        </a:rPr>
                        <a:t> und 2 </a:t>
                      </a:r>
                      <a:r>
                        <a:rPr sz="1000" b="0" i="0" u="none" dirty="0" err="1">
                          <a:solidFill>
                            <a:srgbClr val="111111"/>
                          </a:solidFill>
                        </a:rPr>
                        <a:t>Monate</a:t>
                      </a:r>
                      <a:r>
                        <a:rPr sz="1000" b="0" i="0" u="none" dirty="0">
                          <a:solidFill>
                            <a:srgbClr val="111111"/>
                          </a:solidFill>
                        </a:rPr>
                        <a:t> post Chemo: je p &lt; 0.0001, </a:t>
                      </a:r>
                      <a:r>
                        <a:rPr sz="1000" b="0" i="0" u="none" dirty="0" err="1">
                          <a:solidFill>
                            <a:srgbClr val="111111"/>
                          </a:solidFill>
                        </a:rPr>
                        <a:t>Subskalen</a:t>
                      </a:r>
                      <a:r>
                        <a:rPr sz="1000" b="0" i="0" u="none" dirty="0">
                          <a:solidFill>
                            <a:srgbClr val="111111"/>
                          </a:solidFill>
                        </a:rPr>
                        <a:t>: GLQ-5/GLQ-3 post 15 </a:t>
                      </a:r>
                      <a:r>
                        <a:rPr sz="1000" b="0" i="0" u="none" dirty="0" err="1">
                          <a:solidFill>
                            <a:srgbClr val="111111"/>
                          </a:solidFill>
                        </a:rPr>
                        <a:t>Wochen</a:t>
                      </a:r>
                      <a:r>
                        <a:rPr sz="1000" b="0" i="0" u="none" dirty="0">
                          <a:solidFill>
                            <a:srgbClr val="111111"/>
                          </a:solidFill>
                        </a:rPr>
                        <a:t> und 2 </a:t>
                      </a:r>
                      <a:r>
                        <a:rPr sz="1000" b="0" i="0" u="none" dirty="0" err="1">
                          <a:solidFill>
                            <a:srgbClr val="111111"/>
                          </a:solidFill>
                        </a:rPr>
                        <a:t>Monate</a:t>
                      </a:r>
                      <a:r>
                        <a:rPr sz="1000" b="0" i="0" u="none" dirty="0">
                          <a:solidFill>
                            <a:srgbClr val="111111"/>
                          </a:solidFill>
                        </a:rPr>
                        <a:t> post Chemo: je p &lt; 0.05; FACT-G: post 15 </a:t>
                      </a:r>
                      <a:r>
                        <a:rPr sz="1000" b="0" i="0" u="none" dirty="0" err="1">
                          <a:solidFill>
                            <a:srgbClr val="111111"/>
                          </a:solidFill>
                        </a:rPr>
                        <a:t>Wochen</a:t>
                      </a:r>
                      <a:r>
                        <a:rPr sz="1000" b="0" i="0" u="none" dirty="0">
                          <a:solidFill>
                            <a:srgbClr val="111111"/>
                          </a:solidFill>
                        </a:rPr>
                        <a:t>: total, </a:t>
                      </a:r>
                      <a:r>
                        <a:rPr sz="1000" b="0" i="0" u="none" dirty="0" err="1">
                          <a:solidFill>
                            <a:srgbClr val="111111"/>
                          </a:solidFill>
                        </a:rPr>
                        <a:t>physisch</a:t>
                      </a:r>
                      <a:r>
                        <a:rPr sz="1000" b="0" i="0" u="none" dirty="0">
                          <a:solidFill>
                            <a:srgbClr val="111111"/>
                          </a:solidFill>
                        </a:rPr>
                        <a:t>, emotional, </a:t>
                      </a:r>
                      <a:r>
                        <a:rPr sz="1000" b="0" i="0" u="none" dirty="0" err="1">
                          <a:solidFill>
                            <a:srgbClr val="111111"/>
                          </a:solidFill>
                        </a:rPr>
                        <a:t>funktional</a:t>
                      </a:r>
                      <a:r>
                        <a:rPr sz="1000" b="0" i="0" u="none" dirty="0">
                          <a:solidFill>
                            <a:srgbClr val="111111"/>
                          </a:solidFill>
                        </a:rPr>
                        <a:t> je p &lt; 0.0001, 2 </a:t>
                      </a:r>
                      <a:r>
                        <a:rPr sz="1000" b="0" i="0" u="none" dirty="0" err="1">
                          <a:solidFill>
                            <a:srgbClr val="111111"/>
                          </a:solidFill>
                        </a:rPr>
                        <a:t>Monate</a:t>
                      </a:r>
                      <a:r>
                        <a:rPr sz="1000" b="0" i="0" u="none" dirty="0">
                          <a:solidFill>
                            <a:srgbClr val="111111"/>
                          </a:solidFill>
                        </a:rPr>
                        <a:t> post Chemo: </a:t>
                      </a:r>
                      <a:r>
                        <a:rPr sz="1000" b="0" i="0" u="none" dirty="0" err="1">
                          <a:solidFill>
                            <a:srgbClr val="111111"/>
                          </a:solidFill>
                        </a:rPr>
                        <a:t>physisch</a:t>
                      </a:r>
                      <a:r>
                        <a:rPr sz="1000" b="0" i="0" u="none" dirty="0">
                          <a:solidFill>
                            <a:srgbClr val="111111"/>
                          </a:solidFill>
                        </a:rPr>
                        <a:t>, emotional, </a:t>
                      </a:r>
                      <a:r>
                        <a:rPr sz="1000" b="0" i="0" u="none" dirty="0" err="1">
                          <a:solidFill>
                            <a:srgbClr val="111111"/>
                          </a:solidFill>
                        </a:rPr>
                        <a:t>funktional</a:t>
                      </a:r>
                      <a:r>
                        <a:rPr sz="1000" b="0" i="0" u="none" dirty="0">
                          <a:solidFill>
                            <a:srgbClr val="111111"/>
                          </a:solidFill>
                        </a:rPr>
                        <a:t> je p &lt; 0.0001</a:t>
                      </a:r>
                    </a:p>
                    <a:p>
                      <a:pPr marL="0" indent="171450" algn="l">
                        <a:spcAft>
                          <a:spcPts val="500"/>
                        </a:spcAft>
                        <a:buFont typeface="Arial" panose="020B0604020202020204" pitchFamily="34" charset="0"/>
                        <a:buChar char="•"/>
                      </a:pPr>
                      <a:r>
                        <a:rPr sz="1000" b="0" i="0" u="none" dirty="0" err="1">
                          <a:solidFill>
                            <a:srgbClr val="111111"/>
                          </a:solidFill>
                        </a:rPr>
                        <a:t>Hämatologische</a:t>
                      </a:r>
                      <a:r>
                        <a:rPr sz="1000" b="0" i="0" u="none" dirty="0">
                          <a:solidFill>
                            <a:srgbClr val="111111"/>
                          </a:solidFill>
                        </a:rPr>
                        <a:t> </a:t>
                      </a:r>
                      <a:r>
                        <a:rPr sz="1000" b="0" i="0" u="none" dirty="0" err="1">
                          <a:solidFill>
                            <a:srgbClr val="111111"/>
                          </a:solidFill>
                        </a:rPr>
                        <a:t>Wirksamkeitsparameter</a:t>
                      </a:r>
                      <a:r>
                        <a:rPr sz="1000" b="0" i="0" u="none" dirty="0">
                          <a:solidFill>
                            <a:srgbClr val="111111"/>
                          </a:solidFill>
                        </a:rPr>
                        <a:t> (</a:t>
                      </a:r>
                      <a:r>
                        <a:rPr sz="1000" b="0" i="0" u="none" dirty="0" err="1">
                          <a:solidFill>
                            <a:srgbClr val="111111"/>
                          </a:solidFill>
                        </a:rPr>
                        <a:t>Leukozyten</a:t>
                      </a:r>
                      <a:r>
                        <a:rPr sz="1000" b="0" i="0" u="none" dirty="0">
                          <a:solidFill>
                            <a:srgbClr val="111111"/>
                          </a:solidFill>
                        </a:rPr>
                        <a:t>, </a:t>
                      </a:r>
                      <a:r>
                        <a:rPr sz="1000" b="0" i="0" u="none" dirty="0" err="1">
                          <a:solidFill>
                            <a:srgbClr val="111111"/>
                          </a:solidFill>
                        </a:rPr>
                        <a:t>Granulozyten</a:t>
                      </a:r>
                      <a:r>
                        <a:rPr sz="1000" b="0" i="0" u="none" dirty="0">
                          <a:solidFill>
                            <a:srgbClr val="111111"/>
                          </a:solidFill>
                        </a:rPr>
                        <a:t>, </a:t>
                      </a:r>
                      <a:r>
                        <a:rPr sz="1000" b="0" i="0" u="none" dirty="0" err="1">
                          <a:solidFill>
                            <a:srgbClr val="111111"/>
                          </a:solidFill>
                        </a:rPr>
                        <a:t>Lymphozyten</a:t>
                      </a:r>
                      <a:r>
                        <a:rPr sz="1000" b="0" i="0" u="none" dirty="0">
                          <a:solidFill>
                            <a:srgbClr val="111111"/>
                          </a:solidFill>
                        </a:rPr>
                        <a:t>, </a:t>
                      </a:r>
                      <a:r>
                        <a:rPr sz="1000" b="0" i="0" u="none" dirty="0" err="1">
                          <a:solidFill>
                            <a:srgbClr val="111111"/>
                          </a:solidFill>
                        </a:rPr>
                        <a:t>Thrombozyten</a:t>
                      </a:r>
                      <a:r>
                        <a:rPr sz="1000" b="0" i="0" u="none" dirty="0">
                          <a:solidFill>
                            <a:srgbClr val="111111"/>
                          </a:solidFill>
                        </a:rPr>
                        <a:t> und </a:t>
                      </a:r>
                      <a:r>
                        <a:rPr sz="1000" b="0" i="0" u="none" dirty="0" err="1">
                          <a:solidFill>
                            <a:srgbClr val="111111"/>
                          </a:solidFill>
                        </a:rPr>
                        <a:t>Hämoglobin</a:t>
                      </a:r>
                      <a:r>
                        <a:rPr sz="1000" b="0" i="0" u="none" dirty="0">
                          <a:solidFill>
                            <a:srgbClr val="111111"/>
                          </a:solidFill>
                        </a:rPr>
                        <a:t>) - </a:t>
                      </a:r>
                      <a:r>
                        <a:rPr sz="1000" b="0" i="0" u="none" dirty="0" err="1">
                          <a:solidFill>
                            <a:srgbClr val="111111"/>
                          </a:solidFill>
                        </a:rPr>
                        <a:t>kein</a:t>
                      </a:r>
                      <a:r>
                        <a:rPr sz="1000" b="0" i="0" u="none" dirty="0">
                          <a:solidFill>
                            <a:srgbClr val="111111"/>
                          </a:solidFill>
                        </a:rPr>
                        <a:t> </a:t>
                      </a:r>
                      <a:r>
                        <a:rPr sz="1000" b="0" i="0" u="none" dirty="0" err="1">
                          <a:solidFill>
                            <a:srgbClr val="111111"/>
                          </a:solidFill>
                        </a:rPr>
                        <a:t>Unterschied</a:t>
                      </a:r>
                      <a:r>
                        <a:rPr sz="1000" b="0" i="0" u="none" dirty="0">
                          <a:solidFill>
                            <a:srgbClr val="111111"/>
                          </a:solidFill>
                        </a:rPr>
                        <a:t> </a:t>
                      </a:r>
                      <a:r>
                        <a:rPr sz="1000" b="0" i="0" u="none" dirty="0" err="1">
                          <a:solidFill>
                            <a:srgbClr val="111111"/>
                          </a:solidFill>
                        </a:rPr>
                        <a:t>bezüglich</a:t>
                      </a:r>
                      <a:r>
                        <a:rPr sz="1000" b="0" i="0" u="none" dirty="0">
                          <a:solidFill>
                            <a:srgbClr val="111111"/>
                          </a:solidFill>
                        </a:rPr>
                        <a:t> </a:t>
                      </a:r>
                      <a:r>
                        <a:rPr sz="1000" b="0" i="0" u="none" dirty="0" err="1">
                          <a:solidFill>
                            <a:srgbClr val="111111"/>
                          </a:solidFill>
                        </a:rPr>
                        <a:t>weiße</a:t>
                      </a:r>
                      <a:r>
                        <a:rPr sz="1000" b="0" i="0" u="none" dirty="0">
                          <a:solidFill>
                            <a:srgbClr val="111111"/>
                          </a:solidFill>
                        </a:rPr>
                        <a:t> </a:t>
                      </a:r>
                      <a:r>
                        <a:rPr sz="1000" b="0" i="0" u="none" dirty="0" err="1">
                          <a:solidFill>
                            <a:srgbClr val="111111"/>
                          </a:solidFill>
                        </a:rPr>
                        <a:t>Blutkörperchen</a:t>
                      </a:r>
                      <a:r>
                        <a:rPr sz="1000" b="0" i="0" u="none" dirty="0">
                          <a:solidFill>
                            <a:srgbClr val="111111"/>
                          </a:solidFill>
                        </a:rPr>
                        <a:t>, </a:t>
                      </a:r>
                      <a:r>
                        <a:rPr sz="1000" b="0" i="0" u="none" dirty="0" err="1">
                          <a:solidFill>
                            <a:srgbClr val="111111"/>
                          </a:solidFill>
                        </a:rPr>
                        <a:t>aber</a:t>
                      </a:r>
                      <a:r>
                        <a:rPr sz="1000" b="0" i="0" u="none" dirty="0">
                          <a:solidFill>
                            <a:srgbClr val="111111"/>
                          </a:solidFill>
                        </a:rPr>
                        <a:t> </a:t>
                      </a:r>
                      <a:r>
                        <a:rPr sz="1000" b="0" i="0" u="none" dirty="0" err="1">
                          <a:solidFill>
                            <a:srgbClr val="111111"/>
                          </a:solidFill>
                        </a:rPr>
                        <a:t>bei</a:t>
                      </a:r>
                      <a:r>
                        <a:rPr sz="1000" b="0" i="0" u="none" dirty="0">
                          <a:solidFill>
                            <a:srgbClr val="111111"/>
                          </a:solidFill>
                        </a:rPr>
                        <a:t> </a:t>
                      </a:r>
                      <a:r>
                        <a:rPr sz="1000" b="0" i="0" u="none" dirty="0" err="1">
                          <a:solidFill>
                            <a:srgbClr val="111111"/>
                          </a:solidFill>
                        </a:rPr>
                        <a:t>roten</a:t>
                      </a:r>
                      <a:r>
                        <a:rPr sz="1000" b="0" i="0" u="none" dirty="0">
                          <a:solidFill>
                            <a:srgbClr val="111111"/>
                          </a:solidFill>
                        </a:rPr>
                        <a:t> (Placebo: 6 %, </a:t>
                      </a:r>
                      <a:r>
                        <a:rPr sz="1000" b="0" i="0" u="none" dirty="0" err="1">
                          <a:solidFill>
                            <a:srgbClr val="111111"/>
                          </a:solidFill>
                        </a:rPr>
                        <a:t>niedrige</a:t>
                      </a:r>
                      <a:r>
                        <a:rPr sz="1000" b="0" i="0" u="none" dirty="0">
                          <a:solidFill>
                            <a:srgbClr val="111111"/>
                          </a:solidFill>
                        </a:rPr>
                        <a:t> + </a:t>
                      </a:r>
                      <a:r>
                        <a:rPr sz="1000" b="0" i="0" u="none" dirty="0" err="1">
                          <a:solidFill>
                            <a:srgbClr val="111111"/>
                          </a:solidFill>
                        </a:rPr>
                        <a:t>mittlere</a:t>
                      </a:r>
                      <a:r>
                        <a:rPr sz="1000" b="0" i="0" u="none" dirty="0">
                          <a:solidFill>
                            <a:srgbClr val="111111"/>
                          </a:solidFill>
                        </a:rPr>
                        <a:t> </a:t>
                      </a:r>
                      <a:r>
                        <a:rPr sz="1000" b="0" i="0" u="none" dirty="0" err="1">
                          <a:solidFill>
                            <a:srgbClr val="111111"/>
                          </a:solidFill>
                        </a:rPr>
                        <a:t>Dosis</a:t>
                      </a:r>
                      <a:r>
                        <a:rPr sz="1000" b="0" i="0" u="none" dirty="0">
                          <a:solidFill>
                            <a:srgbClr val="111111"/>
                          </a:solidFill>
                        </a:rPr>
                        <a:t>: 3 %, </a:t>
                      </a:r>
                      <a:r>
                        <a:rPr sz="1000" b="0" i="0" u="none" dirty="0" err="1">
                          <a:solidFill>
                            <a:srgbClr val="111111"/>
                          </a:solidFill>
                        </a:rPr>
                        <a:t>hohe</a:t>
                      </a:r>
                      <a:r>
                        <a:rPr sz="1000" b="0" i="0" u="none" dirty="0">
                          <a:solidFill>
                            <a:srgbClr val="111111"/>
                          </a:solidFill>
                        </a:rPr>
                        <a:t> </a:t>
                      </a:r>
                      <a:r>
                        <a:rPr sz="1000" b="0" i="0" u="none" dirty="0" err="1">
                          <a:solidFill>
                            <a:srgbClr val="111111"/>
                          </a:solidFill>
                        </a:rPr>
                        <a:t>Dosis</a:t>
                      </a:r>
                      <a:r>
                        <a:rPr sz="1000" b="0" i="0" u="none" dirty="0">
                          <a:solidFill>
                            <a:srgbClr val="111111"/>
                          </a:solidFill>
                        </a:rPr>
                        <a:t>: 12 % </a:t>
                      </a:r>
                      <a:r>
                        <a:rPr sz="1000" b="0" i="0" u="none" dirty="0" err="1">
                          <a:solidFill>
                            <a:srgbClr val="111111"/>
                          </a:solidFill>
                        </a:rPr>
                        <a:t>Veränderung</a:t>
                      </a:r>
                      <a:r>
                        <a:rPr sz="1000" b="0" i="0" u="none" dirty="0">
                          <a:solidFill>
                            <a:srgbClr val="111111"/>
                          </a:solidFill>
                        </a:rPr>
                        <a:t>) und bez. </a:t>
                      </a:r>
                      <a:r>
                        <a:rPr sz="1000" b="0" i="0" u="none" dirty="0" err="1">
                          <a:solidFill>
                            <a:srgbClr val="111111"/>
                          </a:solidFill>
                        </a:rPr>
                        <a:t>gastrointestinaler</a:t>
                      </a:r>
                      <a:r>
                        <a:rPr sz="1000" b="0" i="0" u="none" dirty="0">
                          <a:solidFill>
                            <a:srgbClr val="111111"/>
                          </a:solidFill>
                        </a:rPr>
                        <a:t> </a:t>
                      </a:r>
                      <a:r>
                        <a:rPr sz="1000" b="0" i="0" u="none" dirty="0" err="1">
                          <a:solidFill>
                            <a:srgbClr val="111111"/>
                          </a:solidFill>
                        </a:rPr>
                        <a:t>Trakt</a:t>
                      </a:r>
                      <a:r>
                        <a:rPr sz="1000" b="0" i="0" u="none" dirty="0">
                          <a:solidFill>
                            <a:srgbClr val="111111"/>
                          </a:solidFill>
                        </a:rPr>
                        <a:t> Placebo, </a:t>
                      </a:r>
                      <a:r>
                        <a:rPr sz="1000" b="0" i="0" u="none" dirty="0" err="1">
                          <a:solidFill>
                            <a:srgbClr val="111111"/>
                          </a:solidFill>
                        </a:rPr>
                        <a:t>niedrige</a:t>
                      </a:r>
                      <a:r>
                        <a:rPr sz="1000" b="0" i="0" u="none" dirty="0">
                          <a:solidFill>
                            <a:srgbClr val="111111"/>
                          </a:solidFill>
                        </a:rPr>
                        <a:t> + </a:t>
                      </a:r>
                      <a:r>
                        <a:rPr sz="1000" b="0" i="0" u="none" dirty="0" err="1">
                          <a:solidFill>
                            <a:srgbClr val="111111"/>
                          </a:solidFill>
                        </a:rPr>
                        <a:t>mittlere</a:t>
                      </a:r>
                      <a:r>
                        <a:rPr sz="1000" b="0" i="0" u="none" dirty="0">
                          <a:solidFill>
                            <a:srgbClr val="111111"/>
                          </a:solidFill>
                        </a:rPr>
                        <a:t> </a:t>
                      </a:r>
                      <a:r>
                        <a:rPr sz="1000" b="0" i="0" u="none" dirty="0" err="1">
                          <a:solidFill>
                            <a:srgbClr val="111111"/>
                          </a:solidFill>
                        </a:rPr>
                        <a:t>Dosis</a:t>
                      </a:r>
                      <a:r>
                        <a:rPr sz="1000" b="0" i="0" u="none" dirty="0">
                          <a:solidFill>
                            <a:srgbClr val="111111"/>
                          </a:solidFill>
                        </a:rPr>
                        <a:t>: 9 %, </a:t>
                      </a:r>
                      <a:r>
                        <a:rPr sz="1000" b="0" i="0" u="none" dirty="0" err="1">
                          <a:solidFill>
                            <a:srgbClr val="111111"/>
                          </a:solidFill>
                        </a:rPr>
                        <a:t>hohe</a:t>
                      </a:r>
                      <a:r>
                        <a:rPr sz="1000" b="0" i="0" u="none" dirty="0">
                          <a:solidFill>
                            <a:srgbClr val="111111"/>
                          </a:solidFill>
                        </a:rPr>
                        <a:t> </a:t>
                      </a:r>
                      <a:r>
                        <a:rPr sz="1000" b="0" i="0" u="none" dirty="0" err="1">
                          <a:solidFill>
                            <a:srgbClr val="111111"/>
                          </a:solidFill>
                        </a:rPr>
                        <a:t>Dosis</a:t>
                      </a:r>
                      <a:r>
                        <a:rPr sz="1000" b="0" i="0" u="none" dirty="0">
                          <a:solidFill>
                            <a:srgbClr val="111111"/>
                          </a:solidFill>
                        </a:rPr>
                        <a:t>: 15 % NW)</a:t>
                      </a:r>
                    </a:p>
                    <a:p>
                      <a:pPr marL="0" indent="171450" algn="l">
                        <a:spcAft>
                          <a:spcPts val="500"/>
                        </a:spcAft>
                        <a:buFont typeface="Arial" panose="020B0604020202020204" pitchFamily="34" charset="0"/>
                        <a:buChar char="•"/>
                      </a:pPr>
                      <a:r>
                        <a:rPr sz="1000" b="0" i="0" u="none" dirty="0" err="1">
                          <a:solidFill>
                            <a:srgbClr val="111111"/>
                          </a:solidFill>
                        </a:rPr>
                        <a:t>Sicherheit</a:t>
                      </a:r>
                      <a:r>
                        <a:rPr sz="1000" b="0" i="0" u="none" dirty="0">
                          <a:solidFill>
                            <a:srgbClr val="111111"/>
                          </a:solidFill>
                        </a:rPr>
                        <a:t> (</a:t>
                      </a:r>
                      <a:r>
                        <a:rPr sz="1000" b="0" i="0" u="none" dirty="0" err="1">
                          <a:solidFill>
                            <a:srgbClr val="111111"/>
                          </a:solidFill>
                        </a:rPr>
                        <a:t>unerwünschtes</a:t>
                      </a:r>
                      <a:r>
                        <a:rPr sz="1000" b="0" i="0" u="none" dirty="0">
                          <a:solidFill>
                            <a:srgbClr val="111111"/>
                          </a:solidFill>
                        </a:rPr>
                        <a:t> </a:t>
                      </a:r>
                      <a:r>
                        <a:rPr sz="1000" b="0" i="0" u="none" dirty="0" err="1">
                          <a:solidFill>
                            <a:srgbClr val="111111"/>
                          </a:solidFill>
                        </a:rPr>
                        <a:t>Ereignis</a:t>
                      </a:r>
                      <a:r>
                        <a:rPr sz="1000" b="0" i="0" u="none" dirty="0">
                          <a:solidFill>
                            <a:srgbClr val="111111"/>
                          </a:solidFill>
                        </a:rPr>
                        <a:t>) - </a:t>
                      </a:r>
                      <a:r>
                        <a:rPr sz="1000" b="0" i="0" u="none" dirty="0" err="1">
                          <a:solidFill>
                            <a:srgbClr val="111111"/>
                          </a:solidFill>
                        </a:rPr>
                        <a:t>Lokale</a:t>
                      </a:r>
                      <a:r>
                        <a:rPr sz="1000" b="0" i="0" u="none" dirty="0">
                          <a:solidFill>
                            <a:srgbClr val="111111"/>
                          </a:solidFill>
                        </a:rPr>
                        <a:t> (</a:t>
                      </a:r>
                      <a:r>
                        <a:rPr sz="1000" b="0" i="0" u="none" dirty="0" err="1">
                          <a:solidFill>
                            <a:srgbClr val="111111"/>
                          </a:solidFill>
                        </a:rPr>
                        <a:t>u.a.</a:t>
                      </a:r>
                      <a:r>
                        <a:rPr sz="1000" b="0" i="0" u="none" dirty="0">
                          <a:solidFill>
                            <a:srgbClr val="111111"/>
                          </a:solidFill>
                        </a:rPr>
                        <a:t> Rubor, Prurigo, Induration) </a:t>
                      </a:r>
                      <a:r>
                        <a:rPr sz="1000" b="0" i="0" u="none" dirty="0" err="1">
                          <a:solidFill>
                            <a:srgbClr val="111111"/>
                          </a:solidFill>
                        </a:rPr>
                        <a:t>oder</a:t>
                      </a:r>
                      <a:r>
                        <a:rPr sz="1000" b="0" i="0" u="none" dirty="0">
                          <a:solidFill>
                            <a:srgbClr val="111111"/>
                          </a:solidFill>
                        </a:rPr>
                        <a:t> </a:t>
                      </a:r>
                      <a:r>
                        <a:rPr sz="1000" b="0" i="0" u="none" dirty="0" err="1">
                          <a:solidFill>
                            <a:srgbClr val="111111"/>
                          </a:solidFill>
                        </a:rPr>
                        <a:t>systemische</a:t>
                      </a:r>
                      <a:r>
                        <a:rPr sz="1000" b="0" i="0" u="none" dirty="0">
                          <a:solidFill>
                            <a:srgbClr val="111111"/>
                          </a:solidFill>
                        </a:rPr>
                        <a:t> </a:t>
                      </a:r>
                      <a:r>
                        <a:rPr sz="1000" b="0" i="0" u="none" dirty="0" err="1">
                          <a:solidFill>
                            <a:srgbClr val="111111"/>
                          </a:solidFill>
                        </a:rPr>
                        <a:t>Reaktionen</a:t>
                      </a:r>
                      <a:r>
                        <a:rPr sz="1000" b="0" i="0" u="none" dirty="0">
                          <a:solidFill>
                            <a:srgbClr val="111111"/>
                          </a:solidFill>
                        </a:rPr>
                        <a:t> (</a:t>
                      </a:r>
                      <a:r>
                        <a:rPr sz="1000" b="0" i="0" u="none" dirty="0" err="1">
                          <a:solidFill>
                            <a:srgbClr val="111111"/>
                          </a:solidFill>
                        </a:rPr>
                        <a:t>u.a.</a:t>
                      </a:r>
                      <a:r>
                        <a:rPr sz="1000" b="0" i="0" u="none" dirty="0">
                          <a:solidFill>
                            <a:srgbClr val="111111"/>
                          </a:solidFill>
                        </a:rPr>
                        <a:t> </a:t>
                      </a:r>
                      <a:r>
                        <a:rPr sz="1000" b="0" i="0" u="none" dirty="0" err="1">
                          <a:solidFill>
                            <a:srgbClr val="111111"/>
                          </a:solidFill>
                        </a:rPr>
                        <a:t>Fieber</a:t>
                      </a:r>
                      <a:r>
                        <a:rPr sz="1000" b="0" i="0" u="none" dirty="0">
                          <a:solidFill>
                            <a:srgbClr val="111111"/>
                          </a:solidFill>
                        </a:rPr>
                        <a:t> und </a:t>
                      </a:r>
                      <a:r>
                        <a:rPr sz="1000" b="0" i="0" u="none" dirty="0" err="1">
                          <a:solidFill>
                            <a:srgbClr val="111111"/>
                          </a:solidFill>
                        </a:rPr>
                        <a:t>grippeähnliche</a:t>
                      </a:r>
                      <a:r>
                        <a:rPr sz="1000" b="0" i="0" u="none" dirty="0">
                          <a:solidFill>
                            <a:srgbClr val="111111"/>
                          </a:solidFill>
                        </a:rPr>
                        <a:t> </a:t>
                      </a:r>
                      <a:r>
                        <a:rPr sz="1000" b="0" i="0" u="none" dirty="0" err="1">
                          <a:solidFill>
                            <a:srgbClr val="111111"/>
                          </a:solidFill>
                        </a:rPr>
                        <a:t>Symptome</a:t>
                      </a:r>
                      <a:r>
                        <a:rPr sz="1000" b="0" i="0" u="none" dirty="0">
                          <a:solidFill>
                            <a:srgbClr val="111111"/>
                          </a:solidFill>
                        </a:rPr>
                        <a:t>); </a:t>
                      </a:r>
                      <a:r>
                        <a:rPr sz="1000" b="0" i="0" u="none" dirty="0" err="1">
                          <a:solidFill>
                            <a:srgbClr val="111111"/>
                          </a:solidFill>
                        </a:rPr>
                        <a:t>Lokale</a:t>
                      </a:r>
                      <a:r>
                        <a:rPr sz="1000" b="0" i="0" u="none" dirty="0">
                          <a:solidFill>
                            <a:srgbClr val="111111"/>
                          </a:solidFill>
                        </a:rPr>
                        <a:t> </a:t>
                      </a:r>
                      <a:r>
                        <a:rPr sz="1000" b="0" i="0" u="none" dirty="0" err="1">
                          <a:solidFill>
                            <a:srgbClr val="111111"/>
                          </a:solidFill>
                        </a:rPr>
                        <a:t>Hautreaktionen</a:t>
                      </a:r>
                      <a:r>
                        <a:rPr sz="1000" b="0" i="0" u="none" dirty="0">
                          <a:solidFill>
                            <a:srgbClr val="111111"/>
                          </a:solidFill>
                        </a:rPr>
                        <a:t> je </a:t>
                      </a:r>
                      <a:r>
                        <a:rPr sz="1000" b="0" i="0" u="none" dirty="0" err="1">
                          <a:solidFill>
                            <a:srgbClr val="111111"/>
                          </a:solidFill>
                        </a:rPr>
                        <a:t>Dosis</a:t>
                      </a:r>
                      <a:r>
                        <a:rPr sz="1000" b="0" i="0" u="none" dirty="0">
                          <a:solidFill>
                            <a:srgbClr val="111111"/>
                          </a:solidFill>
                        </a:rPr>
                        <a:t>: </a:t>
                      </a:r>
                      <a:r>
                        <a:rPr sz="1000" b="0" i="0" u="none" dirty="0" err="1">
                          <a:solidFill>
                            <a:srgbClr val="111111"/>
                          </a:solidFill>
                        </a:rPr>
                        <a:t>niedrige</a:t>
                      </a:r>
                      <a:r>
                        <a:rPr sz="1000" b="0" i="0" u="none" dirty="0">
                          <a:solidFill>
                            <a:srgbClr val="111111"/>
                          </a:solidFill>
                        </a:rPr>
                        <a:t> </a:t>
                      </a:r>
                      <a:r>
                        <a:rPr sz="1000" b="0" i="0" u="none" dirty="0" err="1">
                          <a:solidFill>
                            <a:srgbClr val="111111"/>
                          </a:solidFill>
                        </a:rPr>
                        <a:t>Dosis</a:t>
                      </a:r>
                      <a:r>
                        <a:rPr sz="1000" b="0" i="0" u="none" dirty="0">
                          <a:solidFill>
                            <a:srgbClr val="111111"/>
                          </a:solidFill>
                        </a:rPr>
                        <a:t>: 9 %; </a:t>
                      </a:r>
                      <a:r>
                        <a:rPr sz="1000" b="0" i="0" u="none" dirty="0" err="1">
                          <a:solidFill>
                            <a:srgbClr val="111111"/>
                          </a:solidFill>
                        </a:rPr>
                        <a:t>mittlere</a:t>
                      </a:r>
                      <a:r>
                        <a:rPr sz="1000" b="0" i="0" u="none" dirty="0">
                          <a:solidFill>
                            <a:srgbClr val="111111"/>
                          </a:solidFill>
                        </a:rPr>
                        <a:t> Dosis:18 %; </a:t>
                      </a:r>
                      <a:r>
                        <a:rPr sz="1000" b="0" i="0" u="none" dirty="0" err="1">
                          <a:solidFill>
                            <a:srgbClr val="111111"/>
                          </a:solidFill>
                        </a:rPr>
                        <a:t>hohe</a:t>
                      </a:r>
                      <a:r>
                        <a:rPr sz="1000" b="0" i="0" u="none" dirty="0">
                          <a:solidFill>
                            <a:srgbClr val="111111"/>
                          </a:solidFill>
                        </a:rPr>
                        <a:t> </a:t>
                      </a:r>
                      <a:r>
                        <a:rPr sz="1000" b="0" i="0" u="none" dirty="0" err="1">
                          <a:solidFill>
                            <a:srgbClr val="111111"/>
                          </a:solidFill>
                        </a:rPr>
                        <a:t>Dosis</a:t>
                      </a:r>
                      <a:r>
                        <a:rPr sz="1000" b="0" i="0" u="none" dirty="0">
                          <a:solidFill>
                            <a:srgbClr val="111111"/>
                          </a:solidFill>
                        </a:rPr>
                        <a:t>: 32 %, </a:t>
                      </a:r>
                      <a:r>
                        <a:rPr sz="1000" b="0" i="0" u="none" dirty="0" err="1">
                          <a:solidFill>
                            <a:srgbClr val="111111"/>
                          </a:solidFill>
                        </a:rPr>
                        <a:t>Anzahl</a:t>
                      </a:r>
                      <a:r>
                        <a:rPr sz="1000" b="0" i="0" u="none" dirty="0">
                          <a:solidFill>
                            <a:srgbClr val="111111"/>
                          </a:solidFill>
                        </a:rPr>
                        <a:t> Pat. </a:t>
                      </a:r>
                      <a:r>
                        <a:rPr sz="1000" b="0" i="0" u="none" dirty="0" err="1">
                          <a:solidFill>
                            <a:srgbClr val="111111"/>
                          </a:solidFill>
                        </a:rPr>
                        <a:t>Studienabbruch</a:t>
                      </a:r>
                      <a:r>
                        <a:rPr sz="1000" b="0" i="0" u="none" dirty="0">
                          <a:solidFill>
                            <a:srgbClr val="111111"/>
                          </a:solidFill>
                        </a:rPr>
                        <a:t> </a:t>
                      </a:r>
                      <a:r>
                        <a:rPr sz="1000" b="0" i="0" u="none" dirty="0" err="1">
                          <a:solidFill>
                            <a:srgbClr val="111111"/>
                          </a:solidFill>
                        </a:rPr>
                        <a:t>wegen</a:t>
                      </a:r>
                      <a:r>
                        <a:rPr sz="1000" b="0" i="0" u="none" dirty="0">
                          <a:solidFill>
                            <a:srgbClr val="111111"/>
                          </a:solidFill>
                        </a:rPr>
                        <a:t> NW=1</a:t>
                      </a:r>
                    </a:p>
                  </a:txBody>
                  <a:tcP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Mistelpräparat ISCADOR</a:t>
            </a:r>
          </a:p>
        </p:txBody>
      </p:sp>
      <p:graphicFrame>
        <p:nvGraphicFramePr>
          <p:cNvPr id="3" name="Table 2"/>
          <p:cNvGraphicFramePr>
            <a:graphicFrameLocks noGrp="1"/>
          </p:cNvGraphicFramePr>
          <p:nvPr/>
        </p:nvGraphicFramePr>
        <p:xfrm>
          <a:off x="360000" y="1890000"/>
          <a:ext cx="11472000" cy="100"/>
        </p:xfrm>
        <a:graphic>
          <a:graphicData uri="http://schemas.openxmlformats.org/drawingml/2006/table">
            <a:tbl>
              <a:tblPr firstRow="1" bandRow="1">
                <a:tableStyleId>{5C22544A-7EE6-4342-B048-85BDC9FD1C3A}</a:tableStyleId>
              </a:tblPr>
              <a:tblGrid>
                <a:gridCol w="2294400">
                  <a:extLst>
                    <a:ext uri="{9D8B030D-6E8A-4147-A177-3AD203B41FA5}">
                      <a16:colId xmlns:a16="http://schemas.microsoft.com/office/drawing/2014/main" val="20000"/>
                    </a:ext>
                  </a:extLst>
                </a:gridCol>
                <a:gridCol w="2294400">
                  <a:extLst>
                    <a:ext uri="{9D8B030D-6E8A-4147-A177-3AD203B41FA5}">
                      <a16:colId xmlns:a16="http://schemas.microsoft.com/office/drawing/2014/main" val="20001"/>
                    </a:ext>
                  </a:extLst>
                </a:gridCol>
                <a:gridCol w="2294400">
                  <a:extLst>
                    <a:ext uri="{9D8B030D-6E8A-4147-A177-3AD203B41FA5}">
                      <a16:colId xmlns:a16="http://schemas.microsoft.com/office/drawing/2014/main" val="20002"/>
                    </a:ext>
                  </a:extLst>
                </a:gridCol>
                <a:gridCol w="2294400">
                  <a:extLst>
                    <a:ext uri="{9D8B030D-6E8A-4147-A177-3AD203B41FA5}">
                      <a16:colId xmlns:a16="http://schemas.microsoft.com/office/drawing/2014/main" val="20003"/>
                    </a:ext>
                  </a:extLst>
                </a:gridCol>
                <a:gridCol w="2294400">
                  <a:extLst>
                    <a:ext uri="{9D8B030D-6E8A-4147-A177-3AD203B41FA5}">
                      <a16:colId xmlns:a16="http://schemas.microsoft.com/office/drawing/2014/main" val="20004"/>
                    </a:ext>
                  </a:extLst>
                </a:gridCol>
              </a:tblGrid>
              <a:tr h="0">
                <a:tc>
                  <a:txBody>
                    <a:bodyPr/>
                    <a:lstStyle/>
                    <a:p>
                      <a:pPr algn="l">
                        <a:spcAft>
                          <a:spcPts val="500"/>
                        </a:spcAft>
                        <a:defRPr sz="900" b="0">
                          <a:solidFill>
                            <a:srgbClr val="000000"/>
                          </a:solidFill>
                          <a:latin typeface="Lucida Sans"/>
                        </a:defRPr>
                      </a:pPr>
                      <a:r>
                        <a:rPr sz="1000" b="0" i="0" u="none">
                          <a:solidFill>
                            <a:srgbClr val="111111"/>
                          </a:solidFill>
                        </a:rPr>
                        <a:t>Präparat</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111111"/>
                          </a:solidFill>
                        </a:rPr>
                        <a:t>ISCADOR M (Malus = Apfelbaum)</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111111"/>
                          </a:solidFill>
                        </a:rPr>
                        <a:t>ISCADOR Qu (Quercus = Eiche)</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111111"/>
                          </a:solidFill>
                        </a:rPr>
                        <a:t>ISCADOR P (Pinus = Kiefer)</a:t>
                      </a:r>
                    </a:p>
                  </a:txBody>
                  <a:tcPr>
                    <a:solidFill>
                      <a:srgbClr val="F7BF66"/>
                    </a:solidFill>
                  </a:tcPr>
                </a:tc>
                <a:tc>
                  <a:txBody>
                    <a:bodyPr/>
                    <a:lstStyle/>
                    <a:p>
                      <a:pPr algn="l">
                        <a:spcAft>
                          <a:spcPts val="500"/>
                        </a:spcAft>
                        <a:defRPr sz="900" b="0">
                          <a:solidFill>
                            <a:srgbClr val="000000"/>
                          </a:solidFill>
                          <a:latin typeface="Lucida Sans"/>
                        </a:defRPr>
                      </a:pPr>
                      <a:r>
                        <a:rPr sz="1000" b="0" i="0" u="none">
                          <a:solidFill>
                            <a:srgbClr val="111111"/>
                          </a:solidFill>
                        </a:rPr>
                        <a:t>ISCADOR U c. Hg (Ulmus = Ulme)</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solidFill>
                            <a:srgbClr val="111111"/>
                          </a:solidFill>
                        </a:rPr>
                        <a:t>Wirkstoff</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fermentierter wässriger Auszug aus Viscum album ssp. Album (Apfelbaummistel), Herba rec. (Pflanze zu Auszug = 1 : 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fermentierter wässriger Auszug aus Viscum album ssp. album (Eichenmistel), Herba rec. (Pflanze zu Auszug = 1 : 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fermentierter wässriger Auszug aus Viscum album ssp. Austriacum Kiefernmistel), Herba rec. (Pflanze zu Auszug = 1 : 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fermentierter wässriger Auszug aus Viscum album ssp. album (Ulmenmistel), Herba rec. (Pflanze zu Auszug = 1 : 5, mit 0,0002 Teilen Hydrargyrum sulfuricum Trit. D4) </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111111"/>
                          </a:solidFill>
                        </a:rPr>
                        <a:t>Wirkung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Für Iscador-Injektionslösungen sind in vitro und im Tierversuch kanzerostatische sowie in vitro, tierexperimentell und humanpharmakologisch immunmodulierende Eigenschaften beschrieben. In vitro wurde an unterschiedlichen Zellsuspensionen für Iscador, Wirtsbaum M eine Schutzwirkung vor DNASchäden sowie eine Anregung der DNA Reparatur gezeigt. In einer tierexperimentellen Untersuchung an gesunden Mäusen stieg nach Radiatio bzw. Chemotherapie die Zahl der Leukozyten in der mit Iscador, Wirtsbaum M behandelten Gruppe nach 7 – 10 Tagen im Gegensatz zur KG wieder an.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Für Iscador-Injektionslösungen sind in vitro und im Tierversuch kanzerostatische sowie in vitro, tierexperimentell und humanpharmakologisch immunmodulierende Eigenschaften beschrieben. In vitro wurde an unterschiedlichen Zellsuspensionen für Iscador, Wirtsbaum Qu eine Schutzwirkung vor DNA-Schäden sowie eine Anregung der DNA-Reparatur gezeigt.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Für Iscador Injektionslösungen sind in vitro und im Tierversuch kanzerostatische sowie in vitro, tierexperimentell und humanpharmakologisch immunmodulierende Eigenschaften beschrieben. In vitro wurde an unterschiedlichen Zellsuspensionen für Iscador, Wirtsbaum P eine Schutzwirkung vor DNA-Schäden sowie eine Anregung der DNA-Reparatur gezeigt.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Für Iscador-Injektionslösungen sind in vitro und im Tierversuch kanzerostatische sowie in vitro, tierexperimentell und humanpharmakologisch immunmodulierende Eigenschaften beschrieben. Untersuchungen mit Iscador U c. Hg liegen nicht vor.</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solidFill>
                            <a:srgbClr val="111111"/>
                          </a:solidFill>
                        </a:rPr>
                        <a:t>Indikation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Gemäß der anthroposophischen Menschen und Naturerkenntnis. Dazu gehören: Bei Erwachsenen: Anregung von Form- und Integrationskräften zur Auflösung und Wiedereingliederung verselbständigter Wachstumsprozesse, z. B. – bei bösartigen Geschwulstkrankheiten, auch mit begleitenden Störungen der blutbildenden Organe; – bei gutartigen Geschwulstkrankheiten; – bei definierten Präkanzerosen; – zur Rezidivprophylaxe nach Geschwulstoperationen.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solidFill>
                            <a:srgbClr val="111111"/>
                          </a:solidFill>
                        </a:rPr>
                        <a:t>Dosierung</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2–3 Mal wöchentlich, wobei sich im ersten Behandlungsjahr ein Injektionsrhythmus von 3 Mal wöchentlich (z.B. Montag, Mittwoch, Freitag) am besten bewährt hat, subcutan (s.c.), vorzugsweise am Morgen resp. Vormittag 19, 33, 42. Die gekühlte Ampulle kurz in der Hand erwärmen. © Iscador AG, 3. Auflage 2017</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111111"/>
                          </a:solidFill>
                        </a:rPr>
                        <a:t>Nebenwirkungen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Eine Aktivierung vorbestehender Entzündungen ist möglich. Eine vorübergehende Therapiepause bis zum Abklingen der Entzündungsreaktion ist erforderlich. Es können bei der Therapie lokalisierte oder systemische allergische oder allergoide Reaktionen auftreten (gewöhnlich in Form von generalisiertem Juckreiz, Urtikaria oder Exanthem, mitunter auch mit Quincke Ödem, Schüttelfrost, Atemnot und Bronchospastik, vereinzelt mit Schock oder als Erythema exsudativum multiforme), die das Absetzen des Präparates und die Einleitung einer ärztlichen Notfallmaßnahme erfordern. (Firmenbroschüre © Iscador AG, 3. Auflage 2017)</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solidFill>
                            <a:srgbClr val="111111"/>
                          </a:solidFill>
                        </a:rPr>
                        <a:t>Wechsel-wirkungen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111111"/>
                          </a:solidFill>
                        </a:rPr>
                        <a:t>Zu Interaktionen mit anderen immunmodulierenden Substanzen (z. B. Thymusextrakten) liegen keine Untersuchungen vor. Bei zeitnaher Anwendung entsprechender Präparate ist eine vorsichtige Dosierung und Kontrolle geeigneter Immunparameter empfehlenswert. Wechselwirkungen mit anderen Arzneimitteln wurden nicht untersucht, sind jedoch auch nicht bekannt.</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111111"/>
                          </a:solidFill>
                        </a:rPr>
                        <a:t>Studien </a:t>
                      </a:r>
                    </a:p>
                  </a:txBody>
                  <a:tcPr>
                    <a:solidFill>
                      <a:srgbClr val="FCEACC"/>
                    </a:solidFill>
                  </a:tcPr>
                </a:tc>
                <a:tc>
                  <a:txBody>
                    <a:bodyPr/>
                    <a:lstStyle/>
                    <a:p>
                      <a:pPr algn="l">
                        <a:spcAft>
                          <a:spcPts val="500"/>
                        </a:spcAft>
                        <a:defRPr sz="900" b="0">
                          <a:solidFill>
                            <a:srgbClr val="000000"/>
                          </a:solidFill>
                          <a:latin typeface="Lucida Sans"/>
                        </a:defRPr>
                      </a:pPr>
                      <a:r>
                        <a:rPr sz="1000" b="0" i="0" u="sng">
                          <a:solidFill>
                            <a:srgbClr val="111111"/>
                          </a:solidFill>
                        </a:rPr>
                        <a:t>Insgesamt 7 Studien/ Veröffentlichungen</a:t>
                      </a:r>
                    </a:p>
                    <a:p>
                      <a:pPr algn="l">
                        <a:spcAft>
                          <a:spcPts val="500"/>
                        </a:spcAft>
                      </a:pPr>
                      <a:r>
                        <a:rPr sz="1000" b="0" i="0" u="none">
                          <a:solidFill>
                            <a:srgbClr val="111111"/>
                          </a:solidFill>
                        </a:rPr>
                        <a:t>U.R. Kleeberg, S. Suciu, E.B. Bröcker, D.J. Ruiter, C. Chartier, D. Lienard, J. Marsden,</a:t>
                      </a:r>
                    </a:p>
                    <a:p>
                      <a:pPr algn="l">
                        <a:spcAft>
                          <a:spcPts val="500"/>
                        </a:spcAft>
                      </a:pPr>
                      <a:r>
                        <a:rPr sz="1000" b="0" i="0" u="none">
                          <a:solidFill>
                            <a:srgbClr val="111111"/>
                          </a:solidFill>
                        </a:rPr>
                        <a:t>D. Schadendorf, A.M.M. Eggermont for the EORTC Melanoma Group in cooperation</a:t>
                      </a:r>
                    </a:p>
                    <a:p>
                      <a:pPr algn="l">
                        <a:spcAft>
                          <a:spcPts val="500"/>
                        </a:spcAft>
                      </a:pPr>
                      <a:r>
                        <a:rPr sz="1000" b="0" i="0" u="none">
                          <a:solidFill>
                            <a:srgbClr val="111111"/>
                          </a:solidFill>
                        </a:rPr>
                        <a:t>with the German Cancer Society (DKG) (2004): </a:t>
                      </a:r>
                      <a:r>
                        <a:rPr sz="1000" b="1" i="0" u="none">
                          <a:solidFill>
                            <a:srgbClr val="111111"/>
                          </a:solidFill>
                        </a:rPr>
                        <a:t>Final results of the EORTC 18871/DKG 80-1 randomised phase III trial. rIFN-alpha2b versus rIFN-gamma versus ISCADOR M versus observation after surgery in melanoma patients with either high-risk primary (thickness &gt;3 mm) or regional lymph node metastasis, </a:t>
                      </a:r>
                      <a:r>
                        <a:rPr sz="1000" b="0" i="0" u="none">
                          <a:solidFill>
                            <a:srgbClr val="111111"/>
                          </a:solidFill>
                        </a:rPr>
                        <a:t>In: European Journal of Cancer, Patienten: 407 Patienten nach Resektion des primären Melanoms (stage II, Breslow thickness &gt;3</a:t>
                      </a:r>
                    </a:p>
                    <a:p>
                      <a:pPr algn="l">
                        <a:spcAft>
                          <a:spcPts val="500"/>
                        </a:spcAft>
                      </a:pPr>
                      <a:r>
                        <a:rPr sz="1000" b="0" i="0" u="none">
                          <a:solidFill>
                            <a:srgbClr val="111111"/>
                          </a:solidFill>
                        </a:rPr>
                        <a:t>mm) oder nach kurativer der regionalen Lymphknotenmetastasen (stage III) à IM-Gruppe: 102, rIFN-alpha-Gruppe: 101, rIFN-gamma- Gruppe: 102, KG: 102, </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krankheitsfreies Intervall, Überleben - Kein Effekt</a:t>
                      </a:r>
                    </a:p>
                    <a:p>
                      <a:pPr marL="0" indent="171450" algn="l">
                        <a:spcAft>
                          <a:spcPts val="500"/>
                        </a:spcAft>
                        <a:buFont typeface="Arial" panose="020B0604020202020204" pitchFamily="34" charset="0"/>
                        <a:buChar char="•"/>
                      </a:pPr>
                      <a:r>
                        <a:rPr sz="1000" b="0" i="0" u="none">
                          <a:solidFill>
                            <a:srgbClr val="111111"/>
                          </a:solidFill>
                        </a:rPr>
                        <a:t>Nebenwirkungen - Lokale (u.a. Rubor, Prurigo, Induration) oder systemische Reaktionen (u.a. Fieber und grippeähnl. Symptome) &amp; Anzahl Pat, die wegen NW Studienabbruch = 5</a:t>
                      </a:r>
                    </a:p>
                    <a:p>
                      <a:pPr algn="l">
                        <a:spcAft>
                          <a:spcPts val="500"/>
                        </a:spcAft>
                      </a:pPr>
                      <a:r>
                        <a:rPr sz="1000" b="0" i="0" u="none">
                          <a:solidFill>
                            <a:srgbClr val="111111"/>
                          </a:solidFill>
                        </a:rPr>
                        <a:t>M. Augustin, P. R. Bock, . Hanisch, M. Karasmann, B. Schneider (2005): </a:t>
                      </a:r>
                      <a:r>
                        <a:rPr sz="1000" b="1" i="0" u="none">
                          <a:solidFill>
                            <a:srgbClr val="111111"/>
                          </a:solidFill>
                        </a:rPr>
                        <a:t>Safety and Efficacy of the Long-term Adjuvant Treatment of PrimaryIntermediate- to High-Risk Malignant Melanoma (UICC/AJCC Stage II and III) with a Standardized Fermented</a:t>
                      </a:r>
                    </a:p>
                    <a:p>
                      <a:pPr algn="l">
                        <a:spcAft>
                          <a:spcPts val="500"/>
                        </a:spcAft>
                      </a:pPr>
                      <a:r>
                        <a:rPr sz="1000" b="1" i="0" u="none">
                          <a:solidFill>
                            <a:srgbClr val="111111"/>
                          </a:solidFill>
                        </a:rPr>
                        <a:t>European Mistletoe (Viscum album L.)</a:t>
                      </a:r>
                    </a:p>
                    <a:p>
                      <a:pPr algn="l">
                        <a:spcAft>
                          <a:spcPts val="500"/>
                        </a:spcAft>
                      </a:pPr>
                      <a:r>
                        <a:rPr sz="1000" b="1" i="0" u="none">
                          <a:solidFill>
                            <a:srgbClr val="111111"/>
                          </a:solidFill>
                        </a:rPr>
                        <a:t>Extract</a:t>
                      </a:r>
                      <a:r>
                        <a:rPr sz="1000" b="0" i="0" u="none">
                          <a:solidFill>
                            <a:srgbClr val="111111"/>
                          </a:solidFill>
                        </a:rPr>
                        <a:t>, In: Arzneimittel-Forschung, Patienten: 738 Patienten mit primären histopathologisch bestätigten intermediären bis hochriskanten MM im Stadium II und III à Einschluss von 686 Patienten (IG à</a:t>
                      </a:r>
                      <a:r>
                        <a:rPr sz="1000" b="1" i="0" u="none">
                          <a:solidFill>
                            <a:srgbClr val="111111"/>
                          </a:solidFill>
                        </a:rPr>
                        <a:t>Iscador M/P/Q</a:t>
                      </a:r>
                      <a:r>
                        <a:rPr sz="1000" b="0" i="0" u="none">
                          <a:solidFill>
                            <a:srgbClr val="111111"/>
                          </a:solidFill>
                        </a:rPr>
                        <a:t>: 329, KG: 357), </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Sicherheit (Unerwünschte Ereignisse) Arzneimittelwirkung: n=11 (3.3 %) entwickelten systemischen „Adverse Drug Reaktion“ (ADR) assoziiert mit der FME-Behandlung, n=42 (12.8 %) entwickelten lokale ADRs, mit milder bis mittlerer Schwere (WHO/CTC Grad 1-2) und spontanem Rückgang in den meisten Fällen. Drop-Out n=6 aufgrund ADRs, Lebensbedrohliches ADRs, ADR assoziierte Mortalität oder Tumorvergrößerung wurde nicht beobachtet.</a:t>
                      </a:r>
                    </a:p>
                    <a:p>
                      <a:pPr marL="0" indent="171450" algn="l">
                        <a:spcAft>
                          <a:spcPts val="500"/>
                        </a:spcAft>
                        <a:buFont typeface="Arial" panose="020B0604020202020204" pitchFamily="34" charset="0"/>
                        <a:buChar char="•"/>
                      </a:pPr>
                      <a:r>
                        <a:rPr sz="1000" b="0" i="0" u="none">
                          <a:solidFill>
                            <a:srgbClr val="111111"/>
                          </a:solidFill>
                        </a:rPr>
                        <a:t>Wirksamkeit (Tumorbedingtes Überleben, Gesamtüberleben, Krankheitsfreies Überleben, Rückfälle und Metastasen) - Inzidenzrate von Lungenmetastasen und die adjustierte Hazard Ratio für Hirnmetastasen waren in der FME-Gruppe signifikant niedriger, es fand sich ein signifikant längeres tumorbezogenes Überleben in der FME-Gruppe im Vergleich zu den unbehandelten Kontrollen (unadjustierte tumorbezogene Mortalitätsrate 8.9 % vs. 10. 7 %, Kaplan-Meier-Schätzung, Log-rank-Test, p = 0.017), Gesamtüberleben (OS): HR(OS) = 0.64 (0.42-0.96), p = 0.033, krankheitsfreies Überleben (DFS), d.h. Zeitintervall bis zum ersten Tumorereignis (Progression): HR(DFS) = 0.73 (0.55-0.97), p = 0.029), und das hirnmetastasenfreie Überleben (BMFS), d. h. Zeitintervall bis zur ersten Hirnmetastase: HR(B-MFS) = 0.33 (0.13-0.86), p = 0.024, Gesamtmetastasenrate (22.2 % vs. 24.9 %, p = 0.419)</a:t>
                      </a:r>
                    </a:p>
                    <a:p>
                      <a:pPr algn="l">
                        <a:spcAft>
                          <a:spcPts val="500"/>
                        </a:spcAft>
                      </a:pPr>
                      <a:r>
                        <a:rPr sz="1000" b="0" i="0" u="none">
                          <a:solidFill>
                            <a:srgbClr val="111111"/>
                          </a:solidFill>
                        </a:rPr>
                        <a:t>W.E. Friedel, H. Matthes, P.R. Nock, K.S. Zänker (2009): </a:t>
                      </a:r>
                      <a:r>
                        <a:rPr sz="1000" b="1" i="0" u="none">
                          <a:solidFill>
                            <a:srgbClr val="111111"/>
                          </a:solidFill>
                        </a:rPr>
                        <a:t>Systematic evaluation of the clinical effects of supportive mistletoe treatment within chemo- and/or radiotherapy protocols and long-term mistletoe application in nonmetastatic colorectal carcinoma</a:t>
                      </a:r>
                      <a:r>
                        <a:rPr sz="1000" b="0" i="0" u="none">
                          <a:solidFill>
                            <a:srgbClr val="111111"/>
                          </a:solidFill>
                        </a:rPr>
                        <a:t>: </a:t>
                      </a:r>
                      <a:r>
                        <a:rPr sz="1000" b="1" i="0" u="none">
                          <a:solidFill>
                            <a:srgbClr val="111111"/>
                          </a:solidFill>
                        </a:rPr>
                        <a:t>multicenter, controlled, observational cohort study</a:t>
                      </a:r>
                      <a:r>
                        <a:rPr sz="1000" b="0" i="0" u="none">
                          <a:solidFill>
                            <a:srgbClr val="111111"/>
                          </a:solidFill>
                        </a:rPr>
                        <a:t>, In: Journal Of The Society For Integrative Oncology, Patienten: 804 Patienten mitprimär nicht metastasierten konlorektalen Karzinom im Stadium I-III mit vorheriger Chirurgischer Behandlung à IG (</a:t>
                      </a:r>
                      <a:r>
                        <a:rPr sz="1000" b="1" i="0" u="none">
                          <a:solidFill>
                            <a:srgbClr val="111111"/>
                          </a:solidFill>
                        </a:rPr>
                        <a:t>Iscador Q (53 %), M (40 %), P (7 %)</a:t>
                      </a:r>
                      <a:r>
                        <a:rPr sz="1000" b="0" i="0" u="none">
                          <a:solidFill>
                            <a:srgbClr val="111111"/>
                          </a:solidFill>
                        </a:rPr>
                        <a:t>): 429, KG: 375 </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Misteltherapie assoziierte NW – sign. Weniger therapieassoziierte NW in IG als KG (Inzidenzrate 19,1 % vs. 48,3 %, p&lt;.001 adjustiertes or zur entwicklung von nw w therapie war geringer in ig vs. kg ci .46 p=".003)&lt;/li"&gt;</a:t>
                      </a:r>
                    </a:p>
                    <a:p>
                      <a:pPr marL="0" indent="171450" algn="l">
                        <a:spcAft>
                          <a:spcPts val="500"/>
                        </a:spcAft>
                        <a:buFont typeface="Arial" panose="020B0604020202020204" pitchFamily="34" charset="0"/>
                        <a:buChar char="•"/>
                      </a:pPr>
                      <a:r>
                        <a:rPr sz="1000" b="0" i="0" u="none">
                          <a:solidFill>
                            <a:srgbClr val="111111"/>
                          </a:solidFill>
                        </a:rPr>
                        <a:t>Kranheits- und Therapieassoziierte Symptome – signifikant weniger Patienten zeigten persistente Symptome am Ende der adjuvanten Therapie in IG vs. KG = total symptom status (OR of .03, p&lt;.001&gt;</a:t>
                      </a:r>
                    </a:p>
                    <a:p>
                      <a:pPr marL="0" indent="171450" algn="l">
                        <a:spcAft>
                          <a:spcPts val="500"/>
                        </a:spcAft>
                        <a:buFont typeface="Arial" panose="020B0604020202020204" pitchFamily="34" charset="0"/>
                        <a:buChar char="•"/>
                      </a:pPr>
                      <a:r>
                        <a:rPr sz="1000" b="0" i="0" u="none">
                          <a:solidFill>
                            <a:srgbClr val="111111"/>
                          </a:solidFill>
                        </a:rPr>
                        <a:t>Krankheitsfreies Überleben – DFS: adjusted HR (95 % KI) of .68 (.51-.92), p=.013 lässt Rückschluss auf ein längeres krankheitsfreies Überleben zu</a:t>
                      </a:r>
                    </a:p>
                    <a:p>
                      <a:pPr algn="l">
                        <a:spcAft>
                          <a:spcPts val="500"/>
                        </a:spcAft>
                      </a:pPr>
                      <a:r>
                        <a:rPr sz="1000" b="0" i="0" u="none">
                          <a:solidFill>
                            <a:srgbClr val="111111"/>
                          </a:solidFill>
                        </a:rPr>
                        <a:t>F. Pelzer, W. Tröger (2018): </a:t>
                      </a:r>
                      <a:r>
                        <a:rPr sz="1000" b="1" i="0" u="none">
                          <a:solidFill>
                            <a:srgbClr val="111111"/>
                          </a:solidFill>
                        </a:rPr>
                        <a:t>Complementary Treatment with Mistletoe Extracts During Chemotherapy: Safety, Neutropenia, Fever, and Quality of Life Assessed in a Randomized Study, </a:t>
                      </a:r>
                      <a:r>
                        <a:rPr sz="1000" b="0" i="0" u="none">
                          <a:solidFill>
                            <a:srgbClr val="111111"/>
                          </a:solidFill>
                        </a:rPr>
                        <a:t>In: Journal of alternative and complementary medicine, Patienten:123 Brustkrebspatienten (stage T1–3N0–2M0) mit durchgemachter OP und adjuvanter Chemotherapieand adjuvant chemotherapy mit 6 Zyklen Cyclophosphamide, Adriamycin und 5-fluorouracil à Einschluss von 95 Patienten (</a:t>
                      </a:r>
                      <a:r>
                        <a:rPr sz="1000" b="1" i="0" u="none">
                          <a:solidFill>
                            <a:srgbClr val="111111"/>
                          </a:solidFill>
                        </a:rPr>
                        <a:t>HxA- Gruppe</a:t>
                      </a:r>
                      <a:r>
                        <a:rPr sz="1000" b="0" i="0" u="none">
                          <a:solidFill>
                            <a:srgbClr val="111111"/>
                          </a:solidFill>
                        </a:rPr>
                        <a:t>: 34, </a:t>
                      </a:r>
                      <a:r>
                        <a:rPr sz="1000" b="1" i="0" u="none">
                          <a:solidFill>
                            <a:srgbClr val="111111"/>
                          </a:solidFill>
                        </a:rPr>
                        <a:t>IMS-Gruppe</a:t>
                      </a:r>
                      <a:r>
                        <a:rPr sz="1000" b="0" i="0" u="none">
                          <a:solidFill>
                            <a:srgbClr val="111111"/>
                          </a:solidFill>
                        </a:rPr>
                        <a:t>: 30 à werden zusammen als eine IG (VAE-Gruppe) ausgewertet, KG: 31), </a:t>
                      </a:r>
                      <a:r>
                        <a:rPr sz="1000" b="1" i="0" u="none">
                          <a:solidFill>
                            <a:srgbClr val="111111"/>
                          </a:solidFill>
                        </a:rPr>
                        <a:t>Endpunkte:</a:t>
                      </a:r>
                    </a:p>
                    <a:p>
                      <a:pPr marL="0" indent="171450" algn="l">
                        <a:spcAft>
                          <a:spcPts val="500"/>
                        </a:spcAft>
                        <a:buFont typeface="Arial" panose="020B0604020202020204" pitchFamily="34" charset="0"/>
                        <a:buChar char="•"/>
                      </a:pPr>
                      <a:r>
                        <a:rPr sz="1000" b="0" i="0" u="none">
                          <a:solidFill>
                            <a:srgbClr val="111111"/>
                          </a:solidFill>
                        </a:rPr>
                        <a:t>Krankheitsfreies Überleben: Rückfall oder Metastasen bei IG 15/56 und KG 8/29; p=0.7637; median DFS konnte aufgrund zu geringer Rückfallrate nicht berechnet werden, Keine Unterschiede zwischen Hormon- oder Radiotherapie</a:t>
                      </a:r>
                    </a:p>
                    <a:p>
                      <a:pPr marL="0" indent="171450" algn="l">
                        <a:spcAft>
                          <a:spcPts val="500"/>
                        </a:spcAft>
                        <a:buFont typeface="Arial" panose="020B0604020202020204" pitchFamily="34" charset="0"/>
                        <a:buChar char="•"/>
                      </a:pPr>
                      <a:r>
                        <a:rPr sz="1000" b="0" i="0" u="none">
                          <a:solidFill>
                            <a:srgbClr val="111111"/>
                          </a:solidFill>
                        </a:rPr>
                        <a:t>Sicherheit (Fieber): Maximaltemperatur IG: 38.6°C und KG: 39.7°C, kein Gruppenvergleich durchgeführt</a:t>
                      </a:r>
                    </a:p>
                    <a:p>
                      <a:pPr marL="0" indent="171450" algn="l">
                        <a:spcAft>
                          <a:spcPts val="500"/>
                        </a:spcAft>
                        <a:buFont typeface="Arial" panose="020B0604020202020204" pitchFamily="34" charset="0"/>
                        <a:buChar char="•"/>
                      </a:pPr>
                      <a:r>
                        <a:rPr sz="1000" b="0" i="0" u="none">
                          <a:solidFill>
                            <a:srgbClr val="111111"/>
                          </a:solidFill>
                        </a:rPr>
                        <a:t>Neutropenie - 17 % IG vs. 27 % KG, p=0.178</a:t>
                      </a:r>
                    </a:p>
                    <a:p>
                      <a:pPr marL="0" indent="171450" algn="l">
                        <a:spcAft>
                          <a:spcPts val="500"/>
                        </a:spcAft>
                        <a:buFont typeface="Arial" panose="020B0604020202020204" pitchFamily="34" charset="0"/>
                        <a:buChar char="•"/>
                      </a:pPr>
                      <a:r>
                        <a:rPr sz="1000" b="0" i="0" u="none">
                          <a:solidFill>
                            <a:srgbClr val="111111"/>
                          </a:solidFill>
                        </a:rPr>
                        <a:t>Unerwünschte Ereignisse - 26 lokale Hautreaktionen (&gt; 5 cm diameter), keine NW nach CTCAE; 1x Neutropenisches Fieber in KG)</a:t>
                      </a:r>
                    </a:p>
                    <a:p>
                      <a:pPr marL="0" indent="171450" algn="l">
                        <a:spcAft>
                          <a:spcPts val="500"/>
                        </a:spcAft>
                        <a:buFont typeface="Arial" panose="020B0604020202020204" pitchFamily="34" charset="0"/>
                        <a:buChar char="•"/>
                      </a:pPr>
                      <a:r>
                        <a:rPr sz="1000" b="0" i="0" u="none">
                          <a:solidFill>
                            <a:srgbClr val="111111"/>
                          </a:solidFill>
                        </a:rPr>
                        <a:t>Lebensqualität - Signifikante und klinisch relevante Unterschiede in 3 von 15 Items: Rollenfunktion (MD: 14.2; p&lt;0.0001), Schmerz (MD: -13.0; p&lt;0.0001) und Appetitlosigkeit (MD: -8.1; p=0.046)</a:t>
                      </a:r>
                    </a:p>
                    <a:p>
                      <a:pPr algn="l">
                        <a:spcAft>
                          <a:spcPts val="500"/>
                        </a:spcAft>
                      </a:pPr>
                      <a:r>
                        <a:rPr sz="1000" b="0" i="0" u="none">
                          <a:solidFill>
                            <a:srgbClr val="111111"/>
                          </a:solidFill>
                        </a:rPr>
                        <a:t>M. Schink, W. Tröger, A. Dabidian, A. Goyert, H. Scheuerecker, J. Meyer, I.U. Fischer, F. Glaser (2007</a:t>
                      </a:r>
                      <a:r>
                        <a:rPr sz="1000" b="1" i="0" u="none">
                          <a:solidFill>
                            <a:srgbClr val="111111"/>
                          </a:solidFill>
                        </a:rPr>
                        <a:t>): Mistletoe Extract Reduces the Surgical Suppression of Natural Killer Cell Activity in Cancer Patients. A Randomized Phase III Trial</a:t>
                      </a:r>
                      <a:r>
                        <a:rPr sz="1000" b="0" i="0" u="none">
                          <a:solidFill>
                            <a:srgbClr val="111111"/>
                          </a:solidFill>
                        </a:rPr>
                        <a:t>, In: Forschende Komplementärmedizin (2006), Patienten: 49 Patienten mit primärem oder lokal rezidiviertem kolorektalen Karzinom, die sich einer offenen Tumorresektion unterzogen à Einschluss von 32 Patienten (IMS-Gruppe: 16, KG: 16) </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Unterschied der Veränderung der NK-Zellaktivität zwischen den Behandlungsgruppen am Tag 1 nach der OP und Differenz der Veränderung der Expressionsdichte des HLA-DR-Antigens zwischen den Behandlungsgruppen am Tag 7 nach der OP: Die NK-Zellaktivität unterschied sich 24 h nach der Operation signifikant zwischen den Therapiegruppen (p = 0,027). Die absolute Anzahl der HLA-DR-Moleküle auf Monozyten unterschied sich 7 Tage nach der Operation nicht. Die NK-Zellaktivität der mit Mistelextrakt behandelten Patienten veränderte sich im Verlauf der Studie nicht signifikant (-7,9 % 24 h nach der Operation), während sich die HLA-DR-Expression signifikant veränderte (-38,5 % an Tag 7 nach der Operation)]</a:t>
                      </a:r>
                    </a:p>
                    <a:p>
                      <a:pPr algn="l">
                        <a:spcAft>
                          <a:spcPts val="500"/>
                        </a:spcAft>
                      </a:pPr>
                      <a:r>
                        <a:rPr sz="1000" b="0" i="0" u="none">
                          <a:solidFill>
                            <a:srgbClr val="111111"/>
                          </a:solidFill>
                        </a:rPr>
                        <a:t>W. Tröger, S. Jezdić , Z. Ždrale, N. Tišma, H.J. Hamre, M. Matijašević (2009</a:t>
                      </a:r>
                      <a:r>
                        <a:rPr sz="1000" b="1" i="0" u="none">
                          <a:solidFill>
                            <a:srgbClr val="111111"/>
                          </a:solidFill>
                        </a:rPr>
                        <a:t>): Quality of life and neutropenia in patients with early stage breast cancer: a randomized pilot study comparing additional treatment with mistletoe extract to chemotherapy alone</a:t>
                      </a:r>
                      <a:r>
                        <a:rPr sz="1000" b="0" i="0" u="none">
                          <a:solidFill>
                            <a:srgbClr val="111111"/>
                          </a:solidFill>
                        </a:rPr>
                        <a:t>, In: Breast cancer : basic and clinical research, Patienten: 123 Patienten mit Brustkrebs im Frühstadium (stages T1–3N0–2M0)</a:t>
                      </a:r>
                      <a:r>
                        <a:rPr sz="1000" b="0" i="0" u="none"/>
                        <a:t>à</a:t>
                      </a:r>
                      <a:r>
                        <a:rPr sz="1000" b="0" i="0" u="none">
                          <a:solidFill>
                            <a:srgbClr val="111111"/>
                          </a:solidFill>
                        </a:rPr>
                        <a:t> Einschluss von 95 Patienten, Randomisierung in 3 Gruppen, für Auswertung nur relevant: IMS-Gruppe: 30, KG: 31</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Lebensqualität - (Mittelwert Unterschied zur Baseline; IG – KG [KI]) Funktionsskalen IG &gt; KG: Berufliche Leistung: 14.09 [9.02, 19.16], p &lt; .001, Emotionalität: 6.35 [2.15, 10.54], p = 0.001, Soziales Eingebundensein: 7.74 [3.37, 12.12], p &lt; .001, Körperliche Leistung: 3.56 [0.61, 6.51], p = 0.014; keine Unterschiede für Kognitive Leistung, Globaler Gesundheitszustand Symptomskalen IG &lt; KG: Schmerzen: -12.47 [-16.85, -8.08], p &lt; 0.001, Appetitlosigkeit: -6.64 [-12.28, -1.01], p = 0.017, Diarrhö: -6.11 [-9.47, -2.75], p &lt; .001, Schlaflosigkeit: -8.25 [-13.42, -3.09], p = 0.001, Übelkeit und Erbrechen: -7.58 [-12.25, -2.91], p = 0.001, Fatigue: -4.92 [-8.78, -1.05], p = 0.009, Dyspnoe: -3.70 [-6.79, -0.60], p = 0.015, Finanz. Schwierigkeiten: -8.94 [-14.21, -3.67], p &lt; 0.001, kein Unterschied für Obstipation</a:t>
                      </a:r>
                    </a:p>
                    <a:p>
                      <a:pPr marL="0" indent="171450" algn="l">
                        <a:spcAft>
                          <a:spcPts val="500"/>
                        </a:spcAft>
                        <a:buFont typeface="Arial" panose="020B0604020202020204" pitchFamily="34" charset="0"/>
                        <a:buChar char="•"/>
                      </a:pPr>
                      <a:r>
                        <a:rPr sz="1000" b="0" i="0" u="none">
                          <a:solidFill>
                            <a:srgbClr val="111111"/>
                          </a:solidFill>
                        </a:rPr>
                        <a:t>Neutropenie - (Anzahl Fälle): IG: 3 (bei 3 Pat.) KG: 9 (bei 8 Pat.) p = 0.182</a:t>
                      </a:r>
                    </a:p>
                    <a:p>
                      <a:pPr marL="0" indent="171450" algn="l">
                        <a:spcAft>
                          <a:spcPts val="500"/>
                        </a:spcAft>
                        <a:buFont typeface="Arial" panose="020B0604020202020204" pitchFamily="34" charset="0"/>
                        <a:buChar char="•"/>
                      </a:pPr>
                      <a:r>
                        <a:rPr sz="1000" b="0" i="0" u="none">
                          <a:solidFill>
                            <a:srgbClr val="111111"/>
                          </a:solidFill>
                        </a:rPr>
                        <a:t>Sicherheit (unerwünschte Ereignisse) - 6 lokale Hautreaktionen (&gt; 5 cm diameter), keine NW nach CTCAE</a:t>
                      </a:r>
                    </a:p>
                    <a:p>
                      <a:pPr algn="l">
                        <a:spcAft>
                          <a:spcPts val="500"/>
                        </a:spcAft>
                      </a:pPr>
                      <a:r>
                        <a:rPr sz="1000" b="0" i="0" u="none">
                          <a:solidFill>
                            <a:srgbClr val="111111"/>
                          </a:solidFill>
                        </a:rPr>
                        <a:t>W. Tröger, Z. Ždrale, N. Stanković, M. Matijašević (2012): </a:t>
                      </a:r>
                      <a:r>
                        <a:rPr sz="1000" b="1" i="0" u="none">
                          <a:solidFill>
                            <a:srgbClr val="111111"/>
                          </a:solidFill>
                        </a:rPr>
                        <a:t>Five-year follow-up of patients with early stage breast cancer after a randomized study comparing additional treatment with viscum album (L.) extract to chemotherapy alone</a:t>
                      </a:r>
                      <a:r>
                        <a:rPr sz="1000" b="0" i="0" u="none">
                          <a:solidFill>
                            <a:srgbClr val="111111"/>
                          </a:solidFill>
                        </a:rPr>
                        <a:t>, In: Breast cancer : basic and clinical research, Patienten:123 Patienten mit Brustkrebs im Frühstadium (stages T1–3N0–2M0)à Einschluss von 95 Patienten, Randomisierung in 3 Gruppen, für Auswertung nur relevant: IMS-Gruppe: 30, KG: 31, </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Krankheitsfreies Überleben, Rückfälle + Metastasen - Median (Monaten): Keine Berechnung, max Rezidiv-/Metastasenwsk. nur 28 % DFS-Rate IG: 6/28, KG: 8/29, p = 0.551, Getrennt nach Zusatztherapien: RTx: IG: 4/19, KG: 3/18, p = 0.792; AHT: IG: 4/18, KG: 4/14, p = 0.659</a:t>
                      </a:r>
                    </a:p>
                  </a:txBody>
                  <a:tcPr>
                    <a:solidFill>
                      <a:srgbClr val="FCEACC"/>
                    </a:solidFill>
                  </a:tcPr>
                </a:tc>
                <a:tc>
                  <a:txBody>
                    <a:bodyPr/>
                    <a:lstStyle/>
                    <a:p>
                      <a:pPr algn="l">
                        <a:spcAft>
                          <a:spcPts val="500"/>
                        </a:spcAft>
                        <a:defRPr sz="900" b="0">
                          <a:solidFill>
                            <a:srgbClr val="000000"/>
                          </a:solidFill>
                          <a:latin typeface="Lucida Sans"/>
                        </a:defRPr>
                      </a:pPr>
                      <a:r>
                        <a:rPr sz="1000" b="0" i="0" u="sng">
                          <a:solidFill>
                            <a:srgbClr val="111111"/>
                          </a:solidFill>
                        </a:rPr>
                        <a:t>Insgesamt 4 Studien/ Veröffentlichungen</a:t>
                      </a:r>
                    </a:p>
                    <a:p>
                      <a:pPr algn="l">
                        <a:spcAft>
                          <a:spcPts val="500"/>
                        </a:spcAft>
                      </a:pPr>
                      <a:r>
                        <a:rPr sz="1000" b="0" i="0" u="none">
                          <a:solidFill>
                            <a:srgbClr val="111111"/>
                          </a:solidFill>
                        </a:rPr>
                        <a:t>G.Bar-Sela, M. Wollner, L. Hammer, A. Agbarya, E. Dudnik, N. Haim (2013</a:t>
                      </a:r>
                      <a:r>
                        <a:rPr sz="1000" b="1" i="0" u="none">
                          <a:solidFill>
                            <a:srgbClr val="111111"/>
                          </a:solidFill>
                        </a:rPr>
                        <a:t>): Mistletoe as complementary treatment in patients with advanced non-small-cell lung cancer treated with carboplatin-based combinations</a:t>
                      </a:r>
                      <a:r>
                        <a:rPr sz="1000" b="0" i="0" u="none">
                          <a:solidFill>
                            <a:srgbClr val="111111"/>
                          </a:solidFill>
                        </a:rPr>
                        <a:t>: a randomised phase II study, In: European Journal of Cancer, Patienten: 79 Patienten mit fortgeschrittenen NSCLC à Einschluss von 72 Patienten (KG: 39; IG-Gruppe: 33)</a:t>
                      </a:r>
                    </a:p>
                    <a:p>
                      <a:pPr algn="l">
                        <a:spcAft>
                          <a:spcPts val="500"/>
                        </a:spcAft>
                      </a:pPr>
                      <a:r>
                        <a:rPr sz="1000" b="1" i="0" u="none">
                          <a:solidFill>
                            <a:srgbClr val="111111"/>
                          </a:solidFill>
                        </a:rPr>
                        <a:t>Endpunkte:</a:t>
                      </a:r>
                    </a:p>
                    <a:p>
                      <a:pPr marL="0" indent="171450" algn="l">
                        <a:spcAft>
                          <a:spcPts val="500"/>
                        </a:spcAft>
                        <a:buFont typeface="Arial" panose="020B0604020202020204" pitchFamily="34" charset="0"/>
                        <a:buChar char="•"/>
                      </a:pPr>
                      <a:r>
                        <a:rPr sz="1000" b="0" i="0" u="none">
                          <a:solidFill>
                            <a:srgbClr val="111111"/>
                          </a:solidFill>
                        </a:rPr>
                        <a:t>Tumorprogression - (Monate) IG: Median = 6; KG: Median = 4.8, p = ns,</a:t>
                      </a:r>
                    </a:p>
                    <a:p>
                      <a:pPr marL="0" indent="171450" algn="l">
                        <a:spcAft>
                          <a:spcPts val="500"/>
                        </a:spcAft>
                        <a:buFont typeface="Arial" panose="020B0604020202020204" pitchFamily="34" charset="0"/>
                        <a:buChar char="•"/>
                      </a:pPr>
                      <a:r>
                        <a:rPr sz="1000" b="0" i="0" u="none">
                          <a:solidFill>
                            <a:srgbClr val="111111"/>
                          </a:solidFill>
                        </a:rPr>
                        <a:t>Gesamtüberleben -(Monate) Stadium III: IG: Median = 15.9; KG: Median = 13.3, p = ns, Stadium IV: IG: Median = 8.3; KG: Median = 8.9, p = ns</a:t>
                      </a:r>
                    </a:p>
                    <a:p>
                      <a:pPr marL="0" indent="171450" algn="l">
                        <a:spcAft>
                          <a:spcPts val="500"/>
                        </a:spcAft>
                        <a:buFont typeface="Arial" panose="020B0604020202020204" pitchFamily="34" charset="0"/>
                        <a:buChar char="•"/>
                      </a:pPr>
                      <a:r>
                        <a:rPr sz="1000" b="0" i="0" u="none">
                          <a:solidFill>
                            <a:srgbClr val="111111"/>
                          </a:solidFill>
                        </a:rPr>
                        <a:t>Lebensqualität - (Mittelwert (SD), IG: n = 27, KG: n = 28, kein p-Wert</a:t>
                      </a:r>
                    </a:p>
                    <a:p>
                      <a:pPr algn="l">
                        <a:spcAft>
                          <a:spcPts val="500"/>
                        </a:spcAft>
                      </a:pPr>
                      <a:r>
                        <a:rPr sz="1000" b="0" i="0" u="none">
                          <a:solidFill>
                            <a:srgbClr val="111111"/>
                          </a:solidFill>
                        </a:rPr>
                        <a:t>Effekt für IG: Periphere Neuropathie (1.2 (23.5) vs. 22.6 (37.5)), p = 0.03; </a:t>
                      </a:r>
                    </a:p>
                    <a:p>
                      <a:pPr algn="l">
                        <a:spcAft>
                          <a:spcPts val="500"/>
                        </a:spcAft>
                      </a:pPr>
                      <a:r>
                        <a:rPr sz="1000" b="0" i="0" u="none">
                          <a:solidFill>
                            <a:srgbClr val="111111"/>
                          </a:solidFill>
                        </a:rPr>
                        <a:t>Keine Unterschiede für: Dyspnoe, Husten, Hämoptyse, Wunder Mund, Dysphagie, Alopecia, Brustschmerz; </a:t>
                      </a:r>
                    </a:p>
                    <a:p>
                      <a:pPr algn="l">
                        <a:spcAft>
                          <a:spcPts val="500"/>
                        </a:spcAft>
                      </a:pPr>
                      <a:r>
                        <a:rPr sz="1000" b="0" i="0" u="none">
                          <a:solidFill>
                            <a:srgbClr val="111111"/>
                          </a:solidFill>
                        </a:rPr>
                        <a:t>Schmerz in Arm und Schulter, Schmerz in anderen Regionen, </a:t>
                      </a:r>
                    </a:p>
                    <a:p>
                      <a:pPr marL="0" indent="171450" algn="l">
                        <a:spcAft>
                          <a:spcPts val="500"/>
                        </a:spcAft>
                        <a:buFont typeface="Arial" panose="020B0604020202020204" pitchFamily="34" charset="0"/>
                        <a:buChar char="•"/>
                      </a:pPr>
                      <a:r>
                        <a:rPr sz="1000" b="0" i="0" u="none">
                          <a:solidFill>
                            <a:srgbClr val="111111"/>
                          </a:solidFill>
                        </a:rPr>
                        <a:t>Chemotherapie und Mistelpräparat assoziierte Nebenwirkungen - (%): IG: 48; KG: 57 p = ns; </a:t>
                      </a:r>
                    </a:p>
                    <a:p>
                      <a:pPr algn="l">
                        <a:spcAft>
                          <a:spcPts val="500"/>
                        </a:spcAft>
                      </a:pPr>
                      <a:r>
                        <a:rPr sz="1000" b="0" i="0" u="none">
                          <a:solidFill>
                            <a:srgbClr val="111111"/>
                          </a:solidFill>
                        </a:rPr>
                        <a:t>Nicht-Hämatologisch (%): IG: 18; KG: 41, p = 0.04 </a:t>
                      </a:r>
                    </a:p>
                    <a:p>
                      <a:pPr algn="l">
                        <a:spcAft>
                          <a:spcPts val="500"/>
                        </a:spcAft>
                      </a:pPr>
                      <a:r>
                        <a:rPr sz="1000" b="0" i="0" u="none">
                          <a:solidFill>
                            <a:srgbClr val="111111"/>
                          </a:solidFill>
                        </a:rPr>
                        <a:t>Hämatologisch (%): IG: 42; KG: 49; p = ns</a:t>
                      </a:r>
                    </a:p>
                    <a:p>
                      <a:pPr algn="l">
                        <a:spcAft>
                          <a:spcPts val="500"/>
                        </a:spcAft>
                      </a:pPr>
                      <a:r>
                        <a:rPr sz="1000" b="0" i="0" u="none">
                          <a:solidFill>
                            <a:srgbClr val="111111"/>
                          </a:solidFill>
                        </a:rPr>
                        <a:t>Hospitalisierung wegen NW (%): IG: 24; KG: 54; p = 0.02 </a:t>
                      </a:r>
                    </a:p>
                    <a:p>
                      <a:pPr algn="l">
                        <a:spcAft>
                          <a:spcPts val="500"/>
                        </a:spcAft>
                      </a:pPr>
                      <a:r>
                        <a:rPr sz="1000" b="0" i="0" u="none">
                          <a:solidFill>
                            <a:srgbClr val="111111"/>
                          </a:solidFill>
                        </a:rPr>
                        <a:t>Notwendigkeit Reduktion CTx-Dosis (%): IG. 13, KG: 44, p = 0.0005, Grad nach CTCAE</a:t>
                      </a:r>
                    </a:p>
                    <a:p>
                      <a:pPr marL="0" indent="171450" algn="l">
                        <a:spcAft>
                          <a:spcPts val="500"/>
                        </a:spcAft>
                        <a:buFont typeface="Arial" panose="020B0604020202020204" pitchFamily="34" charset="0"/>
                        <a:buChar char="•"/>
                      </a:pPr>
                      <a:r>
                        <a:rPr sz="1000" b="0" i="0" u="none">
                          <a:solidFill>
                            <a:srgbClr val="111111"/>
                          </a:solidFill>
                        </a:rPr>
                        <a:t>Allg. NW: 5 lokale Hautreaktionen (Grad 1: 4, Grad 2: 1 à dieser Behandlungsabbruch)                              </a:t>
                      </a:r>
                    </a:p>
                    <a:p>
                      <a:pPr algn="l">
                        <a:spcAft>
                          <a:spcPts val="500"/>
                        </a:spcAft>
                      </a:pPr>
                      <a:r>
                        <a:rPr sz="1000" b="0" i="0" u="none">
                          <a:solidFill>
                            <a:srgbClr val="111111"/>
                          </a:solidFill>
                        </a:rPr>
                        <a:t>M. Augustin, P. R. Bock, . Hanisch, M. Karasmann, B. Schneider (2005): </a:t>
                      </a:r>
                      <a:r>
                        <a:rPr sz="1000" b="1" i="0" u="none">
                          <a:solidFill>
                            <a:srgbClr val="111111"/>
                          </a:solidFill>
                        </a:rPr>
                        <a:t>Safety and Efficacy of the Long-term Adjuvant Treatment of PrimaryIntermediate- to High-Risk Malignant Melanoma (UICC/AJCC Stage II and III) with a Standardized Fermented</a:t>
                      </a:r>
                    </a:p>
                    <a:p>
                      <a:pPr algn="l">
                        <a:spcAft>
                          <a:spcPts val="500"/>
                        </a:spcAft>
                      </a:pPr>
                      <a:r>
                        <a:rPr sz="1000" b="1" i="0" u="none">
                          <a:solidFill>
                            <a:srgbClr val="111111"/>
                          </a:solidFill>
                        </a:rPr>
                        <a:t>European Mistletoe (Viscum album L.)</a:t>
                      </a:r>
                    </a:p>
                    <a:p>
                      <a:pPr algn="l">
                        <a:spcAft>
                          <a:spcPts val="500"/>
                        </a:spcAft>
                      </a:pPr>
                      <a:r>
                        <a:rPr sz="1000" b="1" i="0" u="none">
                          <a:solidFill>
                            <a:srgbClr val="111111"/>
                          </a:solidFill>
                        </a:rPr>
                        <a:t>Extract, </a:t>
                      </a:r>
                      <a:r>
                        <a:rPr sz="1000" b="0" i="0" u="none">
                          <a:solidFill>
                            <a:srgbClr val="111111"/>
                          </a:solidFill>
                        </a:rPr>
                        <a:t>In: Arzneimittel-Forschung, Patienten: 738 Patienten mit primären histopathologisch bestätigten intermediären bis hochriskanten MM im Stadium II und III à Einschluss von 686 Patienten (IG à </a:t>
                      </a:r>
                      <a:r>
                        <a:rPr sz="1000" b="1" i="0" u="none">
                          <a:solidFill>
                            <a:srgbClr val="111111"/>
                          </a:solidFill>
                        </a:rPr>
                        <a:t>Iscador M/P/Q</a:t>
                      </a:r>
                      <a:r>
                        <a:rPr sz="1000" b="0" i="0" u="none">
                          <a:solidFill>
                            <a:srgbClr val="111111"/>
                          </a:solidFill>
                        </a:rPr>
                        <a:t>: 329, KG: 357)</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Sicherheit (Unerwünschte Arzneimittelwirkung n=11 (3.3 %) entwickelten systemischen „Adverse Drug Reaktion“ (ADR) assoziiert mit der FME-Behandlung, n=42 (12.8 %) entwickelten lokale ADRs, mit milder bis mittlerer Schwere (WHO/CTC Grad 1-2) und spontanem Rückgang in den meisten Fällen. Drop-Out n=6 aufgrund ADRs, Lebensbedrohliches ADRs, ADR assoziierte Mortalität oder Tumorvergrößerung wurde nicht beobachtet.</a:t>
                      </a:r>
                    </a:p>
                    <a:p>
                      <a:pPr marL="0" indent="171450" algn="l">
                        <a:spcAft>
                          <a:spcPts val="500"/>
                        </a:spcAft>
                        <a:buFont typeface="Arial" panose="020B0604020202020204" pitchFamily="34" charset="0"/>
                        <a:buChar char="•"/>
                      </a:pPr>
                      <a:r>
                        <a:rPr sz="1000" b="0" i="0" u="none">
                          <a:solidFill>
                            <a:srgbClr val="111111"/>
                          </a:solidFill>
                        </a:rPr>
                        <a:t>Wirksamkeit (Tumorbedingtes Überleben, Gesamtüberleben, Krankheitsfreies Überleben, Rückfälle und Metastasen) - Inzidenzrate von Lungenmetastasen und die adjustierte Hazard Ratio für Hirnmetastasen waren in der FME-Gruppe signifikant niedriger, es fand sich ein signifikant längeres tumorbezogenes Überleben in der FME-Gruppe im Vergleich zu den unbehandelten Kontrollen (unadjustierte tumorbezogene Mortalitätsrate 8.9 % vs. 10. 7 %, Kaplan-Meier-Schätzung, Log-rank-Test, p = 0.017), Gesamtüberleben (OS): HR(OS) = 0.64 (0.42-0.96), p = 0.033, krankheitsfreies Überleben (DFS), d.h. Zeitintervall bis zum ersten Tumorereignis (Progression): HR(DFS) = 0.73 (0.55-0.97), p = 0.029), und das hirnmetastasenfreie Überleben (BMFS), d. h. Zeitintervall bis zur ersten Hirnmetastase: HR(B-MFS) = 0.33 (0.13-0.86), p = 0.024, Gesamtmetastasenrate (22.2 % vs. 24.9 %, p = 0.419)</a:t>
                      </a:r>
                    </a:p>
                    <a:p>
                      <a:pPr algn="l">
                        <a:spcAft>
                          <a:spcPts val="500"/>
                        </a:spcAft>
                      </a:pPr>
                      <a:r>
                        <a:rPr sz="1000" b="0" i="0" u="none">
                          <a:solidFill>
                            <a:srgbClr val="111111"/>
                          </a:solidFill>
                        </a:rPr>
                        <a:t>W.E. Friedel, H. Matthes, P.R. Nock, K.S. Zänker (2009): </a:t>
                      </a:r>
                      <a:r>
                        <a:rPr sz="1000" b="1" i="0" u="none">
                          <a:solidFill>
                            <a:srgbClr val="111111"/>
                          </a:solidFill>
                        </a:rPr>
                        <a:t>Systematic evaluation of the clinical effects of supportive mistletoe treatment within chemo- and/or radiotherapy protocols and long-term mistletoe application in nonmetastatic colorectal carcinoma</a:t>
                      </a:r>
                      <a:r>
                        <a:rPr sz="1000" b="0" i="0" u="none">
                          <a:solidFill>
                            <a:srgbClr val="111111"/>
                          </a:solidFill>
                        </a:rPr>
                        <a:t>: multicenter, controlled, observational cohort study, In: Journal Of The Society For Integrative Oncology, Patienten: 804 Patienten mitprimär nicht metastasierten konlorektalen Karzinom im Stadium I-III mit vorheriger Chirurgischer Behandlung à IG (</a:t>
                      </a:r>
                      <a:r>
                        <a:rPr sz="1000" b="1" i="0" u="none">
                          <a:solidFill>
                            <a:srgbClr val="111111"/>
                          </a:solidFill>
                        </a:rPr>
                        <a:t>Iscador Q (53 %), M (40 %), P (7 %)</a:t>
                      </a:r>
                      <a:r>
                        <a:rPr sz="1000" b="0" i="0" u="none">
                          <a:solidFill>
                            <a:srgbClr val="111111"/>
                          </a:solidFill>
                        </a:rPr>
                        <a:t>): 429, KG: 375, </a:t>
                      </a:r>
                      <a:r>
                        <a:rPr sz="1000" b="1" i="0" u="none">
                          <a:solidFill>
                            <a:srgbClr val="111111"/>
                          </a:solidFill>
                        </a:rPr>
                        <a:t>Endpunkte:</a:t>
                      </a:r>
                    </a:p>
                    <a:p>
                      <a:pPr marL="0" indent="171450" algn="l">
                        <a:spcAft>
                          <a:spcPts val="500"/>
                        </a:spcAft>
                        <a:buFont typeface="Arial" panose="020B0604020202020204" pitchFamily="34" charset="0"/>
                        <a:buChar char="•"/>
                      </a:pPr>
                      <a:r>
                        <a:rPr sz="1000" b="0" i="0" u="none">
                          <a:solidFill>
                            <a:srgbClr val="111111"/>
                          </a:solidFill>
                        </a:rPr>
                        <a:t>Misteltherapie assoziierte NW - sign. Weniger therapieassoziierte NW in IG als KG (incidence rate 19,1 % vs. 48,3 %, p&lt;.001 adjusted or estimating the risk of developing any at-adr during therapy was lower by in ig vs. kg ci .46 p=".003),&lt;/li"&gt;</a:t>
                      </a:r>
                    </a:p>
                    <a:p>
                      <a:pPr marL="0" indent="171450" algn="l">
                        <a:spcAft>
                          <a:spcPts val="500"/>
                        </a:spcAft>
                        <a:buFont typeface="Arial" panose="020B0604020202020204" pitchFamily="34" charset="0"/>
                        <a:buChar char="•"/>
                      </a:pPr>
                      <a:r>
                        <a:rPr sz="1000" b="0" i="0" u="none">
                          <a:solidFill>
                            <a:srgbClr val="111111"/>
                          </a:solidFill>
                        </a:rPr>
                        <a:t>Kranheits- und Therapieassoziierte Symptome – signifikant weniger Patienten zeigten persistente Symptome am Ende der adjuvanten Therapie in IG vs. KG = total symptom status (OR of .03, p&lt;.001&gt;</a:t>
                      </a:r>
                    </a:p>
                    <a:p>
                      <a:pPr marL="0" indent="171450" algn="l">
                        <a:spcAft>
                          <a:spcPts val="500"/>
                        </a:spcAft>
                        <a:buFont typeface="Arial" panose="020B0604020202020204" pitchFamily="34" charset="0"/>
                        <a:buChar char="•"/>
                      </a:pPr>
                      <a:r>
                        <a:rPr sz="1000" b="0" i="0" u="none">
                          <a:solidFill>
                            <a:srgbClr val="111111"/>
                          </a:solidFill>
                        </a:rPr>
                        <a:t>Krankheitsfreies Überleben – DFS: djusted HR (95 % KI) of .68 (.51-.92), p=.013 lässt Rückschluss auf ein längeres krankheitsfreies Überleben zu</a:t>
                      </a:r>
                    </a:p>
                    <a:p>
                      <a:pPr algn="l">
                        <a:spcAft>
                          <a:spcPts val="500"/>
                        </a:spcAft>
                      </a:pPr>
                      <a:r>
                        <a:rPr sz="1000" b="0" i="0" u="none">
                          <a:solidFill>
                            <a:srgbClr val="111111"/>
                          </a:solidFill>
                        </a:rPr>
                        <a:t>W. Tröger, D. Galun, M. Reif, A. Schumann, N. Stankovic, M. Milicevic (2013</a:t>
                      </a:r>
                      <a:r>
                        <a:rPr sz="1000" b="1" i="0" u="none">
                          <a:solidFill>
                            <a:srgbClr val="111111"/>
                          </a:solidFill>
                        </a:rPr>
                        <a:t>): Viscum album [L.] extract therapy in patients with locally advanced or metastatic pancreatic cancer: a randomised clinical trial on overall survival,</a:t>
                      </a:r>
                      <a:r>
                        <a:rPr sz="1000" b="0" i="0" u="none">
                          <a:solidFill>
                            <a:srgbClr val="111111"/>
                          </a:solidFill>
                        </a:rPr>
                        <a:t> In: European Journal of Cancer</a:t>
                      </a:r>
                    </a:p>
                    <a:p>
                      <a:pPr algn="l">
                        <a:spcAft>
                          <a:spcPts val="500"/>
                        </a:spcAft>
                      </a:pPr>
                      <a:r>
                        <a:rPr sz="1000" b="0" i="0" u="none">
                          <a:solidFill>
                            <a:srgbClr val="111111"/>
                          </a:solidFill>
                        </a:rPr>
                        <a:t>&amp; Tröger (2014a).</a:t>
                      </a:r>
                    </a:p>
                    <a:p>
                      <a:pPr algn="l">
                        <a:spcAft>
                          <a:spcPts val="500"/>
                        </a:spcAft>
                      </a:pPr>
                      <a:r>
                        <a:rPr sz="1000" b="1" i="0" u="none">
                          <a:solidFill>
                            <a:srgbClr val="111111"/>
                          </a:solidFill>
                        </a:rPr>
                        <a:t>Quality of life of patients with advanced pancreatic cancer during treatment with mistletoe: a randomized controlled trial.</a:t>
                      </a:r>
                      <a:r>
                        <a:rPr sz="1000" b="0" i="0" u="none">
                          <a:solidFill>
                            <a:srgbClr val="111111"/>
                          </a:solidFill>
                        </a:rPr>
                        <a:t>Deutsches Arzteblatt International.</a:t>
                      </a:r>
                    </a:p>
                    <a:p>
                      <a:pPr algn="l">
                        <a:spcAft>
                          <a:spcPts val="500"/>
                        </a:spcAft>
                      </a:pPr>
                      <a:r>
                        <a:rPr sz="1000" b="0" i="0" u="none">
                          <a:solidFill>
                            <a:srgbClr val="111111"/>
                          </a:solidFill>
                        </a:rPr>
                        <a:t>Patienten: 220 Patienten mit lokal fortgeschrittenem oder metatstasierten Pankreaskrebs à IQS-Gruppe: 110 bzw. 96, KG: 110 bzw. 72, </a:t>
                      </a:r>
                    </a:p>
                    <a:p>
                      <a:pPr algn="l">
                        <a:spcAft>
                          <a:spcPts val="500"/>
                        </a:spcAft>
                      </a:pPr>
                      <a:r>
                        <a:rPr sz="1000" b="1" i="0" u="none">
                          <a:solidFill>
                            <a:srgbClr val="111111"/>
                          </a:solidFill>
                        </a:rPr>
                        <a:t>Endpunkte:</a:t>
                      </a:r>
                    </a:p>
                    <a:p>
                      <a:pPr marL="0" indent="171450" algn="l">
                        <a:spcAft>
                          <a:spcPts val="500"/>
                        </a:spcAft>
                        <a:buFont typeface="Arial" panose="020B0604020202020204" pitchFamily="34" charset="0"/>
                        <a:buChar char="•"/>
                      </a:pPr>
                      <a:r>
                        <a:rPr sz="1000" b="0" i="0" u="none">
                          <a:solidFill>
                            <a:srgbClr val="111111"/>
                          </a:solidFill>
                        </a:rPr>
                        <a:t>12-monatiges Gesamtüberleben - (Monate): IG: 4.8, KG: 2.7, hazard ratio 0.49 [0.36–0.65], p &lt; 0.0001; Subgruppenanalyse “schlechte” Prognose (mind 2 Kriterien: UICC = IV, Alter &gt; 65 years, ECOG ≥ 2), IG: 3.4, KG: 2.0, hazard ratio 0.55 [0.37–0.82], p &lt; 0.0031; </a:t>
                      </a:r>
                    </a:p>
                    <a:p>
                      <a:pPr algn="l">
                        <a:spcAft>
                          <a:spcPts val="500"/>
                        </a:spcAft>
                      </a:pPr>
                      <a:r>
                        <a:rPr sz="1000" b="0" i="0" u="none">
                          <a:solidFill>
                            <a:srgbClr val="111111"/>
                          </a:solidFill>
                        </a:rPr>
                        <a:t>“gute” Prognose: IG: 6.6, KG: 3.2, hazard ratio 0.43 [0.28–0.65], p &lt; 0.0001, Lebensqualität und Vitalzeichen, Leistungsstatus und Gewicht und begleitende Medikation - (Mittelwert Unterschied zur Baseline Interventions-/ KG mit Interaktion “visit x treatment”)</a:t>
                      </a:r>
                    </a:p>
                    <a:p>
                      <a:pPr marL="0" indent="171450" algn="l">
                        <a:spcAft>
                          <a:spcPts val="500"/>
                        </a:spcAft>
                        <a:buFont typeface="Arial" panose="020B0604020202020204" pitchFamily="34" charset="0"/>
                        <a:buChar char="•"/>
                      </a:pPr>
                      <a:r>
                        <a:rPr sz="1000" b="0" i="0" u="none">
                          <a:solidFill>
                            <a:srgbClr val="111111"/>
                          </a:solidFill>
                        </a:rPr>
                        <a:t>Lebensqualität: Funktionsskalen IG &gt; KG: Berufliche Leistung: 17.8 [11.9; 23.6], p &lt; 0.001, Emotionalität: 19.5 [13.6; 25.4], p = 0.045 , Kognitive Leistung: 18.7 [11.8; 25.6], p = 0.016, Globaler Gesundheitszustand: 26.1 [22.7; 29.6], p &lt;0.001, Körperliche Leistung: 22.3 [17.6; 27.1], p &lt; 0.001, kein Unterschied für Soziales Eingebundensein; Symptomskalen IG &gt; KG Schmerzen: –23.0 [–29.0; –17.0], p &lt; 0.001, Appetitlosigkeit: –43.9 [–51.0; –36;7], p = 0 .031, Diarrhö –4.5 [–7.3; –1.7], p = 0.028, Schlaflosigkeit: –37.2 [–45.8; –28.6], p &lt; 0.001, Übelkeit und Erbrechen: –10.9 [–16.0; –5.9], p &lt; 0.001, Fatigue: –30.6 [–36.1; –25.0], p &lt; 0.001, Dyspnoe: -3.70 [-6.79, -0.60], p = 0.015, keine Unterschiede für Finanz. Schwierigkeiten, Obstipation </a:t>
                      </a:r>
                    </a:p>
                    <a:p>
                      <a:pPr marL="0" indent="171450" algn="l">
                        <a:spcAft>
                          <a:spcPts val="500"/>
                        </a:spcAft>
                        <a:buFont typeface="Arial" panose="020B0604020202020204" pitchFamily="34" charset="0"/>
                        <a:buChar char="•"/>
                      </a:pPr>
                      <a:r>
                        <a:rPr sz="1000" b="0" i="0" u="none">
                          <a:solidFill>
                            <a:srgbClr val="111111"/>
                          </a:solidFill>
                        </a:rPr>
                        <a:t>Körpergewicht (% Änderung zur Baseline): IG &gt; KG 8.56 [7.0; 10.0], p&lt;0.001,</a:t>
                      </a:r>
                    </a:p>
                    <a:p>
                      <a:pPr marL="0" indent="171450" algn="l">
                        <a:spcAft>
                          <a:spcPts val="500"/>
                        </a:spcAft>
                        <a:buFont typeface="Arial" panose="020B0604020202020204" pitchFamily="34" charset="0"/>
                        <a:buChar char="•"/>
                      </a:pPr>
                      <a:r>
                        <a:rPr sz="1000" b="0" i="0" u="none">
                          <a:solidFill>
                            <a:srgbClr val="111111"/>
                          </a:solidFill>
                        </a:rPr>
                        <a:t>Sicherheit (unerwünschte Ereignisse) - Anzahl NW und Anzahl Personen: IG: 16 NW (4xRückenschmerzen Grad 2, 2xDyspepsia Grad 2, 1x Dehydration Grad 2, 2x Harnwegsinfekte Grad 1, 2x Abdominalschmerz Grad 1-2) und 1 schwerwiegende NW (Ischämischer Schlaganfall), n = 11, KG: 52 NW (20x Rückenschmerzen Grad 2-3, 11xDyspepsia Grad 2, 6x Dehydration Grad 2, 2x Kopfschmerzen Grad 1-3, 1xLebermetastasen Grad 1, 2xAbdominalschmerz Grad 1-2), n = 34, OR: 0.25 (95 % KI = 0.12–0.52) </a:t>
                      </a:r>
                      <a:r>
                        <a:rPr sz="1000" b="0" i="0" u="none"/>
                        <a:t>à</a:t>
                      </a:r>
                      <a:r>
                        <a:rPr sz="1000" b="0" i="0" u="none">
                          <a:solidFill>
                            <a:srgbClr val="111111"/>
                          </a:solidFill>
                        </a:rPr>
                        <a:t> IG geringere Wsk. für NW als KG,</a:t>
                      </a:r>
                    </a:p>
                    <a:p>
                      <a:pPr marL="0" indent="171450" algn="l">
                        <a:spcAft>
                          <a:spcPts val="500"/>
                        </a:spcAft>
                        <a:buFont typeface="Arial" panose="020B0604020202020204" pitchFamily="34" charset="0"/>
                        <a:buChar char="•"/>
                      </a:pPr>
                      <a:r>
                        <a:rPr sz="1000" b="0" i="0" u="none">
                          <a:solidFill>
                            <a:srgbClr val="111111"/>
                          </a:solidFill>
                        </a:rPr>
                        <a:t>Krankheitsbezogene Symptome (Prävalenz in % (Grad); Mantel–Haenszel-Parameter): Gewichtsverlust: IG: 97.4 (0), 2.6 (1); KG: 35.3 (0), 49.0 (1), 15.7 (2); 52.23; p &lt; 0.0001, Schmerzen: IG: 5.3 (0), 60.5 (1), 34.2 (2); KG: 23.5 (1), 74.5 (2), 2.0 (3); 26.90, p &lt; 0.0001</a:t>
                      </a:r>
                    </a:p>
                    <a:p>
                      <a:pPr algn="l">
                        <a:spcAft>
                          <a:spcPts val="500"/>
                        </a:spcAft>
                      </a:pPr>
                      <a:r>
                        <a:rPr sz="1000" b="0" i="0" u="none">
                          <a:solidFill>
                            <a:srgbClr val="111111"/>
                          </a:solidFill>
                        </a:rPr>
                        <a:t>Energieverlust: IG: 48.7 (0), 51.3 (1); KG: 86.3 (1), 13.7 (2); 40.39, p &lt; 0.000</a:t>
                      </a:r>
                    </a:p>
                    <a:p>
                      <a:pPr algn="l">
                        <a:spcAft>
                          <a:spcPts val="500"/>
                        </a:spcAft>
                      </a:pPr>
                      <a:r>
                        <a:rPr sz="1000" b="0" i="0" u="none">
                          <a:solidFill>
                            <a:srgbClr val="111111"/>
                          </a:solidFill>
                        </a:rPr>
                        <a:t>Übelkeit/Erbrechen IG: 97.4 (0), 2.6 (1);KG: 56.9 (0), 43.1 (1); 32.06, p &lt; 0.0001</a:t>
                      </a:r>
                    </a:p>
                    <a:p>
                      <a:pPr algn="l">
                        <a:spcAft>
                          <a:spcPts val="500"/>
                        </a:spcAft>
                      </a:pPr>
                      <a:r>
                        <a:rPr sz="1000" b="0" i="0" u="none">
                          <a:solidFill>
                            <a:srgbClr val="111111"/>
                          </a:solidFill>
                        </a:rPr>
                        <a:t>Diarrhö: IG: 100 (0); KG: 94.1 (0), 5.9 (1); 4.54, p = 0.033</a:t>
                      </a:r>
                    </a:p>
                    <a:p>
                      <a:pPr algn="l">
                        <a:spcAft>
                          <a:spcPts val="500"/>
                        </a:spcAft>
                      </a:pPr>
                      <a:r>
                        <a:rPr sz="1000" b="0" i="0" u="none">
                          <a:solidFill>
                            <a:srgbClr val="111111"/>
                          </a:solidFill>
                        </a:rPr>
                        <a:t>Angst: IG: 100 (0); KG: 94.6 (0), 5.9 (1); 4.00, p = 0.0455, </a:t>
                      </a:r>
                    </a:p>
                    <a:p>
                      <a:pPr algn="l">
                        <a:spcAft>
                          <a:spcPts val="500"/>
                        </a:spcAft>
                      </a:pPr>
                      <a:r>
                        <a:rPr sz="1000" b="0" i="0" u="none">
                          <a:solidFill>
                            <a:srgbClr val="111111"/>
                          </a:solidFill>
                        </a:rPr>
                        <a:t>kein Unterschied für Vertigo, Jaundice, Bilirubin, SGOT (serum glutamic oxaloacetic transaminase), SGPT (erum glutamic pyruvic transaminase) ns. </a:t>
                      </a:r>
                    </a:p>
                    <a:p>
                      <a:pPr marL="0" indent="171450" algn="l">
                        <a:spcAft>
                          <a:spcPts val="500"/>
                        </a:spcAft>
                        <a:buFont typeface="Arial" panose="020B0604020202020204" pitchFamily="34" charset="0"/>
                        <a:buChar char="•"/>
                      </a:pPr>
                      <a:r>
                        <a:rPr sz="1000" b="0" i="0" u="none">
                          <a:solidFill>
                            <a:srgbClr val="111111"/>
                          </a:solidFill>
                        </a:rPr>
                        <a:t>Allg. NW: Lokale Hautreaktionen wie Erythema oder Anschwellen, aber alle &lt;5 cm, und gelten deswegen nicht als NW</a:t>
                      </a:r>
                    </a:p>
                  </a:txBody>
                  <a:tcPr>
                    <a:solidFill>
                      <a:srgbClr val="FCEACC"/>
                    </a:solidFill>
                  </a:tcPr>
                </a:tc>
                <a:tc>
                  <a:txBody>
                    <a:bodyPr/>
                    <a:lstStyle/>
                    <a:p>
                      <a:pPr algn="l">
                        <a:spcAft>
                          <a:spcPts val="500"/>
                        </a:spcAft>
                        <a:defRPr sz="900" b="0">
                          <a:solidFill>
                            <a:srgbClr val="000000"/>
                          </a:solidFill>
                          <a:latin typeface="Lucida Sans"/>
                        </a:defRPr>
                      </a:pPr>
                      <a:r>
                        <a:rPr sz="1000" b="0" i="0" u="sng">
                          <a:solidFill>
                            <a:srgbClr val="111111"/>
                          </a:solidFill>
                        </a:rPr>
                        <a:t>Insgesamt 3 Studien/ Veröffentlichungen</a:t>
                      </a:r>
                    </a:p>
                    <a:p>
                      <a:pPr algn="l">
                        <a:spcAft>
                          <a:spcPts val="500"/>
                        </a:spcAft>
                      </a:pPr>
                      <a:r>
                        <a:rPr sz="1000" b="0" i="0" u="none">
                          <a:solidFill>
                            <a:srgbClr val="111111"/>
                          </a:solidFill>
                        </a:rPr>
                        <a:t>A. Longhi, E. Mariani, J. J. Kuehn (2009): </a:t>
                      </a:r>
                      <a:r>
                        <a:rPr sz="1000" b="1" i="0" u="none">
                          <a:solidFill>
                            <a:srgbClr val="111111"/>
                          </a:solidFill>
                        </a:rPr>
                        <a:t>A randomized study with adjuvant mistletoe versus oral Etoposide on post relapse disease-free survival in osteosarcoma patients</a:t>
                      </a:r>
                      <a:r>
                        <a:rPr sz="1000" b="0" i="0" u="none">
                          <a:solidFill>
                            <a:srgbClr val="111111"/>
                          </a:solidFill>
                        </a:rPr>
                        <a:t>, In: European journal of integrative medicine, Patienten: 10 Patienten mit der histologisch gesicherten Diagnose des Osteosarkoms oder eines Spindelzellkarzinoms des Knochens (MFH, Leiomyosarkom, entdifferenziertes Chondrosarkom, Fibrosarkom) nach einem zweiten Rückfall à IG: 6, KG:4, </a:t>
                      </a:r>
                    </a:p>
                    <a:p>
                      <a:pPr algn="l">
                        <a:spcAft>
                          <a:spcPts val="500"/>
                        </a:spcAft>
                      </a:pPr>
                      <a:r>
                        <a:rPr sz="1000" b="1" i="0" u="none">
                          <a:solidFill>
                            <a:srgbClr val="111111"/>
                          </a:solidFill>
                        </a:rPr>
                        <a:t>Endpunkt: </a:t>
                      </a:r>
                    </a:p>
                    <a:p>
                      <a:pPr marL="0" indent="171450" algn="l">
                        <a:spcAft>
                          <a:spcPts val="500"/>
                        </a:spcAft>
                        <a:buFont typeface="Arial" panose="020B0604020202020204" pitchFamily="34" charset="0"/>
                        <a:buChar char="•"/>
                      </a:pPr>
                      <a:r>
                        <a:rPr sz="1000" b="0" i="0" u="none">
                          <a:solidFill>
                            <a:srgbClr val="111111"/>
                          </a:solidFill>
                        </a:rPr>
                        <a:t>Vergleich des krankheitsfreien Überlebens nach dem zweiten Rückfall nach einem Jahr und der Lebensqualität zwischen der Etopside-Gruppe (KG) und IP-Gruppe (IG) - Die Ergebnisse von Longhi et al., 2009 sind nur „trend“-Vorteile, Toleranz von IP, keine p-Werte;  </a:t>
                      </a:r>
                    </a:p>
                    <a:p>
                      <a:pPr algn="l">
                        <a:spcAft>
                          <a:spcPts val="500"/>
                        </a:spcAft>
                      </a:pPr>
                      <a:r>
                        <a:rPr sz="1000" b="0" i="0" u="none">
                          <a:solidFill>
                            <a:srgbClr val="111111"/>
                          </a:solidFill>
                        </a:rPr>
                        <a:t>M. Augustin, P. R. Bock, . Hanisch, M. Karasmann, B. Schneider (2005): </a:t>
                      </a:r>
                      <a:r>
                        <a:rPr sz="1000" b="1" i="0" u="none">
                          <a:solidFill>
                            <a:srgbClr val="111111"/>
                          </a:solidFill>
                        </a:rPr>
                        <a:t>Safety and Efficacy of the Long-term Adjuvant Treatment of Primary Intermediate- to High-Risk Malignant Melanoma (UICC/AJCC Stage II and III) with a Standardized Fermented European Mistletoe (Viscum album L.) Extract</a:t>
                      </a:r>
                      <a:r>
                        <a:rPr sz="1000" b="0" i="0" u="none">
                          <a:solidFill>
                            <a:srgbClr val="111111"/>
                          </a:solidFill>
                        </a:rPr>
                        <a:t>, In: Arzneimittel-Forschung, Patienten: 738 Patienten mit primären istopathologisch bestätigten intermediären bis hochriskanten MM im Stadium II und III </a:t>
                      </a:r>
                      <a:r>
                        <a:rPr sz="1000" b="0" i="0" u="none"/>
                        <a:t>à</a:t>
                      </a:r>
                      <a:r>
                        <a:rPr sz="1000" b="0" i="0" u="none">
                          <a:solidFill>
                            <a:srgbClr val="111111"/>
                          </a:solidFill>
                        </a:rPr>
                        <a:t> Einschluss von 686 Patienten (IG </a:t>
                      </a:r>
                      <a:r>
                        <a:rPr sz="1000" b="0" i="0" u="none"/>
                        <a:t>à</a:t>
                      </a:r>
                      <a:r>
                        <a:rPr sz="1000" b="1" i="0" u="none">
                          <a:solidFill>
                            <a:srgbClr val="111111"/>
                          </a:solidFill>
                        </a:rPr>
                        <a:t>Iscador M/P/Q</a:t>
                      </a:r>
                      <a:r>
                        <a:rPr sz="1000" b="0" i="0" u="none">
                          <a:solidFill>
                            <a:srgbClr val="111111"/>
                          </a:solidFill>
                        </a:rPr>
                        <a:t>: 329, KG: 357), </a:t>
                      </a:r>
                      <a:r>
                        <a:rPr sz="1000" b="1" i="0" u="none">
                          <a:solidFill>
                            <a:srgbClr val="111111"/>
                          </a:solidFill>
                        </a:rPr>
                        <a:t>Endpunkte:</a:t>
                      </a:r>
                    </a:p>
                    <a:p>
                      <a:pPr marL="0" indent="171450" algn="l">
                        <a:spcAft>
                          <a:spcPts val="500"/>
                        </a:spcAft>
                        <a:buFont typeface="Arial" panose="020B0604020202020204" pitchFamily="34" charset="0"/>
                        <a:buChar char="•"/>
                      </a:pPr>
                      <a:r>
                        <a:rPr sz="1000" b="0" i="0" u="none">
                          <a:solidFill>
                            <a:srgbClr val="111111"/>
                          </a:solidFill>
                        </a:rPr>
                        <a:t>Sicherheit (Unerwünschte Arzneimittelwirkung, Wirksamkeit - n=11 (3.3 %) entwickelten systemischen „Adverse Drug Reaktion“ (ADR) assoziiert mit der FME-Behandlung, n=42 (12.8 %) entwickelten lokale ADRs, mit milder bis mittlerer Schwere (WHO/CTC Grad 1-2) und spontanem Rückgang in den meisten Fällen. Drop-Out n=6 aufgrund ADRs, Lebensbedrohliches ADRs, ADR assoziierte Mortalität oder Tumorvergrößerung wurde nicht beobachtet. </a:t>
                      </a:r>
                    </a:p>
                    <a:p>
                      <a:pPr marL="0" indent="171450" algn="l">
                        <a:spcAft>
                          <a:spcPts val="500"/>
                        </a:spcAft>
                        <a:buFont typeface="Arial" panose="020B0604020202020204" pitchFamily="34" charset="0"/>
                        <a:buChar char="•"/>
                      </a:pPr>
                      <a:r>
                        <a:rPr sz="1000" b="0" i="0" u="none">
                          <a:solidFill>
                            <a:srgbClr val="111111"/>
                          </a:solidFill>
                        </a:rPr>
                        <a:t>Wirksamkeit (Tumorbedingtes Überleben, Gesamtüberleben, Krankheitsfreies Überleben, Rückfälle und Metastasen) - Inzidenzrate von Lungenmetastasen und die adjustierte Hazard Ratio für Hirnmetastasen waren in der FME-Gruppe signifikant niedriger, es fand sich ein signifikant längeres tumorbezogenes Überleben in der FME-Gruppe im Vergleich zu den unbehandelten Kontrollen (unadjustierte tumorbezogene Mortalitätsrate 8.9 % vs. 10. 7 %, Kaplan-Meier-Schätzung, Log-rank-Test, p = 0.017), Gesamtüberleben (OS): HR(OS) = 0.64 (0.42-0.96), p = 0.033, krankheitsfreies Überleben (DFS), d.h. Zeitintervall bis zum ersten Tumorereignis (Progression): HR(DFS) = 0.73 (0.55-0.97), p = 0.029), und das hirnmetastasenfreie Überleben (BMFS), d. h. Zeitintervall bis zur ersten Hirnmetastase: HR(B-MFS) = 0.33 (0.13-0.86), p = 0.024, Gesamtmetastasenrate (22.2 % vs. 24.9 %, p = 0.419)</a:t>
                      </a:r>
                    </a:p>
                    <a:p>
                      <a:pPr algn="l">
                        <a:spcAft>
                          <a:spcPts val="500"/>
                        </a:spcAft>
                      </a:pPr>
                      <a:r>
                        <a:rPr sz="1000" b="0" i="0" u="none">
                          <a:solidFill>
                            <a:srgbClr val="111111"/>
                          </a:solidFill>
                        </a:rPr>
                        <a:t>W.E. Friedel, H. Matthes, P.R. Nock, K.S. Zänker (2009): </a:t>
                      </a:r>
                      <a:r>
                        <a:rPr sz="1000" b="1" i="0" u="none">
                          <a:solidFill>
                            <a:srgbClr val="111111"/>
                          </a:solidFill>
                        </a:rPr>
                        <a:t>Systematic evaluation of the clinical effects of supportive mistletoe treatment within chemo- and/or radiotherapy protocols and long-term mistletoe application in nonmetastatic colorectal carcinoma</a:t>
                      </a:r>
                      <a:r>
                        <a:rPr sz="1000" b="0" i="0" u="none">
                          <a:solidFill>
                            <a:srgbClr val="111111"/>
                          </a:solidFill>
                        </a:rPr>
                        <a:t>: multicenter, controlled, observational cohort study, In: Journal Of The Society For Integrative Oncology, Patienten: 804 Patienten mitprimär nicht metastasierten konlorektalen Karzinom im Stadium I-III mit vorheriger Chirurgischer Behandlung </a:t>
                      </a:r>
                      <a:r>
                        <a:rPr sz="1000" b="0" i="0" u="none"/>
                        <a:t>à</a:t>
                      </a:r>
                      <a:r>
                        <a:rPr sz="1000" b="0" i="0" u="none">
                          <a:solidFill>
                            <a:srgbClr val="111111"/>
                          </a:solidFill>
                        </a:rPr>
                        <a:t> IG (</a:t>
                      </a:r>
                      <a:r>
                        <a:rPr sz="1000" b="1" i="0" u="none">
                          <a:solidFill>
                            <a:srgbClr val="111111"/>
                          </a:solidFill>
                        </a:rPr>
                        <a:t>Iscador Q (53 %), M (40 %), P (7 %)</a:t>
                      </a:r>
                      <a:r>
                        <a:rPr sz="1000" b="0" i="0" u="none">
                          <a:solidFill>
                            <a:srgbClr val="111111"/>
                          </a:solidFill>
                        </a:rPr>
                        <a:t>): 429, KG: 375</a:t>
                      </a:r>
                    </a:p>
                    <a:p>
                      <a:pPr algn="l">
                        <a:spcAft>
                          <a:spcPts val="500"/>
                        </a:spcAft>
                      </a:pPr>
                      <a:r>
                        <a:rPr sz="1000" b="1" i="0" u="none">
                          <a:solidFill>
                            <a:srgbClr val="111111"/>
                          </a:solidFill>
                        </a:rPr>
                        <a:t>Endpunkte: </a:t>
                      </a:r>
                    </a:p>
                    <a:p>
                      <a:pPr marL="0" indent="171450" algn="l">
                        <a:spcAft>
                          <a:spcPts val="500"/>
                        </a:spcAft>
                        <a:buFont typeface="Arial" panose="020B0604020202020204" pitchFamily="34" charset="0"/>
                        <a:buChar char="•"/>
                      </a:pPr>
                      <a:r>
                        <a:rPr sz="1000" b="0" i="0" u="none">
                          <a:solidFill>
                            <a:srgbClr val="111111"/>
                          </a:solidFill>
                        </a:rPr>
                        <a:t>Misteltherapie assoziierte NW - sign. Weniger therapieassoziierte NW in IG als KG (Inzidenzrate 19,1 % vs. 48,3 %, p&lt;.001 adjustiertes or zur entwicklung von nw w therapie war geringer in ig vs. kg ci .46 p=".003)&lt;/span"&gt;</a:t>
                      </a:r>
                    </a:p>
                    <a:p>
                      <a:pPr marL="0" indent="171450" algn="l">
                        <a:spcAft>
                          <a:spcPts val="500"/>
                        </a:spcAft>
                        <a:buFont typeface="Arial" panose="020B0604020202020204" pitchFamily="34" charset="0"/>
                        <a:buChar char="•"/>
                      </a:pPr>
                      <a:r>
                        <a:rPr sz="1000" b="0" i="0" u="none">
                          <a:solidFill>
                            <a:srgbClr val="111111"/>
                          </a:solidFill>
                        </a:rPr>
                        <a:t>Kranheits- und Therapieassoziierte Symptome – signifikant weniger Patienten zeigten persistente Symptome am Ende der adjuvanten Therapie in IG vs. KG = total symptom status (OR of .03, p&lt;.001&gt;</a:t>
                      </a:r>
                    </a:p>
                    <a:p>
                      <a:pPr marL="0" indent="171450" algn="l">
                        <a:spcAft>
                          <a:spcPts val="500"/>
                        </a:spcAft>
                        <a:buFont typeface="Arial" panose="020B0604020202020204" pitchFamily="34" charset="0"/>
                        <a:buChar char="•"/>
                      </a:pPr>
                      <a:r>
                        <a:rPr sz="1000" b="0" i="0" u="none">
                          <a:solidFill>
                            <a:srgbClr val="111111"/>
                          </a:solidFill>
                        </a:rPr>
                        <a:t>Krankheitsfreies Überleben – DFS: djusted HR (95 % KI) of .68 (.51-.92), p=.013 lässt Rückschluss auf ein längeres krankheitsfreies Überleben zu</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4041240666"/>
              </p:ext>
            </p:extLst>
          </p:nvPr>
        </p:nvGraphicFramePr>
        <p:xfrm>
          <a:off x="360000" y="1890000"/>
          <a:ext cx="11520000" cy="2299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7.69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r>
                        <a:rPr sz="1000" b="0" i="0" u="none">
                          <a:latin typeface="Lucida Sans"/>
                        </a:rPr>
                        <a:t>Es liegen unterschiedliche Ergebnisse aus 3 Übersichtsarbeiten/Metaanalysen und einzelnen RCTs zur Wirksamkeit von Mistelgesamtextrakt (</a:t>
                      </a:r>
                      <a:r>
                        <a:rPr sz="1000" b="0" i="1" u="none">
                          <a:latin typeface="Lucida Sans"/>
                        </a:rPr>
                        <a:t>Viscum album L</a:t>
                      </a:r>
                      <a:r>
                        <a:rPr sz="1000" b="0" i="0" u="none">
                          <a:latin typeface="Lucida Sans"/>
                        </a:rPr>
                        <a:t>.) zur Verlängerung der Gesamtüberlebenszeit von Krebspatienten verschiedener Entitäten vor, die z.T. positive Ergebnisse, z.T. keine statistisch signifikante Wirksamkeit zeigen. Die Daten reichen für eine klare abschließende Bewertung nicht aus.</a:t>
                      </a:r>
                    </a:p>
                    <a:p>
                      <a:pPr>
                        <a:defRPr sz="1000">
                          <a:solidFill>
                            <a:srgbClr val="000000"/>
                          </a:solidFill>
                          <a:latin typeface="Lucida Sans"/>
                        </a:defRPr>
                      </a:pPr>
                      <a:r>
                        <a:rPr sz="1000" b="0" i="0" u="none">
                          <a:latin typeface="Lucida Sans"/>
                        </a:rPr>
                        <a:t>Es kann keine Empfehlung für oder gegen eine Verordnung von Mistelgesamtextrakt (</a:t>
                      </a:r>
                      <a:r>
                        <a:rPr sz="1000" b="0" i="1" u="none">
                          <a:latin typeface="Lucida Sans"/>
                        </a:rPr>
                        <a:t>Viscum album L.</a:t>
                      </a:r>
                      <a:r>
                        <a:rPr sz="1000" b="0" i="0" u="none">
                          <a:latin typeface="Lucida Sans"/>
                        </a:rPr>
                        <a:t>) enthaltenden Präparaten mit dem Ziel der Verlängerung der Überlebenszeit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[Ostermann, T. 2009]</a:t>
                      </a:r>
                      <a:r>
                        <a:rPr sz="1000"/>
                        <a:t>, </a:t>
                      </a:r>
                      <a:r>
                        <a:rPr sz="1000">
                          <a:solidFill>
                            <a:srgbClr val="F7BF66"/>
                          </a:solidFill>
                          <a:hlinkClick r:id="rId3"/>
                        </a:rPr>
                        <a:t>[Ostermann, T. 2020]</a:t>
                      </a:r>
                      <a:r>
                        <a:rPr sz="1000"/>
                        <a:t>, </a:t>
                      </a:r>
                      <a:r>
                        <a:rPr sz="1000">
                          <a:solidFill>
                            <a:srgbClr val="F7BF66"/>
                          </a:solidFill>
                          <a:hlinkClick r:id="rId4"/>
                        </a:rPr>
                        <a:t>[Horneber, M. A. 2008]</a:t>
                      </a:r>
                      <a:r>
                        <a:rPr sz="1000"/>
                        <a:t>, </a:t>
                      </a:r>
                      <a:r>
                        <a:rPr sz="1000">
                          <a:solidFill>
                            <a:srgbClr val="F7BF66"/>
                          </a:solidFill>
                          <a:hlinkClick r:id="rId5"/>
                        </a:rPr>
                        <a:t>[Freuding, 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032-055OL-2.0-7.69-2020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7.70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r>
                        <a:rPr sz="1000" b="0" i="0" u="none">
                          <a:latin typeface="Lucida Sans"/>
                        </a:rPr>
                        <a:t>Es liegen heterogene Daten aus systematischen Übersichtsarbeiten/Metaanalysen und RCTs mit der subkutanen Gabe von Mistelgesamtextrakt </a:t>
                      </a:r>
                      <a:r>
                        <a:rPr sz="1000" b="0" i="1" u="none">
                          <a:latin typeface="Lucida Sans"/>
                        </a:rPr>
                        <a:t>(Viscum album</a:t>
                      </a:r>
                      <a:r>
                        <a:rPr sz="1000" b="0" i="0" u="none">
                          <a:latin typeface="Lucida Sans"/>
                        </a:rPr>
                        <a:t> L.) enthaltende Arzneimitteln bei Patienten mit soliden Tumoren zur Verbesserung der Lebensqualität vor.</a:t>
                      </a:r>
                    </a:p>
                    <a:p>
                      <a:pPr>
                        <a:defRPr sz="1000">
                          <a:solidFill>
                            <a:srgbClr val="000000"/>
                          </a:solidFill>
                          <a:latin typeface="Lucida Sans"/>
                        </a:defRPr>
                      </a:pPr>
                      <a:r>
                        <a:rPr sz="1000" b="0" i="0" u="none">
                          <a:latin typeface="Lucida Sans"/>
                        </a:rPr>
                        <a:t>Die subkutane Gabe von Mistelgesamtextrakt </a:t>
                      </a:r>
                      <a:r>
                        <a:rPr sz="1000" b="0" i="1" u="none">
                          <a:latin typeface="Lucida Sans"/>
                        </a:rPr>
                        <a:t>(Viscum album</a:t>
                      </a:r>
                      <a:r>
                        <a:rPr sz="1000" b="0" i="0" u="none">
                          <a:latin typeface="Lucida Sans"/>
                        </a:rPr>
                        <a:t> L.)  kann für den therapeutischen Einsatz zur Verbesserung der Lebensqualität bei Patienten mit soliden Tumoren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[Horneber, M. A. 2008]</a:t>
                      </a:r>
                      <a:r>
                        <a:rPr sz="1000"/>
                        <a:t>, </a:t>
                      </a:r>
                      <a:r>
                        <a:rPr sz="1000">
                          <a:solidFill>
                            <a:srgbClr val="F7BF66"/>
                          </a:solidFill>
                          <a:hlinkClick r:id="rId3"/>
                        </a:rPr>
                        <a:t>[Freuding, M. 2019]</a:t>
                      </a:r>
                      <a:r>
                        <a:rPr sz="1000"/>
                        <a:t>, </a:t>
                      </a:r>
                      <a:r>
                        <a:rPr sz="1000">
                          <a:solidFill>
                            <a:srgbClr val="F7BF66"/>
                          </a:solidFill>
                          <a:hlinkClick r:id="rId4"/>
                        </a:rPr>
                        <a:t>[Kienle, G. S. 2010]</a:t>
                      </a:r>
                      <a:r>
                        <a:rPr sz="1000"/>
                        <a:t>, </a:t>
                      </a:r>
                      <a:r>
                        <a:rPr sz="1000">
                          <a:solidFill>
                            <a:srgbClr val="F7BF66"/>
                          </a:solidFill>
                          <a:hlinkClick r:id="rId5"/>
                        </a:rPr>
                        <a:t>[Bussing, A.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032-055OL-2.0-7.70-2020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Misteltherapie und Tumoransprechen, -progression und -rezidive</a:t>
            </a:r>
          </a:p>
        </p:txBody>
      </p:sp>
      <p:graphicFrame>
        <p:nvGraphicFramePr>
          <p:cNvPr id="3" name="Table 2"/>
          <p:cNvGraphicFramePr>
            <a:graphicFrameLocks noGrp="1"/>
          </p:cNvGraphicFramePr>
          <p:nvPr>
            <p:extLst>
              <p:ext uri="{D42A27DB-BD31-4B8C-83A1-F6EECF244321}">
                <p14:modId xmlns:p14="http://schemas.microsoft.com/office/powerpoint/2010/main" val="733710304"/>
              </p:ext>
            </p:extLst>
          </p:nvPr>
        </p:nvGraphicFramePr>
        <p:xfrm>
          <a:off x="360000" y="1890000"/>
          <a:ext cx="11472000" cy="18008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endParaRPr dirty="0"/>
                    </a:p>
                  </a:txBody>
                  <a:tcPr anchor="ct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Anzahl Studien (RCT) zu diesem 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Anzahl Studien mit positivem Ergebnis </a:t>
                      </a:r>
                    </a:p>
                  </a:txBody>
                  <a:tcPr>
                    <a:solidFill>
                      <a:srgbClr val="F7BF66"/>
                    </a:solidFill>
                  </a:tcPr>
                </a:tc>
                <a:tc>
                  <a:txBody>
                    <a:bodyPr/>
                    <a:lstStyle/>
                    <a:p>
                      <a:pPr algn="l">
                        <a:spcAft>
                          <a:spcPts val="500"/>
                        </a:spcAft>
                        <a:defRPr sz="900" b="0">
                          <a:solidFill>
                            <a:srgbClr val="000000"/>
                          </a:solidFill>
                          <a:latin typeface="Lucida Sans"/>
                        </a:defRPr>
                      </a:pPr>
                      <a:r>
                        <a:rPr sz="1000" b="1" i="0" u="none" dirty="0" err="1">
                          <a:solidFill>
                            <a:srgbClr val="000000"/>
                          </a:solidFill>
                        </a:rPr>
                        <a:t>Anzahl</a:t>
                      </a:r>
                      <a:r>
                        <a:rPr sz="1000" b="1" i="0" u="none" dirty="0">
                          <a:solidFill>
                            <a:srgbClr val="000000"/>
                          </a:solidFill>
                        </a:rPr>
                        <a:t> </a:t>
                      </a:r>
                      <a:r>
                        <a:rPr sz="1000" b="1" i="0" u="none" dirty="0" err="1">
                          <a:solidFill>
                            <a:srgbClr val="000000"/>
                          </a:solidFill>
                        </a:rPr>
                        <a:t>Studien</a:t>
                      </a:r>
                      <a:r>
                        <a:rPr sz="1000" b="1" i="0" u="none" dirty="0">
                          <a:solidFill>
                            <a:srgbClr val="000000"/>
                          </a:solidFill>
                        </a:rPr>
                        <a:t> </a:t>
                      </a:r>
                      <a:r>
                        <a:rPr sz="1000" b="1" i="0" u="none" dirty="0" err="1">
                          <a:solidFill>
                            <a:srgbClr val="000000"/>
                          </a:solidFill>
                        </a:rPr>
                        <a:t>ohne</a:t>
                      </a:r>
                      <a:r>
                        <a:rPr sz="1000" b="1" i="0" u="none" dirty="0">
                          <a:solidFill>
                            <a:srgbClr val="000000"/>
                          </a:solidFill>
                        </a:rPr>
                        <a:t> positives </a:t>
                      </a:r>
                      <a:r>
                        <a:rPr sz="1000" b="1" i="0" u="none" dirty="0" err="1">
                          <a:solidFill>
                            <a:srgbClr val="000000"/>
                          </a:solidFill>
                        </a:rPr>
                        <a:t>Ergebnis</a:t>
                      </a:r>
                      <a:r>
                        <a:rPr sz="1000" b="1" i="0" u="none" dirty="0">
                          <a:solidFill>
                            <a:srgbClr val="000000"/>
                          </a:solidFill>
                        </a:rPr>
                        <a: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Horneber et al. (2008)</a:t>
                      </a:r>
                    </a:p>
                    <a:p>
                      <a:pPr algn="l">
                        <a:spcAft>
                          <a:spcPts val="500"/>
                        </a:spcAft>
                      </a:pPr>
                      <a:r>
                        <a:rPr sz="1000">
                          <a:solidFill>
                            <a:srgbClr val="F7BF66"/>
                          </a:solidFill>
                          <a:hlinkClick r:id="rId2"/>
                        </a:rPr>
                        <a:t>[Horneber, M. A. 2008]</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7 Studien </a:t>
                      </a:r>
                      <a:r>
                        <a:rPr sz="1000">
                          <a:solidFill>
                            <a:srgbClr val="F7BF66"/>
                          </a:solidFill>
                          <a:hlinkClick r:id="rId3" action="ppaction://hlinksldjump"/>
                        </a:rPr>
                        <a:t>[Borrelli 2001][Lange 1993][Dold 1991]</a:t>
                      </a:r>
                      <a:r>
                        <a:rPr sz="1000">
                          <a:solidFill>
                            <a:srgbClr val="F7BF66"/>
                          </a:solidFill>
                          <a:hlinkClick r:id="rId4"/>
                        </a:rPr>
                        <a:t>[Douwes, F. R. 1986]</a:t>
                      </a:r>
                      <a:r>
                        <a:rPr sz="1000">
                          <a:solidFill>
                            <a:srgbClr val="F7BF66"/>
                          </a:solidFill>
                          <a:hlinkClick r:id="rId3" action="ppaction://hlinksldjump"/>
                        </a:rPr>
                        <a:t>[Heiny, B. M,Albrecht, V. 1997][Lümmen, G. 2001]</a:t>
                      </a:r>
                      <a:r>
                        <a:rPr sz="1000">
                          <a:solidFill>
                            <a:srgbClr val="F7BF66"/>
                          </a:solidFill>
                          <a:hlinkClick r:id="rId5"/>
                        </a:rPr>
                        <a:t>[Piao, B. K. 2004]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2 Studien </a:t>
                      </a:r>
                    </a:p>
                    <a:p>
                      <a:pPr algn="l">
                        <a:spcAft>
                          <a:spcPts val="500"/>
                        </a:spcAft>
                      </a:pPr>
                      <a:r>
                        <a:rPr sz="1000" b="0" i="0" u="none">
                          <a:solidFill>
                            <a:srgbClr val="000000"/>
                          </a:solidFill>
                        </a:rPr>
                        <a:t>(Brustkrebs: </a:t>
                      </a:r>
                      <a:r>
                        <a:rPr sz="1000" b="0" i="0" u="none"/>
                        <a:t>; Verschiedene: )</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5 Studien (Lungenkarzinom: </a:t>
                      </a:r>
                      <a:r>
                        <a:rPr sz="1000" b="0" i="0" u="none"/>
                        <a:t>; Kolorektales Karzinom: </a:t>
                      </a:r>
                      <a:r>
                        <a:rPr sz="1000">
                          <a:solidFill>
                            <a:srgbClr val="F7BF66"/>
                          </a:solidFill>
                          <a:hlinkClick r:id="rId4"/>
                        </a:rPr>
                        <a:t>[Douwes, F. R. 1986]</a:t>
                      </a:r>
                      <a:r>
                        <a:rPr sz="1000" b="0" i="0" u="none">
                          <a:solidFill>
                            <a:srgbClr val="000000"/>
                          </a:solidFill>
                        </a:rPr>
                        <a:t>; Nierenzellkarzinom: </a:t>
                      </a:r>
                      <a:r>
                        <a:rPr sz="1000" b="0" i="0" u="none"/>
                        <a:t>; Verschiedene: </a:t>
                      </a:r>
                      <a:r>
                        <a:rPr sz="1000">
                          <a:solidFill>
                            <a:srgbClr val="F7BF66"/>
                          </a:solidFill>
                          <a:hlinkClick r:id="rId5"/>
                        </a:rPr>
                        <a:t>[Piao, B. K. 2004]</a:t>
                      </a:r>
                      <a:r>
                        <a:rPr sz="1000" b="0" i="0" u="none"/>
                        <a: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solidFill>
                            <a:srgbClr val="000000"/>
                          </a:solidFill>
                        </a:rPr>
                        <a:t>Freuding et al. (2019)</a:t>
                      </a:r>
                    </a:p>
                    <a:p>
                      <a:pPr algn="l">
                        <a:spcAft>
                          <a:spcPts val="500"/>
                        </a:spcAft>
                      </a:pPr>
                      <a:r>
                        <a:rPr sz="1000">
                          <a:solidFill>
                            <a:srgbClr val="F7BF66"/>
                          </a:solidFill>
                          <a:hlinkClick r:id="rId6"/>
                        </a:rPr>
                        <a:t>[Freuding, M. 2019]</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 Studie (Kolokterales</a:t>
                      </a:r>
                      <a:r>
                        <a:rPr sz="1000" b="0" i="0" u="none"/>
                        <a:t> Karzinom: </a:t>
                      </a:r>
                      <a:r>
                        <a:rPr sz="1000" b="0" i="0" u="none">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Keine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1 Studie ()</a:t>
                      </a:r>
                    </a:p>
                  </a:txBody>
                  <a:tcPr>
                    <a:solidFill>
                      <a:srgbClr val="FCEACC"/>
                    </a:solidFill>
                  </a:tcPr>
                </a:tc>
                <a:extLst>
                  <a:ext uri="{0D108BD9-81ED-4DB2-BD59-A6C34878D82A}">
                    <a16:rowId xmlns:a16="http://schemas.microsoft.com/office/drawing/2014/main" val="10002"/>
                  </a:ext>
                </a:extLst>
              </a:tr>
              <a:tr h="0">
                <a:tc gridSpan="4">
                  <a:txBody>
                    <a:bodyPr/>
                    <a:lstStyle/>
                    <a:p>
                      <a:pPr algn="l">
                        <a:spcAft>
                          <a:spcPts val="500"/>
                        </a:spcAft>
                        <a:defRPr sz="900" b="0">
                          <a:solidFill>
                            <a:srgbClr val="000000"/>
                          </a:solidFill>
                          <a:latin typeface="Lucida Sans"/>
                        </a:defRPr>
                      </a:pPr>
                      <a:r>
                        <a:rPr sz="1000" b="0" i="0" u="none" dirty="0">
                          <a:solidFill>
                            <a:srgbClr val="000000"/>
                          </a:solidFill>
                        </a:rPr>
                        <a:t>*</a:t>
                      </a:r>
                      <a:r>
                        <a:rPr sz="1000" b="0" i="0" u="none" dirty="0" err="1">
                          <a:solidFill>
                            <a:srgbClr val="000000"/>
                          </a:solidFill>
                        </a:rPr>
                        <a:t>kein</a:t>
                      </a:r>
                      <a:r>
                        <a:rPr sz="1000" b="0" i="0" u="none" dirty="0">
                          <a:solidFill>
                            <a:srgbClr val="000000"/>
                          </a:solidFill>
                        </a:rPr>
                        <a:t> </a:t>
                      </a:r>
                      <a:r>
                        <a:rPr sz="1000" b="0" i="0" u="none" dirty="0" err="1">
                          <a:solidFill>
                            <a:srgbClr val="000000"/>
                          </a:solidFill>
                        </a:rPr>
                        <a:t>Nachweis</a:t>
                      </a:r>
                      <a:r>
                        <a:rPr sz="1000" b="0" i="0" u="none" dirty="0">
                          <a:solidFill>
                            <a:srgbClr val="000000"/>
                          </a:solidFill>
                        </a:rPr>
                        <a:t> </a:t>
                      </a:r>
                      <a:r>
                        <a:rPr sz="1000" b="0" i="0" u="none" dirty="0" err="1">
                          <a:solidFill>
                            <a:srgbClr val="000000"/>
                          </a:solidFill>
                        </a:rPr>
                        <a:t>einer</a:t>
                      </a:r>
                      <a:r>
                        <a:rPr sz="1000" b="0" i="0" u="none" dirty="0">
                          <a:solidFill>
                            <a:srgbClr val="000000"/>
                          </a:solidFill>
                        </a:rPr>
                        <a:t> </a:t>
                      </a:r>
                      <a:r>
                        <a:rPr sz="1000" b="0" i="0" u="none" dirty="0" err="1">
                          <a:solidFill>
                            <a:srgbClr val="000000"/>
                          </a:solidFill>
                        </a:rPr>
                        <a:t>Überlegenheit</a:t>
                      </a:r>
                      <a:r>
                        <a:rPr sz="1000" b="0" i="0" u="none" dirty="0">
                          <a:solidFill>
                            <a:srgbClr val="000000"/>
                          </a:solidFill>
                        </a:rPr>
                        <a:t>,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Unterlegenheit</a:t>
                      </a:r>
                      <a:endParaRPr sz="1000" b="0" i="0" u="none" dirty="0">
                        <a:solidFill>
                          <a:srgbClr val="000000"/>
                        </a:solidFill>
                      </a:endParaRP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extLst>
              <p:ext uri="{D42A27DB-BD31-4B8C-83A1-F6EECF244321}">
                <p14:modId xmlns:p14="http://schemas.microsoft.com/office/powerpoint/2010/main" val="3143445004"/>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RCT zur Wirksamkeit von Akupunktur zur Vorbeugung von Übelkeit und Erbrechen bei onkologischen Patienten während Radiotherapie vor. Es kann keine Empfehlung für oder gegen die Anwendung von Akupunktur zur Vorbeugung von Übelkeit und Erbrechen während Radiotherapie bei Patienten mit dieser Indikation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[Enblom, A.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032-055OL-2.0-4.2-2024M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2823134124"/>
              </p:ext>
            </p:extLst>
          </p:nvPr>
        </p:nvGraphicFramePr>
        <p:xfrm>
          <a:off x="360000" y="1890000"/>
          <a:ext cx="11520000" cy="26097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7.71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rPr dirty="0" err="1"/>
                        <a:t>Empfehlungsgrad</a:t>
                      </a:r>
                      <a:endParaRPr dirty="0"/>
                    </a:p>
                    <a:p>
                      <a:pPr>
                        <a:defRPr sz="2000" b="1">
                          <a:solidFill>
                            <a:srgbClr val="000000"/>
                          </a:solidFill>
                          <a:latin typeface="Lucida Sans"/>
                        </a:defRPr>
                      </a:pPr>
                      <a:r>
                        <a:rPr dirty="0"/>
                        <a:t>N/A</a:t>
                      </a:r>
                    </a:p>
                  </a:txBody>
                  <a:tcPr>
                    <a:solidFill>
                      <a:srgbClr val="FCEACC"/>
                    </a:solidFill>
                  </a:tcPr>
                </a:tc>
                <a:tc gridSpan="2">
                  <a:txBody>
                    <a:bodyPr/>
                    <a:lstStyle/>
                    <a:p>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Studien</a:t>
                      </a:r>
                      <a:r>
                        <a:rPr sz="1000" b="0" i="0" u="none" dirty="0">
                          <a:latin typeface="Lucida Sans"/>
                        </a:rPr>
                        <a:t> </a:t>
                      </a:r>
                      <a:r>
                        <a:rPr sz="1000" b="0" i="0" u="none" dirty="0" err="1">
                          <a:latin typeface="Lucida Sans"/>
                        </a:rPr>
                        <a:t>vor</a:t>
                      </a:r>
                      <a:r>
                        <a:rPr sz="1000" b="0" i="0" u="none" dirty="0">
                          <a:latin typeface="Lucida Sans"/>
                        </a:rPr>
                        <a:t>, die </a:t>
                      </a:r>
                      <a:r>
                        <a:rPr sz="1000" b="0" i="0" u="none" dirty="0" err="1">
                          <a:latin typeface="Lucida Sans"/>
                        </a:rPr>
                        <a:t>die</a:t>
                      </a:r>
                      <a:r>
                        <a:rPr sz="1000" b="0" i="0" u="none" dirty="0">
                          <a:latin typeface="Lucida Sans"/>
                        </a:rPr>
                        <a:t> </a:t>
                      </a:r>
                      <a:r>
                        <a:rPr sz="1000" b="0" i="0" u="none" dirty="0" err="1">
                          <a:latin typeface="Lucida Sans"/>
                        </a:rPr>
                        <a:t>Wirksamkeit</a:t>
                      </a:r>
                      <a:r>
                        <a:rPr sz="1000" b="0" i="0" u="none" dirty="0">
                          <a:latin typeface="Lucida Sans"/>
                        </a:rPr>
                        <a:t> von </a:t>
                      </a:r>
                      <a:r>
                        <a:rPr sz="1000" b="0" i="0" u="none" dirty="0" err="1">
                          <a:latin typeface="Lucida Sans"/>
                        </a:rPr>
                        <a:t>Johanniskraut</a:t>
                      </a:r>
                      <a:r>
                        <a:rPr sz="1000" b="0" i="0" u="none" dirty="0">
                          <a:latin typeface="Lucida Sans"/>
                        </a:rPr>
                        <a:t> auf die </a:t>
                      </a:r>
                      <a:r>
                        <a:rPr sz="1000" b="0" i="0" u="none" dirty="0" err="1">
                          <a:latin typeface="Lucida Sans"/>
                        </a:rPr>
                        <a:t>Depressivität</a:t>
                      </a:r>
                      <a:r>
                        <a:rPr sz="1000" b="0" i="0" u="none" dirty="0">
                          <a:latin typeface="Lucida Sans"/>
                        </a:rPr>
                        <a:t> von </a:t>
                      </a:r>
                      <a:r>
                        <a:rPr sz="1000" b="0" i="0" u="none" dirty="0" err="1">
                          <a:latin typeface="Lucida Sans"/>
                        </a:rPr>
                        <a:t>onkologischen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untersuchten</a:t>
                      </a:r>
                      <a:r>
                        <a:rPr sz="1000" b="0" i="0" u="none" dirty="0">
                          <a:latin typeface="Lucida Sans"/>
                        </a:rPr>
                        <a:t>.</a:t>
                      </a:r>
                    </a:p>
                    <a:p>
                      <a:r>
                        <a:rPr sz="1000" b="0" i="0" u="none" dirty="0">
                          <a:latin typeface="Lucida Sans"/>
                        </a:rPr>
                        <a:t>In </a:t>
                      </a:r>
                      <a:r>
                        <a:rPr sz="1000" b="0" i="0" u="none" dirty="0" err="1">
                          <a:latin typeface="Lucida Sans"/>
                        </a:rPr>
                        <a:t>Anlehnung</a:t>
                      </a:r>
                      <a:r>
                        <a:rPr sz="1000" b="0" i="0" u="none" dirty="0">
                          <a:latin typeface="Lucida Sans"/>
                        </a:rPr>
                        <a:t> an die NVL Depression </a:t>
                      </a:r>
                      <a:r>
                        <a:rPr sz="1000" b="0" i="0" u="none" dirty="0" err="1">
                          <a:latin typeface="Lucida Sans"/>
                        </a:rPr>
                        <a:t>kann</a:t>
                      </a:r>
                      <a:r>
                        <a:rPr sz="1000" b="0" i="0" u="none" dirty="0">
                          <a:latin typeface="Lucida Sans"/>
                        </a:rPr>
                        <a:t> die </a:t>
                      </a:r>
                      <a:r>
                        <a:rPr sz="1000" b="0" i="0" u="none" dirty="0" err="1">
                          <a:latin typeface="Lucida Sans"/>
                        </a:rPr>
                        <a:t>folgende</a:t>
                      </a:r>
                      <a:r>
                        <a:rPr sz="1000" b="0" i="0" u="none" dirty="0">
                          <a:latin typeface="Lucida Sans"/>
                        </a:rPr>
                        <a:t> </a:t>
                      </a:r>
                      <a:r>
                        <a:rPr sz="1000" b="0" i="0" u="none" dirty="0" err="1">
                          <a:latin typeface="Lucida Sans"/>
                        </a:rPr>
                        <a:t>Empfehlung</a:t>
                      </a:r>
                      <a:r>
                        <a:rPr sz="1000" b="0" i="0" u="none" dirty="0">
                          <a:latin typeface="Lucida Sans"/>
                        </a:rPr>
                        <a:t> für </a:t>
                      </a:r>
                      <a:r>
                        <a:rPr sz="1000" b="0" i="0" u="none" dirty="0" err="1">
                          <a:latin typeface="Lucida Sans"/>
                        </a:rPr>
                        <a:t>onkologische</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gegeben</a:t>
                      </a:r>
                      <a:r>
                        <a:rPr sz="1000" b="0" i="0" u="none" dirty="0">
                          <a:latin typeface="Lucida Sans"/>
                        </a:rPr>
                        <a:t> </a:t>
                      </a:r>
                      <a:r>
                        <a:rPr sz="1000" b="0" i="0" u="none" dirty="0" err="1">
                          <a:latin typeface="Lucida Sans"/>
                        </a:rPr>
                        <a:t>werden</a:t>
                      </a:r>
                      <a:r>
                        <a:rPr sz="1000" b="0" i="0" u="none" dirty="0">
                          <a:latin typeface="Lucida Sans"/>
                        </a:rPr>
                        <a:t>:</a:t>
                      </a:r>
                    </a:p>
                    <a:p>
                      <a:pPr>
                        <a:defRPr sz="1000">
                          <a:solidFill>
                            <a:srgbClr val="000000"/>
                          </a:solidFill>
                          <a:latin typeface="Lucida Sans"/>
                        </a:defRPr>
                      </a:pPr>
                      <a:endParaRPr lang="de-DE" sz="1000" b="0" i="0" u="none" dirty="0">
                        <a:latin typeface="Lucida Sans"/>
                      </a:endParaRPr>
                    </a:p>
                    <a:p>
                      <a:pPr>
                        <a:defRPr sz="1000">
                          <a:solidFill>
                            <a:srgbClr val="000000"/>
                          </a:solidFill>
                          <a:latin typeface="Lucida Sans"/>
                        </a:defRPr>
                      </a:pPr>
                      <a:r>
                        <a:rPr sz="1000" b="0" i="0" u="none" dirty="0" err="1">
                          <a:latin typeface="Lucida Sans"/>
                        </a:rPr>
                        <a:t>Johanniskrautpräparate</a:t>
                      </a:r>
                      <a:r>
                        <a:rPr sz="1000" b="0" i="0" u="none" dirty="0">
                          <a:latin typeface="Lucida Sans"/>
                        </a:rPr>
                        <a:t> </a:t>
                      </a:r>
                      <a:r>
                        <a:rPr sz="1000" b="0" i="0" u="none" dirty="0" err="1">
                          <a:latin typeface="Lucida Sans"/>
                        </a:rPr>
                        <a:t>sind</a:t>
                      </a:r>
                      <a:r>
                        <a:rPr sz="1000" b="0" i="0" u="none" dirty="0">
                          <a:latin typeface="Lucida Sans"/>
                        </a:rPr>
                        <a:t> </a:t>
                      </a:r>
                      <a:r>
                        <a:rPr sz="1000" b="0" i="0" u="none" dirty="0" err="1">
                          <a:latin typeface="Lucida Sans"/>
                        </a:rPr>
                        <a:t>konventionellen</a:t>
                      </a:r>
                      <a:r>
                        <a:rPr sz="1000" b="0" i="0" u="none" dirty="0">
                          <a:latin typeface="Lucida Sans"/>
                        </a:rPr>
                        <a:t> </a:t>
                      </a:r>
                      <a:r>
                        <a:rPr sz="1000" b="0" i="0" u="none" dirty="0" err="1">
                          <a:latin typeface="Lucida Sans"/>
                        </a:rPr>
                        <a:t>Medikamenten</a:t>
                      </a:r>
                      <a:r>
                        <a:rPr sz="1000" b="0" i="0" u="none" dirty="0">
                          <a:latin typeface="Lucida Sans"/>
                        </a:rPr>
                        <a:t> in der </a:t>
                      </a:r>
                      <a:r>
                        <a:rPr sz="1000" b="0" i="0" u="none" dirty="0" err="1">
                          <a:latin typeface="Lucida Sans"/>
                        </a:rPr>
                        <a:t>Behandlung</a:t>
                      </a:r>
                      <a:r>
                        <a:rPr sz="1000" b="0" i="0" u="none" dirty="0">
                          <a:latin typeface="Lucida Sans"/>
                        </a:rPr>
                        <a:t> der </a:t>
                      </a:r>
                      <a:r>
                        <a:rPr sz="1000" b="0" i="0" u="none" dirty="0" err="1">
                          <a:latin typeface="Lucida Sans"/>
                        </a:rPr>
                        <a:t>leichten</a:t>
                      </a:r>
                      <a:r>
                        <a:rPr sz="1000" b="0" i="0" u="none" dirty="0">
                          <a:latin typeface="Lucida Sans"/>
                        </a:rPr>
                        <a:t> bis </a:t>
                      </a:r>
                      <a:r>
                        <a:rPr sz="1000" b="0" i="0" u="none" dirty="0" err="1">
                          <a:latin typeface="Lucida Sans"/>
                        </a:rPr>
                        <a:t>mittelschweren</a:t>
                      </a:r>
                      <a:r>
                        <a:rPr sz="1000" b="0" i="0" u="none" dirty="0">
                          <a:latin typeface="Lucida Sans"/>
                        </a:rPr>
                        <a:t> Depression </a:t>
                      </a:r>
                      <a:r>
                        <a:rPr sz="1000" b="0" i="0" u="none" dirty="0" err="1">
                          <a:latin typeface="Lucida Sans"/>
                        </a:rPr>
                        <a:t>nicht</a:t>
                      </a:r>
                      <a:r>
                        <a:rPr sz="1000" b="0" i="0" u="none" dirty="0">
                          <a:latin typeface="Lucida Sans"/>
                        </a:rPr>
                        <a:t> </a:t>
                      </a:r>
                      <a:r>
                        <a:rPr sz="1000" b="0" i="0" u="none" dirty="0" err="1">
                          <a:latin typeface="Lucida Sans"/>
                        </a:rPr>
                        <a:t>unterlegen</a:t>
                      </a:r>
                      <a:r>
                        <a:rPr sz="1000" b="0" i="0" u="none" dirty="0">
                          <a:latin typeface="Lucida Sans"/>
                        </a:rPr>
                        <a:t>. </a:t>
                      </a:r>
                      <a:r>
                        <a:rPr sz="1000" b="0" i="0" u="none" dirty="0" err="1">
                          <a:latin typeface="Lucida Sans"/>
                        </a:rPr>
                        <a:t>Patienten</a:t>
                      </a:r>
                      <a:r>
                        <a:rPr sz="1000" b="0" i="0" u="none" dirty="0">
                          <a:latin typeface="Lucida Sans"/>
                        </a:rPr>
                        <a:t>, die auf Wunsch </a:t>
                      </a:r>
                      <a:r>
                        <a:rPr sz="1000" b="0" i="0" u="none" dirty="0" err="1">
                          <a:latin typeface="Lucida Sans"/>
                        </a:rPr>
                        <a:t>Johanniskraut</a:t>
                      </a:r>
                      <a:r>
                        <a:rPr sz="1000" b="0" i="0" u="none" dirty="0">
                          <a:latin typeface="Lucida Sans"/>
                        </a:rPr>
                        <a:t> </a:t>
                      </a:r>
                      <a:r>
                        <a:rPr sz="1000" b="0" i="0" u="none" dirty="0" err="1">
                          <a:latin typeface="Lucida Sans"/>
                        </a:rPr>
                        <a:t>einnehmen</a:t>
                      </a:r>
                      <a:r>
                        <a:rPr sz="1000" b="0" i="0" u="none" dirty="0">
                          <a:latin typeface="Lucida Sans"/>
                        </a:rPr>
                        <a:t>, </a:t>
                      </a:r>
                      <a:r>
                        <a:rPr sz="1000" b="0" i="0" u="none" dirty="0" err="1">
                          <a:latin typeface="Lucida Sans"/>
                        </a:rPr>
                        <a:t>sollen</a:t>
                      </a:r>
                      <a:r>
                        <a:rPr sz="1000" b="0" i="0" u="none" dirty="0">
                          <a:latin typeface="Lucida Sans"/>
                        </a:rPr>
                        <a:t> </a:t>
                      </a:r>
                      <a:r>
                        <a:rPr sz="1000" b="0" i="0" u="none" dirty="0" err="1">
                          <a:latin typeface="Lucida Sans"/>
                        </a:rPr>
                        <a:t>über</a:t>
                      </a:r>
                      <a:r>
                        <a:rPr sz="1000" b="0" i="0" u="none" dirty="0">
                          <a:latin typeface="Lucida Sans"/>
                        </a:rPr>
                        <a:t> die </a:t>
                      </a:r>
                      <a:r>
                        <a:rPr sz="1000" b="0" i="0" u="none" dirty="0" err="1">
                          <a:latin typeface="Lucida Sans"/>
                        </a:rPr>
                        <a:t>unterschiedliche</a:t>
                      </a:r>
                      <a:r>
                        <a:rPr sz="1000" b="0" i="0" u="none" dirty="0">
                          <a:latin typeface="Lucida Sans"/>
                        </a:rPr>
                        <a:t> </a:t>
                      </a:r>
                      <a:r>
                        <a:rPr sz="1000" b="0" i="0" u="none" dirty="0" err="1">
                          <a:latin typeface="Lucida Sans"/>
                        </a:rPr>
                        <a:t>Wirkstärke</a:t>
                      </a:r>
                      <a:r>
                        <a:rPr sz="1000" b="0" i="0" u="none" dirty="0">
                          <a:latin typeface="Lucida Sans"/>
                        </a:rPr>
                        <a:t> der </a:t>
                      </a:r>
                      <a:r>
                        <a:rPr sz="1000" b="0" i="0" u="none" dirty="0" err="1">
                          <a:latin typeface="Lucida Sans"/>
                        </a:rPr>
                        <a:t>verfügbaren</a:t>
                      </a:r>
                      <a:r>
                        <a:rPr sz="1000" b="0" i="0" u="none" dirty="0">
                          <a:latin typeface="Lucida Sans"/>
                        </a:rPr>
                        <a:t> </a:t>
                      </a:r>
                      <a:r>
                        <a:rPr sz="1000" b="0" i="0" u="none" dirty="0" err="1">
                          <a:latin typeface="Lucida Sans"/>
                        </a:rPr>
                        <a:t>Zubereitungen</a:t>
                      </a:r>
                      <a:r>
                        <a:rPr sz="1000" b="0" i="0" u="none" dirty="0">
                          <a:latin typeface="Lucida Sans"/>
                        </a:rPr>
                        <a:t> und die </a:t>
                      </a:r>
                      <a:r>
                        <a:rPr sz="1000" b="0" i="0" u="none" dirty="0" err="1">
                          <a:latin typeface="Lucida Sans"/>
                        </a:rPr>
                        <a:t>sich</a:t>
                      </a:r>
                      <a:r>
                        <a:rPr sz="1000" b="0" i="0" u="none" dirty="0">
                          <a:latin typeface="Lucida Sans"/>
                        </a:rPr>
                        <a:t> </a:t>
                      </a:r>
                      <a:r>
                        <a:rPr sz="1000" b="0" i="0" u="none" dirty="0" err="1">
                          <a:latin typeface="Lucida Sans"/>
                        </a:rPr>
                        <a:t>daraus</a:t>
                      </a:r>
                      <a:r>
                        <a:rPr sz="1000" b="0" i="0" u="none" dirty="0">
                          <a:latin typeface="Lucida Sans"/>
                        </a:rPr>
                        <a:t> </a:t>
                      </a:r>
                      <a:r>
                        <a:rPr sz="1000" b="0" i="0" u="none" dirty="0" err="1">
                          <a:latin typeface="Lucida Sans"/>
                        </a:rPr>
                        <a:t>ergebenden</a:t>
                      </a:r>
                      <a:r>
                        <a:rPr sz="1000" b="0" i="0" u="none" dirty="0">
                          <a:latin typeface="Lucida Sans"/>
                        </a:rPr>
                        <a:t> </a:t>
                      </a:r>
                      <a:r>
                        <a:rPr sz="1000" b="0" i="0" u="none" dirty="0" err="1">
                          <a:latin typeface="Lucida Sans"/>
                        </a:rPr>
                        <a:t>Unsicherheiten</a:t>
                      </a:r>
                      <a:r>
                        <a:rPr sz="1000" b="0" i="0" u="none" dirty="0">
                          <a:latin typeface="Lucida Sans"/>
                        </a:rPr>
                        <a:t> von </a:t>
                      </a:r>
                      <a:r>
                        <a:rPr sz="1000" b="0" i="0" u="none" dirty="0" err="1">
                          <a:latin typeface="Lucida Sans"/>
                        </a:rPr>
                        <a:t>Johanniskraut</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hohem</a:t>
                      </a:r>
                      <a:r>
                        <a:rPr sz="1000" b="0" i="0" u="none" dirty="0">
                          <a:latin typeface="Lucida Sans"/>
                        </a:rPr>
                        <a:t> </a:t>
                      </a:r>
                      <a:r>
                        <a:rPr sz="1000" b="0" i="0" u="none" dirty="0" err="1">
                          <a:latin typeface="Lucida Sans"/>
                        </a:rPr>
                        <a:t>Gehalt</a:t>
                      </a:r>
                      <a:r>
                        <a:rPr sz="1000" b="0" i="0" u="none" dirty="0">
                          <a:latin typeface="Lucida Sans"/>
                        </a:rPr>
                        <a:t> an Hyperforin </a:t>
                      </a:r>
                      <a:r>
                        <a:rPr sz="1000" b="0" i="0" u="none" dirty="0" err="1">
                          <a:latin typeface="Lucida Sans"/>
                        </a:rPr>
                        <a:t>informiert</a:t>
                      </a:r>
                      <a:r>
                        <a:rPr sz="1000" b="0" i="0" u="none" dirty="0">
                          <a:latin typeface="Lucida Sans"/>
                        </a:rPr>
                        <a:t> </a:t>
                      </a:r>
                      <a:r>
                        <a:rPr sz="1000" b="0" i="0" u="none" dirty="0" err="1">
                          <a:latin typeface="Lucida Sans"/>
                        </a:rPr>
                        <a:t>werden</a:t>
                      </a:r>
                      <a:r>
                        <a:rPr sz="1000" b="0" i="0" u="none" dirty="0">
                          <a:latin typeface="Lucida Sans"/>
                        </a:rPr>
                        <a:t>. Sie </a:t>
                      </a:r>
                      <a:r>
                        <a:rPr sz="1000" b="0" i="0" u="none" dirty="0" err="1">
                          <a:latin typeface="Lucida Sans"/>
                        </a:rPr>
                        <a:t>sollen</a:t>
                      </a:r>
                      <a:r>
                        <a:rPr sz="1000" b="0" i="0" u="none" dirty="0">
                          <a:latin typeface="Lucida Sans"/>
                        </a:rPr>
                        <a:t> </a:t>
                      </a:r>
                      <a:r>
                        <a:rPr sz="1000" b="0" i="0" u="none" dirty="0" err="1">
                          <a:latin typeface="Lucida Sans"/>
                        </a:rPr>
                        <a:t>ebenfalls</a:t>
                      </a:r>
                      <a:r>
                        <a:rPr sz="1000" b="0" i="0" u="none" dirty="0">
                          <a:latin typeface="Lucida Sans"/>
                        </a:rPr>
                        <a:t> </a:t>
                      </a:r>
                      <a:r>
                        <a:rPr sz="1000" b="0" i="0" u="none" dirty="0" err="1">
                          <a:latin typeface="Lucida Sans"/>
                        </a:rPr>
                        <a:t>aufgeklärt</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über</a:t>
                      </a:r>
                      <a:r>
                        <a:rPr sz="1000" b="0" i="0" u="none" dirty="0">
                          <a:latin typeface="Lucida Sans"/>
                        </a:rPr>
                        <a:t> </a:t>
                      </a:r>
                      <a:r>
                        <a:rPr sz="1000" b="0" i="0" u="none" dirty="0" err="1">
                          <a:latin typeface="Lucida Sans"/>
                        </a:rPr>
                        <a:t>mögliche</a:t>
                      </a:r>
                      <a:r>
                        <a:rPr sz="1000" b="0" i="0" u="none" dirty="0">
                          <a:latin typeface="Lucida Sans"/>
                        </a:rPr>
                        <a:t> </a:t>
                      </a:r>
                      <a:r>
                        <a:rPr sz="1000" b="0" i="0" u="none" dirty="0" err="1">
                          <a:latin typeface="Lucida Sans"/>
                        </a:rPr>
                        <a:t>schwere</a:t>
                      </a:r>
                      <a:r>
                        <a:rPr sz="1000" b="0" i="0" u="none" dirty="0">
                          <a:latin typeface="Lucida Sans"/>
                        </a:rPr>
                        <a:t> </a:t>
                      </a:r>
                      <a:r>
                        <a:rPr sz="1000" b="0" i="0" u="none" dirty="0" err="1">
                          <a:latin typeface="Lucida Sans"/>
                        </a:rPr>
                        <a:t>Wechselwirkungen</a:t>
                      </a:r>
                      <a:r>
                        <a:rPr sz="1000" b="0" i="0" u="none" dirty="0">
                          <a:latin typeface="Lucida Sans"/>
                        </a:rPr>
                        <a:t> von </a:t>
                      </a:r>
                      <a:r>
                        <a:rPr sz="1000" b="0" i="0" u="none" dirty="0" err="1">
                          <a:latin typeface="Lucida Sans"/>
                        </a:rPr>
                        <a:t>Johanniskraut</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hohem</a:t>
                      </a:r>
                      <a:r>
                        <a:rPr sz="1000" b="0" i="0" u="none" dirty="0">
                          <a:latin typeface="Lucida Sans"/>
                        </a:rPr>
                        <a:t> </a:t>
                      </a:r>
                      <a:r>
                        <a:rPr sz="1000" b="0" i="0" u="none" dirty="0" err="1">
                          <a:latin typeface="Lucida Sans"/>
                        </a:rPr>
                        <a:t>Gehalt</a:t>
                      </a:r>
                      <a:r>
                        <a:rPr sz="1000" b="0" i="0" u="none" dirty="0">
                          <a:latin typeface="Lucida Sans"/>
                        </a:rPr>
                        <a:t> an Hyperforin </a:t>
                      </a:r>
                      <a:r>
                        <a:rPr sz="1000" b="0" i="0" u="none" dirty="0" err="1">
                          <a:latin typeface="Lucida Sans"/>
                        </a:rPr>
                        <a:t>mit</a:t>
                      </a:r>
                      <a:r>
                        <a:rPr sz="1000" b="0" i="0" u="none" dirty="0">
                          <a:latin typeface="Lucida Sans"/>
                        </a:rPr>
                        <a:t> </a:t>
                      </a:r>
                      <a:r>
                        <a:rPr sz="1000" b="0" i="0" u="none" dirty="0" err="1">
                          <a:latin typeface="Lucida Sans"/>
                        </a:rPr>
                        <a:t>anderen</a:t>
                      </a:r>
                      <a:r>
                        <a:rPr sz="1000" b="0" i="0" u="none" dirty="0">
                          <a:latin typeface="Lucida Sans"/>
                        </a:rPr>
                        <a:t> </a:t>
                      </a:r>
                      <a:r>
                        <a:rPr sz="1000" b="0" i="0" u="none" dirty="0" err="1">
                          <a:latin typeface="Lucida Sans"/>
                        </a:rPr>
                        <a:t>Medikamenten</a:t>
                      </a:r>
                      <a:r>
                        <a:rPr sz="1000" b="0" i="0" u="none" dirty="0">
                          <a:latin typeface="Lucida Sans"/>
                        </a:rPr>
                        <a:t> (</a:t>
                      </a:r>
                      <a:r>
                        <a:rPr sz="1000" b="0" i="0" u="none" dirty="0" err="1">
                          <a:latin typeface="Lucida Sans"/>
                        </a:rPr>
                        <a:t>siehe</a:t>
                      </a:r>
                      <a:r>
                        <a:rPr sz="1000" b="0" i="0" u="none" dirty="0">
                          <a:latin typeface="Lucida Sans"/>
                        </a:rPr>
                        <a:t> </a:t>
                      </a:r>
                      <a:r>
                        <a:rPr sz="1000" b="0" i="0" u="none" dirty="0" err="1">
                          <a:latin typeface="Lucida Sans"/>
                        </a:rPr>
                        <a:t>Onkopedia</a:t>
                      </a:r>
                      <a:r>
                        <a:rPr sz="1000" b="0" i="0" u="none" dirty="0">
                          <a:latin typeface="Lucida Sans"/>
                        </a:rPr>
                        <a:t> für Details)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rPr sz="1000" b="0" dirty="0"/>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032-055OL-2.0-7.71-2020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1417135940"/>
              </p:ext>
            </p:extLst>
          </p:nvPr>
        </p:nvGraphicFramePr>
        <p:xfrm>
          <a:off x="360000" y="1890000"/>
          <a:ext cx="11520000" cy="18477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7.72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Daten aus RCTs zur Wirksamkeit von Katzenkralle auf Mortalität, Morbidität und Lebensqualität bei onkologischen Patienten vor. Es kann keine Empfehlung für oder gegen die Gabe von Katzenkralle bei onkologischen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rPr sz="1000" b="0" dirty="0"/>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032-055OL-2.0-7.72-2024N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3558047510"/>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7.73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Leinsamen auf den Krankheitsverlauf beim Prostatakarzinom vor. Es kann keine Empfehlung für oder gegen den Einsatz von Leinsamen mit dem Ziel, den Krankheitsverlauf beim Prostata-Karzinom zu beeinflussen,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[Dalais, F. S. 2004]</a:t>
                      </a:r>
                      <a:r>
                        <a:rPr sz="1000"/>
                        <a:t>, </a:t>
                      </a:r>
                      <a:r>
                        <a:rPr sz="1000">
                          <a:solidFill>
                            <a:srgbClr val="F7BF66"/>
                          </a:solidFill>
                          <a:hlinkClick r:id="rId3"/>
                        </a:rPr>
                        <a:t>[Demark-Wahnefried, W.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032-055OL-2.0-7.73-2020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2018799312"/>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7.74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Rhabarber-Extrakt (Rheum officinale Baillon) bei onkologischen Patienten vor. Es kann keine Empfehlung für oder gegen Rhabarber-Extrakt zur Prophylaxe der Strahlentherapie-induzierten Lungentoxizität bei onkologischen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[Yu, H. M.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032-055OL-2.0-7.74-2020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2600574575"/>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7.75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Mariendistel auf Mortalität und krankheitsassoziierte und therapieassoziierte Morbidität bei onkologischen Patienten vor. Dies trifft auch auf die chemotherapieinduzierte Hepatotoxizität zu. Es kann keine Empfehlung für oder gegen eine Anwendung von Mariendistel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[Elyasi, S. 2016]</a:t>
                      </a:r>
                      <a:r>
                        <a:rPr sz="1000"/>
                        <a:t>, </a:t>
                      </a:r>
                      <a:r>
                        <a:rPr sz="1000">
                          <a:solidFill>
                            <a:srgbClr val="F7BF66"/>
                          </a:solidFill>
                          <a:hlinkClick r:id="rId3"/>
                        </a:rPr>
                        <a:t>[Momeni, A. 2015]</a:t>
                      </a:r>
                      <a:r>
                        <a:rPr sz="1000"/>
                        <a:t>, </a:t>
                      </a:r>
                      <a:r>
                        <a:rPr sz="1000">
                          <a:solidFill>
                            <a:srgbClr val="F7BF66"/>
                          </a:solidFill>
                          <a:hlinkClick r:id="rId4"/>
                        </a:rPr>
                        <a:t>[Shahbazi, F. 2015]</a:t>
                      </a:r>
                      <a:r>
                        <a:rPr sz="1000"/>
                        <a:t>, </a:t>
                      </a:r>
                      <a:r>
                        <a:rPr sz="1000">
                          <a:solidFill>
                            <a:srgbClr val="F7BF66"/>
                          </a:solidFill>
                          <a:hlinkClick r:id="rId5"/>
                        </a:rPr>
                        <a:t>[Elyasi, S. 2017]</a:t>
                      </a:r>
                      <a:r>
                        <a:rPr sz="1000"/>
                        <a:t>, </a:t>
                      </a:r>
                      <a:r>
                        <a:rPr sz="1000">
                          <a:solidFill>
                            <a:srgbClr val="F7BF66"/>
                          </a:solidFill>
                          <a:hlinkClick r:id="rId6"/>
                        </a:rPr>
                        <a:t>[Becker-Schiebe, M.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032-055OL-2.0-7.75-2020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1925194453"/>
              </p:ext>
            </p:extLst>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7.76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2 RCTs zur Wirksamkeit von 9-Tetrahydrocannabinol (THC) allein bzw. THC und Cannabidiol (CBD) in Kombination auf Symptome von Anorexie/ Kachexie bei onkologischen Patienten vor. Die vorliegenden Daten belegen keine Überlegenheit gegenüber Placebo oder Megestrol Acetat in den untersuchten Dosierungen und Vorgehensweisen. Es kann keine Empfehlung für oder gegen eine Anwendung von THC bzw. THC:CBD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[Jatoi, Aminah 2002]</a:t>
                      </a:r>
                      <a:r>
                        <a:rPr sz="1000"/>
                        <a:t>, </a:t>
                      </a:r>
                      <a:r>
                        <a:rPr sz="1000">
                          <a:solidFill>
                            <a:srgbClr val="F7BF66"/>
                          </a:solidFill>
                          <a:hlinkClick r:id="rId3"/>
                        </a:rPr>
                        <a:t>[Strasser, Florian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032-055OL-2.0-7.76-2024N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582866736"/>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7.77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Daten zur Wirksamkeit von CBD und 1 RCT zur Wirksamkeit von THC auf Schmerz bei onkologischen Patienten unter Opioidbehandlung vor, welche keine Überlegenheit zu Placebo zeigt. Es kann keine Empfehlung für oder gegen die Anwendung von THC oder CBD als Einzelsubstanz bei onkologischen Patienten mit dieser Indikation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[Johnson, Jeremy R.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032-055OL-2.0-7.77-2024N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7.78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5 RCTs (in 4 Publikationen) zur Wirksamkeit der kombinierten Einnahme von THC und CBD auf Schmerz bei onkologischen Patienten unter unzureichend wirksamer Opioidtherapie vor. Eine kombinierte Einnahme von THC und CBD zur Schmerzbehandlung kann ergänzend bei Patienten unter Standardtherapie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[Fallon, Marie T. 2017]</a:t>
                      </a:r>
                      <a:r>
                        <a:rPr sz="1000"/>
                        <a:t>, </a:t>
                      </a:r>
                      <a:r>
                        <a:rPr sz="1000">
                          <a:solidFill>
                            <a:srgbClr val="F7BF66"/>
                          </a:solidFill>
                          <a:hlinkClick r:id="rId3"/>
                        </a:rPr>
                        <a:t>[Lichtman, Aron H. 2018]</a:t>
                      </a:r>
                      <a:r>
                        <a:rPr sz="1000"/>
                        <a:t>, </a:t>
                      </a:r>
                      <a:r>
                        <a:rPr sz="1000">
                          <a:solidFill>
                            <a:srgbClr val="F7BF66"/>
                          </a:solidFill>
                          <a:hlinkClick r:id="rId4"/>
                        </a:rPr>
                        <a:t>[Portenoy, Russell K. 2012]</a:t>
                      </a:r>
                      <a:r>
                        <a:rPr sz="1000"/>
                        <a:t>, </a:t>
                      </a:r>
                      <a:r>
                        <a:rPr sz="1000">
                          <a:solidFill>
                            <a:srgbClr val="F7BF66"/>
                          </a:solidFill>
                          <a:hlinkClick r:id="rId5"/>
                        </a:rPr>
                        <a:t>[Johnson, Jeremy R.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032-055OL-2.0-7.78-2024N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2707512222"/>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7.79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RCT zur Wirksamkeit von THC auf Lebensqualität bei Kopf-Hals Tumorpatienten vor. Weitere 5 RCTs erhoben Lebensqualität als einen sekundären Endpunkt. Die Daten reichen für einen Beleg der Wirksamkeit von THC oder THC:CBD bei dieser Indikation nicht aus. Es kann keine Empfehlung für oder gegen die Anwendung von THC oder THC:CBD bei onkologischen Patienten mit dieser Indikation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[Cote, Mathieu 2016]</a:t>
                      </a:r>
                      <a:r>
                        <a:rPr sz="1000"/>
                        <a:t>, </a:t>
                      </a:r>
                      <a:r>
                        <a:rPr sz="1000">
                          <a:solidFill>
                            <a:srgbClr val="F7BF66"/>
                          </a:solidFill>
                          <a:hlinkClick r:id="rId3"/>
                        </a:rPr>
                        <a:t>[Strasser, Florian 2006]</a:t>
                      </a:r>
                      <a:r>
                        <a:rPr sz="1000"/>
                        <a:t>, </a:t>
                      </a:r>
                      <a:r>
                        <a:rPr sz="1000">
                          <a:solidFill>
                            <a:srgbClr val="F7BF66"/>
                          </a:solidFill>
                          <a:hlinkClick r:id="rId4"/>
                        </a:rPr>
                        <a:t>[Jatoi, Aminah 2002]</a:t>
                      </a:r>
                      <a:r>
                        <a:rPr sz="1000"/>
                        <a:t>, </a:t>
                      </a:r>
                      <a:r>
                        <a:rPr sz="1000">
                          <a:solidFill>
                            <a:srgbClr val="F7BF66"/>
                          </a:solidFill>
                          <a:hlinkClick r:id="rId5"/>
                        </a:rPr>
                        <a:t>[Portenoy, Russell K. 2012]</a:t>
                      </a:r>
                      <a:r>
                        <a:rPr sz="1000"/>
                        <a:t>, </a:t>
                      </a:r>
                      <a:r>
                        <a:rPr sz="1000">
                          <a:solidFill>
                            <a:srgbClr val="F7BF66"/>
                          </a:solidFill>
                          <a:hlinkClick r:id="rId6"/>
                        </a:rPr>
                        <a:t>[Johnson, Jeremy R. 2010]</a:t>
                      </a:r>
                      <a:r>
                        <a:rPr sz="1000"/>
                        <a:t>, </a:t>
                      </a:r>
                      <a:r>
                        <a:rPr sz="1000">
                          <a:solidFill>
                            <a:srgbClr val="F7BF66"/>
                          </a:solidFill>
                          <a:hlinkClick r:id="rId7"/>
                        </a:rPr>
                        <a:t>[Grimison, P.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032-055OL-2.0-7.79-2024N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7.80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aktuellen RCT und einer Metaanalyse mit 5 Studien (4 vor 1995) zur Wirksamkeit von THC/CBD auf chemotherapie-induzierte Übelkeit/ Erbrechen bei onkologischen Patienten vor. THC/CBD kann bei Patienten mit nicht ausreichender Wirksamkeit der leitliniengerechten Antiemese in der Therapie von chemotherapie-induzierter Übelkeit/ Erbrechen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[Grimison, P. 2020]</a:t>
                      </a:r>
                      <a:r>
                        <a:rPr sz="1000"/>
                        <a:t>, </a:t>
                      </a:r>
                      <a:r>
                        <a:rPr sz="1000">
                          <a:solidFill>
                            <a:srgbClr val="F7BF66"/>
                          </a:solidFill>
                          <a:hlinkClick r:id="rId3"/>
                        </a:rPr>
                        <a:t>[Chow, Ronald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032-055OL-2.0-7.80-2024N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heterogene Daten aus zwei systematischen Reviews und vier weiteren RCTs zur Wirksamkeit von Akupunktur auf Hitzewallungen bei onkologischen Patienten vor. Akupunktur hat weniger Nebenwirkungen als eine medikamentöse Therapie mit Gabapentin/ Venlafaxin bei vergleichbarer Wirkung. Akupunktur kann zur Reduktion der Hitzewallungen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[Pan, Y. 2018]</a:t>
                      </a:r>
                      <a:r>
                        <a:rPr sz="1000"/>
                        <a:t>, </a:t>
                      </a:r>
                      <a:r>
                        <a:rPr sz="1000">
                          <a:solidFill>
                            <a:srgbClr val="F7BF66"/>
                          </a:solidFill>
                          <a:hlinkClick r:id="rId3"/>
                        </a:rPr>
                        <a:t>[Hervik, J. B. 2016]</a:t>
                      </a:r>
                      <a:r>
                        <a:rPr sz="1000"/>
                        <a:t>, </a:t>
                      </a:r>
                      <a:r>
                        <a:rPr sz="1000">
                          <a:solidFill>
                            <a:srgbClr val="F7BF66"/>
                          </a:solidFill>
                          <a:hlinkClick r:id="rId4"/>
                        </a:rPr>
                        <a:t>[Lesi, G. 2016]</a:t>
                      </a:r>
                      <a:r>
                        <a:rPr sz="1000"/>
                        <a:t>, </a:t>
                      </a:r>
                      <a:r>
                        <a:rPr sz="1000">
                          <a:solidFill>
                            <a:srgbClr val="F7BF66"/>
                          </a:solidFill>
                          <a:hlinkClick r:id="rId5"/>
                        </a:rPr>
                        <a:t>[Walker, E. M. 2010]</a:t>
                      </a:r>
                      <a:r>
                        <a:rPr sz="1000"/>
                        <a:t>, </a:t>
                      </a:r>
                      <a:r>
                        <a:rPr sz="1000">
                          <a:solidFill>
                            <a:srgbClr val="F7BF66"/>
                          </a:solidFill>
                          <a:hlinkClick r:id="rId6"/>
                        </a:rPr>
                        <a:t>[Bokmand, S. 2013]</a:t>
                      </a:r>
                      <a:r>
                        <a:rPr sz="1000"/>
                        <a:t>, </a:t>
                      </a:r>
                      <a:r>
                        <a:rPr sz="1000">
                          <a:solidFill>
                            <a:srgbClr val="F7BF66"/>
                          </a:solidFill>
                          <a:hlinkClick r:id="rId7"/>
                        </a:rPr>
                        <a:t>[Frisk, J. 2012]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7.19: Phytotherapeutika</a:t>
            </a:r>
          </a:p>
        </p:txBody>
      </p:sp>
      <p:graphicFrame>
        <p:nvGraphicFramePr>
          <p:cNvPr id="3" name="Table 2"/>
          <p:cNvGraphicFramePr>
            <a:graphicFrameLocks noGrp="1"/>
          </p:cNvGraphicFramePr>
          <p:nvPr>
            <p:extLst>
              <p:ext uri="{D42A27DB-BD31-4B8C-83A1-F6EECF244321}">
                <p14:modId xmlns:p14="http://schemas.microsoft.com/office/powerpoint/2010/main" val="1959843246"/>
              </p:ext>
            </p:extLst>
          </p:nvPr>
        </p:nvGraphicFramePr>
        <p:xfrm>
          <a:off x="360000" y="1890000"/>
          <a:ext cx="11520000" cy="18477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7.81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Daten aus RCTs zur Wirksamkeit von Artemisia annua auf Mortalität, Morbidität und Lebensqualität bei onkologischen Patienten vor. Es kann keine Empfehlung für oder gegen die Gabe von Artemisia annua bei onkologischen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extLst>
              <p:ext uri="{D42A27DB-BD31-4B8C-83A1-F6EECF244321}">
                <p14:modId xmlns:p14="http://schemas.microsoft.com/office/powerpoint/2010/main" val="3657246861"/>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7.82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Curcumin bei oraler, systemischer Applikation auf Mortalität und krankheits- und therapieassoziierte Morbidität bei onkologischen Patienten vor. Es kann keine Empfehlung für oder gegen eine orale Anwendung von Curcumin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[Hejazi, J. 2016]</a:t>
                      </a:r>
                      <a:r>
                        <a:rPr sz="1000"/>
                        <a:t>, </a:t>
                      </a:r>
                      <a:r>
                        <a:rPr sz="1000">
                          <a:solidFill>
                            <a:srgbClr val="F7BF66"/>
                          </a:solidFill>
                          <a:hlinkClick r:id="rId3"/>
                        </a:rPr>
                        <a:t>[Forough-Azam Taleban, Reza Rastmanesh 2013]</a:t>
                      </a:r>
                      <a:r>
                        <a:rPr sz="1000"/>
                        <a:t>, </a:t>
                      </a:r>
                      <a:r>
                        <a:rPr sz="1000">
                          <a:solidFill>
                            <a:srgbClr val="F7BF66"/>
                          </a:solidFill>
                          <a:hlinkClick r:id="rId4"/>
                        </a:rPr>
                        <a:t>[Ryan, J. L.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extLst>
              <p:ext uri="{D42A27DB-BD31-4B8C-83A1-F6EECF244321}">
                <p14:modId xmlns:p14="http://schemas.microsoft.com/office/powerpoint/2010/main" val="2906906952"/>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7.83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Kurkuma bei topischer Applikation auf die Reduktion der strahlentherapieassoziierte Mukositis bei Kopf-Hals-Tumorpatienten vor. Es kann keine Empfehlung für oder gegen eine topische Anwendung von Kurkuma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[Mansourian, A. 2015]</a:t>
                      </a:r>
                      <a:r>
                        <a:rPr sz="1000"/>
                        <a:t>, </a:t>
                      </a:r>
                      <a:r>
                        <a:rPr sz="1000">
                          <a:solidFill>
                            <a:srgbClr val="F7BF66"/>
                          </a:solidFill>
                          <a:hlinkClick r:id="rId3"/>
                        </a:rPr>
                        <a:t>[Rao, S.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7.84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mit 9 RCTs zur Wirksamkeit von Isoflavonen beim Prostatakarzinom vor. Isoflavone sollen nicht zur Beeinflussung des Krankheitsverlaufs beim Prostatakarzinom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[van Die, M. D.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extLst>
              <p:ext uri="{D42A27DB-BD31-4B8C-83A1-F6EECF244321}">
                <p14:modId xmlns:p14="http://schemas.microsoft.com/office/powerpoint/2010/main" val="2425222942"/>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7.85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kleiner randomisierter Studien zum Einfluss von Isoflavonen auf unterschiedliche Nebenwirkungen der Androgendeprivation/Androgensuppression bei Patienten mit Prostatakarzinom vor. Es kann keine Empfehlung für oder gegen die Gabe von Isoflavonen zur Reduktion von Nebenwirkungen der Androgendeprivation/Androgensuppression beim Prostatakarzinom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[Ahmad, I. U. 2010]</a:t>
                      </a:r>
                      <a:r>
                        <a:rPr sz="1000"/>
                        <a:t>, </a:t>
                      </a:r>
                      <a:r>
                        <a:rPr sz="1000">
                          <a:solidFill>
                            <a:srgbClr val="F7BF66"/>
                          </a:solidFill>
                          <a:hlinkClick r:id="rId3"/>
                        </a:rPr>
                        <a:t>[Napora, J. K. 2011]</a:t>
                      </a:r>
                      <a:r>
                        <a:rPr sz="1000"/>
                        <a:t>, </a:t>
                      </a:r>
                      <a:r>
                        <a:rPr sz="1000">
                          <a:solidFill>
                            <a:srgbClr val="F7BF66"/>
                          </a:solidFill>
                          <a:hlinkClick r:id="rId4"/>
                        </a:rPr>
                        <a:t>[Sharma, P. 2009]</a:t>
                      </a:r>
                      <a:r>
                        <a:rPr sz="1000"/>
                        <a:t>, </a:t>
                      </a:r>
                      <a:r>
                        <a:rPr sz="1000">
                          <a:solidFill>
                            <a:srgbClr val="F7BF66"/>
                          </a:solidFill>
                          <a:hlinkClick r:id="rId5"/>
                        </a:rPr>
                        <a:t>[Vitolins, M. Z.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7.86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über 4 randomisierte Studien zum Einfluss von Isoflavonen auf menopausale Symptome/ Nebenwirkungen der endokrinen Therapie bei Patientinnen mit Brustkrebs vor. Isoflavone sollen nicht zur Reduktion von menopausalen Symptomen bei Brustkrebs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[Leggett, S.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032-055OL-2.0-7.86-2020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extLst>
              <p:ext uri="{D42A27DB-BD31-4B8C-83A1-F6EECF244321}">
                <p14:modId xmlns:p14="http://schemas.microsoft.com/office/powerpoint/2010/main" val="37790723"/>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7.87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Epigallocatechingallat auf die Tumorentwicklung1 und den PSA-Wert2 bei onkologischen Patienten bzw. Patienten mit Prostatakarzinom2 vor. Es kann keine Empfehlung für oder gegen eine Gabe von Epigallocatechingallat in Hinblick auf die in den Studien untersuchten Parameter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[Nguyen, M. M. 2012]</a:t>
                      </a:r>
                      <a:r>
                        <a:rPr sz="1000"/>
                        <a:t>, </a:t>
                      </a:r>
                      <a:r>
                        <a:rPr sz="1000">
                          <a:solidFill>
                            <a:srgbClr val="F7BF66"/>
                          </a:solidFill>
                          <a:hlinkClick r:id="rId3"/>
                        </a:rPr>
                        <a:t>[Henning, S. M. 2015]</a:t>
                      </a:r>
                      <a:r>
                        <a:rPr sz="1000"/>
                        <a:t>, </a:t>
                      </a:r>
                      <a:r>
                        <a:rPr sz="1000">
                          <a:solidFill>
                            <a:srgbClr val="F7BF66"/>
                          </a:solidFill>
                          <a:hlinkClick r:id="rId4"/>
                        </a:rPr>
                        <a:t>[Kessels, J.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extLst>
              <p:ext uri="{D42A27DB-BD31-4B8C-83A1-F6EECF244321}">
                <p14:modId xmlns:p14="http://schemas.microsoft.com/office/powerpoint/2010/main" val="3987881345"/>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7.88</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Epigallocatechingallat auf Körpergewicht/BMI und Körperfettanteil bei onkologischen Patienten vor. Es kann keine Empfehlung für oder gegen eine Gabe von Epigallocatechingallat in Hinblick auf die in der Studie untersuchten Parameter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[Stendell-Hollis, N. R.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extLst>
              <p:ext uri="{D42A27DB-BD31-4B8C-83A1-F6EECF244321}">
                <p14:modId xmlns:p14="http://schemas.microsoft.com/office/powerpoint/2010/main" val="3717644909"/>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7.89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Epigallocatechingallat auf Geruchskontrolle/ Wundheilung/ Lebensqualität bei onkologischen Patienten vor. Es kann keine Empfehlung für oder gegen eine Gabe von Epigallocatechingallat in Hinblick auf die in der Studie untersuchten Parameter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[Lian, Sb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extLst>
              <p:ext uri="{D42A27DB-BD31-4B8C-83A1-F6EECF244321}">
                <p14:modId xmlns:p14="http://schemas.microsoft.com/office/powerpoint/2010/main" val="2426311621"/>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7.90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Epigallocatechingallat zur Prävention Radiotherapie-induzierter gastrointestinaler Beschwerden bei onkologischen Patienten vor. Es kann keine Empfehlung für oder gegen eine Gabe von Epigallocatechingallat in Hinblick auf die Prävention Radiotherapie-induzierter gastrointestinaler Beschwerden bei onkologischen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[Emami, Hamid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032-055OL-2.0-7.90-2020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über 4 RCTs und einem weiteren RCT zur Wirksamkeit von Akupunktur zur Senkung von Gelenkschmerzen vor, die bei Brustkrebspatientinnen durch Aromataseinhibitoren hervorgerufenen wurden. Akupunktur sollte bei diesen Patientinnen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[Chen, L. 2017]</a:t>
                      </a:r>
                      <a:r>
                        <a:rPr sz="1000"/>
                        <a:t>, </a:t>
                      </a:r>
                      <a:r>
                        <a:rPr sz="1000">
                          <a:solidFill>
                            <a:srgbClr val="F7BF66"/>
                          </a:solidFill>
                          <a:hlinkClick r:id="rId3"/>
                        </a:rPr>
                        <a:t>[Chiu, H. Y. 2017]</a:t>
                      </a:r>
                      <a:r>
                        <a:rPr sz="1000"/>
                        <a:t>, </a:t>
                      </a:r>
                      <a:r>
                        <a:rPr sz="1000">
                          <a:solidFill>
                            <a:srgbClr val="F7BF66"/>
                          </a:solidFill>
                          <a:hlinkClick r:id="rId4"/>
                        </a:rPr>
                        <a:t>[Hershman, D. L.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extLst>
              <p:ext uri="{D42A27DB-BD31-4B8C-83A1-F6EECF244321}">
                <p14:modId xmlns:p14="http://schemas.microsoft.com/office/powerpoint/2010/main" val="1478584796"/>
              </p:ext>
            </p:extLst>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7.91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Lycopin auf die Senkung der Mortalität oder der krankheits- oder therapieassoziierten Morbidität bei onkologischen Patienten vor. Es kann keine Empfehlung für oder gegen eine Anwendung von Lycopin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[Hackshaw-McGeagh, L. E. 2015]</a:t>
                      </a:r>
                      <a:r>
                        <a:rPr sz="1000"/>
                        <a:t>, </a:t>
                      </a:r>
                      <a:r>
                        <a:rPr sz="1000">
                          <a:solidFill>
                            <a:srgbClr val="F7BF66"/>
                          </a:solidFill>
                          <a:hlinkClick r:id="rId3"/>
                        </a:rPr>
                        <a:t>[Ansari, M. S. 2003]</a:t>
                      </a:r>
                      <a:r>
                        <a:rPr sz="1000"/>
                        <a:t>, </a:t>
                      </a:r>
                      <a:r>
                        <a:rPr sz="1000">
                          <a:solidFill>
                            <a:srgbClr val="F7BF66"/>
                          </a:solidFill>
                          <a:hlinkClick r:id="rId4"/>
                        </a:rPr>
                        <a:t>[Chan, J. M. 2011]</a:t>
                      </a:r>
                      <a:r>
                        <a:rPr sz="1000"/>
                        <a:t>, </a:t>
                      </a:r>
                      <a:r>
                        <a:rPr sz="1000">
                          <a:solidFill>
                            <a:srgbClr val="F7BF66"/>
                          </a:solidFill>
                          <a:hlinkClick r:id="rId5"/>
                        </a:rPr>
                        <a:t>[Kucuk, O. 2001]</a:t>
                      </a:r>
                      <a:r>
                        <a:rPr sz="1000"/>
                        <a:t>, </a:t>
                      </a:r>
                      <a:r>
                        <a:rPr sz="1000">
                          <a:solidFill>
                            <a:srgbClr val="F7BF66"/>
                          </a:solidFill>
                          <a:hlinkClick r:id="rId6"/>
                        </a:rPr>
                        <a:t>[Kumar, N. B. 2008]</a:t>
                      </a:r>
                      <a:r>
                        <a:rPr sz="1000"/>
                        <a:t>, </a:t>
                      </a:r>
                      <a:r>
                        <a:rPr sz="1000">
                          <a:solidFill>
                            <a:srgbClr val="F7BF66"/>
                          </a:solidFill>
                          <a:hlinkClick r:id="rId7"/>
                        </a:rPr>
                        <a:t>[Mahmoodnia, L. 2017]</a:t>
                      </a:r>
                      <a:r>
                        <a:rPr sz="1000"/>
                        <a:t>, </a:t>
                      </a:r>
                      <a:r>
                        <a:rPr sz="1000">
                          <a:solidFill>
                            <a:srgbClr val="F7BF66"/>
                          </a:solidFill>
                          <a:hlinkClick r:id="rId8"/>
                        </a:rPr>
                        <a:t>[Paur, I. 2017]</a:t>
                      </a:r>
                      <a:r>
                        <a:rPr sz="1000"/>
                        <a:t>, </a:t>
                      </a:r>
                      <a:r>
                        <a:rPr sz="1000">
                          <a:solidFill>
                            <a:srgbClr val="F7BF66"/>
                          </a:solidFill>
                          <a:hlinkClick r:id="rId9"/>
                        </a:rPr>
                        <a:t>[Puri, T.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032-055OL-2.0-7.91-2020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7.20: Sekundäre Pflanzenstoffe</a:t>
            </a:r>
          </a:p>
        </p:txBody>
      </p:sp>
      <p:graphicFrame>
        <p:nvGraphicFramePr>
          <p:cNvPr id="3" name="Table 2"/>
          <p:cNvGraphicFramePr>
            <a:graphicFrameLocks noGrp="1"/>
          </p:cNvGraphicFramePr>
          <p:nvPr>
            <p:extLst>
              <p:ext uri="{D42A27DB-BD31-4B8C-83A1-F6EECF244321}">
                <p14:modId xmlns:p14="http://schemas.microsoft.com/office/powerpoint/2010/main" val="4114723397"/>
              </p:ext>
            </p:extLst>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7.92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Daten aus RCTs zur Wirksamkeit von Resveratrol auf die Senkung der Mortalität oder der krankheitsassoziierten oder therapieassoziierten Morbidität, sowie zur Verbesserung von Lebensqualität bei onkologischen Patienten vor. Es kann keine Empfehlung für oder gegen eine Anwendung von Resveratrol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032-055OL-2.0-7.92-2020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Übersicht</a:t>
            </a:r>
            <a:r>
              <a:rPr dirty="0"/>
              <a:t> </a:t>
            </a:r>
            <a:r>
              <a:rPr dirty="0" err="1"/>
              <a:t>Forschungsfragen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10" name="Table 2">
            <a:extLst>
              <a:ext uri="{FF2B5EF4-FFF2-40B4-BE49-F238E27FC236}">
                <a16:creationId xmlns:a16="http://schemas.microsoft.com/office/drawing/2014/main" id="{F94BC947-1162-218B-F41E-6FBC89B98F4F}"/>
              </a:ext>
            </a:extLst>
          </p:cNvPr>
          <p:cNvGraphicFramePr>
            <a:graphicFrameLocks noGrp="1"/>
          </p:cNvGraphicFramePr>
          <p:nvPr>
            <p:extLst>
              <p:ext uri="{D42A27DB-BD31-4B8C-83A1-F6EECF244321}">
                <p14:modId xmlns:p14="http://schemas.microsoft.com/office/powerpoint/2010/main" val="617297174"/>
              </p:ext>
            </p:extLst>
          </p:nvPr>
        </p:nvGraphicFramePr>
        <p:xfrm>
          <a:off x="360000" y="1700808"/>
          <a:ext cx="11472000" cy="3914140"/>
        </p:xfrm>
        <a:graphic>
          <a:graphicData uri="http://schemas.openxmlformats.org/drawingml/2006/table">
            <a:tbl>
              <a:tblPr firstRow="1" bandRow="1">
                <a:tableStyleId>{5C22544A-7EE6-4342-B048-85BDC9FD1C3A}</a:tableStyleId>
              </a:tblPr>
              <a:tblGrid>
                <a:gridCol w="767448">
                  <a:extLst>
                    <a:ext uri="{9D8B030D-6E8A-4147-A177-3AD203B41FA5}">
                      <a16:colId xmlns:a16="http://schemas.microsoft.com/office/drawing/2014/main" val="20000"/>
                    </a:ext>
                  </a:extLst>
                </a:gridCol>
                <a:gridCol w="3056552">
                  <a:extLst>
                    <a:ext uri="{9D8B030D-6E8A-4147-A177-3AD203B41FA5}">
                      <a16:colId xmlns:a16="http://schemas.microsoft.com/office/drawing/2014/main" val="20001"/>
                    </a:ext>
                  </a:extLst>
                </a:gridCol>
                <a:gridCol w="1912000">
                  <a:extLst>
                    <a:ext uri="{9D8B030D-6E8A-4147-A177-3AD203B41FA5}">
                      <a16:colId xmlns:a16="http://schemas.microsoft.com/office/drawing/2014/main" val="20002"/>
                    </a:ext>
                  </a:extLst>
                </a:gridCol>
                <a:gridCol w="1912000">
                  <a:extLst>
                    <a:ext uri="{9D8B030D-6E8A-4147-A177-3AD203B41FA5}">
                      <a16:colId xmlns:a16="http://schemas.microsoft.com/office/drawing/2014/main" val="20003"/>
                    </a:ext>
                  </a:extLst>
                </a:gridCol>
                <a:gridCol w="1912000">
                  <a:extLst>
                    <a:ext uri="{9D8B030D-6E8A-4147-A177-3AD203B41FA5}">
                      <a16:colId xmlns:a16="http://schemas.microsoft.com/office/drawing/2014/main" val="20004"/>
                    </a:ext>
                  </a:extLst>
                </a:gridCol>
                <a:gridCol w="1912000">
                  <a:extLst>
                    <a:ext uri="{9D8B030D-6E8A-4147-A177-3AD203B41FA5}">
                      <a16:colId xmlns:a16="http://schemas.microsoft.com/office/drawing/2014/main" val="20005"/>
                    </a:ext>
                  </a:extLst>
                </a:gridCol>
              </a:tblGrid>
              <a:tr h="0">
                <a:tc>
                  <a:txBody>
                    <a:bodyPr/>
                    <a:lstStyle/>
                    <a:p>
                      <a:pPr>
                        <a:defRPr sz="900" b="0">
                          <a:solidFill>
                            <a:srgbClr val="000000"/>
                          </a:solidFill>
                          <a:latin typeface="Lucida Sans"/>
                        </a:defRPr>
                      </a:pPr>
                      <a:endParaRPr dirty="0"/>
                    </a:p>
                  </a:txBody>
                  <a:tcPr anchor="ct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Patient(in)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Intervention (diagn./therapeutisch)</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Vergleichsintervention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Outcome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Studiendesign/ggf.  Mindestnachbeobachtungszeit</a:t>
                      </a:r>
                    </a:p>
                  </a:txBody>
                  <a:tcPr>
                    <a:solidFill>
                      <a:srgbClr val="F7BF66"/>
                    </a:solidFill>
                  </a:tcPr>
                </a:tc>
                <a:extLst>
                  <a:ext uri="{0D108BD9-81ED-4DB2-BD59-A6C34878D82A}">
                    <a16:rowId xmlns:a16="http://schemas.microsoft.com/office/drawing/2014/main" val="10000"/>
                  </a:ext>
                </a:extLst>
              </a:tr>
              <a:tr h="0">
                <a:tc rowSpan="2">
                  <a:txBody>
                    <a:bodyPr/>
                    <a:lstStyle/>
                    <a:p>
                      <a:pPr algn="l">
                        <a:spcAft>
                          <a:spcPts val="500"/>
                        </a:spcAft>
                        <a:defRPr sz="900" b="0">
                          <a:solidFill>
                            <a:srgbClr val="000000"/>
                          </a:solidFill>
                          <a:latin typeface="Lucida Sans"/>
                        </a:defRPr>
                      </a:pPr>
                      <a:r>
                        <a:rPr sz="1000" b="0" i="0" u="none" dirty="0">
                          <a:solidFill>
                            <a:srgbClr val="000000"/>
                          </a:solidFill>
                        </a:rPr>
                        <a:t>1</a:t>
                      </a:r>
                    </a:p>
                  </a:txBody>
                  <a:tcPr>
                    <a:solidFill>
                      <a:srgbClr val="FCEACC"/>
                    </a:solidFill>
                  </a:tcPr>
                </a:tc>
                <a:tc gridSpan="5">
                  <a:txBody>
                    <a:bodyPr/>
                    <a:lstStyle/>
                    <a:p>
                      <a:pPr algn="l">
                        <a:spcAft>
                          <a:spcPts val="500"/>
                        </a:spcAft>
                        <a:defRPr sz="900" b="0">
                          <a:solidFill>
                            <a:srgbClr val="000000"/>
                          </a:solidFill>
                          <a:latin typeface="Lucida Sans"/>
                        </a:defRPr>
                      </a:pPr>
                      <a:r>
                        <a:rPr sz="1000" b="0" i="0" u="none" dirty="0" err="1">
                          <a:solidFill>
                            <a:srgbClr val="000000"/>
                          </a:solidFill>
                        </a:rPr>
                        <a:t>Klinische</a:t>
                      </a:r>
                      <a:r>
                        <a:rPr sz="1000" b="0" i="0" u="none" dirty="0">
                          <a:solidFill>
                            <a:srgbClr val="000000"/>
                          </a:solidFill>
                        </a:rPr>
                        <a:t> Frage: Wie </a:t>
                      </a:r>
                      <a:r>
                        <a:rPr sz="1000" b="0" i="0" u="none" dirty="0" err="1">
                          <a:solidFill>
                            <a:srgbClr val="000000"/>
                          </a:solidFill>
                        </a:rPr>
                        <a:t>ist</a:t>
                      </a:r>
                      <a:r>
                        <a:rPr sz="1000" b="0" i="0" u="none" dirty="0">
                          <a:solidFill>
                            <a:srgbClr val="000000"/>
                          </a:solidFill>
                        </a:rPr>
                        <a:t> der </a:t>
                      </a:r>
                      <a:r>
                        <a:rPr sz="1000" b="0" i="0" u="none" dirty="0" err="1">
                          <a:solidFill>
                            <a:srgbClr val="000000"/>
                          </a:solidFill>
                        </a:rPr>
                        <a:t>Stellenwert</a:t>
                      </a:r>
                      <a:r>
                        <a:rPr sz="1000" b="0" i="0" u="none" dirty="0">
                          <a:solidFill>
                            <a:srgbClr val="000000"/>
                          </a:solidFill>
                        </a:rPr>
                        <a:t> der </a:t>
                      </a:r>
                      <a:r>
                        <a:rPr sz="1000" b="0" i="0" u="none" dirty="0" err="1">
                          <a:solidFill>
                            <a:srgbClr val="000000"/>
                          </a:solidFill>
                        </a:rPr>
                        <a:t>Therapieoptionen</a:t>
                      </a:r>
                      <a:r>
                        <a:rPr sz="1000" b="0" i="0" u="none" dirty="0">
                          <a:solidFill>
                            <a:srgbClr val="000000"/>
                          </a:solidFill>
                        </a:rPr>
                        <a:t> </a:t>
                      </a:r>
                      <a:r>
                        <a:rPr sz="1000" b="0" i="0" u="none" dirty="0" err="1">
                          <a:solidFill>
                            <a:srgbClr val="000000"/>
                          </a:solidFill>
                        </a:rPr>
                        <a:t>zur</a:t>
                      </a:r>
                      <a:r>
                        <a:rPr sz="1000" b="0" i="0" u="none" dirty="0">
                          <a:solidFill>
                            <a:srgbClr val="000000"/>
                          </a:solidFill>
                        </a:rPr>
                        <a:t> </a:t>
                      </a:r>
                      <a:r>
                        <a:rPr sz="1000" b="0" i="0" u="none" dirty="0" err="1">
                          <a:solidFill>
                            <a:srgbClr val="000000"/>
                          </a:solidFill>
                        </a:rPr>
                        <a:t>Verbesserung</a:t>
                      </a:r>
                      <a:r>
                        <a:rPr sz="1000" b="0" i="0" u="none" dirty="0">
                          <a:solidFill>
                            <a:srgbClr val="000000"/>
                          </a:solidFill>
                        </a:rPr>
                        <a:t> der </a:t>
                      </a:r>
                      <a:r>
                        <a:rPr sz="1000" b="0" i="0" u="none" dirty="0" err="1">
                          <a:solidFill>
                            <a:srgbClr val="000000"/>
                          </a:solidFill>
                        </a:rPr>
                        <a:t>Lebensqualität</a:t>
                      </a:r>
                      <a:r>
                        <a:rPr sz="1000" b="0" i="0" u="none" dirty="0">
                          <a:solidFill>
                            <a:srgbClr val="000000"/>
                          </a:solidFill>
                        </a:rPr>
                        <a:t> </a:t>
                      </a:r>
                      <a:r>
                        <a:rPr sz="1000" b="0" i="0" u="none" dirty="0" err="1">
                          <a:solidFill>
                            <a:srgbClr val="000000"/>
                          </a:solidFill>
                        </a:rPr>
                        <a:t>nach</a:t>
                      </a:r>
                      <a:r>
                        <a:rPr sz="1000" b="0" i="0" u="none" dirty="0">
                          <a:solidFill>
                            <a:srgbClr val="000000"/>
                          </a:solidFill>
                        </a:rPr>
                        <a:t> </a:t>
                      </a:r>
                      <a:r>
                        <a:rPr sz="1000" b="0" i="0" u="none" dirty="0" err="1">
                          <a:solidFill>
                            <a:srgbClr val="000000"/>
                          </a:solidFill>
                        </a:rPr>
                        <a:t>gynäkologischen</a:t>
                      </a:r>
                      <a:r>
                        <a:rPr sz="1000" b="0" i="0" u="none" dirty="0">
                          <a:solidFill>
                            <a:srgbClr val="000000"/>
                          </a:solidFill>
                        </a:rPr>
                        <a:t> </a:t>
                      </a:r>
                      <a:r>
                        <a:rPr sz="1000" b="0" i="0" u="none" dirty="0" err="1">
                          <a:solidFill>
                            <a:srgbClr val="000000"/>
                          </a:solidFill>
                        </a:rPr>
                        <a:t>Krebserkrankungen</a:t>
                      </a:r>
                      <a:r>
                        <a:rPr sz="1000" b="0" i="0" u="none" dirty="0">
                          <a:solidFill>
                            <a:srgbClr val="000000"/>
                          </a:solidFill>
                        </a:rPr>
                        <a:t>?</a:t>
                      </a:r>
                    </a:p>
                    <a:p>
                      <a:pPr algn="l">
                        <a:spcAft>
                          <a:spcPts val="500"/>
                        </a:spcAft>
                      </a:pPr>
                      <a:r>
                        <a:rPr sz="1000" b="0" i="0" u="none" dirty="0" err="1">
                          <a:solidFill>
                            <a:srgbClr val="000000"/>
                          </a:solidFill>
                        </a:rPr>
                        <a:t>Schlüsselfrage</a:t>
                      </a:r>
                      <a:r>
                        <a:rPr sz="1000" b="0" i="0" u="none" dirty="0">
                          <a:solidFill>
                            <a:srgbClr val="000000"/>
                          </a:solidFill>
                        </a:rPr>
                        <a:t>: </a:t>
                      </a:r>
                      <a:r>
                        <a:rPr sz="1000" b="0" i="0" u="none" dirty="0" err="1">
                          <a:solidFill>
                            <a:srgbClr val="000000"/>
                          </a:solidFill>
                        </a:rPr>
                        <a:t>Ist</a:t>
                      </a:r>
                      <a:r>
                        <a:rPr sz="1000" b="0" i="0" u="none" dirty="0">
                          <a:solidFill>
                            <a:srgbClr val="000000"/>
                          </a:solidFill>
                        </a:rPr>
                        <a:t> </a:t>
                      </a:r>
                      <a:r>
                        <a:rPr sz="1000" b="0" i="0" u="none" dirty="0" err="1">
                          <a:solidFill>
                            <a:srgbClr val="000000"/>
                          </a:solidFill>
                        </a:rPr>
                        <a:t>bei</a:t>
                      </a:r>
                      <a:r>
                        <a:rPr sz="1000" b="0" i="0" u="none" dirty="0">
                          <a:solidFill>
                            <a:srgbClr val="000000"/>
                          </a:solidFill>
                        </a:rPr>
                        <a:t> </a:t>
                      </a:r>
                      <a:r>
                        <a:rPr sz="1000" b="0" i="0" u="none" dirty="0" err="1">
                          <a:solidFill>
                            <a:srgbClr val="000000"/>
                          </a:solidFill>
                        </a:rPr>
                        <a:t>Patientinnen</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Mammakarzinom</a:t>
                      </a:r>
                      <a:r>
                        <a:rPr sz="1000" b="0" i="0" u="none" dirty="0">
                          <a:solidFill>
                            <a:srgbClr val="000000"/>
                          </a:solidFill>
                        </a:rPr>
                        <a:t>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einer</a:t>
                      </a:r>
                      <a:r>
                        <a:rPr sz="1000" b="0" i="0" u="none" dirty="0">
                          <a:solidFill>
                            <a:srgbClr val="000000"/>
                          </a:solidFill>
                        </a:rPr>
                        <a:t> </a:t>
                      </a:r>
                      <a:r>
                        <a:rPr sz="1000" b="0" i="0" u="none" dirty="0" err="1">
                          <a:solidFill>
                            <a:srgbClr val="000000"/>
                          </a:solidFill>
                        </a:rPr>
                        <a:t>gynäkologischen</a:t>
                      </a:r>
                      <a:r>
                        <a:rPr sz="1000" b="0" i="0" u="none" dirty="0">
                          <a:solidFill>
                            <a:srgbClr val="000000"/>
                          </a:solidFill>
                        </a:rPr>
                        <a:t> </a:t>
                      </a:r>
                      <a:r>
                        <a:rPr sz="1000" b="0" i="0" u="none" dirty="0" err="1">
                          <a:solidFill>
                            <a:srgbClr val="000000"/>
                          </a:solidFill>
                        </a:rPr>
                        <a:t>Krebserkrankung</a:t>
                      </a:r>
                      <a:r>
                        <a:rPr sz="1000" b="0" i="0" u="none" dirty="0">
                          <a:solidFill>
                            <a:srgbClr val="000000"/>
                          </a:solidFill>
                        </a:rPr>
                        <a:t> die </a:t>
                      </a:r>
                      <a:r>
                        <a:rPr sz="1000" b="0" i="0" u="none" dirty="0" err="1">
                          <a:solidFill>
                            <a:srgbClr val="000000"/>
                          </a:solidFill>
                        </a:rPr>
                        <a:t>Durchführung</a:t>
                      </a:r>
                      <a:r>
                        <a:rPr sz="1000" b="0" i="0" u="none" dirty="0">
                          <a:solidFill>
                            <a:srgbClr val="000000"/>
                          </a:solidFill>
                        </a:rPr>
                        <a:t> von Mindfulness Based Reduction </a:t>
                      </a:r>
                      <a:r>
                        <a:rPr sz="1000" b="0" i="0" u="none" dirty="0" err="1">
                          <a:solidFill>
                            <a:srgbClr val="000000"/>
                          </a:solidFill>
                        </a:rPr>
                        <a:t>wirksamer</a:t>
                      </a:r>
                      <a:r>
                        <a:rPr sz="1000" b="0" i="0" u="none" dirty="0">
                          <a:solidFill>
                            <a:srgbClr val="000000"/>
                          </a:solidFill>
                        </a:rPr>
                        <a:t> </a:t>
                      </a:r>
                      <a:r>
                        <a:rPr sz="1000" b="0" i="0" u="none" dirty="0" err="1">
                          <a:solidFill>
                            <a:srgbClr val="000000"/>
                          </a:solidFill>
                        </a:rPr>
                        <a:t>als</a:t>
                      </a:r>
                      <a:r>
                        <a:rPr sz="1000" b="0" i="0" u="none" dirty="0">
                          <a:solidFill>
                            <a:srgbClr val="000000"/>
                          </a:solidFill>
                        </a:rPr>
                        <a:t> </a:t>
                      </a:r>
                      <a:r>
                        <a:rPr sz="1000" b="0" i="0" u="none" dirty="0" err="1">
                          <a:solidFill>
                            <a:srgbClr val="000000"/>
                          </a:solidFill>
                        </a:rPr>
                        <a:t>Homöopathie</a:t>
                      </a:r>
                      <a:r>
                        <a:rPr sz="1000" b="0" i="0" u="none" dirty="0">
                          <a:solidFill>
                            <a:srgbClr val="000000"/>
                          </a:solidFill>
                        </a:rPr>
                        <a:t> </a:t>
                      </a:r>
                      <a:r>
                        <a:rPr sz="1000" b="0" i="0" u="none" dirty="0" err="1">
                          <a:solidFill>
                            <a:srgbClr val="000000"/>
                          </a:solidFill>
                        </a:rPr>
                        <a:t>hinsichtlich</a:t>
                      </a:r>
                      <a:r>
                        <a:rPr sz="1000" b="0" i="0" u="none" dirty="0">
                          <a:solidFill>
                            <a:srgbClr val="000000"/>
                          </a:solidFill>
                        </a:rPr>
                        <a:t> der </a:t>
                      </a:r>
                      <a:r>
                        <a:rPr sz="1000" b="0" i="0" u="none" dirty="0" err="1">
                          <a:solidFill>
                            <a:srgbClr val="000000"/>
                          </a:solidFill>
                        </a:rPr>
                        <a:t>Verbesserung</a:t>
                      </a:r>
                      <a:r>
                        <a:rPr sz="1000" b="0" i="0" u="none" dirty="0">
                          <a:solidFill>
                            <a:srgbClr val="000000"/>
                          </a:solidFill>
                        </a:rPr>
                        <a:t> der </a:t>
                      </a:r>
                      <a:r>
                        <a:rPr sz="1000" b="0" i="0" u="none" dirty="0" err="1">
                          <a:solidFill>
                            <a:srgbClr val="000000"/>
                          </a:solidFill>
                        </a:rPr>
                        <a:t>Lebensqualität</a:t>
                      </a:r>
                      <a:r>
                        <a:rPr sz="1000" b="0" i="0" u="none" dirty="0">
                          <a:solidFill>
                            <a:srgbClr val="000000"/>
                          </a:solidFill>
                        </a:rPr>
                        <a:t>?</a:t>
                      </a:r>
                    </a:p>
                  </a:txBody>
                  <a:tcP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1"/>
                  </a:ext>
                </a:extLst>
              </a:tr>
              <a:tr h="0">
                <a:tc vMerge="1">
                  <a:txBody>
                    <a:bodyPr/>
                    <a:lstStyle/>
                    <a:p>
                      <a:pPr algn="l">
                        <a:spcAft>
                          <a:spcPts val="500"/>
                        </a:spcAft>
                        <a:defRPr sz="900" b="0">
                          <a:solidFill>
                            <a:srgbClr val="000000"/>
                          </a:solidFill>
                          <a:latin typeface="Lucida Sans"/>
                        </a:defRPr>
                      </a:pP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Patientinnen</a:t>
                      </a:r>
                      <a:r>
                        <a:rPr sz="1000" b="0" i="0" u="none" dirty="0">
                          <a:solidFill>
                            <a:srgbClr val="000000"/>
                          </a:solidFill>
                        </a:rPr>
                        <a:t> </a:t>
                      </a:r>
                      <a:r>
                        <a:rPr sz="1000" b="0" i="0" u="none" dirty="0" err="1">
                          <a:solidFill>
                            <a:srgbClr val="000000"/>
                          </a:solidFill>
                        </a:rPr>
                        <a:t>mit</a:t>
                      </a:r>
                      <a:endParaRPr sz="1000" b="0" i="0" u="none" dirty="0">
                        <a:solidFill>
                          <a:srgbClr val="000000"/>
                        </a:solidFill>
                      </a:endParaRPr>
                    </a:p>
                    <a:p>
                      <a:pPr algn="l">
                        <a:spcAft>
                          <a:spcPts val="500"/>
                        </a:spcAft>
                      </a:pPr>
                      <a:r>
                        <a:rPr sz="1000" b="0" i="0" u="none" dirty="0" err="1">
                          <a:solidFill>
                            <a:srgbClr val="000000"/>
                          </a:solidFill>
                        </a:rPr>
                        <a:t>Mammakarzinom</a:t>
                      </a:r>
                      <a:endParaRPr sz="1000" b="0" i="0" u="none" dirty="0">
                        <a:solidFill>
                          <a:srgbClr val="000000"/>
                        </a:solidFill>
                      </a:endParaRPr>
                    </a:p>
                    <a:p>
                      <a:pPr algn="l">
                        <a:spcAft>
                          <a:spcPts val="500"/>
                        </a:spcAft>
                      </a:pPr>
                      <a:r>
                        <a:rPr sz="1000" b="0" i="0" u="none" dirty="0">
                          <a:solidFill>
                            <a:srgbClr val="000000"/>
                          </a:solidFill>
                        </a:rPr>
                        <a:t>Endometrium-/Vulva-/</a:t>
                      </a:r>
                      <a:r>
                        <a:rPr sz="1000" b="0" i="0" u="none" dirty="0" err="1">
                          <a:solidFill>
                            <a:srgbClr val="000000"/>
                          </a:solidFill>
                        </a:rPr>
                        <a:t>Zervix</a:t>
                      </a:r>
                      <a:r>
                        <a:rPr sz="1000" b="0" i="0" u="none" dirty="0">
                          <a:solidFill>
                            <a:srgbClr val="000000"/>
                          </a:solidFill>
                        </a:rPr>
                        <a:t>-/</a:t>
                      </a:r>
                      <a:r>
                        <a:rPr sz="1000" b="0" i="0" u="none" dirty="0" err="1">
                          <a:solidFill>
                            <a:srgbClr val="000000"/>
                          </a:solidFill>
                        </a:rPr>
                        <a:t>Ovarialkarzinom</a:t>
                      </a: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Mindfulness Based Stress Reduction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Homöopathie</a:t>
                      </a: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Lebensqualität</a:t>
                      </a:r>
                      <a:endParaRPr sz="1000" b="0" i="0" u="none" dirty="0">
                        <a:solidFill>
                          <a:srgbClr val="000000"/>
                        </a:solidFill>
                      </a:endParaRP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rowSpan="2">
                  <a:txBody>
                    <a:bodyPr/>
                    <a:lstStyle/>
                    <a:p>
                      <a:pPr algn="l">
                        <a:spcAft>
                          <a:spcPts val="500"/>
                        </a:spcAft>
                        <a:defRPr sz="900" b="0">
                          <a:solidFill>
                            <a:srgbClr val="000000"/>
                          </a:solidFill>
                          <a:latin typeface="Lucida Sans"/>
                        </a:defRPr>
                      </a:pPr>
                      <a:r>
                        <a:rPr sz="1000" b="0" i="0" u="none" dirty="0">
                          <a:solidFill>
                            <a:srgbClr val="000000"/>
                          </a:solidFill>
                        </a:rPr>
                        <a:t>2</a:t>
                      </a:r>
                    </a:p>
                  </a:txBody>
                  <a:tcPr>
                    <a:solidFill>
                      <a:srgbClr val="FCEACC"/>
                    </a:solidFill>
                  </a:tcPr>
                </a:tc>
                <a:tc gridSpan="5">
                  <a:txBody>
                    <a:bodyPr/>
                    <a:lstStyle/>
                    <a:p>
                      <a:pPr algn="l">
                        <a:spcAft>
                          <a:spcPts val="500"/>
                        </a:spcAft>
                        <a:defRPr sz="900" b="0">
                          <a:solidFill>
                            <a:srgbClr val="000000"/>
                          </a:solidFill>
                          <a:latin typeface="Lucida Sans"/>
                        </a:defRPr>
                      </a:pPr>
                      <a:r>
                        <a:rPr sz="1000" b="0" i="0" u="none" dirty="0" err="1">
                          <a:solidFill>
                            <a:srgbClr val="000000"/>
                          </a:solidFill>
                        </a:rPr>
                        <a:t>Klinische</a:t>
                      </a:r>
                      <a:r>
                        <a:rPr sz="1000" b="0" i="0" u="none" dirty="0">
                          <a:solidFill>
                            <a:srgbClr val="000000"/>
                          </a:solidFill>
                        </a:rPr>
                        <a:t> Frage: </a:t>
                      </a:r>
                      <a:r>
                        <a:rPr sz="1000" b="0" i="0" u="none" dirty="0" err="1">
                          <a:solidFill>
                            <a:srgbClr val="000000"/>
                          </a:solidFill>
                        </a:rPr>
                        <a:t>Welche</a:t>
                      </a:r>
                      <a:r>
                        <a:rPr sz="1000" b="0" i="0" u="none" dirty="0">
                          <a:solidFill>
                            <a:srgbClr val="000000"/>
                          </a:solidFill>
                        </a:rPr>
                        <a:t> </a:t>
                      </a:r>
                      <a:r>
                        <a:rPr sz="1000" b="0" i="0" u="none" dirty="0" err="1">
                          <a:solidFill>
                            <a:srgbClr val="000000"/>
                          </a:solidFill>
                        </a:rPr>
                        <a:t>Methode</a:t>
                      </a:r>
                      <a:r>
                        <a:rPr sz="1000" b="0" i="0" u="none" dirty="0">
                          <a:solidFill>
                            <a:srgbClr val="000000"/>
                          </a:solidFill>
                        </a:rPr>
                        <a:t> </a:t>
                      </a:r>
                      <a:r>
                        <a:rPr sz="1000" b="0" i="0" u="none" dirty="0" err="1">
                          <a:solidFill>
                            <a:srgbClr val="000000"/>
                          </a:solidFill>
                        </a:rPr>
                        <a:t>ist</a:t>
                      </a:r>
                      <a:r>
                        <a:rPr sz="1000" b="0" i="0" u="none" dirty="0">
                          <a:solidFill>
                            <a:srgbClr val="000000"/>
                          </a:solidFill>
                        </a:rPr>
                        <a:t> </a:t>
                      </a:r>
                      <a:r>
                        <a:rPr sz="1000" b="0" i="0" u="none" dirty="0" err="1">
                          <a:solidFill>
                            <a:srgbClr val="000000"/>
                          </a:solidFill>
                        </a:rPr>
                        <a:t>hinsichtlich</a:t>
                      </a:r>
                      <a:r>
                        <a:rPr sz="1000" b="0" i="0" u="none" dirty="0">
                          <a:solidFill>
                            <a:srgbClr val="000000"/>
                          </a:solidFill>
                        </a:rPr>
                        <a:t> der </a:t>
                      </a:r>
                      <a:r>
                        <a:rPr sz="1000" b="0" i="0" u="none" dirty="0" err="1">
                          <a:solidFill>
                            <a:srgbClr val="000000"/>
                          </a:solidFill>
                        </a:rPr>
                        <a:t>langfristigen</a:t>
                      </a:r>
                      <a:r>
                        <a:rPr sz="1000" b="0" i="0" u="none" dirty="0">
                          <a:solidFill>
                            <a:srgbClr val="000000"/>
                          </a:solidFill>
                        </a:rPr>
                        <a:t> </a:t>
                      </a:r>
                      <a:r>
                        <a:rPr sz="1000" b="0" i="0" u="none" dirty="0" err="1">
                          <a:solidFill>
                            <a:srgbClr val="000000"/>
                          </a:solidFill>
                        </a:rPr>
                        <a:t>Reduktion</a:t>
                      </a:r>
                      <a:r>
                        <a:rPr sz="1000" b="0" i="0" u="none" dirty="0">
                          <a:solidFill>
                            <a:srgbClr val="000000"/>
                          </a:solidFill>
                        </a:rPr>
                        <a:t> </a:t>
                      </a:r>
                      <a:r>
                        <a:rPr sz="1000" b="0" i="0" u="none" dirty="0" err="1">
                          <a:solidFill>
                            <a:srgbClr val="000000"/>
                          </a:solidFill>
                        </a:rPr>
                        <a:t>eines</a:t>
                      </a:r>
                      <a:r>
                        <a:rPr sz="1000" b="0" i="0" u="none" dirty="0">
                          <a:solidFill>
                            <a:srgbClr val="000000"/>
                          </a:solidFill>
                        </a:rPr>
                        <a:t> </a:t>
                      </a:r>
                      <a:r>
                        <a:rPr sz="1000" b="0" i="0" u="none" dirty="0" err="1">
                          <a:solidFill>
                            <a:srgbClr val="000000"/>
                          </a:solidFill>
                        </a:rPr>
                        <a:t>postoperativen</a:t>
                      </a:r>
                      <a:r>
                        <a:rPr sz="1000" b="0" i="0" u="none" dirty="0">
                          <a:solidFill>
                            <a:srgbClr val="000000"/>
                          </a:solidFill>
                        </a:rPr>
                        <a:t> </a:t>
                      </a:r>
                      <a:r>
                        <a:rPr sz="1000" b="0" i="0" u="none" dirty="0" err="1">
                          <a:solidFill>
                            <a:srgbClr val="000000"/>
                          </a:solidFill>
                        </a:rPr>
                        <a:t>Lymphödems</a:t>
                      </a:r>
                      <a:r>
                        <a:rPr sz="1000" b="0" i="0" u="none" dirty="0">
                          <a:solidFill>
                            <a:srgbClr val="000000"/>
                          </a:solidFill>
                        </a:rPr>
                        <a:t> am </a:t>
                      </a:r>
                      <a:r>
                        <a:rPr sz="1000" b="0" i="0" u="none" dirty="0" err="1">
                          <a:solidFill>
                            <a:srgbClr val="000000"/>
                          </a:solidFill>
                        </a:rPr>
                        <a:t>effektivsten</a:t>
                      </a:r>
                      <a:r>
                        <a:rPr sz="1000" b="0" i="0" u="none" dirty="0">
                          <a:solidFill>
                            <a:srgbClr val="000000"/>
                          </a:solidFill>
                        </a:rPr>
                        <a:t>?</a:t>
                      </a:r>
                    </a:p>
                    <a:p>
                      <a:pPr algn="l">
                        <a:spcAft>
                          <a:spcPts val="500"/>
                        </a:spcAft>
                      </a:pPr>
                      <a:r>
                        <a:rPr sz="1000" b="0" i="0" u="none" dirty="0" err="1">
                          <a:solidFill>
                            <a:srgbClr val="000000"/>
                          </a:solidFill>
                        </a:rPr>
                        <a:t>Schlüsselfrage</a:t>
                      </a:r>
                      <a:r>
                        <a:rPr sz="1000" b="0" i="0" u="none" dirty="0">
                          <a:solidFill>
                            <a:srgbClr val="000000"/>
                          </a:solidFill>
                        </a:rPr>
                        <a:t>: </a:t>
                      </a:r>
                      <a:r>
                        <a:rPr sz="1000" b="0" i="0" u="none" dirty="0" err="1">
                          <a:solidFill>
                            <a:srgbClr val="000000"/>
                          </a:solidFill>
                        </a:rPr>
                        <a:t>Ist</a:t>
                      </a:r>
                      <a:r>
                        <a:rPr sz="1000" b="0" i="0" u="none" dirty="0">
                          <a:solidFill>
                            <a:srgbClr val="000000"/>
                          </a:solidFill>
                        </a:rPr>
                        <a:t> </a:t>
                      </a:r>
                      <a:r>
                        <a:rPr sz="1000" b="0" i="0" u="none" dirty="0" err="1">
                          <a:solidFill>
                            <a:srgbClr val="000000"/>
                          </a:solidFill>
                        </a:rPr>
                        <a:t>Schwimmen</a:t>
                      </a:r>
                      <a:r>
                        <a:rPr sz="1000" b="0" i="0" u="none" dirty="0">
                          <a:solidFill>
                            <a:srgbClr val="000000"/>
                          </a:solidFill>
                        </a:rPr>
                        <a:t> </a:t>
                      </a:r>
                      <a:r>
                        <a:rPr sz="1000" b="0" i="0" u="none" dirty="0" err="1">
                          <a:solidFill>
                            <a:srgbClr val="000000"/>
                          </a:solidFill>
                        </a:rPr>
                        <a:t>hinsichtlich</a:t>
                      </a:r>
                      <a:r>
                        <a:rPr sz="1000" b="0" i="0" u="none" dirty="0">
                          <a:solidFill>
                            <a:srgbClr val="000000"/>
                          </a:solidFill>
                        </a:rPr>
                        <a:t> der </a:t>
                      </a:r>
                      <a:r>
                        <a:rPr sz="1000" b="0" i="0" u="none" dirty="0" err="1">
                          <a:solidFill>
                            <a:srgbClr val="000000"/>
                          </a:solidFill>
                        </a:rPr>
                        <a:t>Reduktion</a:t>
                      </a:r>
                      <a:r>
                        <a:rPr sz="1000" b="0" i="0" u="none" dirty="0">
                          <a:solidFill>
                            <a:srgbClr val="000000"/>
                          </a:solidFill>
                        </a:rPr>
                        <a:t> von </a:t>
                      </a:r>
                      <a:r>
                        <a:rPr sz="1000" b="0" i="0" u="none" dirty="0" err="1">
                          <a:solidFill>
                            <a:srgbClr val="000000"/>
                          </a:solidFill>
                        </a:rPr>
                        <a:t>Lymphödemen</a:t>
                      </a:r>
                      <a:r>
                        <a:rPr sz="1000" b="0" i="0" u="none" dirty="0">
                          <a:solidFill>
                            <a:srgbClr val="000000"/>
                          </a:solidFill>
                        </a:rPr>
                        <a:t> </a:t>
                      </a:r>
                      <a:r>
                        <a:rPr sz="1000" b="0" i="0" u="none" dirty="0" err="1">
                          <a:solidFill>
                            <a:srgbClr val="000000"/>
                          </a:solidFill>
                        </a:rPr>
                        <a:t>gleichwertig</a:t>
                      </a:r>
                      <a:r>
                        <a:rPr sz="1000" b="0" i="0" u="none" dirty="0">
                          <a:solidFill>
                            <a:srgbClr val="000000"/>
                          </a:solidFill>
                        </a:rPr>
                        <a:t> </a:t>
                      </a:r>
                      <a:r>
                        <a:rPr sz="1000" b="0" i="0" u="none" dirty="0" err="1">
                          <a:solidFill>
                            <a:srgbClr val="000000"/>
                          </a:solidFill>
                        </a:rPr>
                        <a:t>mit</a:t>
                      </a:r>
                      <a:r>
                        <a:rPr sz="1000" b="0" i="0" u="none" dirty="0">
                          <a:solidFill>
                            <a:srgbClr val="000000"/>
                          </a:solidFill>
                        </a:rPr>
                        <a:t> der </a:t>
                      </a:r>
                      <a:r>
                        <a:rPr sz="1000" b="0" i="0" u="none" dirty="0" err="1">
                          <a:solidFill>
                            <a:srgbClr val="000000"/>
                          </a:solidFill>
                        </a:rPr>
                        <a:t>Lymphdrainage</a:t>
                      </a:r>
                      <a:r>
                        <a:rPr sz="1000" b="0" i="0" u="none" dirty="0">
                          <a:solidFill>
                            <a:srgbClr val="000000"/>
                          </a:solidFill>
                        </a:rPr>
                        <a:t> </a:t>
                      </a:r>
                      <a:r>
                        <a:rPr sz="1000" b="0" i="0" u="none" dirty="0" err="1">
                          <a:solidFill>
                            <a:srgbClr val="000000"/>
                          </a:solidFill>
                        </a:rPr>
                        <a:t>bei</a:t>
                      </a:r>
                      <a:r>
                        <a:rPr sz="1000" b="0" i="0" u="none" dirty="0">
                          <a:solidFill>
                            <a:srgbClr val="000000"/>
                          </a:solidFill>
                        </a:rPr>
                        <a:t> </a:t>
                      </a:r>
                      <a:r>
                        <a:rPr sz="1000" b="0" i="0" u="none" dirty="0" err="1">
                          <a:solidFill>
                            <a:srgbClr val="000000"/>
                          </a:solidFill>
                        </a:rPr>
                        <a:t>Patientinnen</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erfolgter</a:t>
                      </a:r>
                      <a:r>
                        <a:rPr sz="1000" b="0" i="0" u="none" dirty="0">
                          <a:solidFill>
                            <a:srgbClr val="000000"/>
                          </a:solidFill>
                        </a:rPr>
                        <a:t> </a:t>
                      </a:r>
                      <a:r>
                        <a:rPr sz="1000" b="0" i="0" u="none" dirty="0" err="1">
                          <a:solidFill>
                            <a:srgbClr val="000000"/>
                          </a:solidFill>
                        </a:rPr>
                        <a:t>pelviner</a:t>
                      </a:r>
                      <a:r>
                        <a:rPr sz="1000" b="0" i="0" u="none" dirty="0">
                          <a:solidFill>
                            <a:srgbClr val="000000"/>
                          </a:solidFill>
                        </a:rPr>
                        <a:t> </a:t>
                      </a:r>
                      <a:r>
                        <a:rPr sz="1000" b="0" i="0" u="none" dirty="0" err="1">
                          <a:solidFill>
                            <a:srgbClr val="000000"/>
                          </a:solidFill>
                        </a:rPr>
                        <a:t>oder</a:t>
                      </a:r>
                      <a:r>
                        <a:rPr sz="1000" b="0" i="0" u="none" dirty="0">
                          <a:solidFill>
                            <a:srgbClr val="000000"/>
                          </a:solidFill>
                        </a:rPr>
                        <a:t> </a:t>
                      </a:r>
                      <a:r>
                        <a:rPr sz="1000" b="0" i="0" u="none" dirty="0" err="1">
                          <a:solidFill>
                            <a:srgbClr val="000000"/>
                          </a:solidFill>
                        </a:rPr>
                        <a:t>paraaortaler</a:t>
                      </a:r>
                      <a:r>
                        <a:rPr sz="1000" b="0" i="0" u="none" dirty="0">
                          <a:solidFill>
                            <a:srgbClr val="000000"/>
                          </a:solidFill>
                        </a:rPr>
                        <a:t> </a:t>
                      </a:r>
                      <a:r>
                        <a:rPr sz="1000" b="0" i="0" u="none" dirty="0" err="1">
                          <a:solidFill>
                            <a:srgbClr val="000000"/>
                          </a:solidFill>
                        </a:rPr>
                        <a:t>Lymphonodektomie</a:t>
                      </a:r>
                      <a:r>
                        <a:rPr sz="1000" b="0" i="0" u="none" dirty="0">
                          <a:solidFill>
                            <a:srgbClr val="000000"/>
                          </a:solidFill>
                        </a:rPr>
                        <a:t>?</a:t>
                      </a:r>
                    </a:p>
                  </a:txBody>
                  <a:tcP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tc hMerge="1">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3"/>
                  </a:ext>
                </a:extLst>
              </a:tr>
              <a:tr h="0">
                <a:tc vMerge="1">
                  <a:txBody>
                    <a:bodyPr/>
                    <a:lstStyle/>
                    <a:p>
                      <a:pPr algn="l">
                        <a:spcAft>
                          <a:spcPts val="500"/>
                        </a:spcAft>
                        <a:defRPr sz="900" b="0">
                          <a:solidFill>
                            <a:srgbClr val="000000"/>
                          </a:solidFill>
                          <a:latin typeface="Lucida Sans"/>
                        </a:defRPr>
                      </a:pP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Patientinnen</a:t>
                      </a:r>
                      <a:r>
                        <a:rPr sz="1000" b="0" i="0" u="none" dirty="0">
                          <a:solidFill>
                            <a:srgbClr val="000000"/>
                          </a:solidFill>
                        </a:rPr>
                        <a:t> </a:t>
                      </a:r>
                      <a:r>
                        <a:rPr sz="1000" b="0" i="0" u="none" dirty="0" err="1">
                          <a:solidFill>
                            <a:srgbClr val="000000"/>
                          </a:solidFill>
                        </a:rPr>
                        <a:t>mit</a:t>
                      </a:r>
                      <a:r>
                        <a:rPr sz="1000" b="0" i="0" u="none" dirty="0">
                          <a:solidFill>
                            <a:srgbClr val="000000"/>
                          </a:solidFill>
                        </a:rPr>
                        <a:t> </a:t>
                      </a:r>
                      <a:r>
                        <a:rPr sz="1000" b="0" i="0" u="none" dirty="0" err="1">
                          <a:solidFill>
                            <a:srgbClr val="000000"/>
                          </a:solidFill>
                        </a:rPr>
                        <a:t>pelviner</a:t>
                      </a:r>
                      <a:r>
                        <a:rPr sz="1000" b="0" i="0" u="none" dirty="0">
                          <a:solidFill>
                            <a:srgbClr val="000000"/>
                          </a:solidFill>
                        </a:rPr>
                        <a:t>/ </a:t>
                      </a:r>
                      <a:r>
                        <a:rPr sz="1000" b="0" i="0" u="none" dirty="0" err="1">
                          <a:solidFill>
                            <a:srgbClr val="000000"/>
                          </a:solidFill>
                        </a:rPr>
                        <a:t>paraaortaler</a:t>
                      </a:r>
                      <a:r>
                        <a:rPr sz="1000" b="0" i="0" u="none" dirty="0">
                          <a:solidFill>
                            <a:srgbClr val="000000"/>
                          </a:solidFill>
                        </a:rPr>
                        <a:t> </a:t>
                      </a:r>
                      <a:r>
                        <a:rPr sz="1000" b="0" i="0" u="none" dirty="0" err="1">
                          <a:solidFill>
                            <a:srgbClr val="000000"/>
                          </a:solidFill>
                        </a:rPr>
                        <a:t>Lymphonodektomie</a:t>
                      </a: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Sport (</a:t>
                      </a:r>
                      <a:r>
                        <a:rPr sz="1000" b="0" i="0" u="none" dirty="0" err="1">
                          <a:solidFill>
                            <a:srgbClr val="000000"/>
                          </a:solidFill>
                        </a:rPr>
                        <a:t>Schwimmen</a:t>
                      </a:r>
                      <a:r>
                        <a:rPr sz="1000" b="0" i="0" u="none" dirty="0">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Lymphdrainage</a:t>
                      </a: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Lymphödem</a:t>
                      </a:r>
                      <a:r>
                        <a:rPr sz="1000" b="0" i="0" u="none" dirty="0">
                          <a:solidFill>
                            <a:srgbClr val="000000"/>
                          </a:solidFill>
                        </a:rPr>
                        <a:t> der </a:t>
                      </a:r>
                      <a:r>
                        <a:rPr sz="1000" b="0" i="0" u="none" dirty="0" err="1">
                          <a:solidFill>
                            <a:srgbClr val="000000"/>
                          </a:solidFill>
                        </a:rPr>
                        <a:t>Beine</a:t>
                      </a:r>
                      <a:endParaRPr sz="1000" b="0" i="0" u="none" dirty="0">
                        <a:solidFill>
                          <a:srgbClr val="000000"/>
                        </a:solidFill>
                      </a:endParaRP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solidFill>
                            <a:srgbClr val="000000"/>
                          </a:solidFill>
                        </a:rPr>
                        <a:t>3</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Prostata</a:t>
                      </a:r>
                      <a:r>
                        <a:rPr sz="1000" b="0" i="0" u="none" dirty="0">
                          <a:solidFill>
                            <a:srgbClr val="000000"/>
                          </a:solidFill>
                        </a:rPr>
                        <a:t>-CA (I-III) post </a:t>
                      </a:r>
                      <a:r>
                        <a:rPr sz="1000" b="0" i="0" u="none" dirty="0" err="1">
                          <a:solidFill>
                            <a:srgbClr val="000000"/>
                          </a:solidFill>
                        </a:rPr>
                        <a:t>Diagnostik</a:t>
                      </a:r>
                      <a:r>
                        <a:rPr sz="1000" b="0" i="0" u="none" dirty="0">
                          <a:solidFill>
                            <a:srgbClr val="000000"/>
                          </a:solidFill>
                        </a:rPr>
                        <a:t> (≤ 1 </a:t>
                      </a:r>
                      <a:r>
                        <a:rPr sz="1000" b="0" i="0" u="none" dirty="0" err="1">
                          <a:solidFill>
                            <a:srgbClr val="000000"/>
                          </a:solidFill>
                        </a:rPr>
                        <a:t>Jahr</a:t>
                      </a:r>
                      <a:r>
                        <a:rPr sz="1000" b="0" i="0" u="none" dirty="0">
                          <a:solidFill>
                            <a:srgbClr val="000000"/>
                          </a:solidFill>
                        </a:rPr>
                        <a:t>)</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Achtsamkeitstraining</a:t>
                      </a:r>
                      <a:r>
                        <a:rPr sz="1000" b="0" i="0" u="none" dirty="0">
                          <a:solidFill>
                            <a:srgbClr val="000000"/>
                          </a:solidFill>
                        </a:rPr>
                        <a:t> (</a:t>
                      </a:r>
                      <a:r>
                        <a:rPr sz="1000" b="0" i="0" u="none" dirty="0" err="1">
                          <a:solidFill>
                            <a:srgbClr val="000000"/>
                          </a:solidFill>
                        </a:rPr>
                        <a:t>z.B.</a:t>
                      </a:r>
                      <a:r>
                        <a:rPr sz="1000" b="0" i="0" u="none" dirty="0">
                          <a:solidFill>
                            <a:srgbClr val="000000"/>
                          </a:solidFill>
                        </a:rPr>
                        <a:t> MBSR) 8-wöchiges </a:t>
                      </a:r>
                      <a:r>
                        <a:rPr sz="1000" b="0" i="0" u="none" dirty="0" err="1">
                          <a:solidFill>
                            <a:srgbClr val="000000"/>
                          </a:solidFill>
                        </a:rPr>
                        <a:t>Gruppenprogramm</a:t>
                      </a: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Routineversorgung</a:t>
                      </a:r>
                      <a:r>
                        <a:rPr sz="1000" b="0" i="0" u="none" dirty="0">
                          <a:solidFill>
                            <a:srgbClr val="000000"/>
                          </a:solidFill>
                        </a:rPr>
                        <a:t> (TAU)</a:t>
                      </a:r>
                    </a:p>
                    <a:p>
                      <a:pPr algn="l">
                        <a:spcAft>
                          <a:spcPts val="500"/>
                        </a:spcAft>
                      </a:pPr>
                      <a:r>
                        <a:rPr sz="1000" b="0" i="0" u="none" dirty="0">
                          <a:solidFill>
                            <a:srgbClr val="000000"/>
                          </a:solidFill>
                        </a:rPr>
                        <a:t>+ </a:t>
                      </a:r>
                      <a:r>
                        <a:rPr sz="1000" b="0" i="0" u="none" dirty="0" err="1">
                          <a:solidFill>
                            <a:srgbClr val="000000"/>
                          </a:solidFill>
                        </a:rPr>
                        <a:t>aktive</a:t>
                      </a:r>
                      <a:r>
                        <a:rPr sz="1000" b="0" i="0" u="none" dirty="0">
                          <a:solidFill>
                            <a:srgbClr val="000000"/>
                          </a:solidFill>
                        </a:rPr>
                        <a:t> </a:t>
                      </a:r>
                      <a:r>
                        <a:rPr sz="1000" b="0" i="0" u="none" dirty="0" err="1">
                          <a:solidFill>
                            <a:srgbClr val="000000"/>
                          </a:solidFill>
                        </a:rPr>
                        <a:t>Kontrollgruppe</a:t>
                      </a:r>
                      <a:r>
                        <a:rPr sz="1000" b="0" i="0" u="none" dirty="0">
                          <a:solidFill>
                            <a:srgbClr val="000000"/>
                          </a:solidFill>
                        </a:rPr>
                        <a:t>: </a:t>
                      </a:r>
                      <a:r>
                        <a:rPr sz="1000" b="0" i="0" u="none" dirty="0" err="1">
                          <a:solidFill>
                            <a:srgbClr val="000000"/>
                          </a:solidFill>
                        </a:rPr>
                        <a:t>z.B.</a:t>
                      </a:r>
                      <a:r>
                        <a:rPr sz="1000" b="0" i="0" u="none" dirty="0">
                          <a:solidFill>
                            <a:srgbClr val="000000"/>
                          </a:solidFill>
                        </a:rPr>
                        <a:t> Walking, </a:t>
                      </a:r>
                      <a:r>
                        <a:rPr sz="1000" b="0" i="0" u="none" dirty="0" err="1">
                          <a:solidFill>
                            <a:srgbClr val="000000"/>
                          </a:solidFill>
                        </a:rPr>
                        <a:t>Achtsamkeitsbuch</a:t>
                      </a:r>
                      <a:r>
                        <a:rPr sz="1000" b="0" i="0" u="none" dirty="0">
                          <a:solidFill>
                            <a:srgbClr val="000000"/>
                          </a:solidFill>
                        </a:rPr>
                        <a:t>, </a:t>
                      </a:r>
                      <a:r>
                        <a:rPr sz="1000" b="0" i="0" u="none" dirty="0" err="1">
                          <a:solidFill>
                            <a:srgbClr val="000000"/>
                          </a:solidFill>
                        </a:rPr>
                        <a:t>Schulung</a:t>
                      </a:r>
                      <a:r>
                        <a:rPr sz="1000" b="0" i="0" u="none" dirty="0">
                          <a:solidFill>
                            <a:srgbClr val="000000"/>
                          </a:solidFill>
                        </a:rPr>
                        <a:t> etc.</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Motivation; Distress; Ängstlichkeit und Achtsamkeit; QoL; Rezidiv; Posttraumatisches Wachstum</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Prä</a:t>
                      </a:r>
                      <a:r>
                        <a:rPr sz="1000" b="0" i="0" u="none" dirty="0">
                          <a:solidFill>
                            <a:srgbClr val="000000"/>
                          </a:solidFill>
                        </a:rPr>
                        <a:t>-Post Intervention, post 3,12 </a:t>
                      </a:r>
                      <a:r>
                        <a:rPr sz="1000" b="0" i="0" u="none" dirty="0" err="1">
                          <a:solidFill>
                            <a:srgbClr val="000000"/>
                          </a:solidFill>
                        </a:rPr>
                        <a:t>Monate</a:t>
                      </a:r>
                      <a:endParaRPr sz="1000" b="0" i="0" u="none" dirty="0">
                        <a:solidFill>
                          <a:srgbClr val="000000"/>
                        </a:solidFill>
                      </a:endParaRPr>
                    </a:p>
                  </a:txBody>
                  <a:tcPr>
                    <a:solidFill>
                      <a:srgbClr val="FCEACC"/>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Übersicht</a:t>
            </a:r>
            <a:r>
              <a:rPr dirty="0"/>
              <a:t> </a:t>
            </a:r>
            <a:r>
              <a:rPr dirty="0" err="1"/>
              <a:t>Forschungsfragen</a:t>
            </a:r>
            <a:endParaRPr dirty="0"/>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3" name="Table 2">
            <a:extLst>
              <a:ext uri="{FF2B5EF4-FFF2-40B4-BE49-F238E27FC236}">
                <a16:creationId xmlns:a16="http://schemas.microsoft.com/office/drawing/2014/main" id="{09A04891-F4C4-5419-6C8C-D2C691F8A88F}"/>
              </a:ext>
            </a:extLst>
          </p:cNvPr>
          <p:cNvGraphicFramePr>
            <a:graphicFrameLocks noGrp="1"/>
          </p:cNvGraphicFramePr>
          <p:nvPr>
            <p:extLst>
              <p:ext uri="{D42A27DB-BD31-4B8C-83A1-F6EECF244321}">
                <p14:modId xmlns:p14="http://schemas.microsoft.com/office/powerpoint/2010/main" val="3193810871"/>
              </p:ext>
            </p:extLst>
          </p:nvPr>
        </p:nvGraphicFramePr>
        <p:xfrm>
          <a:off x="394290" y="1569720"/>
          <a:ext cx="11472000" cy="3108960"/>
        </p:xfrm>
        <a:graphic>
          <a:graphicData uri="http://schemas.openxmlformats.org/drawingml/2006/table">
            <a:tbl>
              <a:tblPr firstRow="1" bandRow="1">
                <a:tableStyleId>{5C22544A-7EE6-4342-B048-85BDC9FD1C3A}</a:tableStyleId>
              </a:tblPr>
              <a:tblGrid>
                <a:gridCol w="73315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gridCol w="2202106">
                  <a:extLst>
                    <a:ext uri="{9D8B030D-6E8A-4147-A177-3AD203B41FA5}">
                      <a16:colId xmlns:a16="http://schemas.microsoft.com/office/drawing/2014/main" val="20004"/>
                    </a:ext>
                  </a:extLst>
                </a:gridCol>
                <a:gridCol w="1912000">
                  <a:extLst>
                    <a:ext uri="{9D8B030D-6E8A-4147-A177-3AD203B41FA5}">
                      <a16:colId xmlns:a16="http://schemas.microsoft.com/office/drawing/2014/main" val="20005"/>
                    </a:ext>
                  </a:extLst>
                </a:gridCol>
              </a:tblGrid>
              <a:tr h="0">
                <a:tc>
                  <a:txBody>
                    <a:bodyPr/>
                    <a:lstStyle/>
                    <a:p>
                      <a:pPr>
                        <a:defRPr sz="900" b="0">
                          <a:solidFill>
                            <a:srgbClr val="000000"/>
                          </a:solidFill>
                          <a:latin typeface="Lucida Sans"/>
                        </a:defRPr>
                      </a:pPr>
                      <a:endParaRPr/>
                    </a:p>
                  </a:txBody>
                  <a:tcPr anchor="ct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Patient(in)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Intervention (diagn./therapeutisch)</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Vergleichsintervention</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Outcome</a:t>
                      </a:r>
                    </a:p>
                  </a:txBody>
                  <a:tcPr>
                    <a:solidFill>
                      <a:srgbClr val="F7BF66"/>
                    </a:solidFill>
                  </a:tcPr>
                </a:tc>
                <a:tc>
                  <a:txBody>
                    <a:bodyPr/>
                    <a:lstStyle/>
                    <a:p>
                      <a:pPr algn="l">
                        <a:spcAft>
                          <a:spcPts val="500"/>
                        </a:spcAft>
                        <a:defRPr sz="900" b="0">
                          <a:solidFill>
                            <a:srgbClr val="000000"/>
                          </a:solidFill>
                          <a:latin typeface="Lucida Sans"/>
                        </a:defRPr>
                      </a:pPr>
                      <a:r>
                        <a:rPr sz="1000" b="1" i="0" u="none">
                          <a:solidFill>
                            <a:srgbClr val="000000"/>
                          </a:solidFill>
                        </a:rPr>
                        <a:t>Studiendesign/ggf.  Mindestnachbeobachtungszeit</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dirty="0">
                          <a:solidFill>
                            <a:srgbClr val="000000"/>
                          </a:solidFill>
                        </a:rPr>
                        <a:t>4</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PatientInnen mit Krebserkrankungen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Vielversprechende* MBM-Therapien zur supportiven Therapie in der Begleitbehandlung unter onkologischer 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Je nach Intervention: therapeutischer Standard resp. Placebo resp. keine Intervention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Beschwerden im Zusammenhang mit der Erkrankung und/oder der antitumoralen 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RCT (</a:t>
                      </a:r>
                      <a:r>
                        <a:rPr sz="1000" b="0" i="0" u="none" dirty="0" err="1">
                          <a:solidFill>
                            <a:srgbClr val="000000"/>
                          </a:solidFill>
                        </a:rPr>
                        <a:t>wenn</a:t>
                      </a:r>
                      <a:r>
                        <a:rPr sz="1000" b="0" i="0" u="none" dirty="0">
                          <a:solidFill>
                            <a:srgbClr val="000000"/>
                          </a:solidFill>
                        </a:rPr>
                        <a:t> </a:t>
                      </a:r>
                      <a:r>
                        <a:rPr sz="1000" b="0" i="0" u="none" dirty="0" err="1">
                          <a:solidFill>
                            <a:srgbClr val="000000"/>
                          </a:solidFill>
                        </a:rPr>
                        <a:t>möglich</a:t>
                      </a:r>
                      <a:r>
                        <a:rPr sz="1000" b="0" i="0" u="none" dirty="0">
                          <a:solidFill>
                            <a:srgbClr val="000000"/>
                          </a:solidFill>
                        </a:rPr>
                        <a:t>)</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solidFill>
                            <a:srgbClr val="000000"/>
                          </a:solidFill>
                        </a:rPr>
                        <a:t>5</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Pat. mit Mamma-Ca, 18-85 J., neoadjuvante Chemotherapie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Mistelpräparat als s.c. Injektion begleitend zur neoadjuvanten Chemotherapie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solidFill>
                            <a:srgbClr val="000000"/>
                          </a:solidFill>
                        </a:rPr>
                        <a:t>Placebopräparat</a:t>
                      </a:r>
                      <a:r>
                        <a:rPr sz="1000" b="0" i="0" u="none" dirty="0">
                          <a:solidFill>
                            <a:srgbClr val="000000"/>
                          </a:solidFill>
                        </a:rPr>
                        <a:t> </a:t>
                      </a:r>
                      <a:r>
                        <a:rPr sz="1000" b="0" i="0" u="none" dirty="0" err="1">
                          <a:solidFill>
                            <a:srgbClr val="000000"/>
                          </a:solidFill>
                        </a:rPr>
                        <a:t>als</a:t>
                      </a:r>
                      <a:r>
                        <a:rPr sz="1000" b="0" i="0" u="none" dirty="0">
                          <a:solidFill>
                            <a:srgbClr val="000000"/>
                          </a:solidFill>
                        </a:rPr>
                        <a:t> s.c.-</a:t>
                      </a:r>
                      <a:r>
                        <a:rPr sz="1000" b="0" i="0" u="none" dirty="0" err="1">
                          <a:solidFill>
                            <a:srgbClr val="000000"/>
                          </a:solidFill>
                        </a:rPr>
                        <a:t>Injektion</a:t>
                      </a:r>
                      <a:r>
                        <a:rPr sz="1000" b="0" i="0" u="none" dirty="0">
                          <a:solidFill>
                            <a:srgbClr val="000000"/>
                          </a:solidFill>
                        </a:rPr>
                        <a:t> </a:t>
                      </a:r>
                      <a:r>
                        <a:rPr sz="1000" b="0" i="0" u="none" dirty="0" err="1">
                          <a:solidFill>
                            <a:srgbClr val="000000"/>
                          </a:solidFill>
                        </a:rPr>
                        <a:t>begleitend</a:t>
                      </a:r>
                      <a:r>
                        <a:rPr sz="1000" b="0" i="0" u="none" dirty="0">
                          <a:solidFill>
                            <a:srgbClr val="000000"/>
                          </a:solidFill>
                        </a:rPr>
                        <a:t> </a:t>
                      </a:r>
                      <a:r>
                        <a:rPr sz="1000" b="0" i="0" u="none" dirty="0" err="1">
                          <a:solidFill>
                            <a:srgbClr val="000000"/>
                          </a:solidFill>
                        </a:rPr>
                        <a:t>zur</a:t>
                      </a:r>
                      <a:r>
                        <a:rPr sz="1000" b="0" i="0" u="none" dirty="0">
                          <a:solidFill>
                            <a:srgbClr val="000000"/>
                          </a:solidFill>
                        </a:rPr>
                        <a:t> </a:t>
                      </a:r>
                      <a:r>
                        <a:rPr sz="1000" b="0" i="0" u="none" dirty="0" err="1">
                          <a:solidFill>
                            <a:srgbClr val="000000"/>
                          </a:solidFill>
                        </a:rPr>
                        <a:t>neoadjuvanten</a:t>
                      </a:r>
                      <a:r>
                        <a:rPr sz="1000" b="0" i="0" u="none" dirty="0">
                          <a:solidFill>
                            <a:srgbClr val="000000"/>
                          </a:solidFill>
                        </a:rPr>
                        <a:t> </a:t>
                      </a:r>
                      <a:r>
                        <a:rPr sz="1000" b="0" i="0" u="none" dirty="0" err="1">
                          <a:solidFill>
                            <a:srgbClr val="000000"/>
                          </a:solidFill>
                        </a:rPr>
                        <a:t>Chemotherapie</a:t>
                      </a:r>
                      <a:endParaRPr sz="1000" b="0" i="0" u="none" dirty="0">
                        <a:solidFill>
                          <a:srgbClr val="000000"/>
                        </a:solidFill>
                      </a:endParaRP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Lebensqualität und Fatigue unter der neoadjuvanten CHT orientierende Untersuchung des Therapieansprechens im Verlauf anhand des Biopsats und des Tumorresektats in der Histologie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RCT (soweit ein lektinärmeres Mistelpräparat Verwendung finden würde, als Doppelblindstudie)</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solidFill>
                            <a:srgbClr val="000000"/>
                          </a:solidFill>
                        </a:rPr>
                        <a:t>6</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Patienten mit Krebserkrankungen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Vielversprechende* Phytotherapeutika zur supportiven Therapie in der Begleitbehandlung unter onkologischer 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Je nach Intervention: therapeutischer Standard resp. Placebo resp. keine Intervention</a:t>
                      </a:r>
                    </a:p>
                  </a:txBody>
                  <a:tcPr>
                    <a:solidFill>
                      <a:srgbClr val="FCEACC"/>
                    </a:solidFill>
                  </a:tcPr>
                </a:tc>
                <a:tc>
                  <a:txBody>
                    <a:bodyPr/>
                    <a:lstStyle/>
                    <a:p>
                      <a:pPr algn="l">
                        <a:spcAft>
                          <a:spcPts val="500"/>
                        </a:spcAft>
                        <a:defRPr sz="900" b="0">
                          <a:solidFill>
                            <a:srgbClr val="000000"/>
                          </a:solidFill>
                          <a:latin typeface="Lucida Sans"/>
                        </a:defRPr>
                      </a:pPr>
                      <a:r>
                        <a:rPr sz="1000" b="0" i="0" u="none">
                          <a:solidFill>
                            <a:srgbClr val="000000"/>
                          </a:solidFill>
                        </a:rPr>
                        <a:t>Beschwerden im Zusammenhang mit der Erkrankung und/oder der antitumoralen 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solidFill>
                            <a:srgbClr val="000000"/>
                          </a:solidFill>
                        </a:rPr>
                        <a:t>RCTs (</a:t>
                      </a:r>
                      <a:r>
                        <a:rPr sz="1000" b="0" i="0" u="none" dirty="0" err="1">
                          <a:solidFill>
                            <a:srgbClr val="000000"/>
                          </a:solidFill>
                        </a:rPr>
                        <a:t>wenn</a:t>
                      </a:r>
                      <a:r>
                        <a:rPr sz="1000" b="0" i="0" u="none" dirty="0">
                          <a:solidFill>
                            <a:srgbClr val="000000"/>
                          </a:solidFill>
                        </a:rPr>
                        <a:t> </a:t>
                      </a:r>
                      <a:r>
                        <a:rPr sz="1000" b="0" i="0" u="none" dirty="0" err="1">
                          <a:solidFill>
                            <a:srgbClr val="000000"/>
                          </a:solidFill>
                        </a:rPr>
                        <a:t>möglich</a:t>
                      </a:r>
                      <a:r>
                        <a:rPr sz="1000" b="0" i="0" u="none" dirty="0">
                          <a:solidFill>
                            <a:srgbClr val="000000"/>
                          </a:solidFill>
                        </a:rPr>
                        <a:t>)</a:t>
                      </a:r>
                    </a:p>
                  </a:txBody>
                  <a:tcPr>
                    <a:solidFill>
                      <a:srgbClr val="FCEACC"/>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390456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72" y="537591"/>
            <a:ext cx="11582400" cy="1066800"/>
          </a:xfrm>
        </p:spPr>
        <p:txBody>
          <a:bodyPr/>
          <a:lstStyle/>
          <a:p>
            <a:pPr>
              <a:defRPr sz="2000"/>
            </a:pPr>
            <a:r>
              <a:rPr dirty="0" err="1"/>
              <a:t>Fragebogen</a:t>
            </a:r>
            <a:r>
              <a:rPr dirty="0"/>
              <a:t> </a:t>
            </a:r>
            <a:r>
              <a:rPr dirty="0" err="1"/>
              <a:t>strukturierte</a:t>
            </a:r>
            <a:r>
              <a:rPr dirty="0"/>
              <a:t> </a:t>
            </a:r>
            <a:r>
              <a:rPr dirty="0" err="1"/>
              <a:t>Erfassung</a:t>
            </a:r>
            <a:r>
              <a:rPr dirty="0"/>
              <a:t> der </a:t>
            </a:r>
            <a:r>
              <a:rPr dirty="0" err="1"/>
              <a:t>Nutzung</a:t>
            </a:r>
            <a:r>
              <a:rPr dirty="0"/>
              <a:t> </a:t>
            </a:r>
            <a:r>
              <a:rPr dirty="0" err="1"/>
              <a:t>komplementärmedizinischer</a:t>
            </a:r>
            <a:r>
              <a:rPr dirty="0"/>
              <a:t> </a:t>
            </a:r>
            <a:r>
              <a:rPr dirty="0" err="1"/>
              <a:t>Verfahren</a:t>
            </a:r>
            <a:endParaRPr dirty="0"/>
          </a:p>
        </p:txBody>
      </p:sp>
      <p:pic>
        <p:nvPicPr>
          <p:cNvPr id="3" name="Picture 2" descr="83ab46d9a37e4217aff24f85c0fa257c.jpg"/>
          <p:cNvPicPr>
            <a:picLocks noChangeAspect="1"/>
          </p:cNvPicPr>
          <p:nvPr/>
        </p:nvPicPr>
        <p:blipFill>
          <a:blip r:embed="rId2"/>
          <a:stretch>
            <a:fillRect/>
          </a:stretch>
        </p:blipFill>
        <p:spPr>
          <a:xfrm>
            <a:off x="2567608" y="2276872"/>
            <a:ext cx="2795193" cy="3956569"/>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pic>
        <p:nvPicPr>
          <p:cNvPr id="6" name="Picture 2" descr="d6bc5add15354e0fbb9c5f93bfe917ca.jpg"/>
          <p:cNvPicPr>
            <a:picLocks noChangeAspect="1"/>
          </p:cNvPicPr>
          <p:nvPr/>
        </p:nvPicPr>
        <p:blipFill rotWithShape="1">
          <a:blip r:embed="rId4"/>
          <a:srcRect t="-18153" b="35081"/>
          <a:stretch/>
        </p:blipFill>
        <p:spPr>
          <a:xfrm>
            <a:off x="5040000" y="2749757"/>
            <a:ext cx="3000667" cy="3528392"/>
          </a:xfrm>
          <a:prstGeom prst="rect">
            <a:avLst/>
          </a:prstGeom>
        </p:spPr>
      </p:pic>
      <p:sp>
        <p:nvSpPr>
          <p:cNvPr id="8" name="Textfeld 7">
            <a:extLst>
              <a:ext uri="{FF2B5EF4-FFF2-40B4-BE49-F238E27FC236}">
                <a16:creationId xmlns:a16="http://schemas.microsoft.com/office/drawing/2014/main" id="{657867D4-1022-994B-D277-3CB840B05A79}"/>
              </a:ext>
            </a:extLst>
          </p:cNvPr>
          <p:cNvSpPr txBox="1"/>
          <p:nvPr/>
        </p:nvSpPr>
        <p:spPr>
          <a:xfrm>
            <a:off x="-456728" y="1367801"/>
            <a:ext cx="12372728" cy="1057725"/>
          </a:xfrm>
          <a:prstGeom prst="rect">
            <a:avLst/>
          </a:prstGeom>
          <a:noFill/>
        </p:spPr>
        <p:txBody>
          <a:bodyPr wrap="square">
            <a:spAutoFit/>
          </a:bodyPr>
          <a:lstStyle/>
          <a:p>
            <a:pPr marL="969010">
              <a:lnSpc>
                <a:spcPct val="120000"/>
              </a:lnSpc>
              <a:spcAft>
                <a:spcPts val="1000"/>
              </a:spcAft>
            </a:pPr>
            <a:r>
              <a:rPr lang="de-DE" sz="1800" dirty="0">
                <a:effectLst/>
                <a:latin typeface="Lucida Sans" panose="020B0602030504020204" pitchFamily="34" charset="0"/>
                <a:ea typeface="Lucida Sans Unicode" panose="020B0602030504020204" pitchFamily="34" charset="0"/>
                <a:cs typeface="Times New Roman" panose="02020603050405020304" pitchFamily="18" charset="0"/>
              </a:rPr>
              <a:t>Der Fragebogen kann als Word-Dokument </a:t>
            </a:r>
            <a:r>
              <a:rPr lang="de-DE" sz="1800" dirty="0">
                <a:solidFill>
                  <a:srgbClr val="F78C00"/>
                </a:solidFill>
                <a:effectLst/>
                <a:latin typeface="Lucida Sans" panose="020B0602030504020204" pitchFamily="34" charset="0"/>
                <a:ea typeface="Lucida Sans Unicode" panose="020B0602030504020204" pitchFamily="34" charset="0"/>
                <a:cs typeface="Times New Roman" panose="02020603050405020304" pitchFamily="18" charset="0"/>
                <a:hlinkClick r:id="rId5"/>
              </a:rPr>
              <a:t>hier</a:t>
            </a:r>
            <a:r>
              <a:rPr lang="de-DE" sz="1800" dirty="0">
                <a:effectLst/>
                <a:latin typeface="Lucida Sans" panose="020B0602030504020204" pitchFamily="34" charset="0"/>
                <a:ea typeface="Lucida Sans Unicode" panose="020B0602030504020204" pitchFamily="34" charset="0"/>
                <a:cs typeface="Times New Roman" panose="02020603050405020304" pitchFamily="18" charset="0"/>
              </a:rPr>
              <a:t> </a:t>
            </a:r>
            <a:br>
              <a:rPr lang="de-DE" sz="1800" dirty="0">
                <a:effectLst/>
                <a:latin typeface="Lucida Sans" panose="020B0602030504020204" pitchFamily="34" charset="0"/>
                <a:ea typeface="Lucida Sans Unicode" panose="020B0602030504020204" pitchFamily="34" charset="0"/>
                <a:cs typeface="Times New Roman" panose="02020603050405020304" pitchFamily="18" charset="0"/>
              </a:rPr>
            </a:br>
            <a:r>
              <a:rPr lang="de-DE" sz="1800" dirty="0">
                <a:effectLst/>
                <a:latin typeface="Lucida Sans" panose="020B0602030504020204" pitchFamily="34" charset="0"/>
                <a:ea typeface="Lucida Sans Unicode" panose="020B0602030504020204" pitchFamily="34" charset="0"/>
                <a:cs typeface="Times New Roman" panose="02020603050405020304" pitchFamily="18" charset="0"/>
              </a:rPr>
              <a:t>oder auf der Seite des Leitlinienprogramms Onkologie heruntergeladen werden: </a:t>
            </a:r>
            <a:r>
              <a:rPr lang="de-DE" sz="1800" dirty="0">
                <a:solidFill>
                  <a:srgbClr val="F78C00"/>
                </a:solidFill>
                <a:effectLst/>
                <a:latin typeface="Lucida Sans" panose="020B0602030504020204" pitchFamily="34" charset="0"/>
                <a:ea typeface="Lucida Sans Unicode" panose="020B0602030504020204" pitchFamily="34" charset="0"/>
                <a:cs typeface="Times New Roman" panose="02020603050405020304" pitchFamily="18" charset="0"/>
                <a:hlinkClick r:id="rId6"/>
              </a:rPr>
              <a:t>https://www.leitlinienprogramm-onkologie.de/leitlinien/komplementaermedizin/</a:t>
            </a:r>
            <a:r>
              <a:rPr lang="de-DE" sz="1800" dirty="0">
                <a:effectLst/>
                <a:latin typeface="Lucida Sans" panose="020B0602030504020204" pitchFamily="34" charset="0"/>
                <a:ea typeface="Lucida Sans Unicode" panose="020B0602030504020204" pitchFamily="34" charset="0"/>
                <a:cs typeface="Times New Roman" panose="02020603050405020304" pitchFamily="18" charset="0"/>
              </a:rPr>
              <a:t>.</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88401918"/>
              </p:ext>
            </p:extLst>
          </p:nvPr>
        </p:nvGraphicFramePr>
        <p:xfrm>
          <a:off x="304800" y="2299575"/>
          <a:ext cx="11472000" cy="11277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Fatigue</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Schmerz</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Tumorschmerzen</a:t>
                      </a:r>
                    </a:p>
                  </a:txBody>
                  <a:tcPr>
                    <a:solidFill>
                      <a:srgbClr val="FCEACC"/>
                    </a:solidFill>
                  </a:tcPr>
                </a:tc>
                <a:tc>
                  <a:txBody>
                    <a:bodyPr/>
                    <a:lstStyle/>
                    <a:p>
                      <a:pPr algn="l">
                        <a:spcAft>
                          <a:spcPts val="500"/>
                        </a:spcAft>
                        <a:defRPr sz="900" b="0">
                          <a:solidFill>
                            <a:srgbClr val="000000"/>
                          </a:solidFill>
                          <a:latin typeface="Lucida Sans"/>
                        </a:defRPr>
                      </a:pPr>
                      <a:r>
                        <a:rPr sz="1000" b="0" i="0" u="none"/>
                        <a:t>Intervention: Ohr-Akupressur</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Übelkeit &amp; Erbrechen (Chemo- oder Radiotherapie-induziert)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
        <p:nvSpPr>
          <p:cNvPr id="6" name="Textfeld 5">
            <a:extLst>
              <a:ext uri="{FF2B5EF4-FFF2-40B4-BE49-F238E27FC236}">
                <a16:creationId xmlns:a16="http://schemas.microsoft.com/office/drawing/2014/main" id="{B96C4CDF-4217-A19B-0CFF-B4E6934E665A}"/>
              </a:ext>
            </a:extLst>
          </p:cNvPr>
          <p:cNvSpPr txBox="1"/>
          <p:nvPr/>
        </p:nvSpPr>
        <p:spPr>
          <a:xfrm>
            <a:off x="304800" y="801578"/>
            <a:ext cx="8258992" cy="646331"/>
          </a:xfrm>
          <a:prstGeom prst="rect">
            <a:avLst/>
          </a:prstGeom>
          <a:noFill/>
        </p:spPr>
        <p:txBody>
          <a:bodyPr wrap="none" rtlCol="0">
            <a:spAutoFit/>
          </a:bodyPr>
          <a:lstStyle/>
          <a:p>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Übersicht Empfehlungen zu komplementären Verfahren/ Methoden </a:t>
            </a:r>
            <a:b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br>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 Positiv-Empfehlungen</a:t>
            </a:r>
            <a:r>
              <a:rPr lang="de-DE" b="1" kern="1600" dirty="0">
                <a:latin typeface="Lucida Sans" panose="020B0602030504020204" pitchFamily="34" charset="0"/>
                <a:cs typeface="Times New Roman" panose="02020603050405020304" pitchFamily="18" charset="0"/>
              </a:rPr>
              <a:t>: Akupressur</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71462764"/>
              </p:ext>
            </p:extLst>
          </p:nvPr>
        </p:nvGraphicFramePr>
        <p:xfrm>
          <a:off x="304850" y="1572720"/>
          <a:ext cx="11472000" cy="4754880"/>
        </p:xfrm>
        <a:graphic>
          <a:graphicData uri="http://schemas.openxmlformats.org/drawingml/2006/table">
            <a:tbl>
              <a:tblPr firstRow="1" bandRow="1">
                <a:tableStyleId>{5C22544A-7EE6-4342-B048-85BDC9FD1C3A}</a:tableStyleId>
              </a:tblPr>
              <a:tblGrid>
                <a:gridCol w="3630910">
                  <a:extLst>
                    <a:ext uri="{9D8B030D-6E8A-4147-A177-3AD203B41FA5}">
                      <a16:colId xmlns:a16="http://schemas.microsoft.com/office/drawing/2014/main" val="20000"/>
                    </a:ext>
                  </a:extLst>
                </a:gridCol>
                <a:gridCol w="1457018">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3431744">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dirty="0" err="1"/>
                        <a:t>Endpunkt</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(Gelenk-)Schmerz </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Schmerzen durch Aromataseinhibitoren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dirty="0"/>
                        <a:t>(Tumor-)</a:t>
                      </a:r>
                      <a:r>
                        <a:rPr sz="1000" b="0" i="0" u="none" dirty="0" err="1"/>
                        <a:t>Schmerz</a:t>
                      </a: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sz="1000" b="0" i="0" u="none"/>
                        <a:t>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dirty="0"/>
                        <a:t>Angst/ </a:t>
                      </a:r>
                      <a:r>
                        <a:rPr sz="1000" b="0" i="0" u="none" dirty="0" err="1"/>
                        <a:t>Ängstlichkeit</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Chemotherapie oder unter Therapie mit Aromataseinhibitoren</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dirty="0" err="1"/>
                        <a:t>Depressivität</a:t>
                      </a:r>
                      <a:r>
                        <a:rPr sz="1000" b="0" i="0" u="none" dirty="0"/>
                        <a: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Chemotherapie oder unter Therapie mit Aromataseinhibitoren</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dirty="0"/>
                        <a:t>Ein- und </a:t>
                      </a:r>
                      <a:r>
                        <a:rPr sz="1000" b="0" i="0" u="none" dirty="0" err="1"/>
                        <a:t>Durchschlafstörungen</a:t>
                      </a: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Fatigue</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Cancer Related Fatigue</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dirty="0"/>
                        <a:t>Ileus </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Kann</a:t>
                      </a: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sz="1000" b="0" i="0" u="none"/>
                        <a:t>Kolonkarzinompatienten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Enpunkt Wiederherstellung der Darmfunktion nach Operation</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t>Kognitive Beeinträchtigung (subjektiv und objektiv)</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unter adjuvanter Chemotherapie</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t>Lebensqualität (global und tumorspezifisch)</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onkologischer Therapie</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t>Menopausale Symptome</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Onkologischen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Hitzewallungen</a:t>
                      </a:r>
                    </a:p>
                  </a:txBody>
                  <a:tcPr>
                    <a:solidFill>
                      <a:srgbClr val="FCEACC"/>
                    </a:solidFill>
                  </a:tcPr>
                </a:tc>
                <a:extLst>
                  <a:ext uri="{0D108BD9-81ED-4DB2-BD59-A6C34878D82A}">
                    <a16:rowId xmlns:a16="http://schemas.microsoft.com/office/drawing/2014/main" val="10010"/>
                  </a:ext>
                </a:extLst>
              </a:tr>
              <a:tr h="0">
                <a:tc>
                  <a:txBody>
                    <a:bodyPr/>
                    <a:lstStyle/>
                    <a:p>
                      <a:pPr algn="l">
                        <a:spcAft>
                          <a:spcPts val="500"/>
                        </a:spcAft>
                        <a:defRPr sz="900" b="0">
                          <a:solidFill>
                            <a:srgbClr val="000000"/>
                          </a:solidFill>
                          <a:latin typeface="Lucida Sans"/>
                        </a:defRPr>
                      </a:pPr>
                      <a:r>
                        <a:rPr sz="1000" b="0" i="0" u="none"/>
                        <a:t>Schmerzen (neuropathisch)</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Onkologische</a:t>
                      </a:r>
                      <a:r>
                        <a:rPr sz="1000" b="0" i="0" u="none" dirty="0"/>
                        <a:t> </a:t>
                      </a:r>
                      <a:r>
                        <a:rPr sz="1000" b="0" i="0" u="none" dirty="0" err="1"/>
                        <a:t>Patienten</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Chemotherapie-induzierte periphere neuropathische Schmerzen</a:t>
                      </a:r>
                    </a:p>
                  </a:txBody>
                  <a:tcPr>
                    <a:solidFill>
                      <a:srgbClr val="FCEACC"/>
                    </a:solidFill>
                  </a:tcPr>
                </a:tc>
                <a:extLst>
                  <a:ext uri="{0D108BD9-81ED-4DB2-BD59-A6C34878D82A}">
                    <a16:rowId xmlns:a16="http://schemas.microsoft.com/office/drawing/2014/main" val="10011"/>
                  </a:ext>
                </a:extLst>
              </a:tr>
              <a:tr h="0">
                <a:tc>
                  <a:txBody>
                    <a:bodyPr/>
                    <a:lstStyle/>
                    <a:p>
                      <a:pPr algn="l">
                        <a:spcAft>
                          <a:spcPts val="500"/>
                        </a:spcAft>
                        <a:defRPr sz="900" b="0">
                          <a:solidFill>
                            <a:srgbClr val="000000"/>
                          </a:solidFill>
                          <a:latin typeface="Lucida Sans"/>
                        </a:defRPr>
                      </a:pPr>
                      <a:r>
                        <a:rPr sz="1000" b="0" i="0" u="none"/>
                        <a:t>Schmerz (postoperativ)</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Patienten</a:t>
                      </a:r>
                      <a:r>
                        <a:rPr sz="1000" b="0" i="0" u="none" dirty="0"/>
                        <a:t> </a:t>
                      </a:r>
                      <a:r>
                        <a:rPr sz="1000" b="0" i="0" u="none" dirty="0" err="1"/>
                        <a:t>nach</a:t>
                      </a:r>
                      <a:r>
                        <a:rPr sz="1000" b="0" i="0" u="none" dirty="0"/>
                        <a:t> </a:t>
                      </a:r>
                      <a:r>
                        <a:rPr sz="1000" b="0" i="0" u="none" dirty="0" err="1"/>
                        <a:t>Prostatektomie</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Intervention: Elektroakupunktur</a:t>
                      </a:r>
                    </a:p>
                  </a:txBody>
                  <a:tcPr>
                    <a:solidFill>
                      <a:srgbClr val="FCEACC"/>
                    </a:solidFill>
                  </a:tcPr>
                </a:tc>
                <a:extLst>
                  <a:ext uri="{0D108BD9-81ED-4DB2-BD59-A6C34878D82A}">
                    <a16:rowId xmlns:a16="http://schemas.microsoft.com/office/drawing/2014/main" val="10012"/>
                  </a:ext>
                </a:extLst>
              </a:tr>
              <a:tr h="0">
                <a:tc>
                  <a:txBody>
                    <a:bodyPr/>
                    <a:lstStyle/>
                    <a:p>
                      <a:pPr algn="l">
                        <a:spcAft>
                          <a:spcPts val="500"/>
                        </a:spcAft>
                        <a:defRPr sz="900" b="0">
                          <a:solidFill>
                            <a:srgbClr val="000000"/>
                          </a:solidFill>
                          <a:latin typeface="Lucida Sans"/>
                        </a:defRPr>
                      </a:pPr>
                      <a:r>
                        <a:rPr sz="1000" b="0" i="0" u="none"/>
                        <a:t>Schmerz (postoperativ)</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Patienten</a:t>
                      </a:r>
                      <a:r>
                        <a:rPr sz="1000" b="0" i="0" u="none" dirty="0"/>
                        <a:t> </a:t>
                      </a:r>
                      <a:r>
                        <a:rPr sz="1000" b="0" i="0" u="none" dirty="0" err="1"/>
                        <a:t>während</a:t>
                      </a:r>
                      <a:r>
                        <a:rPr sz="1000" b="0" i="0" u="none" dirty="0"/>
                        <a:t> </a:t>
                      </a:r>
                      <a:r>
                        <a:rPr sz="1000" b="0" i="0" u="none" dirty="0" err="1"/>
                        <a:t>Hirntumoroperationen</a:t>
                      </a:r>
                      <a:endParaRPr sz="1000" b="0" i="0" u="none" dirty="0"/>
                    </a:p>
                  </a:txBody>
                  <a:tcPr>
                    <a:solidFill>
                      <a:srgbClr val="FCEACC"/>
                    </a:solidFill>
                  </a:tcPr>
                </a:tc>
                <a:tc>
                  <a:txBody>
                    <a:bodyPr/>
                    <a:lstStyle/>
                    <a:p>
                      <a:pPr algn="l">
                        <a:spcAft>
                          <a:spcPts val="500"/>
                        </a:spcAft>
                        <a:defRPr sz="900" b="0">
                          <a:solidFill>
                            <a:srgbClr val="000000"/>
                          </a:solidFill>
                          <a:latin typeface="Lucida Sans"/>
                        </a:defRPr>
                      </a:pPr>
                      <a:r>
                        <a:rPr sz="1000" b="0" i="0" u="none" dirty="0"/>
                        <a:t>Intervention: </a:t>
                      </a:r>
                      <a:r>
                        <a:rPr sz="1000" b="0" i="0" u="none" dirty="0" err="1"/>
                        <a:t>Elektroakupunktur</a:t>
                      </a:r>
                      <a:endParaRPr sz="1000" b="0" i="0" u="none" dirty="0"/>
                    </a:p>
                  </a:txBody>
                  <a:tcPr>
                    <a:solidFill>
                      <a:srgbClr val="FCEACC"/>
                    </a:solidFill>
                  </a:tcPr>
                </a:tc>
                <a:extLst>
                  <a:ext uri="{0D108BD9-81ED-4DB2-BD59-A6C34878D82A}">
                    <a16:rowId xmlns:a16="http://schemas.microsoft.com/office/drawing/2014/main" val="10013"/>
                  </a:ext>
                </a:extLst>
              </a:tr>
              <a:tr h="0">
                <a:tc>
                  <a:txBody>
                    <a:bodyPr/>
                    <a:lstStyle/>
                    <a:p>
                      <a:pPr algn="l">
                        <a:spcAft>
                          <a:spcPts val="500"/>
                        </a:spcAft>
                        <a:defRPr sz="900" b="0">
                          <a:solidFill>
                            <a:srgbClr val="000000"/>
                          </a:solidFill>
                          <a:latin typeface="Lucida Sans"/>
                        </a:defRPr>
                      </a:pPr>
                      <a:r>
                        <a:rPr sz="1000" b="0" i="0" u="none"/>
                        <a:t>Übelkeit &amp; Erbrechen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platinbasierter Chemotherapie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zusätzlich</a:t>
                      </a:r>
                      <a:r>
                        <a:rPr sz="1000" b="0" i="0" u="none" dirty="0"/>
                        <a:t> </a:t>
                      </a:r>
                      <a:r>
                        <a:rPr sz="1000" b="0" i="0" u="none" dirty="0" err="1"/>
                        <a:t>zur</a:t>
                      </a:r>
                      <a:r>
                        <a:rPr sz="1000" b="0" i="0" u="none" dirty="0"/>
                        <a:t> </a:t>
                      </a:r>
                      <a:r>
                        <a:rPr sz="1000" b="0" i="0" u="none" dirty="0" err="1"/>
                        <a:t>antiemetischen</a:t>
                      </a:r>
                      <a:r>
                        <a:rPr sz="1000" b="0" i="0" u="none" dirty="0"/>
                        <a:t> </a:t>
                      </a:r>
                      <a:r>
                        <a:rPr sz="1000" b="0" i="0" u="none" dirty="0" err="1"/>
                        <a:t>Therapie</a:t>
                      </a:r>
                      <a:endParaRPr sz="1000" b="0" i="0" u="none" dirty="0"/>
                    </a:p>
                  </a:txBody>
                  <a:tcPr>
                    <a:solidFill>
                      <a:srgbClr val="FCEACC"/>
                    </a:solidFill>
                  </a:tcPr>
                </a:tc>
                <a:extLst>
                  <a:ext uri="{0D108BD9-81ED-4DB2-BD59-A6C34878D82A}">
                    <a16:rowId xmlns:a16="http://schemas.microsoft.com/office/drawing/2014/main" val="10014"/>
                  </a:ext>
                </a:extLst>
              </a:tr>
              <a:tr h="0">
                <a:tc>
                  <a:txBody>
                    <a:bodyPr/>
                    <a:lstStyle/>
                    <a:p>
                      <a:pPr algn="l">
                        <a:spcAft>
                          <a:spcPts val="500"/>
                        </a:spcAft>
                        <a:defRPr sz="900" b="0">
                          <a:solidFill>
                            <a:srgbClr val="000000"/>
                          </a:solidFill>
                          <a:latin typeface="Lucida Sans"/>
                        </a:defRPr>
                      </a:pPr>
                      <a:r>
                        <a:rPr sz="1000" b="0" i="0" u="none"/>
                        <a:t>Xerostomie (Vorbeugung)</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Kopf-Hals Tumoren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während</a:t>
                      </a:r>
                      <a:r>
                        <a:rPr sz="1000" b="0" i="0" u="none" dirty="0"/>
                        <a:t> Radio-/ </a:t>
                      </a:r>
                      <a:r>
                        <a:rPr sz="1000" b="0" i="0" u="none" dirty="0" err="1"/>
                        <a:t>Chemotherapie</a:t>
                      </a:r>
                      <a:endParaRPr sz="1000" b="0" i="0" u="none" dirty="0"/>
                    </a:p>
                  </a:txBody>
                  <a:tcPr>
                    <a:solidFill>
                      <a:srgbClr val="FCEACC"/>
                    </a:solidFill>
                  </a:tcPr>
                </a:tc>
                <a:extLst>
                  <a:ext uri="{0D108BD9-81ED-4DB2-BD59-A6C34878D82A}">
                    <a16:rowId xmlns:a16="http://schemas.microsoft.com/office/drawing/2014/main" val="10015"/>
                  </a:ext>
                </a:extLst>
              </a:tr>
              <a:tr h="0">
                <a:tc>
                  <a:txBody>
                    <a:bodyPr/>
                    <a:lstStyle/>
                    <a:p>
                      <a:pPr algn="l">
                        <a:spcAft>
                          <a:spcPts val="500"/>
                        </a:spcAft>
                        <a:defRPr sz="900" b="0">
                          <a:solidFill>
                            <a:srgbClr val="000000"/>
                          </a:solidFill>
                          <a:latin typeface="Lucida Sans"/>
                        </a:defRPr>
                      </a:pPr>
                      <a:r>
                        <a:rPr sz="1000" b="0" i="0" u="none" dirty="0" err="1"/>
                        <a:t>Xerostomie</a:t>
                      </a:r>
                      <a:r>
                        <a:rPr sz="1000" b="0" i="0" u="none" dirty="0"/>
                        <a:t> (</a:t>
                      </a:r>
                      <a:r>
                        <a:rPr sz="1000" b="0" i="0" u="none" dirty="0" err="1"/>
                        <a:t>subjektive</a:t>
                      </a:r>
                      <a:r>
                        <a:rPr sz="1000" b="0" i="0" u="none" dirty="0"/>
                        <a:t> </a:t>
                      </a:r>
                      <a:r>
                        <a:rPr sz="1000" b="0" i="0" u="none" dirty="0" err="1"/>
                        <a:t>Symptome</a:t>
                      </a:r>
                      <a:r>
                        <a:rPr sz="1000" b="0" i="0" u="none" dirty="0"/>
                        <a: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nach</a:t>
                      </a:r>
                      <a:r>
                        <a:rPr sz="1000" b="0" i="0" u="none" dirty="0"/>
                        <a:t> </a:t>
                      </a:r>
                      <a:r>
                        <a:rPr sz="1000" b="0" i="0" u="none" dirty="0" err="1"/>
                        <a:t>adjuvanter</a:t>
                      </a:r>
                      <a:r>
                        <a:rPr sz="1000" b="0" i="0" u="none" dirty="0"/>
                        <a:t> </a:t>
                      </a:r>
                      <a:r>
                        <a:rPr sz="1000" b="0" i="0" u="none" dirty="0" err="1"/>
                        <a:t>Radiotherapie</a:t>
                      </a:r>
                      <a:endParaRPr sz="1000" b="0" i="0" u="none" dirty="0"/>
                    </a:p>
                  </a:txBody>
                  <a:tcPr>
                    <a:solidFill>
                      <a:srgbClr val="FCEACC"/>
                    </a:solidFill>
                  </a:tcPr>
                </a:tc>
                <a:extLst>
                  <a:ext uri="{0D108BD9-81ED-4DB2-BD59-A6C34878D82A}">
                    <a16:rowId xmlns:a16="http://schemas.microsoft.com/office/drawing/2014/main" val="1001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
        <p:nvSpPr>
          <p:cNvPr id="6" name="Textfeld 5">
            <a:extLst>
              <a:ext uri="{FF2B5EF4-FFF2-40B4-BE49-F238E27FC236}">
                <a16:creationId xmlns:a16="http://schemas.microsoft.com/office/drawing/2014/main" id="{AF5029BA-3B7B-D53B-D518-2E2E7437AD67}"/>
              </a:ext>
            </a:extLst>
          </p:cNvPr>
          <p:cNvSpPr txBox="1"/>
          <p:nvPr/>
        </p:nvSpPr>
        <p:spPr>
          <a:xfrm>
            <a:off x="304800" y="685705"/>
            <a:ext cx="8258992" cy="646331"/>
          </a:xfrm>
          <a:prstGeom prst="rect">
            <a:avLst/>
          </a:prstGeom>
          <a:noFill/>
        </p:spPr>
        <p:txBody>
          <a:bodyPr wrap="none" rtlCol="0">
            <a:spAutoFit/>
          </a:bodyPr>
          <a:lstStyle/>
          <a:p>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Übersicht Empfehlungen zu komplementären Verfahren/ Methoden </a:t>
            </a:r>
            <a:b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br>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 Positiv-Empfehlungen: Akupunktur</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60000" y="1890000"/>
          <a:ext cx="11472000" cy="7315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Ein- und Durchschlafstörungen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Überlebende nach Brustkrebs</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Fatigue</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Überlebende nach Brustkrebs</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
        <p:nvSpPr>
          <p:cNvPr id="6" name="Textfeld 5">
            <a:extLst>
              <a:ext uri="{FF2B5EF4-FFF2-40B4-BE49-F238E27FC236}">
                <a16:creationId xmlns:a16="http://schemas.microsoft.com/office/drawing/2014/main" id="{5FFB1CD0-12BC-6420-5972-364B8091E00E}"/>
              </a:ext>
            </a:extLst>
          </p:cNvPr>
          <p:cNvSpPr txBox="1"/>
          <p:nvPr/>
        </p:nvSpPr>
        <p:spPr>
          <a:xfrm>
            <a:off x="304800" y="685705"/>
            <a:ext cx="8258992" cy="646331"/>
          </a:xfrm>
          <a:prstGeom prst="rect">
            <a:avLst/>
          </a:prstGeom>
          <a:noFill/>
        </p:spPr>
        <p:txBody>
          <a:bodyPr wrap="none" rtlCol="0">
            <a:spAutoFit/>
          </a:bodyPr>
          <a:lstStyle/>
          <a:p>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Übersicht Empfehlungen zu komplementären Verfahren/ Methoden </a:t>
            </a:r>
            <a:b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br>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 Positiv-Empfehlungen: </a:t>
            </a:r>
            <a:r>
              <a:rPr lang="de-DE" b="1" kern="1600" dirty="0">
                <a:latin typeface="Lucida Sans" panose="020B0602030504020204" pitchFamily="34" charset="0"/>
                <a:cs typeface="Times New Roman" panose="02020603050405020304" pitchFamily="18" charset="0"/>
              </a:rPr>
              <a:t>Anthroposophische Komplexbehandlung</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32644550"/>
              </p:ext>
            </p:extLst>
          </p:nvPr>
        </p:nvGraphicFramePr>
        <p:xfrm>
          <a:off x="360000" y="1890000"/>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1643864">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4871904">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Verminderung zerebraler Ödeme</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Hirntumoren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Ergänzend</a:t>
                      </a:r>
                      <a:r>
                        <a:rPr sz="1000" b="0" i="0" u="none" dirty="0"/>
                        <a:t> </a:t>
                      </a:r>
                      <a:r>
                        <a:rPr sz="1000" b="0" i="0" u="none" dirty="0" err="1"/>
                        <a:t>zur</a:t>
                      </a:r>
                      <a:r>
                        <a:rPr sz="1000" b="0" i="0" u="none" dirty="0"/>
                        <a:t> </a:t>
                      </a:r>
                      <a:r>
                        <a:rPr sz="1000" b="0" i="0" u="none" dirty="0" err="1"/>
                        <a:t>leitliniengerechten</a:t>
                      </a:r>
                      <a:r>
                        <a:rPr sz="1000" b="0" i="0" u="none" dirty="0"/>
                        <a:t> </a:t>
                      </a:r>
                      <a:r>
                        <a:rPr sz="1000" b="0" i="0" u="none" dirty="0" err="1"/>
                        <a:t>antiödematösen</a:t>
                      </a:r>
                      <a:r>
                        <a:rPr sz="1000" b="0" i="0" u="none" dirty="0"/>
                        <a:t> </a:t>
                      </a:r>
                      <a:r>
                        <a:rPr sz="1000" b="0" i="0" u="none" dirty="0" err="1"/>
                        <a:t>Therapie</a:t>
                      </a:r>
                      <a:endParaRPr sz="1000" b="0" i="0" u="none" dirty="0"/>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
        <p:nvSpPr>
          <p:cNvPr id="7" name="Textfeld 6">
            <a:extLst>
              <a:ext uri="{FF2B5EF4-FFF2-40B4-BE49-F238E27FC236}">
                <a16:creationId xmlns:a16="http://schemas.microsoft.com/office/drawing/2014/main" id="{945724E2-B7E6-D49C-7AA3-24640DE405C1}"/>
              </a:ext>
            </a:extLst>
          </p:cNvPr>
          <p:cNvSpPr txBox="1"/>
          <p:nvPr/>
        </p:nvSpPr>
        <p:spPr>
          <a:xfrm>
            <a:off x="360000" y="708692"/>
            <a:ext cx="10704552" cy="1200329"/>
          </a:xfrm>
          <a:prstGeom prst="rect">
            <a:avLst/>
          </a:prstGeom>
          <a:noFill/>
        </p:spPr>
        <p:txBody>
          <a:bodyPr wrap="square">
            <a:spAutoFit/>
          </a:bodyPr>
          <a:lstStyle/>
          <a:p>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Übersicht Empfehlungen zu komplementären Verfahren/ Methoden </a:t>
            </a:r>
            <a:b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br>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 Positiv-Empfehlungen: </a:t>
            </a:r>
          </a:p>
          <a:p>
            <a:endParaRPr lang="de-DE" b="1" kern="1600" dirty="0">
              <a:latin typeface="Lucida Sans" panose="020B0602030504020204" pitchFamily="34" charset="0"/>
              <a:cs typeface="Times New Roman" panose="02020603050405020304" pitchFamily="18" charset="0"/>
            </a:endParaRPr>
          </a:p>
          <a:p>
            <a:r>
              <a:rPr lang="de-DE" b="1" kern="1600" dirty="0" err="1">
                <a:latin typeface="Lucida Sans" panose="020B0602030504020204" pitchFamily="34" charset="0"/>
                <a:cs typeface="Times New Roman" panose="02020603050405020304" pitchFamily="18" charset="0"/>
              </a:rPr>
              <a:t>Boswellia</a:t>
            </a:r>
            <a:r>
              <a:rPr lang="de-DE" b="1" kern="1600" dirty="0">
                <a:latin typeface="Lucida Sans" panose="020B0602030504020204" pitchFamily="34" charset="0"/>
                <a:cs typeface="Times New Roman" panose="02020603050405020304" pitchFamily="18" charset="0"/>
              </a:rPr>
              <a:t> </a:t>
            </a:r>
            <a:r>
              <a:rPr lang="de-DE" b="1" kern="1600" dirty="0" err="1">
                <a:latin typeface="Lucida Sans" panose="020B0602030504020204" pitchFamily="34" charset="0"/>
                <a:cs typeface="Times New Roman" panose="02020603050405020304" pitchFamily="18" charset="0"/>
              </a:rPr>
              <a:t>serrata</a:t>
            </a:r>
            <a:endParaRPr lang="de-DE" b="1" kern="1600" dirty="0">
              <a:latin typeface="Lucida Sans" panose="020B0602030504020204" pitchFamily="34" charset="0"/>
              <a:cs typeface="Times New Roman" panose="02020603050405020304" pitchFamily="18" charset="0"/>
            </a:endParaRPr>
          </a:p>
        </p:txBody>
      </p:sp>
      <p:sp>
        <p:nvSpPr>
          <p:cNvPr id="8" name="Title 1"/>
          <p:cNvSpPr>
            <a:spLocks noGrp="1"/>
          </p:cNvSpPr>
          <p:nvPr>
            <p:ph type="title"/>
          </p:nvPr>
        </p:nvSpPr>
        <p:spPr>
          <a:xfrm>
            <a:off x="347739" y="2766268"/>
            <a:ext cx="11582400" cy="487680"/>
          </a:xfrm>
        </p:spPr>
        <p:txBody>
          <a:bodyPr>
            <a:normAutofit/>
          </a:bodyPr>
          <a:lstStyle/>
          <a:p>
            <a:pPr>
              <a:defRPr sz="2000"/>
            </a:pPr>
            <a:r>
              <a:rPr sz="1800" dirty="0"/>
              <a:t>Cimicifuga </a:t>
            </a:r>
            <a:r>
              <a:rPr sz="1800" dirty="0" err="1"/>
              <a:t>racemosa</a:t>
            </a:r>
            <a:endParaRPr sz="1800" dirty="0"/>
          </a:p>
        </p:txBody>
      </p:sp>
      <p:graphicFrame>
        <p:nvGraphicFramePr>
          <p:cNvPr id="9" name="Table 2"/>
          <p:cNvGraphicFramePr>
            <a:graphicFrameLocks noGrp="1"/>
          </p:cNvGraphicFramePr>
          <p:nvPr>
            <p:extLst>
              <p:ext uri="{D42A27DB-BD31-4B8C-83A1-F6EECF244321}">
                <p14:modId xmlns:p14="http://schemas.microsoft.com/office/powerpoint/2010/main" val="2609690257"/>
              </p:ext>
            </p:extLst>
          </p:nvPr>
        </p:nvGraphicFramePr>
        <p:xfrm>
          <a:off x="402939" y="3240584"/>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1600925">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4914843">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dirty="0" err="1"/>
                        <a:t>Endpunkt</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Menopausale Symptome</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defRPr sz="900" b="0">
                          <a:solidFill>
                            <a:srgbClr val="000000"/>
                          </a:solidFill>
                          <a:latin typeface="Lucida Sans"/>
                        </a:defRPr>
                      </a:pPr>
                      <a:endParaRPr dirty="0"/>
                    </a:p>
                  </a:txBody>
                  <a:tcPr anchor="ctr">
                    <a:solidFill>
                      <a:srgbClr val="FCEACC"/>
                    </a:solidFill>
                  </a:tcPr>
                </a:tc>
                <a:extLst>
                  <a:ext uri="{0D108BD9-81ED-4DB2-BD59-A6C34878D82A}">
                    <a16:rowId xmlns:a16="http://schemas.microsoft.com/office/drawing/2014/main" val="10001"/>
                  </a:ext>
                </a:extLst>
              </a:tr>
            </a:tbl>
          </a:graphicData>
        </a:graphic>
      </p:graphicFrame>
      <p:sp>
        <p:nvSpPr>
          <p:cNvPr id="10" name="Title 1"/>
          <p:cNvSpPr txBox="1">
            <a:spLocks/>
          </p:cNvSpPr>
          <p:nvPr/>
        </p:nvSpPr>
        <p:spPr>
          <a:xfrm>
            <a:off x="333600" y="3987623"/>
            <a:ext cx="11582400" cy="4880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defRPr sz="2000"/>
            </a:pPr>
            <a:r>
              <a:rPr lang="de-DE" sz="1800" dirty="0"/>
              <a:t>Cannabinoide</a:t>
            </a:r>
          </a:p>
        </p:txBody>
      </p:sp>
      <p:graphicFrame>
        <p:nvGraphicFramePr>
          <p:cNvPr id="11" name="Table 2"/>
          <p:cNvGraphicFramePr>
            <a:graphicFrameLocks noGrp="1"/>
          </p:cNvGraphicFramePr>
          <p:nvPr>
            <p:extLst>
              <p:ext uri="{D42A27DB-BD31-4B8C-83A1-F6EECF244321}">
                <p14:modId xmlns:p14="http://schemas.microsoft.com/office/powerpoint/2010/main" val="4236468371"/>
              </p:ext>
            </p:extLst>
          </p:nvPr>
        </p:nvGraphicFramePr>
        <p:xfrm>
          <a:off x="360000" y="4513590"/>
          <a:ext cx="11472000" cy="8839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157185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5087928">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dirty="0" err="1"/>
                        <a:t>Empfehlungsstärke</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Schmerz</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Intervention: THC:CBD; bei unzureichend wirksamer Opioidtherapie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Übelkeit und Erbrechen (chemotherapieinduziert)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Intervention: THC/CBD; </a:t>
                      </a:r>
                      <a:r>
                        <a:rPr sz="1000" b="0" i="0" u="none" dirty="0" err="1"/>
                        <a:t>bei</a:t>
                      </a:r>
                      <a:r>
                        <a:rPr sz="1000" b="0" i="0" u="none" dirty="0"/>
                        <a:t> </a:t>
                      </a:r>
                      <a:r>
                        <a:rPr sz="1000" b="0" i="0" u="none" dirty="0" err="1"/>
                        <a:t>nicht</a:t>
                      </a:r>
                      <a:r>
                        <a:rPr sz="1000" b="0" i="0" u="none" dirty="0"/>
                        <a:t> </a:t>
                      </a:r>
                      <a:r>
                        <a:rPr sz="1000" b="0" i="0" u="none" dirty="0" err="1"/>
                        <a:t>ausreichend</a:t>
                      </a:r>
                      <a:r>
                        <a:rPr sz="1000" b="0" i="0" u="none" dirty="0"/>
                        <a:t> </a:t>
                      </a:r>
                      <a:r>
                        <a:rPr sz="1000" b="0" i="0" u="none" dirty="0" err="1"/>
                        <a:t>wirksamer</a:t>
                      </a:r>
                      <a:r>
                        <a:rPr sz="1000" b="0" i="0" u="none" dirty="0"/>
                        <a:t> </a:t>
                      </a:r>
                      <a:r>
                        <a:rPr sz="1000" b="0" i="0" u="none" dirty="0" err="1"/>
                        <a:t>Opioidtherapie</a:t>
                      </a:r>
                      <a:endParaRPr sz="1000" b="0" i="0" u="none" dirty="0"/>
                    </a:p>
                  </a:txBody>
                  <a:tcPr>
                    <a:solidFill>
                      <a:srgbClr val="FCEACC"/>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521284"/>
            <a:ext cx="11582400" cy="360000"/>
          </a:xfrm>
        </p:spPr>
        <p:txBody>
          <a:bodyPr>
            <a:normAutofit fontScale="90000"/>
          </a:bodyPr>
          <a:lstStyle/>
          <a:p>
            <a:pPr>
              <a:defRPr sz="2000"/>
            </a:pPr>
            <a:r>
              <a:rPr dirty="0" err="1"/>
              <a:t>Carnitin</a:t>
            </a:r>
            <a:endParaRPr dirty="0"/>
          </a:p>
        </p:txBody>
      </p:sp>
      <p:graphicFrame>
        <p:nvGraphicFramePr>
          <p:cNvPr id="3" name="Table 2"/>
          <p:cNvGraphicFramePr>
            <a:graphicFrameLocks noGrp="1"/>
          </p:cNvGraphicFramePr>
          <p:nvPr/>
        </p:nvGraphicFramePr>
        <p:xfrm>
          <a:off x="360000" y="1890000"/>
          <a:ext cx="11472000" cy="7924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Senkung der Komplikationsraten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Leberzell- und Gallengangkarzinom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t>Präoperativ zur Verkürzung des Krankenhausaufenthalts nach Leberteilentfernung</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
        <p:nvSpPr>
          <p:cNvPr id="6" name="Textfeld 5">
            <a:extLst>
              <a:ext uri="{FF2B5EF4-FFF2-40B4-BE49-F238E27FC236}">
                <a16:creationId xmlns:a16="http://schemas.microsoft.com/office/drawing/2014/main" id="{32725B4D-583D-021D-CFD2-82FF4789D552}"/>
              </a:ext>
            </a:extLst>
          </p:cNvPr>
          <p:cNvSpPr txBox="1"/>
          <p:nvPr/>
        </p:nvSpPr>
        <p:spPr>
          <a:xfrm>
            <a:off x="360000" y="708692"/>
            <a:ext cx="10704552" cy="646331"/>
          </a:xfrm>
          <a:prstGeom prst="rect">
            <a:avLst/>
          </a:prstGeom>
          <a:noFill/>
        </p:spPr>
        <p:txBody>
          <a:bodyPr wrap="square">
            <a:spAutoFit/>
          </a:bodyPr>
          <a:lstStyle/>
          <a:p>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Übersicht Empfehlungen zu komplementären Verfahren/ Methoden </a:t>
            </a:r>
            <a:b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br>
            <a:r>
              <a:rPr lang="de-DE" sz="1800" b="1" kern="1600" dirty="0">
                <a:effectLst/>
                <a:latin typeface="Lucida Sans" panose="020B0602030504020204" pitchFamily="34" charset="0"/>
                <a:ea typeface="Times New Roman" panose="02020603050405020304" pitchFamily="18" charset="0"/>
                <a:cs typeface="Times New Roman" panose="02020603050405020304" pitchFamily="18" charset="0"/>
              </a:rPr>
              <a:t>– Positiv-Empfehlungen: </a:t>
            </a:r>
          </a:p>
        </p:txBody>
      </p:sp>
      <p:sp>
        <p:nvSpPr>
          <p:cNvPr id="7" name="Title 1"/>
          <p:cNvSpPr txBox="1">
            <a:spLocks/>
          </p:cNvSpPr>
          <p:nvPr/>
        </p:nvSpPr>
        <p:spPr>
          <a:xfrm>
            <a:off x="335310" y="2880120"/>
            <a:ext cx="11582400" cy="4876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defRPr sz="2000"/>
            </a:pPr>
            <a:r>
              <a:rPr lang="de-DE" sz="1800"/>
              <a:t>Ginseng</a:t>
            </a:r>
            <a:endParaRPr lang="de-DE" sz="1800" dirty="0"/>
          </a:p>
        </p:txBody>
      </p:sp>
      <p:graphicFrame>
        <p:nvGraphicFramePr>
          <p:cNvPr id="8" name="Table 2"/>
          <p:cNvGraphicFramePr>
            <a:graphicFrameLocks noGrp="1"/>
          </p:cNvGraphicFramePr>
          <p:nvPr>
            <p:extLst>
              <p:ext uri="{D42A27DB-BD31-4B8C-83A1-F6EECF244321}">
                <p14:modId xmlns:p14="http://schemas.microsoft.com/office/powerpoint/2010/main" val="2853824154"/>
              </p:ext>
            </p:extLst>
          </p:nvPr>
        </p:nvGraphicFramePr>
        <p:xfrm>
          <a:off x="390510" y="3429000"/>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Fatigue</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bl>
          </a:graphicData>
        </a:graphic>
      </p:graphicFrame>
      <p:sp>
        <p:nvSpPr>
          <p:cNvPr id="9" name="Title 1"/>
          <p:cNvSpPr txBox="1">
            <a:spLocks/>
          </p:cNvSpPr>
          <p:nvPr/>
        </p:nvSpPr>
        <p:spPr>
          <a:xfrm>
            <a:off x="347821" y="4343729"/>
            <a:ext cx="11582400" cy="36000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defRPr sz="2000"/>
            </a:pPr>
            <a:r>
              <a:rPr lang="de-DE" sz="1800"/>
              <a:t>Homöopathie</a:t>
            </a:r>
            <a:endParaRPr lang="de-DE" sz="2000" dirty="0"/>
          </a:p>
        </p:txBody>
      </p:sp>
      <p:graphicFrame>
        <p:nvGraphicFramePr>
          <p:cNvPr id="10" name="Table 2"/>
          <p:cNvGraphicFramePr>
            <a:graphicFrameLocks noGrp="1"/>
          </p:cNvGraphicFramePr>
          <p:nvPr>
            <p:extLst>
              <p:ext uri="{D42A27DB-BD31-4B8C-83A1-F6EECF244321}">
                <p14:modId xmlns:p14="http://schemas.microsoft.com/office/powerpoint/2010/main" val="1344414377"/>
              </p:ext>
            </p:extLst>
          </p:nvPr>
        </p:nvGraphicFramePr>
        <p:xfrm>
          <a:off x="403021" y="4764929"/>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Lebensqualität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Intervention: Klassische Homöopathie</a:t>
                      </a:r>
                    </a:p>
                  </a:txBody>
                  <a:tcPr>
                    <a:solidFill>
                      <a:srgbClr val="FCEAC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zwei systematischen Reviews über 9 RCTs zur Wirksamkeit von Akupunktur zur Senkung von Tumorschmerzen bei onkologischen Patienten vor. Akupunktur sollte zur Senkung der Tumorschmerzen und/ oder Einsparung von Analgetika bei diesen Patienten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[He, Y. 2020]</a:t>
                      </a:r>
                      <a:r>
                        <a:rPr sz="1000"/>
                        <a:t>, </a:t>
                      </a:r>
                      <a:r>
                        <a:rPr sz="1000">
                          <a:solidFill>
                            <a:srgbClr val="F7BF66"/>
                          </a:solidFill>
                          <a:hlinkClick r:id="rId3"/>
                        </a:rPr>
                        <a:t>[Paley, C. A.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Individualisiertes, multimodales komplementärmedizinisches Therapieangebot</a:t>
            </a:r>
          </a:p>
        </p:txBody>
      </p:sp>
      <p:graphicFrame>
        <p:nvGraphicFramePr>
          <p:cNvPr id="3" name="Table 2"/>
          <p:cNvGraphicFramePr>
            <a:graphicFrameLocks noGrp="1"/>
          </p:cNvGraphicFramePr>
          <p:nvPr/>
        </p:nvGraphicFramePr>
        <p:xfrm>
          <a:off x="360000" y="1890000"/>
          <a:ext cx="11472000" cy="14325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Fatigue</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der onkologischen Therapie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Lebensqualität (global und tumorspezifisch)</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der onkologischen Therapie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Schmerz</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der onkologischen Therapie</a:t>
                      </a:r>
                    </a:p>
                  </a:txBody>
                  <a:tcP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Ingwer</a:t>
            </a:r>
          </a:p>
        </p:txBody>
      </p:sp>
      <p:graphicFrame>
        <p:nvGraphicFramePr>
          <p:cNvPr id="3" name="Table 2"/>
          <p:cNvGraphicFramePr>
            <a:graphicFrameLocks noGrp="1"/>
          </p:cNvGraphicFramePr>
          <p:nvPr/>
        </p:nvGraphicFramePr>
        <p:xfrm>
          <a:off x="360000" y="1890000"/>
          <a:ext cx="11472000" cy="7035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Übelkeit &amp; Erbrechen</a:t>
                      </a:r>
                    </a:p>
                    <a:p>
                      <a:pPr algn="l">
                        <a:spcAft>
                          <a:spcPts val="500"/>
                        </a:spcAft>
                      </a:pPr>
                      <a:r>
                        <a:rPr sz="1000" b="0" i="0" u="none"/>
                        <a:t>(Chemotherapienduziert)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zusätzlich zur leitliniengerechten Antiemese</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Körperliche Aktivität und Sport</a:t>
            </a:r>
          </a:p>
        </p:txBody>
      </p:sp>
      <p:graphicFrame>
        <p:nvGraphicFramePr>
          <p:cNvPr id="3" name="Table 2"/>
          <p:cNvGraphicFramePr>
            <a:graphicFrameLocks noGrp="1"/>
          </p:cNvGraphicFramePr>
          <p:nvPr/>
        </p:nvGraphicFramePr>
        <p:xfrm>
          <a:off x="360000" y="1890000"/>
          <a:ext cx="11472000" cy="7315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Fatigue</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Lebensqualität</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Meditation</a:t>
            </a:r>
          </a:p>
        </p:txBody>
      </p:sp>
      <p:graphicFrame>
        <p:nvGraphicFramePr>
          <p:cNvPr id="3" name="Table 2"/>
          <p:cNvGraphicFramePr>
            <a:graphicFrameLocks noGrp="1"/>
          </p:cNvGraphicFramePr>
          <p:nvPr>
            <p:extLst>
              <p:ext uri="{D42A27DB-BD31-4B8C-83A1-F6EECF244321}">
                <p14:modId xmlns:p14="http://schemas.microsoft.com/office/powerpoint/2010/main" val="2111441744"/>
              </p:ext>
            </p:extLst>
          </p:nvPr>
        </p:nvGraphicFramePr>
        <p:xfrm>
          <a:off x="360000" y="1566150"/>
          <a:ext cx="11472000" cy="18288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1643864">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4151824">
                  <a:extLst>
                    <a:ext uri="{9D8B030D-6E8A-4147-A177-3AD203B41FA5}">
                      <a16:colId xmlns:a16="http://schemas.microsoft.com/office/drawing/2014/main" val="20003"/>
                    </a:ext>
                  </a:extLst>
                </a:gridCol>
              </a:tblGrid>
              <a:tr h="143032">
                <a:tc>
                  <a:txBody>
                    <a:bodyPr/>
                    <a:lstStyle/>
                    <a:p>
                      <a:pPr algn="l">
                        <a:spcAft>
                          <a:spcPts val="500"/>
                        </a:spcAft>
                        <a:defRPr sz="900" b="0">
                          <a:solidFill>
                            <a:srgbClr val="000000"/>
                          </a:solidFill>
                          <a:latin typeface="Lucida Sans"/>
                        </a:defRPr>
                      </a:pPr>
                      <a:r>
                        <a:rPr sz="1000" b="1" i="0" u="none" dirty="0" err="1"/>
                        <a:t>Endpunkt</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dirty="0"/>
                        <a:t>Angst/ </a:t>
                      </a:r>
                      <a:r>
                        <a:rPr sz="1000" b="0" i="0" u="none" dirty="0" err="1"/>
                        <a:t>Ängstlichkeit</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 (1) &amp; Patienten mit Leukämie (2)</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der Radiotherapie, sowie vor Mastektomie (1) &amp; während der Chemotherapie (2)</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dirty="0" err="1"/>
                        <a:t>Depressivität</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 in palliativmedizinischer Versorgung</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Lebensqualität (global und tumorspezifisch)</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 in palliativmedizinischer Versorgung</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Stress (akut)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Intervention: </a:t>
                      </a:r>
                      <a:r>
                        <a:rPr sz="1000" b="0" i="0" u="none" dirty="0" err="1"/>
                        <a:t>achtsamkeitsbasierte</a:t>
                      </a:r>
                      <a:r>
                        <a:rPr sz="1000" b="0" i="0" u="none" dirty="0"/>
                        <a:t> </a:t>
                      </a:r>
                      <a:r>
                        <a:rPr sz="1000" b="0" i="0" u="none" dirty="0" err="1"/>
                        <a:t>Atemtechnik</a:t>
                      </a:r>
                      <a:r>
                        <a:rPr sz="1000" b="0" i="0" u="none" dirty="0"/>
                        <a:t>; </a:t>
                      </a:r>
                      <a:r>
                        <a:rPr sz="1000" b="0" i="0" u="none" dirty="0" err="1"/>
                        <a:t>während</a:t>
                      </a:r>
                      <a:r>
                        <a:rPr sz="1000" b="0" i="0" u="none" dirty="0"/>
                        <a:t> Chemo-/ </a:t>
                      </a:r>
                      <a:r>
                        <a:rPr sz="1000" b="0" i="0" u="none" dirty="0" err="1"/>
                        <a:t>Radiotherapie</a:t>
                      </a:r>
                      <a:r>
                        <a:rPr sz="1000" b="0" i="0" u="none" dirty="0"/>
                        <a:t>, in </a:t>
                      </a:r>
                      <a:r>
                        <a:rPr sz="1000" b="0" i="0" u="none" dirty="0" err="1"/>
                        <a:t>palliativmedizinischer</a:t>
                      </a:r>
                      <a:r>
                        <a:rPr sz="1000" b="0" i="0" u="none" dirty="0"/>
                        <a:t> </a:t>
                      </a:r>
                      <a:r>
                        <a:rPr sz="1000" b="0" i="0" u="none" dirty="0" err="1"/>
                        <a:t>Versorgung</a:t>
                      </a:r>
                      <a:endParaRPr sz="1000" b="0" i="0" u="none" dirty="0"/>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Mindfulness-based Stress Reduction</a:t>
            </a:r>
          </a:p>
        </p:txBody>
      </p:sp>
      <p:graphicFrame>
        <p:nvGraphicFramePr>
          <p:cNvPr id="3" name="Table 2"/>
          <p:cNvGraphicFramePr>
            <a:graphicFrameLocks noGrp="1"/>
          </p:cNvGraphicFramePr>
          <p:nvPr>
            <p:extLst>
              <p:ext uri="{D42A27DB-BD31-4B8C-83A1-F6EECF244321}">
                <p14:modId xmlns:p14="http://schemas.microsoft.com/office/powerpoint/2010/main" val="4091150889"/>
              </p:ext>
            </p:extLst>
          </p:nvPr>
        </p:nvGraphicFramePr>
        <p:xfrm>
          <a:off x="360000" y="1890000"/>
          <a:ext cx="11472000" cy="26517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1499848">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gridCol w="2927688">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dirty="0" err="1"/>
                        <a:t>Endpunkt</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dirty="0"/>
                        <a:t>Angst/ </a:t>
                      </a:r>
                      <a:r>
                        <a:rPr sz="1000" b="0" i="0" u="none" dirty="0" err="1"/>
                        <a:t>Ängstlichkeit</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adjuvanter Therapie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dirty="0" err="1"/>
                        <a:t>Depressivität</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adjuvanter Therapie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Ein- und Durchschlafstörungen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adjuvanter Therapie</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Fatigue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adjuvanter Therapie</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Kognitive Beeinträchtigung (subjektiv und objektiv)</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adjuvanter Therapie</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Lebensqualität (global und tumorspezifisch)</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Menopausale Symptome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Patientinnen mit Brustkrebs oder anderen gynäkologischen Tumoren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adjuvanter Therapie</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t>Stress(-rezeption)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während</a:t>
                      </a:r>
                      <a:r>
                        <a:rPr sz="1000" b="0" i="0" u="none" dirty="0"/>
                        <a:t> und </a:t>
                      </a:r>
                      <a:r>
                        <a:rPr sz="1000" b="0" i="0" u="none" dirty="0" err="1"/>
                        <a:t>nach</a:t>
                      </a:r>
                      <a:r>
                        <a:rPr sz="1000" b="0" i="0" u="none" dirty="0"/>
                        <a:t> </a:t>
                      </a:r>
                      <a:r>
                        <a:rPr sz="1000" b="0" i="0" u="none" dirty="0" err="1"/>
                        <a:t>adjuvanter</a:t>
                      </a:r>
                      <a:r>
                        <a:rPr sz="1000" b="0" i="0" u="none" dirty="0"/>
                        <a:t> </a:t>
                      </a:r>
                      <a:r>
                        <a:rPr sz="1000" b="0" i="0" u="none" dirty="0" err="1"/>
                        <a:t>Therapie</a:t>
                      </a:r>
                      <a:endParaRPr sz="1000" b="0" i="0" u="none" dirty="0"/>
                    </a:p>
                  </a:txBody>
                  <a:tcPr>
                    <a:solidFill>
                      <a:srgbClr val="FCEACC"/>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Mistel</a:t>
            </a:r>
          </a:p>
        </p:txBody>
      </p:sp>
      <p:graphicFrame>
        <p:nvGraphicFramePr>
          <p:cNvPr id="3" name="Table 2"/>
          <p:cNvGraphicFramePr>
            <a:graphicFrameLocks noGrp="1"/>
          </p:cNvGraphicFramePr>
          <p:nvPr/>
        </p:nvGraphicFramePr>
        <p:xfrm>
          <a:off x="360000" y="1890000"/>
          <a:ext cx="11472000" cy="6400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Lebensqualität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soliden Tumoren</a:t>
                      </a:r>
                    </a:p>
                  </a:txBody>
                  <a:tcPr>
                    <a:solidFill>
                      <a:srgbClr val="FCEACC"/>
                    </a:solidFill>
                  </a:tcPr>
                </a:tc>
                <a:tc>
                  <a:txBody>
                    <a:bodyPr/>
                    <a:lstStyle/>
                    <a:p>
                      <a:pPr algn="l">
                        <a:spcAft>
                          <a:spcPts val="500"/>
                        </a:spcAft>
                        <a:defRPr sz="900" b="0">
                          <a:solidFill>
                            <a:srgbClr val="000000"/>
                          </a:solidFill>
                          <a:latin typeface="Lucida Sans"/>
                        </a:defRPr>
                      </a:pPr>
                      <a:r>
                        <a:rPr sz="1000" b="0" i="0" u="none"/>
                        <a:t>Intervention: subkutanen Gabe von Mistelgesamtextrakt (Viscum album L.)</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Selen (Natriumselenit)</a:t>
            </a:r>
          </a:p>
        </p:txBody>
      </p:sp>
      <p:graphicFrame>
        <p:nvGraphicFramePr>
          <p:cNvPr id="3" name="Table 2"/>
          <p:cNvGraphicFramePr>
            <a:graphicFrameLocks noGrp="1"/>
          </p:cNvGraphicFramePr>
          <p:nvPr/>
        </p:nvGraphicFramePr>
        <p:xfrm>
          <a:off x="360000" y="1890000"/>
          <a:ext cx="11472000" cy="10363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Mukosa der Darmschleimhaut (Diarrhö)</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Patientinnen mit Gebärmutter- oder Gebärmutterhalskrebs und Selendefizit</a:t>
                      </a:r>
                    </a:p>
                  </a:txBody>
                  <a:tcPr>
                    <a:solidFill>
                      <a:srgbClr val="FCEACC"/>
                    </a:solidFill>
                  </a:tcPr>
                </a:tc>
                <a:tc>
                  <a:txBody>
                    <a:bodyPr/>
                    <a:lstStyle/>
                    <a:p>
                      <a:pPr algn="l">
                        <a:spcAft>
                          <a:spcPts val="500"/>
                        </a:spcAft>
                        <a:defRPr sz="900" b="0">
                          <a:solidFill>
                            <a:srgbClr val="000000"/>
                          </a:solidFill>
                          <a:latin typeface="Lucida Sans"/>
                        </a:defRPr>
                      </a:pPr>
                      <a:r>
                        <a:rPr sz="1000" b="0" i="0" u="none"/>
                        <a:t>Intervention: Natriumselenit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Orale Mukositis</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Kopf-Hals-Tumoren und Selendefizit</a:t>
                      </a:r>
                    </a:p>
                  </a:txBody>
                  <a:tcPr>
                    <a:solidFill>
                      <a:srgbClr val="FCEACC"/>
                    </a:solidFill>
                  </a:tcPr>
                </a:tc>
                <a:tc>
                  <a:txBody>
                    <a:bodyPr/>
                    <a:lstStyle/>
                    <a:p>
                      <a:pPr algn="l">
                        <a:spcAft>
                          <a:spcPts val="500"/>
                        </a:spcAft>
                        <a:defRPr sz="900" b="0">
                          <a:solidFill>
                            <a:srgbClr val="000000"/>
                          </a:solidFill>
                          <a:latin typeface="Lucida Sans"/>
                        </a:defRPr>
                      </a:pPr>
                      <a:r>
                        <a:rPr sz="1000" b="0" i="0" u="none"/>
                        <a:t>Intervention: Natriumselenit/Selenium</a:t>
                      </a: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Tai Chi/ Qigong</a:t>
            </a:r>
          </a:p>
        </p:txBody>
      </p:sp>
      <p:graphicFrame>
        <p:nvGraphicFramePr>
          <p:cNvPr id="3" name="Table 2"/>
          <p:cNvGraphicFramePr>
            <a:graphicFrameLocks noGrp="1"/>
          </p:cNvGraphicFramePr>
          <p:nvPr>
            <p:extLst>
              <p:ext uri="{D42A27DB-BD31-4B8C-83A1-F6EECF244321}">
                <p14:modId xmlns:p14="http://schemas.microsoft.com/office/powerpoint/2010/main" val="1559484782"/>
              </p:ext>
            </p:extLst>
          </p:nvPr>
        </p:nvGraphicFramePr>
        <p:xfrm>
          <a:off x="360000" y="1890000"/>
          <a:ext cx="11472000" cy="13716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164386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4943912">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dirty="0" err="1"/>
                        <a:t>Endpunkt</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Ein- und Durchschlafstörungen </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Fatigue</a:t>
                      </a:r>
                    </a:p>
                  </a:txBody>
                  <a:tcPr>
                    <a:solidFill>
                      <a:srgbClr val="FCEACC"/>
                    </a:solidFill>
                  </a:tcPr>
                </a:tc>
                <a:tc>
                  <a:txBody>
                    <a:bodyPr/>
                    <a:lstStyle/>
                    <a:p>
                      <a:pPr algn="l">
                        <a:spcAft>
                          <a:spcPts val="500"/>
                        </a:spcAft>
                        <a:defRPr sz="900" b="0">
                          <a:solidFill>
                            <a:srgbClr val="000000"/>
                          </a:solidFill>
                          <a:latin typeface="Lucida Sans"/>
                        </a:defRPr>
                      </a:pPr>
                      <a:r>
                        <a:rPr sz="1000" b="0" i="0" u="none"/>
                        <a:t> 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dirty="0" err="1"/>
                        <a:t>Depressivität</a:t>
                      </a:r>
                      <a:r>
                        <a:rPr sz="1000" b="0" i="0" u="none" dirty="0"/>
                        <a: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Lebensqualität (global und tumorspezifisch)</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während</a:t>
                      </a:r>
                      <a:r>
                        <a:rPr sz="1000" b="0" i="0" u="none" dirty="0"/>
                        <a:t> und </a:t>
                      </a:r>
                      <a:r>
                        <a:rPr sz="1000" b="0" i="0" u="none" dirty="0" err="1"/>
                        <a:t>nach</a:t>
                      </a:r>
                      <a:r>
                        <a:rPr sz="1000" b="0" i="0" u="none" dirty="0"/>
                        <a:t> </a:t>
                      </a:r>
                      <a:r>
                        <a:rPr sz="1000" b="0" i="0" u="none" dirty="0" err="1"/>
                        <a:t>Abschluss</a:t>
                      </a:r>
                      <a:r>
                        <a:rPr sz="1000" b="0" i="0" u="none" dirty="0"/>
                        <a:t> von Chemo-/ </a:t>
                      </a:r>
                      <a:r>
                        <a:rPr sz="1000" b="0" i="0" u="none" dirty="0" err="1"/>
                        <a:t>Radiotherapie</a:t>
                      </a:r>
                      <a:endParaRPr sz="1000" b="0" i="0" u="none" dirty="0"/>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Yoga</a:t>
            </a:r>
          </a:p>
        </p:txBody>
      </p:sp>
      <p:graphicFrame>
        <p:nvGraphicFramePr>
          <p:cNvPr id="3" name="Table 2"/>
          <p:cNvGraphicFramePr>
            <a:graphicFrameLocks noGrp="1"/>
          </p:cNvGraphicFramePr>
          <p:nvPr>
            <p:extLst>
              <p:ext uri="{D42A27DB-BD31-4B8C-83A1-F6EECF244321}">
                <p14:modId xmlns:p14="http://schemas.microsoft.com/office/powerpoint/2010/main" val="3301345851"/>
              </p:ext>
            </p:extLst>
          </p:nvPr>
        </p:nvGraphicFramePr>
        <p:xfrm>
          <a:off x="360000" y="1890000"/>
          <a:ext cx="11472000" cy="19507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1859888">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4439856">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dirty="0" err="1"/>
                        <a:t>Endpunkt</a:t>
                      </a:r>
                      <a:endParaRPr sz="1000" b="1" i="0" u="none" dirty="0"/>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Fatigue </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dirty="0"/>
                        <a:t>Angst/ </a:t>
                      </a:r>
                      <a:r>
                        <a:rPr sz="1000" b="0" i="0" u="none" dirty="0" err="1"/>
                        <a:t>Ängstlichkeit</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Kolorektalkarzinom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adjuvanter Chemo-/ Radiotherapie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dirty="0" err="1"/>
                        <a:t>Depressivität</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Kolorektalkarzinom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adjuvanter Chemo-/ Radiotherapie</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Ein- und Durchschlafstörungen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Chemo-/ Radiotherapie</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Kognitive Beeinträchtigung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der Chemo-/ Radiotherapie</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Lebensqualität (global und krebsspezifisch)</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Chemo-/ Radiotherapie</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Menopausale Symptome </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err="1"/>
                        <a:t>nach</a:t>
                      </a:r>
                      <a:r>
                        <a:rPr sz="1000" b="0" i="0" u="none" dirty="0"/>
                        <a:t> </a:t>
                      </a:r>
                      <a:r>
                        <a:rPr sz="1000" b="0" i="0" u="none" dirty="0" err="1"/>
                        <a:t>Abschluss</a:t>
                      </a:r>
                      <a:r>
                        <a:rPr sz="1000" b="0" i="0" u="none" dirty="0"/>
                        <a:t> der Chemo-/ </a:t>
                      </a:r>
                      <a:r>
                        <a:rPr sz="1000" b="0" i="0" u="none" dirty="0" err="1"/>
                        <a:t>Radiotherapie</a:t>
                      </a:r>
                      <a:endParaRPr sz="1000" b="0" i="0" u="none" dirty="0"/>
                    </a:p>
                  </a:txBody>
                  <a:tcP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Zink</a:t>
            </a:r>
          </a:p>
        </p:txBody>
      </p:sp>
      <p:graphicFrame>
        <p:nvGraphicFramePr>
          <p:cNvPr id="3" name="Table 2"/>
          <p:cNvGraphicFramePr>
            <a:graphicFrameLocks noGrp="1"/>
          </p:cNvGraphicFramePr>
          <p:nvPr/>
        </p:nvGraphicFramePr>
        <p:xfrm>
          <a:off x="360000" y="1890000"/>
          <a:ext cx="11472000" cy="7924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Mukositis (strahleninduziert)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Prävention der radiogenen Mukositis, Intervention: Zink-Supplementation</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a:xfrm>
            <a:off x="304800" y="570088"/>
            <a:ext cx="11582400" cy="1066800"/>
          </a:xfrm>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283706" y="1487488"/>
            <a:ext cx="11582400" cy="4608512"/>
          </a:xfrm>
          <a:prstGeom prst="rect">
            <a:avLst/>
          </a:prstGeom>
          <a:noFill/>
        </p:spPr>
        <p:txBody>
          <a:bodyPr wrap="square" rtlCol="0">
            <a:noAutofit/>
          </a:bodyPr>
          <a:lstStyle/>
          <a:p>
            <a:pPr>
              <a:spcAft>
                <a:spcPts val="600"/>
              </a:spcAft>
            </a:pPr>
            <a:r>
              <a:rPr sz="1000" b="0" i="0" u="none" dirty="0" err="1">
                <a:latin typeface="Lucida Sans"/>
              </a:rPr>
              <a:t>Insgesamt</a:t>
            </a:r>
            <a:r>
              <a:rPr sz="1000" b="0" i="0" u="none" dirty="0">
                <a:latin typeface="Lucida Sans"/>
              </a:rPr>
              <a:t> </a:t>
            </a:r>
            <a:r>
              <a:rPr sz="1000" b="0" i="0" u="none" dirty="0" err="1">
                <a:latin typeface="Lucida Sans"/>
              </a:rPr>
              <a:t>wurden</a:t>
            </a:r>
            <a:r>
              <a:rPr sz="1000" b="0" i="0" u="none" dirty="0">
                <a:latin typeface="Lucida Sans"/>
              </a:rPr>
              <a:t> 6 </a:t>
            </a:r>
            <a:r>
              <a:rPr sz="1000" b="0" i="0" u="none" dirty="0" err="1">
                <a:latin typeface="Lucida Sans"/>
              </a:rPr>
              <a:t>Themen</a:t>
            </a:r>
            <a:r>
              <a:rPr sz="1000" b="0" i="0" u="none" dirty="0">
                <a:latin typeface="Lucida Sans"/>
              </a:rPr>
              <a:t>/</a:t>
            </a:r>
            <a:r>
              <a:rPr sz="1000" b="0" i="0" u="none" dirty="0" err="1">
                <a:latin typeface="Lucida Sans"/>
              </a:rPr>
              <a:t>Kapitel</a:t>
            </a:r>
            <a:r>
              <a:rPr sz="1000" b="0" i="0" u="none" dirty="0">
                <a:latin typeface="Lucida Sans"/>
              </a:rPr>
              <a:t> </a:t>
            </a:r>
            <a:r>
              <a:rPr sz="1000" b="0" i="0" u="none" dirty="0" err="1">
                <a:latin typeface="Lucida Sans"/>
              </a:rPr>
              <a:t>aktualisiert</a:t>
            </a:r>
            <a:r>
              <a:rPr sz="1000" b="0" i="0" u="none" dirty="0">
                <a:latin typeface="Lucida Sans"/>
              </a:rPr>
              <a:t> und </a:t>
            </a:r>
            <a:r>
              <a:rPr sz="1000" b="0" i="0" u="none" dirty="0" err="1">
                <a:latin typeface="Lucida Sans"/>
              </a:rPr>
              <a:t>dementsprechend</a:t>
            </a:r>
            <a:r>
              <a:rPr sz="1000" b="0" i="0" u="none" dirty="0">
                <a:latin typeface="Lucida Sans"/>
              </a:rPr>
              <a:t> die </a:t>
            </a:r>
            <a:r>
              <a:rPr sz="1000" b="0" i="0" u="none" dirty="0" err="1">
                <a:latin typeface="Lucida Sans"/>
              </a:rPr>
              <a:t>Empfehlungen</a:t>
            </a:r>
            <a:r>
              <a:rPr sz="1000" b="0" i="0" u="none" dirty="0">
                <a:latin typeface="Lucida Sans"/>
              </a:rPr>
              <a:t>/ Statements, </a:t>
            </a:r>
            <a:r>
              <a:rPr sz="1000" b="0" i="0" u="none" dirty="0" err="1">
                <a:latin typeface="Lucida Sans"/>
              </a:rPr>
              <a:t>sowie</a:t>
            </a:r>
            <a:r>
              <a:rPr sz="1000" b="0" i="0" u="none" dirty="0">
                <a:latin typeface="Lucida Sans"/>
              </a:rPr>
              <a:t> </a:t>
            </a:r>
            <a:r>
              <a:rPr sz="1000" b="0" i="0" u="none" dirty="0" err="1">
                <a:latin typeface="Lucida Sans"/>
              </a:rPr>
              <a:t>Hintergrundtexte</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Einbindung</a:t>
            </a:r>
            <a:r>
              <a:rPr sz="1000" b="0" i="0" u="none" dirty="0">
                <a:latin typeface="Lucida Sans"/>
              </a:rPr>
              <a:t> </a:t>
            </a:r>
            <a:r>
              <a:rPr sz="1000" b="0" i="0" u="none" dirty="0" err="1">
                <a:latin typeface="Lucida Sans"/>
              </a:rPr>
              <a:t>neuer</a:t>
            </a:r>
            <a:r>
              <a:rPr sz="1000" b="0" i="0" u="none" dirty="0">
                <a:latin typeface="Lucida Sans"/>
              </a:rPr>
              <a:t> </a:t>
            </a:r>
            <a:r>
              <a:rPr sz="1000" b="0" i="0" u="none" dirty="0" err="1">
                <a:latin typeface="Lucida Sans"/>
              </a:rPr>
              <a:t>Studien</a:t>
            </a:r>
            <a:r>
              <a:rPr sz="1000" b="0" i="0" u="none" dirty="0">
                <a:latin typeface="Lucida Sans"/>
              </a:rPr>
              <a:t> </a:t>
            </a:r>
            <a:r>
              <a:rPr sz="1000" b="0" i="0" u="none" dirty="0" err="1">
                <a:latin typeface="Lucida Sans"/>
              </a:rPr>
              <a:t>angepasst</a:t>
            </a:r>
            <a:r>
              <a:rPr sz="1000" b="0" i="0" u="none" dirty="0">
                <a:latin typeface="Lucida Sans"/>
              </a:rPr>
              <a:t>. Neben </a:t>
            </a:r>
            <a:r>
              <a:rPr sz="1000" b="0" i="0" u="none" dirty="0" err="1">
                <a:latin typeface="Lucida Sans"/>
              </a:rPr>
              <a:t>diesen</a:t>
            </a:r>
            <a:r>
              <a:rPr sz="1000" b="0" i="0" u="none" dirty="0">
                <a:latin typeface="Lucida Sans"/>
              </a:rPr>
              <a:t> </a:t>
            </a:r>
            <a:r>
              <a:rPr sz="1000" b="0" i="0" u="none" dirty="0" err="1">
                <a:latin typeface="Lucida Sans"/>
              </a:rPr>
              <a:t>wurden</a:t>
            </a:r>
            <a:r>
              <a:rPr sz="1000" b="0" i="0" u="none" dirty="0">
                <a:latin typeface="Lucida Sans"/>
              </a:rPr>
              <a:t> 4 </a:t>
            </a:r>
            <a:r>
              <a:rPr sz="1000" b="0" i="0" u="none" dirty="0" err="1">
                <a:latin typeface="Lucida Sans"/>
              </a:rPr>
              <a:t>neue</a:t>
            </a:r>
            <a:r>
              <a:rPr sz="1000" b="0" i="0" u="none" dirty="0">
                <a:latin typeface="Lucida Sans"/>
              </a:rPr>
              <a:t> </a:t>
            </a:r>
            <a:r>
              <a:rPr sz="1000" b="0" i="0" u="none" dirty="0" err="1">
                <a:latin typeface="Lucida Sans"/>
              </a:rPr>
              <a:t>Themen</a:t>
            </a:r>
            <a:r>
              <a:rPr sz="1000" b="0" i="0" u="none" dirty="0">
                <a:latin typeface="Lucida Sans"/>
              </a:rPr>
              <a:t> in die Leitlinie </a:t>
            </a:r>
            <a:r>
              <a:rPr sz="1000" b="0" i="0" u="none" dirty="0" err="1">
                <a:latin typeface="Lucida Sans"/>
              </a:rPr>
              <a:t>aufgenommen</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denen</a:t>
            </a:r>
            <a:r>
              <a:rPr sz="1000" b="0" i="0" u="none" dirty="0">
                <a:latin typeface="Lucida Sans"/>
              </a:rPr>
              <a:t> </a:t>
            </a:r>
            <a:r>
              <a:rPr sz="1000" b="0" i="0" u="none" dirty="0" err="1">
                <a:latin typeface="Lucida Sans"/>
              </a:rPr>
              <a:t>neue</a:t>
            </a:r>
            <a:r>
              <a:rPr sz="1000" b="0" i="0" u="none" dirty="0">
                <a:latin typeface="Lucida Sans"/>
              </a:rPr>
              <a:t> </a:t>
            </a:r>
            <a:r>
              <a:rPr sz="1000" b="0" i="0" u="none" dirty="0" err="1">
                <a:latin typeface="Lucida Sans"/>
              </a:rPr>
              <a:t>Hintergrundtexte</a:t>
            </a:r>
            <a:r>
              <a:rPr sz="1000" b="0" i="0" u="none" dirty="0">
                <a:latin typeface="Lucida Sans"/>
              </a:rPr>
              <a:t> </a:t>
            </a:r>
            <a:r>
              <a:rPr sz="1000" b="0" i="0" u="none" dirty="0" err="1">
                <a:latin typeface="Lucida Sans"/>
              </a:rPr>
              <a:t>erstellt</a:t>
            </a:r>
            <a:r>
              <a:rPr sz="1000" b="0" i="0" u="none" dirty="0">
                <a:latin typeface="Lucida Sans"/>
              </a:rPr>
              <a:t>, </a:t>
            </a:r>
            <a:r>
              <a:rPr sz="1000" b="0" i="0" u="none" dirty="0" err="1">
                <a:latin typeface="Lucida Sans"/>
              </a:rPr>
              <a:t>sowie</a:t>
            </a:r>
            <a:r>
              <a:rPr sz="1000" b="0" i="0" u="none" dirty="0">
                <a:latin typeface="Lucida Sans"/>
              </a:rPr>
              <a:t> </a:t>
            </a:r>
            <a:r>
              <a:rPr sz="1000" b="0" i="0" u="none" dirty="0" err="1">
                <a:latin typeface="Lucida Sans"/>
              </a:rPr>
              <a:t>Empfehlungen</a:t>
            </a:r>
            <a:r>
              <a:rPr sz="1000" b="0" i="0" u="none" dirty="0">
                <a:latin typeface="Lucida Sans"/>
              </a:rPr>
              <a:t>/ Statements </a:t>
            </a:r>
            <a:r>
              <a:rPr sz="1000" b="0" i="0" u="none" dirty="0" err="1">
                <a:latin typeface="Lucida Sans"/>
              </a:rPr>
              <a:t>abgestimmt</a:t>
            </a:r>
            <a:r>
              <a:rPr sz="1000" b="0" i="0" u="none" dirty="0">
                <a:latin typeface="Lucida Sans"/>
              </a:rPr>
              <a:t> </a:t>
            </a:r>
            <a:r>
              <a:rPr sz="1000" b="0" i="0" u="none" dirty="0" err="1">
                <a:latin typeface="Lucida Sans"/>
              </a:rPr>
              <a:t>wurden</a:t>
            </a:r>
            <a:r>
              <a:rPr sz="1000" b="0" i="0" u="none" dirty="0">
                <a:latin typeface="Lucida Sans"/>
              </a:rPr>
              <a:t>.</a:t>
            </a:r>
          </a:p>
          <a:p>
            <a:pPr>
              <a:spcAft>
                <a:spcPts val="600"/>
              </a:spcAft>
            </a:pPr>
            <a:r>
              <a:rPr sz="1000" b="0" i="0" u="none" dirty="0">
                <a:latin typeface="Lucida Sans"/>
              </a:rPr>
              <a:t>Es </a:t>
            </a:r>
            <a:r>
              <a:rPr sz="1000" b="0" i="0" u="none" dirty="0" err="1">
                <a:latin typeface="Lucida Sans"/>
              </a:rPr>
              <a:t>erfolgte</a:t>
            </a:r>
            <a:r>
              <a:rPr sz="1000" b="0" i="0" u="none" dirty="0">
                <a:latin typeface="Lucida Sans"/>
              </a:rPr>
              <a:t> </a:t>
            </a:r>
            <a:r>
              <a:rPr sz="1000" b="0" i="0" u="none" dirty="0" err="1">
                <a:latin typeface="Lucida Sans"/>
              </a:rPr>
              <a:t>eine</a:t>
            </a:r>
            <a:r>
              <a:rPr sz="1000" b="0" i="0" u="none" dirty="0">
                <a:latin typeface="Lucida Sans"/>
              </a:rPr>
              <a:t> </a:t>
            </a:r>
            <a:r>
              <a:rPr sz="1000" b="0" i="0" u="none" dirty="0" err="1">
                <a:latin typeface="Lucida Sans"/>
              </a:rPr>
              <a:t>Überarbeitung</a:t>
            </a:r>
            <a:r>
              <a:rPr sz="1000" b="0" i="0" u="none" dirty="0">
                <a:latin typeface="Lucida Sans"/>
              </a:rPr>
              <a:t>/</a:t>
            </a:r>
            <a:r>
              <a:rPr sz="1000" b="0" i="0" u="none" dirty="0" err="1">
                <a:latin typeface="Lucida Sans"/>
              </a:rPr>
              <a:t>Aktualisierungsrecherche</a:t>
            </a:r>
            <a:r>
              <a:rPr sz="1000" b="0" i="0" u="none" dirty="0">
                <a:latin typeface="Lucida Sans"/>
              </a:rPr>
              <a:t> der </a:t>
            </a:r>
            <a:r>
              <a:rPr sz="1000" b="0" i="0" u="none" dirty="0" err="1">
                <a:latin typeface="Lucida Sans"/>
              </a:rPr>
              <a:t>Kapitel</a:t>
            </a:r>
            <a:endParaRPr sz="1000" b="0" i="0" u="none" dirty="0">
              <a:latin typeface="Lucida Sans"/>
            </a:endParaRPr>
          </a:p>
          <a:p>
            <a:pPr marL="171450" indent="-171450">
              <a:spcAft>
                <a:spcPts val="600"/>
              </a:spcAft>
              <a:buChar char="•"/>
            </a:pPr>
            <a:r>
              <a:rPr sz="1000" b="0" i="0" u="none" dirty="0">
                <a:latin typeface="Lucida Sans"/>
              </a:rPr>
              <a:t>4.4 </a:t>
            </a:r>
            <a:r>
              <a:rPr sz="1000" b="0" i="0" u="none" dirty="0" err="1">
                <a:latin typeface="Lucida Sans"/>
              </a:rPr>
              <a:t>Homöopathie</a:t>
            </a:r>
            <a:endParaRPr sz="1000" b="0" i="0" u="none" dirty="0">
              <a:latin typeface="Lucida Sans"/>
            </a:endParaRPr>
          </a:p>
          <a:p>
            <a:pPr marL="171450" indent="-171450">
              <a:spcAft>
                <a:spcPts val="600"/>
              </a:spcAft>
              <a:buChar char="•"/>
            </a:pPr>
            <a:r>
              <a:rPr sz="1000" b="0" i="0" u="none" dirty="0">
                <a:latin typeface="Lucida Sans"/>
              </a:rPr>
              <a:t>7.3 </a:t>
            </a:r>
            <a:r>
              <a:rPr sz="1000" b="0" i="0" u="none" dirty="0" err="1">
                <a:latin typeface="Lucida Sans"/>
              </a:rPr>
              <a:t>Carnitin</a:t>
            </a:r>
            <a:endParaRPr sz="1000" b="0" i="0" u="none" dirty="0">
              <a:latin typeface="Lucida Sans"/>
            </a:endParaRPr>
          </a:p>
          <a:p>
            <a:pPr marL="171450" indent="-171450">
              <a:spcAft>
                <a:spcPts val="600"/>
              </a:spcAft>
              <a:buChar char="•"/>
            </a:pPr>
            <a:r>
              <a:rPr sz="1000" b="0" i="0" u="none" dirty="0">
                <a:latin typeface="Lucida Sans"/>
              </a:rPr>
              <a:t>7.4 </a:t>
            </a:r>
            <a:r>
              <a:rPr sz="1000" b="0" i="0" u="none" dirty="0" err="1">
                <a:latin typeface="Lucida Sans"/>
              </a:rPr>
              <a:t>Selen</a:t>
            </a:r>
            <a:endParaRPr sz="1000" b="0" i="0" u="none" dirty="0">
              <a:latin typeface="Lucida Sans"/>
            </a:endParaRPr>
          </a:p>
          <a:p>
            <a:pPr marL="171450" indent="-171450">
              <a:spcAft>
                <a:spcPts val="600"/>
              </a:spcAft>
              <a:buChar char="•"/>
            </a:pPr>
            <a:r>
              <a:rPr sz="1000" b="0" i="0" u="none" dirty="0">
                <a:latin typeface="Lucida Sans"/>
              </a:rPr>
              <a:t>7.12 Vitamin D</a:t>
            </a:r>
          </a:p>
          <a:p>
            <a:pPr marL="171450" indent="-171450">
              <a:spcAft>
                <a:spcPts val="600"/>
              </a:spcAft>
              <a:buChar char="•"/>
            </a:pPr>
            <a:r>
              <a:rPr sz="1000" b="0" i="0" u="none" dirty="0">
                <a:latin typeface="Lucida Sans"/>
              </a:rPr>
              <a:t>7.19.10 </a:t>
            </a:r>
            <a:r>
              <a:rPr sz="1000" b="0" i="0" u="none" dirty="0" err="1">
                <a:latin typeface="Lucida Sans"/>
              </a:rPr>
              <a:t>Ingwer</a:t>
            </a:r>
            <a:endParaRPr sz="1000" b="0" i="0" u="none" dirty="0">
              <a:latin typeface="Lucida Sans"/>
            </a:endParaRPr>
          </a:p>
          <a:p>
            <a:pPr marL="171450" indent="-171450">
              <a:spcAft>
                <a:spcPts val="600"/>
              </a:spcAft>
              <a:buChar char="•"/>
            </a:pPr>
            <a:r>
              <a:rPr sz="1000" b="0" i="0" u="none" dirty="0">
                <a:latin typeface="Lucida Sans"/>
              </a:rPr>
              <a:t>7.19.13 </a:t>
            </a:r>
            <a:r>
              <a:rPr sz="1000" b="0" i="0" u="none" dirty="0" err="1">
                <a:latin typeface="Lucida Sans"/>
              </a:rPr>
              <a:t>Katzenkralle</a:t>
            </a:r>
            <a:endParaRPr sz="1000" b="0" i="0" u="none" dirty="0">
              <a:latin typeface="Lucida Sans"/>
            </a:endParaRPr>
          </a:p>
          <a:p>
            <a:pPr>
              <a:spcAft>
                <a:spcPts val="600"/>
              </a:spcAft>
            </a:pPr>
            <a:endParaRPr sz="1000" b="0" i="0" u="none" dirty="0">
              <a:latin typeface="Lucida Sans"/>
            </a:endParaRPr>
          </a:p>
          <a:p>
            <a:pPr>
              <a:spcAft>
                <a:spcPts val="600"/>
              </a:spcAft>
            </a:pPr>
            <a:r>
              <a:rPr sz="1000" b="0" i="0" u="none" dirty="0" err="1">
                <a:latin typeface="Lucida Sans"/>
              </a:rPr>
              <a:t>Folgende</a:t>
            </a:r>
            <a:r>
              <a:rPr sz="1000" b="0" i="0" u="none" dirty="0">
                <a:latin typeface="Lucida Sans"/>
              </a:rPr>
              <a:t> </a:t>
            </a:r>
            <a:r>
              <a:rPr sz="1000" b="0" i="0" u="none" dirty="0" err="1">
                <a:latin typeface="Lucida Sans"/>
              </a:rPr>
              <a:t>Kapitel</a:t>
            </a:r>
            <a:r>
              <a:rPr sz="1000" b="0" i="0" u="none" dirty="0">
                <a:latin typeface="Lucida Sans"/>
              </a:rPr>
              <a:t> </a:t>
            </a:r>
            <a:r>
              <a:rPr sz="1000" b="0" i="0" u="none" dirty="0" err="1">
                <a:latin typeface="Lucida Sans"/>
              </a:rPr>
              <a:t>wurden</a:t>
            </a:r>
            <a:r>
              <a:rPr sz="1000" b="0" i="0" u="none" dirty="0">
                <a:latin typeface="Lucida Sans"/>
              </a:rPr>
              <a:t> neu </a:t>
            </a:r>
            <a:r>
              <a:rPr sz="1000" b="0" i="0" u="none" dirty="0" err="1">
                <a:latin typeface="Lucida Sans"/>
              </a:rPr>
              <a:t>recherchiert</a:t>
            </a:r>
            <a:r>
              <a:rPr sz="1000" b="0" i="0" u="none" dirty="0">
                <a:latin typeface="Lucida Sans"/>
              </a:rPr>
              <a:t> und </a:t>
            </a:r>
            <a:r>
              <a:rPr sz="1000" b="0" i="0" u="none" dirty="0" err="1">
                <a:latin typeface="Lucida Sans"/>
              </a:rPr>
              <a:t>erarbeitet</a:t>
            </a:r>
            <a:r>
              <a:rPr sz="1000" b="0" i="0" u="none" dirty="0">
                <a:latin typeface="Lucida Sans"/>
              </a:rPr>
              <a:t>:</a:t>
            </a:r>
          </a:p>
          <a:p>
            <a:pPr marL="171450" indent="-171450">
              <a:spcAft>
                <a:spcPts val="600"/>
              </a:spcAft>
              <a:buChar char="•"/>
            </a:pPr>
            <a:r>
              <a:rPr sz="1000" b="0" i="0" u="none" dirty="0">
                <a:latin typeface="Lucida Sans"/>
              </a:rPr>
              <a:t>7.17 </a:t>
            </a:r>
            <a:r>
              <a:rPr sz="1000" b="0" i="0" u="none" dirty="0" err="1">
                <a:latin typeface="Lucida Sans"/>
              </a:rPr>
              <a:t>Methadon</a:t>
            </a:r>
            <a:endParaRPr sz="1000" b="0" i="0" u="none" dirty="0">
              <a:latin typeface="Lucida Sans"/>
            </a:endParaRPr>
          </a:p>
          <a:p>
            <a:pPr marL="171450" indent="-171450">
              <a:spcAft>
                <a:spcPts val="600"/>
              </a:spcAft>
              <a:buChar char="•"/>
            </a:pPr>
            <a:r>
              <a:rPr sz="1000" b="0" i="0" u="none" dirty="0">
                <a:latin typeface="Lucida Sans"/>
              </a:rPr>
              <a:t>7.18 </a:t>
            </a:r>
            <a:r>
              <a:rPr sz="1000" b="0" i="0" u="none" dirty="0" err="1">
                <a:latin typeface="Lucida Sans"/>
              </a:rPr>
              <a:t>Zeolithe</a:t>
            </a:r>
            <a:endParaRPr sz="1000" b="0" i="0" u="none" dirty="0">
              <a:latin typeface="Lucida Sans"/>
            </a:endParaRPr>
          </a:p>
          <a:p>
            <a:pPr marL="171450" indent="-171450">
              <a:spcAft>
                <a:spcPts val="600"/>
              </a:spcAft>
              <a:buChar char="•"/>
            </a:pPr>
            <a:r>
              <a:rPr sz="1000" b="0" i="0" u="none" dirty="0">
                <a:latin typeface="Lucida Sans"/>
              </a:rPr>
              <a:t>7.19.17 </a:t>
            </a:r>
            <a:r>
              <a:rPr sz="1000" b="0" i="0" u="none" dirty="0" err="1">
                <a:latin typeface="Lucida Sans"/>
              </a:rPr>
              <a:t>Cannabinoide</a:t>
            </a:r>
            <a:endParaRPr sz="1000" b="0" i="0" u="none" dirty="0">
              <a:latin typeface="Lucida Sans"/>
            </a:endParaRPr>
          </a:p>
          <a:p>
            <a:pPr marL="171450" indent="-171450">
              <a:spcAft>
                <a:spcPts val="600"/>
              </a:spcAft>
              <a:buChar char="•"/>
            </a:pPr>
            <a:r>
              <a:rPr sz="1000" b="0" i="0" u="none" dirty="0">
                <a:latin typeface="Lucida Sans"/>
              </a:rPr>
              <a:t>7.19.18 Artemisia Annua</a:t>
            </a:r>
          </a:p>
          <a:p>
            <a:pPr>
              <a:spcAft>
                <a:spcPts val="600"/>
              </a:spcAft>
            </a:pPr>
            <a:endParaRPr sz="1000" b="0" i="0" u="none" dirty="0">
              <a:latin typeface="Lucida Sans"/>
            </a:endParaRPr>
          </a:p>
          <a:p>
            <a:pPr>
              <a:spcAft>
                <a:spcPts val="600"/>
              </a:spcAft>
            </a:pPr>
            <a:r>
              <a:rPr sz="1000" b="0" i="0" u="none" dirty="0" err="1">
                <a:latin typeface="Lucida Sans"/>
              </a:rPr>
              <a:t>Zusätzlich</a:t>
            </a:r>
            <a:r>
              <a:rPr sz="1000" b="0" i="0" u="none" dirty="0">
                <a:latin typeface="Lucida Sans"/>
              </a:rPr>
              <a:t> </a:t>
            </a:r>
            <a:r>
              <a:rPr sz="1000" b="0" i="0" u="none" dirty="0" err="1">
                <a:latin typeface="Lucida Sans"/>
              </a:rPr>
              <a:t>wurden</a:t>
            </a:r>
            <a:r>
              <a:rPr sz="1000" b="0" i="0" u="none" dirty="0">
                <a:latin typeface="Lucida Sans"/>
              </a:rPr>
              <a:t> </a:t>
            </a:r>
            <a:r>
              <a:rPr sz="1000" b="0" i="0" u="none" dirty="0" err="1">
                <a:latin typeface="Lucida Sans"/>
              </a:rPr>
              <a:t>Änderungen</a:t>
            </a:r>
            <a:r>
              <a:rPr sz="1000" b="0" i="0" u="none" dirty="0">
                <a:latin typeface="Lucida Sans"/>
              </a:rPr>
              <a:t> in </a:t>
            </a:r>
            <a:r>
              <a:rPr sz="1000" b="0" i="0" u="none" dirty="0" err="1">
                <a:latin typeface="Lucida Sans"/>
              </a:rPr>
              <a:t>folgenden</a:t>
            </a:r>
            <a:r>
              <a:rPr sz="1000" b="0" i="0" u="none" dirty="0">
                <a:latin typeface="Lucida Sans"/>
              </a:rPr>
              <a:t> </a:t>
            </a:r>
            <a:r>
              <a:rPr sz="1000" b="0" i="0" u="none" dirty="0" err="1">
                <a:latin typeface="Lucida Sans"/>
              </a:rPr>
              <a:t>Kapiteln</a:t>
            </a:r>
            <a:r>
              <a:rPr sz="1000" b="0" i="0" u="none" dirty="0">
                <a:latin typeface="Lucida Sans"/>
              </a:rPr>
              <a:t> </a:t>
            </a:r>
            <a:r>
              <a:rPr sz="1000" b="0" i="0" u="none" dirty="0" err="1">
                <a:latin typeface="Lucida Sans"/>
              </a:rPr>
              <a:t>vorgenommen</a:t>
            </a:r>
            <a:r>
              <a:rPr sz="1000" b="0" i="0" u="none" dirty="0">
                <a:latin typeface="Lucida Sans"/>
              </a:rPr>
              <a:t>:</a:t>
            </a:r>
          </a:p>
          <a:p>
            <a:pPr marL="171450" indent="-171450">
              <a:spcAft>
                <a:spcPts val="600"/>
              </a:spcAft>
              <a:buChar char="•"/>
            </a:pPr>
            <a:r>
              <a:rPr sz="1000" b="0" i="0" u="none" dirty="0">
                <a:latin typeface="Lucida Sans"/>
              </a:rPr>
              <a:t>4.1 </a:t>
            </a:r>
            <a:r>
              <a:rPr sz="1000" b="0" i="0" u="none" dirty="0" err="1">
                <a:latin typeface="Lucida Sans"/>
              </a:rPr>
              <a:t>Akupunktur</a:t>
            </a:r>
            <a:endParaRPr sz="1000" b="0" i="0" u="none" dirty="0">
              <a:latin typeface="Lucida Sans"/>
            </a:endParaRPr>
          </a:p>
          <a:p>
            <a:pPr marL="171450" indent="-171450">
              <a:spcAft>
                <a:spcPts val="600"/>
              </a:spcAft>
              <a:buChar char="•"/>
            </a:pPr>
            <a:r>
              <a:rPr sz="1000" b="0" i="0" u="none" dirty="0">
                <a:latin typeface="Lucida Sans"/>
              </a:rPr>
              <a:t>7.19.4 Boswellia</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37659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RCT zur Wirksamkeit von Elektroakupunktur zur Senkung postoperativer Schmerzen bei Patienten vor, die einer Prostatektomie unterzogen wurden. Elektroakupunktur kann postoperativ als analgetisches und Analgetika-sparendes Verfahren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[Ntritsou, V.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Soll nicht</a:t>
            </a:r>
          </a:p>
        </p:txBody>
      </p:sp>
      <p:graphicFrame>
        <p:nvGraphicFramePr>
          <p:cNvPr id="3" name="Table 2"/>
          <p:cNvGraphicFramePr>
            <a:graphicFrameLocks noGrp="1"/>
          </p:cNvGraphicFramePr>
          <p:nvPr/>
        </p:nvGraphicFramePr>
        <p:xfrm>
          <a:off x="360000" y="1890000"/>
          <a:ext cx="11472000" cy="357124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a:t>Intervention</a:t>
                      </a:r>
                    </a:p>
                  </a:txBody>
                  <a:tcPr>
                    <a:solidFill>
                      <a:srgbClr val="F7BF66"/>
                    </a:solidFill>
                  </a:tcPr>
                </a:tc>
                <a:tc>
                  <a:txBody>
                    <a:bodyPr/>
                    <a:lstStyle/>
                    <a:p>
                      <a:pPr algn="l">
                        <a:spcAft>
                          <a:spcPts val="500"/>
                        </a:spcAft>
                        <a:defRPr sz="900" b="0">
                          <a:solidFill>
                            <a:srgbClr val="000000"/>
                          </a:solidFill>
                          <a:latin typeface="Lucida Sans"/>
                        </a:defRPr>
                      </a:pPr>
                      <a:r>
                        <a:rPr sz="1000" b="1" i="0" u="none"/>
                        <a:t>Endpunkte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Aloe Vera (Aloe Vera-haltige Cremes, Lotions oder Aloe Vera Gele)</a:t>
                      </a:r>
                    </a:p>
                  </a:txBody>
                  <a:tcPr>
                    <a:solidFill>
                      <a:srgbClr val="FCEACC"/>
                    </a:solidFill>
                  </a:tcPr>
                </a:tc>
                <a:tc>
                  <a:txBody>
                    <a:bodyPr/>
                    <a:lstStyle/>
                    <a:p>
                      <a:pPr algn="l">
                        <a:spcAft>
                          <a:spcPts val="500"/>
                        </a:spcAft>
                        <a:defRPr sz="900" b="0">
                          <a:solidFill>
                            <a:srgbClr val="000000"/>
                          </a:solidFill>
                          <a:latin typeface="Lucida Sans"/>
                        </a:defRPr>
                      </a:pPr>
                      <a:r>
                        <a:rPr sz="1000" b="0" i="0" u="none"/>
                        <a:t>Vorbeugung der Radiodermatitis</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Carnitin</a:t>
                      </a:r>
                    </a:p>
                  </a:txBody>
                  <a:tcPr>
                    <a:solidFill>
                      <a:srgbClr val="FCEACC"/>
                    </a:solidFill>
                  </a:tcPr>
                </a:tc>
                <a:tc>
                  <a:txBody>
                    <a:bodyPr/>
                    <a:lstStyle/>
                    <a:p>
                      <a:pPr algn="l">
                        <a:spcAft>
                          <a:spcPts val="500"/>
                        </a:spcAft>
                        <a:defRPr sz="900" b="0">
                          <a:solidFill>
                            <a:srgbClr val="000000"/>
                          </a:solidFill>
                          <a:latin typeface="Lucida Sans"/>
                        </a:defRPr>
                      </a:pPr>
                      <a:r>
                        <a:rPr sz="1000" b="0" i="0" u="none"/>
                        <a:t>Periphere Polyneuropathie (taxaninduziert)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Isoflavone (Soja)</a:t>
                      </a:r>
                    </a:p>
                  </a:txBody>
                  <a:tcPr>
                    <a:solidFill>
                      <a:srgbClr val="FCEACC"/>
                    </a:solidFill>
                  </a:tcPr>
                </a:tc>
                <a:tc>
                  <a:txBody>
                    <a:bodyPr/>
                    <a:lstStyle/>
                    <a:p>
                      <a:pPr algn="l">
                        <a:spcAft>
                          <a:spcPts val="500"/>
                        </a:spcAft>
                        <a:defRPr sz="900" b="0">
                          <a:solidFill>
                            <a:srgbClr val="000000"/>
                          </a:solidFill>
                          <a:latin typeface="Lucida Sans"/>
                        </a:defRPr>
                      </a:pPr>
                      <a:r>
                        <a:rPr sz="1000" b="0" i="0" u="none"/>
                        <a:t>Menopausale Symptome</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Patientinnen mit Brustkrebs</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Vitamin C (oral)</a:t>
                      </a:r>
                    </a:p>
                  </a:txBody>
                  <a:tcPr>
                    <a:solidFill>
                      <a:srgbClr val="FCEACC"/>
                    </a:solidFill>
                  </a:tcPr>
                </a:tc>
                <a:tc>
                  <a:txBody>
                    <a:bodyPr/>
                    <a:lstStyle/>
                    <a:p>
                      <a:pPr algn="l">
                        <a:spcAft>
                          <a:spcPts val="500"/>
                        </a:spcAft>
                        <a:defRPr sz="900" b="0">
                          <a:solidFill>
                            <a:srgbClr val="000000"/>
                          </a:solidFill>
                          <a:latin typeface="Lucida Sans"/>
                        </a:defRPr>
                      </a:pPr>
                      <a:r>
                        <a:rPr sz="1000" b="0" i="0" u="none"/>
                        <a:t>Toxizität (chemotherapie-assoziiert)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Vitamin E und Beta-Carotin (Vitamin A)</a:t>
                      </a:r>
                    </a:p>
                  </a:txBody>
                  <a:tcPr>
                    <a:solidFill>
                      <a:srgbClr val="FCEACC"/>
                    </a:solidFill>
                  </a:tcPr>
                </a:tc>
                <a:tc>
                  <a:txBody>
                    <a:bodyPr/>
                    <a:lstStyle/>
                    <a:p>
                      <a:pPr algn="l">
                        <a:spcAft>
                          <a:spcPts val="500"/>
                        </a:spcAft>
                        <a:defRPr sz="900" b="0">
                          <a:solidFill>
                            <a:srgbClr val="000000"/>
                          </a:solidFill>
                          <a:latin typeface="Lucida Sans"/>
                        </a:defRPr>
                      </a:pPr>
                      <a:r>
                        <a:rPr sz="1000" b="0" i="0" u="none"/>
                        <a:t>Lebensqualität während Radiotherapie</a:t>
                      </a:r>
                    </a:p>
                    <a:p>
                      <a:pPr algn="l">
                        <a:spcAft>
                          <a:spcPts val="500"/>
                        </a:spcAft>
                      </a:pPr>
                      <a:r>
                        <a:rPr sz="1000" b="0" i="0" u="none"/>
                        <a:t>Verbesserung der Verträglichkeit der Radiotherapie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Kopf-Hals-Tumoren</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Menopausale Symptome (Hitzewallungen)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extLst>
                  <a:ext uri="{0D108BD9-81ED-4DB2-BD59-A6C34878D82A}">
                    <a16:rowId xmlns:a16="http://schemas.microsoft.com/office/drawing/2014/main" val="10006"/>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Mukositis</a:t>
                      </a:r>
                    </a:p>
                  </a:txBody>
                  <a:tcPr>
                    <a:solidFill>
                      <a:srgbClr val="FCEACC"/>
                    </a:solidFill>
                  </a:tcPr>
                </a:tc>
                <a:tc>
                  <a:txBody>
                    <a:bodyPr/>
                    <a:lstStyle/>
                    <a:p>
                      <a:pPr algn="l">
                        <a:spcAft>
                          <a:spcPts val="500"/>
                        </a:spcAft>
                        <a:defRPr sz="900" b="0">
                          <a:solidFill>
                            <a:srgbClr val="000000"/>
                          </a:solidFill>
                          <a:latin typeface="Lucida Sans"/>
                        </a:defRPr>
                      </a:pPr>
                      <a:r>
                        <a:rPr sz="1000" b="0" i="0" u="none"/>
                        <a:t>Kopf-Hals-Tumorpatienten unter Strahlentherapie</a:t>
                      </a:r>
                    </a:p>
                  </a:txBody>
                  <a:tcPr>
                    <a:solidFill>
                      <a:srgbClr val="FCEACC"/>
                    </a:solidFill>
                  </a:tcPr>
                </a:tc>
                <a:extLst>
                  <a:ext uri="{0D108BD9-81ED-4DB2-BD59-A6C34878D82A}">
                    <a16:rowId xmlns:a16="http://schemas.microsoft.com/office/drawing/2014/main" val="10007"/>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Periphere Polyneuropathie (chemotherapieinduziert)</a:t>
                      </a:r>
                    </a:p>
                    <a:p>
                      <a:pPr algn="l">
                        <a:spcAft>
                          <a:spcPts val="500"/>
                        </a:spcAft>
                      </a:pPr>
                      <a:r>
                        <a:rPr sz="1000" b="0" i="0" u="none"/>
                        <a:t>Ototoxizität (cisplatininduziert)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extLst>
                  <a:ext uri="{0D108BD9-81ED-4DB2-BD59-A6C34878D82A}">
                    <a16:rowId xmlns:a16="http://schemas.microsoft.com/office/drawing/2014/main" val="10008"/>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Toxizität (chemotherapie-induziert)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Endpunkte genauer: Periphere Neuropathie, Diarrhö, Übelkeit und Erbrechen, Fieber, Candidiasis, Blutungen</a:t>
                      </a:r>
                    </a:p>
                  </a:txBody>
                  <a:tcPr>
                    <a:solidFill>
                      <a:srgbClr val="FCEACC"/>
                    </a:solidFill>
                  </a:tcPr>
                </a:tc>
                <a:extLst>
                  <a:ext uri="{0D108BD9-81ED-4DB2-BD59-A6C34878D82A}">
                    <a16:rowId xmlns:a16="http://schemas.microsoft.com/office/drawing/2014/main" val="10009"/>
                  </a:ext>
                </a:extLst>
              </a:tr>
              <a:tr h="0">
                <a:tc>
                  <a:txBody>
                    <a:bodyPr/>
                    <a:lstStyle/>
                    <a:p>
                      <a:pPr algn="l">
                        <a:spcAft>
                          <a:spcPts val="500"/>
                        </a:spcAft>
                        <a:defRPr sz="900" b="0">
                          <a:solidFill>
                            <a:srgbClr val="000000"/>
                          </a:solidFill>
                          <a:latin typeface="Lucida Sans"/>
                        </a:defRPr>
                      </a:pPr>
                      <a:r>
                        <a:rPr sz="1000" b="0" i="0" u="none"/>
                        <a:t>Zink</a:t>
                      </a:r>
                    </a:p>
                  </a:txBody>
                  <a:tcPr>
                    <a:solidFill>
                      <a:srgbClr val="FCEACC"/>
                    </a:solidFill>
                  </a:tcPr>
                </a:tc>
                <a:tc>
                  <a:txBody>
                    <a:bodyPr/>
                    <a:lstStyle/>
                    <a:p>
                      <a:pPr algn="l">
                        <a:spcAft>
                          <a:spcPts val="500"/>
                        </a:spcAft>
                        <a:defRPr sz="900" b="0">
                          <a:solidFill>
                            <a:srgbClr val="000000"/>
                          </a:solidFill>
                          <a:latin typeface="Lucida Sans"/>
                        </a:defRPr>
                      </a:pPr>
                      <a:r>
                        <a:rPr sz="1000" b="0" i="0" u="none"/>
                        <a:t>Mukositis (chemotherapiebedingt, Prävention und 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Sollte nicht</a:t>
            </a:r>
          </a:p>
        </p:txBody>
      </p:sp>
      <p:graphicFrame>
        <p:nvGraphicFramePr>
          <p:cNvPr id="3" name="Table 2"/>
          <p:cNvGraphicFramePr>
            <a:graphicFrameLocks noGrp="1"/>
          </p:cNvGraphicFramePr>
          <p:nvPr/>
        </p:nvGraphicFramePr>
        <p:xfrm>
          <a:off x="360000" y="1890000"/>
          <a:ext cx="11472000" cy="3916680"/>
        </p:xfrm>
        <a:graphic>
          <a:graphicData uri="http://schemas.openxmlformats.org/drawingml/2006/table">
            <a:tbl>
              <a:tblPr firstRow="1" bandRow="1">
                <a:tableStyleId>{5C22544A-7EE6-4342-B048-85BDC9FD1C3A}</a:tableStyleId>
              </a:tblPr>
              <a:tblGrid>
                <a:gridCol w="3824000">
                  <a:extLst>
                    <a:ext uri="{9D8B030D-6E8A-4147-A177-3AD203B41FA5}">
                      <a16:colId xmlns:a16="http://schemas.microsoft.com/office/drawing/2014/main" val="20000"/>
                    </a:ext>
                  </a:extLst>
                </a:gridCol>
                <a:gridCol w="3824000">
                  <a:extLst>
                    <a:ext uri="{9D8B030D-6E8A-4147-A177-3AD203B41FA5}">
                      <a16:colId xmlns:a16="http://schemas.microsoft.com/office/drawing/2014/main" val="20001"/>
                    </a:ext>
                  </a:extLst>
                </a:gridCol>
                <a:gridCol w="3824000">
                  <a:extLst>
                    <a:ext uri="{9D8B030D-6E8A-4147-A177-3AD203B41FA5}">
                      <a16:colId xmlns:a16="http://schemas.microsoft.com/office/drawing/2014/main" val="20002"/>
                    </a:ext>
                  </a:extLst>
                </a:gridCol>
              </a:tblGrid>
              <a:tr h="0">
                <a:tc>
                  <a:txBody>
                    <a:bodyPr/>
                    <a:lstStyle/>
                    <a:p>
                      <a:pPr algn="l">
                        <a:spcAft>
                          <a:spcPts val="500"/>
                        </a:spcAft>
                        <a:defRPr sz="900" b="0">
                          <a:solidFill>
                            <a:srgbClr val="000000"/>
                          </a:solidFill>
                          <a:latin typeface="Lucida Sans"/>
                        </a:defRPr>
                      </a:pPr>
                      <a:r>
                        <a:rPr sz="1000" b="1" i="0" u="none" dirty="0"/>
                        <a:t>Intervention</a:t>
                      </a:r>
                    </a:p>
                  </a:txBody>
                  <a:tcPr>
                    <a:solidFill>
                      <a:srgbClr val="F7BF66"/>
                    </a:solidFill>
                  </a:tcPr>
                </a:tc>
                <a:tc>
                  <a:txBody>
                    <a:bodyPr/>
                    <a:lstStyle/>
                    <a:p>
                      <a:pPr algn="l">
                        <a:spcAft>
                          <a:spcPts val="500"/>
                        </a:spcAft>
                        <a:defRPr sz="900" b="0">
                          <a:solidFill>
                            <a:srgbClr val="000000"/>
                          </a:solidFill>
                          <a:latin typeface="Lucida Sans"/>
                        </a:defRPr>
                      </a:pPr>
                      <a:r>
                        <a:rPr sz="1000" b="1" i="0" u="none"/>
                        <a:t>Endpunkt</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Bioenergiefeld-Therapien (Reiki, Handauflegen)</a:t>
                      </a:r>
                    </a:p>
                  </a:txBody>
                  <a:tcPr>
                    <a:solidFill>
                      <a:srgbClr val="FCEACC"/>
                    </a:solidFill>
                  </a:tcPr>
                </a:tc>
                <a:tc>
                  <a:txBody>
                    <a:bodyPr/>
                    <a:lstStyle/>
                    <a:p>
                      <a:pPr algn="l">
                        <a:spcAft>
                          <a:spcPts val="500"/>
                        </a:spcAft>
                        <a:defRPr sz="900" b="0">
                          <a:solidFill>
                            <a:srgbClr val="000000"/>
                          </a:solidFill>
                          <a:latin typeface="Lucida Sans"/>
                        </a:defRPr>
                      </a:pPr>
                      <a:r>
                        <a:rPr sz="1000" b="0" i="0" u="none" dirty="0"/>
                        <a:t>Angst/ </a:t>
                      </a:r>
                      <a:r>
                        <a:rPr sz="1000" b="0" i="0" u="none" dirty="0" err="1"/>
                        <a:t>Ängstlichkeit</a:t>
                      </a:r>
                      <a:r>
                        <a:rPr sz="1000" b="0" i="0" u="none" dirty="0"/>
                        <a:t>*</a:t>
                      </a:r>
                    </a:p>
                    <a:p>
                      <a:pPr algn="l">
                        <a:spcAft>
                          <a:spcPts val="500"/>
                        </a:spcAft>
                      </a:pPr>
                      <a:r>
                        <a:rPr sz="1000" b="0" i="0" u="none" dirty="0" err="1"/>
                        <a:t>Depressivität</a:t>
                      </a:r>
                      <a:r>
                        <a:rPr sz="1000" b="0" i="0" u="none" dirty="0"/>
                        <a:t>*</a:t>
                      </a:r>
                    </a:p>
                    <a:p>
                      <a:pPr algn="l">
                        <a:spcAft>
                          <a:spcPts val="500"/>
                        </a:spcAft>
                      </a:pPr>
                      <a:r>
                        <a:rPr sz="1000" b="0" i="0" u="none" dirty="0"/>
                        <a:t>Fatigue </a:t>
                      </a:r>
                    </a:p>
                    <a:p>
                      <a:pPr algn="l">
                        <a:spcAft>
                          <a:spcPts val="500"/>
                        </a:spcAft>
                      </a:pPr>
                      <a:r>
                        <a:rPr sz="1000" b="0" i="0" u="none" dirty="0" err="1"/>
                        <a:t>Lebensqualität</a:t>
                      </a:r>
                      <a:r>
                        <a:rPr sz="1000" b="0" i="0" u="none" dirty="0"/>
                        <a:t> </a:t>
                      </a:r>
                    </a:p>
                    <a:p>
                      <a:pPr algn="l">
                        <a:spcAft>
                          <a:spcPts val="500"/>
                        </a:spcAft>
                      </a:pPr>
                      <a:r>
                        <a:rPr sz="1000" b="0" i="0" u="none" dirty="0" err="1"/>
                        <a:t>Schmerz</a:t>
                      </a:r>
                      <a:r>
                        <a:rPr sz="1000" b="0" i="0" u="none" dirty="0"/>
                        <a:t> </a:t>
                      </a:r>
                    </a:p>
                    <a:p>
                      <a:pPr algn="l">
                        <a:spcAft>
                          <a:spcPts val="500"/>
                        </a:spcAft>
                      </a:pPr>
                      <a:r>
                        <a:rPr sz="1000" b="0" i="0" u="none" dirty="0" err="1"/>
                        <a:t>Übelkeit</a:t>
                      </a:r>
                      <a:r>
                        <a:rPr sz="1000" b="0" i="0" u="none" dirty="0"/>
                        <a:t> </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Guarana-Trockenextrakt</a:t>
                      </a:r>
                    </a:p>
                  </a:txBody>
                  <a:tcPr>
                    <a:solidFill>
                      <a:srgbClr val="FCEACC"/>
                    </a:solidFill>
                  </a:tcPr>
                </a:tc>
                <a:tc>
                  <a:txBody>
                    <a:bodyPr/>
                    <a:lstStyle/>
                    <a:p>
                      <a:pPr algn="l">
                        <a:spcAft>
                          <a:spcPts val="500"/>
                        </a:spcAft>
                        <a:defRPr sz="900" b="0">
                          <a:solidFill>
                            <a:srgbClr val="000000"/>
                          </a:solidFill>
                          <a:latin typeface="Lucida Sans"/>
                        </a:defRPr>
                      </a:pPr>
                      <a:r>
                        <a:rPr sz="1000" b="0" i="0" u="none"/>
                        <a:t>Lebensqualität/Fatigue</a:t>
                      </a:r>
                    </a:p>
                    <a:p>
                      <a:pPr algn="l">
                        <a:spcAft>
                          <a:spcPts val="500"/>
                        </a:spcAft>
                      </a:pPr>
                      <a:r>
                        <a:rPr sz="1000" b="0" i="0" u="none"/>
                        <a:t>(Patienten, die unter einer Chemotherapiebedingter Fatigue litten, hier wird Lebensqualität im Zusammenhang mit Fatigue betrachtet)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Ketogene Diät</a:t>
                      </a:r>
                    </a:p>
                  </a:txBody>
                  <a:tcPr>
                    <a:solidFill>
                      <a:srgbClr val="FCEACC"/>
                    </a:solidFill>
                  </a:tcPr>
                </a:tc>
                <a:tc>
                  <a:txBody>
                    <a:bodyPr/>
                    <a:lstStyle/>
                    <a:p>
                      <a:pPr algn="l">
                        <a:spcAft>
                          <a:spcPts val="500"/>
                        </a:spcAft>
                        <a:defRPr sz="900" b="0">
                          <a:solidFill>
                            <a:srgbClr val="000000"/>
                          </a:solidFill>
                          <a:latin typeface="Lucida Sans"/>
                        </a:defRPr>
                      </a:pPr>
                      <a:r>
                        <a:rPr sz="1000" b="0" i="0" u="none"/>
                        <a:t>Lebensqualität</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Patientinnen mit Ovarial- oder Endometriumskarzinom (ohne Untergewicht)</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Vitamin B12 und Folsäure (therapiebegleitend)</a:t>
                      </a:r>
                    </a:p>
                  </a:txBody>
                  <a:tcPr>
                    <a:solidFill>
                      <a:srgbClr val="FCEACC"/>
                    </a:solidFill>
                  </a:tcPr>
                </a:tc>
                <a:tc>
                  <a:txBody>
                    <a:bodyPr/>
                    <a:lstStyle/>
                    <a:p>
                      <a:pPr algn="l">
                        <a:spcAft>
                          <a:spcPts val="500"/>
                        </a:spcAft>
                        <a:defRPr sz="900" b="0">
                          <a:solidFill>
                            <a:srgbClr val="000000"/>
                          </a:solidFill>
                          <a:latin typeface="Lucida Sans"/>
                        </a:defRPr>
                      </a:pPr>
                      <a:r>
                        <a:rPr sz="1000" b="0" i="0" u="none"/>
                        <a:t>Lebensqualität</a:t>
                      </a:r>
                    </a:p>
                    <a:p>
                      <a:pPr algn="l">
                        <a:spcAft>
                          <a:spcPts val="500"/>
                        </a:spcAft>
                      </a:pPr>
                      <a:r>
                        <a:rPr sz="1000" b="0" i="0" u="none"/>
                        <a:t>Neutropenie</a:t>
                      </a:r>
                    </a:p>
                  </a:txBody>
                  <a:tcPr>
                    <a:solidFill>
                      <a:srgbClr val="FCEACC"/>
                    </a:solidFill>
                  </a:tcPr>
                </a:tc>
                <a:tc>
                  <a:txBody>
                    <a:bodyPr/>
                    <a:lstStyle/>
                    <a:p>
                      <a:pPr algn="l">
                        <a:spcAft>
                          <a:spcPts val="500"/>
                        </a:spcAft>
                        <a:defRPr sz="900" b="0">
                          <a:solidFill>
                            <a:srgbClr val="000000"/>
                          </a:solidFill>
                          <a:latin typeface="Lucida Sans"/>
                        </a:defRPr>
                      </a:pPr>
                      <a:r>
                        <a:rPr sz="1000" b="0" i="0" u="none"/>
                        <a:t>Lungenkarzinom- und Mesotheliompatienten (im fortgeschrittenen Stadium) mit normwertigen Vitamin B12/Folsäure-Spiegeln</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Vitamin C und 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Xerostomie (strahlentherapie-induziert)</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Kopf-Hals-Tumoren</a:t>
                      </a:r>
                    </a:p>
                  </a:txBody>
                  <a:tcPr>
                    <a:solidFill>
                      <a:srgbClr val="FCEACC"/>
                    </a:solidFill>
                  </a:tcPr>
                </a:tc>
                <a:extLst>
                  <a:ext uri="{0D108BD9-81ED-4DB2-BD59-A6C34878D82A}">
                    <a16:rowId xmlns:a16="http://schemas.microsoft.com/office/drawing/2014/main" val="10005"/>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Mukositis (chemotherapieinduziert, Prävention und 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onkologischen Patienten</a:t>
                      </a:r>
                    </a:p>
                  </a:txBody>
                  <a:tcP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a:t>Angst/</a:t>
            </a:r>
            <a:r>
              <a:rPr dirty="0" err="1"/>
              <a:t>Ängstlichkeit</a:t>
            </a:r>
            <a:r>
              <a:rPr dirty="0"/>
              <a:t>*</a:t>
            </a:r>
          </a:p>
        </p:txBody>
      </p:sp>
      <p:graphicFrame>
        <p:nvGraphicFramePr>
          <p:cNvPr id="3" name="Table 2"/>
          <p:cNvGraphicFramePr>
            <a:graphicFrameLocks noGrp="1"/>
          </p:cNvGraphicFramePr>
          <p:nvPr/>
        </p:nvGraphicFramePr>
        <p:xfrm>
          <a:off x="360000" y="1890000"/>
          <a:ext cx="11472000" cy="18288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Chemotherapie oder unter Therapie mit Aromataseinhibitoren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Meditation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 (1) &amp; Patienten mit Leukämie (2)</a:t>
                      </a:r>
                    </a:p>
                  </a:txBody>
                  <a:tcPr>
                    <a:solidFill>
                      <a:srgbClr val="FCEACC"/>
                    </a:solidFill>
                  </a:tcPr>
                </a:tc>
                <a:tc>
                  <a:txBody>
                    <a:bodyPr/>
                    <a:lstStyle/>
                    <a:p>
                      <a:pPr algn="l">
                        <a:spcAft>
                          <a:spcPts val="500"/>
                        </a:spcAft>
                        <a:defRPr sz="900" b="0">
                          <a:solidFill>
                            <a:srgbClr val="000000"/>
                          </a:solidFill>
                          <a:latin typeface="Lucida Sans"/>
                        </a:defRPr>
                      </a:pPr>
                      <a:r>
                        <a:rPr sz="1000" b="0" i="0" u="none"/>
                        <a:t>(1) während der Radiotherapie, sowie vor Mastektomie und (2) während der Chemotherapie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Mindfulness-based Stress Reduction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adjuvanter Therapie</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Yoga</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Kolorektalkarzinom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adjuvanter Chemo-/ Radiotherapie</a:t>
                      </a: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Depressivität</a:t>
            </a:r>
            <a:r>
              <a:rPr dirty="0"/>
              <a:t>*</a:t>
            </a:r>
          </a:p>
        </p:txBody>
      </p:sp>
      <p:graphicFrame>
        <p:nvGraphicFramePr>
          <p:cNvPr id="3" name="Table 2"/>
          <p:cNvGraphicFramePr>
            <a:graphicFrameLocks noGrp="1"/>
          </p:cNvGraphicFramePr>
          <p:nvPr/>
        </p:nvGraphicFramePr>
        <p:xfrm>
          <a:off x="360000" y="1890000"/>
          <a:ext cx="11472000" cy="222504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Chemotherapie oder unter Therapie mit Aromataseinhibitoren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Meditation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 in palliativmedizinischer Versorgung</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Mindfulness-based Stress Reduction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adjuvanter Therapie</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Tai Chi/ Qigong</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Yoga</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Kolorektalkarzinom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adjuvanter Chemo-/ Radiotherapie</a:t>
                      </a:r>
                    </a:p>
                  </a:txBody>
                  <a:tcP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Ein- und Durchschlafstörungen</a:t>
            </a:r>
          </a:p>
        </p:txBody>
      </p:sp>
      <p:graphicFrame>
        <p:nvGraphicFramePr>
          <p:cNvPr id="3" name="Table 2"/>
          <p:cNvGraphicFramePr>
            <a:graphicFrameLocks noGrp="1"/>
          </p:cNvGraphicFramePr>
          <p:nvPr/>
        </p:nvGraphicFramePr>
        <p:xfrm>
          <a:off x="360000" y="1890000"/>
          <a:ext cx="11472000" cy="176784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Tai Chi/ Qigong</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Anthroposophische Komplexbehandlung</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Überlebende nach Brustkrebs</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Mindfulness-based Stress Reduction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adjuvanter Therapie</a:t>
                      </a:r>
                    </a:p>
                  </a:txBody>
                  <a:tcPr>
                    <a:solidFill>
                      <a:srgbClr val="FCEACC"/>
                    </a:solidFill>
                  </a:tcPr>
                </a:tc>
                <a:extLst>
                  <a:ext uri="{0D108BD9-81ED-4DB2-BD59-A6C34878D82A}">
                    <a16:rowId xmlns:a16="http://schemas.microsoft.com/office/drawing/2014/main" val="10004"/>
                  </a:ext>
                </a:extLst>
              </a:tr>
              <a:tr h="0">
                <a:tc>
                  <a:txBody>
                    <a:bodyPr/>
                    <a:lstStyle/>
                    <a:p>
                      <a:pPr algn="l">
                        <a:spcAft>
                          <a:spcPts val="500"/>
                        </a:spcAft>
                        <a:defRPr sz="900" b="0">
                          <a:solidFill>
                            <a:srgbClr val="000000"/>
                          </a:solidFill>
                          <a:latin typeface="Lucida Sans"/>
                        </a:defRPr>
                      </a:pPr>
                      <a:r>
                        <a:rPr sz="1000" b="0" i="0" u="none"/>
                        <a:t>Yoga</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von Chemo-/ Radiotherapie</a:t>
                      </a:r>
                    </a:p>
                  </a:txBody>
                  <a:tcP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Fatigue</a:t>
            </a:r>
          </a:p>
        </p:txBody>
      </p:sp>
      <p:graphicFrame>
        <p:nvGraphicFramePr>
          <p:cNvPr id="3" name="Table 2"/>
          <p:cNvGraphicFramePr>
            <a:graphicFrameLocks noGrp="1"/>
          </p:cNvGraphicFramePr>
          <p:nvPr/>
        </p:nvGraphicFramePr>
        <p:xfrm>
          <a:off x="360000" y="1890000"/>
          <a:ext cx="11472000" cy="10363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0"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Tai Chi/ Qigong</a:t>
                      </a:r>
                    </a:p>
                  </a:txBody>
                  <a:tcPr>
                    <a:solidFill>
                      <a:srgbClr val="FCEACC"/>
                    </a:solidFill>
                  </a:tcPr>
                </a:tc>
                <a:tc>
                  <a:txBody>
                    <a:bodyPr/>
                    <a:lstStyle/>
                    <a:p>
                      <a:pPr algn="l">
                        <a:spcAft>
                          <a:spcPts val="500"/>
                        </a:spcAft>
                        <a:defRPr sz="900" b="0">
                          <a:solidFill>
                            <a:srgbClr val="000000"/>
                          </a:solidFill>
                          <a:latin typeface="Lucida Sans"/>
                        </a:defRPr>
                      </a:pPr>
                      <a:r>
                        <a:rPr sz="1000" b="0" i="0" u="none"/>
                        <a:t> 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Yoga</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Abschluss von Chemo-/ Radiotherapie</a:t>
                      </a: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Ileus (Wiederherstellung der Darmfunktion nach Operation)</a:t>
            </a:r>
          </a:p>
        </p:txBody>
      </p:sp>
      <p:graphicFrame>
        <p:nvGraphicFramePr>
          <p:cNvPr id="3" name="Table 2"/>
          <p:cNvGraphicFramePr>
            <a:graphicFrameLocks noGrp="1"/>
          </p:cNvGraphicFramePr>
          <p:nvPr/>
        </p:nvGraphicFramePr>
        <p:xfrm>
          <a:off x="360000" y="1890000"/>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Kolonkarzinompatienten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Kognitive Beeinträchtigung</a:t>
            </a:r>
          </a:p>
        </p:txBody>
      </p:sp>
      <p:graphicFrame>
        <p:nvGraphicFramePr>
          <p:cNvPr id="3" name="Table 2"/>
          <p:cNvGraphicFramePr>
            <a:graphicFrameLocks noGrp="1"/>
          </p:cNvGraphicFramePr>
          <p:nvPr/>
        </p:nvGraphicFramePr>
        <p:xfrm>
          <a:off x="360000" y="1890000"/>
          <a:ext cx="11472000" cy="9753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unter adjuvanter Chemotherapie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Mindfulness-based Stress Reduction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adjuvanter Therapie</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Yoga</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der Chemo-/ Radiotherapie</a:t>
                      </a:r>
                    </a:p>
                  </a:txBody>
                  <a:tcP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Lebensqualität</a:t>
            </a:r>
          </a:p>
        </p:txBody>
      </p:sp>
      <p:graphicFrame>
        <p:nvGraphicFramePr>
          <p:cNvPr id="3" name="Table 2"/>
          <p:cNvGraphicFramePr>
            <a:graphicFrameLocks noGrp="1"/>
          </p:cNvGraphicFramePr>
          <p:nvPr/>
        </p:nvGraphicFramePr>
        <p:xfrm>
          <a:off x="360000" y="1890000"/>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Körperliche Aktivität und Sport</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Menopausale Symptome</a:t>
            </a:r>
          </a:p>
        </p:txBody>
      </p:sp>
      <p:graphicFrame>
        <p:nvGraphicFramePr>
          <p:cNvPr id="3" name="Table 2"/>
          <p:cNvGraphicFramePr>
            <a:graphicFrameLocks noGrp="1"/>
          </p:cNvGraphicFramePr>
          <p:nvPr/>
        </p:nvGraphicFramePr>
        <p:xfrm>
          <a:off x="360000" y="1890000"/>
          <a:ext cx="11472000" cy="13716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Onkologischen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Menopausale Hitzewallungen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Cimicifuga racemosa</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Mindfulness-based Stress Reduction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Patientinnen mit Brustkrebs oder anderen gynäkologischen Tumoren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adjuvanter Therapie</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Yoga</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Abschluss der Chemo-/ Radiotherapie</a:t>
                      </a: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RCT zur Wirksamkeit von Elektroakupunktur zur Senkung postoperativer Schmerzen bei Patienten während Hirntumoroperationen vor. Elektroakupunktur kann während Hirntumoroperationen zur kurzfristigen postoperativen Senkung von Schmerzen und bei Schmerzmittelbedarf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[An, L. X.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Mukosa (Mukositis)</a:t>
            </a:r>
          </a:p>
        </p:txBody>
      </p:sp>
      <p:graphicFrame>
        <p:nvGraphicFramePr>
          <p:cNvPr id="3" name="Table 2"/>
          <p:cNvGraphicFramePr>
            <a:graphicFrameLocks noGrp="1"/>
          </p:cNvGraphicFramePr>
          <p:nvPr/>
        </p:nvGraphicFramePr>
        <p:xfrm>
          <a:off x="360000" y="1890000"/>
          <a:ext cx="11472000" cy="15849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Selen (Natriumselenit/Selenium)</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Kopf-Hals Tumoren mit Selendefizit</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Protektion von radiotherapieassoziierten Nebenwirkugen (orale Mukositis)</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Selen (Natriumselenit)</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Patientinnen mit gebärmutter- oder Gebärmutterhalskrebs mit Selendefizit</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Protektion von radiotherapieassoziierten Nebenwirkungen (Diarrhö)</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Zink (Supplementation)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Prävention radiogener Mukositis</a:t>
                      </a:r>
                    </a:p>
                  </a:txBody>
                  <a:tcP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Schmerz</a:t>
            </a:r>
          </a:p>
        </p:txBody>
      </p:sp>
      <p:graphicFrame>
        <p:nvGraphicFramePr>
          <p:cNvPr id="3" name="Table 2"/>
          <p:cNvGraphicFramePr>
            <a:graphicFrameLocks noGrp="1"/>
          </p:cNvGraphicFramePr>
          <p:nvPr/>
        </p:nvGraphicFramePr>
        <p:xfrm>
          <a:off x="360000" y="1890000"/>
          <a:ext cx="11472000" cy="8839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Gelenkschmerzen durch Aromataseinhibitoren</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Tumorschmerz</a:t>
                      </a: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Senkung der Komplikationsraten</a:t>
            </a:r>
          </a:p>
        </p:txBody>
      </p:sp>
      <p:graphicFrame>
        <p:nvGraphicFramePr>
          <p:cNvPr id="3" name="Table 2"/>
          <p:cNvGraphicFramePr>
            <a:graphicFrameLocks noGrp="1"/>
          </p:cNvGraphicFramePr>
          <p:nvPr/>
        </p:nvGraphicFramePr>
        <p:xfrm>
          <a:off x="360000" y="1890000"/>
          <a:ext cx="11472000" cy="10083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a:t>
                      </a:r>
                    </a:p>
                    <a:p>
                      <a:pPr algn="l">
                        <a:spcAft>
                          <a:spcPts val="500"/>
                        </a:spcAft>
                      </a:pPr>
                      <a:r>
                        <a:rPr sz="1000" b="1" i="0" u="none"/>
                        <a:t>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Carnitin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Leberzell- und Gallengangkarzinom</a:t>
                      </a:r>
                    </a:p>
                  </a:txBody>
                  <a:tcPr>
                    <a:solidFill>
                      <a:srgbClr val="FCEACC"/>
                    </a:solidFill>
                  </a:tcPr>
                </a:tc>
                <a:tc>
                  <a:txBody>
                    <a:bodyPr/>
                    <a:lstStyle/>
                    <a:p>
                      <a:pPr algn="l">
                        <a:spcAft>
                          <a:spcPts val="500"/>
                        </a:spcAft>
                        <a:defRPr sz="900" b="0">
                          <a:solidFill>
                            <a:srgbClr val="000000"/>
                          </a:solidFill>
                          <a:latin typeface="Lucida Sans"/>
                        </a:defRPr>
                      </a:pPr>
                      <a:r>
                        <a:rPr sz="1000" b="0" i="0" u="none"/>
                        <a:t>Präoperativ zur Verkürzung des Krankenhausaufenthalts nach Leberteilentfernung</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Stress</a:t>
            </a:r>
          </a:p>
        </p:txBody>
      </p:sp>
      <p:graphicFrame>
        <p:nvGraphicFramePr>
          <p:cNvPr id="3" name="Table 2"/>
          <p:cNvGraphicFramePr>
            <a:graphicFrameLocks noGrp="1"/>
          </p:cNvGraphicFramePr>
          <p:nvPr/>
        </p:nvGraphicFramePr>
        <p:xfrm>
          <a:off x="360000" y="1890000"/>
          <a:ext cx="11472000" cy="16205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Meditation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Intervention: achtsamkeitsbasierte Atemtechnik</a:t>
                      </a:r>
                    </a:p>
                    <a:p>
                      <a:pPr algn="l">
                        <a:spcAft>
                          <a:spcPts val="500"/>
                        </a:spcAft>
                      </a:pPr>
                      <a:r>
                        <a:rPr sz="1000" b="0" i="0" u="none"/>
                        <a:t>Endpunkt akute Stressperzeption</a:t>
                      </a:r>
                    </a:p>
                    <a:p>
                      <a:pPr algn="l">
                        <a:spcAft>
                          <a:spcPts val="500"/>
                        </a:spcAft>
                      </a:pPr>
                      <a:r>
                        <a:rPr sz="1000" b="0" i="0" u="none"/>
                        <a:t>während der Chemotherapie, in palliativmedizinischer Versorgung</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Mindfulness-based Stress Reduction</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und nach der onkologischen Therapie</a:t>
                      </a: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Übelkeit &amp; Erbrechen</a:t>
            </a:r>
          </a:p>
        </p:txBody>
      </p:sp>
      <p:graphicFrame>
        <p:nvGraphicFramePr>
          <p:cNvPr id="3" name="Table 2"/>
          <p:cNvGraphicFramePr>
            <a:graphicFrameLocks noGrp="1"/>
          </p:cNvGraphicFramePr>
          <p:nvPr/>
        </p:nvGraphicFramePr>
        <p:xfrm>
          <a:off x="360000" y="1890000"/>
          <a:ext cx="11472000" cy="20447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Akupressur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Chemo- oder Radiotherapie-induziert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platinbasierter Chemotherapie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t>zusätzlich zur antiemetischen Therapie </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Cannabinoide</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Chemotherapie-induziert, bei unzureichender Wirksamkeit der leitliniengerechten Antiemese</a:t>
                      </a:r>
                    </a:p>
                    <a:p>
                      <a:pPr algn="l">
                        <a:spcAft>
                          <a:spcPts val="500"/>
                        </a:spcAft>
                      </a:pPr>
                      <a:r>
                        <a:rPr sz="1000" b="0" i="0" u="none"/>
                        <a:t>Intervention: THC/CBD</a:t>
                      </a:r>
                    </a:p>
                  </a:txBody>
                  <a:tcPr>
                    <a:solidFill>
                      <a:srgbClr val="FCEACC"/>
                    </a:solidFill>
                  </a:tcPr>
                </a:tc>
                <a:extLst>
                  <a:ext uri="{0D108BD9-81ED-4DB2-BD59-A6C34878D82A}">
                    <a16:rowId xmlns:a16="http://schemas.microsoft.com/office/drawing/2014/main" val="10003"/>
                  </a:ext>
                </a:extLst>
              </a:tr>
              <a:tr h="0">
                <a:tc>
                  <a:txBody>
                    <a:bodyPr/>
                    <a:lstStyle/>
                    <a:p>
                      <a:pPr algn="l">
                        <a:spcAft>
                          <a:spcPts val="500"/>
                        </a:spcAft>
                        <a:defRPr sz="900" b="0">
                          <a:solidFill>
                            <a:srgbClr val="000000"/>
                          </a:solidFill>
                          <a:latin typeface="Lucida Sans"/>
                        </a:defRPr>
                      </a:pPr>
                      <a:r>
                        <a:rPr sz="1000" b="0" i="0" u="none"/>
                        <a:t>Ingwer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Chemotherapie-induziert, zusätzlich zur leitliniengerechten Antiemese </a:t>
                      </a: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Xerostomie</a:t>
            </a:r>
          </a:p>
        </p:txBody>
      </p:sp>
      <p:graphicFrame>
        <p:nvGraphicFramePr>
          <p:cNvPr id="3" name="Table 2"/>
          <p:cNvGraphicFramePr>
            <a:graphicFrameLocks noGrp="1"/>
          </p:cNvGraphicFramePr>
          <p:nvPr/>
        </p:nvGraphicFramePr>
        <p:xfrm>
          <a:off x="360000" y="1890000"/>
          <a:ext cx="11472000" cy="7315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Kopf-Hals Tumoren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Radio-/ Chemotherapie</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Akupunktur</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nach adjuvanter Radiotherapie</a:t>
                      </a: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Zerebrale Ödeme</a:t>
            </a:r>
          </a:p>
        </p:txBody>
      </p:sp>
      <p:graphicFrame>
        <p:nvGraphicFramePr>
          <p:cNvPr id="3" name="Table 2"/>
          <p:cNvGraphicFramePr>
            <a:graphicFrameLocks noGrp="1"/>
          </p:cNvGraphicFramePr>
          <p:nvPr/>
        </p:nvGraphicFramePr>
        <p:xfrm>
          <a:off x="360000" y="1890000"/>
          <a:ext cx="11472000" cy="12242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a:t>
                      </a:r>
                    </a:p>
                    <a:p>
                      <a:pPr algn="l">
                        <a:spcAft>
                          <a:spcPts val="500"/>
                        </a:spcAft>
                      </a:pPr>
                      <a:r>
                        <a:rPr sz="1000" b="1" i="0" u="none"/>
                        <a:t>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Boswellia serrata</a:t>
                      </a:r>
                    </a:p>
                  </a:txBody>
                  <a:tcPr>
                    <a:solidFill>
                      <a:srgbClr val="FCEACC"/>
                    </a:solidFill>
                  </a:tcPr>
                </a:tc>
                <a:tc>
                  <a:txBody>
                    <a:bodyPr/>
                    <a:lstStyle/>
                    <a:p>
                      <a:pPr algn="l">
                        <a:spcAft>
                          <a:spcPts val="500"/>
                        </a:spcAft>
                        <a:defRPr sz="900" b="0">
                          <a:solidFill>
                            <a:srgbClr val="000000"/>
                          </a:solidFill>
                          <a:latin typeface="Lucida Sans"/>
                        </a:defRPr>
                      </a:pPr>
                      <a:r>
                        <a:rPr sz="1000" b="0" i="0" u="none"/>
                        <a:t>Kann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Hirntumoren unter Strahlentherapie</a:t>
                      </a:r>
                    </a:p>
                  </a:txBody>
                  <a:tcPr>
                    <a:solidFill>
                      <a:srgbClr val="FCEACC"/>
                    </a:solidFill>
                  </a:tcPr>
                </a:tc>
                <a:tc>
                  <a:txBody>
                    <a:bodyPr/>
                    <a:lstStyle/>
                    <a:p>
                      <a:pPr algn="l">
                        <a:spcAft>
                          <a:spcPts val="500"/>
                        </a:spcAft>
                        <a:defRPr sz="900" b="0">
                          <a:solidFill>
                            <a:srgbClr val="000000"/>
                          </a:solidFill>
                          <a:latin typeface="Lucida Sans"/>
                        </a:defRPr>
                      </a:pPr>
                      <a:r>
                        <a:rPr sz="1000" b="0" i="0" u="none"/>
                        <a:t>ergänzend zur leitliniengerechten antiödematösen Therapie</a:t>
                      </a:r>
                    </a:p>
                    <a:p>
                      <a:pPr algn="l">
                        <a:spcAft>
                          <a:spcPts val="500"/>
                        </a:spcAft>
                      </a:pPr>
                      <a:r>
                        <a:rPr sz="1000" b="0" i="0" u="none"/>
                        <a:t>Endpunkt: Verminderung zerebraler Ödeme</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a:t>Angst/ </a:t>
            </a:r>
            <a:r>
              <a:rPr dirty="0" err="1"/>
              <a:t>Ängstlichkeit</a:t>
            </a:r>
            <a:r>
              <a:rPr dirty="0"/>
              <a:t>*</a:t>
            </a:r>
          </a:p>
        </p:txBody>
      </p:sp>
      <p:graphicFrame>
        <p:nvGraphicFramePr>
          <p:cNvPr id="3" name="Table 2"/>
          <p:cNvGraphicFramePr>
            <a:graphicFrameLocks noGrp="1"/>
          </p:cNvGraphicFramePr>
          <p:nvPr/>
        </p:nvGraphicFramePr>
        <p:xfrm>
          <a:off x="360000" y="1890000"/>
          <a:ext cx="11472000" cy="6400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Bioenergiefeld-Therapien (Reiki, Handauflegen)</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Depressivität</a:t>
            </a:r>
            <a:r>
              <a:rPr dirty="0"/>
              <a:t>*</a:t>
            </a:r>
          </a:p>
        </p:txBody>
      </p:sp>
      <p:graphicFrame>
        <p:nvGraphicFramePr>
          <p:cNvPr id="3" name="Table 2"/>
          <p:cNvGraphicFramePr>
            <a:graphicFrameLocks noGrp="1"/>
          </p:cNvGraphicFramePr>
          <p:nvPr/>
        </p:nvGraphicFramePr>
        <p:xfrm>
          <a:off x="360000" y="1890000"/>
          <a:ext cx="11472000" cy="6400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 </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Bioenergiefeld-Therapien (Reiki, Handauflegen)</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Dermatitis</a:t>
            </a:r>
          </a:p>
        </p:txBody>
      </p:sp>
      <p:graphicFrame>
        <p:nvGraphicFramePr>
          <p:cNvPr id="3" name="Table 2"/>
          <p:cNvGraphicFramePr>
            <a:graphicFrameLocks noGrp="1"/>
          </p:cNvGraphicFramePr>
          <p:nvPr/>
        </p:nvGraphicFramePr>
        <p:xfrm>
          <a:off x="360000" y="1890000"/>
          <a:ext cx="11472000" cy="6400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Aloe Vera (Aloe Vera-haltige Cremes, Lotions oder Aloe Vera Gele)</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Vorbeugung der Radiodermatitis</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und zwei RCTs zur Wirksamkeit von Akupunktur bei Chemotherapie-induzierten peripheren neuropathischen Schmerzen vor. Akupunktur kann bei diesen Beschwerden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[Ju, Z. Y. 2017]</a:t>
                      </a:r>
                      <a:r>
                        <a:rPr sz="1000"/>
                        <a:t>, </a:t>
                      </a:r>
                      <a:r>
                        <a:rPr sz="1000">
                          <a:solidFill>
                            <a:srgbClr val="F7BF66"/>
                          </a:solidFill>
                          <a:hlinkClick r:id="rId3"/>
                        </a:rPr>
                        <a:t>[Greenlee, H. 2016]</a:t>
                      </a:r>
                      <a:r>
                        <a:rPr sz="1000"/>
                        <a:t>, </a:t>
                      </a:r>
                      <a:r>
                        <a:rPr sz="1000">
                          <a:solidFill>
                            <a:srgbClr val="F7BF66"/>
                          </a:solidFill>
                          <a:hlinkClick r:id="rId4"/>
                        </a:rPr>
                        <a:t>[Molassiotis, A.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Fatigue</a:t>
            </a:r>
          </a:p>
        </p:txBody>
      </p:sp>
      <p:graphicFrame>
        <p:nvGraphicFramePr>
          <p:cNvPr id="3" name="Table 2"/>
          <p:cNvGraphicFramePr>
            <a:graphicFrameLocks noGrp="1"/>
          </p:cNvGraphicFramePr>
          <p:nvPr/>
        </p:nvGraphicFramePr>
        <p:xfrm>
          <a:off x="360000" y="1890000"/>
          <a:ext cx="11472000" cy="13411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Bioenergiefeld-Therapien (Reiki, Handauflegen)</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Guarana-Trockenextrakt</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die unter Chemotherapiebedingter Fatigue litten; hier wird Lebensqualität im Zusammenhang mit Fatigue betrachtet</a:t>
                      </a: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Lebensqualität</a:t>
            </a:r>
          </a:p>
        </p:txBody>
      </p:sp>
      <p:graphicFrame>
        <p:nvGraphicFramePr>
          <p:cNvPr id="3" name="Table 2"/>
          <p:cNvGraphicFramePr>
            <a:graphicFrameLocks noGrp="1"/>
          </p:cNvGraphicFramePr>
          <p:nvPr/>
        </p:nvGraphicFramePr>
        <p:xfrm>
          <a:off x="360000" y="1890000"/>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Vitamin E und Beta-Carotin (Vitamin A)</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Kopf-Hals-Tumoren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Menopausale Symptome</a:t>
            </a:r>
          </a:p>
        </p:txBody>
      </p:sp>
      <p:graphicFrame>
        <p:nvGraphicFramePr>
          <p:cNvPr id="3" name="Table 2"/>
          <p:cNvGraphicFramePr>
            <a:graphicFrameLocks noGrp="1"/>
          </p:cNvGraphicFramePr>
          <p:nvPr/>
        </p:nvGraphicFramePr>
        <p:xfrm>
          <a:off x="360000" y="1890000"/>
          <a:ext cx="11472000" cy="7315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Isoflavone (Soja)</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Brustkrebspatientinnen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Hitzewallungen</a:t>
                      </a: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Mukositis</a:t>
            </a:r>
          </a:p>
        </p:txBody>
      </p:sp>
      <p:graphicFrame>
        <p:nvGraphicFramePr>
          <p:cNvPr id="3" name="Table 2"/>
          <p:cNvGraphicFramePr>
            <a:graphicFrameLocks noGrp="1"/>
          </p:cNvGraphicFramePr>
          <p:nvPr/>
        </p:nvGraphicFramePr>
        <p:xfrm>
          <a:off x="360000" y="1890000"/>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Chemotherapieinduzierte Mukositis</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Neutropenie</a:t>
            </a:r>
          </a:p>
        </p:txBody>
      </p:sp>
      <p:graphicFrame>
        <p:nvGraphicFramePr>
          <p:cNvPr id="3" name="Table 2"/>
          <p:cNvGraphicFramePr>
            <a:graphicFrameLocks noGrp="1"/>
          </p:cNvGraphicFramePr>
          <p:nvPr/>
        </p:nvGraphicFramePr>
        <p:xfrm>
          <a:off x="360000" y="1890000"/>
          <a:ext cx="11472000" cy="10972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Vitamin B12 und Folsäure</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Lungenkarzinom- und Mesotheliompatienten (im fortgeschrittenen Stadium) mit normwertigen Vitamin B12/Folsäure-Spiegeln</a:t>
                      </a:r>
                    </a:p>
                  </a:txBody>
                  <a:tcPr>
                    <a:solidFill>
                      <a:srgbClr val="FCEACC"/>
                    </a:solidFill>
                  </a:tcPr>
                </a:tc>
                <a:tc>
                  <a:txBody>
                    <a:bodyPr/>
                    <a:lstStyle/>
                    <a:p>
                      <a:pPr algn="l">
                        <a:spcAft>
                          <a:spcPts val="500"/>
                        </a:spcAft>
                        <a:defRPr sz="900" b="0">
                          <a:solidFill>
                            <a:srgbClr val="000000"/>
                          </a:solidFill>
                          <a:latin typeface="Lucida Sans"/>
                        </a:defRPr>
                      </a:pPr>
                      <a:r>
                        <a:rPr sz="1000" b="0" i="0" u="none"/>
                        <a:t>Während Chemotherapie</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Ototoxizität</a:t>
            </a:r>
          </a:p>
        </p:txBody>
      </p:sp>
      <p:graphicFrame>
        <p:nvGraphicFramePr>
          <p:cNvPr id="3" name="Table 2"/>
          <p:cNvGraphicFramePr>
            <a:graphicFrameLocks noGrp="1"/>
          </p:cNvGraphicFramePr>
          <p:nvPr/>
        </p:nvGraphicFramePr>
        <p:xfrm>
          <a:off x="360000" y="1890000"/>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chemotherapie-induiziert</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Periphere Neuropathie</a:t>
            </a:r>
          </a:p>
        </p:txBody>
      </p:sp>
      <p:graphicFrame>
        <p:nvGraphicFramePr>
          <p:cNvPr id="3" name="Table 2"/>
          <p:cNvGraphicFramePr>
            <a:graphicFrameLocks noGrp="1"/>
          </p:cNvGraphicFramePr>
          <p:nvPr/>
        </p:nvGraphicFramePr>
        <p:xfrm>
          <a:off x="360000" y="1890000"/>
          <a:ext cx="11472000" cy="88392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Carnitin</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taxaninduziert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chemotherapieinduzierte periphere Polyneuropathie</a:t>
                      </a: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Schmerz</a:t>
            </a:r>
          </a:p>
        </p:txBody>
      </p:sp>
      <p:graphicFrame>
        <p:nvGraphicFramePr>
          <p:cNvPr id="3" name="Table 2"/>
          <p:cNvGraphicFramePr>
            <a:graphicFrameLocks noGrp="1"/>
          </p:cNvGraphicFramePr>
          <p:nvPr/>
        </p:nvGraphicFramePr>
        <p:xfrm>
          <a:off x="360000" y="1890000"/>
          <a:ext cx="11472000" cy="6400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Bioenergiefeld-Therapien (Reiki, Handauflegen)</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Toxizität</a:t>
            </a:r>
          </a:p>
        </p:txBody>
      </p:sp>
      <p:graphicFrame>
        <p:nvGraphicFramePr>
          <p:cNvPr id="3" name="Table 2"/>
          <p:cNvGraphicFramePr>
            <a:graphicFrameLocks noGrp="1"/>
          </p:cNvGraphicFramePr>
          <p:nvPr/>
        </p:nvGraphicFramePr>
        <p:xfrm>
          <a:off x="360000" y="1890000"/>
          <a:ext cx="11472000" cy="149606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Vitamin C (oral)</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 chemotherapie-assoziiert</a:t>
                      </a:r>
                    </a:p>
                  </a:txBody>
                  <a:tcPr>
                    <a:solidFill>
                      <a:srgbClr val="FCEACC"/>
                    </a:solidFill>
                  </a:tcPr>
                </a:tc>
                <a:extLst>
                  <a:ext uri="{0D108BD9-81ED-4DB2-BD59-A6C34878D82A}">
                    <a16:rowId xmlns:a16="http://schemas.microsoft.com/office/drawing/2014/main" val="10001"/>
                  </a:ext>
                </a:extLst>
              </a:tr>
              <a:tr h="0">
                <a:tc>
                  <a:txBody>
                    <a:bodyPr/>
                    <a:lstStyle/>
                    <a:p>
                      <a:pPr algn="l">
                        <a:spcAft>
                          <a:spcPts val="500"/>
                        </a:spcAft>
                        <a:defRPr sz="900" b="0">
                          <a:solidFill>
                            <a:srgbClr val="000000"/>
                          </a:solidFill>
                          <a:latin typeface="Lucida Sans"/>
                        </a:defRPr>
                      </a:pPr>
                      <a:r>
                        <a:rPr sz="1000" b="0" i="0" u="none"/>
                        <a:t>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chemotherapie-assoziiert</a:t>
                      </a:r>
                    </a:p>
                    <a:p>
                      <a:pPr algn="l">
                        <a:spcAft>
                          <a:spcPts val="500"/>
                        </a:spcAft>
                      </a:pPr>
                      <a:r>
                        <a:rPr sz="1000" b="0" i="0" u="none"/>
                        <a:t>genauer: Periphere Neuropathie, Diarrhö, Übelkeit und Erbrechen, Fieber, Candidiasis, Blutungen</a:t>
                      </a:r>
                    </a:p>
                  </a:txBody>
                  <a:tcPr>
                    <a:solidFill>
                      <a:srgbClr val="FCEACC"/>
                    </a:solidFill>
                  </a:tcPr>
                </a:tc>
                <a:extLst>
                  <a:ext uri="{0D108BD9-81ED-4DB2-BD59-A6C34878D82A}">
                    <a16:rowId xmlns:a16="http://schemas.microsoft.com/office/drawing/2014/main" val="10002"/>
                  </a:ext>
                </a:extLst>
              </a:tr>
              <a:tr h="0">
                <a:tc>
                  <a:txBody>
                    <a:bodyPr/>
                    <a:lstStyle/>
                    <a:p>
                      <a:pPr algn="l">
                        <a:spcAft>
                          <a:spcPts val="500"/>
                        </a:spcAft>
                        <a:defRPr sz="900" b="0">
                          <a:solidFill>
                            <a:srgbClr val="000000"/>
                          </a:solidFill>
                          <a:latin typeface="Lucida Sans"/>
                        </a:defRPr>
                      </a:pPr>
                      <a:r>
                        <a:rPr sz="1000" b="0" i="0" u="none"/>
                        <a:t>Vitamin E und Vitamin A (Beta-Carotin)</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Kopf-Hals-Tumorpatienten</a:t>
                      </a:r>
                    </a:p>
                  </a:txBody>
                  <a:tcPr>
                    <a:solidFill>
                      <a:srgbClr val="FCEACC"/>
                    </a:solidFill>
                  </a:tcPr>
                </a:tc>
                <a:tc>
                  <a:txBody>
                    <a:bodyPr/>
                    <a:lstStyle/>
                    <a:p>
                      <a:pPr algn="l">
                        <a:spcAft>
                          <a:spcPts val="500"/>
                        </a:spcAft>
                        <a:defRPr sz="900" b="0">
                          <a:solidFill>
                            <a:srgbClr val="000000"/>
                          </a:solidFill>
                          <a:latin typeface="Lucida Sans"/>
                        </a:defRPr>
                      </a:pPr>
                      <a:r>
                        <a:rPr sz="1000" b="0" i="0" u="none"/>
                        <a:t>Endpunkt Verträglichkeit der Radiotherapie</a:t>
                      </a:r>
                    </a:p>
                  </a:txBody>
                  <a:tcP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Übelkeit und Erbrechen</a:t>
            </a:r>
          </a:p>
        </p:txBody>
      </p:sp>
      <p:graphicFrame>
        <p:nvGraphicFramePr>
          <p:cNvPr id="3" name="Table 2"/>
          <p:cNvGraphicFramePr>
            <a:graphicFrameLocks noGrp="1"/>
          </p:cNvGraphicFramePr>
          <p:nvPr/>
        </p:nvGraphicFramePr>
        <p:xfrm>
          <a:off x="360000" y="1890000"/>
          <a:ext cx="11472000" cy="6400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Bioenergiefeld-Therapien (Reiki, Handauflegen)</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Onkologische Patienten</a:t>
                      </a:r>
                    </a:p>
                  </a:txBody>
                  <a:tcP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Ergebnisse aus zwei Metaanalysen über 6 und 5 RCTs und drei weiteren RCTs zur Wirksamkeit von Akupunktur zur Senkung der Cancer Related Fatigue bei onkologischen Patienten vor. Akupunktur kann zur Senkung der Cancer Related Fatigue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[Pan, Y. 2018]</a:t>
                      </a:r>
                      <a:r>
                        <a:rPr sz="1000"/>
                        <a:t>, </a:t>
                      </a:r>
                      <a:r>
                        <a:rPr sz="1000">
                          <a:solidFill>
                            <a:srgbClr val="F7BF66"/>
                          </a:solidFill>
                          <a:hlinkClick r:id="rId3"/>
                        </a:rPr>
                        <a:t>[Garland, S. N. 2019]</a:t>
                      </a:r>
                      <a:r>
                        <a:rPr sz="1000"/>
                        <a:t>, </a:t>
                      </a:r>
                      <a:r>
                        <a:rPr sz="1000">
                          <a:solidFill>
                            <a:srgbClr val="F7BF66"/>
                          </a:solidFill>
                          <a:hlinkClick r:id="rId4"/>
                        </a:rPr>
                        <a:t>[Brinkhaus, B. 2019]</a:t>
                      </a:r>
                      <a:r>
                        <a:rPr sz="1000"/>
                        <a:t>, </a:t>
                      </a:r>
                      <a:r>
                        <a:rPr sz="1000">
                          <a:solidFill>
                            <a:srgbClr val="F7BF66"/>
                          </a:solidFill>
                          <a:hlinkClick r:id="rId5"/>
                        </a:rPr>
                        <a:t>[Zeng, Y. 2014]</a:t>
                      </a:r>
                      <a:r>
                        <a:rPr sz="1000"/>
                        <a:t>, </a:t>
                      </a:r>
                      <a:r>
                        <a:rPr sz="1000">
                          <a:solidFill>
                            <a:srgbClr val="F7BF66"/>
                          </a:solidFill>
                          <a:hlinkClick r:id="rId6"/>
                        </a:rPr>
                        <a:t>[Deng, G.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Xerostomie</a:t>
            </a:r>
          </a:p>
        </p:txBody>
      </p:sp>
      <p:graphicFrame>
        <p:nvGraphicFramePr>
          <p:cNvPr id="3" name="Table 2"/>
          <p:cNvGraphicFramePr>
            <a:graphicFrameLocks noGrp="1"/>
          </p:cNvGraphicFramePr>
          <p:nvPr/>
        </p:nvGraphicFramePr>
        <p:xfrm>
          <a:off x="360000" y="1890000"/>
          <a:ext cx="11472000" cy="487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lgn="l">
                        <a:spcAft>
                          <a:spcPts val="500"/>
                        </a:spcAft>
                        <a:defRPr sz="900" b="0">
                          <a:solidFill>
                            <a:srgbClr val="000000"/>
                          </a:solidFill>
                          <a:latin typeface="Lucida Sans"/>
                        </a:defRPr>
                      </a:pPr>
                      <a:r>
                        <a:rPr sz="1000" b="1" i="0" u="none"/>
                        <a:t>Verfahren/ Methoden</a:t>
                      </a:r>
                    </a:p>
                  </a:txBody>
                  <a:tcPr>
                    <a:solidFill>
                      <a:srgbClr val="F7BF66"/>
                    </a:solidFill>
                  </a:tcPr>
                </a:tc>
                <a:tc>
                  <a:txBody>
                    <a:bodyPr/>
                    <a:lstStyle/>
                    <a:p>
                      <a:pPr algn="l">
                        <a:spcAft>
                          <a:spcPts val="500"/>
                        </a:spcAft>
                        <a:defRPr sz="900" b="0">
                          <a:solidFill>
                            <a:srgbClr val="000000"/>
                          </a:solidFill>
                          <a:latin typeface="Lucida Sans"/>
                        </a:defRPr>
                      </a:pPr>
                      <a:r>
                        <a:rPr sz="1000" b="1" i="0" u="none"/>
                        <a:t> Empfehlungsstärke</a:t>
                      </a:r>
                    </a:p>
                  </a:txBody>
                  <a:tcPr>
                    <a:solidFill>
                      <a:srgbClr val="F7BF66"/>
                    </a:solidFill>
                  </a:tcPr>
                </a:tc>
                <a:tc>
                  <a:txBody>
                    <a:bodyPr/>
                    <a:lstStyle/>
                    <a:p>
                      <a:pPr algn="l">
                        <a:spcAft>
                          <a:spcPts val="500"/>
                        </a:spcAft>
                        <a:defRPr sz="900" b="0">
                          <a:solidFill>
                            <a:srgbClr val="000000"/>
                          </a:solidFill>
                          <a:latin typeface="Lucida Sans"/>
                        </a:defRPr>
                      </a:pPr>
                      <a:r>
                        <a:rPr sz="1000" b="1" i="0" u="none"/>
                        <a:t>Patienten</a:t>
                      </a:r>
                    </a:p>
                  </a:txBody>
                  <a:tcPr>
                    <a:solidFill>
                      <a:srgbClr val="F7BF66"/>
                    </a:solidFill>
                  </a:tcPr>
                </a:tc>
                <a:tc>
                  <a:txBody>
                    <a:bodyPr/>
                    <a:lstStyle/>
                    <a:p>
                      <a:pPr algn="l">
                        <a:spcAft>
                          <a:spcPts val="500"/>
                        </a:spcAft>
                        <a:defRPr sz="900" b="0">
                          <a:solidFill>
                            <a:srgbClr val="000000"/>
                          </a:solidFill>
                          <a:latin typeface="Lucida Sans"/>
                        </a:defRPr>
                      </a:pPr>
                      <a:r>
                        <a:rPr sz="1000" b="1" i="0" u="none"/>
                        <a:t>Kontext/Anmerkung</a:t>
                      </a:r>
                    </a:p>
                  </a:txBody>
                  <a:tcPr>
                    <a:solidFill>
                      <a:srgbClr val="F7BF66"/>
                    </a:solidFill>
                  </a:tcPr>
                </a:tc>
                <a:extLst>
                  <a:ext uri="{0D108BD9-81ED-4DB2-BD59-A6C34878D82A}">
                    <a16:rowId xmlns:a16="http://schemas.microsoft.com/office/drawing/2014/main" val="10000"/>
                  </a:ext>
                </a:extLst>
              </a:tr>
              <a:tr h="0">
                <a:tc>
                  <a:txBody>
                    <a:bodyPr/>
                    <a:lstStyle/>
                    <a:p>
                      <a:pPr algn="l">
                        <a:spcAft>
                          <a:spcPts val="500"/>
                        </a:spcAft>
                        <a:defRPr sz="900" b="0">
                          <a:solidFill>
                            <a:srgbClr val="000000"/>
                          </a:solidFill>
                          <a:latin typeface="Lucida Sans"/>
                        </a:defRPr>
                      </a:pPr>
                      <a:r>
                        <a:rPr sz="1000" b="0" i="0" u="none"/>
                        <a:t>Kombination von Vitamin C und Vitamin E</a:t>
                      </a:r>
                    </a:p>
                  </a:txBody>
                  <a:tcPr>
                    <a:solidFill>
                      <a:srgbClr val="FCEACC"/>
                    </a:solidFill>
                  </a:tcPr>
                </a:tc>
                <a:tc>
                  <a:txBody>
                    <a:bodyPr/>
                    <a:lstStyle/>
                    <a:p>
                      <a:pPr algn="l">
                        <a:spcAft>
                          <a:spcPts val="500"/>
                        </a:spcAft>
                        <a:defRPr sz="900" b="0">
                          <a:solidFill>
                            <a:srgbClr val="000000"/>
                          </a:solidFill>
                          <a:latin typeface="Lucida Sans"/>
                        </a:defRPr>
                      </a:pPr>
                      <a:r>
                        <a:rPr sz="1000" b="0" i="0" u="none"/>
                        <a:t>Sollte nicht</a:t>
                      </a:r>
                    </a:p>
                  </a:txBody>
                  <a:tcPr>
                    <a:solidFill>
                      <a:srgbClr val="FCEACC"/>
                    </a:solidFill>
                  </a:tcPr>
                </a:tc>
                <a:tc>
                  <a:txBody>
                    <a:bodyPr/>
                    <a:lstStyle/>
                    <a:p>
                      <a:pPr algn="l">
                        <a:spcAft>
                          <a:spcPts val="500"/>
                        </a:spcAft>
                        <a:defRPr sz="900" b="0">
                          <a:solidFill>
                            <a:srgbClr val="000000"/>
                          </a:solidFill>
                          <a:latin typeface="Lucida Sans"/>
                        </a:defRPr>
                      </a:pPr>
                      <a:r>
                        <a:rPr sz="1000" b="0" i="0" u="none"/>
                        <a:t>Patienten mit Kopf-Hals-Tumoren</a:t>
                      </a:r>
                    </a:p>
                  </a:txBody>
                  <a:tcPr>
                    <a:solidFill>
                      <a:srgbClr val="FCEACC"/>
                    </a:solidFill>
                  </a:tcPr>
                </a:tc>
                <a:tc>
                  <a:txBody>
                    <a:bodyPr/>
                    <a:lstStyle/>
                    <a:p>
                      <a:pPr algn="l">
                        <a:spcAft>
                          <a:spcPts val="500"/>
                        </a:spcAft>
                        <a:defRPr sz="900" b="0">
                          <a:solidFill>
                            <a:srgbClr val="000000"/>
                          </a:solidFill>
                          <a:latin typeface="Lucida Sans"/>
                        </a:defRPr>
                      </a:pPr>
                      <a:r>
                        <a:rPr sz="1000" b="0" i="0" u="none"/>
                        <a:t>Strahlentherapie-induziert</a:t>
                      </a:r>
                    </a:p>
                  </a:txBody>
                  <a:tcPr>
                    <a:solidFill>
                      <a:srgbClr val="FCEACC"/>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p:txBody>
          <a:bodyPr/>
          <a:lstStyle/>
          <a:p>
            <a:r>
              <a:rPr lang="de-DE" dirty="0"/>
              <a:t>Zusätzliche Literaturreferenzen</a:t>
            </a:r>
          </a:p>
        </p:txBody>
      </p:sp>
      <p:sp>
        <p:nvSpPr>
          <p:cNvPr id="3" name="Inhaltsplatzhalter 2">
            <a:extLst>
              <a:ext uri="{FF2B5EF4-FFF2-40B4-BE49-F238E27FC236}">
                <a16:creationId xmlns:a16="http://schemas.microsoft.com/office/drawing/2014/main" id="{0E570F90-49E3-5ACB-B737-3AA78C5050BF}"/>
              </a:ext>
            </a:extLst>
          </p:cNvPr>
          <p:cNvSpPr>
            <a:spLocks noGrp="1"/>
          </p:cNvSpPr>
          <p:nvPr>
            <p:ph idx="1"/>
          </p:nvPr>
        </p:nvSpPr>
        <p:spPr/>
        <p:txBody>
          <a:bodyPr/>
          <a:lstStyle/>
          <a:p>
            <a:pPr marL="171450" indent="-171450">
              <a:buChar char="•"/>
              <a:defRPr sz="900"/>
            </a:pPr>
            <a:r>
              <a:t>AWMF und DGGG, Hormontherapie in der Peri- und Postmenopause \(HT\) , 2020.</a:t>
            </a:r>
            <a:endParaRPr lang="de-DE" dirty="0"/>
          </a:p>
          <a:p>
            <a:pPr marL="171450" indent="-171450">
              <a:buChar char="•"/>
              <a:defRPr sz="900"/>
            </a:pPr>
            <a:r>
              <a:t>Dold, Edler, Mäurer, Müller-Wening, Sakellariou, Trendelenburg, Krebszusatztherapie beim fortgeschrittenen nicht-kleinzelligen BronchialkarzinomThieme, 1991.</a:t>
            </a:r>
          </a:p>
          <a:p>
            <a:pPr marL="171450" indent="-171450">
              <a:buChar char="•"/>
              <a:defRPr sz="900"/>
            </a:pPr>
            <a:r>
              <a:t>Heiny, B. M, Albrecht, V., Complementary modes of therapy with mistletoe lectin-1. [German]. [Komplementare therapie mit misteilektin-1-normiertem extrakt: Lebensqualitatstabilisierung beim fortgeschrittenen kolorektalen karzinom - Fakt oder fiktion?.]. Medizinische Welt, 1997. 48(9): p. 419-423.</a:t>
            </a:r>
          </a:p>
          <a:p>
            <a:pPr marL="171450" indent="-171450">
              <a:buChar char="•"/>
              <a:defRPr sz="900"/>
            </a:pPr>
            <a:r>
              <a:t>Lümmen, G., Brinkmann, O.A., Luboldt, H. J., Hertle, L., Rübben, H., Interferon a, Interleukin 2 and 5-Fluorouracil versus Mistletoe Lectin in metastatic renal cell carcinoma -long term results.. European Urology, 2001. 39(Suppl 5): p. 475.</a:t>
            </a:r>
          </a:p>
          <a:p>
            <a:pPr marL="171450" indent="-171450">
              <a:buChar char="•"/>
              <a:defRPr sz="900"/>
            </a:pPr>
            <a:r>
              <a:t>Salzer, G., Havelec, L., Adjuvant iscador treatment after operation for gastric carcinoma: Results of a randomised study. [German]. [Adjuvante iscador-behandlung nach operiertem magenkarzinom. ergebnisse einer randomisierten studie.].. Krebsgeschehen, 1983. 15(4): p. 106-110.</a:t>
            </a:r>
          </a:p>
          <a:p>
            <a:pPr marL="171450" indent="-171450">
              <a:buChar char="•"/>
              <a:defRPr sz="900"/>
            </a:pPr>
            <a:r>
              <a:t>Borrelli, Evaluation of the quality of life in breast cancer patients undergoing lectin standardized mistletoe therapy. Minerva Medica, 2001. 92(Suppl 1 Nr 3): p. 105-107.</a:t>
            </a:r>
          </a:p>
          <a:p>
            <a:pPr marL="171450" indent="-171450">
              <a:buChar char="•"/>
              <a:defRPr sz="900"/>
            </a:pPr>
            <a:r>
              <a:t>Lange, Scholz, Gutsch, Modulation of the subjective and objective toxicity of an aggressive chemoradiotherapy with Helixor. (unpublished), 1993.</a:t>
            </a:r>
          </a:p>
          <a:p>
            <a:pPr marL="171450" indent="-171450">
              <a:buChar char="•"/>
              <a:defRPr sz="900"/>
            </a:pPr>
            <a:r>
              <a:t>Heiny, B. M., Additive Therapie mit standardisiertem Mistelextrakt reduziert die Leukopenie und verbessert die Lebensqualität von Patientinnen mit forgeschrittenem Mammakarzinom unter palliativer Chemotherapie (VEC–Schema). Krebsmedizin, 1991. 12: p. 1-14.</a:t>
            </a:r>
          </a:p>
          <a:p>
            <a:pPr marL="171450" indent="-171450">
              <a:buChar char="•"/>
              <a:defRPr sz="900"/>
            </a:pPr>
            <a:r>
              <a:t>Auerbach, Dostal, Vaclavik-Fleck, Kubista, Rosenberger, Rieger, Signifikant höherer Anteil aktivierter NK–Zellen durch additive misteltherapie bei chemotherapierten Mamma–Ca–Patientinnen in einer prospektiv randomisierten doppelblinden Studie, in Fortschritte in der Misteltherapie - Aktueller Stand der Forschung und klinische Anwendung, 2005, KVC Verlag: Essen. p. 1-11.</a:t>
            </a:r>
          </a:p>
          <a:p>
            <a:pPr marL="171450" indent="-171450">
              <a:buChar char="•"/>
              <a:defRPr sz="900"/>
            </a:pPr>
            <a:r>
              <a:t>Grossarth-Maticek, R., Kiene, H., Baumgartner, S., Ziegler, R., Verlängerung der Überlebenszeit von Krebspatienten unter Misteltherapie (Iscador).. Schweizer Zeitschrift für Ganzheitsmedizin, 2001. 13: p. 217-225.</a:t>
            </a:r>
          </a:p>
          <a:p>
            <a:pPr marL="171450" indent="-171450">
              <a:buChar char="•"/>
              <a:defRPr sz="900"/>
            </a:pPr>
            <a:r>
              <a:t>Gutsch, J. B. H., Scholz, G., Denck, H., Prospektive Studie beim radikal operierten Mammakarzinom mit Polychemotherapie, Helixor und unbehandelter Kontrolle.. Dtsch Zschr Onkol, 1988. 20: p. 94-100.</a:t>
            </a:r>
          </a:p>
          <a:p>
            <a:pPr marL="171450" indent="-171450">
              <a:buChar char="•"/>
              <a:defRPr sz="900"/>
            </a:pPr>
            <a:r>
              <a:t>Lange, O., Scholz, G., Gutsch, J., Modulation der subjektiven und objektiven Toxizität einer aggressiven Chemotherapie mit Helixor. Unpublished Report, 1985.</a:t>
            </a:r>
          </a:p>
          <a:p>
            <a:pPr marL="171450" indent="-171450">
              <a:buChar char="•"/>
              <a:defRPr sz="900"/>
            </a:pPr>
            <a:r>
              <a:t>Lange, O. S. G., Gutsch, J., Modulation der subjektiven und objektiven Toxizität einer aggressiven Chemo/Radiotherapie mit Helixor., 1988.</a:t>
            </a:r>
          </a:p>
          <a:p>
            <a:pPr marL="171450" indent="-171450">
              <a:buChar char="•"/>
              <a:defRPr sz="900"/>
            </a:pPr>
            <a:r>
              <a:t>Lange, Scholz, Gutsch, Modulation of the subjective and objective toxicity of an aggressive chemoradiotherapy with Helixor. [Modulation der subjektiven und objektiven Toxizität einer aggressiven Chemo/Radiotherapie mit Helixor]. (unpublished), 1993.</a:t>
            </a:r>
          </a:p>
          <a:p>
            <a:pPr marL="171450" indent="-171450">
              <a:buChar char="•"/>
              <a:defRPr sz="900"/>
            </a:pPr>
            <a:r>
              <a:t>M., Schwiersch, R., Schröck, Der Einﬂuß einer Misteltherapie auf die Lebensqualität von Brustkrebspatientinnen., 1999.</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421215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liegt ein systematisches Review über 4 RCTs und 3 weitere RCTs zur Wirksamkeit von Akupunktur zur Reduktion von Ein- und Durchschlafstörungen bei onkologischen Patienten vor. Akupunktur kann zur Reduktion von Ein- und Durchschlafstörungen bei diesen Patienten erwogen werden, wenn eine gezielte Verhaltenstherapie aufgrund mangelnder Verfügbarkeit nicht angeboten werden kann oder die Patienten diese ablehnen.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[Enblom, A. 2012]</a:t>
                      </a:r>
                      <a:r>
                        <a:rPr sz="1000"/>
                        <a:t>, </a:t>
                      </a:r>
                      <a:r>
                        <a:rPr sz="1000">
                          <a:solidFill>
                            <a:srgbClr val="F7BF66"/>
                          </a:solidFill>
                          <a:hlinkClick r:id="rId3"/>
                        </a:rPr>
                        <a:t>[Garland, S. N. 2019]</a:t>
                      </a:r>
                      <a:r>
                        <a:rPr sz="1000"/>
                        <a:t>, </a:t>
                      </a:r>
                      <a:r>
                        <a:rPr sz="1000">
                          <a:solidFill>
                            <a:srgbClr val="F7BF66"/>
                          </a:solidFill>
                          <a:hlinkClick r:id="rId4"/>
                        </a:rPr>
                        <a:t>[Choi, T. Y. 2017]</a:t>
                      </a:r>
                      <a:r>
                        <a:rPr sz="1000"/>
                        <a:t>, </a:t>
                      </a:r>
                      <a:r>
                        <a:rPr sz="1000">
                          <a:solidFill>
                            <a:srgbClr val="F7BF66"/>
                          </a:solidFill>
                          <a:hlinkClick r:id="rId5"/>
                        </a:rPr>
                        <a:t>[Garland, S. N.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032-055OL-2.0-4.10-2020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systematischen Review über 4 RCTs zur Wirksamkeit von Akupunktur zur Vorbeugung von Symptomen der Xerostomie während einer Radio- /Chemotherapie vor. Akupunktur kann während einer Radio-/Chemotherapie zur Vorbeugung von Symptomen der Xerostomie und zur Anregung des Speichelflusses bei Patienten mit Kopf-Hals Tumoren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[Assy, Z.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032-055OL-2.0-4.11-2020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systematischen Review über 5 RCTs und einer Metaanalyse über 2 dieser RCTs zur Wirksamkeit von Akupunktur zur Reduktion der subjektiven Symptome der Xerostomie nach einer adjuvanten Radiotherapie bei onkologischen Patienten vor. Akupunktur kann in dieser Situation zur Reduktion der subjektiven Symptome der Xerostomie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[Assy, Z. 2018]</a:t>
                      </a:r>
                      <a:r>
                        <a:rPr sz="1000"/>
                        <a:t>, </a:t>
                      </a:r>
                      <a:r>
                        <a:rPr sz="1000">
                          <a:solidFill>
                            <a:srgbClr val="F7BF66"/>
                          </a:solidFill>
                          <a:hlinkClick r:id="rId3"/>
                        </a:rPr>
                        <a:t>[Furness, S.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032-055OL-2.0-4.12-2020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systematischen Review über 6 RCTs und 3 weiteren RCTs zur Wirksamkeit von Akupunktur zur Wiederherstellung der Darmfunktion nach Operation bei Kolonkarzinompatienten vor. Akupunktur kann zur Verringerung der Zeit bis zum ersten Stuhlgang und zur Senkung des Opioidverbrauchs als zusätzliche Maßnahme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[Liu, Y. H. 2017]</a:t>
                      </a:r>
                      <a:r>
                        <a:rPr sz="1000"/>
                        <a:t>, </a:t>
                      </a:r>
                      <a:r>
                        <a:rPr sz="1000">
                          <a:solidFill>
                            <a:srgbClr val="F7BF66"/>
                          </a:solidFill>
                          <a:hlinkClick r:id="rId3"/>
                        </a:rPr>
                        <a:t>[Jung, S. Y. 2017]</a:t>
                      </a:r>
                      <a:r>
                        <a:rPr sz="1000"/>
                        <a:t>, </a:t>
                      </a:r>
                      <a:r>
                        <a:rPr sz="1000">
                          <a:solidFill>
                            <a:srgbClr val="F7BF66"/>
                          </a:solidFill>
                          <a:hlinkClick r:id="rId4"/>
                        </a:rPr>
                        <a:t>[You, X. 2018]</a:t>
                      </a:r>
                      <a:r>
                        <a:rPr sz="1000"/>
                        <a:t>, </a:t>
                      </a:r>
                      <a:r>
                        <a:rPr sz="1000">
                          <a:solidFill>
                            <a:srgbClr val="F7BF66"/>
                          </a:solidFill>
                          <a:hlinkClick r:id="rId5"/>
                        </a:rPr>
                        <a:t>[Zhao, Jiaying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032-055OL-2.0-4.13-2020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RCT zur Wirksamkeit von Akupunktur auf die subjektive und objektive kognitive Beeinträchtigung bei Brustkrebspatientinnen unter adjuvanter Chemotherapie vor. Akupunktur kann bei diesen Patientinnen zur Verbesserung der kognitiven Beeinträchtigung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[Tong, T.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032-055OL-2.0-4.14-2020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3 Metaanalysen, einer systematischen Übersichtsarbeit und 13 weiteren RCTs zur Wirksamkeit von Akupunktur zur Verbesserung der globalen und tumorspezifischen Lebensqualität bei onkologischen Patienten während und nach onkologischer Therapie vor. Akupunktur kann zur Verbesserung der globalen und tumorspezifischen Lebensqualität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[Pan, Y. 2018]</a:t>
                      </a:r>
                      <a:r>
                        <a:rPr sz="1000"/>
                        <a:t>, </a:t>
                      </a:r>
                      <a:r>
                        <a:rPr sz="1000">
                          <a:solidFill>
                            <a:srgbClr val="F7BF66"/>
                          </a:solidFill>
                          <a:hlinkClick r:id="rId3"/>
                        </a:rPr>
                        <a:t>[Ju, Z. Y. 2017]</a:t>
                      </a:r>
                      <a:r>
                        <a:rPr sz="1000"/>
                        <a:t>, </a:t>
                      </a:r>
                      <a:r>
                        <a:rPr sz="1000">
                          <a:solidFill>
                            <a:srgbClr val="F7BF66"/>
                          </a:solidFill>
                          <a:hlinkClick r:id="rId4"/>
                        </a:rPr>
                        <a:t>[Zeng, Y. 2014]</a:t>
                      </a:r>
                      <a:r>
                        <a:rPr sz="1000"/>
                        <a:t>, </a:t>
                      </a:r>
                      <a:r>
                        <a:rPr sz="1000">
                          <a:solidFill>
                            <a:srgbClr val="F7BF66"/>
                          </a:solidFill>
                          <a:hlinkClick r:id="rId5"/>
                        </a:rPr>
                        <a:t>[Pan-Weisz, T. M. 2019]</a:t>
                      </a:r>
                      <a:r>
                        <a:rPr sz="1000"/>
                        <a:t>, </a:t>
                      </a:r>
                      <a:r>
                        <a:rPr sz="1000">
                          <a:solidFill>
                            <a:srgbClr val="F7BF66"/>
                          </a:solidFill>
                          <a:hlinkClick r:id="rId6"/>
                        </a:rPr>
                        <a:t>[Brinkhaus, B. 2019]</a:t>
                      </a:r>
                      <a:r>
                        <a:rPr sz="1000"/>
                        <a:t>, </a:t>
                      </a:r>
                      <a:r>
                        <a:rPr sz="1000">
                          <a:solidFill>
                            <a:srgbClr val="F7BF66"/>
                          </a:solidFill>
                          <a:hlinkClick r:id="rId7"/>
                        </a:rPr>
                        <a:t>[Zhou, J. 2017]</a:t>
                      </a:r>
                      <a:r>
                        <a:rPr sz="1000"/>
                        <a:t>, </a:t>
                      </a:r>
                      <a:r>
                        <a:rPr sz="1000">
                          <a:solidFill>
                            <a:srgbClr val="F7BF66"/>
                          </a:solidFill>
                          <a:hlinkClick r:id="rId8"/>
                        </a:rPr>
                        <a:t>[Rithirangsriroj, K. 2015]</a:t>
                      </a:r>
                      <a:r>
                        <a:rPr sz="1000"/>
                        <a:t>, </a:t>
                      </a:r>
                      <a:r>
                        <a:rPr sz="1000">
                          <a:solidFill>
                            <a:srgbClr val="F7BF66"/>
                          </a:solidFill>
                          <a:hlinkClick r:id="rId9"/>
                        </a:rPr>
                        <a:t>[Garland, S. N. 2019]</a:t>
                      </a:r>
                      <a:r>
                        <a:rPr sz="1000"/>
                        <a:t>, </a:t>
                      </a:r>
                      <a:r>
                        <a:rPr sz="1000">
                          <a:solidFill>
                            <a:srgbClr val="F7BF66"/>
                          </a:solidFill>
                          <a:hlinkClick r:id="rId10"/>
                        </a:rPr>
                        <a:t>[Walker, E. M. 2010]</a:t>
                      </a:r>
                      <a:r>
                        <a:rPr sz="1000"/>
                        <a:t>, </a:t>
                      </a:r>
                      <a:r>
                        <a:rPr sz="1000">
                          <a:solidFill>
                            <a:srgbClr val="F7BF66"/>
                          </a:solidFill>
                          <a:hlinkClick r:id="rId11"/>
                        </a:rPr>
                        <a:t>[Molassiotis, A. 2019]</a:t>
                      </a:r>
                      <a:r>
                        <a:rPr sz="1000"/>
                        <a:t>, </a:t>
                      </a:r>
                      <a:r>
                        <a:rPr sz="1000">
                          <a:solidFill>
                            <a:srgbClr val="F7BF66"/>
                          </a:solidFill>
                          <a:hlinkClick r:id="rId12"/>
                        </a:rPr>
                        <a:t>[Molassiotis, A. 2012]</a:t>
                      </a:r>
                      <a:r>
                        <a:rPr sz="1000"/>
                        <a:t>, </a:t>
                      </a:r>
                      <a:r>
                        <a:rPr sz="1000">
                          <a:solidFill>
                            <a:srgbClr val="F7BF66"/>
                          </a:solidFill>
                          <a:hlinkClick r:id="rId13"/>
                        </a:rPr>
                        <a:t>[Lesi, G. 2016]</a:t>
                      </a:r>
                      <a:r>
                        <a:rPr sz="1000"/>
                        <a:t>, </a:t>
                      </a:r>
                      <a:r>
                        <a:rPr sz="1000">
                          <a:solidFill>
                            <a:srgbClr val="F7BF66"/>
                          </a:solidFill>
                          <a:hlinkClick r:id="rId14"/>
                        </a:rPr>
                        <a:t>[Hershman, D. L. 2018]</a:t>
                      </a:r>
                      <a:r>
                        <a:rPr sz="1000"/>
                        <a:t>, </a:t>
                      </a:r>
                      <a:r>
                        <a:rPr sz="1000">
                          <a:solidFill>
                            <a:srgbClr val="F7BF66"/>
                          </a:solidFill>
                          <a:hlinkClick r:id="rId15"/>
                        </a:rPr>
                        <a:t>[Deng, G. 2013]</a:t>
                      </a:r>
                      <a:r>
                        <a:rPr sz="1000"/>
                        <a:t>, </a:t>
                      </a:r>
                      <a:r>
                        <a:rPr sz="1000">
                          <a:solidFill>
                            <a:srgbClr val="F7BF66"/>
                          </a:solidFill>
                          <a:hlinkClick r:id="rId16"/>
                        </a:rPr>
                        <a:t>[Zhao, Jiaying 2018]</a:t>
                      </a:r>
                      <a:r>
                        <a:rPr sz="1000"/>
                        <a:t>, </a:t>
                      </a:r>
                      <a:r>
                        <a:rPr sz="1000">
                          <a:solidFill>
                            <a:srgbClr val="F7BF66"/>
                          </a:solidFill>
                          <a:hlinkClick r:id="rId17"/>
                        </a:rPr>
                        <a:t>[Minchom, A.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032-055OL-2.0-4.15-2020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8" action="ppaction://hlinksldjump"/>
              </a:rPr>
              <a:t>Inhaltsverzeichnis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C3080-0A2F-7304-EEFB-1B434C7E47AD}"/>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168482A4-545D-6F5C-D074-E0E1DBD93633}"/>
              </a:ext>
            </a:extLst>
          </p:cNvPr>
          <p:cNvSpPr>
            <a:spLocks noGrp="1"/>
          </p:cNvSpPr>
          <p:nvPr>
            <p:ph idx="1"/>
          </p:nvPr>
        </p:nvSpPr>
        <p:spPr/>
        <p:txBody>
          <a:bodyPr>
            <a:normAutofit/>
          </a:bodyPr>
          <a:lstStyle/>
          <a:p>
            <a:pPr marL="0" indent="0">
              <a:buNone/>
            </a:pPr>
            <a:r>
              <a:rPr lang="de-DE" sz="1200" b="1" dirty="0"/>
              <a:t>Allgemeine Informationen</a:t>
            </a:r>
          </a:p>
          <a:p>
            <a:pPr marL="215900" indent="-215900"/>
            <a:r>
              <a:rPr lang="de-DE" sz="1200" dirty="0">
                <a:hlinkClick r:id="rId2" action="ppaction://hlinksldjump"/>
              </a:rPr>
              <a:t>Übersicht über die Leitlinie</a:t>
            </a:r>
            <a:endParaRPr lang="de-DE" sz="1200" dirty="0"/>
          </a:p>
          <a:p>
            <a:pPr marL="215900" indent="-215900"/>
            <a:r>
              <a:rPr lang="de-DE" sz="1200" dirty="0">
                <a:hlinkClick r:id="rId3" action="ppaction://hlinksldjump"/>
              </a:rPr>
              <a:t>Dokumente zur Leitlinie</a:t>
            </a:r>
            <a:endParaRPr lang="de-DE" sz="1200" dirty="0"/>
          </a:p>
          <a:p>
            <a:pPr marL="215900" indent="-215900"/>
            <a:r>
              <a:rPr lang="de-DE" sz="1200" dirty="0">
                <a:hlinkClick r:id="rId4" action="ppaction://hlinksldjump"/>
              </a:rPr>
              <a:t>Methodik</a:t>
            </a:r>
            <a:endParaRPr lang="de-DE" sz="1200" dirty="0"/>
          </a:p>
          <a:p>
            <a:pPr marL="0" indent="0">
              <a:buNone/>
            </a:pPr>
            <a:endParaRPr lang="de-DE" sz="1200" b="1" dirty="0"/>
          </a:p>
          <a:p>
            <a:pPr marL="0" indent="0">
              <a:buNone/>
            </a:pPr>
            <a:r>
              <a:rPr lang="de-DE" sz="1200" b="1" dirty="0"/>
              <a:t>Leitlinienkapitel mit Empfehlungen</a:t>
            </a:r>
          </a:p>
          <a:p>
            <a:pPr marL="171450" indent="-171450">
              <a:buChar char="•"/>
              <a:defRPr sz="1200"/>
            </a:pPr>
            <a:r>
              <a:rPr dirty="0" err="1">
                <a:hlinkClick r:id="rId5" action="ppaction://hlinksldjump"/>
              </a:rPr>
              <a:t>Kapitel</a:t>
            </a:r>
            <a:r>
              <a:rPr dirty="0">
                <a:hlinkClick r:id="rId5" action="ppaction://hlinksldjump"/>
              </a:rPr>
              <a:t> 3: </a:t>
            </a:r>
            <a:r>
              <a:rPr dirty="0" err="1">
                <a:hlinkClick r:id="rId5" action="ppaction://hlinksldjump"/>
              </a:rPr>
              <a:t>Allgemeines</a:t>
            </a:r>
            <a:endParaRPr dirty="0">
              <a:hlinkClick r:id="rId5" action="ppaction://hlinksldjump"/>
            </a:endParaRPr>
          </a:p>
          <a:p>
            <a:pPr marL="171450" indent="-171450">
              <a:buChar char="•"/>
              <a:defRPr sz="1200"/>
            </a:pPr>
            <a:r>
              <a:rPr dirty="0" err="1">
                <a:hlinkClick r:id="rId6" action="ppaction://hlinksldjump"/>
              </a:rPr>
              <a:t>Kapitel</a:t>
            </a:r>
            <a:r>
              <a:rPr dirty="0">
                <a:hlinkClick r:id="rId6" action="ppaction://hlinksldjump"/>
              </a:rPr>
              <a:t> 4: </a:t>
            </a:r>
            <a:r>
              <a:rPr dirty="0" err="1">
                <a:hlinkClick r:id="rId6" action="ppaction://hlinksldjump"/>
              </a:rPr>
              <a:t>Medizinische</a:t>
            </a:r>
            <a:r>
              <a:rPr dirty="0">
                <a:hlinkClick r:id="rId6" action="ppaction://hlinksldjump"/>
              </a:rPr>
              <a:t> </a:t>
            </a:r>
            <a:r>
              <a:rPr dirty="0" err="1">
                <a:hlinkClick r:id="rId6" action="ppaction://hlinksldjump"/>
              </a:rPr>
              <a:t>Systeme</a:t>
            </a:r>
            <a:r>
              <a:rPr dirty="0">
                <a:hlinkClick r:id="rId6" action="ppaction://hlinksldjump"/>
              </a:rPr>
              <a:t> (whole medical systems)</a:t>
            </a:r>
          </a:p>
          <a:p>
            <a:pPr marL="171450" indent="-171450">
              <a:buChar char="•"/>
              <a:defRPr sz="1200"/>
            </a:pPr>
            <a:r>
              <a:rPr dirty="0" err="1">
                <a:hlinkClick r:id="rId7" action="ppaction://hlinksldjump"/>
              </a:rPr>
              <a:t>Kapitel</a:t>
            </a:r>
            <a:r>
              <a:rPr dirty="0">
                <a:hlinkClick r:id="rId7" action="ppaction://hlinksldjump"/>
              </a:rPr>
              <a:t> 5: Manipulative </a:t>
            </a:r>
            <a:r>
              <a:rPr dirty="0" err="1">
                <a:hlinkClick r:id="rId7" action="ppaction://hlinksldjump"/>
              </a:rPr>
              <a:t>Körpertherapien</a:t>
            </a:r>
            <a:endParaRPr dirty="0">
              <a:hlinkClick r:id="rId7" action="ppaction://hlinksldjump"/>
            </a:endParaRPr>
          </a:p>
          <a:p>
            <a:pPr marL="171450" indent="-171450">
              <a:buChar char="•"/>
              <a:defRPr sz="1200"/>
            </a:pPr>
            <a:r>
              <a:rPr dirty="0" err="1">
                <a:hlinkClick r:id="rId8" action="ppaction://hlinksldjump"/>
              </a:rPr>
              <a:t>Kapitel</a:t>
            </a:r>
            <a:r>
              <a:rPr dirty="0">
                <a:hlinkClick r:id="rId8" action="ppaction://hlinksldjump"/>
              </a:rPr>
              <a:t> 6: Mind-Body-</a:t>
            </a:r>
            <a:r>
              <a:rPr dirty="0" err="1">
                <a:hlinkClick r:id="rId8" action="ppaction://hlinksldjump"/>
              </a:rPr>
              <a:t>Verfahren</a:t>
            </a:r>
            <a:endParaRPr dirty="0">
              <a:hlinkClick r:id="rId8" action="ppaction://hlinksldjump"/>
            </a:endParaRPr>
          </a:p>
          <a:p>
            <a:pPr marL="171450" indent="-171450">
              <a:buChar char="•"/>
              <a:defRPr sz="1200"/>
            </a:pPr>
            <a:r>
              <a:rPr dirty="0" err="1">
                <a:hlinkClick r:id="rId9" action="ppaction://hlinksldjump"/>
              </a:rPr>
              <a:t>Kapitel</a:t>
            </a:r>
            <a:r>
              <a:rPr dirty="0">
                <a:hlinkClick r:id="rId9" action="ppaction://hlinksldjump"/>
              </a:rPr>
              <a:t> 7: </a:t>
            </a:r>
            <a:r>
              <a:rPr dirty="0" err="1">
                <a:hlinkClick r:id="rId9" action="ppaction://hlinksldjump"/>
              </a:rPr>
              <a:t>Biologische</a:t>
            </a:r>
            <a:r>
              <a:rPr dirty="0">
                <a:hlinkClick r:id="rId9" action="ppaction://hlinksldjump"/>
              </a:rPr>
              <a:t> </a:t>
            </a:r>
            <a:r>
              <a:rPr dirty="0" err="1">
                <a:hlinkClick r:id="rId9" action="ppaction://hlinksldjump"/>
              </a:rPr>
              <a:t>Therapien</a:t>
            </a:r>
            <a:endParaRPr dirty="0">
              <a:hlinkClick r:id="rId9" action="ppaction://hlinksldjump"/>
            </a:endParaRPr>
          </a:p>
          <a:p>
            <a:pPr marL="171450" indent="-171450">
              <a:buChar char="•"/>
              <a:defRPr sz="1200"/>
            </a:pPr>
            <a:r>
              <a:rPr dirty="0" err="1">
                <a:hlinkClick r:id="rId10" action="ppaction://hlinksldjump"/>
              </a:rPr>
              <a:t>Kapitel</a:t>
            </a:r>
            <a:r>
              <a:rPr dirty="0">
                <a:hlinkClick r:id="rId10" action="ppaction://hlinksldjump"/>
              </a:rPr>
              <a:t> 8: </a:t>
            </a:r>
            <a:r>
              <a:rPr dirty="0" err="1">
                <a:hlinkClick r:id="rId10" action="ppaction://hlinksldjump"/>
              </a:rPr>
              <a:t>Forschungsfragen</a:t>
            </a:r>
            <a:endParaRPr dirty="0">
              <a:hlinkClick r:id="rId10" action="ppaction://hlinksldjump"/>
            </a:endParaRPr>
          </a:p>
          <a:p>
            <a:pPr marL="171450" indent="-171450">
              <a:buChar char="•"/>
              <a:defRPr sz="1200"/>
            </a:pPr>
            <a:r>
              <a:rPr dirty="0">
                <a:hlinkClick r:id="rId11" action="ppaction://hlinksldjump"/>
              </a:rPr>
              <a:t>Anh</a:t>
            </a:r>
            <a:r>
              <a:rPr lang="de-DE" dirty="0">
                <a:hlinkClick r:id="rId11" action="ppaction://hlinksldjump"/>
              </a:rPr>
              <a:t>ä</a:t>
            </a:r>
            <a:r>
              <a:rPr dirty="0">
                <a:hlinkClick r:id="rId11" action="ppaction://hlinksldjump"/>
              </a:rPr>
              <a:t>ng</a:t>
            </a:r>
            <a:r>
              <a:rPr lang="de-DE" dirty="0">
                <a:hlinkClick r:id="rId11" action="ppaction://hlinksldjump"/>
              </a:rPr>
              <a:t>e</a:t>
            </a:r>
          </a:p>
          <a:p>
            <a:pPr marL="571500" lvl="1" indent="-171450">
              <a:defRPr sz="1200"/>
            </a:pPr>
            <a:r>
              <a:rPr lang="de-DE" sz="1200" kern="1600" dirty="0">
                <a:effectLst/>
                <a:latin typeface="Lucida Sans" panose="020B0602030504020204" pitchFamily="34" charset="0"/>
                <a:ea typeface="Times New Roman" panose="02020603050405020304" pitchFamily="18" charset="0"/>
                <a:cs typeface="Times New Roman" panose="02020603050405020304" pitchFamily="18" charset="0"/>
              </a:rPr>
              <a:t>Übersicht Empfehlungen zu komplementären Verfahren/ Methoden – Positiv-Empfehlungen nach Intervention</a:t>
            </a:r>
          </a:p>
          <a:p>
            <a:pPr marL="400050" lvl="1" indent="0">
              <a:buNone/>
              <a:defRPr sz="1200"/>
            </a:pPr>
            <a:endParaRPr lang="de-DE" dirty="0">
              <a:hlinkClick r:id="rId11" action="ppaction://hlinksldjump"/>
            </a:endParaRPr>
          </a:p>
          <a:p>
            <a:pPr marL="571500" lvl="1" indent="-171450">
              <a:defRPr sz="1200"/>
            </a:pPr>
            <a:endParaRPr dirty="0">
              <a:hlinkClick r:id="rId11" action="ppaction://hlinksldjump"/>
            </a:endParaRP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Tree>
    <p:extLst>
      <p:ext uri="{BB962C8B-B14F-4D97-AF65-F5344CB8AC3E}">
        <p14:creationId xmlns:p14="http://schemas.microsoft.com/office/powerpoint/2010/main" val="195888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extLst>
              <p:ext uri="{D42A27DB-BD31-4B8C-83A1-F6EECF244321}">
                <p14:modId xmlns:p14="http://schemas.microsoft.com/office/powerpoint/2010/main" val="3307933879"/>
              </p:ext>
            </p:extLst>
          </p:nvPr>
        </p:nvGraphicFramePr>
        <p:xfrm>
          <a:off x="360000" y="1890000"/>
          <a:ext cx="11520000" cy="21163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aus</a:t>
                      </a:r>
                      <a:r>
                        <a:rPr sz="1000" b="0" i="0" u="none" dirty="0">
                          <a:latin typeface="Lucida Sans"/>
                        </a:rPr>
                        <a:t> 3 RCTs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von </a:t>
                      </a:r>
                      <a:r>
                        <a:rPr sz="1000" b="0" i="0" u="none" dirty="0" err="1">
                          <a:latin typeface="Lucida Sans"/>
                        </a:rPr>
                        <a:t>Akupunktur</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Reduzierung</a:t>
                      </a:r>
                      <a:r>
                        <a:rPr sz="1000" b="0" i="0" u="none" dirty="0">
                          <a:latin typeface="Lucida Sans"/>
                        </a:rPr>
                        <a:t> von </a:t>
                      </a:r>
                      <a:r>
                        <a:rPr sz="1000" b="0" i="0" u="none" dirty="0" err="1">
                          <a:latin typeface="Lucida Sans"/>
                        </a:rPr>
                        <a:t>Depressivität</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Brustkrebspatientinnen</a:t>
                      </a:r>
                      <a:r>
                        <a:rPr sz="1000" b="0" i="0" u="none" dirty="0">
                          <a:latin typeface="Lucida Sans"/>
                        </a:rPr>
                        <a:t> </a:t>
                      </a:r>
                      <a:r>
                        <a:rPr sz="1000" b="0" i="0" u="none" dirty="0" err="1">
                          <a:latin typeface="Lucida Sans"/>
                        </a:rPr>
                        <a:t>nach</a:t>
                      </a:r>
                      <a:r>
                        <a:rPr sz="1000" b="0" i="0" u="none" dirty="0">
                          <a:latin typeface="Lucida Sans"/>
                        </a:rPr>
                        <a:t> </a:t>
                      </a:r>
                      <a:r>
                        <a:rPr sz="1000" b="0" i="0" u="none" dirty="0" err="1">
                          <a:latin typeface="Lucida Sans"/>
                        </a:rPr>
                        <a:t>Abschluss</a:t>
                      </a:r>
                      <a:r>
                        <a:rPr sz="1000" b="0" i="0" u="none" dirty="0">
                          <a:latin typeface="Lucida Sans"/>
                        </a:rPr>
                        <a:t> von </a:t>
                      </a:r>
                      <a:r>
                        <a:rPr sz="1000" b="0" i="0" u="none" dirty="0" err="1">
                          <a:latin typeface="Lucida Sans"/>
                        </a:rPr>
                        <a:t>Chemotherapie</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unter</a:t>
                      </a:r>
                      <a:r>
                        <a:rPr sz="1000" b="0" i="0" u="none" dirty="0">
                          <a:latin typeface="Lucida Sans"/>
                        </a:rPr>
                        <a:t> </a:t>
                      </a:r>
                      <a:r>
                        <a:rPr sz="1000" b="0" i="0" u="none" dirty="0" err="1">
                          <a:latin typeface="Lucida Sans"/>
                        </a:rPr>
                        <a:t>Therapie</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Aromataseinhibitoren</a:t>
                      </a:r>
                      <a:r>
                        <a:rPr sz="1000" b="0" i="0" u="none" dirty="0">
                          <a:latin typeface="Lucida Sans"/>
                        </a:rPr>
                        <a:t> </a:t>
                      </a:r>
                      <a:r>
                        <a:rPr sz="1000" b="0" i="0" u="none" dirty="0" err="1">
                          <a:latin typeface="Lucida Sans"/>
                        </a:rPr>
                        <a:t>vor</a:t>
                      </a:r>
                      <a:r>
                        <a:rPr sz="1000" b="0" i="0" u="none" dirty="0">
                          <a:latin typeface="Lucida Sans"/>
                        </a:rPr>
                        <a:t>. </a:t>
                      </a:r>
                      <a:r>
                        <a:rPr sz="1000" b="0" i="0" u="none" dirty="0" err="1">
                          <a:latin typeface="Lucida Sans"/>
                        </a:rPr>
                        <a:t>Akupunktur</a:t>
                      </a:r>
                      <a:r>
                        <a:rPr sz="1000" b="0" i="0" u="none" dirty="0">
                          <a:latin typeface="Lucida Sans"/>
                        </a:rPr>
                        <a:t> </a:t>
                      </a:r>
                      <a:r>
                        <a:rPr sz="1000" b="0" i="0" u="none" dirty="0" err="1">
                          <a:latin typeface="Lucida Sans"/>
                        </a:rPr>
                        <a:t>kann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Reduktion</a:t>
                      </a:r>
                      <a:r>
                        <a:rPr sz="1000" b="0" i="0" u="none" dirty="0">
                          <a:latin typeface="Lucida Sans"/>
                        </a:rPr>
                        <a:t> von </a:t>
                      </a:r>
                      <a:r>
                        <a:rPr sz="1000" b="0" i="0" u="none" dirty="0" err="1">
                          <a:latin typeface="Lucida Sans"/>
                        </a:rPr>
                        <a:t>Depressivität</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diesen</a:t>
                      </a:r>
                      <a:r>
                        <a:rPr sz="1000" b="0" i="0" u="none" dirty="0">
                          <a:latin typeface="Lucida Sans"/>
                        </a:rPr>
                        <a:t> </a:t>
                      </a:r>
                      <a:r>
                        <a:rPr sz="1000" b="0" i="0" u="none" dirty="0" err="1">
                          <a:latin typeface="Lucida Sans"/>
                        </a:rPr>
                        <a:t>Patientinnen</a:t>
                      </a:r>
                      <a:r>
                        <a:rPr sz="1000" b="0" i="0" u="none" dirty="0">
                          <a:latin typeface="Lucida Sans"/>
                        </a:rPr>
                        <a:t> </a:t>
                      </a:r>
                      <a:r>
                        <a:rPr sz="1000" b="0" i="0" u="none" dirty="0" err="1">
                          <a:latin typeface="Lucida Sans"/>
                        </a:rPr>
                        <a:t>erwogen</a:t>
                      </a:r>
                      <a:r>
                        <a:rPr sz="1000" b="0" i="0" u="none" dirty="0">
                          <a:latin typeface="Lucida Sans"/>
                        </a:rPr>
                        <a:t> </a:t>
                      </a:r>
                      <a:r>
                        <a:rPr sz="1000" b="0" i="0" u="none" dirty="0" err="1">
                          <a:latin typeface="Lucida Sans"/>
                        </a:rPr>
                        <a:t>werden</a:t>
                      </a:r>
                      <a:r>
                        <a:rPr sz="1000" b="0" i="0" u="none" dirty="0">
                          <a:latin typeface="Lucida Sans"/>
                        </a:rPr>
                        <a:t>.</a:t>
                      </a:r>
                    </a:p>
                    <a:p>
                      <a:pPr>
                        <a:defRPr sz="1000">
                          <a:solidFill>
                            <a:srgbClr val="000000"/>
                          </a:solidFill>
                          <a:latin typeface="Lucida Sans"/>
                        </a:defRPr>
                      </a:pPr>
                      <a:endParaRPr lang="de-DE" sz="1000" b="0" i="0" u="none" dirty="0">
                        <a:latin typeface="Lucida Sans"/>
                      </a:endParaRPr>
                    </a:p>
                    <a:p>
                      <a:pPr>
                        <a:defRPr sz="1000">
                          <a:solidFill>
                            <a:srgbClr val="000000"/>
                          </a:solidFill>
                          <a:latin typeface="Lucida Sans"/>
                        </a:defRPr>
                      </a:pPr>
                      <a:r>
                        <a:rPr sz="800" b="0" i="0" u="none" dirty="0">
                          <a:latin typeface="Lucida Sans"/>
                        </a:rPr>
                        <a:t>*</a:t>
                      </a:r>
                      <a:r>
                        <a:rPr sz="800" b="0" i="0" u="none" dirty="0" err="1">
                          <a:latin typeface="Lucida Sans"/>
                        </a:rPr>
                        <a:t>Depressivität</a:t>
                      </a:r>
                      <a:r>
                        <a:rPr sz="800" b="0" i="0" u="none" dirty="0">
                          <a:latin typeface="Lucida Sans"/>
                        </a:rPr>
                        <a:t> </a:t>
                      </a:r>
                      <a:r>
                        <a:rPr sz="800" b="0" i="0" u="none" dirty="0" err="1">
                          <a:latin typeface="Lucida Sans"/>
                        </a:rPr>
                        <a:t>ist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Depression (ICD F32)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dirty="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[Walker, E. M. 2010]</a:t>
                      </a:r>
                      <a:r>
                        <a:rPr sz="1000"/>
                        <a:t>, </a:t>
                      </a:r>
                      <a:r>
                        <a:rPr sz="1000">
                          <a:solidFill>
                            <a:srgbClr val="F7BF66"/>
                          </a:solidFill>
                          <a:hlinkClick r:id="rId3"/>
                        </a:rPr>
                        <a:t>[Molassiotis, A. 2012]</a:t>
                      </a:r>
                      <a:r>
                        <a:rPr sz="1000"/>
                        <a:t>, </a:t>
                      </a:r>
                      <a:r>
                        <a:rPr sz="1000">
                          <a:solidFill>
                            <a:srgbClr val="F7BF66"/>
                          </a:solidFill>
                          <a:hlinkClick r:id="rId4"/>
                        </a:rPr>
                        <a:t>[Mao, J. J.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032-055OL-2.0-4.16-2020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4.1: Akupunktur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3 RCTs zur Wirksamkeit von Akupunktur zur Reduzierung der Angst bei Brustkrebspatientinnen nach Abschluss von Chemotherapie oder unter Therapie mit Aromataseinhibitoren vor. Akupunktur kann zur Reduktion der Angst bei diesen Patientinnen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[Molassiotis, A. 2012]</a:t>
                      </a:r>
                      <a:r>
                        <a:rPr sz="1000"/>
                        <a:t>, </a:t>
                      </a:r>
                      <a:r>
                        <a:rPr sz="1000">
                          <a:solidFill>
                            <a:srgbClr val="F7BF66"/>
                          </a:solidFill>
                          <a:hlinkClick r:id="rId3"/>
                        </a:rPr>
                        <a:t>[Mao, J. J. 2014]</a:t>
                      </a:r>
                      <a:r>
                        <a:rPr sz="1000"/>
                        <a:t>, </a:t>
                      </a:r>
                      <a:r>
                        <a:rPr sz="1000">
                          <a:solidFill>
                            <a:srgbClr val="F7BF66"/>
                          </a:solidFill>
                          <a:hlinkClick r:id="rId4"/>
                        </a:rPr>
                        <a:t>[Bao, T.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032-055OL-2.0-4.17-2020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4.2: Akupressur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über 10 RCTs und 4 weiteren RCTs zur Wirksamkeit der Akupressur bei Chemotherapie-induzierter1 und Radiotherapie-induzierter2 Übelkeit bei onkologischen Patienten vor. Akupressur mit Fingerdruck1 oder mit Akupressurband1 (Neiguan, PC6) kann als zusätzliche Maßnahme zur Reduktion der Übelkeit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[Miao, J. 2017]</a:t>
                      </a:r>
                      <a:r>
                        <a:rPr sz="1000"/>
                        <a:t>, </a:t>
                      </a:r>
                      <a:r>
                        <a:rPr sz="1000">
                          <a:solidFill>
                            <a:srgbClr val="F7BF66"/>
                          </a:solidFill>
                          <a:hlinkClick r:id="rId3"/>
                        </a:rPr>
                        <a:t>[Genc, A. 2013]</a:t>
                      </a:r>
                      <a:r>
                        <a:rPr sz="1000"/>
                        <a:t>, </a:t>
                      </a:r>
                      <a:r>
                        <a:rPr sz="1000">
                          <a:solidFill>
                            <a:srgbClr val="F7BF66"/>
                          </a:solidFill>
                          <a:hlinkClick r:id="rId4"/>
                        </a:rPr>
                        <a:t>[Hsiung, W. T. 2015]</a:t>
                      </a:r>
                      <a:r>
                        <a:rPr sz="1000"/>
                        <a:t>, </a:t>
                      </a:r>
                      <a:r>
                        <a:rPr sz="1000">
                          <a:solidFill>
                            <a:srgbClr val="F7BF66"/>
                          </a:solidFill>
                          <a:hlinkClick r:id="rId5"/>
                        </a:rPr>
                        <a:t>[Kong, C. 2018]</a:t>
                      </a:r>
                      <a:r>
                        <a:rPr sz="1000"/>
                        <a:t>, </a:t>
                      </a:r>
                      <a:r>
                        <a:rPr sz="1000">
                          <a:solidFill>
                            <a:srgbClr val="F7BF66"/>
                          </a:solidFill>
                          <a:hlinkClick r:id="rId6"/>
                        </a:rPr>
                        <a:t>[Roscoe, J. A.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032-055OL-2.0-4.18-2020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4.2: Akupressur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über 3 RCTs, sowie einer weiteren RCT zur Wirksamkeit der Akupressur zur Senkung der tumorassoziierten Fatigue bei onkologischen Patienten vor. Akupressur kann zur Senkung der tumorassoziierten Fatigue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[Duong, N. 2017]</a:t>
                      </a:r>
                      <a:r>
                        <a:rPr sz="1000"/>
                        <a:t>, </a:t>
                      </a:r>
                      <a:r>
                        <a:rPr sz="1000">
                          <a:solidFill>
                            <a:srgbClr val="F7BF66"/>
                          </a:solidFill>
                          <a:hlinkClick r:id="rId3"/>
                        </a:rPr>
                        <a:t>[Khanghah, A. G.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032-055OL-2.0-4.19-2020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4.2: Akupressur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systematischen Review über 8 RCTs zur Wirksamkeit der Ohr-Akupressur bei Patienten mit Tumorschmerzen vor. Ohr-Akupressur kann bei diesen Patienten als zusätzliche Therapie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[He, Y.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032-055OL-2.0-4.20-2020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4.3: Anthroposophische Medizin</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nicht-randomisiert kontrollierten und einer randomisierten Studie zur Wirksamkeit einer anthroposophischen Komplexbehandlung (Psycho- und Schlafedukation, Eurythmie-Therapie, Maltherapie) auf Fatigue und Schlafqualität bei Überlebenden nach Brustkrebs vor. Diese Form der anthroposophischen Komplexbehandlung kann zur Senkung von Fatigue und Ein- und Durchschlafstörungen bei Überlebenden nach Brustkrebs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[Kroz, M. 2013]</a:t>
                      </a:r>
                      <a:r>
                        <a:rPr sz="1000"/>
                        <a:t>, </a:t>
                      </a:r>
                      <a:r>
                        <a:rPr sz="1000">
                          <a:solidFill>
                            <a:srgbClr val="F7BF66"/>
                          </a:solidFill>
                          <a:hlinkClick r:id="rId3"/>
                        </a:rPr>
                        <a:t>[Kroz, M.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032-055OL-2.0-4.21-2020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4.3: Anthroposophische Medizin</a:t>
            </a:r>
          </a:p>
        </p:txBody>
      </p:sp>
      <p:graphicFrame>
        <p:nvGraphicFramePr>
          <p:cNvPr id="3" name="Table 2"/>
          <p:cNvGraphicFramePr>
            <a:graphicFrameLocks noGrp="1"/>
          </p:cNvGraphicFramePr>
          <p:nvPr>
            <p:extLst>
              <p:ext uri="{D42A27DB-BD31-4B8C-83A1-F6EECF244321}">
                <p14:modId xmlns:p14="http://schemas.microsoft.com/office/powerpoint/2010/main" val="403945359"/>
              </p:ext>
            </p:extLst>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4.22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randomisierten, einer nicht-randomisiert kontrollierten und einer einarmigen Studie zur Wirksamkeit anthroposophischer Behandlungen wie die Einnahme natürlicher Präparate, Kunsttherapie, Bestrahlung mit buntem Licht, Musik- und Sprachtherapie, Heileurythmie, Diät, therapeutische Massage, Hydrotherapie und teilweise auch Misteltherapie auf die Lebensqualität bei onkologischen Patienten vor. Es kann keine Empfehlung für oder gegen die Anwendung dieser Therapien in Bezug auf die Lebensqualität von onkologischen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[Carlsson, M. 2004]</a:t>
                      </a:r>
                      <a:r>
                        <a:rPr sz="1000"/>
                        <a:t>, </a:t>
                      </a:r>
                      <a:r>
                        <a:rPr sz="1000">
                          <a:solidFill>
                            <a:srgbClr val="F7BF66"/>
                          </a:solidFill>
                          <a:hlinkClick r:id="rId3"/>
                        </a:rPr>
                        <a:t>[Carlsson, M. 2006]</a:t>
                      </a:r>
                      <a:r>
                        <a:rPr sz="1000"/>
                        <a:t>, </a:t>
                      </a:r>
                      <a:r>
                        <a:rPr sz="1000">
                          <a:solidFill>
                            <a:srgbClr val="F7BF66"/>
                          </a:solidFill>
                          <a:hlinkClick r:id="rId4"/>
                        </a:rPr>
                        <a:t>[Carlsson, M. 2001]</a:t>
                      </a:r>
                      <a:r>
                        <a:rPr sz="1000"/>
                        <a:t>, </a:t>
                      </a:r>
                      <a:r>
                        <a:rPr sz="1000">
                          <a:solidFill>
                            <a:srgbClr val="F7BF66"/>
                          </a:solidFill>
                          <a:hlinkClick r:id="rId5"/>
                        </a:rPr>
                        <a:t>[Poier, D. 2019]</a:t>
                      </a:r>
                      <a:r>
                        <a:rPr sz="1000"/>
                        <a:t>, </a:t>
                      </a:r>
                      <a:r>
                        <a:rPr sz="1000">
                          <a:solidFill>
                            <a:srgbClr val="F7BF66"/>
                          </a:solidFill>
                          <a:hlinkClick r:id="rId6"/>
                        </a:rPr>
                        <a:t>[Heusser, P.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032-055OL-2.0-4.22-2020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4.3: Anthroposophische Medizin</a:t>
            </a:r>
          </a:p>
        </p:txBody>
      </p:sp>
      <p:graphicFrame>
        <p:nvGraphicFramePr>
          <p:cNvPr id="3" name="Table 2"/>
          <p:cNvGraphicFramePr>
            <a:graphicFrameLocks noGrp="1"/>
          </p:cNvGraphicFramePr>
          <p:nvPr>
            <p:extLst>
              <p:ext uri="{D42A27DB-BD31-4B8C-83A1-F6EECF244321}">
                <p14:modId xmlns:p14="http://schemas.microsoft.com/office/powerpoint/2010/main" val="3803137968"/>
              </p:ext>
            </p:extLst>
          </p:nvPr>
        </p:nvGraphicFramePr>
        <p:xfrm>
          <a:off x="360000" y="1890000"/>
          <a:ext cx="11520000" cy="239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4.23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marL="0" algn="l" defTabSz="457200" rtl="0" eaLnBrk="1" latinLnBrk="0" hangingPunct="1">
                        <a:defRPr sz="2000">
                          <a:solidFill>
                            <a:srgbClr val="000000"/>
                          </a:solidFill>
                          <a:latin typeface="Lucida Sans"/>
                        </a:defRPr>
                      </a:pPr>
                      <a:r>
                        <a:rPr sz="2000" b="1" kern="1200" dirty="0">
                          <a:solidFill>
                            <a:srgbClr val="000000"/>
                          </a:solidFill>
                          <a:latin typeface="Lucida Sans"/>
                          <a:ea typeface="+mn-ea"/>
                          <a:cs typeface="+mn-cs"/>
                        </a:rPr>
                        <a:t>ST</a:t>
                      </a:r>
                    </a:p>
                  </a:txBody>
                  <a:tcPr>
                    <a:solidFill>
                      <a:srgbClr val="FCEACC"/>
                    </a:solidFill>
                  </a:tcPr>
                </a:tc>
                <a:tc gridSpan="2">
                  <a:txBody>
                    <a:bodyPr/>
                    <a:lstStyle/>
                    <a:p>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ausreichenden</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aus</a:t>
                      </a:r>
                      <a:r>
                        <a:rPr sz="1000" b="0" i="0" u="none" dirty="0">
                          <a:latin typeface="Lucida Sans"/>
                        </a:rPr>
                        <a:t> </a:t>
                      </a:r>
                      <a:r>
                        <a:rPr sz="1000" b="0" i="0" u="none" dirty="0" err="1">
                          <a:latin typeface="Lucida Sans"/>
                        </a:rPr>
                        <a:t>kontrollierten</a:t>
                      </a:r>
                      <a:r>
                        <a:rPr sz="1000" b="0" i="0" u="none" dirty="0">
                          <a:latin typeface="Lucida Sans"/>
                        </a:rPr>
                        <a:t> und </a:t>
                      </a:r>
                      <a:r>
                        <a:rPr sz="1000" b="0" i="0" u="none" dirty="0" err="1">
                          <a:latin typeface="Lucida Sans"/>
                        </a:rPr>
                        <a:t>unkontrollierten</a:t>
                      </a:r>
                      <a:r>
                        <a:rPr sz="1000" b="0" i="0" u="none" dirty="0">
                          <a:latin typeface="Lucida Sans"/>
                        </a:rPr>
                        <a:t> </a:t>
                      </a:r>
                      <a:r>
                        <a:rPr sz="1000" b="0" i="0" u="none" dirty="0" err="1">
                          <a:latin typeface="Lucida Sans"/>
                        </a:rPr>
                        <a:t>Studien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von </a:t>
                      </a:r>
                      <a:r>
                        <a:rPr sz="1000" b="0" i="0" u="none" dirty="0" err="1">
                          <a:latin typeface="Lucida Sans"/>
                        </a:rPr>
                        <a:t>anthroposophischen</a:t>
                      </a:r>
                      <a:r>
                        <a:rPr sz="1000" b="0" i="0" u="none" dirty="0">
                          <a:latin typeface="Lucida Sans"/>
                        </a:rPr>
                        <a:t> </a:t>
                      </a:r>
                      <a:r>
                        <a:rPr sz="1000" b="0" i="0" u="none" dirty="0" err="1">
                          <a:latin typeface="Lucida Sans"/>
                        </a:rPr>
                        <a:t>Kunsttherapien</a:t>
                      </a:r>
                      <a:r>
                        <a:rPr sz="1000" b="0" i="0" u="none" dirty="0">
                          <a:latin typeface="Lucida Sans"/>
                        </a:rPr>
                        <a:t> auf </a:t>
                      </a:r>
                      <a:r>
                        <a:rPr sz="1000" b="0" i="0" u="none" dirty="0" err="1">
                          <a:latin typeface="Lucida Sans"/>
                        </a:rPr>
                        <a:t>Depressivität</a:t>
                      </a:r>
                      <a:r>
                        <a:rPr sz="1000" b="0" i="0" u="none" dirty="0">
                          <a:latin typeface="Lucida Sans"/>
                        </a:rPr>
                        <a:t>* und Angst** </a:t>
                      </a:r>
                      <a:r>
                        <a:rPr sz="1000" b="0" i="0" u="none" dirty="0" err="1">
                          <a:latin typeface="Lucida Sans"/>
                        </a:rPr>
                        <a:t>bei</a:t>
                      </a:r>
                      <a:r>
                        <a:rPr sz="1000" b="0" i="0" u="none" dirty="0">
                          <a:latin typeface="Lucida Sans"/>
                        </a:rPr>
                        <a:t> </a:t>
                      </a:r>
                      <a:r>
                        <a:rPr sz="1000" b="0" i="0" u="none" dirty="0" err="1">
                          <a:latin typeface="Lucida Sans"/>
                        </a:rPr>
                        <a:t>onkologischen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vor</a:t>
                      </a:r>
                      <a:r>
                        <a:rPr sz="1000" b="0" i="0" u="none" dirty="0">
                          <a:latin typeface="Lucida Sans"/>
                        </a:rPr>
                        <a:t>. Es </a:t>
                      </a:r>
                      <a:r>
                        <a:rPr sz="1000" b="0" i="0" u="none" dirty="0" err="1">
                          <a:latin typeface="Lucida Sans"/>
                        </a:rPr>
                        <a:t>kann</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Empfehlung</a:t>
                      </a:r>
                      <a:r>
                        <a:rPr sz="1000" b="0" i="0" u="none" dirty="0">
                          <a:latin typeface="Lucida Sans"/>
                        </a:rPr>
                        <a:t> für </a:t>
                      </a:r>
                      <a:r>
                        <a:rPr sz="1000" b="0" i="0" u="none" dirty="0" err="1">
                          <a:latin typeface="Lucida Sans"/>
                        </a:rPr>
                        <a:t>oder</a:t>
                      </a:r>
                      <a:r>
                        <a:rPr sz="1000" b="0" i="0" u="none" dirty="0">
                          <a:latin typeface="Lucida Sans"/>
                        </a:rPr>
                        <a:t> </a:t>
                      </a:r>
                      <a:r>
                        <a:rPr sz="1000" b="0" i="0" u="none" dirty="0" err="1">
                          <a:latin typeface="Lucida Sans"/>
                        </a:rPr>
                        <a:t>gegen</a:t>
                      </a:r>
                      <a:r>
                        <a:rPr sz="1000" b="0" i="0" u="none" dirty="0">
                          <a:latin typeface="Lucida Sans"/>
                        </a:rPr>
                        <a:t> die </a:t>
                      </a:r>
                      <a:r>
                        <a:rPr sz="1000" b="0" i="0" u="none" dirty="0" err="1">
                          <a:latin typeface="Lucida Sans"/>
                        </a:rPr>
                        <a:t>Anwendung</a:t>
                      </a:r>
                      <a:r>
                        <a:rPr sz="1000" b="0" i="0" u="none" dirty="0">
                          <a:latin typeface="Lucida Sans"/>
                        </a:rPr>
                        <a:t> </a:t>
                      </a:r>
                      <a:r>
                        <a:rPr sz="1000" b="0" i="0" u="none" dirty="0" err="1">
                          <a:latin typeface="Lucida Sans"/>
                        </a:rPr>
                        <a:t>anthroposophischer</a:t>
                      </a:r>
                      <a:r>
                        <a:rPr sz="1000" b="0" i="0" u="none" dirty="0">
                          <a:latin typeface="Lucida Sans"/>
                        </a:rPr>
                        <a:t> </a:t>
                      </a:r>
                      <a:r>
                        <a:rPr sz="1000" b="0" i="0" u="none" dirty="0" err="1">
                          <a:latin typeface="Lucida Sans"/>
                        </a:rPr>
                        <a:t>Kunsttherapien</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diesen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gegeben</a:t>
                      </a:r>
                      <a:r>
                        <a:rPr sz="1000" b="0" i="0" u="none" dirty="0">
                          <a:latin typeface="Lucida Sans"/>
                        </a:rPr>
                        <a:t> </a:t>
                      </a:r>
                      <a:r>
                        <a:rPr sz="1000" b="0" i="0" u="none" dirty="0" err="1">
                          <a:latin typeface="Lucida Sans"/>
                        </a:rPr>
                        <a:t>werden</a:t>
                      </a:r>
                      <a:r>
                        <a:rPr sz="1000" b="0" i="0" u="none" dirty="0">
                          <a:latin typeface="Lucida Sans"/>
                        </a:rPr>
                        <a:t>.</a:t>
                      </a:r>
                    </a:p>
                    <a:p>
                      <a:endParaRPr lang="de-DE" sz="1000" b="0" i="0" u="none" dirty="0">
                        <a:latin typeface="Lucida Sans"/>
                      </a:endParaRPr>
                    </a:p>
                    <a:p>
                      <a:r>
                        <a:rPr sz="800" b="0" i="0" u="none" dirty="0">
                          <a:latin typeface="Lucida Sans"/>
                        </a:rPr>
                        <a:t>*</a:t>
                      </a:r>
                      <a:r>
                        <a:rPr sz="800" b="0" i="0" u="none" dirty="0" err="1">
                          <a:latin typeface="Lucida Sans"/>
                        </a:rPr>
                        <a:t>Depressivität</a:t>
                      </a:r>
                      <a:r>
                        <a:rPr sz="800" b="0" i="0" u="none" dirty="0">
                          <a:latin typeface="Lucida Sans"/>
                        </a:rPr>
                        <a:t> </a:t>
                      </a:r>
                      <a:r>
                        <a:rPr sz="800" b="0" i="0" u="none" dirty="0" err="1">
                          <a:latin typeface="Lucida Sans"/>
                        </a:rPr>
                        <a:t>ist</a:t>
                      </a:r>
                      <a:r>
                        <a:rPr sz="800" b="0" i="0" u="none" dirty="0">
                          <a:latin typeface="Lucida Sans"/>
                        </a:rPr>
                        <a:t> </a:t>
                      </a:r>
                      <a:r>
                        <a:rPr sz="800" b="0" i="0" u="none" dirty="0" err="1">
                          <a:latin typeface="Lucida Sans"/>
                        </a:rPr>
                        <a:t>hier</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Depression (ICD F32)</a:t>
                      </a:r>
                    </a:p>
                    <a:p>
                      <a:pPr>
                        <a:defRPr sz="1000">
                          <a:solidFill>
                            <a:srgbClr val="000000"/>
                          </a:solidFill>
                          <a:latin typeface="Lucida Sans"/>
                        </a:defRPr>
                      </a:pPr>
                      <a:r>
                        <a:rPr sz="800" b="0" i="0" u="none" dirty="0">
                          <a:latin typeface="Lucida Sans"/>
                        </a:rPr>
                        <a:t>**</a:t>
                      </a:r>
                      <a:r>
                        <a:rPr sz="800" b="0" i="0" u="none" dirty="0" err="1">
                          <a:latin typeface="Lucida Sans"/>
                        </a:rPr>
                        <a:t>Angstsymptome</a:t>
                      </a:r>
                      <a:r>
                        <a:rPr sz="800" b="0" i="0" u="none" dirty="0">
                          <a:latin typeface="Lucida Sans"/>
                        </a:rPr>
                        <a:t> </a:t>
                      </a:r>
                      <a:r>
                        <a:rPr sz="800" b="0" i="0" u="none" dirty="0" err="1">
                          <a:latin typeface="Lucida Sans"/>
                        </a:rPr>
                        <a:t>sind</a:t>
                      </a:r>
                      <a:r>
                        <a:rPr sz="800" b="0" i="0" u="none" dirty="0">
                          <a:latin typeface="Lucida Sans"/>
                        </a:rPr>
                        <a:t> </a:t>
                      </a:r>
                      <a:r>
                        <a:rPr sz="800" b="0" i="0" u="none" dirty="0" err="1">
                          <a:latin typeface="Lucida Sans"/>
                        </a:rPr>
                        <a:t>hier</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a:t>
                      </a:r>
                      <a:r>
                        <a:rPr sz="800" b="0" i="0" u="none" dirty="0" err="1">
                          <a:latin typeface="Lucida Sans"/>
                        </a:rPr>
                        <a:t>Angststörung</a:t>
                      </a:r>
                      <a:r>
                        <a:rPr sz="800" b="0" i="0" u="none" dirty="0">
                          <a:latin typeface="Lucida Sans"/>
                        </a:rPr>
                        <a:t> (ICD F40)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dirty="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[Bar-Sela, G.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032-055OL-2.0-4.23-2020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4.3: Anthroposophische Medizin</a:t>
            </a:r>
          </a:p>
        </p:txBody>
      </p:sp>
      <p:graphicFrame>
        <p:nvGraphicFramePr>
          <p:cNvPr id="3" name="Table 2"/>
          <p:cNvGraphicFramePr>
            <a:graphicFrameLocks noGrp="1"/>
          </p:cNvGraphicFramePr>
          <p:nvPr>
            <p:extLst>
              <p:ext uri="{D42A27DB-BD31-4B8C-83A1-F6EECF244321}">
                <p14:modId xmlns:p14="http://schemas.microsoft.com/office/powerpoint/2010/main" val="3181955798"/>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4.24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Wirksamkeit von Bryophyllum pinnatum auf Fatigue bzw. tägliche Müdigkeit oder Ein- und Durchschlafstörung bei onkologischen Patienten vor. Es kann keine Empfehlung für oder gegen die Anwendung von Bryophyllum pinnatum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[Simoes-Wust, A. P.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032-055OL-2.0-4.24-2020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4.4: Homöopathie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RCT zum Einsatz von klassischer Homöopathie vor. Die Erstanamnese in Kombination mit individueller Mittelverschreibung kann zur Verbesserung der Lebensqualität bei onkologischen Patienten zusätzlich zur Tumortherapie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[Frass,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032-055OL-2.0-4.25-2024G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Leitlinien-Steckbrief</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1848173012"/>
              </p:ext>
            </p:extLst>
          </p:nvPr>
        </p:nvGraphicFramePr>
        <p:xfrm>
          <a:off x="304800" y="1804818"/>
          <a:ext cx="11582400" cy="2474936"/>
        </p:xfrm>
        <a:graphic>
          <a:graphicData uri="http://schemas.openxmlformats.org/drawingml/2006/table">
            <a:tbl>
              <a:tblPr firstRow="1" bandRow="1">
                <a:tableStyleId>{2D5ABB26-0587-4C30-8999-92F81FD0307C}</a:tableStyleId>
              </a:tblPr>
              <a:tblGrid>
                <a:gridCol w="4063008">
                  <a:extLst>
                    <a:ext uri="{9D8B030D-6E8A-4147-A177-3AD203B41FA5}">
                      <a16:colId xmlns:a16="http://schemas.microsoft.com/office/drawing/2014/main" val="1406973512"/>
                    </a:ext>
                  </a:extLst>
                </a:gridCol>
                <a:gridCol w="7519392">
                  <a:extLst>
                    <a:ext uri="{9D8B030D-6E8A-4147-A177-3AD203B41FA5}">
                      <a16:colId xmlns:a16="http://schemas.microsoft.com/office/drawing/2014/main" val="1529656610"/>
                    </a:ext>
                  </a:extLst>
                </a:gridCol>
              </a:tblGrid>
              <a:tr h="410638">
                <a:tc>
                  <a:txBody>
                    <a:bodyPr/>
                    <a:lstStyle/>
                    <a:p>
                      <a:pPr>
                        <a:spcBef>
                          <a:spcPts val="1200"/>
                        </a:spcBef>
                        <a:spcAft>
                          <a:spcPts val="1200"/>
                        </a:spcAft>
                      </a:pPr>
                      <a:r>
                        <a:rPr lang="de-DE" b="1" dirty="0"/>
                        <a:t>Autoren/Beteiligte:</a:t>
                      </a:r>
                    </a:p>
                  </a:txBody>
                  <a:tcPr/>
                </a:tc>
                <a:tc>
                  <a:txBody>
                    <a:bodyPr/>
                    <a:lstStyle/>
                    <a:p>
                      <a:r>
                        <a:t>66 Autorinnen und Autoren</a:t>
                      </a:r>
                    </a:p>
                  </a:txBody>
                  <a:tcPr/>
                </a:tc>
                <a:extLst>
                  <a:ext uri="{0D108BD9-81ED-4DB2-BD59-A6C34878D82A}">
                    <a16:rowId xmlns:a16="http://schemas.microsoft.com/office/drawing/2014/main" val="621736096"/>
                  </a:ext>
                </a:extLst>
              </a:tr>
              <a:tr h="1243022">
                <a:tc>
                  <a:txBody>
                    <a:bodyPr/>
                    <a:lstStyle/>
                    <a:p>
                      <a:pPr>
                        <a:spcBef>
                          <a:spcPts val="1200"/>
                        </a:spcBef>
                        <a:spcAft>
                          <a:spcPts val="1200"/>
                        </a:spcAft>
                      </a:pPr>
                      <a:r>
                        <a:rPr lang="de-DE" b="1" dirty="0"/>
                        <a:t>Herausgeber:</a:t>
                      </a:r>
                    </a:p>
                  </a:txBody>
                  <a:tcPr/>
                </a:tc>
                <a:tc>
                  <a:txBody>
                    <a:bodyPr/>
                    <a:lstStyle/>
                    <a:p>
                      <a:pPr>
                        <a:spcBef>
                          <a:spcPts val="1200"/>
                        </a:spcBef>
                        <a:spcAft>
                          <a:spcPts val="1200"/>
                        </a:spcAft>
                      </a:pPr>
                      <a:r>
                        <a:rPr lang="de-DE" dirty="0"/>
                        <a:t>Leitlinienprogramm Onkologie:</a:t>
                      </a:r>
                    </a:p>
                  </a:txBody>
                  <a:tcPr/>
                </a:tc>
                <a:extLst>
                  <a:ext uri="{0D108BD9-81ED-4DB2-BD59-A6C34878D82A}">
                    <a16:rowId xmlns:a16="http://schemas.microsoft.com/office/drawing/2014/main" val="763604331"/>
                  </a:ext>
                </a:extLst>
              </a:tr>
              <a:tr h="410638">
                <a:tc>
                  <a:txBody>
                    <a:bodyPr/>
                    <a:lstStyle/>
                    <a:p>
                      <a:pPr>
                        <a:spcBef>
                          <a:spcPts val="1200"/>
                        </a:spcBef>
                        <a:spcAft>
                          <a:spcPts val="1200"/>
                        </a:spcAft>
                      </a:pPr>
                      <a:r>
                        <a:rPr lang="de-DE" b="1" dirty="0"/>
                        <a:t>Finanzierung:</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800" kern="1200" dirty="0">
                          <a:solidFill>
                            <a:schemeClr val="tx1"/>
                          </a:solidFill>
                          <a:effectLst/>
                        </a:rPr>
                        <a:t>Deutsche Krebshilfe (DKH)</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b="1" dirty="0"/>
                        <a:t>Federführende Fachgesellschaften:</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4228840373"/>
                  </a:ext>
                </a:extLst>
              </a:tr>
            </a:tbl>
          </a:graphicData>
        </a:graphic>
      </p:graphicFrame>
      <p:pic>
        <p:nvPicPr>
          <p:cNvPr id="4" name="Grafik 3" descr="Onkologie_Logo_RGB.jpg">
            <a:extLst>
              <a:ext uri="{FF2B5EF4-FFF2-40B4-BE49-F238E27FC236}">
                <a16:creationId xmlns:a16="http://schemas.microsoft.com/office/drawing/2014/main" id="{6ED2B013-07E2-7C5A-0207-1FB5D0869AAB}"/>
              </a:ext>
            </a:extLst>
          </p:cNvPr>
          <p:cNvPicPr/>
          <p:nvPr/>
        </p:nvPicPr>
        <p:blipFill rotWithShape="1">
          <a:blip r:embed="rId2"/>
          <a:srcRect l="9051" r="52362" b="-3238"/>
          <a:stretch/>
        </p:blipFill>
        <p:spPr>
          <a:xfrm>
            <a:off x="4295800" y="2666390"/>
            <a:ext cx="5719662" cy="648072"/>
          </a:xfrm>
          <a:prstGeom prst="rect">
            <a:avLst/>
          </a:prstGeom>
        </p:spPr>
      </p:pic>
      <p:pic>
        <p:nvPicPr>
          <p:cNvPr id="5" name="Picture 4" descr="431ec0a3a90143f8a0c1178ff0b2ccc3.jpg"/>
          <p:cNvPicPr>
            <a:picLocks noChangeAspect="1"/>
          </p:cNvPicPr>
          <p:nvPr/>
        </p:nvPicPr>
        <p:blipFill>
          <a:blip r:embed="rId3"/>
          <a:stretch>
            <a:fillRect/>
          </a:stretch>
        </p:blipFill>
        <p:spPr>
          <a:xfrm>
            <a:off x="4485600" y="3924000"/>
            <a:ext cx="951828" cy="635000"/>
          </a:xfrm>
          <a:prstGeom prst="rect">
            <a:avLst/>
          </a:prstGeom>
        </p:spPr>
      </p:pic>
      <p:pic>
        <p:nvPicPr>
          <p:cNvPr id="6" name="Picture 5" descr="65cb8b12bcba4b4eace10b550c85003e.png"/>
          <p:cNvPicPr>
            <a:picLocks noChangeAspect="1"/>
          </p:cNvPicPr>
          <p:nvPr/>
        </p:nvPicPr>
        <p:blipFill>
          <a:blip r:embed="rId4"/>
          <a:stretch>
            <a:fillRect/>
          </a:stretch>
        </p:blipFill>
        <p:spPr>
          <a:xfrm>
            <a:off x="5688646" y="3910396"/>
            <a:ext cx="1815352" cy="635000"/>
          </a:xfrm>
          <a:prstGeom prst="rect">
            <a:avLst/>
          </a:prstGeom>
        </p:spPr>
      </p:pic>
      <p:pic>
        <p:nvPicPr>
          <p:cNvPr id="7" name="Picture 6" descr="0f6fb817852e47ce831b510bea1faae2.png"/>
          <p:cNvPicPr>
            <a:picLocks noChangeAspect="1"/>
          </p:cNvPicPr>
          <p:nvPr/>
        </p:nvPicPr>
        <p:blipFill>
          <a:blip r:embed="rId5"/>
          <a:stretch>
            <a:fillRect/>
          </a:stretch>
        </p:blipFill>
        <p:spPr>
          <a:xfrm>
            <a:off x="4485600" y="4740108"/>
            <a:ext cx="5594400" cy="591055"/>
          </a:xfrm>
          <a:prstGeom prst="rect">
            <a:avLst/>
          </a:prstGeom>
        </p:spPr>
      </p:pic>
      <p:pic>
        <p:nvPicPr>
          <p:cNvPr id="8" name="Picture 7" descr="4a5d1d9e343d4f17bc0b93f60fc03c2b.png"/>
          <p:cNvPicPr>
            <a:picLocks noChangeAspect="1"/>
          </p:cNvPicPr>
          <p:nvPr/>
        </p:nvPicPr>
        <p:blipFill>
          <a:blip r:embed="rId6"/>
          <a:stretch>
            <a:fillRect/>
          </a:stretch>
        </p:blipFill>
        <p:spPr>
          <a:xfrm>
            <a:off x="7679768" y="3816126"/>
            <a:ext cx="2455393" cy="958773"/>
          </a:xfrm>
          <a:prstGeom prst="rect">
            <a:avLst/>
          </a:prstGeom>
        </p:spPr>
      </p:pic>
      <p:sp>
        <p:nvSpPr>
          <p:cNvPr id="13" name="TextBox 12"/>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14" name="TextBox 13"/>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extLst>
      <p:ext uri="{BB962C8B-B14F-4D97-AF65-F5344CB8AC3E}">
        <p14:creationId xmlns:p14="http://schemas.microsoft.com/office/powerpoint/2010/main" val="4130059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4.4: Homöopathie</a:t>
            </a:r>
          </a:p>
        </p:txBody>
      </p:sp>
      <p:graphicFrame>
        <p:nvGraphicFramePr>
          <p:cNvPr id="3" name="Table 2"/>
          <p:cNvGraphicFramePr>
            <a:graphicFrameLocks noGrp="1"/>
          </p:cNvGraphicFramePr>
          <p:nvPr>
            <p:extLst>
              <p:ext uri="{D42A27DB-BD31-4B8C-83A1-F6EECF244321}">
                <p14:modId xmlns:p14="http://schemas.microsoft.com/office/powerpoint/2010/main" val="1042784254"/>
              </p:ext>
            </p:extLst>
          </p:nvPr>
        </p:nvGraphicFramePr>
        <p:xfrm>
          <a:off x="360000" y="1890000"/>
          <a:ext cx="11520000" cy="21525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4.26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in Deutschland registrierten homöopathischen Einzelmitteln (bewährte Indikation als auch individuelle Indikation) alleine zur Mortalität und krankheits- und-therapieassoziierten Morbidität und Lebensqualität bei onkologischen Patienten vor. Es kann keine Empfehlung für oder gegen eine Anwendung von in Deutschland registrierten homöopathischen Einzelmitteln alleine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032-055OL-2.0-4.26-2024M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4.4: Homöopathie</a:t>
            </a:r>
          </a:p>
        </p:txBody>
      </p:sp>
      <p:graphicFrame>
        <p:nvGraphicFramePr>
          <p:cNvPr id="3" name="Table 2"/>
          <p:cNvGraphicFramePr>
            <a:graphicFrameLocks noGrp="1"/>
          </p:cNvGraphicFramePr>
          <p:nvPr>
            <p:extLst>
              <p:ext uri="{D42A27DB-BD31-4B8C-83A1-F6EECF244321}">
                <p14:modId xmlns:p14="http://schemas.microsoft.com/office/powerpoint/2010/main" val="296819265"/>
              </p:ext>
            </p:extLst>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4.27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in Deutschland registrierten homöopathischen Komplexmitteln zur Mortalität und krankheits- und-therapieassoziierte Morbidität und Lebensqualität bei onkologischen Patienten vor. Es kann keine Empfehlung für oder gegen eine Anwendung von in Deutschland registrierten homöopathischen Komplexmitteln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032-055OL-2.0-4.27-2024G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4.5: Klassische Naturheilverfahren</a:t>
            </a:r>
          </a:p>
        </p:txBody>
      </p:sp>
      <p:graphicFrame>
        <p:nvGraphicFramePr>
          <p:cNvPr id="3" name="Table 2"/>
          <p:cNvGraphicFramePr>
            <a:graphicFrameLocks noGrp="1"/>
          </p:cNvGraphicFramePr>
          <p:nvPr>
            <p:extLst>
              <p:ext uri="{D42A27DB-BD31-4B8C-83A1-F6EECF244321}">
                <p14:modId xmlns:p14="http://schemas.microsoft.com/office/powerpoint/2010/main" val="3139827569"/>
              </p:ext>
            </p:extLst>
          </p:nvPr>
        </p:nvGraphicFramePr>
        <p:xfrm>
          <a:off x="360000" y="1890000"/>
          <a:ext cx="11520000" cy="21525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4.28</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Daten aus RCTs zur Wirksamkeit für das medizinische System „klassische Naturheilverfahren“ unter Berücksichtigung aller 5 Säulen (Phytotherapie, Hydrotherapie, Ernährungstherapie, Ordnungstherapie, Bewegungstherapie) zur Mortalität, krankheits- und-therapieassoziierte Morbidität und Lebensqualität bei onkologischen Patienten vor. Es kann keine Empfehlung für oder gegen eine Anwendung des medizinischen Systems „klassische Naturheilverfahren“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032-055OL-2.0-4.28-2020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Medizinische Systeme (whole medical systems)</a:t>
            </a:r>
          </a:p>
          <a:p>
            <a:r>
              <a:rPr sz="1400"/>
              <a:t>Kapitel 4.5: Klassische Naturheilverfahren</a:t>
            </a:r>
          </a:p>
        </p:txBody>
      </p:sp>
      <p:graphicFrame>
        <p:nvGraphicFramePr>
          <p:cNvPr id="3" name="Table 2"/>
          <p:cNvGraphicFramePr>
            <a:graphicFrameLocks noGrp="1"/>
          </p:cNvGraphicFramePr>
          <p:nvPr>
            <p:extLst>
              <p:ext uri="{D42A27DB-BD31-4B8C-83A1-F6EECF244321}">
                <p14:modId xmlns:p14="http://schemas.microsoft.com/office/powerpoint/2010/main" val="668260175"/>
              </p:ext>
            </p:extLst>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4.29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Daten aus RCTs zur Beurteilung der Wirksamkeit der alleinigen Anwendung von Hydro- oder Balneotherapie auf die Mortalität, krankheits- und-therapieassoziierte Morbidität oder Lebensqualität bei onkologischen Patienten vor. Es kann keine Empfehlung für oder gegen eine alleinige Anwendung von Hydro- oder Balneotherapie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032-055OL-2.0-4.29-2020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5.1: Bioenergiefeldtherapien</a:t>
            </a:r>
          </a:p>
        </p:txBody>
      </p:sp>
      <p:graphicFrame>
        <p:nvGraphicFramePr>
          <p:cNvPr id="3" name="Table 2"/>
          <p:cNvGraphicFramePr>
            <a:graphicFrameLocks noGrp="1"/>
          </p:cNvGraphicFramePr>
          <p:nvPr>
            <p:extLst>
              <p:ext uri="{D42A27DB-BD31-4B8C-83A1-F6EECF244321}">
                <p14:modId xmlns:p14="http://schemas.microsoft.com/office/powerpoint/2010/main" val="1418177746"/>
              </p:ext>
            </p:extLst>
          </p:nvPr>
        </p:nvGraphicFramePr>
        <p:xfrm>
          <a:off x="360000" y="1890000"/>
          <a:ext cx="11520000" cy="257928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rPr dirty="0" err="1"/>
                        <a:t>Empfehlungsgrad</a:t>
                      </a:r>
                      <a:endParaRPr dirty="0"/>
                    </a:p>
                    <a:p>
                      <a:pPr>
                        <a:defRPr sz="2000" b="1">
                          <a:solidFill>
                            <a:srgbClr val="000000"/>
                          </a:solidFill>
                          <a:latin typeface="Lucida Sans"/>
                        </a:defRPr>
                      </a:pPr>
                      <a:r>
                        <a:rPr dirty="0"/>
                        <a:t>B</a:t>
                      </a:r>
                    </a:p>
                  </a:txBody>
                  <a:tcPr>
                    <a:solidFill>
                      <a:srgbClr val="FCEACC"/>
                    </a:solidFill>
                  </a:tcPr>
                </a:tc>
                <a:tc gridSpan="2">
                  <a:txBody>
                    <a:bodyPr/>
                    <a:lstStyle/>
                    <a:p>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aus</a:t>
                      </a:r>
                      <a:r>
                        <a:rPr sz="1000" b="0" i="0" u="none" dirty="0">
                          <a:latin typeface="Lucida Sans"/>
                        </a:rPr>
                        <a:t> </a:t>
                      </a:r>
                      <a:r>
                        <a:rPr sz="1000" b="0" i="0" u="none" dirty="0" err="1">
                          <a:latin typeface="Lucida Sans"/>
                        </a:rPr>
                        <a:t>einem</a:t>
                      </a:r>
                      <a:r>
                        <a:rPr sz="1000" b="0" i="0" u="none" dirty="0">
                          <a:latin typeface="Lucida Sans"/>
                        </a:rPr>
                        <a:t> </a:t>
                      </a:r>
                      <a:r>
                        <a:rPr sz="1000" b="0" i="0" u="none" dirty="0" err="1">
                          <a:latin typeface="Lucida Sans"/>
                        </a:rPr>
                        <a:t>systematischen</a:t>
                      </a:r>
                      <a:r>
                        <a:rPr sz="1000" b="0" i="0" u="none" dirty="0">
                          <a:latin typeface="Lucida Sans"/>
                        </a:rPr>
                        <a:t> Review, </a:t>
                      </a:r>
                      <a:r>
                        <a:rPr sz="1000" b="0" i="0" u="none" dirty="0" err="1">
                          <a:latin typeface="Lucida Sans"/>
                        </a:rPr>
                        <a:t>sowie</a:t>
                      </a:r>
                      <a:r>
                        <a:rPr sz="1000" b="0" i="0" u="none" dirty="0">
                          <a:latin typeface="Lucida Sans"/>
                        </a:rPr>
                        <a:t> 16 RCTs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von </a:t>
                      </a:r>
                      <a:r>
                        <a:rPr sz="1000" b="0" i="0" u="none" dirty="0" err="1">
                          <a:latin typeface="Lucida Sans"/>
                        </a:rPr>
                        <a:t>Bioenergiefeld-Therapien</a:t>
                      </a:r>
                      <a:r>
                        <a:rPr sz="1000" b="0" i="0" u="none" dirty="0">
                          <a:latin typeface="Lucida Sans"/>
                        </a:rPr>
                        <a:t> </a:t>
                      </a:r>
                      <a:r>
                        <a:rPr sz="1000" b="0" i="0" u="none" dirty="0" err="1">
                          <a:latin typeface="Lucida Sans"/>
                        </a:rPr>
                        <a:t>vor</a:t>
                      </a:r>
                      <a:r>
                        <a:rPr sz="1000" b="0" i="0" u="none" dirty="0">
                          <a:latin typeface="Lucida Sans"/>
                        </a:rPr>
                        <a:t>. Die </a:t>
                      </a:r>
                      <a:r>
                        <a:rPr sz="1000" b="0" i="0" u="none" dirty="0" err="1">
                          <a:latin typeface="Lucida Sans"/>
                        </a:rPr>
                        <a:t>Studienlage</a:t>
                      </a:r>
                      <a:r>
                        <a:rPr sz="1000" b="0" i="0" u="none" dirty="0">
                          <a:latin typeface="Lucida Sans"/>
                        </a:rPr>
                        <a:t> </a:t>
                      </a:r>
                      <a:r>
                        <a:rPr sz="1000" b="0" i="0" u="none" dirty="0" err="1">
                          <a:latin typeface="Lucida Sans"/>
                        </a:rPr>
                        <a:t>gibt</a:t>
                      </a:r>
                      <a:r>
                        <a:rPr sz="1000" b="0" i="0" u="none" dirty="0">
                          <a:latin typeface="Lucida Sans"/>
                        </a:rPr>
                        <a:t> </a:t>
                      </a:r>
                      <a:r>
                        <a:rPr sz="1000" b="0" i="0" u="none" dirty="0" err="1">
                          <a:latin typeface="Lucida Sans"/>
                        </a:rPr>
                        <a:t>Hinweis</a:t>
                      </a:r>
                      <a:r>
                        <a:rPr sz="1000" b="0" i="0" u="none" dirty="0">
                          <a:latin typeface="Lucida Sans"/>
                        </a:rPr>
                        <a:t>, </a:t>
                      </a:r>
                      <a:r>
                        <a:rPr sz="1000" b="0" i="0" u="none" dirty="0" err="1">
                          <a:latin typeface="Lucida Sans"/>
                        </a:rPr>
                        <a:t>dass</a:t>
                      </a:r>
                      <a:r>
                        <a:rPr sz="1000" b="0" i="0" u="none" dirty="0">
                          <a:latin typeface="Lucida Sans"/>
                        </a:rPr>
                        <a:t> die </a:t>
                      </a:r>
                      <a:r>
                        <a:rPr sz="1000" b="0" i="0" u="none" dirty="0" err="1">
                          <a:latin typeface="Lucida Sans"/>
                        </a:rPr>
                        <a:t>Wirkung</a:t>
                      </a:r>
                      <a:r>
                        <a:rPr sz="1000" b="0" i="0" u="none" dirty="0">
                          <a:latin typeface="Lucida Sans"/>
                        </a:rPr>
                        <a:t> von </a:t>
                      </a:r>
                      <a:r>
                        <a:rPr sz="1000" b="0" i="0" u="none" dirty="0" err="1">
                          <a:latin typeface="Lucida Sans"/>
                        </a:rPr>
                        <a:t>Bioenergiefeld-Therapien</a:t>
                      </a:r>
                      <a:r>
                        <a:rPr sz="1000" b="0" i="0" u="none" dirty="0">
                          <a:latin typeface="Lucida Sans"/>
                        </a:rPr>
                        <a:t> auf Lebensqualität1 und Angst**/</a:t>
                      </a:r>
                      <a:r>
                        <a:rPr sz="1000" b="0" i="0" u="none" dirty="0" err="1">
                          <a:latin typeface="Lucida Sans"/>
                        </a:rPr>
                        <a:t>Depressivität</a:t>
                      </a:r>
                      <a:r>
                        <a:rPr sz="1000" b="0" i="0" u="none" dirty="0">
                          <a:latin typeface="Lucida Sans"/>
                        </a:rPr>
                        <a:t>*2 </a:t>
                      </a:r>
                      <a:r>
                        <a:rPr sz="1000" b="0" i="0" u="none" dirty="0" err="1">
                          <a:latin typeface="Lucida Sans"/>
                        </a:rPr>
                        <a:t>nicht</a:t>
                      </a:r>
                      <a:r>
                        <a:rPr sz="1000" b="0" i="0" u="none" dirty="0">
                          <a:latin typeface="Lucida Sans"/>
                        </a:rPr>
                        <a:t> </a:t>
                      </a:r>
                      <a:r>
                        <a:rPr sz="1000" b="0" i="0" u="none" dirty="0" err="1">
                          <a:latin typeface="Lucida Sans"/>
                        </a:rPr>
                        <a:t>über</a:t>
                      </a:r>
                      <a:r>
                        <a:rPr sz="1000" b="0" i="0" u="none" dirty="0">
                          <a:latin typeface="Lucida Sans"/>
                        </a:rPr>
                        <a:t> den Placebo </a:t>
                      </a:r>
                      <a:r>
                        <a:rPr sz="1000" b="0" i="0" u="none" dirty="0" err="1">
                          <a:latin typeface="Lucida Sans"/>
                        </a:rPr>
                        <a:t>Effekt</a:t>
                      </a:r>
                      <a:r>
                        <a:rPr sz="1000" b="0" i="0" u="none" dirty="0">
                          <a:latin typeface="Lucida Sans"/>
                        </a:rPr>
                        <a:t> </a:t>
                      </a:r>
                      <a:r>
                        <a:rPr sz="1000" b="0" i="0" u="none" dirty="0" err="1">
                          <a:latin typeface="Lucida Sans"/>
                        </a:rPr>
                        <a:t>bzw</a:t>
                      </a:r>
                      <a:r>
                        <a:rPr sz="1000" b="0" i="0" u="none" dirty="0">
                          <a:latin typeface="Lucida Sans"/>
                        </a:rPr>
                        <a:t>. </a:t>
                      </a:r>
                      <a:r>
                        <a:rPr sz="1000" b="0" i="0" u="none" dirty="0" err="1">
                          <a:latin typeface="Lucida Sans"/>
                        </a:rPr>
                        <a:t>aufmerksamkeitsbasierte</a:t>
                      </a:r>
                      <a:r>
                        <a:rPr sz="1000" b="0" i="0" u="none" dirty="0">
                          <a:latin typeface="Lucida Sans"/>
                        </a:rPr>
                        <a:t> </a:t>
                      </a:r>
                      <a:r>
                        <a:rPr sz="1000" b="0" i="0" u="none" dirty="0" err="1">
                          <a:latin typeface="Lucida Sans"/>
                        </a:rPr>
                        <a:t>Effekte</a:t>
                      </a:r>
                      <a:r>
                        <a:rPr sz="1000" b="0" i="0" u="none" dirty="0">
                          <a:latin typeface="Lucida Sans"/>
                        </a:rPr>
                        <a:t> </a:t>
                      </a:r>
                      <a:r>
                        <a:rPr sz="1000" b="0" i="0" u="none" dirty="0" err="1">
                          <a:latin typeface="Lucida Sans"/>
                        </a:rPr>
                        <a:t>hinausgeht</a:t>
                      </a:r>
                      <a:r>
                        <a:rPr sz="1000" b="0" i="0" u="none" dirty="0">
                          <a:latin typeface="Lucida Sans"/>
                        </a:rPr>
                        <a:t>. </a:t>
                      </a:r>
                      <a:r>
                        <a:rPr sz="1000" b="0" i="0" u="none" dirty="0" err="1">
                          <a:latin typeface="Lucida Sans"/>
                        </a:rPr>
                        <a:t>Bioenergiefeld-Therapien</a:t>
                      </a:r>
                      <a:r>
                        <a:rPr sz="1000" b="0" i="0" u="none" dirty="0">
                          <a:latin typeface="Lucida Sans"/>
                        </a:rPr>
                        <a:t> </a:t>
                      </a:r>
                      <a:r>
                        <a:rPr sz="1000" b="0" i="0" u="none" dirty="0" err="1">
                          <a:latin typeface="Lucida Sans"/>
                        </a:rPr>
                        <a:t>sollten</a:t>
                      </a:r>
                      <a:r>
                        <a:rPr sz="1000" b="0" i="0" u="none" dirty="0">
                          <a:latin typeface="Lucida Sans"/>
                        </a:rPr>
                        <a:t> </a:t>
                      </a:r>
                      <a:r>
                        <a:rPr sz="1000" b="0" i="0" u="none" dirty="0" err="1">
                          <a:latin typeface="Lucida Sans"/>
                        </a:rPr>
                        <a:t>nicht</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Beeinflussung</a:t>
                      </a:r>
                      <a:r>
                        <a:rPr sz="1000" b="0" i="0" u="none" dirty="0">
                          <a:latin typeface="Lucida Sans"/>
                        </a:rPr>
                        <a:t> der </a:t>
                      </a:r>
                      <a:r>
                        <a:rPr sz="1000" b="0" i="0" u="none" dirty="0" err="1">
                          <a:latin typeface="Lucida Sans"/>
                        </a:rPr>
                        <a:t>genannten</a:t>
                      </a:r>
                      <a:r>
                        <a:rPr sz="1000" b="0" i="0" u="none" dirty="0">
                          <a:latin typeface="Lucida Sans"/>
                        </a:rPr>
                        <a:t> </a:t>
                      </a:r>
                      <a:r>
                        <a:rPr sz="1000" b="0" i="0" u="none" dirty="0" err="1">
                          <a:latin typeface="Lucida Sans"/>
                        </a:rPr>
                        <a:t>Endpunkte</a:t>
                      </a:r>
                      <a:r>
                        <a:rPr sz="1000" b="0" i="0" u="none" dirty="0">
                          <a:latin typeface="Lucida Sans"/>
                        </a:rPr>
                        <a:t> </a:t>
                      </a:r>
                      <a:r>
                        <a:rPr sz="1000" b="0" i="0" u="none" dirty="0" err="1">
                          <a:latin typeface="Lucida Sans"/>
                        </a:rPr>
                        <a:t>empfohlen</a:t>
                      </a:r>
                      <a:r>
                        <a:rPr sz="1000" b="0" i="0" u="none" dirty="0">
                          <a:latin typeface="Lucida Sans"/>
                        </a:rPr>
                        <a:t> </a:t>
                      </a:r>
                      <a:r>
                        <a:rPr sz="1000" b="0" i="0" u="none" dirty="0" err="1">
                          <a:latin typeface="Lucida Sans"/>
                        </a:rPr>
                        <a:t>werden</a:t>
                      </a:r>
                      <a:r>
                        <a:rPr sz="1000" b="0" i="0" u="none" dirty="0">
                          <a:latin typeface="Lucida Sans"/>
                        </a:rPr>
                        <a:t>.</a:t>
                      </a:r>
                      <a:endParaRPr lang="de-DE" sz="1000" b="0" i="0" u="none" dirty="0">
                        <a:latin typeface="Lucida Sans"/>
                      </a:endParaRPr>
                    </a:p>
                    <a:p>
                      <a:endParaRPr sz="1000" b="0" i="0" u="none" dirty="0">
                        <a:latin typeface="Lucida Sans"/>
                      </a:endParaRPr>
                    </a:p>
                    <a:p>
                      <a:r>
                        <a:rPr sz="800" b="0" i="0" u="none" dirty="0">
                          <a:latin typeface="Lucida Sans"/>
                        </a:rPr>
                        <a:t>*</a:t>
                      </a:r>
                      <a:r>
                        <a:rPr sz="800" b="0" i="0" u="none" dirty="0" err="1">
                          <a:latin typeface="Lucida Sans"/>
                        </a:rPr>
                        <a:t>Depressivität</a:t>
                      </a:r>
                      <a:r>
                        <a:rPr sz="800" b="0" i="0" u="none" dirty="0">
                          <a:latin typeface="Lucida Sans"/>
                        </a:rPr>
                        <a:t> </a:t>
                      </a:r>
                      <a:r>
                        <a:rPr sz="800" b="0" i="0" u="none" dirty="0" err="1">
                          <a:latin typeface="Lucida Sans"/>
                        </a:rPr>
                        <a:t>ist</a:t>
                      </a:r>
                      <a:r>
                        <a:rPr sz="800" b="0" i="0" u="none" dirty="0">
                          <a:latin typeface="Lucida Sans"/>
                        </a:rPr>
                        <a:t> </a:t>
                      </a:r>
                      <a:r>
                        <a:rPr sz="800" b="0" i="0" u="none" dirty="0" err="1">
                          <a:latin typeface="Lucida Sans"/>
                        </a:rPr>
                        <a:t>hier</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Depression (ICD F32)</a:t>
                      </a:r>
                    </a:p>
                    <a:p>
                      <a:pPr>
                        <a:defRPr sz="1000">
                          <a:solidFill>
                            <a:srgbClr val="000000"/>
                          </a:solidFill>
                          <a:latin typeface="Lucida Sans"/>
                        </a:defRPr>
                      </a:pPr>
                      <a:r>
                        <a:rPr sz="800" b="0" i="0" u="none" dirty="0">
                          <a:latin typeface="Lucida Sans"/>
                        </a:rPr>
                        <a:t>**</a:t>
                      </a:r>
                      <a:r>
                        <a:rPr sz="800" b="0" i="0" u="none" dirty="0" err="1">
                          <a:latin typeface="Lucida Sans"/>
                        </a:rPr>
                        <a:t>Angstsymptome</a:t>
                      </a:r>
                      <a:r>
                        <a:rPr sz="800" b="0" i="0" u="none" dirty="0">
                          <a:latin typeface="Lucida Sans"/>
                        </a:rPr>
                        <a:t> </a:t>
                      </a:r>
                      <a:r>
                        <a:rPr sz="800" b="0" i="0" u="none" dirty="0" err="1">
                          <a:latin typeface="Lucida Sans"/>
                        </a:rPr>
                        <a:t>sind</a:t>
                      </a:r>
                      <a:r>
                        <a:rPr sz="800" b="0" i="0" u="none" dirty="0">
                          <a:latin typeface="Lucida Sans"/>
                        </a:rPr>
                        <a:t> </a:t>
                      </a:r>
                      <a:r>
                        <a:rPr sz="800" b="0" i="0" u="none" dirty="0" err="1">
                          <a:latin typeface="Lucida Sans"/>
                        </a:rPr>
                        <a:t>hier</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a:t>
                      </a:r>
                      <a:r>
                        <a:rPr sz="800" b="0" i="0" u="none" dirty="0" err="1">
                          <a:latin typeface="Lucida Sans"/>
                        </a:rPr>
                        <a:t>Angststörung</a:t>
                      </a:r>
                      <a:r>
                        <a:rPr sz="800" b="0" i="0" u="none" dirty="0">
                          <a:latin typeface="Lucida Sans"/>
                        </a:rPr>
                        <a:t> (ICD F40)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dirty="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dirty="0">
                          <a:solidFill>
                            <a:srgbClr val="F7BF66"/>
                          </a:solidFill>
                          <a:hlinkClick r:id="rId2"/>
                        </a:rPr>
                        <a:t>[Agdal, R. 2011]</a:t>
                      </a:r>
                      <a:r>
                        <a:rPr sz="1000" dirty="0"/>
                        <a:t>, </a:t>
                      </a:r>
                      <a:r>
                        <a:rPr sz="1000" dirty="0">
                          <a:solidFill>
                            <a:srgbClr val="F7BF66"/>
                          </a:solidFill>
                          <a:hlinkClick r:id="rId3"/>
                        </a:rPr>
                        <a:t>[</a:t>
                      </a:r>
                      <a:r>
                        <a:rPr sz="1000" dirty="0" err="1">
                          <a:solidFill>
                            <a:srgbClr val="F7BF66"/>
                          </a:solidFill>
                          <a:hlinkClick r:id="rId3"/>
                        </a:rPr>
                        <a:t>Alarcão</a:t>
                      </a:r>
                      <a:r>
                        <a:rPr sz="1000" dirty="0">
                          <a:solidFill>
                            <a:srgbClr val="F7BF66"/>
                          </a:solidFill>
                          <a:hlinkClick r:id="rId3"/>
                        </a:rPr>
                        <a:t>, </a:t>
                      </a:r>
                      <a:r>
                        <a:rPr sz="1000" dirty="0" err="1">
                          <a:solidFill>
                            <a:srgbClr val="F7BF66"/>
                          </a:solidFill>
                          <a:hlinkClick r:id="rId3"/>
                        </a:rPr>
                        <a:t>Zilda</a:t>
                      </a:r>
                      <a:r>
                        <a:rPr sz="1000" dirty="0">
                          <a:solidFill>
                            <a:srgbClr val="F7BF66"/>
                          </a:solidFill>
                          <a:hlinkClick r:id="rId3"/>
                        </a:rPr>
                        <a:t> 2016]</a:t>
                      </a:r>
                      <a:r>
                        <a:rPr sz="1000" dirty="0"/>
                        <a:t>, </a:t>
                      </a:r>
                      <a:r>
                        <a:rPr sz="1000" dirty="0">
                          <a:solidFill>
                            <a:srgbClr val="F7BF66"/>
                          </a:solidFill>
                          <a:hlinkClick r:id="rId4"/>
                        </a:rPr>
                        <a:t>[Beard, C. 2011]</a:t>
                      </a:r>
                      <a:r>
                        <a:rPr sz="1000" dirty="0"/>
                        <a:t>, </a:t>
                      </a:r>
                      <a:r>
                        <a:rPr sz="1000" dirty="0">
                          <a:solidFill>
                            <a:srgbClr val="F7BF66"/>
                          </a:solidFill>
                          <a:hlinkClick r:id="rId5"/>
                        </a:rPr>
                        <a:t>[Catlin, A. 2011]</a:t>
                      </a:r>
                      <a:r>
                        <a:rPr sz="1000" dirty="0"/>
                        <a:t>, </a:t>
                      </a:r>
                      <a:r>
                        <a:rPr sz="1000" dirty="0">
                          <a:solidFill>
                            <a:srgbClr val="F7BF66"/>
                          </a:solidFill>
                          <a:hlinkClick r:id="rId6"/>
                        </a:rPr>
                        <a:t>[Clark, Paul G. 2012]</a:t>
                      </a:r>
                      <a:r>
                        <a:rPr sz="1000" dirty="0"/>
                        <a:t>, </a:t>
                      </a:r>
                      <a:r>
                        <a:rPr sz="1000" dirty="0">
                          <a:solidFill>
                            <a:srgbClr val="F7BF66"/>
                          </a:solidFill>
                          <a:hlinkClick r:id="rId7"/>
                        </a:rPr>
                        <a:t>[Cook, C. A. 2004]</a:t>
                      </a:r>
                      <a:r>
                        <a:rPr sz="1000" dirty="0"/>
                        <a:t>, </a:t>
                      </a:r>
                      <a:r>
                        <a:rPr sz="1000" dirty="0">
                          <a:solidFill>
                            <a:srgbClr val="F7BF66"/>
                          </a:solidFill>
                          <a:hlinkClick r:id="rId8"/>
                        </a:rPr>
                        <a:t>[</a:t>
                      </a:r>
                      <a:r>
                        <a:rPr sz="1000" dirty="0" err="1">
                          <a:solidFill>
                            <a:srgbClr val="F7BF66"/>
                          </a:solidFill>
                          <a:hlinkClick r:id="rId8"/>
                        </a:rPr>
                        <a:t>FitzHenry</a:t>
                      </a:r>
                      <a:r>
                        <a:rPr sz="1000" dirty="0">
                          <a:solidFill>
                            <a:srgbClr val="F7BF66"/>
                          </a:solidFill>
                          <a:hlinkClick r:id="rId8"/>
                        </a:rPr>
                        <a:t>, F. 2014]</a:t>
                      </a:r>
                      <a:r>
                        <a:rPr sz="1000" dirty="0"/>
                        <a:t>, </a:t>
                      </a:r>
                      <a:r>
                        <a:rPr sz="1000" dirty="0">
                          <a:solidFill>
                            <a:srgbClr val="F7BF66"/>
                          </a:solidFill>
                          <a:hlinkClick r:id="rId9"/>
                        </a:rPr>
                        <a:t>[</a:t>
                      </a:r>
                      <a:r>
                        <a:rPr sz="1000" dirty="0" err="1">
                          <a:solidFill>
                            <a:srgbClr val="F7BF66"/>
                          </a:solidFill>
                          <a:hlinkClick r:id="rId9"/>
                        </a:rPr>
                        <a:t>Giasson</a:t>
                      </a:r>
                      <a:r>
                        <a:rPr sz="1000" dirty="0">
                          <a:solidFill>
                            <a:srgbClr val="F7BF66"/>
                          </a:solidFill>
                          <a:hlinkClick r:id="rId9"/>
                        </a:rPr>
                        <a:t>, M. 1998]</a:t>
                      </a:r>
                      <a:r>
                        <a:rPr sz="1000" dirty="0"/>
                        <a:t>, </a:t>
                      </a:r>
                      <a:r>
                        <a:rPr sz="1000" dirty="0">
                          <a:solidFill>
                            <a:srgbClr val="F7BF66"/>
                          </a:solidFill>
                          <a:hlinkClick r:id="rId10"/>
                        </a:rPr>
                        <a:t>[Lutgendorf, S. K. 2010]</a:t>
                      </a:r>
                      <a:r>
                        <a:rPr sz="1000" dirty="0"/>
                        <a:t>, </a:t>
                      </a:r>
                      <a:r>
                        <a:rPr sz="1000" dirty="0">
                          <a:solidFill>
                            <a:srgbClr val="F7BF66"/>
                          </a:solidFill>
                          <a:hlinkClick r:id="rId11"/>
                        </a:rPr>
                        <a:t>[</a:t>
                      </a:r>
                      <a:r>
                        <a:rPr sz="1000" dirty="0" err="1">
                          <a:solidFill>
                            <a:srgbClr val="F7BF66"/>
                          </a:solidFill>
                          <a:hlinkClick r:id="rId11"/>
                        </a:rPr>
                        <a:t>Mustian</a:t>
                      </a:r>
                      <a:r>
                        <a:rPr sz="1000" dirty="0">
                          <a:solidFill>
                            <a:srgbClr val="F7BF66"/>
                          </a:solidFill>
                          <a:hlinkClick r:id="rId11"/>
                        </a:rPr>
                        <a:t>, K. M. 2011]</a:t>
                      </a:r>
                      <a:r>
                        <a:rPr sz="1000" dirty="0"/>
                        <a:t>, </a:t>
                      </a:r>
                      <a:r>
                        <a:rPr sz="1000" dirty="0">
                          <a:solidFill>
                            <a:srgbClr val="F7BF66"/>
                          </a:solidFill>
                          <a:hlinkClick r:id="rId12"/>
                        </a:rPr>
                        <a:t>[Olson, K. 2003]</a:t>
                      </a:r>
                      <a:r>
                        <a:rPr sz="1000" dirty="0"/>
                        <a:t>, </a:t>
                      </a:r>
                      <a:r>
                        <a:rPr sz="1000" dirty="0">
                          <a:solidFill>
                            <a:srgbClr val="F7BF66"/>
                          </a:solidFill>
                          <a:hlinkClick r:id="rId13"/>
                        </a:rPr>
                        <a:t>[</a:t>
                      </a:r>
                      <a:r>
                        <a:rPr sz="1000" dirty="0" err="1">
                          <a:solidFill>
                            <a:srgbClr val="F7BF66"/>
                          </a:solidFill>
                          <a:hlinkClick r:id="rId13"/>
                        </a:rPr>
                        <a:t>Orsak</a:t>
                      </a:r>
                      <a:r>
                        <a:rPr sz="1000" dirty="0">
                          <a:solidFill>
                            <a:srgbClr val="F7BF66"/>
                          </a:solidFill>
                          <a:hlinkClick r:id="rId13"/>
                        </a:rPr>
                        <a:t>, G. 2015]</a:t>
                      </a:r>
                      <a:r>
                        <a:rPr sz="1000" dirty="0"/>
                        <a:t>, </a:t>
                      </a:r>
                      <a:r>
                        <a:rPr sz="1000" dirty="0">
                          <a:solidFill>
                            <a:srgbClr val="F7BF66"/>
                          </a:solidFill>
                          <a:hlinkClick r:id="rId14"/>
                        </a:rPr>
                        <a:t>[Roscoe, J. A. 2005]</a:t>
                      </a:r>
                      <a:r>
                        <a:rPr sz="1000" dirty="0"/>
                        <a:t>, </a:t>
                      </a:r>
                      <a:r>
                        <a:rPr sz="1000" dirty="0">
                          <a:solidFill>
                            <a:srgbClr val="F7BF66"/>
                          </a:solidFill>
                          <a:hlinkClick r:id="rId15"/>
                        </a:rPr>
                        <a:t>[Tsang, K. L. 2007]</a:t>
                      </a:r>
                      <a:r>
                        <a:rPr sz="1000" dirty="0"/>
                        <a:t>, </a:t>
                      </a:r>
                      <a:r>
                        <a:rPr sz="1000" dirty="0">
                          <a:solidFill>
                            <a:srgbClr val="F7BF66"/>
                          </a:solidFill>
                          <a:hlinkClick r:id="rId16"/>
                        </a:rPr>
                        <a:t>[Frank, L. S. 2007]</a:t>
                      </a:r>
                      <a:r>
                        <a:rPr sz="1000" dirty="0"/>
                        <a:t>, </a:t>
                      </a:r>
                      <a:r>
                        <a:rPr sz="1000" dirty="0">
                          <a:solidFill>
                            <a:srgbClr val="F7BF66"/>
                          </a:solidFill>
                          <a:hlinkClick r:id="rId17"/>
                        </a:rPr>
                        <a:t>[</a:t>
                      </a:r>
                      <a:r>
                        <a:rPr sz="1000" dirty="0" err="1">
                          <a:solidFill>
                            <a:srgbClr val="F7BF66"/>
                          </a:solidFill>
                          <a:hlinkClick r:id="rId17"/>
                        </a:rPr>
                        <a:t>Samarel</a:t>
                      </a:r>
                      <a:r>
                        <a:rPr sz="1000" dirty="0">
                          <a:solidFill>
                            <a:srgbClr val="F7BF66"/>
                          </a:solidFill>
                          <a:hlinkClick r:id="rId17"/>
                        </a:rPr>
                        <a:t>, N. 1998]</a:t>
                      </a:r>
                      <a:r>
                        <a:rPr sz="1000" dirty="0"/>
                        <a:t>, </a:t>
                      </a:r>
                      <a:r>
                        <a:rPr sz="1000" dirty="0">
                          <a:solidFill>
                            <a:srgbClr val="F7BF66"/>
                          </a:solidFill>
                          <a:hlinkClick r:id="rId18"/>
                        </a:rPr>
                        <a:t>[Potter, P. J.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err="1"/>
                        <a:t>Konsens</a:t>
                      </a:r>
                      <a:endParaRPr dirty="0"/>
                    </a:p>
                    <a:p>
                      <a:pPr algn="r">
                        <a:defRPr sz="700">
                          <a:solidFill>
                            <a:srgbClr val="BFBFBF"/>
                          </a:solidFill>
                          <a:latin typeface="Lucida Sans"/>
                        </a:defRPr>
                      </a:pPr>
                      <a:r>
                        <a:rPr dirty="0"/>
                        <a:t>032-055OL-2.0-5.1-2020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9" action="ppaction://hlinksldjump"/>
              </a:rPr>
              <a:t>Inhaltsverzeichnis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5.1: Bioenergiefeldtherapien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systematischen Review, sowie 7 RCTs zur Wirksamkeit von Bioenergiefeld-Therapien vor. Die Studienlage gibt Hinweis, dass die Wirkung von Bioenergiefeld-Therapien auf Fatigue nicht über den Placebo Effekt bzw. aufmerksamkeitsbasierte Effekte hinausgeht. Bioenergiefeld-Therapien sollten nicht zur Beeinflussung des genannten Endpunktes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[Agdal, R. 2011]</a:t>
                      </a:r>
                      <a:r>
                        <a:rPr sz="1000"/>
                        <a:t>, </a:t>
                      </a:r>
                      <a:r>
                        <a:rPr sz="1000">
                          <a:solidFill>
                            <a:srgbClr val="F7BF66"/>
                          </a:solidFill>
                          <a:hlinkClick r:id="rId3"/>
                        </a:rPr>
                        <a:t>[FitzHenry, F. 2014]</a:t>
                      </a:r>
                      <a:r>
                        <a:rPr sz="1000"/>
                        <a:t>, </a:t>
                      </a:r>
                      <a:r>
                        <a:rPr sz="1000">
                          <a:solidFill>
                            <a:srgbClr val="F7BF66"/>
                          </a:solidFill>
                          <a:hlinkClick r:id="rId4"/>
                        </a:rPr>
                        <a:t>[Lutgendorf, S. K. 2010]</a:t>
                      </a:r>
                      <a:r>
                        <a:rPr sz="1000"/>
                        <a:t>, </a:t>
                      </a:r>
                      <a:r>
                        <a:rPr sz="1000">
                          <a:solidFill>
                            <a:srgbClr val="F7BF66"/>
                          </a:solidFill>
                          <a:hlinkClick r:id="rId5"/>
                        </a:rPr>
                        <a:t>[Mustian, K. M. 2011]</a:t>
                      </a:r>
                      <a:r>
                        <a:rPr sz="1000"/>
                        <a:t>, </a:t>
                      </a:r>
                      <a:r>
                        <a:rPr sz="1000">
                          <a:solidFill>
                            <a:srgbClr val="F7BF66"/>
                          </a:solidFill>
                          <a:hlinkClick r:id="rId6"/>
                        </a:rPr>
                        <a:t>[Roscoe, J. A. 2005]</a:t>
                      </a:r>
                      <a:r>
                        <a:rPr sz="1000"/>
                        <a:t>, </a:t>
                      </a:r>
                      <a:r>
                        <a:rPr sz="1000">
                          <a:solidFill>
                            <a:srgbClr val="F7BF66"/>
                          </a:solidFill>
                          <a:hlinkClick r:id="rId7"/>
                        </a:rPr>
                        <a:t>[Tsang, K. L. 2007]</a:t>
                      </a:r>
                      <a:r>
                        <a:rPr sz="1000"/>
                        <a:t>, </a:t>
                      </a:r>
                      <a:r>
                        <a:rPr sz="1000">
                          <a:solidFill>
                            <a:srgbClr val="F7BF66"/>
                          </a:solidFill>
                          <a:hlinkClick r:id="rId8"/>
                        </a:rPr>
                        <a:t>[Aghabati, N. 2010]</a:t>
                      </a:r>
                      <a:r>
                        <a:rPr sz="1000"/>
                        <a:t>, </a:t>
                      </a:r>
                      <a:r>
                        <a:rPr sz="1000">
                          <a:solidFill>
                            <a:srgbClr val="F7BF66"/>
                          </a:solidFill>
                          <a:hlinkClick r:id="rId9"/>
                        </a:rPr>
                        <a:t>[Post-White, J.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032-055OL-2.0-5.2-2020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5.1: Bioenergiefeldtherapien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systematischen Review, sowie 10 RCTs zur Wirksamkeit von Bioenergiefeld-Therapien vor. Die Studienlage gibt Hinweis, dass die Wirkung von Bioenergiefeld-Therapien auf Schmerz nicht über den Placebo Effekt bzw. aufmerksamkeitsbasierte Effekte hinausgeht. Bioenergiefeld-Therapien sollten nicht zur Beeinflussung des genannten Endpunktes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[Agdal, R. 2011]</a:t>
                      </a:r>
                      <a:r>
                        <a:rPr sz="1000"/>
                        <a:t>, </a:t>
                      </a:r>
                      <a:r>
                        <a:rPr sz="1000">
                          <a:solidFill>
                            <a:srgbClr val="F7BF66"/>
                          </a:solidFill>
                          <a:hlinkClick r:id="rId3"/>
                        </a:rPr>
                        <a:t>[Clark, Paul G. 2012]</a:t>
                      </a:r>
                      <a:r>
                        <a:rPr sz="1000"/>
                        <a:t>, </a:t>
                      </a:r>
                      <a:r>
                        <a:rPr sz="1000">
                          <a:solidFill>
                            <a:srgbClr val="F7BF66"/>
                          </a:solidFill>
                          <a:hlinkClick r:id="rId4"/>
                        </a:rPr>
                        <a:t>[Olson, K. 2003]</a:t>
                      </a:r>
                      <a:r>
                        <a:rPr sz="1000"/>
                        <a:t>, </a:t>
                      </a:r>
                      <a:r>
                        <a:rPr sz="1000">
                          <a:solidFill>
                            <a:srgbClr val="F7BF66"/>
                          </a:solidFill>
                          <a:hlinkClick r:id="rId5"/>
                        </a:rPr>
                        <a:t>[Orsak, G. 2015]</a:t>
                      </a:r>
                      <a:r>
                        <a:rPr sz="1000"/>
                        <a:t>, </a:t>
                      </a:r>
                      <a:r>
                        <a:rPr sz="1000">
                          <a:solidFill>
                            <a:srgbClr val="F7BF66"/>
                          </a:solidFill>
                          <a:hlinkClick r:id="rId6"/>
                        </a:rPr>
                        <a:t>[Tsang, K. L. 2007]</a:t>
                      </a:r>
                      <a:r>
                        <a:rPr sz="1000"/>
                        <a:t>, </a:t>
                      </a:r>
                      <a:r>
                        <a:rPr sz="1000">
                          <a:solidFill>
                            <a:srgbClr val="F7BF66"/>
                          </a:solidFill>
                          <a:hlinkClick r:id="rId7"/>
                        </a:rPr>
                        <a:t>[Aghabati, N. 2010]</a:t>
                      </a:r>
                      <a:r>
                        <a:rPr sz="1000"/>
                        <a:t>, </a:t>
                      </a:r>
                      <a:r>
                        <a:rPr sz="1000">
                          <a:solidFill>
                            <a:srgbClr val="F7BF66"/>
                          </a:solidFill>
                          <a:hlinkClick r:id="rId8"/>
                        </a:rPr>
                        <a:t>[Post-White, J. 2003]</a:t>
                      </a:r>
                      <a:r>
                        <a:rPr sz="1000"/>
                        <a:t>, </a:t>
                      </a:r>
                      <a:r>
                        <a:rPr sz="1000">
                          <a:solidFill>
                            <a:srgbClr val="F7BF66"/>
                          </a:solidFill>
                          <a:hlinkClick r:id="rId9"/>
                        </a:rPr>
                        <a:t>[Frank, L. S. 2007]</a:t>
                      </a:r>
                      <a:r>
                        <a:rPr sz="1000"/>
                        <a:t>, </a:t>
                      </a:r>
                      <a:r>
                        <a:rPr sz="1000">
                          <a:solidFill>
                            <a:srgbClr val="F7BF66"/>
                          </a:solidFill>
                          <a:hlinkClick r:id="rId10"/>
                        </a:rPr>
                        <a:t>[Samarel, N. 1998]</a:t>
                      </a:r>
                      <a:r>
                        <a:rPr sz="1000"/>
                        <a:t>, </a:t>
                      </a:r>
                      <a:r>
                        <a:rPr sz="1000">
                          <a:solidFill>
                            <a:srgbClr val="F7BF66"/>
                          </a:solidFill>
                          <a:hlinkClick r:id="rId11"/>
                        </a:rPr>
                        <a:t>[Tabatabaee, A. 2016]</a:t>
                      </a:r>
                      <a:r>
                        <a:rPr sz="1000"/>
                        <a:t>, </a:t>
                      </a:r>
                      <a:r>
                        <a:rPr sz="1000">
                          <a:solidFill>
                            <a:srgbClr val="F7BF66"/>
                          </a:solidFill>
                          <a:hlinkClick r:id="rId12"/>
                        </a:rPr>
                        <a:t>[Tabatabaee, A.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032-055OL-2.0-5.3-2020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3" action="ppaction://hlinksldjump"/>
              </a:rPr>
              <a:t>Inhaltsverzeichnis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5.1: Bioenergiefeldtherapien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systematischen Review, sowie 2 RCTs (eine RCT besteht aus 3 Publikationen) zur Wirksamkeit von Bioenergiefeld-Therapien vor. Die Studienlage gibt Hinweis, dass die Wirkung von Bioenergiefeld-Therapien auf Übelkeit nicht über den Placebo Effekt bzw. aufmerksamkeitsbasierte Effekte hinausgeht. Bioenergiefeld-Therapien sollten nicht zur Beeinflussung des genannten Endpunktes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[Agdal, R. 2011]</a:t>
                      </a:r>
                      <a:r>
                        <a:rPr sz="1000"/>
                        <a:t>, </a:t>
                      </a:r>
                      <a:r>
                        <a:rPr sz="1000">
                          <a:solidFill>
                            <a:srgbClr val="F7BF66"/>
                          </a:solidFill>
                          <a:hlinkClick r:id="rId3"/>
                        </a:rPr>
                        <a:t>[Post-White, J. 2003]</a:t>
                      </a:r>
                      <a:r>
                        <a:rPr sz="1000"/>
                        <a:t>, </a:t>
                      </a:r>
                      <a:r>
                        <a:rPr sz="1000">
                          <a:solidFill>
                            <a:srgbClr val="F7BF66"/>
                          </a:solidFill>
                          <a:hlinkClick r:id="rId4"/>
                        </a:rPr>
                        <a:t>[Matourypour, P. 2016]</a:t>
                      </a:r>
                      <a:r>
                        <a:rPr sz="1000"/>
                        <a:t>, </a:t>
                      </a:r>
                      <a:r>
                        <a:rPr sz="1000">
                          <a:solidFill>
                            <a:srgbClr val="F7BF66"/>
                          </a:solidFill>
                          <a:hlinkClick r:id="rId5"/>
                        </a:rPr>
                        <a:t>[Matourypour, P. 2015]</a:t>
                      </a:r>
                      <a:r>
                        <a:rPr sz="1000"/>
                        <a:t>, </a:t>
                      </a:r>
                      <a:r>
                        <a:rPr sz="1000">
                          <a:solidFill>
                            <a:srgbClr val="F7BF66"/>
                          </a:solidFill>
                          <a:hlinkClick r:id="rId6"/>
                        </a:rPr>
                        <a:t>[Vanaki, Z.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032-055OL-2.0-5.4-2020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5.2: Chirotherapie/ Osteopathie/ Cranio- Sacral-Therapie</a:t>
            </a:r>
          </a:p>
        </p:txBody>
      </p:sp>
      <p:graphicFrame>
        <p:nvGraphicFramePr>
          <p:cNvPr id="3" name="Table 2"/>
          <p:cNvGraphicFramePr>
            <a:graphicFrameLocks noGrp="1"/>
          </p:cNvGraphicFramePr>
          <p:nvPr>
            <p:extLst>
              <p:ext uri="{D42A27DB-BD31-4B8C-83A1-F6EECF244321}">
                <p14:modId xmlns:p14="http://schemas.microsoft.com/office/powerpoint/2010/main" val="3441256910"/>
              </p:ext>
            </p:extLst>
          </p:nvPr>
        </p:nvGraphicFramePr>
        <p:xfrm>
          <a:off x="360000" y="1890000"/>
          <a:ext cx="11520000" cy="18477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Daten aus kontrollierten Studien zur Wirksamkeit von Chirotherapie, Osteopathie oder Cranio-Sacral-Therapie auf die Senkung der Mortalität oder der krankheitsassoziierten oder therapieassoziierten Morbidität, sowie Verbesserung der Lebensqualität bei onkologischen Patienten vor.</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032-055OL-2.0-5.5-2020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5.2: Chirotherapie/ Osteopathie/ Cranio- Sacral-Therapie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rPr dirty="0"/>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onkologischen Patienten mit verminderter Knochenstabilität (Knochenmetastasen, Osteoporose) soll bei Verletzungsgefahr von einer Chirotherapie oder Osteopathie mit manipulativen Techniken oder Impulstechniken abgeraten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032-055OL-2.0-5.6-2020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Leitlinien-Eckdaten</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3560965847"/>
              </p:ext>
            </p:extLst>
          </p:nvPr>
        </p:nvGraphicFramePr>
        <p:xfrm>
          <a:off x="304800" y="1628800"/>
          <a:ext cx="11479832" cy="3911564"/>
        </p:xfrm>
        <a:graphic>
          <a:graphicData uri="http://schemas.openxmlformats.org/drawingml/2006/table">
            <a:tbl>
              <a:tblPr firstRow="1" bandRow="1">
                <a:tableStyleId>{2D5ABB26-0587-4C30-8999-92F81FD0307C}</a:tableStyleId>
              </a:tblPr>
              <a:tblGrid>
                <a:gridCol w="2517507">
                  <a:extLst>
                    <a:ext uri="{9D8B030D-6E8A-4147-A177-3AD203B41FA5}">
                      <a16:colId xmlns:a16="http://schemas.microsoft.com/office/drawing/2014/main" val="1406973512"/>
                    </a:ext>
                  </a:extLst>
                </a:gridCol>
                <a:gridCol w="8962325">
                  <a:extLst>
                    <a:ext uri="{9D8B030D-6E8A-4147-A177-3AD203B41FA5}">
                      <a16:colId xmlns:a16="http://schemas.microsoft.com/office/drawing/2014/main" val="1529656610"/>
                    </a:ext>
                  </a:extLst>
                </a:gridCol>
              </a:tblGrid>
              <a:tr h="410638">
                <a:tc gridSpan="2">
                  <a:txBody>
                    <a:bodyPr/>
                    <a:lstStyle/>
                    <a:p>
                      <a:pPr>
                        <a:spcBef>
                          <a:spcPts val="1200"/>
                        </a:spcBef>
                        <a:spcAft>
                          <a:spcPts val="1200"/>
                        </a:spcAft>
                      </a:pPr>
                      <a:r>
                        <a:rPr lang="de-DE" sz="1400" b="1" dirty="0">
                          <a:solidFill>
                            <a:srgbClr val="F29400"/>
                          </a:solidFill>
                        </a:rPr>
                        <a:t>Gefördert durch das Leitlinienprogramm Onkologie</a:t>
                      </a:r>
                    </a:p>
                  </a:txBody>
                  <a:tcPr/>
                </a:tc>
                <a:tc hMerge="1">
                  <a:txBody>
                    <a:bodyPr/>
                    <a:lstStyle/>
                    <a:p>
                      <a:pPr>
                        <a:spcBef>
                          <a:spcPts val="1200"/>
                        </a:spcBef>
                        <a:spcAft>
                          <a:spcPts val="1200"/>
                        </a:spcAft>
                      </a:pPr>
                      <a:r>
                        <a:rPr lang="de-DE" dirty="0"/>
                        <a:t>{N} Autorinnen und Autoren</a:t>
                      </a:r>
                    </a:p>
                  </a:txBody>
                  <a:tcPr/>
                </a:tc>
                <a:extLst>
                  <a:ext uri="{0D108BD9-81ED-4DB2-BD59-A6C34878D82A}">
                    <a16:rowId xmlns:a16="http://schemas.microsoft.com/office/drawing/2014/main" val="621736096"/>
                  </a:ext>
                </a:extLst>
              </a:tr>
              <a:tr h="410638">
                <a:tc>
                  <a:txBody>
                    <a:bodyPr/>
                    <a:lstStyle/>
                    <a:p>
                      <a:pPr>
                        <a:spcBef>
                          <a:spcPts val="1200"/>
                        </a:spcBef>
                        <a:spcAft>
                          <a:spcPts val="1200"/>
                        </a:spcAft>
                      </a:pPr>
                      <a:r>
                        <a:rPr lang="de-DE" sz="1400" b="1" dirty="0"/>
                        <a:t>Ziel: </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dirty="0"/>
                        <a:t>Entwicklung und Einsatz wissenschaftlich begründeter und praktikabler Leitlinien in der Onkologie</a:t>
                      </a:r>
                    </a:p>
                  </a:txBody>
                  <a:tcPr/>
                </a:tc>
                <a:extLst>
                  <a:ext uri="{0D108BD9-81ED-4DB2-BD59-A6C34878D82A}">
                    <a16:rowId xmlns:a16="http://schemas.microsoft.com/office/drawing/2014/main" val="3246696622"/>
                  </a:ext>
                </a:extLst>
              </a:tr>
              <a:tr h="43683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b="1" dirty="0"/>
                        <a:t>Leitliniengruppe:</a:t>
                      </a:r>
                    </a:p>
                  </a:txBody>
                  <a:tcPr/>
                </a:tc>
                <a:tc>
                  <a:txBody>
                    <a:bodyPr/>
                    <a:lstStyle/>
                    <a:p>
                      <a:pPr>
                        <a:defRPr sz="1400"/>
                      </a:pPr>
                      <a:r>
                        <a:rPr dirty="0"/>
                        <a:t>65 </a:t>
                      </a:r>
                      <a:r>
                        <a:rPr dirty="0" err="1"/>
                        <a:t>Mandatsträger</a:t>
                      </a:r>
                      <a:r>
                        <a:rPr lang="de-DE" dirty="0"/>
                        <a:t>*innen</a:t>
                      </a:r>
                      <a:r>
                        <a:rPr dirty="0"/>
                        <a:t> von 80 </a:t>
                      </a:r>
                      <a:r>
                        <a:rPr dirty="0" err="1"/>
                        <a:t>Fachgesellschaften</a:t>
                      </a:r>
                      <a:endParaRPr dirty="0"/>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sz="1400" b="1" dirty="0"/>
                        <a:t>Koordination und Redaktion:</a:t>
                      </a:r>
                    </a:p>
                  </a:txBody>
                  <a:tcPr/>
                </a:tc>
                <a:tc>
                  <a:txBody>
                    <a:bodyPr/>
                    <a:lstStyle/>
                    <a:p>
                      <a:pPr>
                        <a:spcAft>
                          <a:spcPts val="700"/>
                        </a:spcAft>
                        <a:defRPr sz="1400"/>
                      </a:pPr>
                      <a:r>
                        <a:rPr b="1" dirty="0" err="1"/>
                        <a:t>Leitlinienkoordination</a:t>
                      </a:r>
                      <a:endParaRPr b="1" dirty="0"/>
                    </a:p>
                    <a:p>
                      <a:pPr>
                        <a:spcAft>
                          <a:spcPts val="700"/>
                        </a:spcAft>
                        <a:defRPr sz="1400"/>
                      </a:pPr>
                      <a:r>
                        <a:rPr dirty="0"/>
                        <a:t>Prof. Dr. Jutta Hübner  </a:t>
                      </a:r>
                    </a:p>
                    <a:p>
                      <a:pPr>
                        <a:spcAft>
                          <a:spcPts val="700"/>
                        </a:spcAft>
                        <a:defRPr sz="1400"/>
                      </a:pPr>
                      <a:r>
                        <a:rPr b="1" dirty="0"/>
                        <a:t>Leitlinien-</a:t>
                      </a:r>
                      <a:r>
                        <a:rPr b="1" dirty="0" err="1"/>
                        <a:t>Sekretariat</a:t>
                      </a:r>
                      <a:r>
                        <a:rPr b="1" dirty="0"/>
                        <a:t> und </a:t>
                      </a:r>
                      <a:r>
                        <a:rPr b="1" dirty="0" err="1"/>
                        <a:t>Evidenzaufarbeitung</a:t>
                      </a:r>
                      <a:endParaRPr b="1" dirty="0"/>
                    </a:p>
                    <a:p>
                      <a:pPr>
                        <a:spcAft>
                          <a:spcPts val="700"/>
                        </a:spcAft>
                        <a:defRPr sz="1400"/>
                      </a:pPr>
                      <a:r>
                        <a:rPr dirty="0"/>
                        <a:t>Jennifer </a:t>
                      </a:r>
                      <a:r>
                        <a:rPr dirty="0" err="1"/>
                        <a:t>Dörfler</a:t>
                      </a:r>
                      <a:r>
                        <a:rPr dirty="0"/>
                        <a:t>, M.Sc.; Maren </a:t>
                      </a:r>
                      <a:r>
                        <a:rPr dirty="0" err="1"/>
                        <a:t>Freuding</a:t>
                      </a:r>
                      <a:r>
                        <a:rPr dirty="0"/>
                        <a:t>, Dipl. Psych.; Annika </a:t>
                      </a:r>
                      <a:r>
                        <a:rPr dirty="0" err="1"/>
                        <a:t>Momberg</a:t>
                      </a:r>
                      <a:r>
                        <a:rPr dirty="0"/>
                        <a:t>, M.Sc.  </a:t>
                      </a:r>
                    </a:p>
                    <a:p>
                      <a:pPr>
                        <a:spcAft>
                          <a:spcPts val="700"/>
                        </a:spcAft>
                        <a:defRPr sz="1400"/>
                      </a:pPr>
                      <a:r>
                        <a:rPr b="1" dirty="0" err="1"/>
                        <a:t>Leitliniensteuergruppe</a:t>
                      </a:r>
                      <a:endParaRPr lang="de-DE" b="1" dirty="0"/>
                    </a:p>
                    <a:p>
                      <a:pPr>
                        <a:spcAft>
                          <a:spcPts val="700"/>
                        </a:spcAft>
                        <a:defRPr sz="1400"/>
                      </a:pPr>
                      <a:r>
                        <a:rPr dirty="0"/>
                        <a:t>Prof. Dr. Franz-Josef </a:t>
                      </a:r>
                      <a:r>
                        <a:rPr dirty="0" err="1"/>
                        <a:t>Prott</a:t>
                      </a:r>
                      <a:r>
                        <a:rPr lang="de-DE" dirty="0"/>
                        <a:t> (DEGRO), </a:t>
                      </a:r>
                      <a:r>
                        <a:rPr dirty="0"/>
                        <a:t>Prof. Dr.</a:t>
                      </a:r>
                      <a:r>
                        <a:rPr lang="de-DE" dirty="0"/>
                        <a:t> </a:t>
                      </a:r>
                      <a:r>
                        <a:rPr dirty="0"/>
                        <a:t>Matthias Beckmann</a:t>
                      </a:r>
                      <a:r>
                        <a:rPr lang="de-DE" dirty="0"/>
                        <a:t> (DGGG), </a:t>
                      </a:r>
                      <a:br>
                        <a:rPr lang="de-DE" dirty="0"/>
                      </a:br>
                      <a:r>
                        <a:rPr dirty="0"/>
                        <a:t>Prof.</a:t>
                      </a:r>
                      <a:r>
                        <a:rPr lang="de-DE" dirty="0"/>
                        <a:t> </a:t>
                      </a:r>
                      <a:r>
                        <a:rPr dirty="0"/>
                        <a:t>Dr. Matthias Rostock</a:t>
                      </a:r>
                      <a:r>
                        <a:rPr lang="de-DE" dirty="0"/>
                        <a:t> (DGHO), </a:t>
                      </a:r>
                      <a:r>
                        <a:rPr dirty="0"/>
                        <a:t>Prof. Dr. Jutta Hübner</a:t>
                      </a:r>
                      <a:r>
                        <a:rPr lang="de-DE" dirty="0"/>
                        <a:t> (DKG), </a:t>
                      </a:r>
                      <a:r>
                        <a:rPr dirty="0"/>
                        <a:t>Prof. Dr. Holger Cramer</a:t>
                      </a:r>
                      <a:r>
                        <a:rPr lang="de-DE" dirty="0"/>
                        <a:t> (DGNHK), </a:t>
                      </a:r>
                      <a:r>
                        <a:rPr dirty="0"/>
                        <a:t>Prof. Dr. </a:t>
                      </a:r>
                      <a:r>
                        <a:rPr dirty="0" err="1"/>
                        <a:t>Jost</a:t>
                      </a:r>
                      <a:r>
                        <a:rPr dirty="0"/>
                        <a:t> Langhorst</a:t>
                      </a:r>
                      <a:r>
                        <a:rPr lang="de-DE" dirty="0"/>
                        <a:t> (GPT)</a:t>
                      </a:r>
                      <a:endParaRPr dirty="0"/>
                    </a:p>
                  </a:txBody>
                  <a:tcPr/>
                </a:tc>
                <a:extLst>
                  <a:ext uri="{0D108BD9-81ED-4DB2-BD59-A6C34878D82A}">
                    <a16:rowId xmlns:a16="http://schemas.microsoft.com/office/drawing/2014/main" val="1562164247"/>
                  </a:ext>
                </a:extLst>
              </a:tr>
              <a:tr h="410638">
                <a:tc>
                  <a:txBody>
                    <a:bodyPr/>
                    <a:lstStyle/>
                    <a:p>
                      <a:pPr>
                        <a:spcBef>
                          <a:spcPts val="1200"/>
                        </a:spcBef>
                        <a:spcAft>
                          <a:spcPts val="1200"/>
                        </a:spcAft>
                      </a:pPr>
                      <a:endParaRPr lang="de-DE" sz="1400" dirty="0"/>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408775296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3043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5.3: Hyperthermie: Elektro- und Ganzkörperhyperthermie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2 RCTs und 2 Kohortenstudien zur Wirksamkeit und Toxizität von Elektro- und Ganzkörperhyperthermie bei onkologischen Patienten vor. Elektro- und Ganzkörperhyperthermie sollte nicht außerhalb von Studien bei diesen Patienten zur Senkung der Mortalität oder der krankheitsassoziierten oder therapieassoziierter Morbidität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[Sulyok, I. 2012]</a:t>
                      </a:r>
                      <a:r>
                        <a:rPr sz="1000"/>
                        <a:t>, </a:t>
                      </a:r>
                      <a:r>
                        <a:rPr sz="1000">
                          <a:solidFill>
                            <a:srgbClr val="F7BF66"/>
                          </a:solidFill>
                          <a:hlinkClick r:id="rId3"/>
                        </a:rPr>
                        <a:t>[Kim, Y. P. 2015]</a:t>
                      </a:r>
                      <a:r>
                        <a:rPr sz="1000"/>
                        <a:t>, </a:t>
                      </a:r>
                      <a:r>
                        <a:rPr sz="1000">
                          <a:solidFill>
                            <a:srgbClr val="F7BF66"/>
                          </a:solidFill>
                          <a:hlinkClick r:id="rId4"/>
                        </a:rPr>
                        <a:t>[Hegewisch-Becker, S. 2002]</a:t>
                      </a:r>
                      <a:r>
                        <a:rPr sz="1000"/>
                        <a:t>, </a:t>
                      </a:r>
                      <a:r>
                        <a:rPr sz="1000">
                          <a:solidFill>
                            <a:srgbClr val="F7BF66"/>
                          </a:solidFill>
                          <a:hlinkClick r:id="rId5"/>
                        </a:rPr>
                        <a:t>[Gerke, P. 2000]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032-055OL-2.0-5.7-2020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5.4: Reflextherapie</a:t>
            </a:r>
          </a:p>
        </p:txBody>
      </p:sp>
      <p:graphicFrame>
        <p:nvGraphicFramePr>
          <p:cNvPr id="3" name="Table 2"/>
          <p:cNvGraphicFramePr>
            <a:graphicFrameLocks noGrp="1"/>
          </p:cNvGraphicFramePr>
          <p:nvPr>
            <p:extLst>
              <p:ext uri="{D42A27DB-BD31-4B8C-83A1-F6EECF244321}">
                <p14:modId xmlns:p14="http://schemas.microsoft.com/office/powerpoint/2010/main" val="515261326"/>
              </p:ext>
            </p:extLst>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5.8</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einer Fußreflexzonenmassage auf die Senkung der Mortalität oder der krankheitsassoziierten oder therapieassoziierten Morbidität, sowie zur Verbesserung von Lebensqualität bei onkologischen Patienten vor. Es kann keine Empfehlung für oder gegen eine Anwendung einer Fußreflexzonenmassage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[Wilkinson, S. 2008]</a:t>
                      </a:r>
                      <a:r>
                        <a:rPr sz="1000"/>
                        <a:t>, </a:t>
                      </a:r>
                      <a:r>
                        <a:rPr sz="1000">
                          <a:solidFill>
                            <a:srgbClr val="F7BF66"/>
                          </a:solidFill>
                          <a:hlinkClick r:id="rId3"/>
                        </a:rPr>
                        <a:t>[Dyer, J. 2013]</a:t>
                      </a:r>
                      <a:r>
                        <a:rPr sz="1000"/>
                        <a:t>, </a:t>
                      </a:r>
                      <a:r>
                        <a:rPr sz="1000">
                          <a:solidFill>
                            <a:srgbClr val="F7BF66"/>
                          </a:solidFill>
                          <a:hlinkClick r:id="rId4"/>
                        </a:rPr>
                        <a:t>[Hodgson, N. A. 2012]</a:t>
                      </a:r>
                      <a:r>
                        <a:rPr sz="1000"/>
                        <a:t>, </a:t>
                      </a:r>
                      <a:r>
                        <a:rPr sz="1000">
                          <a:solidFill>
                            <a:srgbClr val="F7BF66"/>
                          </a:solidFill>
                          <a:hlinkClick r:id="rId5"/>
                        </a:rPr>
                        <a:t>[Ozdelikara, A. 2017]</a:t>
                      </a:r>
                      <a:r>
                        <a:rPr sz="1000"/>
                        <a:t>, </a:t>
                      </a:r>
                      <a:r>
                        <a:rPr sz="1000">
                          <a:solidFill>
                            <a:srgbClr val="F7BF66"/>
                          </a:solidFill>
                          <a:hlinkClick r:id="rId6"/>
                        </a:rPr>
                        <a:t>[Ozdelikara, A. 2017]</a:t>
                      </a:r>
                      <a:r>
                        <a:rPr sz="1000"/>
                        <a:t>, </a:t>
                      </a:r>
                      <a:r>
                        <a:rPr sz="1000">
                          <a:solidFill>
                            <a:srgbClr val="F7BF66"/>
                          </a:solidFill>
                          <a:hlinkClick r:id="rId7"/>
                        </a:rPr>
                        <a:t>[Sharp, D. M. 2010]</a:t>
                      </a:r>
                      <a:r>
                        <a:rPr sz="1000"/>
                        <a:t>, </a:t>
                      </a:r>
                      <a:r>
                        <a:rPr sz="1000">
                          <a:solidFill>
                            <a:srgbClr val="F7BF66"/>
                          </a:solidFill>
                          <a:hlinkClick r:id="rId8"/>
                        </a:rPr>
                        <a:t>[Stephenson, N. L. 2000]</a:t>
                      </a:r>
                      <a:r>
                        <a:rPr sz="1000"/>
                        <a:t>, </a:t>
                      </a:r>
                      <a:r>
                        <a:rPr sz="1000">
                          <a:solidFill>
                            <a:srgbClr val="F7BF66"/>
                          </a:solidFill>
                          <a:hlinkClick r:id="rId9"/>
                        </a:rPr>
                        <a:t>[Stephenson, N. L. 2007]</a:t>
                      </a:r>
                      <a:r>
                        <a:rPr sz="1000"/>
                        <a:t>, </a:t>
                      </a:r>
                      <a:r>
                        <a:rPr sz="1000">
                          <a:solidFill>
                            <a:srgbClr val="F7BF66"/>
                          </a:solidFill>
                          <a:hlinkClick r:id="rId10"/>
                        </a:rPr>
                        <a:t>[Tsay, S. L. 2008]</a:t>
                      </a:r>
                      <a:r>
                        <a:rPr sz="1000"/>
                        <a:t>, </a:t>
                      </a:r>
                      <a:r>
                        <a:rPr sz="1000">
                          <a:solidFill>
                            <a:srgbClr val="F7BF66"/>
                          </a:solidFill>
                          <a:hlinkClick r:id="rId11"/>
                        </a:rPr>
                        <a:t>[Uysal, N. 2017]</a:t>
                      </a:r>
                      <a:r>
                        <a:rPr sz="1000"/>
                        <a:t>, </a:t>
                      </a:r>
                      <a:r>
                        <a:rPr sz="1000">
                          <a:solidFill>
                            <a:srgbClr val="F7BF66"/>
                          </a:solidFill>
                          <a:hlinkClick r:id="rId12"/>
                        </a:rPr>
                        <a:t>[Wyatt, G. 2012]</a:t>
                      </a:r>
                      <a:r>
                        <a:rPr sz="1000"/>
                        <a:t>, </a:t>
                      </a:r>
                      <a:r>
                        <a:rPr sz="1000">
                          <a:solidFill>
                            <a:srgbClr val="F7BF66"/>
                          </a:solidFill>
                          <a:hlinkClick r:id="rId13"/>
                        </a:rPr>
                        <a:t>[Wyatt, G.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032-055OL-2.0-5.8-2020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5.5: Schwedische Massage</a:t>
            </a:r>
          </a:p>
        </p:txBody>
      </p:sp>
      <p:graphicFrame>
        <p:nvGraphicFramePr>
          <p:cNvPr id="3" name="Table 2"/>
          <p:cNvGraphicFramePr>
            <a:graphicFrameLocks noGrp="1"/>
          </p:cNvGraphicFramePr>
          <p:nvPr>
            <p:extLst>
              <p:ext uri="{D42A27DB-BD31-4B8C-83A1-F6EECF244321}">
                <p14:modId xmlns:p14="http://schemas.microsoft.com/office/powerpoint/2010/main" val="1392179531"/>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widersprüchliche Daten aus 5 RCTs zur Wirksamkeit von Schwedischer Massage zur Reduktion von Fatigue und Ein- und Durchschlafstörungen bei onkologischen Patienten vor. Es kann keine Empfehlung für oder gegen die Anwendung Schwedischer Massagen zur Reduktion von Fatigue und Ein- und Durchschlafstörungen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[Mustian, K. M. 2011]</a:t>
                      </a:r>
                      <a:r>
                        <a:rPr sz="1000"/>
                        <a:t>, </a:t>
                      </a:r>
                      <a:r>
                        <a:rPr sz="1000">
                          <a:solidFill>
                            <a:srgbClr val="F7BF66"/>
                          </a:solidFill>
                          <a:hlinkClick r:id="rId3"/>
                        </a:rPr>
                        <a:t>[Post-White, J. 2003]</a:t>
                      </a:r>
                      <a:r>
                        <a:rPr sz="1000"/>
                        <a:t>, </a:t>
                      </a:r>
                      <a:r>
                        <a:rPr sz="1000">
                          <a:solidFill>
                            <a:srgbClr val="F7BF66"/>
                          </a:solidFill>
                          <a:hlinkClick r:id="rId4"/>
                        </a:rPr>
                        <a:t>[Kinkead, B. 2018]</a:t>
                      </a:r>
                      <a:r>
                        <a:rPr sz="1000"/>
                        <a:t>, </a:t>
                      </a:r>
                      <a:r>
                        <a:rPr sz="1000">
                          <a:solidFill>
                            <a:srgbClr val="F7BF66"/>
                          </a:solidFill>
                          <a:hlinkClick r:id="rId5"/>
                        </a:rPr>
                        <a:t>[Jane, S. W. 2011]</a:t>
                      </a:r>
                      <a:r>
                        <a:rPr sz="1000"/>
                        <a:t>, </a:t>
                      </a:r>
                      <a:r>
                        <a:rPr sz="1000">
                          <a:solidFill>
                            <a:srgbClr val="F7BF66"/>
                          </a:solidFill>
                          <a:hlinkClick r:id="rId6"/>
                        </a:rPr>
                        <a:t>[Collinge, W.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032-055OL-2.0-5.9-2020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5.5: Schwedische Massage</a:t>
            </a:r>
          </a:p>
        </p:txBody>
      </p:sp>
      <p:graphicFrame>
        <p:nvGraphicFramePr>
          <p:cNvPr id="3" name="Table 2"/>
          <p:cNvGraphicFramePr>
            <a:graphicFrameLocks noGrp="1"/>
          </p:cNvGraphicFramePr>
          <p:nvPr>
            <p:extLst>
              <p:ext uri="{D42A27DB-BD31-4B8C-83A1-F6EECF244321}">
                <p14:modId xmlns:p14="http://schemas.microsoft.com/office/powerpoint/2010/main" val="4252953962"/>
              </p:ext>
            </p:extLst>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widersprüchliche Daten aus 11 RCTs zur Wirksamkeit von Schwedischer Massage zur Verbesserung des allgemeinen Wohlbefindens oder der Lebensqualität bei onkologischen Patienten vor. Es kann keine Empfehlung für oder gegen die Anwendung Schwedischer Massagen zur Verbesserung des allgemeinen Wohlbefindens oder der Lebensqualität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[Mustian, K. M. 2011]</a:t>
                      </a:r>
                      <a:r>
                        <a:rPr sz="1000"/>
                        <a:t>, </a:t>
                      </a:r>
                      <a:r>
                        <a:rPr sz="1000">
                          <a:solidFill>
                            <a:srgbClr val="F7BF66"/>
                          </a:solidFill>
                          <a:hlinkClick r:id="rId3"/>
                        </a:rPr>
                        <a:t>[Kinkead, B. 2018]</a:t>
                      </a:r>
                      <a:r>
                        <a:rPr sz="1000"/>
                        <a:t>, </a:t>
                      </a:r>
                      <a:r>
                        <a:rPr sz="1000">
                          <a:solidFill>
                            <a:srgbClr val="F7BF66"/>
                          </a:solidFill>
                          <a:hlinkClick r:id="rId4"/>
                        </a:rPr>
                        <a:t>[Jane, S. W. 2011]</a:t>
                      </a:r>
                      <a:r>
                        <a:rPr sz="1000"/>
                        <a:t>, </a:t>
                      </a:r>
                      <a:r>
                        <a:rPr sz="1000">
                          <a:solidFill>
                            <a:srgbClr val="F7BF66"/>
                          </a:solidFill>
                          <a:hlinkClick r:id="rId5"/>
                        </a:rPr>
                        <a:t>[Collinge, W. 2013]</a:t>
                      </a:r>
                      <a:r>
                        <a:rPr sz="1000"/>
                        <a:t>, </a:t>
                      </a:r>
                      <a:r>
                        <a:rPr sz="1000">
                          <a:solidFill>
                            <a:srgbClr val="F7BF66"/>
                          </a:solidFill>
                          <a:hlinkClick r:id="rId6"/>
                        </a:rPr>
                        <a:t>[Dyer, J. 2013]</a:t>
                      </a:r>
                      <a:r>
                        <a:rPr sz="1000"/>
                        <a:t>, </a:t>
                      </a:r>
                      <a:r>
                        <a:rPr sz="1000">
                          <a:solidFill>
                            <a:srgbClr val="F7BF66"/>
                          </a:solidFill>
                          <a:hlinkClick r:id="rId7"/>
                        </a:rPr>
                        <a:t>[Sharp, D. M. 2010]</a:t>
                      </a:r>
                      <a:r>
                        <a:rPr sz="1000"/>
                        <a:t>, </a:t>
                      </a:r>
                      <a:r>
                        <a:rPr sz="1000">
                          <a:solidFill>
                            <a:srgbClr val="F7BF66"/>
                          </a:solidFill>
                          <a:hlinkClick r:id="rId8"/>
                        </a:rPr>
                        <a:t>[Soden, K. 2004]</a:t>
                      </a:r>
                      <a:r>
                        <a:rPr sz="1000"/>
                        <a:t>, </a:t>
                      </a:r>
                      <a:r>
                        <a:rPr sz="1000">
                          <a:solidFill>
                            <a:srgbClr val="F7BF66"/>
                          </a:solidFill>
                          <a:hlinkClick r:id="rId9"/>
                        </a:rPr>
                        <a:t>[Wilkinson, S. 1999]</a:t>
                      </a:r>
                      <a:r>
                        <a:rPr sz="1000"/>
                        <a:t>, </a:t>
                      </a:r>
                      <a:r>
                        <a:rPr sz="1000">
                          <a:solidFill>
                            <a:srgbClr val="F7BF66"/>
                          </a:solidFill>
                          <a:hlinkClick r:id="rId10"/>
                        </a:rPr>
                        <a:t>[Billhult, A. 2008]</a:t>
                      </a:r>
                      <a:r>
                        <a:rPr sz="1000"/>
                        <a:t>, </a:t>
                      </a:r>
                      <a:r>
                        <a:rPr sz="1000">
                          <a:solidFill>
                            <a:srgbClr val="F7BF66"/>
                          </a:solidFill>
                          <a:hlinkClick r:id="rId11"/>
                        </a:rPr>
                        <a:t>[Kutner, J. S. 2008]</a:t>
                      </a:r>
                      <a:r>
                        <a:rPr sz="1000"/>
                        <a:t>, </a:t>
                      </a:r>
                      <a:r>
                        <a:rPr sz="1000">
                          <a:solidFill>
                            <a:srgbClr val="F7BF66"/>
                          </a:solidFill>
                          <a:hlinkClick r:id="rId12"/>
                        </a:rPr>
                        <a:t>[Ovayolu, O. 2014]</a:t>
                      </a:r>
                      <a:r>
                        <a:rPr sz="1000"/>
                        <a:t>, </a:t>
                      </a:r>
                      <a:r>
                        <a:rPr sz="1000">
                          <a:solidFill>
                            <a:srgbClr val="F7BF66"/>
                          </a:solidFill>
                          <a:hlinkClick r:id="rId13"/>
                        </a:rPr>
                        <a:t>[Stringer, J.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032-055OL-2.0-5.10-2020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5.5: Schwedische Massage</a:t>
            </a:r>
          </a:p>
        </p:txBody>
      </p:sp>
      <p:graphicFrame>
        <p:nvGraphicFramePr>
          <p:cNvPr id="3" name="Table 2"/>
          <p:cNvGraphicFramePr>
            <a:graphicFrameLocks noGrp="1"/>
          </p:cNvGraphicFramePr>
          <p:nvPr>
            <p:extLst>
              <p:ext uri="{D42A27DB-BD31-4B8C-83A1-F6EECF244321}">
                <p14:modId xmlns:p14="http://schemas.microsoft.com/office/powerpoint/2010/main" val="1597429466"/>
              </p:ext>
            </p:extLst>
          </p:nvPr>
        </p:nvGraphicFramePr>
        <p:xfrm>
          <a:off x="360000" y="1890000"/>
          <a:ext cx="11520000" cy="257928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widersprüchliche</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aus</a:t>
                      </a:r>
                      <a:r>
                        <a:rPr sz="1000" b="0" i="0" u="none" dirty="0">
                          <a:latin typeface="Lucida Sans"/>
                        </a:rPr>
                        <a:t> 19 RCTs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von </a:t>
                      </a:r>
                      <a:r>
                        <a:rPr sz="1000" b="0" i="0" u="none" dirty="0" err="1">
                          <a:latin typeface="Lucida Sans"/>
                        </a:rPr>
                        <a:t>Schwedischer</a:t>
                      </a:r>
                      <a:r>
                        <a:rPr sz="1000" b="0" i="0" u="none" dirty="0">
                          <a:latin typeface="Lucida Sans"/>
                        </a:rPr>
                        <a:t> Massage </a:t>
                      </a:r>
                      <a:r>
                        <a:rPr sz="1000" b="0" i="0" u="none" dirty="0" err="1">
                          <a:latin typeface="Lucida Sans"/>
                        </a:rPr>
                        <a:t>zur</a:t>
                      </a:r>
                      <a:r>
                        <a:rPr sz="1000" b="0" i="0" u="none" dirty="0">
                          <a:latin typeface="Lucida Sans"/>
                        </a:rPr>
                        <a:t> </a:t>
                      </a:r>
                      <a:r>
                        <a:rPr sz="1000" b="0" i="0" u="none" dirty="0" err="1">
                          <a:latin typeface="Lucida Sans"/>
                        </a:rPr>
                        <a:t>Verbesserung</a:t>
                      </a:r>
                      <a:r>
                        <a:rPr sz="1000" b="0" i="0" u="none" dirty="0">
                          <a:latin typeface="Lucida Sans"/>
                        </a:rPr>
                        <a:t> der Stimmung, Angst*, </a:t>
                      </a:r>
                      <a:r>
                        <a:rPr sz="1000" b="0" i="0" u="none" dirty="0" err="1">
                          <a:latin typeface="Lucida Sans"/>
                        </a:rPr>
                        <a:t>Depressivität</a:t>
                      </a:r>
                      <a:r>
                        <a:rPr sz="1000" b="0" i="0" u="none" dirty="0">
                          <a:latin typeface="Lucida Sans"/>
                        </a:rPr>
                        <a:t>** </a:t>
                      </a:r>
                      <a:r>
                        <a:rPr sz="1000" b="0" i="0" u="none" dirty="0" err="1">
                          <a:latin typeface="Lucida Sans"/>
                        </a:rPr>
                        <a:t>oder</a:t>
                      </a:r>
                      <a:r>
                        <a:rPr sz="1000" b="0" i="0" u="none" dirty="0">
                          <a:latin typeface="Lucida Sans"/>
                        </a:rPr>
                        <a:t> dem </a:t>
                      </a:r>
                      <a:r>
                        <a:rPr sz="1000" b="0" i="0" u="none" dirty="0" err="1">
                          <a:latin typeface="Lucida Sans"/>
                        </a:rPr>
                        <a:t>Affekt</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onkologischen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vor</a:t>
                      </a:r>
                      <a:r>
                        <a:rPr sz="1000" b="0" i="0" u="none" dirty="0">
                          <a:latin typeface="Lucida Sans"/>
                        </a:rPr>
                        <a:t>. Es </a:t>
                      </a:r>
                      <a:r>
                        <a:rPr sz="1000" b="0" i="0" u="none" dirty="0" err="1">
                          <a:latin typeface="Lucida Sans"/>
                        </a:rPr>
                        <a:t>kann</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Empfehlung</a:t>
                      </a:r>
                      <a:r>
                        <a:rPr sz="1000" b="0" i="0" u="none" dirty="0">
                          <a:latin typeface="Lucida Sans"/>
                        </a:rPr>
                        <a:t> für </a:t>
                      </a:r>
                      <a:r>
                        <a:rPr sz="1000" b="0" i="0" u="none" dirty="0" err="1">
                          <a:latin typeface="Lucida Sans"/>
                        </a:rPr>
                        <a:t>oder</a:t>
                      </a:r>
                      <a:r>
                        <a:rPr sz="1000" b="0" i="0" u="none" dirty="0">
                          <a:latin typeface="Lucida Sans"/>
                        </a:rPr>
                        <a:t> </a:t>
                      </a:r>
                      <a:r>
                        <a:rPr sz="1000" b="0" i="0" u="none" dirty="0" err="1">
                          <a:latin typeface="Lucida Sans"/>
                        </a:rPr>
                        <a:t>gegen</a:t>
                      </a:r>
                      <a:r>
                        <a:rPr sz="1000" b="0" i="0" u="none" dirty="0">
                          <a:latin typeface="Lucida Sans"/>
                        </a:rPr>
                        <a:t> die </a:t>
                      </a:r>
                      <a:r>
                        <a:rPr sz="1000" b="0" i="0" u="none" dirty="0" err="1">
                          <a:latin typeface="Lucida Sans"/>
                        </a:rPr>
                        <a:t>Anwendung</a:t>
                      </a:r>
                      <a:r>
                        <a:rPr sz="1000" b="0" i="0" u="none" dirty="0">
                          <a:latin typeface="Lucida Sans"/>
                        </a:rPr>
                        <a:t> </a:t>
                      </a:r>
                      <a:r>
                        <a:rPr sz="1000" b="0" i="0" u="none" dirty="0" err="1">
                          <a:latin typeface="Lucida Sans"/>
                        </a:rPr>
                        <a:t>Schwedischer</a:t>
                      </a:r>
                      <a:r>
                        <a:rPr sz="1000" b="0" i="0" u="none" dirty="0">
                          <a:latin typeface="Lucida Sans"/>
                        </a:rPr>
                        <a:t> </a:t>
                      </a:r>
                      <a:r>
                        <a:rPr sz="1000" b="0" i="0" u="none" dirty="0" err="1">
                          <a:latin typeface="Lucida Sans"/>
                        </a:rPr>
                        <a:t>Massagen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Verbesserung</a:t>
                      </a:r>
                      <a:r>
                        <a:rPr sz="1000" b="0" i="0" u="none" dirty="0">
                          <a:latin typeface="Lucida Sans"/>
                        </a:rPr>
                        <a:t> der Stimmung, Angst*, </a:t>
                      </a:r>
                      <a:r>
                        <a:rPr sz="1000" b="0" i="0" u="none" dirty="0" err="1">
                          <a:latin typeface="Lucida Sans"/>
                        </a:rPr>
                        <a:t>Depressivität</a:t>
                      </a:r>
                      <a:r>
                        <a:rPr sz="1000" b="0" i="0" u="none" dirty="0">
                          <a:latin typeface="Lucida Sans"/>
                        </a:rPr>
                        <a:t>** </a:t>
                      </a:r>
                      <a:r>
                        <a:rPr sz="1000" b="0" i="0" u="none" dirty="0" err="1">
                          <a:latin typeface="Lucida Sans"/>
                        </a:rPr>
                        <a:t>oder</a:t>
                      </a:r>
                      <a:r>
                        <a:rPr sz="1000" b="0" i="0" u="none" dirty="0">
                          <a:latin typeface="Lucida Sans"/>
                        </a:rPr>
                        <a:t> dem </a:t>
                      </a:r>
                      <a:r>
                        <a:rPr sz="1000" b="0" i="0" u="none" dirty="0" err="1">
                          <a:latin typeface="Lucida Sans"/>
                        </a:rPr>
                        <a:t>Affekt</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diesen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gegeben</a:t>
                      </a:r>
                      <a:r>
                        <a:rPr sz="1000" b="0" i="0" u="none" dirty="0">
                          <a:latin typeface="Lucida Sans"/>
                        </a:rPr>
                        <a:t> </a:t>
                      </a:r>
                      <a:r>
                        <a:rPr sz="1000" b="0" i="0" u="none" dirty="0" err="1">
                          <a:latin typeface="Lucida Sans"/>
                        </a:rPr>
                        <a:t>werden</a:t>
                      </a:r>
                      <a:r>
                        <a:rPr sz="1000" b="0" i="0" u="none" dirty="0">
                          <a:latin typeface="Lucida Sans"/>
                        </a:rPr>
                        <a:t>.</a:t>
                      </a:r>
                      <a:endParaRPr lang="de-DE" sz="1000" b="0" i="0" u="none" dirty="0">
                        <a:latin typeface="Lucida Sans"/>
                      </a:endParaRPr>
                    </a:p>
                    <a:p>
                      <a:endParaRPr sz="1000" b="0" i="0" u="none" dirty="0">
                        <a:latin typeface="Lucida Sans"/>
                      </a:endParaRPr>
                    </a:p>
                    <a:p>
                      <a:pPr marL="0" algn="l" defTabSz="457200" rtl="0" eaLnBrk="1" latinLnBrk="0" hangingPunct="1"/>
                      <a:r>
                        <a:rPr sz="800" b="0" i="0" u="none" kern="1200" dirty="0">
                          <a:solidFill>
                            <a:schemeClr val="dk1"/>
                          </a:solidFill>
                          <a:latin typeface="Lucida Sans"/>
                          <a:ea typeface="+mn-ea"/>
                          <a:cs typeface="+mn-cs"/>
                        </a:rPr>
                        <a:t>* Angst </a:t>
                      </a:r>
                      <a:r>
                        <a:rPr sz="800" b="0" i="0" u="none" kern="1200" dirty="0" err="1">
                          <a:solidFill>
                            <a:schemeClr val="dk1"/>
                          </a:solidFill>
                          <a:latin typeface="Lucida Sans"/>
                          <a:ea typeface="+mn-ea"/>
                          <a:cs typeface="+mn-cs"/>
                        </a:rPr>
                        <a:t>ist</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hier</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als</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subklinische</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Ausprägung</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zu</a:t>
                      </a:r>
                      <a:r>
                        <a:rPr sz="800" b="0" i="0" u="none" kern="1200" dirty="0">
                          <a:solidFill>
                            <a:schemeClr val="dk1"/>
                          </a:solidFill>
                          <a:latin typeface="Lucida Sans"/>
                          <a:ea typeface="+mn-ea"/>
                          <a:cs typeface="+mn-cs"/>
                        </a:rPr>
                        <a:t> verstehen, </a:t>
                      </a:r>
                      <a:r>
                        <a:rPr sz="800" b="0" i="0" u="none" kern="1200" dirty="0" err="1">
                          <a:solidFill>
                            <a:schemeClr val="dk1"/>
                          </a:solidFill>
                          <a:latin typeface="Lucida Sans"/>
                          <a:ea typeface="+mn-ea"/>
                          <a:cs typeface="+mn-cs"/>
                        </a:rPr>
                        <a:t>nicht</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als</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diagnostizierte</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Angststörung</a:t>
                      </a:r>
                      <a:r>
                        <a:rPr sz="800" b="0" i="0" u="none" kern="1200" dirty="0">
                          <a:solidFill>
                            <a:schemeClr val="dk1"/>
                          </a:solidFill>
                          <a:latin typeface="Lucida Sans"/>
                          <a:ea typeface="+mn-ea"/>
                          <a:cs typeface="+mn-cs"/>
                        </a:rPr>
                        <a:t> (ICD F40)</a:t>
                      </a:r>
                    </a:p>
                    <a:p>
                      <a:pPr marL="0" algn="l" defTabSz="457200" rtl="0" eaLnBrk="1" latinLnBrk="0" hangingPunct="1">
                        <a:defRPr sz="1000">
                          <a:solidFill>
                            <a:srgbClr val="000000"/>
                          </a:solidFill>
                          <a:latin typeface="Lucida Sans"/>
                        </a:defRPr>
                      </a:pP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Depressivität</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ist</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hier</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als</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subklinische</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Ausprägung</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zu</a:t>
                      </a:r>
                      <a:r>
                        <a:rPr sz="800" b="0" i="0" u="none" kern="1200" dirty="0">
                          <a:solidFill>
                            <a:schemeClr val="dk1"/>
                          </a:solidFill>
                          <a:latin typeface="Lucida Sans"/>
                          <a:ea typeface="+mn-ea"/>
                          <a:cs typeface="+mn-cs"/>
                        </a:rPr>
                        <a:t> verstehen, </a:t>
                      </a:r>
                      <a:r>
                        <a:rPr sz="800" b="0" i="0" u="none" kern="1200" dirty="0" err="1">
                          <a:solidFill>
                            <a:schemeClr val="dk1"/>
                          </a:solidFill>
                          <a:latin typeface="Lucida Sans"/>
                          <a:ea typeface="+mn-ea"/>
                          <a:cs typeface="+mn-cs"/>
                        </a:rPr>
                        <a:t>nicht</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als</a:t>
                      </a:r>
                      <a:r>
                        <a:rPr sz="800" b="0" i="0" u="none" kern="1200" dirty="0">
                          <a:solidFill>
                            <a:schemeClr val="dk1"/>
                          </a:solidFill>
                          <a:latin typeface="Lucida Sans"/>
                          <a:ea typeface="+mn-ea"/>
                          <a:cs typeface="+mn-cs"/>
                        </a:rPr>
                        <a:t> </a:t>
                      </a:r>
                      <a:r>
                        <a:rPr sz="800" b="0" i="0" u="none" kern="1200" dirty="0" err="1">
                          <a:solidFill>
                            <a:schemeClr val="dk1"/>
                          </a:solidFill>
                          <a:latin typeface="Lucida Sans"/>
                          <a:ea typeface="+mn-ea"/>
                          <a:cs typeface="+mn-cs"/>
                        </a:rPr>
                        <a:t>diagnostizierte</a:t>
                      </a:r>
                      <a:r>
                        <a:rPr sz="800" b="0" i="0" u="none" kern="1200" dirty="0">
                          <a:solidFill>
                            <a:schemeClr val="dk1"/>
                          </a:solidFill>
                          <a:latin typeface="Lucida Sans"/>
                          <a:ea typeface="+mn-ea"/>
                          <a:cs typeface="+mn-cs"/>
                        </a:rPr>
                        <a:t> Depression (ICD F32)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[Post-White, J. 2003]</a:t>
                      </a:r>
                      <a:r>
                        <a:rPr sz="1000"/>
                        <a:t>, </a:t>
                      </a:r>
                      <a:r>
                        <a:rPr sz="1000">
                          <a:solidFill>
                            <a:srgbClr val="F7BF66"/>
                          </a:solidFill>
                          <a:hlinkClick r:id="rId3"/>
                        </a:rPr>
                        <a:t>[Sharp, D. M. 2010]</a:t>
                      </a:r>
                      <a:r>
                        <a:rPr sz="1000"/>
                        <a:t>, </a:t>
                      </a:r>
                      <a:r>
                        <a:rPr sz="1000">
                          <a:solidFill>
                            <a:srgbClr val="F7BF66"/>
                          </a:solidFill>
                          <a:hlinkClick r:id="rId4"/>
                        </a:rPr>
                        <a:t>[Ahles, T. A. 1999]</a:t>
                      </a:r>
                      <a:r>
                        <a:rPr sz="1000"/>
                        <a:t>, </a:t>
                      </a:r>
                      <a:r>
                        <a:rPr sz="1000">
                          <a:solidFill>
                            <a:srgbClr val="F7BF66"/>
                          </a:solidFill>
                          <a:hlinkClick r:id="rId5"/>
                        </a:rPr>
                        <a:t>[Billhult, A. 2007]</a:t>
                      </a:r>
                      <a:r>
                        <a:rPr sz="1000"/>
                        <a:t>, </a:t>
                      </a:r>
                      <a:r>
                        <a:rPr sz="1000">
                          <a:solidFill>
                            <a:srgbClr val="F7BF66"/>
                          </a:solidFill>
                          <a:hlinkClick r:id="rId6"/>
                        </a:rPr>
                        <a:t>[Campeau, M. P. 2007]</a:t>
                      </a:r>
                      <a:r>
                        <a:rPr sz="1000"/>
                        <a:t>, </a:t>
                      </a:r>
                      <a:r>
                        <a:rPr sz="1000">
                          <a:solidFill>
                            <a:srgbClr val="F7BF66"/>
                          </a:solidFill>
                          <a:hlinkClick r:id="rId7"/>
                        </a:rPr>
                        <a:t>[Hernandez-Reif, Maria 2004]</a:t>
                      </a:r>
                      <a:r>
                        <a:rPr sz="1000"/>
                        <a:t>, </a:t>
                      </a:r>
                      <a:r>
                        <a:rPr sz="1000">
                          <a:solidFill>
                            <a:srgbClr val="F7BF66"/>
                          </a:solidFill>
                          <a:hlinkClick r:id="rId8"/>
                        </a:rPr>
                        <a:t>[Jane, S. W. 2011]</a:t>
                      </a:r>
                      <a:r>
                        <a:rPr sz="1000"/>
                        <a:t>, </a:t>
                      </a:r>
                      <a:r>
                        <a:rPr sz="1000">
                          <a:solidFill>
                            <a:srgbClr val="F7BF66"/>
                          </a:solidFill>
                          <a:hlinkClick r:id="rId9"/>
                        </a:rPr>
                        <a:t>[Krohn, M. 2011]</a:t>
                      </a:r>
                      <a:r>
                        <a:rPr sz="1000"/>
                        <a:t>, </a:t>
                      </a:r>
                      <a:r>
                        <a:rPr sz="1000">
                          <a:solidFill>
                            <a:srgbClr val="F7BF66"/>
                          </a:solidFill>
                          <a:hlinkClick r:id="rId10"/>
                        </a:rPr>
                        <a:t>[Soden, K. 2004]</a:t>
                      </a:r>
                      <a:r>
                        <a:rPr sz="1000"/>
                        <a:t>, </a:t>
                      </a:r>
                      <a:r>
                        <a:rPr sz="1000">
                          <a:solidFill>
                            <a:srgbClr val="F7BF66"/>
                          </a:solidFill>
                          <a:hlinkClick r:id="rId11"/>
                        </a:rPr>
                        <a:t>[Toth, M. 2013]</a:t>
                      </a:r>
                      <a:r>
                        <a:rPr sz="1000"/>
                        <a:t>, </a:t>
                      </a:r>
                      <a:r>
                        <a:rPr sz="1000">
                          <a:solidFill>
                            <a:srgbClr val="F7BF66"/>
                          </a:solidFill>
                          <a:hlinkClick r:id="rId12"/>
                        </a:rPr>
                        <a:t>[Wilkinson, S. 1999]</a:t>
                      </a:r>
                      <a:r>
                        <a:rPr sz="1000"/>
                        <a:t>, </a:t>
                      </a:r>
                      <a:r>
                        <a:rPr sz="1000">
                          <a:solidFill>
                            <a:srgbClr val="F7BF66"/>
                          </a:solidFill>
                          <a:hlinkClick r:id="rId13"/>
                        </a:rPr>
                        <a:t>[Wang, Tj 2015]</a:t>
                      </a:r>
                      <a:r>
                        <a:rPr sz="1000"/>
                        <a:t>, </a:t>
                      </a:r>
                      <a:r>
                        <a:rPr sz="1000">
                          <a:solidFill>
                            <a:srgbClr val="F7BF66"/>
                          </a:solidFill>
                          <a:hlinkClick r:id="rId14"/>
                        </a:rPr>
                        <a:t>[Billhult, A. 2008]</a:t>
                      </a:r>
                      <a:r>
                        <a:rPr sz="1000"/>
                        <a:t>, </a:t>
                      </a:r>
                      <a:r>
                        <a:rPr sz="1000">
                          <a:solidFill>
                            <a:srgbClr val="F7BF66"/>
                          </a:solidFill>
                          <a:hlinkClick r:id="rId15"/>
                        </a:rPr>
                        <a:t>[Darabpour, S. 2016]</a:t>
                      </a:r>
                      <a:r>
                        <a:rPr sz="1000"/>
                        <a:t>, </a:t>
                      </a:r>
                      <a:r>
                        <a:rPr sz="1000">
                          <a:solidFill>
                            <a:srgbClr val="F7BF66"/>
                          </a:solidFill>
                          <a:hlinkClick r:id="rId16"/>
                        </a:rPr>
                        <a:t>[Kutner, J. S. 2008]</a:t>
                      </a:r>
                      <a:r>
                        <a:rPr sz="1000"/>
                        <a:t>, </a:t>
                      </a:r>
                      <a:r>
                        <a:rPr sz="1000">
                          <a:solidFill>
                            <a:srgbClr val="F7BF66"/>
                          </a:solidFill>
                          <a:hlinkClick r:id="rId17"/>
                        </a:rPr>
                        <a:t>[Listing, M. 2010]</a:t>
                      </a:r>
                      <a:r>
                        <a:rPr sz="1000"/>
                        <a:t>, </a:t>
                      </a:r>
                      <a:r>
                        <a:rPr sz="1000">
                          <a:solidFill>
                            <a:srgbClr val="F7BF66"/>
                          </a:solidFill>
                          <a:hlinkClick r:id="rId18"/>
                        </a:rPr>
                        <a:t>[Mehling, W. E. 2007]</a:t>
                      </a:r>
                      <a:r>
                        <a:rPr sz="1000"/>
                        <a:t>, </a:t>
                      </a:r>
                      <a:r>
                        <a:rPr sz="1000">
                          <a:solidFill>
                            <a:srgbClr val="F7BF66"/>
                          </a:solidFill>
                          <a:hlinkClick r:id="rId19"/>
                        </a:rPr>
                        <a:t>[Rosen, J. 2013]</a:t>
                      </a:r>
                      <a:r>
                        <a:rPr sz="1000"/>
                        <a:t>, </a:t>
                      </a:r>
                      <a:r>
                        <a:rPr sz="1000">
                          <a:solidFill>
                            <a:srgbClr val="F7BF66"/>
                          </a:solidFill>
                          <a:hlinkClick r:id="rId20"/>
                        </a:rPr>
                        <a:t>[Taylor, A. G.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032-055OL-2.0-5.11-2020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1" action="ppaction://hlinksldjump"/>
              </a:rPr>
              <a:t>Inhaltsverzeichnis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5.5: Schwedische Massage</a:t>
            </a:r>
          </a:p>
        </p:txBody>
      </p:sp>
      <p:graphicFrame>
        <p:nvGraphicFramePr>
          <p:cNvPr id="3" name="Table 2"/>
          <p:cNvGraphicFramePr>
            <a:graphicFrameLocks noGrp="1"/>
          </p:cNvGraphicFramePr>
          <p:nvPr>
            <p:extLst>
              <p:ext uri="{D42A27DB-BD31-4B8C-83A1-F6EECF244321}">
                <p14:modId xmlns:p14="http://schemas.microsoft.com/office/powerpoint/2010/main" val="3081266111"/>
              </p:ext>
            </p:extLst>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widersprüchliche Daten aus 9 RCTs zur Wirksamkeit von Schwedischer Massage zur Reduktion von Schmerz bei onkologischen Patienten vor. Es kann keine Empfehlung für oder gegen die Anwendung Schwedischer Massagen zur Reduktion von Schmerz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[Post-White, J. 2003]</a:t>
                      </a:r>
                      <a:r>
                        <a:rPr sz="1000"/>
                        <a:t>, </a:t>
                      </a:r>
                      <a:r>
                        <a:rPr sz="1000">
                          <a:solidFill>
                            <a:srgbClr val="F7BF66"/>
                          </a:solidFill>
                          <a:hlinkClick r:id="rId3"/>
                        </a:rPr>
                        <a:t>[Jane, S. W. 2011]</a:t>
                      </a:r>
                      <a:r>
                        <a:rPr sz="1000"/>
                        <a:t>, </a:t>
                      </a:r>
                      <a:r>
                        <a:rPr sz="1000">
                          <a:solidFill>
                            <a:srgbClr val="F7BF66"/>
                          </a:solidFill>
                          <a:hlinkClick r:id="rId4"/>
                        </a:rPr>
                        <a:t>[Toth, M. 2013]</a:t>
                      </a:r>
                      <a:r>
                        <a:rPr sz="1000"/>
                        <a:t>, </a:t>
                      </a:r>
                      <a:r>
                        <a:rPr sz="1000">
                          <a:solidFill>
                            <a:srgbClr val="F7BF66"/>
                          </a:solidFill>
                          <a:hlinkClick r:id="rId5"/>
                        </a:rPr>
                        <a:t>[Wilkie, D. J. 2000]</a:t>
                      </a:r>
                      <a:r>
                        <a:rPr sz="1000"/>
                        <a:t>, </a:t>
                      </a:r>
                      <a:r>
                        <a:rPr sz="1000">
                          <a:solidFill>
                            <a:srgbClr val="F7BF66"/>
                          </a:solidFill>
                          <a:hlinkClick r:id="rId6"/>
                        </a:rPr>
                        <a:t>[Collinge, W. 2013]</a:t>
                      </a:r>
                      <a:r>
                        <a:rPr sz="1000"/>
                        <a:t>, </a:t>
                      </a:r>
                      <a:r>
                        <a:rPr sz="1000">
                          <a:solidFill>
                            <a:srgbClr val="F7BF66"/>
                          </a:solidFill>
                          <a:hlinkClick r:id="rId7"/>
                        </a:rPr>
                        <a:t>[Kutner, J. S. 2008]</a:t>
                      </a:r>
                      <a:r>
                        <a:rPr sz="1000"/>
                        <a:t>, </a:t>
                      </a:r>
                      <a:r>
                        <a:rPr sz="1000">
                          <a:solidFill>
                            <a:srgbClr val="F7BF66"/>
                          </a:solidFill>
                          <a:hlinkClick r:id="rId8"/>
                        </a:rPr>
                        <a:t>[Mehling, W. E. 2007]</a:t>
                      </a:r>
                      <a:r>
                        <a:rPr sz="1000"/>
                        <a:t>, </a:t>
                      </a:r>
                      <a:r>
                        <a:rPr sz="1000">
                          <a:solidFill>
                            <a:srgbClr val="F7BF66"/>
                          </a:solidFill>
                          <a:hlinkClick r:id="rId9"/>
                        </a:rPr>
                        <a:t>[Rosen, J. 2013]</a:t>
                      </a:r>
                      <a:r>
                        <a:rPr sz="1000"/>
                        <a:t>, </a:t>
                      </a:r>
                      <a:r>
                        <a:rPr sz="1000">
                          <a:solidFill>
                            <a:srgbClr val="F7BF66"/>
                          </a:solidFill>
                          <a:hlinkClick r:id="rId10"/>
                        </a:rPr>
                        <a:t>[Taylor, A. G.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032-055OL-2.0-5.12-2020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5.5: Schwedische Massage</a:t>
            </a:r>
          </a:p>
        </p:txBody>
      </p:sp>
      <p:graphicFrame>
        <p:nvGraphicFramePr>
          <p:cNvPr id="3" name="Table 2"/>
          <p:cNvGraphicFramePr>
            <a:graphicFrameLocks noGrp="1"/>
          </p:cNvGraphicFramePr>
          <p:nvPr>
            <p:extLst>
              <p:ext uri="{D42A27DB-BD31-4B8C-83A1-F6EECF244321}">
                <p14:modId xmlns:p14="http://schemas.microsoft.com/office/powerpoint/2010/main" val="2239513686"/>
              </p:ext>
            </p:extLst>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widersprüchliche Daten aus 11 RCTs zur Wirksamkeit von Schwedischer Massage zur Reduktion von Stress, Distress oder Erhöhung der Entspannung bei onkologischen Patienten vor. Es kann keine Empfehlung für oder gegen die Anwendung Schwedischer Massagen zur Reduktion von Stress, Distress oder Verbesserung der Entspannung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[Dyer, J. 2013]</a:t>
                      </a:r>
                      <a:r>
                        <a:rPr sz="1000"/>
                        <a:t>, </a:t>
                      </a:r>
                      <a:r>
                        <a:rPr sz="1000">
                          <a:solidFill>
                            <a:srgbClr val="F7BF66"/>
                          </a:solidFill>
                          <a:hlinkClick r:id="rId3"/>
                        </a:rPr>
                        <a:t>[Sharp, D. M. 2010]</a:t>
                      </a:r>
                      <a:r>
                        <a:rPr sz="1000"/>
                        <a:t>, </a:t>
                      </a:r>
                      <a:r>
                        <a:rPr sz="1000">
                          <a:solidFill>
                            <a:srgbClr val="F7BF66"/>
                          </a:solidFill>
                          <a:hlinkClick r:id="rId4"/>
                        </a:rPr>
                        <a:t>[Jane, S. W. 2011]</a:t>
                      </a:r>
                      <a:r>
                        <a:rPr sz="1000"/>
                        <a:t>, </a:t>
                      </a:r>
                      <a:r>
                        <a:rPr sz="1000">
                          <a:solidFill>
                            <a:srgbClr val="F7BF66"/>
                          </a:solidFill>
                          <a:hlinkClick r:id="rId5"/>
                        </a:rPr>
                        <a:t>[Soden, K. 2004]</a:t>
                      </a:r>
                      <a:r>
                        <a:rPr sz="1000"/>
                        <a:t>, </a:t>
                      </a:r>
                      <a:r>
                        <a:rPr sz="1000">
                          <a:solidFill>
                            <a:srgbClr val="F7BF66"/>
                          </a:solidFill>
                          <a:hlinkClick r:id="rId6"/>
                        </a:rPr>
                        <a:t>[Collinge, W. 2013]</a:t>
                      </a:r>
                      <a:r>
                        <a:rPr sz="1000"/>
                        <a:t>, </a:t>
                      </a:r>
                      <a:r>
                        <a:rPr sz="1000">
                          <a:solidFill>
                            <a:srgbClr val="F7BF66"/>
                          </a:solidFill>
                          <a:hlinkClick r:id="rId7"/>
                        </a:rPr>
                        <a:t>[Kutner, J. S. 2008]</a:t>
                      </a:r>
                      <a:r>
                        <a:rPr sz="1000"/>
                        <a:t>, </a:t>
                      </a:r>
                      <a:r>
                        <a:rPr sz="1000">
                          <a:solidFill>
                            <a:srgbClr val="F7BF66"/>
                          </a:solidFill>
                          <a:hlinkClick r:id="rId8"/>
                        </a:rPr>
                        <a:t>[Listing, M. 2010]</a:t>
                      </a:r>
                      <a:r>
                        <a:rPr sz="1000"/>
                        <a:t>, </a:t>
                      </a:r>
                      <a:r>
                        <a:rPr sz="1000">
                          <a:solidFill>
                            <a:srgbClr val="F7BF66"/>
                          </a:solidFill>
                          <a:hlinkClick r:id="rId9"/>
                        </a:rPr>
                        <a:t>[Ovayolu, O. 2014]</a:t>
                      </a:r>
                      <a:r>
                        <a:rPr sz="1000"/>
                        <a:t>, </a:t>
                      </a:r>
                      <a:r>
                        <a:rPr sz="1000">
                          <a:solidFill>
                            <a:srgbClr val="F7BF66"/>
                          </a:solidFill>
                          <a:hlinkClick r:id="rId10"/>
                        </a:rPr>
                        <a:t>[Rauchfuß, M. 2010]</a:t>
                      </a:r>
                      <a:r>
                        <a:rPr sz="1000"/>
                        <a:t>, </a:t>
                      </a:r>
                      <a:r>
                        <a:rPr sz="1000">
                          <a:solidFill>
                            <a:srgbClr val="F7BF66"/>
                          </a:solidFill>
                          <a:hlinkClick r:id="rId11"/>
                        </a:rPr>
                        <a:t>[Rosen, J. 2013]</a:t>
                      </a:r>
                      <a:r>
                        <a:rPr sz="1000"/>
                        <a:t>, </a:t>
                      </a:r>
                      <a:r>
                        <a:rPr sz="1000">
                          <a:solidFill>
                            <a:srgbClr val="F7BF66"/>
                          </a:solidFill>
                          <a:hlinkClick r:id="rId12"/>
                        </a:rPr>
                        <a:t>[Taylor, A. G.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032-055OL-2.0-5.13-2020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3" action="ppaction://hlinksldjump"/>
              </a:rPr>
              <a:t>Inhaltsverzeichnis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5.5: Schwedische Massage</a:t>
            </a:r>
          </a:p>
        </p:txBody>
      </p:sp>
      <p:graphicFrame>
        <p:nvGraphicFramePr>
          <p:cNvPr id="3" name="Table 2"/>
          <p:cNvGraphicFramePr>
            <a:graphicFrameLocks noGrp="1"/>
          </p:cNvGraphicFramePr>
          <p:nvPr>
            <p:extLst>
              <p:ext uri="{D42A27DB-BD31-4B8C-83A1-F6EECF244321}">
                <p14:modId xmlns:p14="http://schemas.microsoft.com/office/powerpoint/2010/main" val="3817702729"/>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widersprüchliche Daten aus 5 RCTs zur Wirksamkeit von Schwedischer Massage zur Reduktion von Übelkeit oder Erbrechen bei onkologischen Patienten vor. Es kann keine Empfehlung für oder gegen die Anwendung Schwedischer Massagen zur Reduktion von Übelkeit oder Erbrechen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[Post-White, J. 2003]</a:t>
                      </a:r>
                      <a:r>
                        <a:rPr sz="1000"/>
                        <a:t>, </a:t>
                      </a:r>
                      <a:r>
                        <a:rPr sz="1000">
                          <a:solidFill>
                            <a:srgbClr val="F7BF66"/>
                          </a:solidFill>
                          <a:hlinkClick r:id="rId3"/>
                        </a:rPr>
                        <a:t>[Billhult, A. 2007]</a:t>
                      </a:r>
                      <a:r>
                        <a:rPr sz="1000"/>
                        <a:t>, </a:t>
                      </a:r>
                      <a:r>
                        <a:rPr sz="1000">
                          <a:solidFill>
                            <a:srgbClr val="F7BF66"/>
                          </a:solidFill>
                          <a:hlinkClick r:id="rId4"/>
                        </a:rPr>
                        <a:t>[Wang, Tj 2015]</a:t>
                      </a:r>
                      <a:r>
                        <a:rPr sz="1000"/>
                        <a:t>, </a:t>
                      </a:r>
                      <a:r>
                        <a:rPr sz="1000">
                          <a:solidFill>
                            <a:srgbClr val="F7BF66"/>
                          </a:solidFill>
                          <a:hlinkClick r:id="rId5"/>
                        </a:rPr>
                        <a:t>[Collinge, W. 2013]</a:t>
                      </a:r>
                      <a:r>
                        <a:rPr sz="1000"/>
                        <a:t>, </a:t>
                      </a:r>
                      <a:r>
                        <a:rPr sz="1000">
                          <a:solidFill>
                            <a:srgbClr val="F7BF66"/>
                          </a:solidFill>
                          <a:hlinkClick r:id="rId6"/>
                        </a:rPr>
                        <a:t>[Mehling, W. E.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032-055OL-2.0-5.14-2020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5.6: Shiatsu/ Tuina</a:t>
            </a:r>
          </a:p>
        </p:txBody>
      </p:sp>
      <p:graphicFrame>
        <p:nvGraphicFramePr>
          <p:cNvPr id="3" name="Table 2"/>
          <p:cNvGraphicFramePr>
            <a:graphicFrameLocks noGrp="1"/>
          </p:cNvGraphicFramePr>
          <p:nvPr>
            <p:extLst>
              <p:ext uri="{D42A27DB-BD31-4B8C-83A1-F6EECF244321}">
                <p14:modId xmlns:p14="http://schemas.microsoft.com/office/powerpoint/2010/main" val="2094609294"/>
              </p:ext>
            </p:extLst>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Wirksamkeit von Shiatsu oder Tuina auf die Reduktion der krankheitsassoziierten oder therapieassoziierten Morbidität bei onkologischen Patienten vor. Es kann keine Empfehlung für oder gegen eine Anwendung von Shiatsu/ Tuina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[Donoyama, N. 2016]</a:t>
                      </a:r>
                      <a:r>
                        <a:rPr sz="1000"/>
                        <a:t>, </a:t>
                      </a:r>
                      <a:r>
                        <a:rPr sz="1000">
                          <a:solidFill>
                            <a:srgbClr val="F7BF66"/>
                          </a:solidFill>
                          <a:hlinkClick r:id="rId3"/>
                        </a:rPr>
                        <a:t>[Donoyama, N. 2018]</a:t>
                      </a:r>
                      <a:r>
                        <a:rPr sz="1000"/>
                        <a:t>, </a:t>
                      </a:r>
                      <a:r>
                        <a:rPr sz="1000">
                          <a:solidFill>
                            <a:srgbClr val="F7BF66"/>
                          </a:solidFill>
                          <a:hlinkClick r:id="rId4"/>
                        </a:rPr>
                        <a:t>[Iida, M. 2000]</a:t>
                      </a:r>
                      <a:r>
                        <a:rPr sz="1000"/>
                        <a:t>, </a:t>
                      </a:r>
                      <a:r>
                        <a:rPr sz="1000">
                          <a:solidFill>
                            <a:srgbClr val="F7BF66"/>
                          </a:solidFill>
                          <a:hlinkClick r:id="rId5"/>
                        </a:rPr>
                        <a:t>[Donoyama, Nozomi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032-055OL-2.0-5.15-2020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5.7: Sport/ Bewegung</a:t>
            </a:r>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Onkologischen Patienten soll körperliche Aktivität unter und nach Abschluss der Krebstherapie empfohlen werden. Insbesondere wird empfohlen</a:t>
                      </a:r>
                    </a:p>
                    <a:p>
                      <a:r>
                        <a:rPr sz="1000" b="0" i="0" u="none">
                          <a:latin typeface="Lucida Sans"/>
                        </a:rPr>
                        <a:t>a) körperliche Inaktivität zu vermeiden.</a:t>
                      </a:r>
                    </a:p>
                    <a:p>
                      <a:pPr>
                        <a:defRPr sz="1000">
                          <a:solidFill>
                            <a:srgbClr val="000000"/>
                          </a:solidFill>
                          <a:latin typeface="Lucida Sans"/>
                        </a:defRPr>
                      </a:pPr>
                      <a:r>
                        <a:rPr sz="1000" b="0" i="0" u="none">
                          <a:latin typeface="Lucida Sans"/>
                        </a:rPr>
                        <a:t>b) das Ziel mindestens 150 min moderater oder 75 min anstrengender körperlicher Aktivität pro Woche so früh wie möglich nach der Diagnose wieder zu erreichen oder aufrechtzuerhalten.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032-055OL-2.0-5.16-2020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119E7-6645-A47F-9A1E-B301A5E998B5}"/>
              </a:ext>
            </a:extLst>
          </p:cNvPr>
          <p:cNvSpPr>
            <a:spLocks noGrp="1"/>
          </p:cNvSpPr>
          <p:nvPr>
            <p:ph type="title"/>
          </p:nvPr>
        </p:nvSpPr>
        <p:spPr/>
        <p:txBody>
          <a:bodyPr/>
          <a:lstStyle/>
          <a:p>
            <a:r>
              <a:t>Inhalte (Version 2.0 - Mai 2024)</a:t>
            </a:r>
          </a:p>
        </p:txBody>
      </p:sp>
      <p:graphicFrame>
        <p:nvGraphicFramePr>
          <p:cNvPr id="6" name="Tabelle 6">
            <a:extLst>
              <a:ext uri="{FF2B5EF4-FFF2-40B4-BE49-F238E27FC236}">
                <a16:creationId xmlns:a16="http://schemas.microsoft.com/office/drawing/2014/main" id="{1EB27FC2-97D7-45B5-CC14-359BB0A814F8}"/>
              </a:ext>
            </a:extLst>
          </p:cNvPr>
          <p:cNvGraphicFramePr>
            <a:graphicFrameLocks noGrp="1"/>
          </p:cNvGraphicFramePr>
          <p:nvPr>
            <p:extLst>
              <p:ext uri="{D42A27DB-BD31-4B8C-83A1-F6EECF244321}">
                <p14:modId xmlns:p14="http://schemas.microsoft.com/office/powerpoint/2010/main" val="464917197"/>
              </p:ext>
            </p:extLst>
          </p:nvPr>
        </p:nvGraphicFramePr>
        <p:xfrm>
          <a:off x="479375" y="1811670"/>
          <a:ext cx="11407825" cy="3323074"/>
        </p:xfrm>
        <a:graphic>
          <a:graphicData uri="http://schemas.openxmlformats.org/drawingml/2006/table">
            <a:tbl>
              <a:tblPr firstRow="1" bandRow="1">
                <a:tableStyleId>{E8B1032C-EA38-4F05-BA0D-38AFFFC7BED3}</a:tableStyleId>
              </a:tblPr>
              <a:tblGrid>
                <a:gridCol w="3317116">
                  <a:extLst>
                    <a:ext uri="{9D8B030D-6E8A-4147-A177-3AD203B41FA5}">
                      <a16:colId xmlns:a16="http://schemas.microsoft.com/office/drawing/2014/main" val="1693754731"/>
                    </a:ext>
                  </a:extLst>
                </a:gridCol>
                <a:gridCol w="2704197">
                  <a:extLst>
                    <a:ext uri="{9D8B030D-6E8A-4147-A177-3AD203B41FA5}">
                      <a16:colId xmlns:a16="http://schemas.microsoft.com/office/drawing/2014/main" val="1848812442"/>
                    </a:ext>
                  </a:extLst>
                </a:gridCol>
                <a:gridCol w="2917828">
                  <a:extLst>
                    <a:ext uri="{9D8B030D-6E8A-4147-A177-3AD203B41FA5}">
                      <a16:colId xmlns:a16="http://schemas.microsoft.com/office/drawing/2014/main" val="3984511210"/>
                    </a:ext>
                  </a:extLst>
                </a:gridCol>
                <a:gridCol w="2468684">
                  <a:extLst>
                    <a:ext uri="{9D8B030D-6E8A-4147-A177-3AD203B41FA5}">
                      <a16:colId xmlns:a16="http://schemas.microsoft.com/office/drawing/2014/main" val="2232043338"/>
                    </a:ext>
                  </a:extLst>
                </a:gridCol>
              </a:tblGrid>
              <a:tr h="742434">
                <a:tc>
                  <a:txBody>
                    <a:bodyPr/>
                    <a:lstStyle/>
                    <a:p>
                      <a:pPr>
                        <a:lnSpc>
                          <a:spcPct val="100000"/>
                        </a:lnSpc>
                        <a:spcBef>
                          <a:spcPts val="1200"/>
                        </a:spcBef>
                        <a:spcAft>
                          <a:spcPts val="1200"/>
                        </a:spcAft>
                      </a:pPr>
                      <a:endParaRPr lang="de-DE" dirty="0"/>
                    </a:p>
                  </a:txBody>
                  <a:tcPr anchor="ctr"/>
                </a:tc>
                <a:tc>
                  <a:txBody>
                    <a:bodyPr/>
                    <a:lstStyle/>
                    <a:p>
                      <a:pPr algn="ctr">
                        <a:lnSpc>
                          <a:spcPct val="100000"/>
                        </a:lnSpc>
                        <a:spcBef>
                          <a:spcPts val="1200"/>
                        </a:spcBef>
                        <a:spcAft>
                          <a:spcPts val="1200"/>
                        </a:spcAft>
                      </a:pPr>
                      <a:r>
                        <a:rPr lang="de-DE" dirty="0"/>
                        <a:t>gesamt</a:t>
                      </a:r>
                    </a:p>
                  </a:txBody>
                  <a:tcPr anchor="ctr"/>
                </a:tc>
                <a:tc>
                  <a:txBody>
                    <a:bodyPr/>
                    <a:lstStyle/>
                    <a:p>
                      <a:pPr algn="ctr">
                        <a:lnSpc>
                          <a:spcPct val="100000"/>
                        </a:lnSpc>
                        <a:spcBef>
                          <a:spcPts val="1200"/>
                        </a:spcBef>
                        <a:spcAft>
                          <a:spcPts val="1200"/>
                        </a:spcAft>
                      </a:pPr>
                      <a:r>
                        <a:rPr lang="de-DE" dirty="0"/>
                        <a:t>Empfehlungen</a:t>
                      </a:r>
                    </a:p>
                  </a:txBody>
                  <a:tcPr anchor="ctr"/>
                </a:tc>
                <a:tc>
                  <a:txBody>
                    <a:bodyPr/>
                    <a:lstStyle/>
                    <a:p>
                      <a:pPr algn="ctr">
                        <a:lnSpc>
                          <a:spcPct val="100000"/>
                        </a:lnSpc>
                        <a:spcBef>
                          <a:spcPts val="1200"/>
                        </a:spcBef>
                        <a:spcAft>
                          <a:spcPts val="1200"/>
                        </a:spcAft>
                      </a:pPr>
                      <a:r>
                        <a:rPr lang="de-DE" dirty="0"/>
                        <a:t>Statements</a:t>
                      </a:r>
                    </a:p>
                  </a:txBody>
                  <a:tcPr anchor="ctr"/>
                </a:tc>
                <a:extLst>
                  <a:ext uri="{0D108BD9-81ED-4DB2-BD59-A6C34878D82A}">
                    <a16:rowId xmlns:a16="http://schemas.microsoft.com/office/drawing/2014/main" val="1510203961"/>
                  </a:ext>
                </a:extLst>
              </a:tr>
              <a:tr h="154816">
                <a:tc>
                  <a:txBody>
                    <a:bodyPr/>
                    <a:lstStyle/>
                    <a:p>
                      <a:pPr>
                        <a:lnSpc>
                          <a:spcPct val="100000"/>
                        </a:lnSpc>
                        <a:spcBef>
                          <a:spcPts val="1200"/>
                        </a:spcBef>
                        <a:spcAft>
                          <a:spcPts val="1200"/>
                        </a:spcAft>
                      </a:pPr>
                      <a:r>
                        <a:rPr lang="de-DE" dirty="0"/>
                        <a:t>gesamt</a:t>
                      </a:r>
                    </a:p>
                  </a:txBody>
                  <a:tcPr anchor="ctr"/>
                </a:tc>
                <a:tc>
                  <a:txBody>
                    <a:bodyPr/>
                    <a:lstStyle/>
                    <a:p>
                      <a:pPr algn="ctr"/>
                      <a:r>
                        <a:t>167</a:t>
                      </a:r>
                    </a:p>
                  </a:txBody>
                  <a:tcPr anchor="ctr"/>
                </a:tc>
                <a:tc>
                  <a:txBody>
                    <a:bodyPr/>
                    <a:lstStyle/>
                    <a:p>
                      <a:pPr algn="ctr"/>
                      <a:r>
                        <a:t>100 (59.9%)</a:t>
                      </a:r>
                    </a:p>
                  </a:txBody>
                  <a:tcPr anchor="ctr"/>
                </a:tc>
                <a:tc>
                  <a:txBody>
                    <a:bodyPr/>
                    <a:lstStyle/>
                    <a:p>
                      <a:pPr algn="ctr"/>
                      <a:r>
                        <a:t>67 (40.1%)</a:t>
                      </a:r>
                    </a:p>
                  </a:txBody>
                  <a:tcPr anchor="ctr"/>
                </a:tc>
                <a:extLst>
                  <a:ext uri="{0D108BD9-81ED-4DB2-BD59-A6C34878D82A}">
                    <a16:rowId xmlns:a16="http://schemas.microsoft.com/office/drawing/2014/main" val="1700710632"/>
                  </a:ext>
                </a:extLst>
              </a:tr>
              <a:tr h="0">
                <a:tc>
                  <a:txBody>
                    <a:bodyPr/>
                    <a:lstStyle/>
                    <a:p>
                      <a:pPr>
                        <a:lnSpc>
                          <a:spcPct val="100000"/>
                        </a:lnSpc>
                        <a:spcBef>
                          <a:spcPts val="1200"/>
                        </a:spcBef>
                        <a:spcAft>
                          <a:spcPts val="1200"/>
                        </a:spcAft>
                      </a:pPr>
                      <a:r>
                        <a:rPr lang="de-DE" dirty="0"/>
                        <a:t>evidenzbasiert</a:t>
                      </a:r>
                    </a:p>
                  </a:txBody>
                  <a:tcPr anchor="ctr"/>
                </a:tc>
                <a:tc>
                  <a:txBody>
                    <a:bodyPr/>
                    <a:lstStyle/>
                    <a:p>
                      <a:pPr algn="ctr"/>
                      <a:r>
                        <a:t>153 (91.6%)</a:t>
                      </a:r>
                    </a:p>
                  </a:txBody>
                  <a:tcPr anchor="ctr"/>
                </a:tc>
                <a:tc>
                  <a:txBody>
                    <a:bodyPr/>
                    <a:lstStyle/>
                    <a:p>
                      <a:pPr algn="ctr"/>
                      <a:r>
                        <a:t>87 (52.1%)</a:t>
                      </a:r>
                    </a:p>
                  </a:txBody>
                  <a:tcPr anchor="ctr"/>
                </a:tc>
                <a:tc>
                  <a:txBody>
                    <a:bodyPr/>
                    <a:lstStyle/>
                    <a:p>
                      <a:pPr algn="ctr"/>
                      <a:r>
                        <a:t>66 (39.5%)</a:t>
                      </a:r>
                    </a:p>
                  </a:txBody>
                  <a:tcPr anchor="ctr"/>
                </a:tc>
                <a:extLst>
                  <a:ext uri="{0D108BD9-81ED-4DB2-BD59-A6C34878D82A}">
                    <a16:rowId xmlns:a16="http://schemas.microsoft.com/office/drawing/2014/main" val="1592242614"/>
                  </a:ext>
                </a:extLst>
              </a:tr>
              <a:tr h="296024">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konsensbasiert</a:t>
                      </a:r>
                    </a:p>
                  </a:txBody>
                  <a:tcPr anchor="ctr"/>
                </a:tc>
                <a:tc>
                  <a:txBody>
                    <a:bodyPr/>
                    <a:lstStyle/>
                    <a:p>
                      <a:pPr algn="ctr"/>
                      <a:r>
                        <a:t>14 (8.4%)</a:t>
                      </a:r>
                    </a:p>
                  </a:txBody>
                  <a:tcPr anchor="ctr"/>
                </a:tc>
                <a:tc>
                  <a:txBody>
                    <a:bodyPr/>
                    <a:lstStyle/>
                    <a:p>
                      <a:pPr algn="ctr"/>
                      <a:r>
                        <a:t>13 (7.8%)</a:t>
                      </a:r>
                    </a:p>
                  </a:txBody>
                  <a:tcPr anchor="ctr"/>
                </a:tc>
                <a:tc>
                  <a:txBody>
                    <a:bodyPr/>
                    <a:lstStyle/>
                    <a:p>
                      <a:pPr algn="ctr"/>
                      <a:r>
                        <a:t>1 (0.6%)</a:t>
                      </a:r>
                    </a:p>
                  </a:txBody>
                  <a:tcPr anchor="ctr"/>
                </a:tc>
                <a:extLst>
                  <a:ext uri="{0D108BD9-81ED-4DB2-BD59-A6C34878D82A}">
                    <a16:rowId xmlns:a16="http://schemas.microsoft.com/office/drawing/2014/main" val="1459438669"/>
                  </a:ext>
                </a:extLst>
              </a:tr>
              <a:tr h="370840">
                <a:tc gridSpan="4">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dirty="0"/>
                    </a:p>
                  </a:txBody>
                  <a:tcPr anchor="ctr"/>
                </a:tc>
                <a:tc hMerge="1">
                  <a:txBody>
                    <a:bodyPr/>
                    <a:lstStyle/>
                    <a:p>
                      <a:pPr algn="ctr"/>
                      <a:endParaRPr lang="de-DE"/>
                    </a:p>
                  </a:txBody>
                  <a:tcPr/>
                </a:tc>
                <a:tc hMerge="1">
                  <a:txBody>
                    <a:bodyPr/>
                    <a:lstStyle/>
                    <a:p>
                      <a:pPr algn="ctr">
                        <a:lnSpc>
                          <a:spcPct val="100000"/>
                        </a:lnSpc>
                        <a:spcBef>
                          <a:spcPts val="1200"/>
                        </a:spcBef>
                        <a:spcAft>
                          <a:spcPts val="1200"/>
                        </a:spcAft>
                      </a:pPr>
                      <a:endParaRPr lang="de-DE" dirty="0"/>
                    </a:p>
                  </a:txBody>
                  <a:tcPr anchor="ctr"/>
                </a:tc>
                <a:tc hMerge="1">
                  <a:txBody>
                    <a:bodyPr/>
                    <a:lstStyle/>
                    <a:p>
                      <a:pPr algn="ctr">
                        <a:lnSpc>
                          <a:spcPct val="100000"/>
                        </a:lnSpc>
                        <a:spcBef>
                          <a:spcPts val="1200"/>
                        </a:spcBef>
                        <a:spcAft>
                          <a:spcPts val="1200"/>
                        </a:spcAft>
                      </a:pPr>
                      <a:endParaRPr lang="de-DE" dirty="0"/>
                    </a:p>
                  </a:txBody>
                  <a:tcPr anchor="ctr"/>
                </a:tc>
                <a:extLst>
                  <a:ext uri="{0D108BD9-81ED-4DB2-BD59-A6C34878D82A}">
                    <a16:rowId xmlns:a16="http://schemas.microsoft.com/office/drawing/2014/main" val="984466113"/>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Neu (Update 2024)</a:t>
                      </a:r>
                    </a:p>
                  </a:txBody>
                  <a:tcPr anchor="ctr"/>
                </a:tc>
                <a:tc>
                  <a:txBody>
                    <a:bodyPr/>
                    <a:lstStyle/>
                    <a:p>
                      <a:pPr algn="ctr"/>
                      <a:r>
                        <a:t>13 (7.8%)</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Abbildungen</a:t>
                      </a:r>
                    </a:p>
                  </a:txBody>
                  <a:tcPr anchor="ctr"/>
                </a:tc>
                <a:tc>
                  <a:txBody>
                    <a:bodyPr/>
                    <a:lstStyle/>
                    <a:p>
                      <a:pPr algn="ctr"/>
                      <a:r>
                        <a:t>2</a:t>
                      </a:r>
                    </a:p>
                  </a:txBody>
                  <a:tcPr anchor="ctr"/>
                </a:tc>
                <a:extLst>
                  <a:ext uri="{0D108BD9-81ED-4DB2-BD59-A6C34878D82A}">
                    <a16:rowId xmlns:a16="http://schemas.microsoft.com/office/drawing/2014/main" val="1489588446"/>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Modifiziert (Update 2024)</a:t>
                      </a:r>
                    </a:p>
                  </a:txBody>
                  <a:tcPr anchor="ctr"/>
                </a:tc>
                <a:tc>
                  <a:txBody>
                    <a:bodyPr/>
                    <a:lstStyle/>
                    <a:p>
                      <a:pPr algn="ctr"/>
                      <a:r>
                        <a:t>8 (4.8%)</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Tabellen</a:t>
                      </a:r>
                    </a:p>
                  </a:txBody>
                  <a:tcPr anchor="ctr"/>
                </a:tc>
                <a:tc>
                  <a:txBody>
                    <a:bodyPr/>
                    <a:lstStyle/>
                    <a:p>
                      <a:pPr algn="ctr"/>
                      <a:r>
                        <a:t>62</a:t>
                      </a:r>
                    </a:p>
                  </a:txBody>
                  <a:tcPr anchor="ctr"/>
                </a:tc>
                <a:extLst>
                  <a:ext uri="{0D108BD9-81ED-4DB2-BD59-A6C34878D82A}">
                    <a16:rowId xmlns:a16="http://schemas.microsoft.com/office/drawing/2014/main" val="2023601915"/>
                  </a:ext>
                </a:extLst>
              </a:tr>
              <a:tr h="37084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dirty="0"/>
                        <a:t>Geprüft (Update 2024)</a:t>
                      </a:r>
                    </a:p>
                  </a:txBody>
                  <a:tcPr anchor="ctr"/>
                </a:tc>
                <a:tc>
                  <a:txBody>
                    <a:bodyPr/>
                    <a:lstStyle/>
                    <a:p>
                      <a:pPr algn="ctr"/>
                      <a:r>
                        <a:t>12 (7.2%)</a:t>
                      </a:r>
                    </a:p>
                  </a:txBody>
                  <a:tcPr anchor="ct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800" kern="1200" dirty="0">
                          <a:solidFill>
                            <a:schemeClr val="tx1"/>
                          </a:solidFill>
                          <a:latin typeface="+mn-lt"/>
                          <a:ea typeface="+mn-ea"/>
                          <a:cs typeface="+mn-cs"/>
                        </a:rPr>
                        <a:t>Qualitätsindikatoren</a:t>
                      </a:r>
                    </a:p>
                  </a:txBody>
                  <a:tcPr anchor="ctr"/>
                </a:tc>
                <a:tc>
                  <a:txBody>
                    <a:bodyPr/>
                    <a:lstStyle/>
                    <a:p>
                      <a:pPr algn="ctr"/>
                      <a:r>
                        <a:rPr dirty="0"/>
                        <a:t>0</a:t>
                      </a:r>
                    </a:p>
                  </a:txBody>
                  <a:tcPr anchor="ctr"/>
                </a:tc>
                <a:extLst>
                  <a:ext uri="{0D108BD9-81ED-4DB2-BD59-A6C34878D82A}">
                    <a16:rowId xmlns:a16="http://schemas.microsoft.com/office/drawing/2014/main" val="456889531"/>
                  </a:ext>
                </a:extLst>
              </a:tr>
            </a:tbl>
          </a:graphicData>
        </a:graphic>
      </p:graphicFrame>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941088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5.7: Sport/ Bewegung</a:t>
            </a:r>
          </a:p>
        </p:txBody>
      </p:sp>
      <p:graphicFrame>
        <p:nvGraphicFramePr>
          <p:cNvPr id="3" name="Table 2"/>
          <p:cNvGraphicFramePr>
            <a:graphicFrameLocks noGrp="1"/>
          </p:cNvGraphicFramePr>
          <p:nvPr/>
        </p:nvGraphicFramePr>
        <p:xfrm>
          <a:off x="360000" y="1890000"/>
          <a:ext cx="115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Onkologische Patienten sollen zum Erhalt der motorischen Hauptfähigkeiten eine Trainingsanleitung mit folgenden Elementen erhalten:</a:t>
                      </a:r>
                    </a:p>
                    <a:p>
                      <a:pPr marL="171450" indent="-171450">
                        <a:buChar char="•"/>
                      </a:pPr>
                      <a:r>
                        <a:rPr sz="1000" b="0" i="0" u="none">
                          <a:latin typeface="Lucida Sans"/>
                        </a:rPr>
                        <a:t>Ausdauertraining</a:t>
                      </a:r>
                    </a:p>
                    <a:p>
                      <a:pPr marL="171450" indent="-171450">
                        <a:buChar char="•"/>
                      </a:pPr>
                      <a:r>
                        <a:rPr sz="1000" b="0" i="0" u="none">
                          <a:latin typeface="Lucida Sans"/>
                        </a:rPr>
                        <a:t>Krafttraining</a:t>
                      </a:r>
                    </a:p>
                    <a:p>
                      <a:pPr marL="171450" indent="-171450">
                        <a:buChar char="•"/>
                      </a:pPr>
                      <a:r>
                        <a:rPr sz="1000" b="0" i="0" u="none">
                          <a:latin typeface="Lucida Sans"/>
                        </a:rPr>
                        <a:t>Koordinationstraining</a:t>
                      </a:r>
                    </a:p>
                    <a:p>
                      <a:pPr marL="171450" indent="-171450">
                        <a:buChar char="•"/>
                      </a:pPr>
                      <a:r>
                        <a:rPr sz="1000" b="0" i="0" u="none">
                          <a:latin typeface="Lucida Sans"/>
                        </a:rPr>
                        <a:t>Beweglichkeitstraining</a:t>
                      </a:r>
                    </a:p>
                    <a:p>
                      <a:pPr>
                        <a:defRPr sz="1000">
                          <a:solidFill>
                            <a:srgbClr val="000000"/>
                          </a:solidFill>
                          <a:latin typeface="Lucida Sans"/>
                        </a:defRPr>
                      </a:pPr>
                      <a:endParaRPr sz="1000" b="0" i="0" u="none">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032-055OL-2.0-5.17-2020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5.7: Sport/ Bewegung</a:t>
            </a:r>
          </a:p>
        </p:txBody>
      </p:sp>
      <p:graphicFrame>
        <p:nvGraphicFramePr>
          <p:cNvPr id="3" name="Table 2"/>
          <p:cNvGraphicFramePr>
            <a:graphicFrameLocks noGrp="1"/>
          </p:cNvGraphicFramePr>
          <p:nvPr>
            <p:extLst>
              <p:ext uri="{D42A27DB-BD31-4B8C-83A1-F6EECF244321}">
                <p14:modId xmlns:p14="http://schemas.microsoft.com/office/powerpoint/2010/main" val="1870301433"/>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dirty="0" err="1">
                          <a:latin typeface="Lucida Sans"/>
                        </a:rPr>
                        <a:t>Körperliche</a:t>
                      </a:r>
                      <a:r>
                        <a:rPr sz="1000" b="0" i="0" u="none" dirty="0">
                          <a:latin typeface="Lucida Sans"/>
                        </a:rPr>
                        <a:t> </a:t>
                      </a:r>
                      <a:r>
                        <a:rPr sz="1000" b="0" i="0" u="none" dirty="0" err="1">
                          <a:latin typeface="Lucida Sans"/>
                        </a:rPr>
                        <a:t>Aktivität</a:t>
                      </a:r>
                      <a:r>
                        <a:rPr sz="1000" b="0" i="0" u="none" dirty="0">
                          <a:latin typeface="Lucida Sans"/>
                        </a:rPr>
                        <a:t> und Sport </a:t>
                      </a:r>
                      <a:r>
                        <a:rPr sz="1000" b="0" i="0" u="none" dirty="0" err="1">
                          <a:latin typeface="Lucida Sans"/>
                        </a:rPr>
                        <a:t>sollen</a:t>
                      </a:r>
                      <a:r>
                        <a:rPr sz="1000" b="0" i="0" u="none" dirty="0">
                          <a:latin typeface="Lucida Sans"/>
                        </a:rPr>
                        <a:t> </a:t>
                      </a:r>
                      <a:r>
                        <a:rPr sz="1000" b="0" i="0" u="none" dirty="0" err="1">
                          <a:latin typeface="Lucida Sans"/>
                        </a:rPr>
                        <a:t>mit</a:t>
                      </a:r>
                      <a:r>
                        <a:rPr sz="1000" b="0" i="0" u="none" dirty="0">
                          <a:latin typeface="Lucida Sans"/>
                        </a:rPr>
                        <a:t> dem </a:t>
                      </a:r>
                      <a:r>
                        <a:rPr sz="1000" b="0" i="0" u="none" dirty="0" err="1">
                          <a:latin typeface="Lucida Sans"/>
                        </a:rPr>
                        <a:t>Ziel</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Behandlung</a:t>
                      </a:r>
                      <a:r>
                        <a:rPr sz="1000" b="0" i="0" u="none" dirty="0">
                          <a:latin typeface="Lucida Sans"/>
                        </a:rPr>
                        <a:t> und </a:t>
                      </a:r>
                      <a:r>
                        <a:rPr sz="1000" b="0" i="0" u="none" dirty="0" err="1">
                          <a:latin typeface="Lucida Sans"/>
                        </a:rPr>
                        <a:t>Prävention</a:t>
                      </a:r>
                      <a:r>
                        <a:rPr sz="1000" b="0" i="0" u="none" dirty="0">
                          <a:latin typeface="Lucida Sans"/>
                        </a:rPr>
                        <a:t> von </a:t>
                      </a:r>
                      <a:r>
                        <a:rPr sz="1000" b="0" i="0" u="none" dirty="0" err="1">
                          <a:latin typeface="Lucida Sans"/>
                        </a:rPr>
                        <a:t>krebsspezifischer</a:t>
                      </a:r>
                      <a:r>
                        <a:rPr sz="1000" b="0" i="0" u="none" dirty="0">
                          <a:latin typeface="Lucida Sans"/>
                        </a:rPr>
                        <a:t> Fatigue </a:t>
                      </a:r>
                      <a:r>
                        <a:rPr sz="1000" b="0" i="0" u="none" dirty="0" err="1">
                          <a:latin typeface="Lucida Sans"/>
                        </a:rPr>
                        <a:t>empfohlen</a:t>
                      </a:r>
                      <a:r>
                        <a:rPr sz="1000" b="0" i="0" u="none" dirty="0">
                          <a:latin typeface="Lucida Sans"/>
                        </a:rPr>
                        <a:t> </a:t>
                      </a:r>
                      <a:r>
                        <a:rPr sz="1000" b="0" i="0" u="none" dirty="0" err="1">
                          <a:latin typeface="Lucida Sans"/>
                        </a:rPr>
                        <a:t>werden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rPr sz="1000" b="0" i="0" u="none" kern="1200" dirty="0">
                          <a:solidFill>
                            <a:srgbClr val="000000"/>
                          </a:solidFill>
                          <a:latin typeface="Lucida Sans"/>
                          <a:ea typeface="+mn-ea"/>
                          <a:cs typeface="+mn-cs"/>
                        </a:rPr>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[Bourke, L. 2016]</a:t>
                      </a:r>
                      <a:r>
                        <a:rPr sz="1000"/>
                        <a:t>, </a:t>
                      </a:r>
                      <a:r>
                        <a:rPr sz="1000">
                          <a:solidFill>
                            <a:srgbClr val="F7BF66"/>
                          </a:solidFill>
                          <a:hlinkClick r:id="rId3"/>
                        </a:rPr>
                        <a:t>[Oberoi,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032-055OL-2.0-5.18-2020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Manipulative Körpertherapien</a:t>
            </a:r>
          </a:p>
          <a:p>
            <a:r>
              <a:rPr sz="1400"/>
              <a:t>Kapitel 5.7: Sport/ Bewegung</a:t>
            </a:r>
          </a:p>
        </p:txBody>
      </p:sp>
      <p:graphicFrame>
        <p:nvGraphicFramePr>
          <p:cNvPr id="3" name="Table 2"/>
          <p:cNvGraphicFramePr>
            <a:graphicFrameLocks noGrp="1"/>
          </p:cNvGraphicFramePr>
          <p:nvPr>
            <p:extLst>
              <p:ext uri="{D42A27DB-BD31-4B8C-83A1-F6EECF244321}">
                <p14:modId xmlns:p14="http://schemas.microsoft.com/office/powerpoint/2010/main" val="470421618"/>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5.19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Körperlichen Aktivität und Sport sollen mit dem Ziel der Erhaltung der Lebensqualität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rPr sz="1000" b="0" dirty="0"/>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[Bourke, L.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032-055OL-2.0-5.19-2020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6.1: Meditation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widersprüchliche Daten aus 4 RCT zur Wirksamkeit verschiedener Meditationsformen zur Verbesserung der globalen und tumorspezifischen Lebensqualität bei onkologischen Patienten während und nach onkologischer Therapie sowie in palliativmedizinischer Versorgung vor. Meditation kann zur Verbesserung der globalen und tumorspezifischen Lebensqualität bei diesen Patientinnen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[Treanor, C. J. 2016]</a:t>
                      </a:r>
                      <a:r>
                        <a:rPr sz="1000"/>
                        <a:t>, </a:t>
                      </a:r>
                      <a:r>
                        <a:rPr sz="1000">
                          <a:solidFill>
                            <a:srgbClr val="F7BF66"/>
                          </a:solidFill>
                          <a:hlinkClick r:id="rId3"/>
                        </a:rPr>
                        <a:t>[Cole, B. S. 2012]</a:t>
                      </a:r>
                      <a:r>
                        <a:rPr sz="1000"/>
                        <a:t>, </a:t>
                      </a:r>
                      <a:r>
                        <a:rPr sz="1000">
                          <a:solidFill>
                            <a:srgbClr val="F7BF66"/>
                          </a:solidFill>
                          <a:hlinkClick r:id="rId4"/>
                        </a:rPr>
                        <a:t>[Kim, Y. H. 2013]</a:t>
                      </a:r>
                      <a:r>
                        <a:rPr sz="1000"/>
                        <a:t>, </a:t>
                      </a:r>
                      <a:r>
                        <a:rPr sz="1000">
                          <a:solidFill>
                            <a:srgbClr val="F7BF66"/>
                          </a:solidFill>
                          <a:hlinkClick r:id="rId5"/>
                        </a:rPr>
                        <a:t>[Nidich, S. I.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6.1: Meditation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Metaanalyse mit 1 RCT und 1 weiteren RCT zur Wirksamkeit von achtsamkeitsbasierter (Atem-1) Meditation zur Senkung der akuten Stressperzeption bei onkologischen Patienten während der Applikation der Chemotherapie1 und in palliativmedizinischer Versorgung vor. (Atem-1) Meditation kann zur Senkung von akutem Stress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[Latorraca, C. O. C. 2017]</a:t>
                      </a:r>
                      <a:r>
                        <a:rPr sz="1000"/>
                        <a:t>, </a:t>
                      </a:r>
                      <a:r>
                        <a:rPr sz="1000">
                          <a:solidFill>
                            <a:srgbClr val="F7BF66"/>
                          </a:solidFill>
                          <a:hlinkClick r:id="rId3"/>
                        </a:rPr>
                        <a:t>[Black, D. S.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032-055OL-2.0-6.2-2020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6.1: Meditation</a:t>
            </a:r>
          </a:p>
        </p:txBody>
      </p:sp>
      <p:graphicFrame>
        <p:nvGraphicFramePr>
          <p:cNvPr id="3" name="Table 2"/>
          <p:cNvGraphicFramePr>
            <a:graphicFrameLocks noGrp="1"/>
          </p:cNvGraphicFramePr>
          <p:nvPr>
            <p:extLst>
              <p:ext uri="{D42A27DB-BD31-4B8C-83A1-F6EECF244321}">
                <p14:modId xmlns:p14="http://schemas.microsoft.com/office/powerpoint/2010/main" val="1377213667"/>
              </p:ext>
            </p:extLst>
          </p:nvPr>
        </p:nvGraphicFramePr>
        <p:xfrm>
          <a:off x="360000" y="1890000"/>
          <a:ext cx="11520000" cy="22687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widersprüchliche</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aus</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Metanalyse</a:t>
                      </a:r>
                      <a:r>
                        <a:rPr sz="1000" b="0" i="0" u="none" dirty="0">
                          <a:latin typeface="Lucida Sans"/>
                        </a:rPr>
                        <a:t> </a:t>
                      </a:r>
                      <a:r>
                        <a:rPr sz="1000" b="0" i="0" u="none" dirty="0" err="1">
                          <a:latin typeface="Lucida Sans"/>
                        </a:rPr>
                        <a:t>mit</a:t>
                      </a:r>
                      <a:r>
                        <a:rPr sz="1000" b="0" i="0" u="none" dirty="0">
                          <a:latin typeface="Lucida Sans"/>
                        </a:rPr>
                        <a:t> 1 RCT und 3 </a:t>
                      </a:r>
                      <a:r>
                        <a:rPr sz="1000" b="0" i="0" u="none" dirty="0" err="1">
                          <a:latin typeface="Lucida Sans"/>
                        </a:rPr>
                        <a:t>zusätzlichen</a:t>
                      </a:r>
                      <a:r>
                        <a:rPr sz="1000" b="0" i="0" u="none" dirty="0">
                          <a:latin typeface="Lucida Sans"/>
                        </a:rPr>
                        <a:t> RCTs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a:t>
                      </a:r>
                      <a:r>
                        <a:rPr sz="1000" b="0" i="0" u="none" dirty="0" err="1">
                          <a:latin typeface="Lucida Sans"/>
                        </a:rPr>
                        <a:t>verschiedener</a:t>
                      </a:r>
                      <a:r>
                        <a:rPr sz="1000" b="0" i="0" u="none" dirty="0">
                          <a:latin typeface="Lucida Sans"/>
                        </a:rPr>
                        <a:t> </a:t>
                      </a:r>
                      <a:r>
                        <a:rPr sz="1000" b="0" i="0" u="none" dirty="0" err="1">
                          <a:latin typeface="Lucida Sans"/>
                        </a:rPr>
                        <a:t>Meditationsformen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Senkung</a:t>
                      </a:r>
                      <a:r>
                        <a:rPr sz="1000" b="0" i="0" u="none" dirty="0">
                          <a:latin typeface="Lucida Sans"/>
                        </a:rPr>
                        <a:t> von </a:t>
                      </a:r>
                      <a:r>
                        <a:rPr sz="1000" b="0" i="0" u="none" dirty="0" err="1">
                          <a:latin typeface="Lucida Sans"/>
                        </a:rPr>
                        <a:t>Depressivität</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onkologischen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während</a:t>
                      </a:r>
                      <a:r>
                        <a:rPr sz="1000" b="0" i="0" u="none" dirty="0">
                          <a:latin typeface="Lucida Sans"/>
                        </a:rPr>
                        <a:t> und </a:t>
                      </a:r>
                      <a:r>
                        <a:rPr sz="1000" b="0" i="0" u="none" dirty="0" err="1">
                          <a:latin typeface="Lucida Sans"/>
                        </a:rPr>
                        <a:t>nach</a:t>
                      </a:r>
                      <a:r>
                        <a:rPr sz="1000" b="0" i="0" u="none" dirty="0">
                          <a:latin typeface="Lucida Sans"/>
                        </a:rPr>
                        <a:t> </a:t>
                      </a:r>
                      <a:r>
                        <a:rPr sz="1000" b="0" i="0" u="none" dirty="0" err="1">
                          <a:latin typeface="Lucida Sans"/>
                        </a:rPr>
                        <a:t>onkologischer</a:t>
                      </a:r>
                      <a:r>
                        <a:rPr sz="1000" b="0" i="0" u="none" dirty="0">
                          <a:latin typeface="Lucida Sans"/>
                        </a:rPr>
                        <a:t> </a:t>
                      </a:r>
                      <a:r>
                        <a:rPr sz="1000" b="0" i="0" u="none" dirty="0" err="1">
                          <a:latin typeface="Lucida Sans"/>
                        </a:rPr>
                        <a:t>Therapie</a:t>
                      </a:r>
                      <a:r>
                        <a:rPr sz="1000" b="0" i="0" u="none" dirty="0">
                          <a:latin typeface="Lucida Sans"/>
                        </a:rPr>
                        <a:t> </a:t>
                      </a:r>
                      <a:r>
                        <a:rPr sz="1000" b="0" i="0" u="none" dirty="0" err="1">
                          <a:latin typeface="Lucida Sans"/>
                        </a:rPr>
                        <a:t>sowie</a:t>
                      </a:r>
                      <a:r>
                        <a:rPr sz="1000" b="0" i="0" u="none" dirty="0">
                          <a:latin typeface="Lucida Sans"/>
                        </a:rPr>
                        <a:t> in </a:t>
                      </a:r>
                      <a:r>
                        <a:rPr sz="1000" b="0" i="0" u="none" dirty="0" err="1">
                          <a:latin typeface="Lucida Sans"/>
                        </a:rPr>
                        <a:t>palliativmedizinischer</a:t>
                      </a:r>
                      <a:r>
                        <a:rPr sz="1000" b="0" i="0" u="none" dirty="0">
                          <a:latin typeface="Lucida Sans"/>
                        </a:rPr>
                        <a:t> </a:t>
                      </a:r>
                      <a:r>
                        <a:rPr sz="1000" b="0" i="0" u="none" dirty="0" err="1">
                          <a:latin typeface="Lucida Sans"/>
                        </a:rPr>
                        <a:t>Versorgung</a:t>
                      </a:r>
                      <a:r>
                        <a:rPr sz="1000" b="0" i="0" u="none" dirty="0">
                          <a:latin typeface="Lucida Sans"/>
                        </a:rPr>
                        <a:t> </a:t>
                      </a:r>
                      <a:r>
                        <a:rPr sz="1000" b="0" i="0" u="none" dirty="0" err="1">
                          <a:latin typeface="Lucida Sans"/>
                        </a:rPr>
                        <a:t>vor</a:t>
                      </a:r>
                      <a:r>
                        <a:rPr sz="1000" b="0" i="0" u="none" dirty="0">
                          <a:latin typeface="Lucida Sans"/>
                        </a:rPr>
                        <a:t>. Meditation </a:t>
                      </a:r>
                      <a:r>
                        <a:rPr sz="1000" b="0" i="0" u="none" dirty="0" err="1">
                          <a:latin typeface="Lucida Sans"/>
                        </a:rPr>
                        <a:t>kann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Senkung</a:t>
                      </a:r>
                      <a:r>
                        <a:rPr sz="1000" b="0" i="0" u="none" dirty="0">
                          <a:latin typeface="Lucida Sans"/>
                        </a:rPr>
                        <a:t> von </a:t>
                      </a:r>
                      <a:r>
                        <a:rPr sz="1000" b="0" i="0" u="none" dirty="0" err="1">
                          <a:latin typeface="Lucida Sans"/>
                        </a:rPr>
                        <a:t>Depressivität</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diesen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erwogen</a:t>
                      </a:r>
                      <a:r>
                        <a:rPr sz="1000" b="0" i="0" u="none" dirty="0">
                          <a:latin typeface="Lucida Sans"/>
                        </a:rPr>
                        <a:t> </a:t>
                      </a:r>
                      <a:r>
                        <a:rPr sz="1000" b="0" i="0" u="none" dirty="0" err="1">
                          <a:latin typeface="Lucida Sans"/>
                        </a:rPr>
                        <a:t>werden</a:t>
                      </a:r>
                      <a:r>
                        <a:rPr sz="1000" b="0" i="0" u="none" dirty="0">
                          <a:latin typeface="Lucida Sans"/>
                        </a:rPr>
                        <a:t>.</a:t>
                      </a:r>
                      <a:endParaRPr lang="de-DE" sz="1000" b="0" i="0" u="none" dirty="0">
                        <a:latin typeface="Lucida Sans"/>
                      </a:endParaRPr>
                    </a:p>
                    <a:p>
                      <a:pPr>
                        <a:defRPr sz="1000">
                          <a:solidFill>
                            <a:srgbClr val="000000"/>
                          </a:solidFill>
                          <a:latin typeface="Lucida Sans"/>
                        </a:defRPr>
                      </a:pPr>
                      <a:endParaRPr lang="de-DE" sz="1000" b="0" i="0" u="none" dirty="0">
                        <a:latin typeface="Lucida Sans"/>
                      </a:endParaRPr>
                    </a:p>
                    <a:p>
                      <a:pPr>
                        <a:defRPr sz="1000">
                          <a:solidFill>
                            <a:srgbClr val="000000"/>
                          </a:solidFill>
                          <a:latin typeface="Lucida Sans"/>
                        </a:defRPr>
                      </a:pPr>
                      <a:r>
                        <a:rPr sz="800" b="0" i="0" u="none" dirty="0">
                          <a:latin typeface="Lucida Sans"/>
                        </a:rPr>
                        <a:t>*</a:t>
                      </a:r>
                      <a:r>
                        <a:rPr sz="800" b="0" i="0" u="none" dirty="0" err="1">
                          <a:latin typeface="Lucida Sans"/>
                        </a:rPr>
                        <a:t>Depressivität</a:t>
                      </a:r>
                      <a:r>
                        <a:rPr sz="800" b="0" i="0" u="none" dirty="0">
                          <a:latin typeface="Lucida Sans"/>
                        </a:rPr>
                        <a:t> </a:t>
                      </a:r>
                      <a:r>
                        <a:rPr sz="800" b="0" i="0" u="none" dirty="0" err="1">
                          <a:latin typeface="Lucida Sans"/>
                        </a:rPr>
                        <a:t>ist</a:t>
                      </a:r>
                      <a:r>
                        <a:rPr sz="800" b="0" i="0" u="none" dirty="0">
                          <a:latin typeface="Lucida Sans"/>
                        </a:rPr>
                        <a:t> </a:t>
                      </a:r>
                      <a:r>
                        <a:rPr sz="800" b="0" i="0" u="none" dirty="0" err="1">
                          <a:latin typeface="Lucida Sans"/>
                        </a:rPr>
                        <a:t>hier</a:t>
                      </a:r>
                      <a:r>
                        <a:rPr sz="800" b="0" i="0" u="none" dirty="0">
                          <a:latin typeface="Lucida Sans"/>
                        </a:rPr>
                        <a:t> </a:t>
                      </a:r>
                      <a:r>
                        <a:rPr sz="800" b="0" i="0" u="none" dirty="0" err="1">
                          <a:latin typeface="Lucida Sans"/>
                        </a:rPr>
                        <a:t>ist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Depression (ICD F32).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rPr dirty="0"/>
                        <a:t>Level of Evidence</a:t>
                      </a:r>
                    </a:p>
                  </a:txBody>
                  <a:tcPr>
                    <a:solidFill>
                      <a:srgbClr val="FCEACC"/>
                    </a:solidFill>
                  </a:tcPr>
                </a:tc>
                <a:tc gridSpan="2">
                  <a:txBody>
                    <a:bodyPr/>
                    <a:lstStyle/>
                    <a:p>
                      <a:pPr>
                        <a:defRPr>
                          <a:solidFill>
                            <a:srgbClr val="000000"/>
                          </a:solidFill>
                          <a:latin typeface="Lucida Sans"/>
                        </a:defRPr>
                      </a:pPr>
                      <a:r>
                        <a:rPr sz="800" b="0" dirty="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[Treanor, C. J. 2016]</a:t>
                      </a:r>
                      <a:r>
                        <a:rPr sz="1000"/>
                        <a:t>, </a:t>
                      </a:r>
                      <a:r>
                        <a:rPr sz="1000">
                          <a:solidFill>
                            <a:srgbClr val="F7BF66"/>
                          </a:solidFill>
                          <a:hlinkClick r:id="rId3"/>
                        </a:rPr>
                        <a:t>[Cole, B. S. 2012]</a:t>
                      </a:r>
                      <a:r>
                        <a:rPr sz="1000"/>
                        <a:t>, </a:t>
                      </a:r>
                      <a:r>
                        <a:rPr sz="1000">
                          <a:solidFill>
                            <a:srgbClr val="F7BF66"/>
                          </a:solidFill>
                          <a:hlinkClick r:id="rId4"/>
                        </a:rPr>
                        <a:t>[Kim, Y. H. 2013]</a:t>
                      </a:r>
                      <a:r>
                        <a:rPr sz="1000"/>
                        <a:t>, </a:t>
                      </a:r>
                      <a:r>
                        <a:rPr sz="1000">
                          <a:solidFill>
                            <a:srgbClr val="F7BF66"/>
                          </a:solidFill>
                          <a:hlinkClick r:id="rId5"/>
                        </a:rPr>
                        <a:t>[Zhang, R.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032-055OL-2.0-6.3-2020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6.1: Meditation</a:t>
            </a:r>
          </a:p>
        </p:txBody>
      </p:sp>
      <p:graphicFrame>
        <p:nvGraphicFramePr>
          <p:cNvPr id="3" name="Table 2"/>
          <p:cNvGraphicFramePr>
            <a:graphicFrameLocks noGrp="1"/>
          </p:cNvGraphicFramePr>
          <p:nvPr>
            <p:extLst>
              <p:ext uri="{D42A27DB-BD31-4B8C-83A1-F6EECF244321}">
                <p14:modId xmlns:p14="http://schemas.microsoft.com/office/powerpoint/2010/main" val="519496473"/>
              </p:ext>
            </p:extLst>
          </p:nvPr>
        </p:nvGraphicFramePr>
        <p:xfrm>
          <a:off x="360000" y="1890000"/>
          <a:ext cx="11520000" cy="22687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aus</a:t>
                      </a:r>
                      <a:r>
                        <a:rPr sz="1000" b="0" i="0" u="none" dirty="0">
                          <a:latin typeface="Lucida Sans"/>
                        </a:rPr>
                        <a:t> 3 RCTs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a:t>
                      </a:r>
                      <a:r>
                        <a:rPr sz="1000" b="0" i="0" u="none" dirty="0" err="1">
                          <a:latin typeface="Lucida Sans"/>
                        </a:rPr>
                        <a:t>verschiedener</a:t>
                      </a:r>
                      <a:r>
                        <a:rPr sz="1000" b="0" i="0" u="none" dirty="0">
                          <a:latin typeface="Lucida Sans"/>
                        </a:rPr>
                        <a:t> </a:t>
                      </a:r>
                      <a:r>
                        <a:rPr sz="1000" b="0" i="0" u="none" dirty="0" err="1">
                          <a:latin typeface="Lucida Sans"/>
                        </a:rPr>
                        <a:t>Meditationsformen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Senkung</a:t>
                      </a:r>
                      <a:r>
                        <a:rPr sz="1000" b="0" i="0" u="none" dirty="0">
                          <a:latin typeface="Lucida Sans"/>
                        </a:rPr>
                        <a:t> von </a:t>
                      </a:r>
                      <a:r>
                        <a:rPr sz="1000" b="0" i="0" u="none" dirty="0" err="1">
                          <a:latin typeface="Lucida Sans"/>
                        </a:rPr>
                        <a:t>Angstsymptomen</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Brustkrebspatientinnen</a:t>
                      </a:r>
                      <a:r>
                        <a:rPr sz="1000" b="0" i="0" u="none" dirty="0">
                          <a:latin typeface="Lucida Sans"/>
                        </a:rPr>
                        <a:t> </a:t>
                      </a:r>
                      <a:r>
                        <a:rPr sz="1000" b="0" i="0" u="none" dirty="0" err="1">
                          <a:latin typeface="Lucida Sans"/>
                        </a:rPr>
                        <a:t>während</a:t>
                      </a:r>
                      <a:r>
                        <a:rPr sz="1000" b="0" i="0" u="none" dirty="0">
                          <a:latin typeface="Lucida Sans"/>
                        </a:rPr>
                        <a:t> der </a:t>
                      </a:r>
                      <a:r>
                        <a:rPr sz="1000" b="0" i="0" u="none" dirty="0" err="1">
                          <a:latin typeface="Lucida Sans"/>
                        </a:rPr>
                        <a:t>Radiotherapie</a:t>
                      </a:r>
                      <a:r>
                        <a:rPr sz="1000" b="0" i="0" u="none" dirty="0">
                          <a:latin typeface="Lucida Sans"/>
                        </a:rPr>
                        <a:t>, </a:t>
                      </a:r>
                      <a:r>
                        <a:rPr sz="1000" b="0" i="0" u="none" dirty="0" err="1">
                          <a:latin typeface="Lucida Sans"/>
                        </a:rPr>
                        <a:t>sowie</a:t>
                      </a:r>
                      <a:r>
                        <a:rPr sz="1000" b="0" i="0" u="none" dirty="0">
                          <a:latin typeface="Lucida Sans"/>
                        </a:rPr>
                        <a:t> </a:t>
                      </a:r>
                      <a:r>
                        <a:rPr sz="1000" b="0" i="0" u="none" dirty="0" err="1">
                          <a:latin typeface="Lucida Sans"/>
                        </a:rPr>
                        <a:t>vor</a:t>
                      </a:r>
                      <a:r>
                        <a:rPr sz="1000" b="0" i="0" u="none" dirty="0">
                          <a:latin typeface="Lucida Sans"/>
                        </a:rPr>
                        <a:t> </a:t>
                      </a:r>
                      <a:r>
                        <a:rPr sz="1000" b="0" i="0" u="none" dirty="0" err="1">
                          <a:latin typeface="Lucida Sans"/>
                        </a:rPr>
                        <a:t>Mastektomie</a:t>
                      </a:r>
                      <a:r>
                        <a:rPr sz="1000" b="0" i="0" u="none" dirty="0">
                          <a:latin typeface="Lucida Sans"/>
                        </a:rPr>
                        <a:t> und </a:t>
                      </a:r>
                      <a:r>
                        <a:rPr sz="1000" b="0" i="0" u="none" dirty="0" err="1">
                          <a:latin typeface="Lucida Sans"/>
                        </a:rPr>
                        <a:t>bei</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Leukämie</a:t>
                      </a:r>
                      <a:r>
                        <a:rPr sz="1000" b="0" i="0" u="none" dirty="0">
                          <a:latin typeface="Lucida Sans"/>
                        </a:rPr>
                        <a:t> </a:t>
                      </a:r>
                      <a:r>
                        <a:rPr sz="1000" b="0" i="0" u="none" dirty="0" err="1">
                          <a:latin typeface="Lucida Sans"/>
                        </a:rPr>
                        <a:t>während</a:t>
                      </a:r>
                      <a:r>
                        <a:rPr sz="1000" b="0" i="0" u="none" dirty="0">
                          <a:latin typeface="Lucida Sans"/>
                        </a:rPr>
                        <a:t> der </a:t>
                      </a:r>
                      <a:r>
                        <a:rPr sz="1000" b="0" i="0" u="none" dirty="0" err="1">
                          <a:latin typeface="Lucida Sans"/>
                        </a:rPr>
                        <a:t>Chemotherapie</a:t>
                      </a:r>
                      <a:r>
                        <a:rPr sz="1000" b="0" i="0" u="none" dirty="0">
                          <a:latin typeface="Lucida Sans"/>
                        </a:rPr>
                        <a:t> </a:t>
                      </a:r>
                      <a:r>
                        <a:rPr sz="1000" b="0" i="0" u="none" dirty="0" err="1">
                          <a:latin typeface="Lucida Sans"/>
                        </a:rPr>
                        <a:t>vor</a:t>
                      </a:r>
                      <a:r>
                        <a:rPr sz="1000" b="0" i="0" u="none" dirty="0">
                          <a:latin typeface="Lucida Sans"/>
                        </a:rPr>
                        <a:t>. Meditation </a:t>
                      </a:r>
                      <a:r>
                        <a:rPr sz="1000" b="0" i="0" u="none" dirty="0" err="1">
                          <a:latin typeface="Lucida Sans"/>
                        </a:rPr>
                        <a:t>kann</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diesen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Senkung</a:t>
                      </a:r>
                      <a:r>
                        <a:rPr sz="1000" b="0" i="0" u="none" dirty="0">
                          <a:latin typeface="Lucida Sans"/>
                        </a:rPr>
                        <a:t> von </a:t>
                      </a:r>
                      <a:r>
                        <a:rPr sz="1000" b="0" i="0" u="none" dirty="0" err="1">
                          <a:latin typeface="Lucida Sans"/>
                        </a:rPr>
                        <a:t>Angstsymptomen</a:t>
                      </a:r>
                      <a:r>
                        <a:rPr sz="1000" b="0" i="0" u="none" dirty="0">
                          <a:latin typeface="Lucida Sans"/>
                        </a:rPr>
                        <a:t>* </a:t>
                      </a:r>
                      <a:r>
                        <a:rPr sz="1000" b="0" i="0" u="none" dirty="0" err="1">
                          <a:latin typeface="Lucida Sans"/>
                        </a:rPr>
                        <a:t>erwogen</a:t>
                      </a:r>
                      <a:r>
                        <a:rPr sz="1000" b="0" i="0" u="none" dirty="0">
                          <a:latin typeface="Lucida Sans"/>
                        </a:rPr>
                        <a:t> </a:t>
                      </a:r>
                      <a:r>
                        <a:rPr sz="1000" b="0" i="0" u="none" dirty="0" err="1">
                          <a:latin typeface="Lucida Sans"/>
                        </a:rPr>
                        <a:t>werden</a:t>
                      </a:r>
                      <a:r>
                        <a:rPr sz="1000" b="0" i="0" u="none" dirty="0">
                          <a:latin typeface="Lucida Sans"/>
                        </a:rPr>
                        <a:t>. </a:t>
                      </a:r>
                      <a:endParaRPr lang="de-DE" sz="1000" b="0" i="0" u="none" dirty="0">
                        <a:latin typeface="Lucida Sans"/>
                      </a:endParaRPr>
                    </a:p>
                    <a:p>
                      <a:pPr>
                        <a:defRPr sz="1000">
                          <a:solidFill>
                            <a:srgbClr val="000000"/>
                          </a:solidFill>
                          <a:latin typeface="Lucida Sans"/>
                        </a:defRPr>
                      </a:pPr>
                      <a:endParaRPr lang="de-DE" sz="1000" b="0" i="0" u="none" dirty="0">
                        <a:latin typeface="Lucida Sans"/>
                      </a:endParaRPr>
                    </a:p>
                    <a:p>
                      <a:pPr>
                        <a:defRPr sz="1000">
                          <a:solidFill>
                            <a:srgbClr val="000000"/>
                          </a:solidFill>
                          <a:latin typeface="Lucida Sans"/>
                        </a:defRPr>
                      </a:pPr>
                      <a:r>
                        <a:rPr sz="800" b="0" i="0" u="none" dirty="0">
                          <a:latin typeface="Lucida Sans"/>
                        </a:rPr>
                        <a:t>*</a:t>
                      </a:r>
                      <a:r>
                        <a:rPr sz="800" b="0" i="0" u="none" dirty="0" err="1">
                          <a:latin typeface="Lucida Sans"/>
                        </a:rPr>
                        <a:t>Angstsymptome</a:t>
                      </a:r>
                      <a:r>
                        <a:rPr sz="800" b="0" i="0" u="none" dirty="0">
                          <a:latin typeface="Lucida Sans"/>
                        </a:rPr>
                        <a:t> </a:t>
                      </a:r>
                      <a:r>
                        <a:rPr sz="800" b="0" i="0" u="none" dirty="0" err="1">
                          <a:latin typeface="Lucida Sans"/>
                        </a:rPr>
                        <a:t>sind</a:t>
                      </a:r>
                      <a:r>
                        <a:rPr sz="800" b="0" i="0" u="none" dirty="0">
                          <a:latin typeface="Lucida Sans"/>
                        </a:rPr>
                        <a:t> </a:t>
                      </a:r>
                      <a:r>
                        <a:rPr sz="800" b="0" i="0" u="none" dirty="0" err="1">
                          <a:latin typeface="Lucida Sans"/>
                        </a:rPr>
                        <a:t>hier</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a:t>
                      </a:r>
                      <a:r>
                        <a:rPr sz="800" b="0" i="0" u="none" dirty="0" err="1">
                          <a:latin typeface="Lucida Sans"/>
                        </a:rPr>
                        <a:t>Angststörung</a:t>
                      </a:r>
                      <a:r>
                        <a:rPr sz="800" b="0" i="0" u="none" dirty="0">
                          <a:latin typeface="Lucida Sans"/>
                        </a:rPr>
                        <a:t> (ICD F40).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dirty="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[Kim, Y. H. 2013]</a:t>
                      </a:r>
                      <a:r>
                        <a:rPr sz="1000"/>
                        <a:t>, </a:t>
                      </a:r>
                      <a:r>
                        <a:rPr sz="1000">
                          <a:solidFill>
                            <a:srgbClr val="F7BF66"/>
                          </a:solidFill>
                          <a:hlinkClick r:id="rId3"/>
                        </a:rPr>
                        <a:t>[Zhang, R. 2017]</a:t>
                      </a:r>
                      <a:r>
                        <a:rPr sz="1000"/>
                        <a:t>, </a:t>
                      </a:r>
                      <a:r>
                        <a:rPr sz="1000">
                          <a:solidFill>
                            <a:srgbClr val="F7BF66"/>
                          </a:solidFill>
                          <a:hlinkClick r:id="rId4"/>
                        </a:rPr>
                        <a:t>[Parsa Yekta, Z. PhD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032-055OL-2.0-6.4-2020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6.1: Meditation</a:t>
            </a:r>
          </a:p>
        </p:txBody>
      </p:sp>
      <p:graphicFrame>
        <p:nvGraphicFramePr>
          <p:cNvPr id="3" name="Table 2"/>
          <p:cNvGraphicFramePr>
            <a:graphicFrameLocks noGrp="1"/>
          </p:cNvGraphicFramePr>
          <p:nvPr>
            <p:extLst>
              <p:ext uri="{D42A27DB-BD31-4B8C-83A1-F6EECF244321}">
                <p14:modId xmlns:p14="http://schemas.microsoft.com/office/powerpoint/2010/main" val="3244278335"/>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zur Wirksamkeit von Meditation zur Senkung der Fatigue, der Schlafqualität und/oder der kognitiven Beeinträchtigungen von onkologischen Patienten vor. Es kann keine Empfehlung für oder gegen eine Anwendung von Meditation zur Verbesserung der Fatigue, Ein- und Durchschlafstörungen und/oder kognitiven Beeinträchtigungen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[Treanor, C. J. 2016]</a:t>
                      </a:r>
                      <a:r>
                        <a:rPr sz="1000"/>
                        <a:t>, </a:t>
                      </a:r>
                      <a:r>
                        <a:rPr sz="1000">
                          <a:solidFill>
                            <a:srgbClr val="F7BF66"/>
                          </a:solidFill>
                          <a:hlinkClick r:id="rId3"/>
                        </a:rPr>
                        <a:t>[Kim, Y. H. 2013]</a:t>
                      </a:r>
                      <a:r>
                        <a:rPr sz="1000"/>
                        <a:t>, </a:t>
                      </a:r>
                      <a:r>
                        <a:rPr sz="1000">
                          <a:solidFill>
                            <a:srgbClr val="F7BF66"/>
                          </a:solidFill>
                          <a:hlinkClick r:id="rId4"/>
                        </a:rPr>
                        <a:t>[Zhang, R.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6.2: Mindfulness-based Stress Reduction (MBSR)</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inkonsistente Ergebnisse aus 1 MA mit 6 RCTs und weiteren 4 RCTs zur Wirksamkeit von MBSR zur Verbesserung der globalen und krebsspezifischen Lebensqualität bei onkologischen Patienten vor. MBSR kann zur Verbesserung der globalen und tumorspezifischen Lebensqualität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[Haller, H. 2017]</a:t>
                      </a:r>
                      <a:r>
                        <a:rPr sz="1000"/>
                        <a:t>, </a:t>
                      </a:r>
                      <a:r>
                        <a:rPr sz="1000">
                          <a:solidFill>
                            <a:srgbClr val="F7BF66"/>
                          </a:solidFill>
                          <a:hlinkClick r:id="rId3"/>
                        </a:rPr>
                        <a:t>[Johns, S. A. 2015]</a:t>
                      </a:r>
                      <a:r>
                        <a:rPr sz="1000"/>
                        <a:t>, </a:t>
                      </a:r>
                      <a:r>
                        <a:rPr sz="1000">
                          <a:solidFill>
                            <a:srgbClr val="F7BF66"/>
                          </a:solidFill>
                          <a:hlinkClick r:id="rId4"/>
                        </a:rPr>
                        <a:t>[Kenne Sarenmalm, E. 2017]</a:t>
                      </a:r>
                      <a:r>
                        <a:rPr sz="1000"/>
                        <a:t>, </a:t>
                      </a:r>
                      <a:r>
                        <a:rPr sz="1000">
                          <a:solidFill>
                            <a:srgbClr val="F7BF66"/>
                          </a:solidFill>
                          <a:hlinkClick r:id="rId5"/>
                        </a:rPr>
                        <a:t>[Schellekens, M. P. J. 2017]</a:t>
                      </a:r>
                      <a:r>
                        <a:rPr sz="1000"/>
                        <a:t>, </a:t>
                      </a:r>
                      <a:r>
                        <a:rPr sz="1000">
                          <a:solidFill>
                            <a:srgbClr val="F7BF66"/>
                          </a:solidFill>
                          <a:hlinkClick r:id="rId6"/>
                        </a:rPr>
                        <a:t>[Victorson, D.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6.2: Mindfulness-based Stress Reduction (MBSR)</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inkonsistente Ergebnisse aus 1 MA mit 5 RCTs und weiteren 6 RCTs zur Wirksamkeit von MBSR zur Senkung der Fatigue und Ein- und Durchschlafstörungen bei onkologischen Patienten nach onkologischer Therapie vor. MBSR kann zur Senkung der Fatigue1 und Ein- und Durchschlafstörungen2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[Haller, H. 2017]</a:t>
                      </a:r>
                      <a:r>
                        <a:rPr sz="1000"/>
                        <a:t>, </a:t>
                      </a:r>
                      <a:r>
                        <a:rPr sz="1000">
                          <a:solidFill>
                            <a:srgbClr val="F7BF66"/>
                          </a:solidFill>
                          <a:hlinkClick r:id="rId3"/>
                        </a:rPr>
                        <a:t>[Johns, S. A. 2015]</a:t>
                      </a:r>
                      <a:r>
                        <a:rPr sz="1000"/>
                        <a:t>, </a:t>
                      </a:r>
                      <a:r>
                        <a:rPr sz="1000">
                          <a:solidFill>
                            <a:srgbClr val="F7BF66"/>
                          </a:solidFill>
                          <a:hlinkClick r:id="rId4"/>
                        </a:rPr>
                        <a:t>[Johns, S. A. 2016]</a:t>
                      </a:r>
                      <a:r>
                        <a:rPr sz="1000"/>
                        <a:t>, </a:t>
                      </a:r>
                      <a:r>
                        <a:rPr sz="1000">
                          <a:solidFill>
                            <a:srgbClr val="F7BF66"/>
                          </a:solidFill>
                          <a:hlinkClick r:id="rId5"/>
                        </a:rPr>
                        <a:t>[Blaes, A. H. 2016]</a:t>
                      </a:r>
                      <a:r>
                        <a:rPr sz="1000"/>
                        <a:t>, </a:t>
                      </a:r>
                      <a:r>
                        <a:rPr sz="1000">
                          <a:solidFill>
                            <a:srgbClr val="F7BF66"/>
                          </a:solidFill>
                          <a:hlinkClick r:id="rId6"/>
                        </a:rPr>
                        <a:t>[Speca, M. 2000]</a:t>
                      </a:r>
                      <a:r>
                        <a:rPr sz="1000"/>
                        <a:t>, </a:t>
                      </a:r>
                      <a:r>
                        <a:rPr sz="1000">
                          <a:solidFill>
                            <a:srgbClr val="F7BF66"/>
                          </a:solidFill>
                          <a:hlinkClick r:id="rId7"/>
                        </a:rPr>
                        <a:t>[Lengacher, C. A. 2015]</a:t>
                      </a:r>
                      <a:r>
                        <a:rPr sz="1000"/>
                        <a:t>, </a:t>
                      </a:r>
                      <a:r>
                        <a:rPr sz="1000">
                          <a:solidFill>
                            <a:srgbClr val="F7BF66"/>
                          </a:solidFill>
                          <a:hlinkClick r:id="rId8"/>
                        </a:rPr>
                        <a:t>[Garland, S. N.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032-055OL-2.0-6.7-2020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sp>
        <p:nvSpPr>
          <p:cNvPr id="3" name="Rechteck 2">
            <a:extLst>
              <a:ext uri="{FF2B5EF4-FFF2-40B4-BE49-F238E27FC236}">
                <a16:creationId xmlns:a16="http://schemas.microsoft.com/office/drawing/2014/main" id="{CE89007E-F640-5A52-E20C-CA191520432A}"/>
              </a:ext>
            </a:extLst>
          </p:cNvPr>
          <p:cNvSpPr/>
          <p:nvPr/>
        </p:nvSpPr>
        <p:spPr>
          <a:xfrm>
            <a:off x="479376" y="2209073"/>
            <a:ext cx="2159000" cy="498475"/>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Langfassung</a:t>
            </a:r>
          </a:p>
        </p:txBody>
      </p:sp>
      <p:sp>
        <p:nvSpPr>
          <p:cNvPr id="4" name="Rechteck 3">
            <a:extLst>
              <a:ext uri="{FF2B5EF4-FFF2-40B4-BE49-F238E27FC236}">
                <a16:creationId xmlns:a16="http://schemas.microsoft.com/office/drawing/2014/main" id="{881910C1-B1B8-3207-1D2D-11822AEBC28B}"/>
              </a:ext>
            </a:extLst>
          </p:cNvPr>
          <p:cNvSpPr/>
          <p:nvPr/>
        </p:nvSpPr>
        <p:spPr>
          <a:xfrm>
            <a:off x="3734666" y="2206701"/>
            <a:ext cx="2158998" cy="498483"/>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Kurzfassung</a:t>
            </a:r>
          </a:p>
        </p:txBody>
      </p:sp>
      <p:sp>
        <p:nvSpPr>
          <p:cNvPr id="5" name="Rechteck 4">
            <a:extLst>
              <a:ext uri="{FF2B5EF4-FFF2-40B4-BE49-F238E27FC236}">
                <a16:creationId xmlns:a16="http://schemas.microsoft.com/office/drawing/2014/main" id="{60A3C60C-C77E-90B0-0658-6F10CD60B898}"/>
              </a:ext>
            </a:extLst>
          </p:cNvPr>
          <p:cNvSpPr/>
          <p:nvPr/>
        </p:nvSpPr>
        <p:spPr>
          <a:xfrm>
            <a:off x="3734666" y="2931385"/>
            <a:ext cx="2158998"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Foliensatz</a:t>
            </a:r>
          </a:p>
        </p:txBody>
      </p:sp>
      <p:sp>
        <p:nvSpPr>
          <p:cNvPr id="6" name="Rechteck 5">
            <a:extLst>
              <a:ext uri="{FF2B5EF4-FFF2-40B4-BE49-F238E27FC236}">
                <a16:creationId xmlns:a16="http://schemas.microsoft.com/office/drawing/2014/main" id="{D83D69F6-7852-28AC-09E2-A9C6132195D1}"/>
              </a:ext>
            </a:extLst>
          </p:cNvPr>
          <p:cNvSpPr/>
          <p:nvPr/>
        </p:nvSpPr>
        <p:spPr>
          <a:xfrm>
            <a:off x="3734664" y="4403900"/>
            <a:ext cx="4751388" cy="489147"/>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Leitlinienreport</a:t>
            </a:r>
            <a:r>
              <a:rPr lang="de-DE" dirty="0"/>
              <a:t> inkl. Evidenzberichte  </a:t>
            </a:r>
          </a:p>
        </p:txBody>
      </p:sp>
      <p:sp>
        <p:nvSpPr>
          <p:cNvPr id="12" name="Rechteck 11">
            <a:extLst>
              <a:ext uri="{FF2B5EF4-FFF2-40B4-BE49-F238E27FC236}">
                <a16:creationId xmlns:a16="http://schemas.microsoft.com/office/drawing/2014/main" id="{4F6DDE44-15BE-B9E4-2508-80BDE968C156}"/>
              </a:ext>
            </a:extLst>
          </p:cNvPr>
          <p:cNvSpPr/>
          <p:nvPr/>
        </p:nvSpPr>
        <p:spPr>
          <a:xfrm>
            <a:off x="3734665" y="3635446"/>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Patientenleitlinie</a:t>
            </a:r>
          </a:p>
        </p:txBody>
      </p:sp>
      <p:cxnSp>
        <p:nvCxnSpPr>
          <p:cNvPr id="17" name="Verbinder: gewinkelt 16">
            <a:extLst>
              <a:ext uri="{FF2B5EF4-FFF2-40B4-BE49-F238E27FC236}">
                <a16:creationId xmlns:a16="http://schemas.microsoft.com/office/drawing/2014/main" id="{9AC57354-5DA4-C48D-BA40-EAA8C9349F8E}"/>
              </a:ext>
            </a:extLst>
          </p:cNvPr>
          <p:cNvCxnSpPr>
            <a:cxnSpLocks/>
            <a:stCxn id="3" idx="3"/>
            <a:endCxn id="5" idx="1"/>
          </p:cNvCxnSpPr>
          <p:nvPr/>
        </p:nvCxnSpPr>
        <p:spPr>
          <a:xfrm>
            <a:off x="2638376" y="2458311"/>
            <a:ext cx="1096290" cy="717648"/>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0" name="Verbinder: gewinkelt 19">
            <a:extLst>
              <a:ext uri="{FF2B5EF4-FFF2-40B4-BE49-F238E27FC236}">
                <a16:creationId xmlns:a16="http://schemas.microsoft.com/office/drawing/2014/main" id="{C98CC2D8-E995-25A4-D423-78605751CB8F}"/>
              </a:ext>
            </a:extLst>
          </p:cNvPr>
          <p:cNvCxnSpPr>
            <a:cxnSpLocks/>
            <a:stCxn id="3" idx="3"/>
            <a:endCxn id="12" idx="1"/>
          </p:cNvCxnSpPr>
          <p:nvPr/>
        </p:nvCxnSpPr>
        <p:spPr>
          <a:xfrm>
            <a:off x="2638376" y="2458311"/>
            <a:ext cx="1096289" cy="1421709"/>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3" name="Verbinder: gewinkelt 22">
            <a:extLst>
              <a:ext uri="{FF2B5EF4-FFF2-40B4-BE49-F238E27FC236}">
                <a16:creationId xmlns:a16="http://schemas.microsoft.com/office/drawing/2014/main" id="{2CDA9DB0-1B3F-3D1B-116C-210AE1723AF0}"/>
              </a:ext>
            </a:extLst>
          </p:cNvPr>
          <p:cNvCxnSpPr>
            <a:cxnSpLocks/>
            <a:stCxn id="3" idx="3"/>
            <a:endCxn id="6" idx="1"/>
          </p:cNvCxnSpPr>
          <p:nvPr/>
        </p:nvCxnSpPr>
        <p:spPr>
          <a:xfrm>
            <a:off x="2638376" y="2458311"/>
            <a:ext cx="1096288" cy="2190163"/>
          </a:xfrm>
          <a:prstGeom prst="bentConnector3">
            <a:avLst>
              <a:gd name="adj1" fmla="val 50000"/>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1" name="Rechteck 30">
            <a:extLst>
              <a:ext uri="{FF2B5EF4-FFF2-40B4-BE49-F238E27FC236}">
                <a16:creationId xmlns:a16="http://schemas.microsoft.com/office/drawing/2014/main" id="{0B603144-F1FB-CE3E-2A29-605018EAE01C}"/>
              </a:ext>
            </a:extLst>
          </p:cNvPr>
          <p:cNvSpPr/>
          <p:nvPr/>
        </p:nvSpPr>
        <p:spPr>
          <a:xfrm>
            <a:off x="476100" y="2948228"/>
            <a:ext cx="2158999" cy="687217"/>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Englische Version</a:t>
            </a:r>
            <a:br>
              <a:rPr lang="de-DE" dirty="0"/>
            </a:br>
            <a:r>
              <a:rPr lang="de-DE" dirty="0"/>
              <a:t>(geplant)</a:t>
            </a:r>
          </a:p>
        </p:txBody>
      </p:sp>
      <p:cxnSp>
        <p:nvCxnSpPr>
          <p:cNvPr id="42" name="Gerade Verbindung mit Pfeil 41">
            <a:extLst>
              <a:ext uri="{FF2B5EF4-FFF2-40B4-BE49-F238E27FC236}">
                <a16:creationId xmlns:a16="http://schemas.microsoft.com/office/drawing/2014/main" id="{91552C5C-5658-4056-2EBE-AF63F1859BFA}"/>
              </a:ext>
            </a:extLst>
          </p:cNvPr>
          <p:cNvCxnSpPr>
            <a:cxnSpLocks/>
            <a:stCxn id="3" idx="3"/>
            <a:endCxn id="4" idx="1"/>
          </p:cNvCxnSpPr>
          <p:nvPr/>
        </p:nvCxnSpPr>
        <p:spPr>
          <a:xfrm flipV="1">
            <a:off x="2638376" y="2455943"/>
            <a:ext cx="1096290" cy="236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3" name="Gerade Verbindung mit Pfeil 42">
            <a:extLst>
              <a:ext uri="{FF2B5EF4-FFF2-40B4-BE49-F238E27FC236}">
                <a16:creationId xmlns:a16="http://schemas.microsoft.com/office/drawing/2014/main" id="{D6F17366-5102-9334-6C6D-6E25F76610F1}"/>
              </a:ext>
            </a:extLst>
          </p:cNvPr>
          <p:cNvCxnSpPr>
            <a:cxnSpLocks/>
            <a:stCxn id="3" idx="2"/>
            <a:endCxn id="31" idx="0"/>
          </p:cNvCxnSpPr>
          <p:nvPr/>
        </p:nvCxnSpPr>
        <p:spPr>
          <a:xfrm flipH="1">
            <a:off x="1555600" y="2707548"/>
            <a:ext cx="3276" cy="24068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8" name="Textfeld 7">
            <a:extLst>
              <a:ext uri="{FF2B5EF4-FFF2-40B4-BE49-F238E27FC236}">
                <a16:creationId xmlns:a16="http://schemas.microsoft.com/office/drawing/2014/main" id="{F10D2A41-B55A-1760-E1BA-780B7B47AACE}"/>
              </a:ext>
            </a:extLst>
          </p:cNvPr>
          <p:cNvSpPr txBox="1"/>
          <p:nvPr/>
        </p:nvSpPr>
        <p:spPr>
          <a:xfrm>
            <a:off x="479376" y="5626301"/>
            <a:ext cx="10441160" cy="369332"/>
          </a:xfrm>
          <a:prstGeom prst="rect">
            <a:avLst/>
          </a:prstGeom>
          <a:noFill/>
        </p:spPr>
        <p:txBody>
          <a:bodyPr wrap="square">
            <a:spAutoFit/>
          </a:bodyPr>
          <a:lstStyle/>
          <a:p>
            <a:pPr>
              <a:defRPr/>
            </a:pPr>
            <a:r>
              <a:rPr lang="de-DE" dirty="0">
                <a:solidFill>
                  <a:srgbClr val="F29400"/>
                </a:solidFill>
                <a:latin typeface="Lucida Sans" pitchFamily="34" charset="0"/>
              </a:rPr>
              <a:t>https://www.leitlinienprogramm-onkologie.de/leitlinien/komplementaermedizin</a:t>
            </a:r>
          </a:p>
        </p:txBody>
      </p:sp>
      <p:sp>
        <p:nvSpPr>
          <p:cNvPr id="44" name="TextBox 4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45" name="TextBox 4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453181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6.2: Mindfulness-based Stress Reduction (MBSR)</a:t>
            </a:r>
          </a:p>
        </p:txBody>
      </p:sp>
      <p:graphicFrame>
        <p:nvGraphicFramePr>
          <p:cNvPr id="3" name="Table 2"/>
          <p:cNvGraphicFramePr>
            <a:graphicFrameLocks noGrp="1"/>
          </p:cNvGraphicFramePr>
          <p:nvPr>
            <p:extLst>
              <p:ext uri="{D42A27DB-BD31-4B8C-83A1-F6EECF244321}">
                <p14:modId xmlns:p14="http://schemas.microsoft.com/office/powerpoint/2010/main" val="3615098860"/>
              </p:ext>
            </p:extLst>
          </p:nvPr>
        </p:nvGraphicFramePr>
        <p:xfrm>
          <a:off x="360000" y="1890000"/>
          <a:ext cx="11520000" cy="239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inkonsistente</a:t>
                      </a:r>
                      <a:r>
                        <a:rPr sz="1000" b="0" i="0" u="none" dirty="0">
                          <a:latin typeface="Lucida Sans"/>
                        </a:rPr>
                        <a:t> Ergebnisse </a:t>
                      </a:r>
                      <a:r>
                        <a:rPr sz="1000" b="0" i="0" u="none" dirty="0" err="1">
                          <a:latin typeface="Lucida Sans"/>
                        </a:rPr>
                        <a:t>aus</a:t>
                      </a:r>
                      <a:r>
                        <a:rPr sz="1000" b="0" i="0" u="none" dirty="0">
                          <a:latin typeface="Lucida Sans"/>
                        </a:rPr>
                        <a:t> 1 MA </a:t>
                      </a:r>
                      <a:r>
                        <a:rPr sz="1000" b="0" i="0" u="none" dirty="0" err="1">
                          <a:latin typeface="Lucida Sans"/>
                        </a:rPr>
                        <a:t>mit</a:t>
                      </a:r>
                      <a:r>
                        <a:rPr sz="1000" b="0" i="0" u="none" dirty="0">
                          <a:latin typeface="Lucida Sans"/>
                        </a:rPr>
                        <a:t> 7 RCTs und </a:t>
                      </a:r>
                      <a:r>
                        <a:rPr sz="1000" b="0" i="0" u="none" dirty="0" err="1">
                          <a:latin typeface="Lucida Sans"/>
                        </a:rPr>
                        <a:t>weiteren</a:t>
                      </a:r>
                      <a:r>
                        <a:rPr sz="1000" b="0" i="0" u="none" dirty="0">
                          <a:latin typeface="Lucida Sans"/>
                        </a:rPr>
                        <a:t> 4 RCTs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von MBSR </a:t>
                      </a:r>
                      <a:r>
                        <a:rPr sz="1000" b="0" i="0" u="none" dirty="0" err="1">
                          <a:latin typeface="Lucida Sans"/>
                        </a:rPr>
                        <a:t>zur</a:t>
                      </a:r>
                      <a:r>
                        <a:rPr sz="1000" b="0" i="0" u="none" dirty="0">
                          <a:latin typeface="Lucida Sans"/>
                        </a:rPr>
                        <a:t> </a:t>
                      </a:r>
                      <a:r>
                        <a:rPr sz="1000" b="0" i="0" u="none" dirty="0" err="1">
                          <a:latin typeface="Lucida Sans"/>
                        </a:rPr>
                        <a:t>Senkung</a:t>
                      </a:r>
                      <a:r>
                        <a:rPr sz="1000" b="0" i="0" u="none" dirty="0">
                          <a:latin typeface="Lucida Sans"/>
                        </a:rPr>
                        <a:t> von </a:t>
                      </a:r>
                      <a:r>
                        <a:rPr sz="1000" b="0" i="0" u="none" dirty="0" err="1">
                          <a:latin typeface="Lucida Sans"/>
                        </a:rPr>
                        <a:t>Depressivität</a:t>
                      </a:r>
                      <a:r>
                        <a:rPr sz="1000" b="0" i="0" u="none" dirty="0">
                          <a:latin typeface="Lucida Sans"/>
                        </a:rPr>
                        <a:t>*1, </a:t>
                      </a:r>
                      <a:r>
                        <a:rPr sz="1000" b="0" i="0" u="none" dirty="0" err="1">
                          <a:latin typeface="Lucida Sans"/>
                        </a:rPr>
                        <a:t>Angstsymptomen</a:t>
                      </a:r>
                      <a:r>
                        <a:rPr sz="1000" b="0" i="0" u="none" dirty="0">
                          <a:latin typeface="Lucida Sans"/>
                        </a:rPr>
                        <a:t>**2 und </a:t>
                      </a:r>
                      <a:r>
                        <a:rPr sz="1000" b="0" i="0" u="none" dirty="0" err="1">
                          <a:latin typeface="Lucida Sans"/>
                        </a:rPr>
                        <a:t>Stressrezeption</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onkologischen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während</a:t>
                      </a:r>
                      <a:r>
                        <a:rPr sz="1000" b="0" i="0" u="none" dirty="0">
                          <a:latin typeface="Lucida Sans"/>
                        </a:rPr>
                        <a:t> und </a:t>
                      </a:r>
                      <a:r>
                        <a:rPr sz="1000" b="0" i="0" u="none" dirty="0" err="1">
                          <a:latin typeface="Lucida Sans"/>
                        </a:rPr>
                        <a:t>nach</a:t>
                      </a:r>
                      <a:r>
                        <a:rPr sz="1000" b="0" i="0" u="none" dirty="0">
                          <a:latin typeface="Lucida Sans"/>
                        </a:rPr>
                        <a:t> </a:t>
                      </a:r>
                      <a:r>
                        <a:rPr sz="1000" b="0" i="0" u="none" dirty="0" err="1">
                          <a:latin typeface="Lucida Sans"/>
                        </a:rPr>
                        <a:t>onkologischer</a:t>
                      </a:r>
                      <a:r>
                        <a:rPr sz="1000" b="0" i="0" u="none" dirty="0">
                          <a:latin typeface="Lucida Sans"/>
                        </a:rPr>
                        <a:t> </a:t>
                      </a:r>
                      <a:r>
                        <a:rPr sz="1000" b="0" i="0" u="none" dirty="0" err="1">
                          <a:latin typeface="Lucida Sans"/>
                        </a:rPr>
                        <a:t>Therapie</a:t>
                      </a:r>
                      <a:r>
                        <a:rPr sz="1000" b="0" i="0" u="none" dirty="0">
                          <a:latin typeface="Lucida Sans"/>
                        </a:rPr>
                        <a:t> </a:t>
                      </a:r>
                      <a:r>
                        <a:rPr sz="1000" b="0" i="0" u="none" dirty="0" err="1">
                          <a:latin typeface="Lucida Sans"/>
                        </a:rPr>
                        <a:t>vor</a:t>
                      </a:r>
                      <a:r>
                        <a:rPr sz="1000" b="0" i="0" u="none" dirty="0">
                          <a:latin typeface="Lucida Sans"/>
                        </a:rPr>
                        <a:t>. MBSR </a:t>
                      </a:r>
                      <a:r>
                        <a:rPr sz="1000" b="0" i="0" u="none" dirty="0" err="1">
                          <a:latin typeface="Lucida Sans"/>
                        </a:rPr>
                        <a:t>kann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Senkung</a:t>
                      </a:r>
                      <a:r>
                        <a:rPr sz="1000" b="0" i="0" u="none" dirty="0">
                          <a:latin typeface="Lucida Sans"/>
                        </a:rPr>
                        <a:t> </a:t>
                      </a:r>
                      <a:r>
                        <a:rPr sz="1000" b="0" i="0" u="none" dirty="0" err="1">
                          <a:latin typeface="Lucida Sans"/>
                        </a:rPr>
                        <a:t>depressiver</a:t>
                      </a:r>
                      <a:r>
                        <a:rPr sz="1000" b="0" i="0" u="none" dirty="0">
                          <a:latin typeface="Lucida Sans"/>
                        </a:rPr>
                        <a:t> </a:t>
                      </a:r>
                      <a:r>
                        <a:rPr sz="1000" b="0" i="0" u="none" dirty="0" err="1">
                          <a:latin typeface="Lucida Sans"/>
                        </a:rPr>
                        <a:t>Verstimmung</a:t>
                      </a:r>
                      <a:r>
                        <a:rPr sz="1000" b="0" i="0" u="none" dirty="0">
                          <a:latin typeface="Lucida Sans"/>
                        </a:rPr>
                        <a:t>*2, </a:t>
                      </a:r>
                      <a:r>
                        <a:rPr sz="1000" b="0" i="0" u="none" dirty="0" err="1">
                          <a:latin typeface="Lucida Sans"/>
                        </a:rPr>
                        <a:t>Angstsymptomen</a:t>
                      </a:r>
                      <a:r>
                        <a:rPr sz="1000" b="0" i="0" u="none" dirty="0">
                          <a:latin typeface="Lucida Sans"/>
                        </a:rPr>
                        <a:t>**2 und der </a:t>
                      </a:r>
                      <a:r>
                        <a:rPr sz="1000" b="0" i="0" u="none" dirty="0" err="1">
                          <a:latin typeface="Lucida Sans"/>
                        </a:rPr>
                        <a:t>Stressrezeption</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diesen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erwogen</a:t>
                      </a:r>
                      <a:r>
                        <a:rPr sz="1000" b="0" i="0" u="none" dirty="0">
                          <a:latin typeface="Lucida Sans"/>
                        </a:rPr>
                        <a:t> </a:t>
                      </a:r>
                      <a:r>
                        <a:rPr sz="1000" b="0" i="0" u="none" dirty="0" err="1">
                          <a:latin typeface="Lucida Sans"/>
                        </a:rPr>
                        <a:t>werden</a:t>
                      </a:r>
                      <a:r>
                        <a:rPr sz="1000" b="0" i="0" u="none" dirty="0">
                          <a:latin typeface="Lucida Sans"/>
                        </a:rPr>
                        <a:t>.</a:t>
                      </a:r>
                      <a:endParaRPr lang="de-DE" sz="1000" b="0" i="0" u="none" dirty="0">
                        <a:latin typeface="Lucida Sans"/>
                      </a:endParaRPr>
                    </a:p>
                    <a:p>
                      <a:endParaRPr sz="1000" b="0" i="0" u="none" dirty="0">
                        <a:latin typeface="Lucida Sans"/>
                      </a:endParaRPr>
                    </a:p>
                    <a:p>
                      <a:r>
                        <a:rPr sz="800" b="0" i="0" u="none" dirty="0">
                          <a:latin typeface="Lucida Sans"/>
                        </a:rPr>
                        <a:t>*</a:t>
                      </a:r>
                      <a:r>
                        <a:rPr sz="800" b="0" i="0" u="none" dirty="0" err="1">
                          <a:latin typeface="Lucida Sans"/>
                        </a:rPr>
                        <a:t>Depressivität</a:t>
                      </a:r>
                      <a:r>
                        <a:rPr sz="800" b="0" i="0" u="none" dirty="0">
                          <a:latin typeface="Lucida Sans"/>
                        </a:rPr>
                        <a:t> </a:t>
                      </a:r>
                      <a:r>
                        <a:rPr sz="800" b="0" i="0" u="none" dirty="0" err="1">
                          <a:latin typeface="Lucida Sans"/>
                        </a:rPr>
                        <a:t>ist</a:t>
                      </a:r>
                      <a:r>
                        <a:rPr sz="800" b="0" i="0" u="none" dirty="0">
                          <a:latin typeface="Lucida Sans"/>
                        </a:rPr>
                        <a:t> </a:t>
                      </a:r>
                      <a:r>
                        <a:rPr sz="800" b="0" i="0" u="none" dirty="0" err="1">
                          <a:latin typeface="Lucida Sans"/>
                        </a:rPr>
                        <a:t>hier</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Depression (ICD F32)</a:t>
                      </a:r>
                    </a:p>
                    <a:p>
                      <a:pPr>
                        <a:defRPr sz="1000">
                          <a:solidFill>
                            <a:srgbClr val="000000"/>
                          </a:solidFill>
                          <a:latin typeface="Lucida Sans"/>
                        </a:defRPr>
                      </a:pPr>
                      <a:r>
                        <a:rPr sz="800" b="0" i="0" u="none" dirty="0">
                          <a:latin typeface="Lucida Sans"/>
                        </a:rPr>
                        <a:t>**</a:t>
                      </a:r>
                      <a:r>
                        <a:rPr sz="800" b="0" i="0" u="none" dirty="0" err="1">
                          <a:latin typeface="Lucida Sans"/>
                        </a:rPr>
                        <a:t>Angstsymptome</a:t>
                      </a:r>
                      <a:r>
                        <a:rPr sz="800" b="0" i="0" u="none" dirty="0">
                          <a:latin typeface="Lucida Sans"/>
                        </a:rPr>
                        <a:t> </a:t>
                      </a:r>
                      <a:r>
                        <a:rPr sz="800" b="0" i="0" u="none" dirty="0" err="1">
                          <a:latin typeface="Lucida Sans"/>
                        </a:rPr>
                        <a:t>sind</a:t>
                      </a:r>
                      <a:r>
                        <a:rPr sz="800" b="0" i="0" u="none" dirty="0">
                          <a:latin typeface="Lucida Sans"/>
                        </a:rPr>
                        <a:t> </a:t>
                      </a:r>
                      <a:r>
                        <a:rPr sz="800" b="0" i="0" u="none" dirty="0" err="1">
                          <a:latin typeface="Lucida Sans"/>
                        </a:rPr>
                        <a:t>hier</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a:t>
                      </a:r>
                      <a:r>
                        <a:rPr sz="800" b="0" i="0" u="none" dirty="0" err="1">
                          <a:latin typeface="Lucida Sans"/>
                        </a:rPr>
                        <a:t>Angststörung</a:t>
                      </a:r>
                      <a:r>
                        <a:rPr sz="800" b="0" i="0" u="none" dirty="0">
                          <a:latin typeface="Lucida Sans"/>
                        </a:rPr>
                        <a:t> (ICD F40)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dirty="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[Haller, H. 2017]</a:t>
                      </a:r>
                      <a:r>
                        <a:rPr sz="1000"/>
                        <a:t>, </a:t>
                      </a:r>
                      <a:r>
                        <a:rPr sz="1000">
                          <a:solidFill>
                            <a:srgbClr val="F7BF66"/>
                          </a:solidFill>
                          <a:hlinkClick r:id="rId3"/>
                        </a:rPr>
                        <a:t>[Johns, S. A. 2015]</a:t>
                      </a:r>
                      <a:r>
                        <a:rPr sz="1000"/>
                        <a:t>, </a:t>
                      </a:r>
                      <a:r>
                        <a:rPr sz="1000">
                          <a:solidFill>
                            <a:srgbClr val="F7BF66"/>
                          </a:solidFill>
                          <a:hlinkClick r:id="rId4"/>
                        </a:rPr>
                        <a:t>[Johns, S. A. 2016]</a:t>
                      </a:r>
                      <a:r>
                        <a:rPr sz="1000"/>
                        <a:t>, </a:t>
                      </a:r>
                      <a:r>
                        <a:rPr sz="1000">
                          <a:solidFill>
                            <a:srgbClr val="F7BF66"/>
                          </a:solidFill>
                          <a:hlinkClick r:id="rId5"/>
                        </a:rPr>
                        <a:t>[Bränström, R. 2010]</a:t>
                      </a:r>
                      <a:r>
                        <a:rPr sz="1000"/>
                        <a:t>, </a:t>
                      </a:r>
                      <a:r>
                        <a:rPr sz="1000">
                          <a:solidFill>
                            <a:srgbClr val="F7BF66"/>
                          </a:solidFill>
                          <a:hlinkClick r:id="rId6"/>
                        </a:rPr>
                        <a:t>[Bränström, R. 2012]</a:t>
                      </a:r>
                      <a:r>
                        <a:rPr sz="1000"/>
                        <a:t>, </a:t>
                      </a:r>
                      <a:r>
                        <a:rPr sz="1000">
                          <a:solidFill>
                            <a:srgbClr val="F7BF66"/>
                          </a:solidFill>
                          <a:hlinkClick r:id="rId7"/>
                        </a:rPr>
                        <a:t>[Zernicke, K. A.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032-055OL-2.0-6.8-2020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6.2: Mindfulness-based Stress Reduction (MBSR)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Ergebnisse aus 1 RCT zur Wirksamkeit von MBSR zur Senkung der subjektiven und objektiven kognitiven Beeinträchtigung bei onkologischen Patienten nach onkologischer Therapie vor. MBSR kann zur Senkung der kognitiven Beeinträchtigung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[Johns, S. A.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6.2: Mindfulness-based Stress Reduction (MBSR)</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konsistente Ergebnisse aus 2 RCTs zur Wirksamkeit von MBSR zur Senkung therapieassoziierter menopausaler Symptome bei Patienten mit Brustkrebs nach onkologischer Therapie vor. MBSR kann zur Senkung therapieassoziierter menopausaler Symptome bei Patientinnen mit Brustkrebs oder anderen gynäkologischen Tumoren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[Hoffman, C. J. 2012]</a:t>
                      </a:r>
                      <a:r>
                        <a:rPr sz="1000"/>
                        <a:t>, </a:t>
                      </a:r>
                      <a:r>
                        <a:rPr sz="1000">
                          <a:solidFill>
                            <a:srgbClr val="F7BF66"/>
                          </a:solidFill>
                          <a:hlinkClick r:id="rId3"/>
                        </a:rPr>
                        <a:t>[Würtzen, H.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032-055OL-2.0-6.10-2020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6.3: Multimodale und Integrative Verfahren</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RCT zur Wirksamkeit eines individualisierten, multimodalen komplementärmedizinischen Therapieangebots zur Verbesserung der globalen und tumor-spezifischen Lebensqualität, der Fatigue und Schmerzen bei Brustkrebspatientinnen während und nach onkologischer Therapie vor. Die Integration eines ärztlich geleiteten, individualisierten, multimodalen komplementärmedizinischen Therapieangebots in die Standardversorgung kann zur Verbesserung der globalen und tumorspezifischen Lebensqualität, der Fatigue und Schmerzen bei Brustkrebspatientinnen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[Witt, C.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032-055OL-2.0-6.11-2020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6.4: Tai Chi/ Qigong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inkonsistente Ergebnisse aus 1 MA mit 11 RCTs und 1 weiteren RCT zur Wirksamkeit von Tai Chi/Qigong zur Verbesserung der globalen und tumorspezifischen Lebensqualität bei onkologischen Patienten während und nach onkologischer Therapie vor. Tai Chi/Qigong kann zur Verbesserung der globalen und tumorspezifischen Lebensqualität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[Wayne, P. M. 2018]</a:t>
                      </a:r>
                      <a:r>
                        <a:rPr sz="1000"/>
                        <a:t>, </a:t>
                      </a:r>
                      <a:r>
                        <a:rPr sz="1000">
                          <a:solidFill>
                            <a:srgbClr val="F7BF66"/>
                          </a:solidFill>
                          <a:hlinkClick r:id="rId3"/>
                        </a:rPr>
                        <a:t>[Liu, P.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032-055OL-2.0-6.12-2020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6.4: Tai Chi/ Qigong</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konsistente Ergebnisse aus 1 Netzwerk-MA mit 245 RCTs, 1 MA mit 14 RCTs und 1 weiteren RCT zur Wirksamkeit von Tai Chi/Qigong zur Senkung von Fatigue1 und Ein- und Durchschlafstörungen2 bei onkologischen Patienten während und nach onkologischer Therapie vor. Tai Chi/Qigong sollte zur Senkung von Fatigue1 und Ein- und Durchschlafstörungen2 bei diesen Patienten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[Wayne, P. M. 2018]</a:t>
                      </a:r>
                      <a:r>
                        <a:rPr sz="1000"/>
                        <a:t>, </a:t>
                      </a:r>
                      <a:r>
                        <a:rPr sz="1000">
                          <a:solidFill>
                            <a:srgbClr val="F7BF66"/>
                          </a:solidFill>
                          <a:hlinkClick r:id="rId3"/>
                        </a:rPr>
                        <a:t>[Hilfiker, R. 2018]</a:t>
                      </a:r>
                      <a:r>
                        <a:rPr sz="1000"/>
                        <a:t>, </a:t>
                      </a:r>
                      <a:r>
                        <a:rPr sz="1000">
                          <a:solidFill>
                            <a:srgbClr val="F7BF66"/>
                          </a:solidFill>
                          <a:hlinkClick r:id="rId4"/>
                        </a:rPr>
                        <a:t>[Irwin, M. R.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032-055OL-2.0-6.13-2020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6.4: Tai Chi/ Qigong</a:t>
            </a:r>
          </a:p>
        </p:txBody>
      </p:sp>
      <p:graphicFrame>
        <p:nvGraphicFramePr>
          <p:cNvPr id="3" name="Table 2"/>
          <p:cNvGraphicFramePr>
            <a:graphicFrameLocks noGrp="1"/>
          </p:cNvGraphicFramePr>
          <p:nvPr>
            <p:extLst>
              <p:ext uri="{D42A27DB-BD31-4B8C-83A1-F6EECF244321}">
                <p14:modId xmlns:p14="http://schemas.microsoft.com/office/powerpoint/2010/main" val="3228155458"/>
              </p:ext>
            </p:extLst>
          </p:nvPr>
        </p:nvGraphicFramePr>
        <p:xfrm>
          <a:off x="360000" y="1890000"/>
          <a:ext cx="11520000" cy="22687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inkonsistente</a:t>
                      </a:r>
                      <a:r>
                        <a:rPr sz="1000" b="0" i="0" u="none" dirty="0">
                          <a:latin typeface="Lucida Sans"/>
                        </a:rPr>
                        <a:t> Ergebnisse </a:t>
                      </a:r>
                      <a:r>
                        <a:rPr sz="1000" b="0" i="0" u="none" dirty="0" err="1">
                          <a:latin typeface="Lucida Sans"/>
                        </a:rPr>
                        <a:t>aus</a:t>
                      </a:r>
                      <a:r>
                        <a:rPr sz="1000" b="0" i="0" u="none" dirty="0">
                          <a:latin typeface="Lucida Sans"/>
                        </a:rPr>
                        <a:t> 1 MA </a:t>
                      </a:r>
                      <a:r>
                        <a:rPr sz="1000" b="0" i="0" u="none" dirty="0" err="1">
                          <a:latin typeface="Lucida Sans"/>
                        </a:rPr>
                        <a:t>mit</a:t>
                      </a:r>
                      <a:r>
                        <a:rPr sz="1000" b="0" i="0" u="none" dirty="0">
                          <a:latin typeface="Lucida Sans"/>
                        </a:rPr>
                        <a:t> 7 RCTs und </a:t>
                      </a:r>
                      <a:r>
                        <a:rPr sz="1000" b="0" i="0" u="none" dirty="0" err="1">
                          <a:latin typeface="Lucida Sans"/>
                        </a:rPr>
                        <a:t>weiteren</a:t>
                      </a:r>
                      <a:r>
                        <a:rPr sz="1000" b="0" i="0" u="none" dirty="0">
                          <a:latin typeface="Lucida Sans"/>
                        </a:rPr>
                        <a:t> 2 RCTs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von Tai Chi/Qigong </a:t>
                      </a:r>
                      <a:r>
                        <a:rPr sz="1000" b="0" i="0" u="none" dirty="0" err="1">
                          <a:latin typeface="Lucida Sans"/>
                        </a:rPr>
                        <a:t>zur</a:t>
                      </a:r>
                      <a:r>
                        <a:rPr sz="1000" b="0" i="0" u="none" dirty="0">
                          <a:latin typeface="Lucida Sans"/>
                        </a:rPr>
                        <a:t> </a:t>
                      </a:r>
                      <a:r>
                        <a:rPr sz="1000" b="0" i="0" u="none" dirty="0" err="1">
                          <a:latin typeface="Lucida Sans"/>
                        </a:rPr>
                        <a:t>Senkung</a:t>
                      </a:r>
                      <a:r>
                        <a:rPr sz="1000" b="0" i="0" u="none" dirty="0">
                          <a:latin typeface="Lucida Sans"/>
                        </a:rPr>
                        <a:t> von </a:t>
                      </a:r>
                      <a:r>
                        <a:rPr sz="1000" b="0" i="0" u="none" dirty="0" err="1">
                          <a:latin typeface="Lucida Sans"/>
                        </a:rPr>
                        <a:t>Depressivität</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onkologischen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während</a:t>
                      </a:r>
                      <a:r>
                        <a:rPr sz="1000" b="0" i="0" u="none" dirty="0">
                          <a:latin typeface="Lucida Sans"/>
                        </a:rPr>
                        <a:t> und </a:t>
                      </a:r>
                      <a:r>
                        <a:rPr sz="1000" b="0" i="0" u="none" dirty="0" err="1">
                          <a:latin typeface="Lucida Sans"/>
                        </a:rPr>
                        <a:t>nach</a:t>
                      </a:r>
                      <a:r>
                        <a:rPr sz="1000" b="0" i="0" u="none" dirty="0">
                          <a:latin typeface="Lucida Sans"/>
                        </a:rPr>
                        <a:t> </a:t>
                      </a:r>
                      <a:r>
                        <a:rPr sz="1000" b="0" i="0" u="none" dirty="0" err="1">
                          <a:latin typeface="Lucida Sans"/>
                        </a:rPr>
                        <a:t>onkologischer</a:t>
                      </a:r>
                      <a:r>
                        <a:rPr sz="1000" b="0" i="0" u="none" dirty="0">
                          <a:latin typeface="Lucida Sans"/>
                        </a:rPr>
                        <a:t> </a:t>
                      </a:r>
                      <a:r>
                        <a:rPr sz="1000" b="0" i="0" u="none" dirty="0" err="1">
                          <a:latin typeface="Lucida Sans"/>
                        </a:rPr>
                        <a:t>Therapie</a:t>
                      </a:r>
                      <a:r>
                        <a:rPr sz="1000" b="0" i="0" u="none" dirty="0">
                          <a:latin typeface="Lucida Sans"/>
                        </a:rPr>
                        <a:t> </a:t>
                      </a:r>
                      <a:r>
                        <a:rPr sz="1000" b="0" i="0" u="none" dirty="0" err="1">
                          <a:latin typeface="Lucida Sans"/>
                        </a:rPr>
                        <a:t>vor</a:t>
                      </a:r>
                      <a:r>
                        <a:rPr sz="1000" b="0" i="0" u="none" dirty="0">
                          <a:latin typeface="Lucida Sans"/>
                        </a:rPr>
                        <a:t>. Tai Chi/Qigong </a:t>
                      </a:r>
                      <a:r>
                        <a:rPr sz="1000" b="0" i="0" u="none" dirty="0" err="1">
                          <a:latin typeface="Lucida Sans"/>
                        </a:rPr>
                        <a:t>kann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Senkung</a:t>
                      </a:r>
                      <a:r>
                        <a:rPr sz="1000" b="0" i="0" u="none" dirty="0">
                          <a:latin typeface="Lucida Sans"/>
                        </a:rPr>
                        <a:t> von </a:t>
                      </a:r>
                      <a:r>
                        <a:rPr sz="1000" b="0" i="0" u="none" dirty="0" err="1">
                          <a:latin typeface="Lucida Sans"/>
                        </a:rPr>
                        <a:t>depressiven</a:t>
                      </a:r>
                      <a:r>
                        <a:rPr sz="1000" b="0" i="0" u="none" dirty="0">
                          <a:latin typeface="Lucida Sans"/>
                        </a:rPr>
                        <a:t> </a:t>
                      </a:r>
                      <a:r>
                        <a:rPr sz="1000" b="0" i="0" u="none" dirty="0" err="1">
                          <a:latin typeface="Lucida Sans"/>
                        </a:rPr>
                        <a:t>Verstimmungen</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onkologischen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erwogen</a:t>
                      </a:r>
                      <a:r>
                        <a:rPr sz="1000" b="0" i="0" u="none" dirty="0">
                          <a:latin typeface="Lucida Sans"/>
                        </a:rPr>
                        <a:t> </a:t>
                      </a:r>
                      <a:r>
                        <a:rPr sz="1000" b="0" i="0" u="none" dirty="0" err="1">
                          <a:latin typeface="Lucida Sans"/>
                        </a:rPr>
                        <a:t>werden</a:t>
                      </a:r>
                      <a:r>
                        <a:rPr sz="1000" b="0" i="0" u="none" dirty="0">
                          <a:latin typeface="Lucida Sans"/>
                        </a:rPr>
                        <a:t>.</a:t>
                      </a:r>
                      <a:endParaRPr lang="de-DE" sz="1000" b="0" i="0" u="none" dirty="0">
                        <a:latin typeface="Lucida Sans"/>
                      </a:endParaRPr>
                    </a:p>
                    <a:p>
                      <a:endParaRPr sz="1000" b="0" i="0" u="none" dirty="0">
                        <a:latin typeface="Lucida Sans"/>
                      </a:endParaRPr>
                    </a:p>
                    <a:p>
                      <a:pPr>
                        <a:defRPr sz="1000">
                          <a:solidFill>
                            <a:srgbClr val="000000"/>
                          </a:solidFill>
                          <a:latin typeface="Lucida Sans"/>
                        </a:defRPr>
                      </a:pPr>
                      <a:r>
                        <a:rPr sz="800" b="0" i="0" u="none" dirty="0">
                          <a:latin typeface="Lucida Sans"/>
                        </a:rPr>
                        <a:t>*</a:t>
                      </a:r>
                      <a:r>
                        <a:rPr sz="800" b="0" i="0" u="none" dirty="0" err="1">
                          <a:latin typeface="Lucida Sans"/>
                        </a:rPr>
                        <a:t>Depressivität</a:t>
                      </a:r>
                      <a:r>
                        <a:rPr sz="800" b="0" i="0" u="none" dirty="0">
                          <a:latin typeface="Lucida Sans"/>
                        </a:rPr>
                        <a:t> </a:t>
                      </a:r>
                      <a:r>
                        <a:rPr sz="800" b="0" i="0" u="none" dirty="0" err="1">
                          <a:latin typeface="Lucida Sans"/>
                        </a:rPr>
                        <a:t>ist</a:t>
                      </a:r>
                      <a:r>
                        <a:rPr sz="800" b="0" i="0" u="none" dirty="0">
                          <a:latin typeface="Lucida Sans"/>
                        </a:rPr>
                        <a:t> </a:t>
                      </a:r>
                      <a:r>
                        <a:rPr sz="800" b="0" i="0" u="none" dirty="0" err="1">
                          <a:latin typeface="Lucida Sans"/>
                        </a:rPr>
                        <a:t>hier</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Depression (ICD F32).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dirty="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[Wayne, P. M. 2018]</a:t>
                      </a:r>
                      <a:r>
                        <a:rPr sz="1000"/>
                        <a:t>, </a:t>
                      </a:r>
                      <a:r>
                        <a:rPr sz="1000">
                          <a:solidFill>
                            <a:srgbClr val="F7BF66"/>
                          </a:solidFill>
                          <a:hlinkClick r:id="rId3"/>
                        </a:rPr>
                        <a:t>[Liu, P. 2017]</a:t>
                      </a:r>
                      <a:r>
                        <a:rPr sz="1000"/>
                        <a:t>, </a:t>
                      </a:r>
                      <a:r>
                        <a:rPr sz="1000">
                          <a:solidFill>
                            <a:srgbClr val="F7BF66"/>
                          </a:solidFill>
                          <a:hlinkClick r:id="rId4"/>
                        </a:rPr>
                        <a:t>[Irwin, M. R.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032-055OL-2.0-6.14-2020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6.5: Yoga</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heterogene Daten aus 1 MA mit 5 RCTs zur Wirksamkeit von Yoga zur Verbesserung der globalen und krebsspezifischen Lebensqualität bei Brustkrebspatientinnen nach onkologischer Therapie vor. Yoga kann zur Verbesserung der globalen und krebsspezifischen Lebensqualität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[Cramer, H.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032-055OL-2.0-6.15-2020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6.5: Yoga</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Netzwerk-MA mit 245 RCTs und 1 MA mit 17 RCTs zur Wirksamkeit von Yoga zur Senkung von Fatigue bei onkologischen Patienten während und nach onkologischer Therapie vor. Yoga sollte zur Senkung von Fatigue bei diesen Patienten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[Hilfiker, R. 2018]</a:t>
                      </a:r>
                      <a:r>
                        <a:rPr sz="1000"/>
                        <a:t>, </a:t>
                      </a:r>
                      <a:r>
                        <a:rPr sz="1000">
                          <a:solidFill>
                            <a:srgbClr val="F7BF66"/>
                          </a:solidFill>
                          <a:hlinkClick r:id="rId3"/>
                        </a:rPr>
                        <a:t>[Cramer, H.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032-055OL-2.0-6.16-2020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6.5: Yoga</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MA mit 8 RCTs und weiteren 3 RCTs zur Wirksamkeit von Yoga zur Senkung von Ein- und Durchschlafstörungen bei Brustkrebspatientinnen nach onkologischer Therapie vor. Yoga kann zur Senkung von Ein- und Durchschlafstörungen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[Cramer, H. 2017]</a:t>
                      </a:r>
                      <a:r>
                        <a:rPr sz="1000"/>
                        <a:t>, </a:t>
                      </a:r>
                      <a:r>
                        <a:rPr sz="1000">
                          <a:solidFill>
                            <a:srgbClr val="F7BF66"/>
                          </a:solidFill>
                          <a:hlinkClick r:id="rId3"/>
                        </a:rPr>
                        <a:t>[Carson, J. W. 2009]</a:t>
                      </a:r>
                      <a:r>
                        <a:rPr sz="1000"/>
                        <a:t>, </a:t>
                      </a:r>
                      <a:r>
                        <a:rPr sz="1000">
                          <a:solidFill>
                            <a:srgbClr val="F7BF66"/>
                          </a:solidFill>
                          <a:hlinkClick r:id="rId4"/>
                        </a:rPr>
                        <a:t>[Cramer, H. 2015]</a:t>
                      </a:r>
                      <a:r>
                        <a:rPr sz="1000"/>
                        <a:t>, </a:t>
                      </a:r>
                      <a:r>
                        <a:rPr sz="1000">
                          <a:solidFill>
                            <a:srgbClr val="F7BF66"/>
                          </a:solidFill>
                          <a:hlinkClick r:id="rId5"/>
                        </a:rPr>
                        <a:t>[Mustian, K. M.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032-055OL-2.0-6.17-2020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pic>
        <p:nvPicPr>
          <p:cNvPr id="7" name="Grafik 6">
            <a:extLst>
              <a:ext uri="{FF2B5EF4-FFF2-40B4-BE49-F238E27FC236}">
                <a16:creationId xmlns:a16="http://schemas.microsoft.com/office/drawing/2014/main" id="{0A54D63B-A7A9-1A6D-8CF9-765B4FA49665}"/>
              </a:ext>
            </a:extLst>
          </p:cNvPr>
          <p:cNvPicPr>
            <a:picLocks noChangeAspect="1"/>
          </p:cNvPicPr>
          <p:nvPr/>
        </p:nvPicPr>
        <p:blipFill rotWithShape="1">
          <a:blip r:embed="rId2"/>
          <a:srcRect t="1539" b="6154"/>
          <a:stretch/>
        </p:blipFill>
        <p:spPr>
          <a:xfrm>
            <a:off x="1898409" y="1628800"/>
            <a:ext cx="2613415" cy="4619456"/>
          </a:xfrm>
          <a:prstGeom prst="rect">
            <a:avLst/>
          </a:prstGeom>
        </p:spPr>
      </p:pic>
      <p:sp>
        <p:nvSpPr>
          <p:cNvPr id="8" name="Textfeld 7">
            <a:extLst>
              <a:ext uri="{FF2B5EF4-FFF2-40B4-BE49-F238E27FC236}">
                <a16:creationId xmlns:a16="http://schemas.microsoft.com/office/drawing/2014/main" id="{58051CFF-699D-1C9D-2D86-844512BFA83C}"/>
              </a:ext>
            </a:extLst>
          </p:cNvPr>
          <p:cNvSpPr txBox="1"/>
          <p:nvPr/>
        </p:nvSpPr>
        <p:spPr>
          <a:xfrm>
            <a:off x="4871864" y="1700808"/>
            <a:ext cx="5493736" cy="1754326"/>
          </a:xfrm>
          <a:prstGeom prst="rect">
            <a:avLst/>
          </a:prstGeom>
          <a:noFill/>
        </p:spPr>
        <p:txBody>
          <a:bodyPr wrap="square" rtlCol="0">
            <a:spAutoFit/>
          </a:bodyPr>
          <a:lstStyle/>
          <a:p>
            <a:r>
              <a:rPr lang="de-DE" dirty="0"/>
              <a:t>Die Leitlinie ist außerdem in der App des Leitlinienprogramms Onkologie enthalten. </a:t>
            </a:r>
          </a:p>
          <a:p>
            <a:endParaRPr lang="de-DE" dirty="0"/>
          </a:p>
          <a:p>
            <a:r>
              <a:rPr lang="de-DE" dirty="0"/>
              <a:t>Weitere Informationen unter: </a:t>
            </a:r>
            <a:r>
              <a:rPr lang="de-DE" dirty="0">
                <a:solidFill>
                  <a:srgbClr val="F39D11"/>
                </a:solidFill>
              </a:rPr>
              <a:t>https://www.leitlinienprogramm-onkologie.de/app/ </a:t>
            </a:r>
            <a:endParaRPr lang="de-DE" sz="2800" b="1" dirty="0">
              <a:solidFill>
                <a:srgbClr val="F39D11"/>
              </a:solidFill>
            </a:endParaRPr>
          </a:p>
        </p:txBody>
      </p:sp>
      <p:sp>
        <p:nvSpPr>
          <p:cNvPr id="9" name="TextBox 8"/>
          <p:cNvSpPr txBox="1"/>
          <p:nvPr/>
        </p:nvSpPr>
        <p:spPr>
          <a:xfrm>
            <a:off x="5484000" y="6498000"/>
            <a:ext cx="5040000" cy="360000"/>
          </a:xfrm>
          <a:prstGeom prst="rect">
            <a:avLst/>
          </a:prstGeom>
          <a:noFill/>
        </p:spPr>
        <p:txBody>
          <a:bodyPr wrap="square" anchor="ctr">
            <a:normAutofit/>
          </a:bodyPr>
          <a:lstStyle/>
          <a:p>
            <a:pPr>
              <a:defRPr sz="800"/>
            </a:pPr>
            <a:r>
              <a:rPr sz="800"/>
              <a:t>S3-LL POMGAT | V1.0 | November 2023</a:t>
            </a:r>
          </a:p>
        </p:txBody>
      </p:sp>
      <p:pic>
        <p:nvPicPr>
          <p:cNvPr id="3" name="Picture 18">
            <a:extLst>
              <a:ext uri="{FF2B5EF4-FFF2-40B4-BE49-F238E27FC236}">
                <a16:creationId xmlns:a16="http://schemas.microsoft.com/office/drawing/2014/main" id="{7010C83B-9272-48B3-FDCA-59C27CE15F1E}"/>
              </a:ext>
            </a:extLst>
          </p:cNvPr>
          <p:cNvPicPr>
            <a:picLocks noChangeAspect="1"/>
          </p:cNvPicPr>
          <p:nvPr/>
        </p:nvPicPr>
        <p:blipFill>
          <a:blip r:embed="rId3"/>
          <a:stretch>
            <a:fillRect/>
          </a:stretch>
        </p:blipFill>
        <p:spPr>
          <a:xfrm>
            <a:off x="4961436" y="3638423"/>
            <a:ext cx="1926652" cy="2247760"/>
          </a:xfrm>
          <a:prstGeom prst="rect">
            <a:avLst/>
          </a:prstGeom>
        </p:spPr>
      </p:pic>
      <p:pic>
        <p:nvPicPr>
          <p:cNvPr id="4" name="Picture 19">
            <a:extLst>
              <a:ext uri="{FF2B5EF4-FFF2-40B4-BE49-F238E27FC236}">
                <a16:creationId xmlns:a16="http://schemas.microsoft.com/office/drawing/2014/main" id="{D3558C38-AFD6-FB13-1BD7-E6BDA1BAF6C3}"/>
              </a:ext>
            </a:extLst>
          </p:cNvPr>
          <p:cNvPicPr>
            <a:picLocks noChangeAspect="1"/>
          </p:cNvPicPr>
          <p:nvPr/>
        </p:nvPicPr>
        <p:blipFill>
          <a:blip r:embed="rId4"/>
          <a:stretch>
            <a:fillRect/>
          </a:stretch>
        </p:blipFill>
        <p:spPr>
          <a:xfrm>
            <a:off x="7752185" y="3638423"/>
            <a:ext cx="1926651" cy="2247760"/>
          </a:xfrm>
          <a:prstGeom prst="rect">
            <a:avLst/>
          </a:prstGeom>
        </p:spPr>
      </p:pic>
      <p:sp>
        <p:nvSpPr>
          <p:cNvPr id="10" name="TextBox 9"/>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11" name="TextBox 10"/>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extLst>
      <p:ext uri="{BB962C8B-B14F-4D97-AF65-F5344CB8AC3E}">
        <p14:creationId xmlns:p14="http://schemas.microsoft.com/office/powerpoint/2010/main" val="41414092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6.5: Yoga</a:t>
            </a:r>
          </a:p>
        </p:txBody>
      </p:sp>
      <p:graphicFrame>
        <p:nvGraphicFramePr>
          <p:cNvPr id="3" name="Table 2"/>
          <p:cNvGraphicFramePr>
            <a:graphicFrameLocks noGrp="1"/>
          </p:cNvGraphicFramePr>
          <p:nvPr>
            <p:extLst>
              <p:ext uri="{D42A27DB-BD31-4B8C-83A1-F6EECF244321}">
                <p14:modId xmlns:p14="http://schemas.microsoft.com/office/powerpoint/2010/main" val="4026823197"/>
              </p:ext>
            </p:extLst>
          </p:nvPr>
        </p:nvGraphicFramePr>
        <p:xfrm>
          <a:off x="360000" y="1890000"/>
          <a:ext cx="11520000" cy="223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253512">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Es </a:t>
                      </a:r>
                      <a:r>
                        <a:rPr sz="1000" b="0" i="0" u="none" dirty="0" err="1">
                          <a:latin typeface="Lucida Sans"/>
                        </a:rPr>
                        <a:t>liegen</a:t>
                      </a:r>
                      <a:r>
                        <a:rPr sz="1000" b="0" i="0" u="none" dirty="0">
                          <a:latin typeface="Lucida Sans"/>
                        </a:rPr>
                        <a:t> </a:t>
                      </a:r>
                      <a:r>
                        <a:rPr sz="1000" b="0" i="0" u="none" dirty="0" err="1">
                          <a:latin typeface="Lucida Sans"/>
                        </a:rPr>
                        <a:t>Daten</a:t>
                      </a:r>
                      <a:r>
                        <a:rPr sz="1000" b="0" i="0" u="none" dirty="0">
                          <a:latin typeface="Lucida Sans"/>
                        </a:rPr>
                        <a:t> </a:t>
                      </a:r>
                      <a:r>
                        <a:rPr sz="1000" b="0" i="0" u="none" dirty="0" err="1">
                          <a:latin typeface="Lucida Sans"/>
                        </a:rPr>
                        <a:t>aus</a:t>
                      </a:r>
                      <a:r>
                        <a:rPr sz="1000" b="0" i="0" u="none" dirty="0">
                          <a:latin typeface="Lucida Sans"/>
                        </a:rPr>
                        <a:t> 1 RCT </a:t>
                      </a:r>
                      <a:r>
                        <a:rPr sz="1000" b="0" i="0" u="none" dirty="0" err="1">
                          <a:latin typeface="Lucida Sans"/>
                        </a:rPr>
                        <a:t>zur</a:t>
                      </a:r>
                      <a:r>
                        <a:rPr sz="1000" b="0" i="0" u="none" dirty="0">
                          <a:latin typeface="Lucida Sans"/>
                        </a:rPr>
                        <a:t> </a:t>
                      </a:r>
                      <a:r>
                        <a:rPr sz="1000" b="0" i="0" u="none" dirty="0" err="1">
                          <a:latin typeface="Lucida Sans"/>
                        </a:rPr>
                        <a:t>Wirksamkeit</a:t>
                      </a:r>
                      <a:r>
                        <a:rPr sz="1000" b="0" i="0" u="none" dirty="0">
                          <a:latin typeface="Lucida Sans"/>
                        </a:rPr>
                        <a:t> von Yoga auf die </a:t>
                      </a:r>
                      <a:r>
                        <a:rPr sz="1000" b="0" i="0" u="none" dirty="0" err="1">
                          <a:latin typeface="Lucida Sans"/>
                        </a:rPr>
                        <a:t>Reduzierung</a:t>
                      </a:r>
                      <a:r>
                        <a:rPr sz="1000" b="0" i="0" u="none" dirty="0">
                          <a:latin typeface="Lucida Sans"/>
                        </a:rPr>
                        <a:t> von </a:t>
                      </a:r>
                      <a:r>
                        <a:rPr sz="1000" b="0" i="0" u="none" dirty="0" err="1">
                          <a:latin typeface="Lucida Sans"/>
                        </a:rPr>
                        <a:t>Depressivität</a:t>
                      </a:r>
                      <a:r>
                        <a:rPr sz="1000" b="0" i="0" u="none" dirty="0">
                          <a:latin typeface="Lucida Sans"/>
                        </a:rPr>
                        <a:t>* und </a:t>
                      </a:r>
                      <a:r>
                        <a:rPr sz="1000" b="0" i="0" u="none" dirty="0" err="1">
                          <a:latin typeface="Lucida Sans"/>
                        </a:rPr>
                        <a:t>Angstsymptomen</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Kolorektalkarzinom</a:t>
                      </a:r>
                      <a:r>
                        <a:rPr sz="1000" b="0" i="0" u="none" dirty="0">
                          <a:latin typeface="Lucida Sans"/>
                        </a:rPr>
                        <a:t> </a:t>
                      </a:r>
                      <a:r>
                        <a:rPr sz="1000" b="0" i="0" u="none" dirty="0" err="1">
                          <a:latin typeface="Lucida Sans"/>
                        </a:rPr>
                        <a:t>nach</a:t>
                      </a:r>
                      <a:r>
                        <a:rPr sz="1000" b="0" i="0" u="none" dirty="0">
                          <a:latin typeface="Lucida Sans"/>
                        </a:rPr>
                        <a:t> </a:t>
                      </a:r>
                      <a:r>
                        <a:rPr sz="1000" b="0" i="0" u="none" dirty="0" err="1">
                          <a:latin typeface="Lucida Sans"/>
                        </a:rPr>
                        <a:t>onkologischer</a:t>
                      </a:r>
                      <a:r>
                        <a:rPr sz="1000" b="0" i="0" u="none" dirty="0">
                          <a:latin typeface="Lucida Sans"/>
                        </a:rPr>
                        <a:t> </a:t>
                      </a:r>
                      <a:r>
                        <a:rPr sz="1000" b="0" i="0" u="none" dirty="0" err="1">
                          <a:latin typeface="Lucida Sans"/>
                        </a:rPr>
                        <a:t>Therapie</a:t>
                      </a:r>
                      <a:r>
                        <a:rPr sz="1000" b="0" i="0" u="none" dirty="0">
                          <a:latin typeface="Lucida Sans"/>
                        </a:rPr>
                        <a:t> </a:t>
                      </a:r>
                      <a:r>
                        <a:rPr sz="1000" b="0" i="0" u="none" dirty="0" err="1">
                          <a:latin typeface="Lucida Sans"/>
                        </a:rPr>
                        <a:t>vor</a:t>
                      </a:r>
                      <a:r>
                        <a:rPr sz="1000" b="0" i="0" u="none" dirty="0">
                          <a:latin typeface="Lucida Sans"/>
                        </a:rPr>
                        <a:t>. Yoga </a:t>
                      </a:r>
                      <a:r>
                        <a:rPr sz="1000" b="0" i="0" u="none" dirty="0" err="1">
                          <a:latin typeface="Lucida Sans"/>
                        </a:rPr>
                        <a:t>kann</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Reduzierung</a:t>
                      </a:r>
                      <a:r>
                        <a:rPr sz="1000" b="0" i="0" u="none" dirty="0">
                          <a:latin typeface="Lucida Sans"/>
                        </a:rPr>
                        <a:t> </a:t>
                      </a:r>
                      <a:r>
                        <a:rPr sz="1000" b="0" i="0" u="none" dirty="0" err="1">
                          <a:latin typeface="Lucida Sans"/>
                        </a:rPr>
                        <a:t>depressiver</a:t>
                      </a:r>
                      <a:r>
                        <a:rPr sz="1000" b="0" i="0" u="none" dirty="0">
                          <a:latin typeface="Lucida Sans"/>
                        </a:rPr>
                        <a:t> </a:t>
                      </a:r>
                      <a:r>
                        <a:rPr sz="1000" b="0" i="0" u="none" dirty="0" err="1">
                          <a:latin typeface="Lucida Sans"/>
                        </a:rPr>
                        <a:t>Verstimmung</a:t>
                      </a:r>
                      <a:r>
                        <a:rPr sz="1000" b="0" i="0" u="none" dirty="0">
                          <a:latin typeface="Lucida Sans"/>
                        </a:rPr>
                        <a:t>* und </a:t>
                      </a:r>
                      <a:r>
                        <a:rPr sz="1000" b="0" i="0" u="none" dirty="0" err="1">
                          <a:latin typeface="Lucida Sans"/>
                        </a:rPr>
                        <a:t>Angstsymptomen</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diesen</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erwogen</a:t>
                      </a:r>
                      <a:r>
                        <a:rPr sz="1000" b="0" i="0" u="none" dirty="0">
                          <a:latin typeface="Lucida Sans"/>
                        </a:rPr>
                        <a:t> </a:t>
                      </a:r>
                      <a:r>
                        <a:rPr sz="1000" b="0" i="0" u="none" dirty="0" err="1">
                          <a:latin typeface="Lucida Sans"/>
                        </a:rPr>
                        <a:t>werden</a:t>
                      </a:r>
                      <a:r>
                        <a:rPr sz="1000" b="0" i="0" u="none" dirty="0">
                          <a:latin typeface="Lucida Sans"/>
                        </a:rPr>
                        <a:t>. </a:t>
                      </a:r>
                      <a:endParaRPr lang="de-DE" sz="1000" b="0" i="0" u="none" dirty="0">
                        <a:latin typeface="Lucida Sans"/>
                      </a:endParaRPr>
                    </a:p>
                    <a:p>
                      <a:pPr>
                        <a:defRPr sz="1000">
                          <a:solidFill>
                            <a:srgbClr val="000000"/>
                          </a:solidFill>
                          <a:latin typeface="Lucida Sans"/>
                        </a:defRPr>
                      </a:pPr>
                      <a:endParaRPr lang="de-DE" sz="1000" b="0" i="0" u="none" dirty="0">
                        <a:latin typeface="Lucida Sans"/>
                      </a:endParaRPr>
                    </a:p>
                    <a:p>
                      <a:pPr>
                        <a:defRPr sz="1000">
                          <a:solidFill>
                            <a:srgbClr val="000000"/>
                          </a:solidFill>
                          <a:latin typeface="Lucida Sans"/>
                        </a:defRPr>
                      </a:pPr>
                      <a:r>
                        <a:rPr sz="800" b="0" i="0" u="none" dirty="0">
                          <a:latin typeface="Lucida Sans"/>
                        </a:rPr>
                        <a:t>*</a:t>
                      </a:r>
                      <a:r>
                        <a:rPr sz="800" b="0" i="0" u="none" dirty="0" err="1">
                          <a:latin typeface="Lucida Sans"/>
                        </a:rPr>
                        <a:t>Depressivität</a:t>
                      </a:r>
                      <a:r>
                        <a:rPr sz="800" b="0" i="0" u="none" dirty="0">
                          <a:latin typeface="Lucida Sans"/>
                        </a:rPr>
                        <a:t> </a:t>
                      </a:r>
                      <a:r>
                        <a:rPr sz="800" b="0" i="0" u="none" dirty="0" err="1">
                          <a:latin typeface="Lucida Sans"/>
                        </a:rPr>
                        <a:t>ist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Depression (ICD F32) </a:t>
                      </a:r>
                      <a:endParaRPr lang="de-DE" sz="800" b="0" i="0" u="none" dirty="0">
                        <a:latin typeface="Lucida Sans"/>
                      </a:endParaRPr>
                    </a:p>
                    <a:p>
                      <a:pPr>
                        <a:defRPr sz="1000">
                          <a:solidFill>
                            <a:srgbClr val="000000"/>
                          </a:solidFill>
                          <a:latin typeface="Lucida Sans"/>
                        </a:defRPr>
                      </a:pPr>
                      <a:r>
                        <a:rPr sz="800" b="0" i="0" u="none" dirty="0">
                          <a:latin typeface="Lucida Sans"/>
                        </a:rPr>
                        <a:t>**</a:t>
                      </a:r>
                      <a:r>
                        <a:rPr sz="800" b="0" i="0" u="none" dirty="0" err="1">
                          <a:latin typeface="Lucida Sans"/>
                        </a:rPr>
                        <a:t>Angstsymptome</a:t>
                      </a:r>
                      <a:r>
                        <a:rPr sz="800" b="0" i="0" u="none" dirty="0">
                          <a:latin typeface="Lucida Sans"/>
                        </a:rPr>
                        <a:t> </a:t>
                      </a:r>
                      <a:r>
                        <a:rPr sz="800" b="0" i="0" u="none" dirty="0" err="1">
                          <a:latin typeface="Lucida Sans"/>
                        </a:rPr>
                        <a:t>sind</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subklinische</a:t>
                      </a:r>
                      <a:r>
                        <a:rPr sz="800" b="0" i="0" u="none" dirty="0">
                          <a:latin typeface="Lucida Sans"/>
                        </a:rPr>
                        <a:t> </a:t>
                      </a:r>
                      <a:r>
                        <a:rPr sz="800" b="0" i="0" u="none" dirty="0" err="1">
                          <a:latin typeface="Lucida Sans"/>
                        </a:rPr>
                        <a:t>Ausprägungen</a:t>
                      </a:r>
                      <a:r>
                        <a:rPr sz="800" b="0" i="0" u="none" dirty="0">
                          <a:latin typeface="Lucida Sans"/>
                        </a:rPr>
                        <a:t> </a:t>
                      </a:r>
                      <a:r>
                        <a:rPr sz="800" b="0" i="0" u="none" dirty="0" err="1">
                          <a:latin typeface="Lucida Sans"/>
                        </a:rPr>
                        <a:t>zu</a:t>
                      </a:r>
                      <a:r>
                        <a:rPr sz="800" b="0" i="0" u="none" dirty="0">
                          <a:latin typeface="Lucida Sans"/>
                        </a:rPr>
                        <a:t> verstehen, </a:t>
                      </a:r>
                      <a:r>
                        <a:rPr sz="800" b="0" i="0" u="none" dirty="0" err="1">
                          <a:latin typeface="Lucida Sans"/>
                        </a:rPr>
                        <a:t>nicht</a:t>
                      </a:r>
                      <a:r>
                        <a:rPr sz="800" b="0" i="0" u="none" dirty="0">
                          <a:latin typeface="Lucida Sans"/>
                        </a:rPr>
                        <a:t> </a:t>
                      </a:r>
                      <a:r>
                        <a:rPr sz="800" b="0" i="0" u="none" dirty="0" err="1">
                          <a:latin typeface="Lucida Sans"/>
                        </a:rPr>
                        <a:t>als</a:t>
                      </a:r>
                      <a:r>
                        <a:rPr sz="800" b="0" i="0" u="none" dirty="0">
                          <a:latin typeface="Lucida Sans"/>
                        </a:rPr>
                        <a:t> </a:t>
                      </a:r>
                      <a:r>
                        <a:rPr sz="800" b="0" i="0" u="none" dirty="0" err="1">
                          <a:latin typeface="Lucida Sans"/>
                        </a:rPr>
                        <a:t>diagnostizierte</a:t>
                      </a:r>
                      <a:r>
                        <a:rPr sz="800" b="0" i="0" u="none" dirty="0">
                          <a:latin typeface="Lucida Sans"/>
                        </a:rPr>
                        <a:t> </a:t>
                      </a:r>
                      <a:r>
                        <a:rPr sz="800" b="0" i="0" u="none" dirty="0" err="1">
                          <a:latin typeface="Lucida Sans"/>
                        </a:rPr>
                        <a:t>Angststörung</a:t>
                      </a:r>
                      <a:r>
                        <a:rPr sz="800" b="0" i="0" u="none" dirty="0">
                          <a:latin typeface="Lucida Sans"/>
                        </a:rPr>
                        <a:t> (ICD F40)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dirty="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[Cramer, H.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032-055OL-2.0-6.18-2020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6.5: Yoga</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2 RCTs zur Wirksamkeit von Yoga auf die Senkung der empfundenen kognitiven Beeinträchtigung bei Brustkrebspatientinnen nach onkologischer Therapie vor. Yoga kann zur Senkung der kognitiven Beeinträchtigung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[Derry, H. M. 2015]</a:t>
                      </a:r>
                      <a:r>
                        <a:rPr sz="1000"/>
                        <a:t>, </a:t>
                      </a:r>
                      <a:r>
                        <a:rPr sz="1000">
                          <a:solidFill>
                            <a:srgbClr val="F7BF66"/>
                          </a:solidFill>
                          <a:hlinkClick r:id="rId3"/>
                        </a:rPr>
                        <a:t>[Janelsins, M. C.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032-055OL-2.0-6.19-2020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6.5: Yoga</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2 RCTs zur Wirksamkeit von Yoga zur Senkung therapieassoziierter menopausaler Symptome (wie Hitzewallungen, Gelenkschmerzen und weitere somatovegetative und urogenitale Symptome) bei Brustkrebspatientinnen nach onkologischer Therapie vor. Yoga kann zur Senkung therapieassoziierter menopausaler Symptome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[Carson, J. W. 2009]</a:t>
                      </a:r>
                      <a:r>
                        <a:rPr sz="1000"/>
                        <a:t>, </a:t>
                      </a:r>
                      <a:r>
                        <a:rPr sz="1000">
                          <a:solidFill>
                            <a:srgbClr val="F7BF66"/>
                          </a:solidFill>
                          <a:hlinkClick r:id="rId3"/>
                        </a:rPr>
                        <a:t>[Cramer, H.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032-055OL-2.0-6.20-2020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Mind-Body-Verfahren</a:t>
            </a:r>
          </a:p>
          <a:p>
            <a:r>
              <a:rPr sz="1400"/>
              <a:t>Kapitel 6.5: Yoga</a:t>
            </a:r>
          </a:p>
        </p:txBody>
      </p:sp>
      <p:graphicFrame>
        <p:nvGraphicFramePr>
          <p:cNvPr id="3" name="Table 2"/>
          <p:cNvGraphicFramePr>
            <a:graphicFrameLocks noGrp="1"/>
          </p:cNvGraphicFramePr>
          <p:nvPr>
            <p:extLst>
              <p:ext uri="{D42A27DB-BD31-4B8C-83A1-F6EECF244321}">
                <p14:modId xmlns:p14="http://schemas.microsoft.com/office/powerpoint/2010/main" val="2197335075"/>
              </p:ext>
            </p:extLst>
          </p:nvPr>
        </p:nvGraphicFramePr>
        <p:xfrm>
          <a:off x="360000" y="1890000"/>
          <a:ext cx="115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6.21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keine ausreichenden Daten aus RCTs zur Wirksamkeit von Yoga zur Senkung der Stressperzeption/des Speichelkortisollevels, der Übelkeit oder des Erbrechens, des Lymphödemvolumens oder der Einschränkungen der Schulterbeweglichkeit bei onkologischen Patienten vor. Ebenso liegen keine ausreichenden Daten aus RCTs zur Wirksamkeit von Yoga zur Senkung von erektilen Dysfunktionen oder urologischen Symptomen bei Patienten mit Prostatakrebs vor. Es kann keine Empfehlung für oder gegen eine Anwendung von Yoga zur Senkung der beschriebenen Symptome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[Ben-Josef, A. M. 2017]</a:t>
                      </a:r>
                      <a:r>
                        <a:rPr sz="1000"/>
                        <a:t>, </a:t>
                      </a:r>
                      <a:r>
                        <a:rPr sz="1000">
                          <a:solidFill>
                            <a:srgbClr val="F7BF66"/>
                          </a:solidFill>
                          <a:hlinkClick r:id="rId3"/>
                        </a:rPr>
                        <a:t>[Culos-Reed, S. N. 2006]</a:t>
                      </a:r>
                      <a:r>
                        <a:rPr sz="1000"/>
                        <a:t>, </a:t>
                      </a:r>
                      <a:r>
                        <a:rPr sz="1000">
                          <a:solidFill>
                            <a:srgbClr val="F7BF66"/>
                          </a:solidFill>
                          <a:hlinkClick r:id="rId4"/>
                        </a:rPr>
                        <a:t>[Bower, J. E. 2012]</a:t>
                      </a:r>
                      <a:r>
                        <a:rPr sz="1000"/>
                        <a:t>, </a:t>
                      </a:r>
                      <a:r>
                        <a:rPr sz="1000">
                          <a:solidFill>
                            <a:srgbClr val="F7BF66"/>
                          </a:solidFill>
                          <a:hlinkClick r:id="rId5"/>
                        </a:rPr>
                        <a:t>[Taylor, T. R. 2018]</a:t>
                      </a:r>
                      <a:r>
                        <a:rPr sz="1000"/>
                        <a:t>, </a:t>
                      </a:r>
                      <a:r>
                        <a:rPr sz="1000">
                          <a:solidFill>
                            <a:srgbClr val="F7BF66"/>
                          </a:solidFill>
                          <a:hlinkClick r:id="rId6"/>
                        </a:rPr>
                        <a:t>[Rao, R. M. 2017]</a:t>
                      </a:r>
                      <a:r>
                        <a:rPr sz="1000"/>
                        <a:t>, </a:t>
                      </a:r>
                      <a:r>
                        <a:rPr sz="1000">
                          <a:solidFill>
                            <a:srgbClr val="F7BF66"/>
                          </a:solidFill>
                          <a:hlinkClick r:id="rId7"/>
                        </a:rPr>
                        <a:t>[Anestin, A. S. 2017]</a:t>
                      </a:r>
                      <a:r>
                        <a:rPr sz="1000"/>
                        <a:t>, </a:t>
                      </a:r>
                      <a:r>
                        <a:rPr sz="1000">
                          <a:solidFill>
                            <a:srgbClr val="F7BF66"/>
                          </a:solidFill>
                          <a:hlinkClick r:id="rId8"/>
                        </a:rPr>
                        <a:t>[Bower, J. E. 2014]</a:t>
                      </a:r>
                      <a:r>
                        <a:rPr sz="1000"/>
                        <a:t>, </a:t>
                      </a:r>
                      <a:r>
                        <a:rPr sz="1000">
                          <a:solidFill>
                            <a:srgbClr val="F7BF66"/>
                          </a:solidFill>
                          <a:hlinkClick r:id="rId9"/>
                        </a:rPr>
                        <a:t>[Chandwani, K. D. 2014]</a:t>
                      </a:r>
                      <a:r>
                        <a:rPr sz="1000"/>
                        <a:t>, </a:t>
                      </a:r>
                      <a:r>
                        <a:rPr sz="1000">
                          <a:solidFill>
                            <a:srgbClr val="F7BF66"/>
                          </a:solidFill>
                          <a:hlinkClick r:id="rId10"/>
                        </a:rPr>
                        <a:t>[Kovacic, T. 2011]</a:t>
                      </a:r>
                      <a:r>
                        <a:rPr sz="1000"/>
                        <a:t>, </a:t>
                      </a:r>
                      <a:r>
                        <a:rPr sz="1000">
                          <a:solidFill>
                            <a:srgbClr val="F7BF66"/>
                          </a:solidFill>
                          <a:hlinkClick r:id="rId11"/>
                        </a:rPr>
                        <a:t>[Loudon, A. 2014]</a:t>
                      </a:r>
                      <a:r>
                        <a:rPr sz="1000"/>
                        <a:t>, </a:t>
                      </a:r>
                      <a:r>
                        <a:rPr sz="1000">
                          <a:solidFill>
                            <a:srgbClr val="F7BF66"/>
                          </a:solidFill>
                          <a:hlinkClick r:id="rId12"/>
                        </a:rPr>
                        <a:t>[Loudon, A. 2016]</a:t>
                      </a:r>
                      <a:r>
                        <a:rPr sz="1000"/>
                        <a:t>, </a:t>
                      </a:r>
                      <a:r>
                        <a:rPr sz="1000">
                          <a:solidFill>
                            <a:srgbClr val="F7BF66"/>
                          </a:solidFill>
                          <a:hlinkClick r:id="rId13"/>
                        </a:rPr>
                        <a:t>[Pruthi, S. 2012]</a:t>
                      </a:r>
                      <a:r>
                        <a:rPr sz="1000"/>
                        <a:t>, </a:t>
                      </a:r>
                      <a:r>
                        <a:rPr sz="1000">
                          <a:solidFill>
                            <a:srgbClr val="F7BF66"/>
                          </a:solidFill>
                          <a:hlinkClick r:id="rId14"/>
                        </a:rPr>
                        <a:t>[Raghavendra, R. M. 2007]</a:t>
                      </a:r>
                      <a:r>
                        <a:rPr sz="1000"/>
                        <a:t>, </a:t>
                      </a:r>
                      <a:r>
                        <a:rPr sz="1000">
                          <a:solidFill>
                            <a:srgbClr val="F7BF66"/>
                          </a:solidFill>
                          <a:hlinkClick r:id="rId15"/>
                        </a:rPr>
                        <a:t>[Vadiraja, H. S.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032-055OL-2.0-6.21-2020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6" action="ppaction://hlinksldjump"/>
              </a:rPr>
              <a:t>Inhaltsverzeichnis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Kapitel 7: Biologische Therapien</a:t>
            </a:r>
          </a:p>
        </p:txBody>
      </p:sp>
      <p:graphicFrame>
        <p:nvGraphicFramePr>
          <p:cNvPr id="3" name="Table 2"/>
          <p:cNvGraphicFramePr>
            <a:graphicFrameLocks noGrp="1"/>
          </p:cNvGraphicFramePr>
          <p:nvPr/>
        </p:nvGraphicFramePr>
        <p:xfrm>
          <a:off x="360000" y="1890000"/>
          <a:ext cx="11520000" cy="108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Bestimmung des Serumspiegels sollte bei den folgenden Bestandteilen von Supplementen und Substituten vorgenommen werden: Vitamin B12, D, Selen. Ferner sollte eine Serumspiegel-Bestimmung erfolgen, sofern im Rahmen der Supplementation die empfohlene Dosis der Deutschen Gesellschaft für Ernährung gezielt überschritten wird oder eine langfristige Einnahme vorgesehen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032-055OL-2.0-7.1-2020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 Ketogene Diäten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ein systematisches Review zu Fallserien und Fallberichten und die Daten aus 3 RCTs zum Gewichtsverlauf unter einer ketogenen Diät vor. In allen Studien kommt es zu einem Gewichtsverlust, der den Kriterien des Screenings der Mangelernährung entspricht. Eine ketogene Ernährung soll nicht bei normalgewichtigen und untergewichtigen Patienten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[Freedland, S. J. 2020]</a:t>
                      </a:r>
                      <a:r>
                        <a:rPr sz="1000"/>
                        <a:t>, </a:t>
                      </a:r>
                      <a:r>
                        <a:rPr sz="1000">
                          <a:solidFill>
                            <a:srgbClr val="F7BF66"/>
                          </a:solidFill>
                          <a:hlinkClick r:id="rId3"/>
                        </a:rPr>
                        <a:t>[Khodabakhshi, A. 2020]</a:t>
                      </a:r>
                      <a:r>
                        <a:rPr sz="1000"/>
                        <a:t>, </a:t>
                      </a:r>
                      <a:r>
                        <a:rPr sz="1000">
                          <a:solidFill>
                            <a:srgbClr val="F7BF66"/>
                          </a:solidFill>
                          <a:hlinkClick r:id="rId4"/>
                        </a:rPr>
                        <a:t>[Cohen, C. W. 2018]</a:t>
                      </a:r>
                      <a:r>
                        <a:rPr sz="1000"/>
                        <a:t>, </a:t>
                      </a:r>
                      <a:r>
                        <a:rPr sz="1000">
                          <a:solidFill>
                            <a:srgbClr val="F7BF66"/>
                          </a:solidFill>
                          <a:hlinkClick r:id="rId5"/>
                        </a:rPr>
                        <a:t>[Erickson, N.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032-055OL-2.0-7.2-2020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 Ketogene Diäten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liegt eine offene randomisierte Studie zur ketogenen Diät bei Patientinnen mit Ovarial- oder Endometriumkarzinom mit dem Ziel der Verbesserung der Lebensqualität vor. Die Patientinnen hatten keine laufende Therapie und waren nicht untergewichtig. Es trat keine Verbesserung der Lebensqualität auf. Eine ketogene Diät sollte nicht mit dem Ziel der Verbesserung der Lebensqualität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[Cohen, C. W.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032-055OL-2.0-7.3-2020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 Ketogene Diäten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liegt eine offene randomisierte Studie zur low carb Diät bei Patienten mit Prostatakarzinom mit biochemischem Rezidiv nach lokaler Behandlung mit dem Ziel der Beeinflussung des Progresses vor. Eine low carb Diät sollte nicht mit dem Ziel der Verlangsamung der Krankheitsprogression bei Prostatakarzinom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[Freedland, S. J.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032-055OL-2.0-7.4-2020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7.1: Ketogene Diäten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liegt eine offene randomisierte Studie zur ketogenen Diät bei Patientinnen mit Mammakarzinom unter neoadjuvanter oder palliativer Chemotherapie zur Machbarkeit und der Verbesserung des Überlebens vor. Eine Aussage zum Überleben ist aufgrund des kurzen Follow-ups und der kleinen Subgruppen nicht zu treffen. Eine ketogene Diät sollte nicht bei Patientinnen mit Mammakarzinom mit dem Ziel der Verbesserung des Überlebens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[Khodabakhshi, A.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032-055OL-2.0-7.5-2020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7.2: Folsäure</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2020</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Es liegen Daten aus 3 RCTs zur Wirksamkeit von Folsäure zur Verlängerung der Überlebenszeit oder der Vermeidung von Rezidiven bei onkologischen Patienten vor. Folsäure soll nicht zur Verlängerung der Überlebenszeit oder Vermeidung von Rezidiven bei diesen Patienten mit Folsäurespiegel im Normbereich empfohlen werden.</a:t>
                      </a:r>
                    </a:p>
                    <a:p>
                      <a:pPr>
                        <a:defRPr sz="1000">
                          <a:solidFill>
                            <a:srgbClr val="000000"/>
                          </a:solidFill>
                          <a:latin typeface="Lucida Sans"/>
                        </a:defRPr>
                      </a:pPr>
                      <a:r>
                        <a:rPr sz="1000" b="0" i="0" u="none">
                          <a:latin typeface="Lucida Sans"/>
                        </a:rPr>
                        <a:t>Für Patienten unter Pemetrexed gelten die Empfehlungen zur Gabe von Folsäure und Vitamin B12.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[Sellers, T. A. 2002]</a:t>
                      </a:r>
                      <a:r>
                        <a:rPr sz="1000"/>
                        <a:t>, </a:t>
                      </a:r>
                      <a:r>
                        <a:rPr sz="1000">
                          <a:solidFill>
                            <a:srgbClr val="F7BF66"/>
                          </a:solidFill>
                          <a:hlinkClick r:id="rId3"/>
                        </a:rPr>
                        <a:t>[Tomaszewski, J. J. 2014]</a:t>
                      </a:r>
                      <a:r>
                        <a:rPr sz="1000"/>
                        <a:t>, </a:t>
                      </a:r>
                      <a:r>
                        <a:rPr sz="1000">
                          <a:solidFill>
                            <a:srgbClr val="F7BF66"/>
                          </a:solidFill>
                          <a:hlinkClick r:id="rId4"/>
                        </a:rPr>
                        <a:t>[Tu, H.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032-055OL-2.0-7.6-2020</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08323-E170-5680-7E60-C26319B83810}"/>
              </a:ext>
            </a:extLst>
          </p:cNvPr>
          <p:cNvSpPr>
            <a:spLocks noGrp="1"/>
          </p:cNvSpPr>
          <p:nvPr>
            <p:ph type="title"/>
          </p:nvPr>
        </p:nvSpPr>
        <p:spPr/>
        <p:txBody>
          <a:bodyPr/>
          <a:lstStyle/>
          <a:p>
            <a:r>
              <a:rPr lang="de-DE" dirty="0">
                <a:latin typeface="Lucida Sans" pitchFamily="34" charset="0"/>
                <a:ea typeface="ＭＳ Ｐゴシック" charset="-128"/>
              </a:rPr>
              <a:t>Methodik</a:t>
            </a:r>
            <a:endParaRPr lang="de-DE" dirty="0"/>
          </a:p>
        </p:txBody>
      </p:sp>
      <p:sp>
        <p:nvSpPr>
          <p:cNvPr id="4" name="Rechteck 1">
            <a:extLst>
              <a:ext uri="{FF2B5EF4-FFF2-40B4-BE49-F238E27FC236}">
                <a16:creationId xmlns:a16="http://schemas.microsoft.com/office/drawing/2014/main" id="{9116B08B-D359-B863-C594-8A524A66B5C0}"/>
              </a:ext>
            </a:extLst>
          </p:cNvPr>
          <p:cNvSpPr>
            <a:spLocks noChangeArrowheads="1"/>
          </p:cNvSpPr>
          <p:nvPr/>
        </p:nvSpPr>
        <p:spPr bwMode="auto">
          <a:xfrm>
            <a:off x="392990" y="3497057"/>
            <a:ext cx="4089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Lucida Sans Unicode" pitchFamily="34" charset="0"/>
                <a:ea typeface="ＭＳ Ｐゴシック" pitchFamily="34" charset="-128"/>
              </a:defRPr>
            </a:lvl1pPr>
            <a:lvl2pPr marL="742950" indent="-285750" eaLnBrk="0" hangingPunct="0">
              <a:spcBef>
                <a:spcPct val="20000"/>
              </a:spcBef>
              <a:buFont typeface="Arial" charset="0"/>
              <a:buChar char="•"/>
              <a:defRPr sz="2000">
                <a:solidFill>
                  <a:schemeClr val="tx1"/>
                </a:solidFill>
                <a:latin typeface="Lucida Sans Unicode" pitchFamily="34" charset="0"/>
                <a:ea typeface="ＭＳ Ｐゴシック" pitchFamily="34" charset="-128"/>
              </a:defRPr>
            </a:lvl2pPr>
            <a:lvl3pPr marL="1143000" indent="-228600" eaLnBrk="0" hangingPunct="0">
              <a:spcBef>
                <a:spcPct val="20000"/>
              </a:spcBef>
              <a:buFont typeface="Arial" charset="0"/>
              <a:buChar char="•"/>
              <a:defRPr sz="1600">
                <a:solidFill>
                  <a:schemeClr val="tx1"/>
                </a:solidFill>
                <a:latin typeface="Lucida Sans Unicode" pitchFamily="34" charset="0"/>
                <a:ea typeface="ＭＳ Ｐゴシック" pitchFamily="34" charset="-128"/>
              </a:defRPr>
            </a:lvl3pPr>
            <a:lvl4pPr marL="1600200" indent="-228600" eaLnBrk="0" hangingPunct="0">
              <a:spcBef>
                <a:spcPct val="20000"/>
              </a:spcBef>
              <a:buFont typeface="Arial" charset="0"/>
              <a:buChar char="•"/>
              <a:defRPr sz="1200">
                <a:solidFill>
                  <a:schemeClr val="tx1"/>
                </a:solidFill>
                <a:latin typeface="Lucida Sans Unicode" pitchFamily="34" charset="0"/>
                <a:ea typeface="ＭＳ Ｐゴシック" pitchFamily="34" charset="-128"/>
              </a:defRPr>
            </a:lvl4pPr>
            <a:lvl5pPr marL="2057400" indent="-228600" eaLnBrk="0" hangingPunct="0">
              <a:spcBef>
                <a:spcPct val="20000"/>
              </a:spcBef>
              <a:buFont typeface="Arial" charset="0"/>
              <a:buChar char="•"/>
              <a:defRPr sz="1000">
                <a:solidFill>
                  <a:schemeClr val="tx1"/>
                </a:solidFill>
                <a:latin typeface="Lucida Sans Unicode"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9pPr>
          </a:lstStyle>
          <a:p>
            <a:pPr eaLnBrk="1" hangingPunct="1">
              <a:spcBef>
                <a:spcPct val="0"/>
              </a:spcBef>
              <a:buFontTx/>
              <a:buNone/>
            </a:pPr>
            <a:r>
              <a:rPr lang="de-DE" altLang="de-DE" sz="1800">
                <a:latin typeface="Lucida Sans" pitchFamily="34" charset="0"/>
              </a:rPr>
              <a:t>Klassifikation der Konsensusstärke</a:t>
            </a:r>
          </a:p>
        </p:txBody>
      </p:sp>
      <p:sp>
        <p:nvSpPr>
          <p:cNvPr id="5" name="Textfeld 4">
            <a:extLst>
              <a:ext uri="{FF2B5EF4-FFF2-40B4-BE49-F238E27FC236}">
                <a16:creationId xmlns:a16="http://schemas.microsoft.com/office/drawing/2014/main" id="{CA28FD66-F4A9-B2CC-A3A1-D17C5BF2F917}"/>
              </a:ext>
            </a:extLst>
          </p:cNvPr>
          <p:cNvSpPr txBox="1">
            <a:spLocks noChangeArrowheads="1"/>
          </p:cNvSpPr>
          <p:nvPr/>
        </p:nvSpPr>
        <p:spPr bwMode="auto">
          <a:xfrm>
            <a:off x="337458" y="1643856"/>
            <a:ext cx="8159750" cy="369887"/>
          </a:xfrm>
          <a:prstGeom prst="rect">
            <a:avLst/>
          </a:prstGeom>
          <a:noFill/>
          <a:ln w="9525">
            <a:noFill/>
            <a:miter lim="800000"/>
            <a:headEnd/>
            <a:tailEnd/>
          </a:ln>
        </p:spPr>
        <p:txBody>
          <a:bodyPr>
            <a:spAutoFit/>
          </a:bodyPr>
          <a:lstStyle/>
          <a:p>
            <a:pPr>
              <a:defRPr/>
            </a:pPr>
            <a:r>
              <a:rPr lang="de-DE" dirty="0">
                <a:latin typeface="Lucida Sans" pitchFamily="34" charset="0"/>
              </a:rPr>
              <a:t>Formale Konsentierung der Empfehlungen inkl. Empfehlungsstärke  </a:t>
            </a:r>
          </a:p>
        </p:txBody>
      </p:sp>
      <p:pic>
        <p:nvPicPr>
          <p:cNvPr id="6" name="Picture 13">
            <a:extLst>
              <a:ext uri="{FF2B5EF4-FFF2-40B4-BE49-F238E27FC236}">
                <a16:creationId xmlns:a16="http://schemas.microsoft.com/office/drawing/2014/main" id="{032EF855-9F40-6B35-17CF-4C4A4E842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02" y="2013743"/>
            <a:ext cx="644146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10" name="TextBox 9"/>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pic>
        <p:nvPicPr>
          <p:cNvPr id="7" name="Grafik 6">
            <a:extLst>
              <a:ext uri="{FF2B5EF4-FFF2-40B4-BE49-F238E27FC236}">
                <a16:creationId xmlns:a16="http://schemas.microsoft.com/office/drawing/2014/main" id="{F4949E39-3575-8327-D9AA-0C20BC51D2C8}"/>
              </a:ext>
            </a:extLst>
          </p:cNvPr>
          <p:cNvPicPr>
            <a:picLocks noChangeAspect="1"/>
          </p:cNvPicPr>
          <p:nvPr/>
        </p:nvPicPr>
        <p:blipFill>
          <a:blip r:embed="rId4"/>
          <a:stretch>
            <a:fillRect/>
          </a:stretch>
        </p:blipFill>
        <p:spPr>
          <a:xfrm>
            <a:off x="392990" y="4077072"/>
            <a:ext cx="6166508" cy="2018928"/>
          </a:xfrm>
          <a:prstGeom prst="rect">
            <a:avLst/>
          </a:prstGeom>
        </p:spPr>
      </p:pic>
    </p:spTree>
    <p:extLst>
      <p:ext uri="{BB962C8B-B14F-4D97-AF65-F5344CB8AC3E}">
        <p14:creationId xmlns:p14="http://schemas.microsoft.com/office/powerpoint/2010/main" val="26702204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7.3: Carnitin</a:t>
            </a:r>
          </a:p>
        </p:txBody>
      </p:sp>
      <p:graphicFrame>
        <p:nvGraphicFramePr>
          <p:cNvPr id="3" name="Table 2"/>
          <p:cNvGraphicFramePr>
            <a:graphicFrameLocks noGrp="1"/>
          </p:cNvGraphicFramePr>
          <p:nvPr>
            <p:extLst>
              <p:ext uri="{D42A27DB-BD31-4B8C-83A1-F6EECF244321}">
                <p14:modId xmlns:p14="http://schemas.microsoft.com/office/powerpoint/2010/main" val="3660965270"/>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r>
                        <a:rPr sz="1000" b="0" i="0" u="none">
                          <a:latin typeface="Lucida Sans"/>
                        </a:rPr>
                        <a:t>Es liegen widersprüchliche Daten aus einem Review mit Metaanalyse und zwei RCTs zur Wirksamkeit von Carnitin zur Reduktion von Fatigue bei onkologischen Patienten vor. Es kann keine Empfehlung für oder gegen die Gabe von Carnitin zur Reduktion von Fatigue gegeben werden.</a:t>
                      </a:r>
                    </a:p>
                    <a:p>
                      <a:pPr>
                        <a:defRPr sz="1000">
                          <a:solidFill>
                            <a:srgbClr val="000000"/>
                          </a:solidFill>
                          <a:latin typeface="Lucida Sans"/>
                        </a:defRPr>
                      </a:pPr>
                      <a:r>
                        <a:rPr sz="1000" b="0" i="0" u="none">
                          <a:latin typeface="Lucida Sans"/>
                        </a:rPr>
                        <a:t>Anmerkung: Carnitin sollte nicht in Kombination mit einer taxanbasierten Therapie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[Marx, W. 2017]</a:t>
                      </a:r>
                      <a:r>
                        <a:rPr sz="1000"/>
                        <a:t>, </a:t>
                      </a:r>
                      <a:r>
                        <a:rPr sz="1000">
                          <a:solidFill>
                            <a:srgbClr val="F7BF66"/>
                          </a:solidFill>
                          <a:hlinkClick r:id="rId3"/>
                        </a:rPr>
                        <a:t>[Sun, Y. 2016]</a:t>
                      </a:r>
                      <a:r>
                        <a:rPr sz="1000"/>
                        <a:t>, </a:t>
                      </a:r>
                      <a:r>
                        <a:rPr sz="1000">
                          <a:solidFill>
                            <a:srgbClr val="F7BF66"/>
                          </a:solidFill>
                          <a:hlinkClick r:id="rId4"/>
                        </a:rPr>
                        <a:t>[Hershman, Dawn L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032-055OL-2.0-7.7-2024M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7.3: Carnitin</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3 RCTs und einer Follow-up Studie zur Wirksamkeit von Carnitin zur Verbesserung der peripheren Neuropathie bei onkologischen Patienten vor. Carnitin soll nicht zur Verbesserung der peripheren taxaninduzierten Neuropathie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[Hershman, D. L. 2013]</a:t>
                      </a:r>
                      <a:r>
                        <a:rPr sz="1000"/>
                        <a:t>, </a:t>
                      </a:r>
                      <a:r>
                        <a:rPr sz="1000">
                          <a:solidFill>
                            <a:srgbClr val="F7BF66"/>
                          </a:solidFill>
                          <a:hlinkClick r:id="rId3"/>
                        </a:rPr>
                        <a:t>[Choudhury, KrishnangshuBhanja 2014]</a:t>
                      </a:r>
                      <a:r>
                        <a:rPr sz="1000"/>
                        <a:t>, </a:t>
                      </a:r>
                      <a:r>
                        <a:rPr sz="1000">
                          <a:solidFill>
                            <a:srgbClr val="F7BF66"/>
                          </a:solidFill>
                          <a:hlinkClick r:id="rId4"/>
                        </a:rPr>
                        <a:t>[Sun, Y. 2016]</a:t>
                      </a:r>
                      <a:r>
                        <a:rPr sz="1000"/>
                        <a:t>, </a:t>
                      </a:r>
                      <a:r>
                        <a:rPr sz="1000">
                          <a:solidFill>
                            <a:srgbClr val="F7BF66"/>
                          </a:solidFill>
                          <a:hlinkClick r:id="rId5"/>
                        </a:rPr>
                        <a:t>[Hershman, Dawn L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032-055OL-2.0-7.8-2024M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7.3: Carnitin</a:t>
            </a:r>
          </a:p>
        </p:txBody>
      </p:sp>
      <p:graphicFrame>
        <p:nvGraphicFramePr>
          <p:cNvPr id="3" name="Table 2"/>
          <p:cNvGraphicFramePr>
            <a:graphicFrameLocks noGrp="1"/>
          </p:cNvGraphicFramePr>
          <p:nvPr>
            <p:extLst>
              <p:ext uri="{D42A27DB-BD31-4B8C-83A1-F6EECF244321}">
                <p14:modId xmlns:p14="http://schemas.microsoft.com/office/powerpoint/2010/main" val="965919942"/>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7.9</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r>
                        <a:rPr sz="1000" b="0" i="0" u="none">
                          <a:latin typeface="Lucida Sans"/>
                        </a:rPr>
                        <a:t>Es liegen nicht ausreichende Daten aus RCTs zur Wirksamkeit von Carnitin auf die Gewichtszunahme bei onkologischen Patienten mit Tumorkachexie vor. Es kann keine Empfehlung für oder gegen die Gabe von Carnitin zur Gewichtszunahme bei diesen Patienten gegeben werden.</a:t>
                      </a:r>
                    </a:p>
                    <a:p>
                      <a:pPr>
                        <a:defRPr sz="1000">
                          <a:solidFill>
                            <a:srgbClr val="000000"/>
                          </a:solidFill>
                          <a:latin typeface="Lucida Sans"/>
                        </a:defRPr>
                      </a:pPr>
                      <a:r>
                        <a:rPr sz="1000" b="0" i="0" u="sng">
                          <a:latin typeface="Lucida Sans"/>
                        </a:rPr>
                        <a:t>Anmerkung:</a:t>
                      </a:r>
                      <a:r>
                        <a:rPr sz="1000" b="0" i="0" u="none">
                          <a:latin typeface="Lucida Sans"/>
                        </a:rPr>
                        <a:t> Carnitin sollte nicht in Kombination mit einer taxanbasierten Therapie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[Kraft, Matthias 2012]</a:t>
                      </a:r>
                      <a:r>
                        <a:rPr sz="1000"/>
                        <a:t>, </a:t>
                      </a:r>
                      <a:r>
                        <a:rPr sz="1000">
                          <a:solidFill>
                            <a:srgbClr val="F7BF66"/>
                          </a:solidFill>
                          <a:hlinkClick r:id="rId3"/>
                        </a:rPr>
                        <a:t>[Mantovani, G.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7.3: Carnitin</a:t>
            </a:r>
          </a:p>
        </p:txBody>
      </p:sp>
      <p:graphicFrame>
        <p:nvGraphicFramePr>
          <p:cNvPr id="3" name="Table 2"/>
          <p:cNvGraphicFramePr>
            <a:graphicFrameLocks noGrp="1"/>
          </p:cNvGraphicFramePr>
          <p:nvPr>
            <p:extLst>
              <p:ext uri="{D42A27DB-BD31-4B8C-83A1-F6EECF244321}">
                <p14:modId xmlns:p14="http://schemas.microsoft.com/office/powerpoint/2010/main" val="418499168"/>
              </p:ext>
            </p:extLst>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7.10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r>
                        <a:rPr sz="1000" b="0" i="0" u="none">
                          <a:latin typeface="Lucida Sans"/>
                        </a:rPr>
                        <a:t>Es liegen widersprüchliche Daten aus 5 RCTs zur Wirksamkeit von Carnitin zur Steigerung der Physischen Aktivität/ Funktionalität/ Performance Status bei onkologischen Patienten vor. Es kann keine Empfehlung für oder gegen die Gabe von Carnitin bei onkologischen Patienten zur Steigerung der Physischen Aktivität/ Funktionalität/Performance Status gegeben werden.</a:t>
                      </a:r>
                    </a:p>
                    <a:p>
                      <a:pPr>
                        <a:defRPr sz="1000">
                          <a:solidFill>
                            <a:srgbClr val="000000"/>
                          </a:solidFill>
                          <a:latin typeface="Lucida Sans"/>
                        </a:defRPr>
                      </a:pPr>
                      <a:r>
                        <a:rPr sz="1000" b="0" i="0" u="sng">
                          <a:latin typeface="Lucida Sans"/>
                        </a:rPr>
                        <a:t>Anmerkung:</a:t>
                      </a:r>
                      <a:r>
                        <a:rPr sz="1000" b="0" i="0" u="none">
                          <a:latin typeface="Lucida Sans"/>
                        </a:rPr>
                        <a:t> Carnitin sollte nicht in Kombination mit einer taxanbasierten Therapie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[Cruciani, R. A. 2009]</a:t>
                      </a:r>
                      <a:r>
                        <a:rPr sz="1000"/>
                        <a:t>, </a:t>
                      </a:r>
                      <a:r>
                        <a:rPr sz="1000">
                          <a:solidFill>
                            <a:srgbClr val="F7BF66"/>
                          </a:solidFill>
                          <a:hlinkClick r:id="rId3"/>
                        </a:rPr>
                        <a:t>[Cruciani, R. A. 2012]</a:t>
                      </a:r>
                      <a:r>
                        <a:rPr sz="1000"/>
                        <a:t>, </a:t>
                      </a:r>
                      <a:r>
                        <a:rPr sz="1000">
                          <a:solidFill>
                            <a:srgbClr val="F7BF66"/>
                          </a:solidFill>
                          <a:hlinkClick r:id="rId4"/>
                        </a:rPr>
                        <a:t>[Hershman, D. L. 2013]</a:t>
                      </a:r>
                      <a:r>
                        <a:rPr sz="1000"/>
                        <a:t>, </a:t>
                      </a:r>
                      <a:r>
                        <a:rPr sz="1000">
                          <a:solidFill>
                            <a:srgbClr val="F7BF66"/>
                          </a:solidFill>
                          <a:hlinkClick r:id="rId5"/>
                        </a:rPr>
                        <a:t>[Mantovani, G. 2010]</a:t>
                      </a:r>
                      <a:r>
                        <a:rPr sz="1000"/>
                        <a:t>, </a:t>
                      </a:r>
                      <a:r>
                        <a:rPr sz="1000">
                          <a:solidFill>
                            <a:srgbClr val="F7BF66"/>
                          </a:solidFill>
                          <a:hlinkClick r:id="rId6"/>
                        </a:rPr>
                        <a:t>[Sun, Y.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7.3: Carnitin</a:t>
            </a:r>
          </a:p>
        </p:txBody>
      </p:sp>
      <p:graphicFrame>
        <p:nvGraphicFramePr>
          <p:cNvPr id="3" name="Table 2"/>
          <p:cNvGraphicFramePr>
            <a:graphicFrameLocks noGrp="1"/>
          </p:cNvGraphicFramePr>
          <p:nvPr>
            <p:extLst>
              <p:ext uri="{D42A27DB-BD31-4B8C-83A1-F6EECF244321}">
                <p14:modId xmlns:p14="http://schemas.microsoft.com/office/powerpoint/2010/main" val="4201283836"/>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7.11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r>
                        <a:rPr sz="1000" b="0" i="0" u="none">
                          <a:latin typeface="Lucida Sans"/>
                        </a:rPr>
                        <a:t>Es liegen nicht ausreichende Daten aus 1 RCT zur Wirksamkeit von Carnitin zur Steigerung der Muskelkraft/ Griffstärke bei onkologischen Patienten vor. Es kann keine Empfehlung für oder gegen die Gabe von Carnitin bei onkologischen Patienten zur Steigerung der Muskelkraft/ Griffstärke gegeben werden.</a:t>
                      </a:r>
                    </a:p>
                    <a:p>
                      <a:pPr>
                        <a:defRPr sz="1000">
                          <a:solidFill>
                            <a:srgbClr val="000000"/>
                          </a:solidFill>
                          <a:latin typeface="Lucida Sans"/>
                        </a:defRPr>
                      </a:pPr>
                      <a:r>
                        <a:rPr sz="1000" b="0" i="0" u="sng">
                          <a:latin typeface="Lucida Sans"/>
                        </a:rPr>
                        <a:t>Anmerkung:</a:t>
                      </a:r>
                      <a:r>
                        <a:rPr sz="1000" b="0" i="0" u="none">
                          <a:latin typeface="Lucida Sans"/>
                        </a:rPr>
                        <a:t> Carnitin sollte nicht in Kombination mit einer taxanbasierten Therapie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[Mantovani, G.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7.3: Carnitin</a:t>
            </a:r>
          </a:p>
        </p:txBody>
      </p:sp>
      <p:graphicFrame>
        <p:nvGraphicFramePr>
          <p:cNvPr id="3" name="Table 2"/>
          <p:cNvGraphicFramePr>
            <a:graphicFrameLocks noGrp="1"/>
          </p:cNvGraphicFramePr>
          <p:nvPr>
            <p:extLst>
              <p:ext uri="{D42A27DB-BD31-4B8C-83A1-F6EECF244321}">
                <p14:modId xmlns:p14="http://schemas.microsoft.com/office/powerpoint/2010/main" val="2391347197"/>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7.12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r>
                        <a:rPr sz="1000" b="0" i="0" u="none">
                          <a:latin typeface="Lucida Sans"/>
                        </a:rPr>
                        <a:t>Es liegen Daten aus einem systematischen Review über 3 RCTs zur Wirksamkeit von Carnitin zur Steigerung der Lebensqualität bei onkologischen Patienten vor. Es kann keine Empfehlung für oder gegen die Gabe von Carnitin bei onkologischen Patienten zur Steigerung der Lebensqualität gegeben werden.</a:t>
                      </a:r>
                    </a:p>
                    <a:p>
                      <a:pPr>
                        <a:defRPr sz="1000">
                          <a:solidFill>
                            <a:srgbClr val="000000"/>
                          </a:solidFill>
                          <a:latin typeface="Lucida Sans"/>
                        </a:defRPr>
                      </a:pPr>
                      <a:r>
                        <a:rPr sz="1000" b="0" i="0" u="sng">
                          <a:latin typeface="Lucida Sans"/>
                        </a:rPr>
                        <a:t>Anmerkung:</a:t>
                      </a:r>
                      <a:r>
                        <a:rPr sz="1000" b="0" i="0" u="none">
                          <a:latin typeface="Lucida Sans"/>
                        </a:rPr>
                        <a:t> Carnitin sollte nicht in Kombination mit einer taxanbasierten Therapie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[Marx, W.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032-055OL-2.0-7.12-2024G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7.3: Carnitin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einem RCT zur Wirksamkeit von Carnitin auf die Verkürzung des Krankenhausaufenthaltes nach Leberteilentfernung bei Patienten mit Leberzellkarzinom und Gallengangskarzinom vor. Carnitin kann präoperativ zur Verkürzung des Krankenhausaufenthaltes nach Leberteilentfernung mit dem Ziel der Senkung der Komplikationsraten bei diesen Patienten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[Okabayashi, Takehiro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032-055OL-2.0-7.13-2024N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7.3: Carnitin</a:t>
            </a:r>
          </a:p>
        </p:txBody>
      </p:sp>
      <p:graphicFrame>
        <p:nvGraphicFramePr>
          <p:cNvPr id="3" name="Table 2"/>
          <p:cNvGraphicFramePr>
            <a:graphicFrameLocks noGrp="1"/>
          </p:cNvGraphicFramePr>
          <p:nvPr>
            <p:extLst>
              <p:ext uri="{D42A27DB-BD31-4B8C-83A1-F6EECF244321}">
                <p14:modId xmlns:p14="http://schemas.microsoft.com/office/powerpoint/2010/main" val="1512041046"/>
              </p:ext>
            </p:extLst>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rPr dirty="0"/>
                        <a:t>7.14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rPr b="1" dirty="0"/>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1 RCT zur Frage der Wirksamkeit von Carnitin auf die Ejektionsfraktion nach Anthracyclin-Chemotherapie bei onkologischen Patienten vor. Es kann keine Empfehlung für oder gegen die Gabe von Carnitin mit dem Ziel, die Ejektionsfraktion positiv zu beeinflussen bei diesen Patienten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[Zalat, Zeinab Al Kasaby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032-055OL-2.0-7.14-2024N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7.4: Selen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zwei randomisiert kontrollierten Studien zur protektiven Wirkung von Natriumselenit/ Selenium auf radiotherapieassoziierte Nebenwirkungen bezüglich der oralen Mukosa bei Patienten mit Kopf-Hals Tumoren vor. Natriumselenit kann zur Protektion von radiotherapieassoziierten Nebenwirkungen bei Patienten mit Kopf-Hals Tumoren und Selendefizit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[Buntzel, J. 2008]</a:t>
                      </a:r>
                      <a:r>
                        <a:rPr sz="1000"/>
                        <a:t>, </a:t>
                      </a:r>
                      <a:r>
                        <a:rPr sz="1000">
                          <a:solidFill>
                            <a:srgbClr val="F7BF66"/>
                          </a:solidFill>
                          <a:hlinkClick r:id="rId3"/>
                        </a:rPr>
                        <a:t>[Laali, Elahe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032-055OL-2.0-7.15-2024M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Biologische Therapien</a:t>
            </a:r>
          </a:p>
          <a:p>
            <a:r>
              <a:rPr sz="1400"/>
              <a:t>Kapitel 7.4: Selen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liegen Daten aus einer randomisiert kontrollierten Studie in 2 Publikationen zur protektiven Wirkung von Natriumselenit auf radiotherapieassoziierte Nebenwirkungen bezüglich der Darmschleimhaut bei Patientinnen mit Gebärmutter- oder Gebärmutterhalskrebs mit Selendefizit vor. Natriumselenit kann zur Protektion von radiotherapieassoziierten Nebenwirkungen, insbesondere radiotherapieassoziierte Diarrhoe, bei diesen Patientinnen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[Muecke, R. 2010]</a:t>
                      </a:r>
                      <a:r>
                        <a:rPr sz="1000"/>
                        <a:t>, </a:t>
                      </a:r>
                      <a:r>
                        <a:rPr sz="1000">
                          <a:solidFill>
                            <a:srgbClr val="F7BF66"/>
                          </a:solidFill>
                          <a:hlinkClick r:id="rId3"/>
                        </a:rPr>
                        <a:t>[Muecke, R.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032-055OL-2.0-7.16-2024G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Komplementärmedizin | V2.0 | Mai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33164</Words>
  <Application>Microsoft Office PowerPoint</Application>
  <PresentationFormat>Breitbild</PresentationFormat>
  <Paragraphs>4119</Paragraphs>
  <Slides>231</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231</vt:i4>
      </vt:variant>
    </vt:vector>
  </HeadingPairs>
  <TitlesOfParts>
    <vt:vector size="236" baseType="lpstr">
      <vt:lpstr>Arial</vt:lpstr>
      <vt:lpstr>Calibri</vt:lpstr>
      <vt:lpstr>Lucida Sans</vt:lpstr>
      <vt:lpstr>Lucida Sans Unicode</vt:lpstr>
      <vt:lpstr>Office-Design</vt:lpstr>
      <vt:lpstr>PowerPoint-Präsentation</vt:lpstr>
      <vt:lpstr>Was ist neu? Was hat sich geändert?</vt:lpstr>
      <vt:lpstr>Inhaltsverzeichnis</vt:lpstr>
      <vt:lpstr>Leitlinien-Steckbrief</vt:lpstr>
      <vt:lpstr>Leitlinien-Eckdaten</vt:lpstr>
      <vt:lpstr>Inhalte (Version 2.0 - Mai 2024)</vt:lpstr>
      <vt:lpstr>Dokumente zur Leitlinie</vt:lpstr>
      <vt:lpstr>Dokumente zur Leitlinie</vt:lpstr>
      <vt:lpstr>Methodik</vt:lpstr>
      <vt:lpstr>Evidenzgradierung nach Oxford 2009</vt:lpstr>
      <vt:lpstr>Evidenzgradierung nach Oxford 2011</vt:lpstr>
      <vt:lpstr>Kapitel 3: Allgemeines Kapitel 3.1: Patienteninformation und -aufklärung</vt:lpstr>
      <vt:lpstr>Kapitel 3: Allgemeines Kapitel 3.1: Patienteninformation und -aufklärung</vt:lpstr>
      <vt:lpstr>Kapitel 3: Allgemeines Kapitel 3.1: Patienteninformation und -aufklärung</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4.1: Akupunktur</vt:lpstr>
      <vt:lpstr>Kapitel 4: Medizinische Systeme (whole medical systems) Kapitel 4.2: Akupressur</vt:lpstr>
      <vt:lpstr>Kapitel 4: Medizinische Systeme (whole medical systems) Kapitel 4.2: Akupressur</vt:lpstr>
      <vt:lpstr>Kapitel 4: Medizinische Systeme (whole medical systems) Kapitel 4.2: Akupressur</vt:lpstr>
      <vt:lpstr>Kapitel 4: Medizinische Systeme (whole medical systems) Kapitel 4.3: Anthroposophische Medizin</vt:lpstr>
      <vt:lpstr>Kapitel 4: Medizinische Systeme (whole medical systems) Kapitel 4.3: Anthroposophische Medizin</vt:lpstr>
      <vt:lpstr>Kapitel 4: Medizinische Systeme (whole medical systems) Kapitel 4.3: Anthroposophische Medizin</vt:lpstr>
      <vt:lpstr>Kapitel 4: Medizinische Systeme (whole medical systems) Kapitel 4.3: Anthroposophische Medizin</vt:lpstr>
      <vt:lpstr>Kapitel 4: Medizinische Systeme (whole medical systems) Kapitel 4.4: Homöopathie</vt:lpstr>
      <vt:lpstr>Kapitel 4: Medizinische Systeme (whole medical systems) Kapitel 4.4: Homöopathie</vt:lpstr>
      <vt:lpstr>Kapitel 4: Medizinische Systeme (whole medical systems) Kapitel 4.4: Homöopathie</vt:lpstr>
      <vt:lpstr>Kapitel 4: Medizinische Systeme (whole medical systems) Kapitel 4.5: Klassische Naturheilverfahren</vt:lpstr>
      <vt:lpstr>Kapitel 4: Medizinische Systeme (whole medical systems) Kapitel 4.5: Klassische Naturheilverfahren</vt:lpstr>
      <vt:lpstr>Kapitel 5: Manipulative Körpertherapien Kapitel 5.1: Bioenergiefeldtherapien</vt:lpstr>
      <vt:lpstr>Kapitel 5: Manipulative Körpertherapien Kapitel 5.1: Bioenergiefeldtherapien</vt:lpstr>
      <vt:lpstr>Kapitel 5: Manipulative Körpertherapien Kapitel 5.1: Bioenergiefeldtherapien</vt:lpstr>
      <vt:lpstr>Kapitel 5: Manipulative Körpertherapien Kapitel 5.1: Bioenergiefeldtherapien</vt:lpstr>
      <vt:lpstr>Kapitel 5: Manipulative Körpertherapien Kapitel 5.2: Chirotherapie/ Osteopathie/ Cranio- Sacral-Therapie</vt:lpstr>
      <vt:lpstr>Kapitel 5: Manipulative Körpertherapien Kapitel 5.2: Chirotherapie/ Osteopathie/ Cranio- Sacral-Therapie</vt:lpstr>
      <vt:lpstr>Kapitel 5: Manipulative Körpertherapien Kapitel 5.3: Hyperthermie: Elektro- und Ganzkörperhyperthermie</vt:lpstr>
      <vt:lpstr>Kapitel 5: Manipulative Körpertherapien Kapitel 5.4: Reflextherapie</vt:lpstr>
      <vt:lpstr>Kapitel 5: Manipulative Körpertherapien Kapitel 5.5: Schwedische Massage</vt:lpstr>
      <vt:lpstr>Kapitel 5: Manipulative Körpertherapien Kapitel 5.5: Schwedische Massage</vt:lpstr>
      <vt:lpstr>Kapitel 5: Manipulative Körpertherapien Kapitel 5.5: Schwedische Massage</vt:lpstr>
      <vt:lpstr>Kapitel 5: Manipulative Körpertherapien Kapitel 5.5: Schwedische Massage</vt:lpstr>
      <vt:lpstr>Kapitel 5: Manipulative Körpertherapien Kapitel 5.5: Schwedische Massage</vt:lpstr>
      <vt:lpstr>Kapitel 5: Manipulative Körpertherapien Kapitel 5.5: Schwedische Massage</vt:lpstr>
      <vt:lpstr>Kapitel 5: Manipulative Körpertherapien Kapitel 5.6: Shiatsu/ Tuina</vt:lpstr>
      <vt:lpstr>Kapitel 5: Manipulative Körpertherapien Kapitel 5.7: Sport/ Bewegung</vt:lpstr>
      <vt:lpstr>Kapitel 5: Manipulative Körpertherapien Kapitel 5.7: Sport/ Bewegung</vt:lpstr>
      <vt:lpstr>Kapitel 5: Manipulative Körpertherapien Kapitel 5.7: Sport/ Bewegung</vt:lpstr>
      <vt:lpstr>Kapitel 5: Manipulative Körpertherapien Kapitel 5.7: Sport/ Bewegung</vt:lpstr>
      <vt:lpstr>Kapitel 6: Mind-Body-Verfahren Kapitel 6.1: Meditation</vt:lpstr>
      <vt:lpstr>Kapitel 6: Mind-Body-Verfahren Kapitel 6.1: Meditation</vt:lpstr>
      <vt:lpstr>Kapitel 6: Mind-Body-Verfahren Kapitel 6.1: Meditation</vt:lpstr>
      <vt:lpstr>Kapitel 6: Mind-Body-Verfahren Kapitel 6.1: Meditation</vt:lpstr>
      <vt:lpstr>Kapitel 6: Mind-Body-Verfahren Kapitel 6.1: Meditation</vt:lpstr>
      <vt:lpstr>Kapitel 6: Mind-Body-Verfahren Kapitel 6.2: Mindfulness-based Stress Reduction (MBSR)</vt:lpstr>
      <vt:lpstr>Kapitel 6: Mind-Body-Verfahren Kapitel 6.2: Mindfulness-based Stress Reduction (MBSR)</vt:lpstr>
      <vt:lpstr>Kapitel 6: Mind-Body-Verfahren Kapitel 6.2: Mindfulness-based Stress Reduction (MBSR)</vt:lpstr>
      <vt:lpstr>Kapitel 6: Mind-Body-Verfahren Kapitel 6.2: Mindfulness-based Stress Reduction (MBSR)</vt:lpstr>
      <vt:lpstr>Kapitel 6: Mind-Body-Verfahren Kapitel 6.2: Mindfulness-based Stress Reduction (MBSR)</vt:lpstr>
      <vt:lpstr>Kapitel 6: Mind-Body-Verfahren Kapitel 6.3: Multimodale und Integrative Verfahren</vt:lpstr>
      <vt:lpstr>Kapitel 6: Mind-Body-Verfahren Kapitel 6.4: Tai Chi/ Qigong</vt:lpstr>
      <vt:lpstr>Kapitel 6: Mind-Body-Verfahren Kapitel 6.4: Tai Chi/ Qigong</vt:lpstr>
      <vt:lpstr>Kapitel 6: Mind-Body-Verfahren Kapitel 6.4: Tai Chi/ Qigong</vt:lpstr>
      <vt:lpstr>Kapitel 6: Mind-Body-Verfahren Kapitel 6.5: Yoga</vt:lpstr>
      <vt:lpstr>Kapitel 6: Mind-Body-Verfahren Kapitel 6.5: Yoga</vt:lpstr>
      <vt:lpstr>Kapitel 6: Mind-Body-Verfahren Kapitel 6.5: Yoga</vt:lpstr>
      <vt:lpstr>Kapitel 6: Mind-Body-Verfahren Kapitel 6.5: Yoga</vt:lpstr>
      <vt:lpstr>Kapitel 6: Mind-Body-Verfahren Kapitel 6.5: Yoga</vt:lpstr>
      <vt:lpstr>Kapitel 6: Mind-Body-Verfahren Kapitel 6.5: Yoga</vt:lpstr>
      <vt:lpstr>Kapitel 6: Mind-Body-Verfahren Kapitel 6.5: Yoga</vt:lpstr>
      <vt:lpstr>Kapitel 7: Biologische Therapien</vt:lpstr>
      <vt:lpstr>Kapitel 7: Biologische Therapien Kapitel 7.1: Ketogene Diäten</vt:lpstr>
      <vt:lpstr>Kapitel 7: Biologische Therapien Kapitel 7.1: Ketogene Diäten</vt:lpstr>
      <vt:lpstr>Kapitel 7: Biologische Therapien Kapitel 7.1: Ketogene Diäten</vt:lpstr>
      <vt:lpstr>Kapitel 7: Biologische Therapien Kapitel 7.1: Ketogene Diäten</vt:lpstr>
      <vt:lpstr>Kapitel 7: Biologische Therapien Kapitel 7.2: Folsäure</vt:lpstr>
      <vt:lpstr>Kapitel 7: Biologische Therapien Kapitel 7.3: Carnitin</vt:lpstr>
      <vt:lpstr>Kapitel 7: Biologische Therapien Kapitel 7.3: Carnitin</vt:lpstr>
      <vt:lpstr>Kapitel 7: Biologische Therapien Kapitel 7.3: Carnitin</vt:lpstr>
      <vt:lpstr>Kapitel 7: Biologische Therapien Kapitel 7.3: Carnitin</vt:lpstr>
      <vt:lpstr>Kapitel 7: Biologische Therapien Kapitel 7.3: Carnitin</vt:lpstr>
      <vt:lpstr>Kapitel 7: Biologische Therapien Kapitel 7.3: Carnitin</vt:lpstr>
      <vt:lpstr>Kapitel 7: Biologische Therapien Kapitel 7.3: Carnitin</vt:lpstr>
      <vt:lpstr>Kapitel 7: Biologische Therapien Kapitel 7.3: Carnitin</vt:lpstr>
      <vt:lpstr>Kapitel 7: Biologische Therapien Kapitel 7.4: Selen</vt:lpstr>
      <vt:lpstr>Kapitel 7: Biologische Therapien Kapitel 7.4: Selen</vt:lpstr>
      <vt:lpstr>Kapitel 7: Biologische Therapien Kapitel 7.4: Selen</vt:lpstr>
      <vt:lpstr>Kapitel 7: Biologische Therapien Kapitel 7.4: Selen</vt:lpstr>
      <vt:lpstr>Kapitel 7: Biologische Therapien Kapitel 7.4: Selen</vt:lpstr>
      <vt:lpstr>Kapitel 7: Biologische Therapien Kapitel 7.5: Vitamine</vt:lpstr>
      <vt:lpstr>Kapitel 7: Biologische Therapien Kapitel 7.6: Vitamin A</vt:lpstr>
      <vt:lpstr>Kapitel 7: Biologische Therapien Kapitel 7.8: Vitamin B6</vt:lpstr>
      <vt:lpstr>Kapitel 7: Biologische Therapien Kapitel 7.8: Vitamin B6</vt:lpstr>
      <vt:lpstr>Kapitel 7: Biologische Therapien Kapitel 7.9: Vitamin B12</vt:lpstr>
      <vt:lpstr>Kapitel 7: Biologische Therapien Kapitel 7.10: Amygdalin/ « Vitamin B17 »</vt:lpstr>
      <vt:lpstr>Kapitel 7: Biologische Therapien Kapitel 7.11: Vitamin C</vt:lpstr>
      <vt:lpstr>Kapitel 7: Biologische Therapien Kapitel 7.11: Vitamin C</vt:lpstr>
      <vt:lpstr>Kapitel 7: Biologische Therapien Kapitel 7.12: Vitamin D</vt:lpstr>
      <vt:lpstr>Kapitel 7: Biologische Therapien Kapitel 7.12: Vitamin D</vt:lpstr>
      <vt:lpstr>Kapitel 7: Biologische Therapien Kapitel 7.12: Vitamin D</vt:lpstr>
      <vt:lpstr>Studienergebnisse Vitamin D</vt:lpstr>
      <vt:lpstr>Kapitel 7: Biologische Therapien Kapitel 7.13: Vitamin E</vt:lpstr>
      <vt:lpstr>Kapitel 7: Biologische Therapien Kapitel 7.13: Vitamin E</vt:lpstr>
      <vt:lpstr>Kapitel 7: Biologische Therapien Kapitel 7.13: Vitamin E</vt:lpstr>
      <vt:lpstr>Kapitel 7: Biologische Therapien Kapitel 7.13: Vitamin E</vt:lpstr>
      <vt:lpstr>Kapitel 7: Biologische Therapien Kapitel 7.13: Vitamin E</vt:lpstr>
      <vt:lpstr>Kapitel 7: Biologische Therapien Kapitel 7.13: Vitamin E</vt:lpstr>
      <vt:lpstr>Kapitel 7: Biologische Therapien Kapitel 7.13: Vitamin E</vt:lpstr>
      <vt:lpstr>Kapitel 7: Biologische Therapien Kapitel 7.14: Vitaminkombinationen</vt:lpstr>
      <vt:lpstr>Kapitel 7: Biologische Therapien Kapitel 7.14: Vitaminkombinationen</vt:lpstr>
      <vt:lpstr>Kapitel 7: Biologische Therapien Kapitel 7.14: Vitaminkombinationen</vt:lpstr>
      <vt:lpstr>Kapitel 7: Biologische Therapien Kapitel 7.14: Vitaminkombinationen</vt:lpstr>
      <vt:lpstr>Kapitel 7: Biologische Therapien Kapitel 7.14: Vitaminkombinationen</vt:lpstr>
      <vt:lpstr>Kapitel 7: Biologische Therapien Kapitel 7.14: Vitaminkombinationen</vt:lpstr>
      <vt:lpstr>Kapitel 7: Biologische Therapien Kapitel 7.15: Spurenelement Zink</vt:lpstr>
      <vt:lpstr>Kapitel 7: Biologische Therapien Kapitel 7.15: Spurenelement Zink</vt:lpstr>
      <vt:lpstr>Kapitel 7: Biologische Therapien Kapitel 7.15: Spurenelement Zink</vt:lpstr>
      <vt:lpstr>Kapitel 7: Biologische Therapien Kapitel 7.16: Enzyme (Proteasen): Bromelain, Papain, Mischpräparate</vt:lpstr>
      <vt:lpstr>Kapitel 7: Biologische Therapien Kapitel 7.17: Methadon</vt:lpstr>
      <vt:lpstr>Kapitel 7: Biologische Therapien Kapitel 7.18: Zeolithe</vt:lpstr>
      <vt:lpstr>Kapitel 7: Biologische Therapien Kapitel 7.18: Zeolithe</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Mistelpräparat abnovaVISCUM</vt:lpstr>
      <vt:lpstr>Mistelpräparat Helixor®</vt:lpstr>
      <vt:lpstr>Mistelpräparat Lektinol®</vt:lpstr>
      <vt:lpstr>Mistelpräparat ISCADOR</vt:lpstr>
      <vt:lpstr>Kapitel 7: Biologische Therapien Kapitel 7.19: Phytotherapeutika</vt:lpstr>
      <vt:lpstr>Kapitel 7: Biologische Therapien Kapitel 7.19: Phytotherapeutika</vt:lpstr>
      <vt:lpstr>Misteltherapie und Tumoransprechen, -progression und -rezidive</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7.19: Phytotherapeutika</vt:lpstr>
      <vt:lpstr>Kapitel 7: Biologische Therapien Kapitel 7.20: Sekundäre Pflanzenstoffe</vt:lpstr>
      <vt:lpstr>Kapitel 7: Biologische Therapien Kapitel 7.20: Sekundäre Pflanzenstoffe</vt:lpstr>
      <vt:lpstr>Kapitel 7: Biologische Therapien Kapitel 7.20: Sekundäre Pflanzenstoffe</vt:lpstr>
      <vt:lpstr>Kapitel 7: Biologische Therapien Kapitel 7.20: Sekundäre Pflanzenstoffe</vt:lpstr>
      <vt:lpstr>Kapitel 7: Biologische Therapien Kapitel 7.20: Sekundäre Pflanzenstoffe</vt:lpstr>
      <vt:lpstr>Kapitel 7: Biologische Therapien Kapitel 7.20: Sekundäre Pflanzenstoffe</vt:lpstr>
      <vt:lpstr>Kapitel 7: Biologische Therapien Kapitel 7.20: Sekundäre Pflanzenstoffe</vt:lpstr>
      <vt:lpstr>Kapitel 7: Biologische Therapien Kapitel 7.20: Sekundäre Pflanzenstoffe</vt:lpstr>
      <vt:lpstr>Kapitel 7: Biologische Therapien Kapitel 7.20: Sekundäre Pflanzenstoffe</vt:lpstr>
      <vt:lpstr>Kapitel 7: Biologische Therapien Kapitel 7.20: Sekundäre Pflanzenstoffe</vt:lpstr>
      <vt:lpstr>Kapitel 7: Biologische Therapien Kapitel 7.20: Sekundäre Pflanzenstoffe</vt:lpstr>
      <vt:lpstr>Übersicht Forschungsfragen</vt:lpstr>
      <vt:lpstr>Übersicht Forschungsfragen</vt:lpstr>
      <vt:lpstr>Fragebogen strukturierte Erfassung der Nutzung komplementärmedizinischer Verfahren</vt:lpstr>
      <vt:lpstr>PowerPoint-Präsentation</vt:lpstr>
      <vt:lpstr>PowerPoint-Präsentation</vt:lpstr>
      <vt:lpstr>PowerPoint-Präsentation</vt:lpstr>
      <vt:lpstr>Cimicifuga racemosa</vt:lpstr>
      <vt:lpstr>Carnitin</vt:lpstr>
      <vt:lpstr>Individualisiertes, multimodales komplementärmedizinisches Therapieangebot</vt:lpstr>
      <vt:lpstr>Ingwer</vt:lpstr>
      <vt:lpstr>Körperliche Aktivität und Sport</vt:lpstr>
      <vt:lpstr>Meditation</vt:lpstr>
      <vt:lpstr>Mindfulness-based Stress Reduction</vt:lpstr>
      <vt:lpstr>Mistel</vt:lpstr>
      <vt:lpstr>Selen (Natriumselenit)</vt:lpstr>
      <vt:lpstr>Tai Chi/ Qigong</vt:lpstr>
      <vt:lpstr>Yoga</vt:lpstr>
      <vt:lpstr>Zink</vt:lpstr>
      <vt:lpstr>Soll nicht</vt:lpstr>
      <vt:lpstr>Sollte nicht</vt:lpstr>
      <vt:lpstr>Angst/Ängstlichkeit*</vt:lpstr>
      <vt:lpstr>Depressivität*</vt:lpstr>
      <vt:lpstr>Ein- und Durchschlafstörungen</vt:lpstr>
      <vt:lpstr>Fatigue</vt:lpstr>
      <vt:lpstr>Ileus (Wiederherstellung der Darmfunktion nach Operation)</vt:lpstr>
      <vt:lpstr>Kognitive Beeinträchtigung</vt:lpstr>
      <vt:lpstr>Lebensqualität</vt:lpstr>
      <vt:lpstr>Menopausale Symptome</vt:lpstr>
      <vt:lpstr>Mukosa (Mukositis)</vt:lpstr>
      <vt:lpstr>Schmerz</vt:lpstr>
      <vt:lpstr>Senkung der Komplikationsraten</vt:lpstr>
      <vt:lpstr>Stress</vt:lpstr>
      <vt:lpstr>Übelkeit &amp; Erbrechen</vt:lpstr>
      <vt:lpstr>Xerostomie</vt:lpstr>
      <vt:lpstr>Zerebrale Ödeme</vt:lpstr>
      <vt:lpstr>Angst/ Ängstlichkeit*</vt:lpstr>
      <vt:lpstr>Depressivität*</vt:lpstr>
      <vt:lpstr>Dermatitis</vt:lpstr>
      <vt:lpstr>Fatigue</vt:lpstr>
      <vt:lpstr>Lebensqualität</vt:lpstr>
      <vt:lpstr>Menopausale Symptome</vt:lpstr>
      <vt:lpstr>Mukositis</vt:lpstr>
      <vt:lpstr>Neutropenie</vt:lpstr>
      <vt:lpstr>Ototoxizität</vt:lpstr>
      <vt:lpstr>Periphere Neuropathie</vt:lpstr>
      <vt:lpstr>Schmerz</vt:lpstr>
      <vt:lpstr>Toxizität</vt:lpstr>
      <vt:lpstr>Übelkeit und Erbrechen</vt:lpstr>
      <vt:lpstr>Xerostomie</vt:lpstr>
      <vt:lpstr>Zusätzliche Literaturreferenzen</vt:lpstr>
    </vt:vector>
  </TitlesOfParts>
  <Company>FKK .design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 Federmann</dc:creator>
  <cp:lastModifiedBy>Thomas Langer</cp:lastModifiedBy>
  <cp:revision>477</cp:revision>
  <dcterms:created xsi:type="dcterms:W3CDTF">2011-09-15T15:22:15Z</dcterms:created>
  <dcterms:modified xsi:type="dcterms:W3CDTF">2024-05-29T10:15:30Z</dcterms:modified>
</cp:coreProperties>
</file>