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37"/>
  </p:notesMasterIdLst>
  <p:sldIdLst>
    <p:sldId id="256" r:id="rId2"/>
    <p:sldId id="323" r:id="rId3"/>
    <p:sldId id="317" r:id="rId4"/>
    <p:sldId id="258" r:id="rId5"/>
    <p:sldId id="259" r:id="rId6"/>
    <p:sldId id="261" r:id="rId7"/>
    <p:sldId id="262" r:id="rId8"/>
    <p:sldId id="322" r:id="rId9"/>
    <p:sldId id="316" r:id="rId10"/>
    <p:sldId id="321"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369" r:id="rId56"/>
    <p:sldId id="370" r:id="rId57"/>
    <p:sldId id="371" r:id="rId58"/>
    <p:sldId id="372" r:id="rId59"/>
    <p:sldId id="373" r:id="rId60"/>
    <p:sldId id="374" r:id="rId61"/>
    <p:sldId id="375" r:id="rId62"/>
    <p:sldId id="376" r:id="rId63"/>
    <p:sldId id="377" r:id="rId64"/>
    <p:sldId id="378" r:id="rId65"/>
    <p:sldId id="379" r:id="rId66"/>
    <p:sldId id="380" r:id="rId67"/>
    <p:sldId id="381" r:id="rId68"/>
    <p:sldId id="382" r:id="rId69"/>
    <p:sldId id="383" r:id="rId70"/>
    <p:sldId id="384" r:id="rId71"/>
    <p:sldId id="385" r:id="rId72"/>
    <p:sldId id="386" r:id="rId73"/>
    <p:sldId id="387" r:id="rId74"/>
    <p:sldId id="388" r:id="rId75"/>
    <p:sldId id="389" r:id="rId76"/>
    <p:sldId id="390" r:id="rId77"/>
    <p:sldId id="391" r:id="rId78"/>
    <p:sldId id="393" r:id="rId79"/>
    <p:sldId id="394" r:id="rId80"/>
    <p:sldId id="395" r:id="rId81"/>
    <p:sldId id="396" r:id="rId82"/>
    <p:sldId id="397" r:id="rId83"/>
    <p:sldId id="398" r:id="rId84"/>
    <p:sldId id="399" r:id="rId85"/>
    <p:sldId id="400" r:id="rId86"/>
    <p:sldId id="401" r:id="rId87"/>
    <p:sldId id="402" r:id="rId88"/>
    <p:sldId id="403" r:id="rId89"/>
    <p:sldId id="404" r:id="rId90"/>
    <p:sldId id="405" r:id="rId91"/>
    <p:sldId id="406" r:id="rId92"/>
    <p:sldId id="407" r:id="rId93"/>
    <p:sldId id="408" r:id="rId94"/>
    <p:sldId id="409" r:id="rId95"/>
    <p:sldId id="410" r:id="rId96"/>
    <p:sldId id="411" r:id="rId97"/>
    <p:sldId id="412" r:id="rId98"/>
    <p:sldId id="413" r:id="rId99"/>
    <p:sldId id="414" r:id="rId100"/>
    <p:sldId id="415" r:id="rId101"/>
    <p:sldId id="416" r:id="rId102"/>
    <p:sldId id="417" r:id="rId103"/>
    <p:sldId id="418" r:id="rId104"/>
    <p:sldId id="419" r:id="rId105"/>
    <p:sldId id="420" r:id="rId106"/>
    <p:sldId id="421" r:id="rId107"/>
    <p:sldId id="422" r:id="rId108"/>
    <p:sldId id="423" r:id="rId109"/>
    <p:sldId id="424" r:id="rId110"/>
    <p:sldId id="425" r:id="rId111"/>
    <p:sldId id="426" r:id="rId112"/>
    <p:sldId id="427" r:id="rId113"/>
    <p:sldId id="428" r:id="rId114"/>
    <p:sldId id="429" r:id="rId115"/>
    <p:sldId id="430" r:id="rId116"/>
    <p:sldId id="431" r:id="rId117"/>
    <p:sldId id="432" r:id="rId118"/>
    <p:sldId id="433" r:id="rId119"/>
    <p:sldId id="434" r:id="rId120"/>
    <p:sldId id="435" r:id="rId121"/>
    <p:sldId id="436" r:id="rId122"/>
    <p:sldId id="437" r:id="rId123"/>
    <p:sldId id="438" r:id="rId124"/>
    <p:sldId id="439" r:id="rId125"/>
    <p:sldId id="440" r:id="rId126"/>
    <p:sldId id="442" r:id="rId127"/>
    <p:sldId id="443" r:id="rId128"/>
    <p:sldId id="444" r:id="rId129"/>
    <p:sldId id="445" r:id="rId130"/>
    <p:sldId id="446" r:id="rId131"/>
    <p:sldId id="447" r:id="rId132"/>
    <p:sldId id="448" r:id="rId133"/>
    <p:sldId id="449" r:id="rId134"/>
    <p:sldId id="450" r:id="rId135"/>
    <p:sldId id="451" r:id="rId136"/>
    <p:sldId id="452" r:id="rId137"/>
    <p:sldId id="453" r:id="rId138"/>
    <p:sldId id="454" r:id="rId139"/>
    <p:sldId id="455" r:id="rId140"/>
    <p:sldId id="456" r:id="rId141"/>
    <p:sldId id="457" r:id="rId142"/>
    <p:sldId id="458" r:id="rId143"/>
    <p:sldId id="459" r:id="rId144"/>
    <p:sldId id="460" r:id="rId145"/>
    <p:sldId id="461" r:id="rId146"/>
    <p:sldId id="462" r:id="rId147"/>
    <p:sldId id="463" r:id="rId148"/>
    <p:sldId id="464" r:id="rId149"/>
    <p:sldId id="465" r:id="rId150"/>
    <p:sldId id="466" r:id="rId151"/>
    <p:sldId id="467" r:id="rId152"/>
    <p:sldId id="468" r:id="rId153"/>
    <p:sldId id="469" r:id="rId154"/>
    <p:sldId id="470" r:id="rId155"/>
    <p:sldId id="471" r:id="rId156"/>
    <p:sldId id="472" r:id="rId157"/>
    <p:sldId id="473" r:id="rId158"/>
    <p:sldId id="476" r:id="rId159"/>
    <p:sldId id="477" r:id="rId160"/>
    <p:sldId id="478" r:id="rId161"/>
    <p:sldId id="552" r:id="rId162"/>
    <p:sldId id="553" r:id="rId163"/>
    <p:sldId id="479" r:id="rId164"/>
    <p:sldId id="480" r:id="rId165"/>
    <p:sldId id="481" r:id="rId166"/>
    <p:sldId id="482" r:id="rId167"/>
    <p:sldId id="483" r:id="rId168"/>
    <p:sldId id="484" r:id="rId169"/>
    <p:sldId id="485" r:id="rId170"/>
    <p:sldId id="486" r:id="rId171"/>
    <p:sldId id="487" r:id="rId172"/>
    <p:sldId id="488" r:id="rId173"/>
    <p:sldId id="489" r:id="rId174"/>
    <p:sldId id="490" r:id="rId175"/>
    <p:sldId id="491" r:id="rId176"/>
    <p:sldId id="492" r:id="rId177"/>
    <p:sldId id="493" r:id="rId178"/>
    <p:sldId id="494" r:id="rId179"/>
    <p:sldId id="495" r:id="rId180"/>
    <p:sldId id="496" r:id="rId181"/>
    <p:sldId id="497" r:id="rId182"/>
    <p:sldId id="498" r:id="rId183"/>
    <p:sldId id="499" r:id="rId184"/>
    <p:sldId id="500" r:id="rId185"/>
    <p:sldId id="501" r:id="rId186"/>
    <p:sldId id="502" r:id="rId187"/>
    <p:sldId id="503" r:id="rId188"/>
    <p:sldId id="504" r:id="rId189"/>
    <p:sldId id="505" r:id="rId190"/>
    <p:sldId id="506" r:id="rId191"/>
    <p:sldId id="507" r:id="rId192"/>
    <p:sldId id="508" r:id="rId193"/>
    <p:sldId id="509" r:id="rId194"/>
    <p:sldId id="510" r:id="rId195"/>
    <p:sldId id="511" r:id="rId196"/>
    <p:sldId id="512" r:id="rId197"/>
    <p:sldId id="513" r:id="rId198"/>
    <p:sldId id="514" r:id="rId199"/>
    <p:sldId id="515" r:id="rId200"/>
    <p:sldId id="516" r:id="rId201"/>
    <p:sldId id="517" r:id="rId202"/>
    <p:sldId id="518" r:id="rId203"/>
    <p:sldId id="519" r:id="rId204"/>
    <p:sldId id="520" r:id="rId205"/>
    <p:sldId id="521" r:id="rId206"/>
    <p:sldId id="522" r:id="rId207"/>
    <p:sldId id="523" r:id="rId208"/>
    <p:sldId id="524" r:id="rId209"/>
    <p:sldId id="525" r:id="rId210"/>
    <p:sldId id="526" r:id="rId211"/>
    <p:sldId id="527" r:id="rId212"/>
    <p:sldId id="528" r:id="rId213"/>
    <p:sldId id="529" r:id="rId214"/>
    <p:sldId id="530" r:id="rId215"/>
    <p:sldId id="531" r:id="rId216"/>
    <p:sldId id="532" r:id="rId217"/>
    <p:sldId id="533" r:id="rId218"/>
    <p:sldId id="534" r:id="rId219"/>
    <p:sldId id="535" r:id="rId220"/>
    <p:sldId id="536" r:id="rId221"/>
    <p:sldId id="537" r:id="rId222"/>
    <p:sldId id="538" r:id="rId223"/>
    <p:sldId id="539" r:id="rId224"/>
    <p:sldId id="540" r:id="rId225"/>
    <p:sldId id="541" r:id="rId226"/>
    <p:sldId id="542" r:id="rId227"/>
    <p:sldId id="543" r:id="rId228"/>
    <p:sldId id="544" r:id="rId229"/>
    <p:sldId id="545" r:id="rId230"/>
    <p:sldId id="546" r:id="rId231"/>
    <p:sldId id="547" r:id="rId232"/>
    <p:sldId id="548" r:id="rId233"/>
    <p:sldId id="549" r:id="rId234"/>
    <p:sldId id="550" r:id="rId235"/>
    <p:sldId id="318" r:id="rId236"/>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BD"/>
    <a:srgbClr val="F7BF66"/>
    <a:srgbClr val="F29400"/>
    <a:srgbClr val="92D050"/>
    <a:srgbClr val="FFC7CE"/>
    <a:srgbClr val="F2F2F2"/>
    <a:srgbClr val="0098C6"/>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7" autoAdjust="0"/>
    <p:restoredTop sz="85039" autoAdjust="0"/>
  </p:normalViewPr>
  <p:slideViewPr>
    <p:cSldViewPr snapToObjects="1" showGuides="1">
      <p:cViewPr varScale="1">
        <p:scale>
          <a:sx n="90" d="100"/>
          <a:sy n="90" d="100"/>
        </p:scale>
        <p:origin x="1632" y="90"/>
      </p:cViewPr>
      <p:guideLst>
        <p:guide orient="horz" pos="2160"/>
        <p:guide pos="3840"/>
      </p:guideLst>
    </p:cSldViewPr>
  </p:slideViewPr>
  <p:notesTextViewPr>
    <p:cViewPr>
      <p:scale>
        <a:sx n="3" d="2"/>
        <a:sy n="3" d="2"/>
      </p:scale>
      <p:origin x="0" y="0"/>
    </p:cViewPr>
  </p:notesTextViewPr>
  <p:notesViewPr>
    <p:cSldViewPr snapToObjects="1">
      <p:cViewPr varScale="1">
        <p:scale>
          <a:sx n="84" d="100"/>
          <a:sy n="84"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79596-C45C-4EA9-829C-A39EFA43EA83}" type="datetimeFigureOut">
              <a:rPr lang="de-DE" smtClean="0"/>
              <a:t>25.09.2024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484E5-32F8-43D1-8A74-293459209132}" type="slidenum">
              <a:rPr lang="de-DE" smtClean="0"/>
              <a:t>‹Nr.›</a:t>
            </a:fld>
            <a:endParaRPr lang="de-DE"/>
          </a:p>
        </p:txBody>
      </p:sp>
    </p:spTree>
    <p:extLst>
      <p:ext uri="{BB962C8B-B14F-4D97-AF65-F5344CB8AC3E}">
        <p14:creationId xmlns:p14="http://schemas.microsoft.com/office/powerpoint/2010/main" val="240196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1A7484E5-32F8-43D1-8A74-293459209132}" type="slidenum">
              <a:rPr lang="de-DE" smtClean="0"/>
              <a:t>1</a:t>
            </a:fld>
            <a:endParaRPr lang="de-DE"/>
          </a:p>
        </p:txBody>
      </p:sp>
    </p:spTree>
    <p:extLst>
      <p:ext uri="{BB962C8B-B14F-4D97-AF65-F5344CB8AC3E}">
        <p14:creationId xmlns:p14="http://schemas.microsoft.com/office/powerpoint/2010/main" val="202759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lgn="ctr">
              <a:defRPr sz="3200"/>
            </a:lvl1pPr>
          </a:lstStyle>
          <a:p>
            <a:r>
              <a:rPr lang="de-DE" dirty="0"/>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304800" y="152400"/>
            <a:ext cx="3149600" cy="457200"/>
          </a:xfrm>
        </p:spPr>
        <p:txBody>
          <a:bodyPr/>
          <a:lstStyle/>
          <a:p>
            <a:fld id="{F129FD23-5131-3541-9ED3-E0468AE35D07}" type="datetimeFigureOut">
              <a:rPr lang="de-DE" smtClean="0"/>
              <a:pPr/>
              <a:t>25.09.2024</a:t>
            </a:fld>
            <a:endParaRPr lang="de-DE" dirty="0"/>
          </a:p>
        </p:txBody>
      </p:sp>
      <p:sp>
        <p:nvSpPr>
          <p:cNvPr id="5" name="Fußzeilenplatzhalter 4"/>
          <p:cNvSpPr>
            <a:spLocks noGrp="1"/>
          </p:cNvSpPr>
          <p:nvPr>
            <p:ph type="ftr" sz="quarter" idx="11"/>
          </p:nvPr>
        </p:nvSpPr>
        <p:spPr>
          <a:xfrm>
            <a:off x="5039883" y="6553201"/>
            <a:ext cx="5729717" cy="168275"/>
          </a:xfrm>
        </p:spPr>
        <p:txBody>
          <a:bodyPr/>
          <a:lstStyle/>
          <a:p>
            <a:endParaRPr lang="de-DE" dirty="0"/>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25.09.2024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685801"/>
            <a:ext cx="2743200" cy="5440363"/>
          </a:xfrm>
        </p:spPr>
        <p:txBody>
          <a:bodyPr vert="eaVert"/>
          <a:lstStyle/>
          <a:p>
            <a:r>
              <a:rPr lang="de-DE"/>
              <a:t>Mastertitelformat bearbeiten</a:t>
            </a:r>
          </a:p>
        </p:txBody>
      </p:sp>
      <p:sp>
        <p:nvSpPr>
          <p:cNvPr id="3" name="Vertikaler Textplatzhalter 2"/>
          <p:cNvSpPr>
            <a:spLocks noGrp="1"/>
          </p:cNvSpPr>
          <p:nvPr>
            <p:ph type="body" orient="vert" idx="1"/>
          </p:nvPr>
        </p:nvSpPr>
        <p:spPr>
          <a:xfrm>
            <a:off x="304800" y="685801"/>
            <a:ext cx="8331200" cy="54403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25.09.2024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25.09.2024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F129FD23-5131-3541-9ED3-E0468AE35D07}" type="datetimeFigureOut">
              <a:rPr lang="de-DE" smtClean="0"/>
              <a:pPr/>
              <a:t>25.09.2024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304800" y="1981201"/>
            <a:ext cx="56896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Inhaltsplatzhalter 3"/>
          <p:cNvSpPr>
            <a:spLocks noGrp="1"/>
          </p:cNvSpPr>
          <p:nvPr>
            <p:ph sz="half" idx="2"/>
          </p:nvPr>
        </p:nvSpPr>
        <p:spPr>
          <a:xfrm>
            <a:off x="6197600" y="1981201"/>
            <a:ext cx="56896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5" name="Datumsplatzhalter 4"/>
          <p:cNvSpPr>
            <a:spLocks noGrp="1"/>
          </p:cNvSpPr>
          <p:nvPr>
            <p:ph type="dt" sz="half" idx="10"/>
          </p:nvPr>
        </p:nvSpPr>
        <p:spPr/>
        <p:txBody>
          <a:bodyPr/>
          <a:lstStyle/>
          <a:p>
            <a:fld id="{F129FD23-5131-3541-9ED3-E0468AE35D07}" type="datetimeFigureOut">
              <a:rPr lang="de-DE" smtClean="0"/>
              <a:pPr/>
              <a:t>25.09.2024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304800" y="1981200"/>
            <a:ext cx="569171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304800" y="2743200"/>
            <a:ext cx="5691717"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7" name="Datumsplatzhalter 6"/>
          <p:cNvSpPr>
            <a:spLocks noGrp="1"/>
          </p:cNvSpPr>
          <p:nvPr>
            <p:ph type="dt" sz="half" idx="10"/>
          </p:nvPr>
        </p:nvSpPr>
        <p:spPr/>
        <p:txBody>
          <a:bodyPr/>
          <a:lstStyle/>
          <a:p>
            <a:fld id="{F129FD23-5131-3541-9ED3-E0468AE35D07}" type="datetimeFigureOut">
              <a:rPr lang="de-DE" smtClean="0"/>
              <a:pPr/>
              <a:t>25.09.2024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3E13DB4-833F-7E4A-A9B3-4FA7E7C2759D}" type="slidenum">
              <a:rPr lang="de-DE" smtClean="0"/>
              <a:pPr/>
              <a:t>‹Nr.›</a:t>
            </a:fld>
            <a:endParaRPr lang="de-DE"/>
          </a:p>
        </p:txBody>
      </p:sp>
      <p:sp>
        <p:nvSpPr>
          <p:cNvPr id="10" name="Textplatzhalter 2"/>
          <p:cNvSpPr>
            <a:spLocks noGrp="1"/>
          </p:cNvSpPr>
          <p:nvPr>
            <p:ph type="body" idx="13"/>
          </p:nvPr>
        </p:nvSpPr>
        <p:spPr>
          <a:xfrm>
            <a:off x="6195483" y="1981200"/>
            <a:ext cx="569171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p:cNvSpPr>
            <a:spLocks noGrp="1"/>
          </p:cNvSpPr>
          <p:nvPr>
            <p:ph sz="half" idx="14"/>
          </p:nvPr>
        </p:nvSpPr>
        <p:spPr>
          <a:xfrm>
            <a:off x="6195483" y="2743200"/>
            <a:ext cx="5691717"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F129FD23-5131-3541-9ED3-E0468AE35D07}" type="datetimeFigureOut">
              <a:rPr lang="de-DE" smtClean="0"/>
              <a:pPr/>
              <a:t>25.09.2024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29FD23-5131-3541-9ED3-E0468AE35D07}" type="datetimeFigureOut">
              <a:rPr lang="de-DE" smtClean="0"/>
              <a:pPr/>
              <a:t>25.09.2024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762000"/>
            <a:ext cx="4011084" cy="1143000"/>
          </a:xfrm>
        </p:spPr>
        <p:txBody>
          <a:bodyPr anchor="b"/>
          <a:lstStyle>
            <a:lvl1pPr algn="l">
              <a:defRPr sz="2000" b="1"/>
            </a:lvl1pPr>
          </a:lstStyle>
          <a:p>
            <a:r>
              <a:rPr lang="de-DE" dirty="0"/>
              <a:t>Mastertitelformat bearbeiten</a:t>
            </a:r>
          </a:p>
        </p:txBody>
      </p:sp>
      <p:sp>
        <p:nvSpPr>
          <p:cNvPr id="3" name="Inhaltsplatzhalter 2"/>
          <p:cNvSpPr>
            <a:spLocks noGrp="1"/>
          </p:cNvSpPr>
          <p:nvPr>
            <p:ph idx="1"/>
          </p:nvPr>
        </p:nvSpPr>
        <p:spPr>
          <a:xfrm>
            <a:off x="4766733" y="762001"/>
            <a:ext cx="6815667" cy="53641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Textplatzhalter 3"/>
          <p:cNvSpPr>
            <a:spLocks noGrp="1"/>
          </p:cNvSpPr>
          <p:nvPr>
            <p:ph type="body" sz="half" idx="2"/>
          </p:nvPr>
        </p:nvSpPr>
        <p:spPr>
          <a:xfrm>
            <a:off x="609601" y="2057401"/>
            <a:ext cx="4011084"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25.09.2024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762000"/>
            <a:ext cx="73152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25.09.2024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4800" y="762000"/>
            <a:ext cx="11582400" cy="10668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304800" y="1981200"/>
            <a:ext cx="11582400" cy="42672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051171" y="6558627"/>
            <a:ext cx="1625600" cy="168275"/>
          </a:xfrm>
          <a:prstGeom prst="rect">
            <a:avLst/>
          </a:prstGeom>
        </p:spPr>
        <p:txBody>
          <a:bodyPr vert="horz" lIns="91440" tIns="45720" rIns="91440" bIns="45720" rtlCol="0" anchor="ctr"/>
          <a:lstStyle>
            <a:lvl1pPr algn="l">
              <a:defRPr sz="800">
                <a:solidFill>
                  <a:schemeClr val="tx1">
                    <a:tint val="75000"/>
                  </a:schemeClr>
                </a:solidFill>
              </a:defRPr>
            </a:lvl1pPr>
          </a:lstStyle>
          <a:p>
            <a:fld id="{F129FD23-5131-3541-9ED3-E0468AE35D07}" type="datetimeFigureOut">
              <a:rPr lang="de-DE" smtClean="0"/>
              <a:pPr/>
              <a:t>25.09.2024</a:t>
            </a:fld>
            <a:endParaRPr lang="de-DE" dirty="0"/>
          </a:p>
        </p:txBody>
      </p:sp>
      <p:sp>
        <p:nvSpPr>
          <p:cNvPr id="5" name="Fußzeilenplatzhalter 4"/>
          <p:cNvSpPr>
            <a:spLocks noGrp="1"/>
          </p:cNvSpPr>
          <p:nvPr>
            <p:ph type="ftr" sz="quarter" idx="3"/>
          </p:nvPr>
        </p:nvSpPr>
        <p:spPr>
          <a:xfrm>
            <a:off x="6768075" y="6553201"/>
            <a:ext cx="4001525" cy="173701"/>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10972800" y="6553201"/>
            <a:ext cx="914400" cy="168275"/>
          </a:xfrm>
          <a:prstGeom prst="rect">
            <a:avLst/>
          </a:prstGeom>
        </p:spPr>
        <p:txBody>
          <a:bodyPr vert="horz" lIns="91440" tIns="45720" rIns="91440" bIns="45720" rtlCol="0" anchor="ctr"/>
          <a:lstStyle>
            <a:lvl1pPr algn="r">
              <a:defRPr sz="800">
                <a:solidFill>
                  <a:schemeClr val="tx1">
                    <a:tint val="75000"/>
                  </a:schemeClr>
                </a:solidFill>
              </a:defRPr>
            </a:lvl1pPr>
          </a:lstStyle>
          <a:p>
            <a:fld id="{33E13DB4-833F-7E4A-A9B3-4FA7E7C2759D}" type="slidenum">
              <a:rPr lang="de-DE" smtClean="0"/>
              <a:pPr/>
              <a:t>‹Nr.›</a:t>
            </a:fld>
            <a:endParaRPr lang="de-DE" dirty="0"/>
          </a:p>
        </p:txBody>
      </p:sp>
      <p:sp>
        <p:nvSpPr>
          <p:cNvPr id="11" name="Rechteck 10">
            <a:extLst>
              <a:ext uri="{FF2B5EF4-FFF2-40B4-BE49-F238E27FC236}">
                <a16:creationId xmlns:a16="http://schemas.microsoft.com/office/drawing/2014/main" id="{B9805C25-DACB-4522-A7BB-5B82F8512CDF}"/>
              </a:ext>
            </a:extLst>
          </p:cNvPr>
          <p:cNvSpPr/>
          <p:nvPr userDrawn="1"/>
        </p:nvSpPr>
        <p:spPr>
          <a:xfrm>
            <a:off x="0" y="575332"/>
            <a:ext cx="7824192" cy="86805"/>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68143337-1DEB-4AE7-942D-BBA219458EC2}"/>
              </a:ext>
            </a:extLst>
          </p:cNvPr>
          <p:cNvSpPr/>
          <p:nvPr userDrawn="1"/>
        </p:nvSpPr>
        <p:spPr>
          <a:xfrm>
            <a:off x="0" y="6374206"/>
            <a:ext cx="12192000" cy="79131"/>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13" name="Grafik 12" descr="Onkologie_Logo_RGB.jpg">
            <a:extLst>
              <a:ext uri="{FF2B5EF4-FFF2-40B4-BE49-F238E27FC236}">
                <a16:creationId xmlns:a16="http://schemas.microsoft.com/office/drawing/2014/main" id="{6B5A9BC5-49EE-49F1-82BA-70ED743F38AF}"/>
              </a:ext>
            </a:extLst>
          </p:cNvPr>
          <p:cNvPicPr/>
          <p:nvPr userDrawn="1"/>
        </p:nvPicPr>
        <p:blipFill rotWithShape="1">
          <a:blip r:embed="rId13"/>
          <a:srcRect l="9051" r="52362" b="-3238"/>
          <a:stretch/>
        </p:blipFill>
        <p:spPr>
          <a:xfrm>
            <a:off x="304801" y="6365413"/>
            <a:ext cx="3630960" cy="399788"/>
          </a:xfrm>
          <a:prstGeom prst="rect">
            <a:avLst/>
          </a:prstGeom>
        </p:spPr>
      </p:pic>
      <p:pic>
        <p:nvPicPr>
          <p:cNvPr id="8" name="Grafik 7">
            <a:extLst>
              <a:ext uri="{FF2B5EF4-FFF2-40B4-BE49-F238E27FC236}">
                <a16:creationId xmlns:a16="http://schemas.microsoft.com/office/drawing/2014/main" id="{61CF07D0-7038-7BED-8601-E488BA30EF33}"/>
              </a:ext>
            </a:extLst>
          </p:cNvPr>
          <p:cNvPicPr>
            <a:picLocks noChangeAspect="1"/>
          </p:cNvPicPr>
          <p:nvPr userDrawn="1"/>
        </p:nvPicPr>
        <p:blipFill rotWithShape="1">
          <a:blip r:embed="rId14"/>
          <a:srcRect l="3307" r="2059"/>
          <a:stretch/>
        </p:blipFill>
        <p:spPr>
          <a:xfrm>
            <a:off x="7968208" y="98553"/>
            <a:ext cx="4079776" cy="6005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www.ncbi.nlm.nih.gov/pubmed/18280327" TargetMode="External"/><Relationship Id="rId3" Type="http://schemas.openxmlformats.org/officeDocument/2006/relationships/hyperlink" Target="http://www.ncbi.nlm.nih.gov/pubmed/8481488" TargetMode="External"/><Relationship Id="rId7" Type="http://schemas.openxmlformats.org/officeDocument/2006/relationships/hyperlink" Target="http://www.ncbi.nlm.nih.gov/pubmed/16094628" TargetMode="External"/><Relationship Id="rId12" Type="http://schemas.openxmlformats.org/officeDocument/2006/relationships/slide" Target="slide3.xml"/><Relationship Id="rId2" Type="http://schemas.openxmlformats.org/officeDocument/2006/relationships/hyperlink" Target="http://www.ncbi.nlm.nih.gov/pubmed/18544571" TargetMode="External"/><Relationship Id="rId1" Type="http://schemas.openxmlformats.org/officeDocument/2006/relationships/slideLayout" Target="../slideLayouts/slideLayout6.xml"/><Relationship Id="rId6" Type="http://schemas.openxmlformats.org/officeDocument/2006/relationships/hyperlink" Target="http://www.ncbi.nlm.nih.gov/pubmed/12684190" TargetMode="External"/><Relationship Id="rId11" Type="http://schemas.openxmlformats.org/officeDocument/2006/relationships/hyperlink" Target="http://www.ncbi.nlm.nih.gov/pubmed/15523697" TargetMode="External"/><Relationship Id="rId5" Type="http://schemas.openxmlformats.org/officeDocument/2006/relationships/hyperlink" Target="http://www.ncbi.nlm.nih.gov/pubmed/14618625" TargetMode="External"/><Relationship Id="rId10" Type="http://schemas.openxmlformats.org/officeDocument/2006/relationships/hyperlink" Target="http://www.ncbi.nlm.nih.gov/pubmed/15763654" TargetMode="External"/><Relationship Id="rId4" Type="http://schemas.openxmlformats.org/officeDocument/2006/relationships/hyperlink" Target="http://www.ncbi.nlm.nih.gov/pubmed/17615089" TargetMode="External"/><Relationship Id="rId9" Type="http://schemas.openxmlformats.org/officeDocument/2006/relationships/hyperlink" Target="http://www.ncbi.nlm.nih.gov/pubmed/19108730" TargetMode="External"/></Relationships>
</file>

<file path=ppt/slides/_rels/slide1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hyperlink" Target="http://www.ncbi.nlm.nih.gov/pubmed/16636341" TargetMode="External"/><Relationship Id="rId2" Type="http://schemas.openxmlformats.org/officeDocument/2006/relationships/hyperlink" Target="http://www.ncbi.nlm.nih.gov/pubmed/22231040"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18950936" TargetMode="External"/></Relationships>
</file>

<file path=ppt/slides/_rels/slide1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www.ncbi.nlm.nih.gov/pubmed/16184476" TargetMode="External"/><Relationship Id="rId3" Type="http://schemas.openxmlformats.org/officeDocument/2006/relationships/hyperlink" Target="http://www.ncbi.nlm.nih.gov/pubmed/11058675" TargetMode="External"/><Relationship Id="rId7" Type="http://schemas.openxmlformats.org/officeDocument/2006/relationships/hyperlink" Target="http://www.ncbi.nlm.nih.gov/pubmed/18048375" TargetMode="External"/><Relationship Id="rId2" Type="http://schemas.openxmlformats.org/officeDocument/2006/relationships/hyperlink" Target="http://www.ncbi.nlm.nih.gov/pubmed/15673312" TargetMode="External"/><Relationship Id="rId1" Type="http://schemas.openxmlformats.org/officeDocument/2006/relationships/slideLayout" Target="../slideLayouts/slideLayout6.xml"/><Relationship Id="rId6" Type="http://schemas.openxmlformats.org/officeDocument/2006/relationships/hyperlink" Target="http://www.ncbi.nlm.nih.gov/pubmed/17519895" TargetMode="External"/><Relationship Id="rId5" Type="http://schemas.openxmlformats.org/officeDocument/2006/relationships/hyperlink" Target="http://www.ncbi.nlm.nih.gov/pubmed/10084241" TargetMode="External"/><Relationship Id="rId10" Type="http://schemas.openxmlformats.org/officeDocument/2006/relationships/slide" Target="slide3.xml"/><Relationship Id="rId4" Type="http://schemas.openxmlformats.org/officeDocument/2006/relationships/hyperlink" Target="http://www.ncbi.nlm.nih.gov/pubmed/9179064" TargetMode="External"/><Relationship Id="rId9" Type="http://schemas.openxmlformats.org/officeDocument/2006/relationships/hyperlink" Target="http://www.ncbi.nlm.nih.gov/pubmed/15812478"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www.ncbi.nlm.nih.gov/pubmed/14767273" TargetMode="External"/><Relationship Id="rId2" Type="http://schemas.openxmlformats.org/officeDocument/2006/relationships/hyperlink" Target="http://www.ncbi.nlm.nih.gov/pubmed/11583750"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www.ncbi.nlm.nih.gov/pubmed/11759643" TargetMode="External"/></Relationships>
</file>

<file path=ppt/slides/_rels/slide121.xml.rels><?xml version="1.0" encoding="UTF-8" standalone="yes"?>
<Relationships xmlns="http://schemas.openxmlformats.org/package/2006/relationships"><Relationship Id="rId8" Type="http://schemas.openxmlformats.org/officeDocument/2006/relationships/hyperlink" Target="http://www.ncbi.nlm.nih.gov/pubmed/21614267" TargetMode="External"/><Relationship Id="rId13" Type="http://schemas.openxmlformats.org/officeDocument/2006/relationships/slide" Target="slide3.xml"/><Relationship Id="rId3" Type="http://schemas.openxmlformats.org/officeDocument/2006/relationships/hyperlink" Target="http://www.ncbi.nlm.nih.gov/pubmed/9626229" TargetMode="External"/><Relationship Id="rId7" Type="http://schemas.openxmlformats.org/officeDocument/2006/relationships/hyperlink" Target="http://www.ncbi.nlm.nih.gov/pubmed/16982552" TargetMode="External"/><Relationship Id="rId12" Type="http://schemas.openxmlformats.org/officeDocument/2006/relationships/hyperlink" Target="http://www.ncbi.nlm.nih.gov/pubmed/21596489" TargetMode="External"/><Relationship Id="rId2" Type="http://schemas.openxmlformats.org/officeDocument/2006/relationships/hyperlink" Target="http://www.ncbi.nlm.nih.gov/pubmed/24694640" TargetMode="External"/><Relationship Id="rId1" Type="http://schemas.openxmlformats.org/officeDocument/2006/relationships/slideLayout" Target="../slideLayouts/slideLayout6.xml"/><Relationship Id="rId6" Type="http://schemas.openxmlformats.org/officeDocument/2006/relationships/hyperlink" Target="http://www.ncbi.nlm.nih.gov/pubmed/21477295" TargetMode="External"/><Relationship Id="rId11" Type="http://schemas.openxmlformats.org/officeDocument/2006/relationships/hyperlink" Target="http://www.ncbi.nlm.nih.gov/pubmed/15972239" TargetMode="External"/><Relationship Id="rId5" Type="http://schemas.openxmlformats.org/officeDocument/2006/relationships/hyperlink" Target="http://www.ncbi.nlm.nih.gov/pubmed/22868242" TargetMode="External"/><Relationship Id="rId10" Type="http://schemas.openxmlformats.org/officeDocument/2006/relationships/hyperlink" Target="http://www.ncbi.nlm.nih.gov/pubmed/10072620" TargetMode="External"/><Relationship Id="rId4" Type="http://schemas.openxmlformats.org/officeDocument/2006/relationships/hyperlink" Target="http://www.ncbi.nlm.nih.gov/pubmed/7850534" TargetMode="External"/><Relationship Id="rId9" Type="http://schemas.openxmlformats.org/officeDocument/2006/relationships/slide" Target="slide235.xml"/></Relationships>
</file>

<file path=ppt/slides/_rels/slide122.xml.rels><?xml version="1.0" encoding="UTF-8" standalone="yes"?>
<Relationships xmlns="http://schemas.openxmlformats.org/package/2006/relationships"><Relationship Id="rId8" Type="http://schemas.openxmlformats.org/officeDocument/2006/relationships/hyperlink" Target="http://www.ncbi.nlm.nih.gov/pubmed/16982552" TargetMode="External"/><Relationship Id="rId13" Type="http://schemas.openxmlformats.org/officeDocument/2006/relationships/slide" Target="slide3.xml"/><Relationship Id="rId3" Type="http://schemas.openxmlformats.org/officeDocument/2006/relationships/hyperlink" Target="http://www.ncbi.nlm.nih.gov/pubmed/24694640" TargetMode="External"/><Relationship Id="rId7" Type="http://schemas.openxmlformats.org/officeDocument/2006/relationships/hyperlink" Target="http://www.ncbi.nlm.nih.gov/pubmed/21477295" TargetMode="External"/><Relationship Id="rId12" Type="http://schemas.openxmlformats.org/officeDocument/2006/relationships/hyperlink" Target="http://www.ncbi.nlm.nih.gov/pubmed/21596489" TargetMode="External"/><Relationship Id="rId2" Type="http://schemas.openxmlformats.org/officeDocument/2006/relationships/hyperlink" Target="http://www.ncbi.nlm.nih.gov/pubmed/21692048" TargetMode="External"/><Relationship Id="rId1" Type="http://schemas.openxmlformats.org/officeDocument/2006/relationships/slideLayout" Target="../slideLayouts/slideLayout6.xml"/><Relationship Id="rId6" Type="http://schemas.openxmlformats.org/officeDocument/2006/relationships/hyperlink" Target="http://www.ncbi.nlm.nih.gov/pubmed/22868242" TargetMode="External"/><Relationship Id="rId11" Type="http://schemas.openxmlformats.org/officeDocument/2006/relationships/hyperlink" Target="http://www.ncbi.nlm.nih.gov/pubmed/15972239" TargetMode="External"/><Relationship Id="rId5" Type="http://schemas.openxmlformats.org/officeDocument/2006/relationships/hyperlink" Target="http://www.ncbi.nlm.nih.gov/pubmed/9626229" TargetMode="External"/><Relationship Id="rId10" Type="http://schemas.openxmlformats.org/officeDocument/2006/relationships/hyperlink" Target="http://www.ncbi.nlm.nih.gov/pubmed/10072620" TargetMode="External"/><Relationship Id="rId4" Type="http://schemas.openxmlformats.org/officeDocument/2006/relationships/slide" Target="slide235.xml"/><Relationship Id="rId9" Type="http://schemas.openxmlformats.org/officeDocument/2006/relationships/hyperlink" Target="http://www.ncbi.nlm.nih.gov/pubmed/21614267" TargetMode="External"/></Relationships>
</file>

<file path=ppt/slides/_rels/slide1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8" Type="http://schemas.openxmlformats.org/officeDocument/2006/relationships/hyperlink" Target="http://www.ncbi.nlm.nih.gov/pubmed/21614267" TargetMode="External"/><Relationship Id="rId13" Type="http://schemas.openxmlformats.org/officeDocument/2006/relationships/slide" Target="slide3.xml"/><Relationship Id="rId3" Type="http://schemas.openxmlformats.org/officeDocument/2006/relationships/hyperlink" Target="http://www.ncbi.nlm.nih.gov/pubmed/9626229" TargetMode="External"/><Relationship Id="rId7" Type="http://schemas.openxmlformats.org/officeDocument/2006/relationships/hyperlink" Target="http://www.ncbi.nlm.nih.gov/pubmed/16982552" TargetMode="External"/><Relationship Id="rId12" Type="http://schemas.openxmlformats.org/officeDocument/2006/relationships/hyperlink" Target="http://www.ncbi.nlm.nih.gov/pubmed/21596489" TargetMode="External"/><Relationship Id="rId2" Type="http://schemas.openxmlformats.org/officeDocument/2006/relationships/hyperlink" Target="http://www.ncbi.nlm.nih.gov/pubmed/24694640" TargetMode="External"/><Relationship Id="rId1" Type="http://schemas.openxmlformats.org/officeDocument/2006/relationships/slideLayout" Target="../slideLayouts/slideLayout6.xml"/><Relationship Id="rId6" Type="http://schemas.openxmlformats.org/officeDocument/2006/relationships/hyperlink" Target="http://www.ncbi.nlm.nih.gov/pubmed/21477295" TargetMode="External"/><Relationship Id="rId11" Type="http://schemas.openxmlformats.org/officeDocument/2006/relationships/hyperlink" Target="http://www.ncbi.nlm.nih.gov/pubmed/15972239" TargetMode="External"/><Relationship Id="rId5" Type="http://schemas.openxmlformats.org/officeDocument/2006/relationships/hyperlink" Target="http://www.ncbi.nlm.nih.gov/pubmed/22868242" TargetMode="External"/><Relationship Id="rId10" Type="http://schemas.openxmlformats.org/officeDocument/2006/relationships/hyperlink" Target="http://www.ncbi.nlm.nih.gov/pubmed/10072620" TargetMode="External"/><Relationship Id="rId4" Type="http://schemas.openxmlformats.org/officeDocument/2006/relationships/hyperlink" Target="http://www.ncbi.nlm.nih.gov/pubmed/7850534" TargetMode="External"/><Relationship Id="rId9" Type="http://schemas.openxmlformats.org/officeDocument/2006/relationships/slide" Target="slide235.xml"/></Relationships>
</file>

<file path=ppt/slides/_rels/slide125.xml.rels><?xml version="1.0" encoding="UTF-8" standalone="yes"?>
<Relationships xmlns="http://schemas.openxmlformats.org/package/2006/relationships"><Relationship Id="rId3" Type="http://schemas.openxmlformats.org/officeDocument/2006/relationships/hyperlink" Target="http://www.ncbi.nlm.nih.gov/pubmed/24694640" TargetMode="External"/><Relationship Id="rId2" Type="http://schemas.openxmlformats.org/officeDocument/2006/relationships/hyperlink" Target="http://www.ncbi.nlm.nih.gov/pubmed/21692048"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slide" Target="slide235.xml"/></Relationships>
</file>

<file path=ppt/slides/_rels/slide126.xml.rels><?xml version="1.0" encoding="UTF-8" standalone="yes"?>
<Relationships xmlns="http://schemas.openxmlformats.org/package/2006/relationships"><Relationship Id="rId3" Type="http://schemas.openxmlformats.org/officeDocument/2006/relationships/hyperlink" Target="http://www.ncbi.nlm.nih.gov/pubmed/20846691" TargetMode="External"/><Relationship Id="rId2" Type="http://schemas.openxmlformats.org/officeDocument/2006/relationships/hyperlink" Target="http://www.ncbi.nlm.nih.gov/pubmed/24619772"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27.xml.rels><?xml version="1.0" encoding="UTF-8" standalone="yes"?>
<Relationships xmlns="http://schemas.openxmlformats.org/package/2006/relationships"><Relationship Id="rId3" Type="http://schemas.openxmlformats.org/officeDocument/2006/relationships/hyperlink" Target="http://www.ncbi.nlm.nih.gov/pubmed/24928676" TargetMode="External"/><Relationship Id="rId2" Type="http://schemas.openxmlformats.org/officeDocument/2006/relationships/hyperlink" Target="http://www.ncbi.nlm.nih.gov/pubmed/21619965"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www.ncbi.nlm.nih.gov/pubmed/15734422" TargetMode="External"/><Relationship Id="rId7" Type="http://schemas.openxmlformats.org/officeDocument/2006/relationships/hyperlink" Target="http://www.ncbi.nlm.nih.gov/pubmed/23731615" TargetMode="External"/><Relationship Id="rId2" Type="http://schemas.openxmlformats.org/officeDocument/2006/relationships/hyperlink" Target="http://www.ncbi.nlm.nih.gov/pubmed/12440625" TargetMode="External"/><Relationship Id="rId1" Type="http://schemas.openxmlformats.org/officeDocument/2006/relationships/slideLayout" Target="../slideLayouts/slideLayout6.xml"/><Relationship Id="rId6" Type="http://schemas.openxmlformats.org/officeDocument/2006/relationships/hyperlink" Target="http://www.ncbi.nlm.nih.gov/pubmed/21810496" TargetMode="External"/><Relationship Id="rId5" Type="http://schemas.openxmlformats.org/officeDocument/2006/relationships/hyperlink" Target="http://www.ncbi.nlm.nih.gov/pubmed/20591686" TargetMode="External"/><Relationship Id="rId4" Type="http://schemas.openxmlformats.org/officeDocument/2006/relationships/hyperlink" Target="http://www.ncbi.nlm.nih.gov/pubmed/15967255" TargetMode="External"/></Relationships>
</file>

<file path=ppt/slides/_rels/slide1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ncbi.nlm.nih.gov/pubmed/12173339" TargetMode="Externa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www.ncbi.nlm.nih.gov/pubmed/20159822" TargetMode="External"/><Relationship Id="rId7" Type="http://schemas.openxmlformats.org/officeDocument/2006/relationships/hyperlink" Target="https://meetinglibrary.asco.org/record/85447/abstract" TargetMode="External"/><Relationship Id="rId2" Type="http://schemas.openxmlformats.org/officeDocument/2006/relationships/hyperlink" Target="https://www.ncbi.nlm.nih.gov/pubmed/10379736" TargetMode="External"/><Relationship Id="rId1" Type="http://schemas.openxmlformats.org/officeDocument/2006/relationships/slideLayout" Target="../slideLayouts/slideLayout6.xml"/><Relationship Id="rId6" Type="http://schemas.openxmlformats.org/officeDocument/2006/relationships/hyperlink" Target="https://www.ncbi.nlm.nih.gov/pubmed/21612860" TargetMode="External"/><Relationship Id="rId5" Type="http://schemas.openxmlformats.org/officeDocument/2006/relationships/hyperlink" Target="http://www.ncbi.nlm.nih.gov/pubmed/19636008" TargetMode="External"/><Relationship Id="rId4" Type="http://schemas.openxmlformats.org/officeDocument/2006/relationships/hyperlink" Target="http://www.ncbi.nlm.nih.gov/pubmed/20643461"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www.ncbi.nlm.nih.gov/pubmed/21763967" TargetMode="External"/><Relationship Id="rId2" Type="http://schemas.openxmlformats.org/officeDocument/2006/relationships/hyperlink" Target="https://www.ncbi.nlm.nih.gov/pubmed/20123351"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22716493"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hyperlink" Target="http://www.ncbi.nlm.nih.gov/pubmed/12101482"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www.ncbi.nlm.nih.gov/pubmed/16973773" TargetMode="External"/></Relationships>
</file>

<file path=ppt/slides/_rels/slide1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31277782/" TargetMode="Externa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hyperlink" Target="https://pubmed.ncbi.nlm.nih.gov/28479237/" TargetMode="External"/><Relationship Id="rId2" Type="http://schemas.openxmlformats.org/officeDocument/2006/relationships/hyperlink" Target="https://pubmed.ncbi.nlm.nih.gov/29110942/"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34407342/" TargetMode="Externa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34407342/" TargetMode="Externa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ncbi.nlm.nih.gov/pubmed/19100567" TargetMode="External"/><Relationship Id="rId2" Type="http://schemas.openxmlformats.org/officeDocument/2006/relationships/hyperlink" Target="http://www.ncbi.nlm.nih.gov/pubmed/16418254"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insights.ovid.com/crossref?an=00004728-200501000-00012" TargetMode="External"/></Relationships>
</file>

<file path=ppt/slides/_rels/slide1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26935559/" TargetMode="Externa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19229667/" TargetMode="Externa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8" Type="http://schemas.openxmlformats.org/officeDocument/2006/relationships/hyperlink" Target="https://pubmed.ncbi.nlm.nih.gov/29285361/" TargetMode="External"/><Relationship Id="rId3" Type="http://schemas.openxmlformats.org/officeDocument/2006/relationships/hyperlink" Target="https://pubmed.ncbi.nlm.nih.gov/32873572/" TargetMode="External"/><Relationship Id="rId7" Type="http://schemas.openxmlformats.org/officeDocument/2006/relationships/hyperlink" Target="https://pubmed.ncbi.nlm.nih.gov/29378660/" TargetMode="External"/><Relationship Id="rId2" Type="http://schemas.openxmlformats.org/officeDocument/2006/relationships/hyperlink" Target="https://pubmed.ncbi.nlm.nih.gov/29562145/" TargetMode="External"/><Relationship Id="rId1" Type="http://schemas.openxmlformats.org/officeDocument/2006/relationships/slideLayout" Target="../slideLayouts/slideLayout6.xml"/><Relationship Id="rId6" Type="http://schemas.openxmlformats.org/officeDocument/2006/relationships/hyperlink" Target="https://pubmed.ncbi.nlm.nih.gov/28466375/" TargetMode="External"/><Relationship Id="rId11" Type="http://schemas.openxmlformats.org/officeDocument/2006/relationships/slide" Target="slide3.xml"/><Relationship Id="rId5" Type="http://schemas.openxmlformats.org/officeDocument/2006/relationships/hyperlink" Target="https://pubmed.ncbi.nlm.nih.gov/27921007/" TargetMode="External"/><Relationship Id="rId10" Type="http://schemas.openxmlformats.org/officeDocument/2006/relationships/hyperlink" Target="https://pubmed.ncbi.nlm.nih.gov/33529058/" TargetMode="External"/><Relationship Id="rId4" Type="http://schemas.openxmlformats.org/officeDocument/2006/relationships/hyperlink" Target="https://pubmed.ncbi.nlm.nih.gov/33616314/" TargetMode="External"/><Relationship Id="rId9" Type="http://schemas.openxmlformats.org/officeDocument/2006/relationships/hyperlink" Target="https://pubmed.ncbi.nlm.nih.gov/32162795/" TargetMode="External"/></Relationships>
</file>

<file path=ppt/slides/_rels/slide155.xml.rels><?xml version="1.0" encoding="UTF-8" standalone="yes"?>
<Relationships xmlns="http://schemas.openxmlformats.org/package/2006/relationships"><Relationship Id="rId3" Type="http://schemas.openxmlformats.org/officeDocument/2006/relationships/hyperlink" Target="https://pubmed.ncbi.nlm.nih.gov/26794930/" TargetMode="External"/><Relationship Id="rId2" Type="http://schemas.openxmlformats.org/officeDocument/2006/relationships/hyperlink" Target="https://pubmed.ncbi.nlm.nih.gov/26626617/"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pubmed.ncbi.nlm.nih.gov/32541143/" TargetMode="External"/><Relationship Id="rId4" Type="http://schemas.openxmlformats.org/officeDocument/2006/relationships/hyperlink" Target="http://jco.ascopubs.org/content/32/25/2765.full.pdf" TargetMode="External"/></Relationships>
</file>

<file path=ppt/slides/_rels/slide1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8" Type="http://schemas.openxmlformats.org/officeDocument/2006/relationships/hyperlink" Target="https://pubmed.ncbi.nlm.nih.gov/30827746/" TargetMode="External"/><Relationship Id="rId3" Type="http://schemas.openxmlformats.org/officeDocument/2006/relationships/hyperlink" Target="https://pubmed.ncbi.nlm.nih.gov/26626617/" TargetMode="External"/><Relationship Id="rId7" Type="http://schemas.openxmlformats.org/officeDocument/2006/relationships/hyperlink" Target="https://pubmed.ncbi.nlm.nih.gov/18165647/" TargetMode="External"/><Relationship Id="rId2" Type="http://schemas.openxmlformats.org/officeDocument/2006/relationships/hyperlink" Target="https://pubmed.ncbi.nlm.nih.gov/26794930/" TargetMode="External"/><Relationship Id="rId1" Type="http://schemas.openxmlformats.org/officeDocument/2006/relationships/slideLayout" Target="../slideLayouts/slideLayout6.xml"/><Relationship Id="rId6" Type="http://schemas.openxmlformats.org/officeDocument/2006/relationships/hyperlink" Target="https://pubmed.ncbi.nlm.nih.gov/32550862/" TargetMode="External"/><Relationship Id="rId5" Type="http://schemas.openxmlformats.org/officeDocument/2006/relationships/hyperlink" Target="https://pubmed.ncbi.nlm.nih.gov/32541143/" TargetMode="External"/><Relationship Id="rId10" Type="http://schemas.openxmlformats.org/officeDocument/2006/relationships/slide" Target="slide3.xml"/><Relationship Id="rId4" Type="http://schemas.openxmlformats.org/officeDocument/2006/relationships/hyperlink" Target="http://jco.ascopubs.org/content/32/25/2765.full.pdf" TargetMode="External"/><Relationship Id="rId9" Type="http://schemas.openxmlformats.org/officeDocument/2006/relationships/hyperlink" Target="https://pubmed.ncbi.nlm.nih.gov/24882670/" TargetMode="External"/></Relationships>
</file>

<file path=ppt/slides/_rels/slide15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3" Type="http://schemas.openxmlformats.org/officeDocument/2006/relationships/hyperlink" Target="https://pubmed.ncbi.nlm.nih.gov/27928430/" TargetMode="External"/><Relationship Id="rId2" Type="http://schemas.openxmlformats.org/officeDocument/2006/relationships/hyperlink" Target="https://pubmed.ncbi.nlm.nih.gov/31326218/"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pubmed.ncbi.nlm.nih.gov/22366115/" TargetMode="External"/></Relationships>
</file>

<file path=ppt/slides/_rels/slide1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28748909/" TargetMode="Externa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hyperlink" Target="https://pubmed.ncbi.nlm.nih.gov/31326218/" TargetMode="External"/><Relationship Id="rId2" Type="http://schemas.openxmlformats.org/officeDocument/2006/relationships/hyperlink" Target="https://pubmed.ncbi.nlm.nih.gov/28748909/"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28748909/" TargetMode="Externa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31326218/"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31326218/" TargetMode="Externa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8" Type="http://schemas.openxmlformats.org/officeDocument/2006/relationships/hyperlink" Target="https://www.ncbi.nlm.nih.gov/pubmed/23861153" TargetMode="External"/><Relationship Id="rId3" Type="http://schemas.openxmlformats.org/officeDocument/2006/relationships/hyperlink" Target="https://www.ncbi.nlm.nih.gov/pubmed/22576786" TargetMode="External"/><Relationship Id="rId7" Type="http://schemas.openxmlformats.org/officeDocument/2006/relationships/hyperlink" Target="http://www.ncbi.nlm.nih.gov/pubmed/24674192" TargetMode="External"/><Relationship Id="rId2" Type="http://schemas.openxmlformats.org/officeDocument/2006/relationships/hyperlink" Target="https://www.ncbi.nlm.nih.gov/pubmed/22130630" TargetMode="External"/><Relationship Id="rId1" Type="http://schemas.openxmlformats.org/officeDocument/2006/relationships/slideLayout" Target="../slideLayouts/slideLayout6.xml"/><Relationship Id="rId6" Type="http://schemas.openxmlformats.org/officeDocument/2006/relationships/slide" Target="slide235.xml"/><Relationship Id="rId5" Type="http://schemas.openxmlformats.org/officeDocument/2006/relationships/hyperlink" Target="https://www.ncbi.nlm.nih.gov/pubmed/24535650" TargetMode="External"/><Relationship Id="rId4" Type="http://schemas.openxmlformats.org/officeDocument/2006/relationships/hyperlink" Target="https://www.ncbi.nlm.nih.gov/pubmed/20138487" TargetMode="External"/><Relationship Id="rId9" Type="http://schemas.openxmlformats.org/officeDocument/2006/relationships/slide" Target="slide3.xml"/></Relationships>
</file>

<file path=ppt/slides/_rels/slide19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www.ncbi.nlm.nih.gov/pubmed/11025692" TargetMode="External"/><Relationship Id="rId7" Type="http://schemas.openxmlformats.org/officeDocument/2006/relationships/hyperlink" Target="http://www.ncbi.nlm.nih.gov/pubmed/11147860" TargetMode="External"/><Relationship Id="rId2" Type="http://schemas.openxmlformats.org/officeDocument/2006/relationships/slide" Target="slide235.xml"/><Relationship Id="rId1" Type="http://schemas.openxmlformats.org/officeDocument/2006/relationships/slideLayout" Target="../slideLayouts/slideLayout6.xml"/><Relationship Id="rId6" Type="http://schemas.openxmlformats.org/officeDocument/2006/relationships/hyperlink" Target="https://www.ncbi.nlm.nih.gov/pubmed/6185207" TargetMode="External"/><Relationship Id="rId5" Type="http://schemas.openxmlformats.org/officeDocument/2006/relationships/hyperlink" Target="https://www.ncbi.nlm.nih.gov/pubmed/14570088" TargetMode="External"/><Relationship Id="rId4" Type="http://schemas.openxmlformats.org/officeDocument/2006/relationships/hyperlink" Target="https://www.ncbi.nlm.nih.gov/pubmed/2414257" TargetMode="External"/></Relationships>
</file>

<file path=ppt/slides/_rels/slide1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35.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hyperlink" Target="http://www.ncbi.nlm.nih.gov/pubmed/16112300"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94.xml.rels><?xml version="1.0" encoding="UTF-8" standalone="yes"?>
<Relationships xmlns="http://schemas.openxmlformats.org/package/2006/relationships"><Relationship Id="rId3" Type="http://schemas.openxmlformats.org/officeDocument/2006/relationships/hyperlink" Target="https://www.ncbi.nlm.nih.gov/pubmed/24535650" TargetMode="External"/><Relationship Id="rId2" Type="http://schemas.openxmlformats.org/officeDocument/2006/relationships/hyperlink" Target="http://www.ncbi.nlm.nih.gov/pubmed/16112300"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www.ncbi.nlm.nih.gov/pubmed/24674192" TargetMode="External"/><Relationship Id="rId4" Type="http://schemas.openxmlformats.org/officeDocument/2006/relationships/slide" Target="slide235.xml"/></Relationships>
</file>

<file path=ppt/slides/_rels/slide1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35.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hyperlink" Target="https://www.ncbi.nlm.nih.gov/pubmed/10098435"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ncbi.nlm.nih.gov/pubmed/8040016" TargetMode="Externa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3" Type="http://schemas.openxmlformats.org/officeDocument/2006/relationships/hyperlink" Target="https://www.ncbi.nlm.nih.gov/pubmed/17054286" TargetMode="External"/><Relationship Id="rId2" Type="http://schemas.openxmlformats.org/officeDocument/2006/relationships/hyperlink" Target="https://www.ncbi.nlm.nih.gov/pubmed/22704310"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60.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17054286" TargetMode="Externa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8" Type="http://schemas.openxmlformats.org/officeDocument/2006/relationships/hyperlink" Target="https://www.ncbi.nlm.nih.gov/pubmed/17876176" TargetMode="External"/><Relationship Id="rId13" Type="http://schemas.openxmlformats.org/officeDocument/2006/relationships/hyperlink" Target="https://www.ncbi.nlm.nih.gov/pubmed/23408096" TargetMode="External"/><Relationship Id="rId3" Type="http://schemas.openxmlformats.org/officeDocument/2006/relationships/hyperlink" Target="https://www.ncbi.nlm.nih.gov/pubmed/21530722" TargetMode="External"/><Relationship Id="rId7" Type="http://schemas.openxmlformats.org/officeDocument/2006/relationships/hyperlink" Target="https://www.ncbi.nlm.nih.gov/pubmed/21640547" TargetMode="External"/><Relationship Id="rId12" Type="http://schemas.openxmlformats.org/officeDocument/2006/relationships/hyperlink" Target="https://www.ncbi.nlm.nih.gov/pubmed/20110159" TargetMode="External"/><Relationship Id="rId2" Type="http://schemas.openxmlformats.org/officeDocument/2006/relationships/hyperlink" Target="https://www.ncbi.nlm.nih.gov/pubmed/21989678" TargetMode="External"/><Relationship Id="rId16"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hyperlink" Target="https://www.ncbi.nlm.nih.gov/pubmed/23152233" TargetMode="External"/><Relationship Id="rId11" Type="http://schemas.openxmlformats.org/officeDocument/2006/relationships/hyperlink" Target="https://www.ncbi.nlm.nih.gov/pubmed/23224217" TargetMode="External"/><Relationship Id="rId5" Type="http://schemas.openxmlformats.org/officeDocument/2006/relationships/hyperlink" Target="https://www.ncbi.nlm.nih.gov/pubmed/22940511" TargetMode="External"/><Relationship Id="rId15" Type="http://schemas.openxmlformats.org/officeDocument/2006/relationships/hyperlink" Target="https://www.ncbi.nlm.nih.gov/pubmed/22294757" TargetMode="External"/><Relationship Id="rId10" Type="http://schemas.openxmlformats.org/officeDocument/2006/relationships/hyperlink" Target="https://www.ncbi.nlm.nih.gov/pubmed/22813691" TargetMode="External"/><Relationship Id="rId4" Type="http://schemas.openxmlformats.org/officeDocument/2006/relationships/hyperlink" Target="https://www.ncbi.nlm.nih.gov/pubmed/21792370" TargetMode="External"/><Relationship Id="rId9" Type="http://schemas.openxmlformats.org/officeDocument/2006/relationships/hyperlink" Target="https://www.ncbi.nlm.nih.gov/pubmed/17054230" TargetMode="External"/><Relationship Id="rId14" Type="http://schemas.openxmlformats.org/officeDocument/2006/relationships/hyperlink" Target="https://www.ncbi.nlm.nih.gov/pubmed/18020836" TargetMode="External"/></Relationships>
</file>

<file path=ppt/slides/_rels/slide20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160.xml"/><Relationship Id="rId18" Type="http://schemas.openxmlformats.org/officeDocument/2006/relationships/slide" Target="slide226.xml"/><Relationship Id="rId3" Type="http://schemas.openxmlformats.org/officeDocument/2006/relationships/slide" Target="slide7.xml"/><Relationship Id="rId7" Type="http://schemas.openxmlformats.org/officeDocument/2006/relationships/slide" Target="slide34.xml"/><Relationship Id="rId12" Type="http://schemas.openxmlformats.org/officeDocument/2006/relationships/slide" Target="slide148.xml"/><Relationship Id="rId17" Type="http://schemas.openxmlformats.org/officeDocument/2006/relationships/slide" Target="slide223.xml"/><Relationship Id="rId2" Type="http://schemas.openxmlformats.org/officeDocument/2006/relationships/slide" Target="slide4.xml"/><Relationship Id="rId16" Type="http://schemas.openxmlformats.org/officeDocument/2006/relationships/slide" Target="slide209.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137.xml"/><Relationship Id="rId5" Type="http://schemas.openxmlformats.org/officeDocument/2006/relationships/slide" Target="slide11.xml"/><Relationship Id="rId15" Type="http://schemas.openxmlformats.org/officeDocument/2006/relationships/slide" Target="slide198.xml"/><Relationship Id="rId10" Type="http://schemas.openxmlformats.org/officeDocument/2006/relationships/slide" Target="slide119.xml"/><Relationship Id="rId4" Type="http://schemas.openxmlformats.org/officeDocument/2006/relationships/slide" Target="slide9.xml"/><Relationship Id="rId9" Type="http://schemas.openxmlformats.org/officeDocument/2006/relationships/slide" Target="slide56.xml"/><Relationship Id="rId14" Type="http://schemas.openxmlformats.org/officeDocument/2006/relationships/slide" Target="slide190.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www.ncbi.nlm.nih.gov/pubmed/9195569" TargetMode="External"/><Relationship Id="rId13" Type="http://schemas.openxmlformats.org/officeDocument/2006/relationships/hyperlink" Target="http://www.ncbi.nlm.nih.gov/pubmed/20478577" TargetMode="External"/><Relationship Id="rId18" Type="http://schemas.openxmlformats.org/officeDocument/2006/relationships/hyperlink" Target="http://www.ncbi.nlm.nih.gov/pubmed/15681528" TargetMode="External"/><Relationship Id="rId26" Type="http://schemas.openxmlformats.org/officeDocument/2006/relationships/hyperlink" Target="http://www.ncbi.nlm.nih.gov/pubmed/23312463" TargetMode="External"/><Relationship Id="rId3" Type="http://schemas.openxmlformats.org/officeDocument/2006/relationships/slide" Target="slide235.xml"/><Relationship Id="rId21" Type="http://schemas.openxmlformats.org/officeDocument/2006/relationships/hyperlink" Target="http://www.ncbi.nlm.nih.gov/pubmed/20657034" TargetMode="External"/><Relationship Id="rId7" Type="http://schemas.openxmlformats.org/officeDocument/2006/relationships/hyperlink" Target="http://www.ncbi.nlm.nih.gov/pubmed/16116599" TargetMode="External"/><Relationship Id="rId12" Type="http://schemas.openxmlformats.org/officeDocument/2006/relationships/hyperlink" Target="http://www.ncbi.nlm.nih.gov/pubmed/11435824" TargetMode="External"/><Relationship Id="rId17" Type="http://schemas.openxmlformats.org/officeDocument/2006/relationships/hyperlink" Target="http://www.ncbi.nlm.nih.gov/pubmed/21828239" TargetMode="External"/><Relationship Id="rId25" Type="http://schemas.openxmlformats.org/officeDocument/2006/relationships/hyperlink" Target="http://www.ncbi.nlm.nih.gov/pubmed/14634383" TargetMode="External"/><Relationship Id="rId2" Type="http://schemas.openxmlformats.org/officeDocument/2006/relationships/hyperlink" Target="http://www.ncbi.nlm.nih.gov/pubmed/23807171" TargetMode="External"/><Relationship Id="rId16" Type="http://schemas.openxmlformats.org/officeDocument/2006/relationships/hyperlink" Target="http://www.ncbi.nlm.nih.gov/pubmed/14669275" TargetMode="External"/><Relationship Id="rId20" Type="http://schemas.openxmlformats.org/officeDocument/2006/relationships/hyperlink" Target="http://www.ncbi.nlm.nih.gov/pubmed/12196373" TargetMode="External"/><Relationship Id="rId29"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hyperlink" Target="http://www.ncbi.nlm.nih.gov/pubmed/14632843" TargetMode="External"/><Relationship Id="rId11" Type="http://schemas.openxmlformats.org/officeDocument/2006/relationships/hyperlink" Target="http://www.ncbi.nlm.nih.gov/pubmed/21190790" TargetMode="External"/><Relationship Id="rId24" Type="http://schemas.openxmlformats.org/officeDocument/2006/relationships/hyperlink" Target="http://www.ncbi.nlm.nih.gov/pubmed/12454113" TargetMode="External"/><Relationship Id="rId5" Type="http://schemas.openxmlformats.org/officeDocument/2006/relationships/hyperlink" Target="http://www.ncbi.nlm.nih.gov/pubmed/18473356" TargetMode="External"/><Relationship Id="rId15" Type="http://schemas.openxmlformats.org/officeDocument/2006/relationships/hyperlink" Target="http://www.ncbi.nlm.nih.gov/pubmed/16217278" TargetMode="External"/><Relationship Id="rId23" Type="http://schemas.openxmlformats.org/officeDocument/2006/relationships/hyperlink" Target="http://www.ncbi.nlm.nih.gov/pubmed/19062157" TargetMode="External"/><Relationship Id="rId28" Type="http://schemas.openxmlformats.org/officeDocument/2006/relationships/hyperlink" Target="http://www.ncbi.nlm.nih.gov/pubmed/12441925" TargetMode="External"/><Relationship Id="rId10" Type="http://schemas.openxmlformats.org/officeDocument/2006/relationships/hyperlink" Target="http://www.ncbi.nlm.nih.gov/pubmed/18715700" TargetMode="External"/><Relationship Id="rId19" Type="http://schemas.openxmlformats.org/officeDocument/2006/relationships/hyperlink" Target="http://www.ncbi.nlm.nih.gov/pubmed/10561319" TargetMode="External"/><Relationship Id="rId4" Type="http://schemas.openxmlformats.org/officeDocument/2006/relationships/hyperlink" Target="http://www.ncbi.nlm.nih.gov/pubmed/23470199" TargetMode="External"/><Relationship Id="rId9" Type="http://schemas.openxmlformats.org/officeDocument/2006/relationships/hyperlink" Target="http://www.ncbi.nlm.nih.gov/pubmed/17416852" TargetMode="External"/><Relationship Id="rId14" Type="http://schemas.openxmlformats.org/officeDocument/2006/relationships/hyperlink" Target="http://www.ncbi.nlm.nih.gov/pubmed/16006866" TargetMode="External"/><Relationship Id="rId22" Type="http://schemas.openxmlformats.org/officeDocument/2006/relationships/hyperlink" Target="http://www.ncbi.nlm.nih.gov/pubmed/11489682" TargetMode="External"/><Relationship Id="rId27" Type="http://schemas.openxmlformats.org/officeDocument/2006/relationships/hyperlink" Target="http://www.ncbi.nlm.nih.gov/pubmed/17075871" TargetMode="Externa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ncbi.nlm.nih.gov/pubmed/21766302" TargetMode="External"/><Relationship Id="rId2" Type="http://schemas.openxmlformats.org/officeDocument/2006/relationships/slide" Target="slide235.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ncbi.nlm.nih.gov/pubmed/23107102" TargetMode="External"/><Relationship Id="rId2" Type="http://schemas.openxmlformats.org/officeDocument/2006/relationships/slide" Target="slide235.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www.ncbi.nlm.nih.gov/pubmed/22841673" TargetMode="External"/><Relationship Id="rId2" Type="http://schemas.openxmlformats.org/officeDocument/2006/relationships/slide" Target="slide235.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hyperlink" Target="http://www.ncbi.nlm.nih.gov/pubmed/22841673" TargetMode="External"/><Relationship Id="rId2" Type="http://schemas.openxmlformats.org/officeDocument/2006/relationships/slide" Target="slide235.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pubmed.ncbi.nlm.nih.gov/29730203/" TargetMode="External"/><Relationship Id="rId2" Type="http://schemas.openxmlformats.org/officeDocument/2006/relationships/hyperlink" Target="https://pubmed.ncbi.nlm.nih.gov/27305835/"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pubmed.ncbi.nlm.nih.gov/30265760/" TargetMode="External"/><Relationship Id="rId4" Type="http://schemas.openxmlformats.org/officeDocument/2006/relationships/hyperlink" Target="https://pubmed.ncbi.nlm.nih.gov/30895768/"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ncbi.nlm.nih.gov/pubmed/22841673" TargetMode="External"/><Relationship Id="rId2" Type="http://schemas.openxmlformats.org/officeDocument/2006/relationships/slide" Target="slide235.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8" Type="http://schemas.openxmlformats.org/officeDocument/2006/relationships/hyperlink" Target="https://pubmed.ncbi.nlm.nih.gov/29364958/" TargetMode="External"/><Relationship Id="rId3" Type="http://schemas.openxmlformats.org/officeDocument/2006/relationships/hyperlink" Target="http://www.ncbi.nlm.nih.gov/pubmed/21594741" TargetMode="External"/><Relationship Id="rId7" Type="http://schemas.openxmlformats.org/officeDocument/2006/relationships/hyperlink" Target="https://pubmed.ncbi.nlm.nih.gov/29582796/" TargetMode="External"/><Relationship Id="rId2" Type="http://schemas.openxmlformats.org/officeDocument/2006/relationships/hyperlink" Target="http://www.ncbi.nlm.nih.gov/pubmed/17296361" TargetMode="External"/><Relationship Id="rId1" Type="http://schemas.openxmlformats.org/officeDocument/2006/relationships/slideLayout" Target="../slideLayouts/slideLayout6.xml"/><Relationship Id="rId6" Type="http://schemas.openxmlformats.org/officeDocument/2006/relationships/hyperlink" Target="https://pubmed.ncbi.nlm.nih.gov/28477204/" TargetMode="External"/><Relationship Id="rId5" Type="http://schemas.openxmlformats.org/officeDocument/2006/relationships/hyperlink" Target="https://pubmed.ncbi.nlm.nih.gov/27809567/" TargetMode="External"/><Relationship Id="rId4" Type="http://schemas.openxmlformats.org/officeDocument/2006/relationships/hyperlink" Target="https://pubmed.ncbi.nlm.nih.gov/27203682/" TargetMode="External"/><Relationship Id="rId9"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hyperlink" Target="https://pubmed.ncbi.nlm.nih.gov/29067427/" TargetMode="External"/><Relationship Id="rId2" Type="http://schemas.openxmlformats.org/officeDocument/2006/relationships/hyperlink" Target="https://pubmed.ncbi.nlm.nih.gov/27809567/"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pubmed.ncbi.nlm.nih.gov/30734072/"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ncbi.nlm.nih.gov/pubmed/19681900" TargetMode="External"/><Relationship Id="rId13" Type="http://schemas.openxmlformats.org/officeDocument/2006/relationships/hyperlink" Target="http://www.ncbi.nlm.nih.gov/pubmed/22070892" TargetMode="External"/><Relationship Id="rId3" Type="http://schemas.openxmlformats.org/officeDocument/2006/relationships/slide" Target="slide235.xml"/><Relationship Id="rId7" Type="http://schemas.openxmlformats.org/officeDocument/2006/relationships/hyperlink" Target="http://www.ncbi.nlm.nih.gov/pubmed/6356550" TargetMode="External"/><Relationship Id="rId12" Type="http://schemas.openxmlformats.org/officeDocument/2006/relationships/hyperlink" Target="http://www.ncbi.nlm.nih.gov/pubmed/14972462" TargetMode="External"/><Relationship Id="rId2" Type="http://schemas.openxmlformats.org/officeDocument/2006/relationships/hyperlink" Target="http://www.ncbi.nlm.nih.gov/pubmed/15371820" TargetMode="External"/><Relationship Id="rId1" Type="http://schemas.openxmlformats.org/officeDocument/2006/relationships/slideLayout" Target="../slideLayouts/slideLayout6.xml"/><Relationship Id="rId6" Type="http://schemas.openxmlformats.org/officeDocument/2006/relationships/hyperlink" Target="http://www.ncbi.nlm.nih.gov/pubmed/21657825" TargetMode="External"/><Relationship Id="rId11" Type="http://schemas.openxmlformats.org/officeDocument/2006/relationships/hyperlink" Target="http://www.ncbi.nlm.nih.gov/pubmed/23153935" TargetMode="External"/><Relationship Id="rId5" Type="http://schemas.openxmlformats.org/officeDocument/2006/relationships/hyperlink" Target="http://www.ncbi.nlm.nih.gov/pubmed/18221958" TargetMode="External"/><Relationship Id="rId10" Type="http://schemas.openxmlformats.org/officeDocument/2006/relationships/hyperlink" Target="http://www.ncbi.nlm.nih.gov/pubmed/21855967" TargetMode="External"/><Relationship Id="rId4" Type="http://schemas.openxmlformats.org/officeDocument/2006/relationships/hyperlink" Target="http://www.ncbi.nlm.nih.gov/pubmed/22951008" TargetMode="External"/><Relationship Id="rId9" Type="http://schemas.openxmlformats.org/officeDocument/2006/relationships/hyperlink" Target="http://www.ncbi.nlm.nih.gov/pubmed/21146917" TargetMode="External"/><Relationship Id="rId1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3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ncbi.nlm.nih.gov/pubmed/23643550"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www.ncbi.nlm.nih.gov/pubmed/20188458" TargetMode="External"/><Relationship Id="rId7" Type="http://schemas.openxmlformats.org/officeDocument/2006/relationships/slide" Target="slide3.xml"/><Relationship Id="rId2" Type="http://schemas.openxmlformats.org/officeDocument/2006/relationships/slide" Target="slide235.xml"/><Relationship Id="rId1" Type="http://schemas.openxmlformats.org/officeDocument/2006/relationships/slideLayout" Target="../slideLayouts/slideLayout6.xml"/><Relationship Id="rId6" Type="http://schemas.openxmlformats.org/officeDocument/2006/relationships/hyperlink" Target="http://www.ncbi.nlm.nih.gov/pubmed/19232819" TargetMode="External"/><Relationship Id="rId5" Type="http://schemas.openxmlformats.org/officeDocument/2006/relationships/hyperlink" Target="http://www.ncbi.nlm.nih.gov/pubmed/22136987" TargetMode="External"/><Relationship Id="rId4" Type="http://schemas.openxmlformats.org/officeDocument/2006/relationships/hyperlink" Target="http://www.ncbi.nlm.nih.gov/pubmed/17155985"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ncbi.nlm.nih.gov/pubmed/22136987" TargetMode="External"/><Relationship Id="rId2" Type="http://schemas.openxmlformats.org/officeDocument/2006/relationships/slide" Target="slide235.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www.ncbi.nlm.nih.gov/pubmed/17085113" TargetMode="External"/><Relationship Id="rId4" Type="http://schemas.openxmlformats.org/officeDocument/2006/relationships/hyperlink" Target="http://www.ncbi.nlm.nih.gov/pubmed/19232819"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ncbi.nlm.nih.gov/pubmed/20188458" TargetMode="External"/><Relationship Id="rId2" Type="http://schemas.openxmlformats.org/officeDocument/2006/relationships/slide" Target="slide235.xm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www.ncbi.nlm.nih.gov/pubmed/1715598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ncbi.nlm.nih.gov/pubmed/22136987" TargetMode="External"/><Relationship Id="rId2" Type="http://schemas.openxmlformats.org/officeDocument/2006/relationships/slide" Target="slide235.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www.ncbi.nlm.nih.gov/pubmed/16686713" TargetMode="External"/><Relationship Id="rId4" Type="http://schemas.openxmlformats.org/officeDocument/2006/relationships/hyperlink" Target="http://www.ncbi.nlm.nih.gov/pubmed/17085113" TargetMode="External"/></Relationships>
</file>

<file path=ppt/slides/_rels/slide55.xml.rels><?xml version="1.0" encoding="UTF-8" standalone="yes"?>
<Relationships xmlns="http://schemas.openxmlformats.org/package/2006/relationships"><Relationship Id="rId3" Type="http://schemas.openxmlformats.org/officeDocument/2006/relationships/slide" Target="slide235.xml"/><Relationship Id="rId7" Type="http://schemas.openxmlformats.org/officeDocument/2006/relationships/slide" Target="slide3.xml"/><Relationship Id="rId2" Type="http://schemas.openxmlformats.org/officeDocument/2006/relationships/hyperlink" Target="http://www.ncbi.nlm.nih.gov/pubmed/22136987" TargetMode="External"/><Relationship Id="rId1" Type="http://schemas.openxmlformats.org/officeDocument/2006/relationships/slideLayout" Target="../slideLayouts/slideLayout6.xml"/><Relationship Id="rId6" Type="http://schemas.openxmlformats.org/officeDocument/2006/relationships/hyperlink" Target="http://www.ncbi.nlm.nih.gov/pubmed/19084870" TargetMode="External"/><Relationship Id="rId5" Type="http://schemas.openxmlformats.org/officeDocument/2006/relationships/hyperlink" Target="http://www.ncbi.nlm.nih.gov/pubmed/23871293" TargetMode="External"/><Relationship Id="rId4" Type="http://schemas.openxmlformats.org/officeDocument/2006/relationships/hyperlink" Target="http://www.ncbi.nlm.nih.gov/pubmed/16635521"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ncbi.nlm.nih.gov/pubmed/23552469" TargetMode="External"/><Relationship Id="rId2" Type="http://schemas.openxmlformats.org/officeDocument/2006/relationships/hyperlink" Target="http://www.ncbi.nlm.nih.gov/pubmed/10768596"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www.ncbi.nlm.nih.gov/pubmed/10784634" TargetMode="External"/></Relationships>
</file>

<file path=ppt/slides/_rels/slide57.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hyperlink" Target="https://www.ncbi.nlm.nih.gov/pubmed/17215529"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www.ncbi.nlm.nih.gov/pubmed/18156031" TargetMode="Externa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ncbi.nlm.nih.gov/pubmed/20153039"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pubmed.ncbi.nlm.nih.gov/33657295/" TargetMode="External"/><Relationship Id="rId2" Type="http://schemas.openxmlformats.org/officeDocument/2006/relationships/hyperlink" Target="https://www.ncbi.nlm.nih.gov/pubmed/30779529"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pubmed.ncbi.nlm.nih.gov/33616314/" TargetMode="External"/></Relationships>
</file>

<file path=ppt/slides/_rels/slide6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www.ncbi.nlm.nih.gov/pubmed/29562145" TargetMode="External"/><Relationship Id="rId2" Type="http://schemas.openxmlformats.org/officeDocument/2006/relationships/hyperlink" Target="https://www.ncbi.nlm.nih.gov/pubmed/30779529"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64.xml.rels><?xml version="1.0" encoding="UTF-8" standalone="yes"?>
<Relationships xmlns="http://schemas.openxmlformats.org/package/2006/relationships"><Relationship Id="rId3" Type="http://schemas.openxmlformats.org/officeDocument/2006/relationships/hyperlink" Target="http://www.ncbi.nlm.nih.gov/pubmed/18156031" TargetMode="External"/><Relationship Id="rId7" Type="http://schemas.openxmlformats.org/officeDocument/2006/relationships/slide" Target="slide3.xml"/><Relationship Id="rId2" Type="http://schemas.openxmlformats.org/officeDocument/2006/relationships/hyperlink" Target="https://www.ncbi.nlm.nih.gov/pubmed/17215529" TargetMode="External"/><Relationship Id="rId1" Type="http://schemas.openxmlformats.org/officeDocument/2006/relationships/slideLayout" Target="../slideLayouts/slideLayout6.xml"/><Relationship Id="rId6" Type="http://schemas.openxmlformats.org/officeDocument/2006/relationships/hyperlink" Target="https://www.ncbi.nlm.nih.gov/pubmed/29550566" TargetMode="External"/><Relationship Id="rId5" Type="http://schemas.openxmlformats.org/officeDocument/2006/relationships/hyperlink" Target="http://www.ncbi.nlm.nih.gov/pubmed/24019545" TargetMode="External"/><Relationship Id="rId4" Type="http://schemas.openxmlformats.org/officeDocument/2006/relationships/hyperlink" Target="http://www.ncbi.nlm.nih.gov/pubmed/23964934"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ncbi.nlm.nih.gov/pubmed/23964934" TargetMode="External"/><Relationship Id="rId2" Type="http://schemas.openxmlformats.org/officeDocument/2006/relationships/slide" Target="slide235.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66.xml.rels><?xml version="1.0" encoding="UTF-8" standalone="yes"?>
<Relationships xmlns="http://schemas.openxmlformats.org/package/2006/relationships"><Relationship Id="rId3" Type="http://schemas.openxmlformats.org/officeDocument/2006/relationships/hyperlink" Target="http://www.ncbi.nlm.nih.gov/pubmed/26406148" TargetMode="External"/><Relationship Id="rId2" Type="http://schemas.openxmlformats.org/officeDocument/2006/relationships/hyperlink" Target="http://www.ncbi.nlm.nih.gov/pubmed/26406150"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27279544"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ncbi.nlm.nih.gov/pubmed/26758760" TargetMode="External"/><Relationship Id="rId2" Type="http://schemas.openxmlformats.org/officeDocument/2006/relationships/hyperlink" Target="http://www.ncbi.nlm.nih.gov/pubmed/26406150"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68.xml.rels><?xml version="1.0" encoding="UTF-8" standalone="yes"?>
<Relationships xmlns="http://schemas.openxmlformats.org/package/2006/relationships"><Relationship Id="rId3" Type="http://schemas.openxmlformats.org/officeDocument/2006/relationships/hyperlink" Target="http://www.ncbi.nlm.nih.gov/pubmed/23598172" TargetMode="External"/><Relationship Id="rId7" Type="http://schemas.openxmlformats.org/officeDocument/2006/relationships/slide" Target="slide3.xml"/><Relationship Id="rId2" Type="http://schemas.openxmlformats.org/officeDocument/2006/relationships/hyperlink" Target="http://www.ncbi.nlm.nih.gov/pubmed/18653228" TargetMode="External"/><Relationship Id="rId1" Type="http://schemas.openxmlformats.org/officeDocument/2006/relationships/slideLayout" Target="../slideLayouts/slideLayout6.xml"/><Relationship Id="rId6" Type="http://schemas.openxmlformats.org/officeDocument/2006/relationships/hyperlink" Target="http://jco.ascopubs.org/content/32/25/2765.full.pdf" TargetMode="External"/><Relationship Id="rId5" Type="http://schemas.openxmlformats.org/officeDocument/2006/relationships/hyperlink" Target="https://www.ncbi.nlm.nih.gov/pubmed/30529901" TargetMode="External"/><Relationship Id="rId4" Type="http://schemas.openxmlformats.org/officeDocument/2006/relationships/hyperlink" Target="http://www.ncbi.nlm.nih.gov/pubmed/25952317" TargetMode="External"/></Relationships>
</file>

<file path=ppt/slides/_rels/slide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www.ncbi.nlm.nih.gov/pubmed/18653228" TargetMode="External"/><Relationship Id="rId7" Type="http://schemas.openxmlformats.org/officeDocument/2006/relationships/hyperlink" Target="http://jco.ascopubs.org/content/32/25/2765.full.pdf" TargetMode="External"/><Relationship Id="rId2" Type="http://schemas.openxmlformats.org/officeDocument/2006/relationships/hyperlink" Target="http://www.ncbi.nlm.nih.gov/pubmed/26406148" TargetMode="External"/><Relationship Id="rId1" Type="http://schemas.openxmlformats.org/officeDocument/2006/relationships/slideLayout" Target="../slideLayouts/slideLayout6.xml"/><Relationship Id="rId6" Type="http://schemas.openxmlformats.org/officeDocument/2006/relationships/hyperlink" Target="https://www.ncbi.nlm.nih.gov/pubmed/30529901" TargetMode="External"/><Relationship Id="rId5" Type="http://schemas.openxmlformats.org/officeDocument/2006/relationships/hyperlink" Target="http://www.ncbi.nlm.nih.gov/pubmed/25952317" TargetMode="External"/><Relationship Id="rId4" Type="http://schemas.openxmlformats.org/officeDocument/2006/relationships/hyperlink" Target="http://www.ncbi.nlm.nih.gov/pubmed/23598172" TargetMode="External"/></Relationships>
</file>

<file path=ppt/slides/_rels/slide7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http://www.ncbi.nlm.nih.gov/pubmed/26406148" TargetMode="External"/><Relationship Id="rId2" Type="http://schemas.openxmlformats.org/officeDocument/2006/relationships/hyperlink" Target="http://www.ncbi.nlm.nih.gov/pubmed/26406150"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7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slide" Target="slide3.xml"/></Relationships>
</file>

<file path=ppt/slides/_rels/slide9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diagonal liegende Ecken abgeschnitten 2">
            <a:extLst>
              <a:ext uri="{FF2B5EF4-FFF2-40B4-BE49-F238E27FC236}">
                <a16:creationId xmlns:a16="http://schemas.microsoft.com/office/drawing/2014/main" id="{FCE358CF-BB63-A64B-33BB-F93A3A069F0F}"/>
              </a:ext>
            </a:extLst>
          </p:cNvPr>
          <p:cNvSpPr/>
          <p:nvPr/>
        </p:nvSpPr>
        <p:spPr>
          <a:xfrm>
            <a:off x="1919536" y="1196752"/>
            <a:ext cx="8370772" cy="4464496"/>
          </a:xfrm>
          <a:prstGeom prst="snip2DiagRect">
            <a:avLst/>
          </a:prstGeom>
          <a:solidFill>
            <a:srgbClr val="FFE3BD"/>
          </a:solidFill>
          <a:ln w="7620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6" name="Rechteck: obere Ecken abgerundet 5">
            <a:extLst>
              <a:ext uri="{FF2B5EF4-FFF2-40B4-BE49-F238E27FC236}">
                <a16:creationId xmlns:a16="http://schemas.microsoft.com/office/drawing/2014/main" id="{67C592BE-6958-75D7-18E4-8CD6F688587C}"/>
              </a:ext>
            </a:extLst>
          </p:cNvPr>
          <p:cNvSpPr/>
          <p:nvPr/>
        </p:nvSpPr>
        <p:spPr>
          <a:xfrm rot="16200000">
            <a:off x="7823511" y="1592982"/>
            <a:ext cx="1225868" cy="3672038"/>
          </a:xfrm>
          <a:prstGeom prst="round2Same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normAutofit fontScale="85000" lnSpcReduction="10000"/>
          </a:bodyPr>
          <a:lstStyle/>
          <a:p>
            <a:r>
              <a:rPr lang="de-DE" b="1" dirty="0">
                <a:solidFill>
                  <a:schemeClr val="tx1"/>
                </a:solidFill>
              </a:rPr>
              <a:t>S3-Leitlinie Diagnostik, Therapie und Nachsorge des Nierenzellkarzinoms</a:t>
            </a:r>
          </a:p>
          <a:p>
            <a:endParaRPr lang="de-DE" dirty="0">
              <a:solidFill>
                <a:schemeClr val="tx1"/>
              </a:solidFill>
            </a:endParaRPr>
          </a:p>
          <a:p>
            <a:r>
              <a:rPr lang="de-DE" sz="1200" dirty="0">
                <a:solidFill>
                  <a:schemeClr val="tx1"/>
                </a:solidFill>
              </a:rPr>
              <a:t>Langversion 5.0 – September 2024</a:t>
            </a:r>
          </a:p>
          <a:p>
            <a:r>
              <a:rPr lang="de-DE" sz="1200" dirty="0">
                <a:solidFill>
                  <a:schemeClr val="tx1"/>
                </a:solidFill>
              </a:rPr>
              <a:t>AWMF-Registernummer: 043-017OL </a:t>
            </a:r>
          </a:p>
        </p:txBody>
      </p:sp>
    </p:spTree>
  </p:cSld>
  <p:clrMapOvr>
    <a:masterClrMapping/>
  </p:clrMapOvr>
  <mc:AlternateContent xmlns:mc="http://schemas.openxmlformats.org/markup-compatibility/2006" xmlns:p14="http://schemas.microsoft.com/office/powerpoint/2010/main">
    <mc:Choice Requires="p14">
      <p:transition spd="slow" p14:dur="2000" advTm="31005"/>
    </mc:Choice>
    <mc:Fallback xmlns="">
      <p:transition spd="slow" advTm="310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a:xfrm>
            <a:off x="333600" y="468849"/>
            <a:ext cx="11582400" cy="1066800"/>
          </a:xfrm>
        </p:spPr>
        <p:txBody>
          <a:bodyPr/>
          <a:lstStyle/>
          <a:p>
            <a:r>
              <a:rPr lang="de-DE" dirty="0"/>
              <a:t>Evidenzgradierung nach Oxford 2011</a:t>
            </a:r>
          </a:p>
        </p:txBody>
      </p:sp>
      <p:graphicFrame>
        <p:nvGraphicFramePr>
          <p:cNvPr id="3" name="Tabelle 2">
            <a:extLst>
              <a:ext uri="{FF2B5EF4-FFF2-40B4-BE49-F238E27FC236}">
                <a16:creationId xmlns:a16="http://schemas.microsoft.com/office/drawing/2014/main" id="{7A67736A-4A2C-A39F-B6D0-E94DA7147080}"/>
              </a:ext>
            </a:extLst>
          </p:cNvPr>
          <p:cNvGraphicFramePr>
            <a:graphicFrameLocks noGrp="1"/>
          </p:cNvGraphicFramePr>
          <p:nvPr>
            <p:extLst>
              <p:ext uri="{D42A27DB-BD31-4B8C-83A1-F6EECF244321}">
                <p14:modId xmlns:p14="http://schemas.microsoft.com/office/powerpoint/2010/main" val="3151378672"/>
              </p:ext>
            </p:extLst>
          </p:nvPr>
        </p:nvGraphicFramePr>
        <p:xfrm>
          <a:off x="404292" y="1196752"/>
          <a:ext cx="10804276" cy="4804026"/>
        </p:xfrm>
        <a:graphic>
          <a:graphicData uri="http://schemas.openxmlformats.org/drawingml/2006/table">
            <a:tbl>
              <a:tblPr/>
              <a:tblGrid>
                <a:gridCol w="1920005">
                  <a:extLst>
                    <a:ext uri="{9D8B030D-6E8A-4147-A177-3AD203B41FA5}">
                      <a16:colId xmlns:a16="http://schemas.microsoft.com/office/drawing/2014/main" val="477418651"/>
                    </a:ext>
                  </a:extLst>
                </a:gridCol>
                <a:gridCol w="1920005">
                  <a:extLst>
                    <a:ext uri="{9D8B030D-6E8A-4147-A177-3AD203B41FA5}">
                      <a16:colId xmlns:a16="http://schemas.microsoft.com/office/drawing/2014/main" val="347742915"/>
                    </a:ext>
                  </a:extLst>
                </a:gridCol>
                <a:gridCol w="1931367">
                  <a:extLst>
                    <a:ext uri="{9D8B030D-6E8A-4147-A177-3AD203B41FA5}">
                      <a16:colId xmlns:a16="http://schemas.microsoft.com/office/drawing/2014/main" val="1360062346"/>
                    </a:ext>
                  </a:extLst>
                </a:gridCol>
                <a:gridCol w="2249470">
                  <a:extLst>
                    <a:ext uri="{9D8B030D-6E8A-4147-A177-3AD203B41FA5}">
                      <a16:colId xmlns:a16="http://schemas.microsoft.com/office/drawing/2014/main" val="1666071900"/>
                    </a:ext>
                  </a:extLst>
                </a:gridCol>
                <a:gridCol w="1431477">
                  <a:extLst>
                    <a:ext uri="{9D8B030D-6E8A-4147-A177-3AD203B41FA5}">
                      <a16:colId xmlns:a16="http://schemas.microsoft.com/office/drawing/2014/main" val="3613647151"/>
                    </a:ext>
                  </a:extLst>
                </a:gridCol>
                <a:gridCol w="1351952">
                  <a:extLst>
                    <a:ext uri="{9D8B030D-6E8A-4147-A177-3AD203B41FA5}">
                      <a16:colId xmlns:a16="http://schemas.microsoft.com/office/drawing/2014/main" val="1409370792"/>
                    </a:ext>
                  </a:extLst>
                </a:gridCol>
              </a:tblGrid>
              <a:tr h="216024">
                <a:tc>
                  <a:txBody>
                    <a:bodyPr/>
                    <a:lstStyle/>
                    <a:p>
                      <a:r>
                        <a:rPr lang="de-DE" sz="700" b="1" dirty="0">
                          <a:effectLst/>
                        </a:rPr>
                        <a:t>Frage</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1</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2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3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4</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5</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2992310343"/>
                  </a:ext>
                </a:extLst>
              </a:tr>
              <a:tr h="410791">
                <a:tc>
                  <a:txBody>
                    <a:bodyPr/>
                    <a:lstStyle/>
                    <a:p>
                      <a:r>
                        <a:rPr lang="de-DE" sz="700" dirty="0">
                          <a:effectLst/>
                        </a:rPr>
                        <a:t>Wie verbreitet ist das Problem?</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und aktuelle Zufallsstichprobe oder Zählung (Vollerhebung)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Erhebungen, die auf die lokalen Umstände übertragen werden können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Erhebung, die nicht auf einer Zufallsstichprobe basiert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78864184"/>
                  </a:ext>
                </a:extLst>
              </a:tr>
              <a:tr h="639776">
                <a:tc>
                  <a:txBody>
                    <a:bodyPr/>
                    <a:lstStyle/>
                    <a:p>
                      <a:r>
                        <a:rPr lang="de-DE" sz="700" dirty="0">
                          <a:effectLst/>
                        </a:rPr>
                        <a:t>Ist dieser diagnostische oder kontrollierende Test genau? (Diagnose)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Querschnittsstudien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Einzelne Querschnittsstudie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Nicht-konsekutive Studie oder Studie ohne angewandten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Fall-Kontroll-Studie oder Studie mit ungeeignetem oder nicht unabhängigem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011215074"/>
                  </a:ext>
                </a:extLst>
              </a:tr>
              <a:tr h="786010">
                <a:tc>
                  <a:txBody>
                    <a:bodyPr/>
                    <a:lstStyle/>
                    <a:p>
                      <a:r>
                        <a:rPr lang="de-DE" sz="700">
                          <a:effectLst/>
                        </a:rPr>
                        <a:t>Was würde passieren, wenn wir keine Therapie anwenden würden? (Prognose)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Einzelne Kohortenstudie von Patienten im Anfangsstadium der Erkrankung (Inception </a:t>
                      </a:r>
                      <a:r>
                        <a:rPr lang="de-DE" sz="700" dirty="0" err="1">
                          <a:effectLst/>
                        </a:rPr>
                        <a:t>cohort</a:t>
                      </a:r>
                      <a:r>
                        <a:rPr lang="de-DE" sz="700" dirty="0">
                          <a:effectLst/>
                        </a:rPr>
                        <a:t> </a:t>
                      </a:r>
                      <a:r>
                        <a:rPr lang="de-DE" sz="700" dirty="0" err="1">
                          <a:effectLst/>
                        </a:rPr>
                        <a:t>study</a:t>
                      </a:r>
                      <a:r>
                        <a:rPr lang="de-DE" sz="700" dirty="0">
                          <a:effectLst/>
                        </a:rPr>
                        <a: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Kohortenstudie oder Kontrollarm einer randomisierten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 oder Fall-Kontroll-Studie oder eine prognostische Kohorten-studie mit niedriger methodischer Qualität1</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5774738"/>
                  </a:ext>
                </a:extLst>
              </a:tr>
              <a:tr h="536544">
                <a:tc>
                  <a:txBody>
                    <a:bodyPr/>
                    <a:lstStyle/>
                    <a:p>
                      <a:r>
                        <a:rPr lang="de-DE" sz="700">
                          <a:effectLst/>
                        </a:rPr>
                        <a:t>Hilft dieses Vorgehen? (nutzen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randomisierten Studien oder N-von-1-Studien2</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Kontrollierte Kohortenstudie/Follow-up-Studie3</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Fallserien oder Fall-Kontroll-Studien oder Studien mit historischen Kontrollen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5">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473310750"/>
                  </a:ext>
                </a:extLst>
              </a:tr>
              <a:tr h="838350">
                <a:tc rowSpan="2">
                  <a:txBody>
                    <a:bodyPr/>
                    <a:lstStyle/>
                    <a:p>
                      <a:r>
                        <a:rPr lang="de-DE" sz="700">
                          <a:effectLst/>
                        </a:rPr>
                        <a:t>Was sind häufige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Systematische Übersichtsarbeit von entweder randomisierten Studien oder eingebetteten Fall-Kontroll-Studien4. Oder N-von-1-Studie mit zur Fragestellung passenden Patienten oder beobachtende 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Randomisierte Studie oder (</a:t>
                      </a:r>
                      <a:r>
                        <a:rPr lang="de-DE" sz="700" dirty="0" err="1">
                          <a:effectLst/>
                        </a:rPr>
                        <a:t>ausnahms</a:t>
                      </a:r>
                      <a:r>
                        <a:rPr lang="de-DE" sz="700" dirty="0">
                          <a:effectLst/>
                        </a:rPr>
                        <a:t>-weise)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3">
                  <a:txBody>
                    <a:bodyPr/>
                    <a:lstStyle/>
                    <a:p>
                      <a:r>
                        <a:rPr lang="de-DE" sz="700" dirty="0">
                          <a:effectLst/>
                        </a:rPr>
                        <a:t>Kontrollierte Kohortenstudie/Follow-</a:t>
                      </a:r>
                      <a:r>
                        <a:rPr lang="de-DE" sz="700" dirty="0" err="1">
                          <a:effectLst/>
                        </a:rPr>
                        <a:t>up</a:t>
                      </a:r>
                      <a:r>
                        <a:rPr lang="de-DE" sz="700" dirty="0">
                          <a:effectLst/>
                        </a:rPr>
                        <a:t>- Studie (Post-Marketing-Überwachung), mit ausreichender Fallzahl, um eine häufige Nebenwirkung zu identifizieren. Sollen Langzeitneben-wirkungen erfasst werden, muss das Follow-</a:t>
                      </a:r>
                      <a:r>
                        <a:rPr lang="de-DE" sz="700" dirty="0" err="1">
                          <a:effectLst/>
                        </a:rPr>
                        <a:t>up</a:t>
                      </a:r>
                      <a:r>
                        <a:rPr lang="de-DE" sz="700" dirty="0">
                          <a:effectLst/>
                        </a:rPr>
                        <a:t> ausreichend sein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11357536"/>
                  </a:ext>
                </a:extLst>
              </a:tr>
              <a:tr h="125118">
                <a:tc vMerge="1">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47941970"/>
                  </a:ext>
                </a:extLst>
              </a:tr>
              <a:tr h="714869">
                <a:tc>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a:p>
                  </a:txBody>
                  <a:tcPr/>
                </a:tc>
                <a:extLst>
                  <a:ext uri="{0D108BD9-81ED-4DB2-BD59-A6C34878D82A}">
                    <a16:rowId xmlns:a16="http://schemas.microsoft.com/office/drawing/2014/main" val="3343034535"/>
                  </a:ext>
                </a:extLst>
              </a:tr>
              <a:tr h="536544">
                <a:tc>
                  <a:txBody>
                    <a:bodyPr/>
                    <a:lstStyle/>
                    <a:p>
                      <a:r>
                        <a:rPr lang="de-DE" sz="700">
                          <a:effectLst/>
                        </a:rPr>
                        <a:t>Ist dieser Früherkennungstest sinnvoll? (Screening)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Systematische Übersichtsarbeit von randomisierten 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Randomisierte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 </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89930939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33283099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KEYNOTE-426-Studie</a:t>
            </a:r>
          </a:p>
        </p:txBody>
      </p:sp>
      <p:graphicFrame>
        <p:nvGraphicFramePr>
          <p:cNvPr id="3" name="Table 2"/>
          <p:cNvGraphicFramePr>
            <a:graphicFrameLocks noGrp="1"/>
          </p:cNvGraphicFramePr>
          <p:nvPr>
            <p:extLst>
              <p:ext uri="{D42A27DB-BD31-4B8C-83A1-F6EECF244321}">
                <p14:modId xmlns:p14="http://schemas.microsoft.com/office/powerpoint/2010/main" val="2774711211"/>
              </p:ext>
            </p:extLst>
          </p:nvPr>
        </p:nvGraphicFramePr>
        <p:xfrm>
          <a:off x="360000" y="1890000"/>
          <a:ext cx="11472000" cy="25628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Pembrolizumab + Axitinib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Sunitinib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59,3 %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35,7 %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&lt;0,001</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83,8 %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75,1 %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15,1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11,1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&lt;0,001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12 Monate Überleben </a:t>
                      </a:r>
                    </a:p>
                    <a:p>
                      <a:pPr algn="l">
                        <a:spcAft>
                          <a:spcPts val="500"/>
                        </a:spcAft>
                      </a:pPr>
                      <a:r>
                        <a:rPr sz="1000" b="0" i="0" u="none">
                          <a:solidFill>
                            <a:srgbClr val="000000"/>
                          </a:solidFill>
                        </a:rPr>
                        <a:t>18 Monate Überleben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89,9 % </a:t>
                      </a:r>
                    </a:p>
                    <a:p>
                      <a:pPr algn="l">
                        <a:spcAft>
                          <a:spcPts val="500"/>
                        </a:spcAft>
                      </a:pPr>
                      <a:r>
                        <a:rPr sz="1000" b="0" i="0" u="none">
                          <a:solidFill>
                            <a:srgbClr val="000000"/>
                          </a:solidFill>
                        </a:rPr>
                        <a:t>82,3 %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78,3</a:t>
                      </a:r>
                    </a:p>
                    <a:p>
                      <a:pPr algn="l">
                        <a:spcAft>
                          <a:spcPts val="500"/>
                        </a:spcAft>
                      </a:pPr>
                      <a:r>
                        <a:rPr sz="1000" b="0" i="0" u="none">
                          <a:solidFill>
                            <a:srgbClr val="000000"/>
                          </a:solidFill>
                        </a:rPr>
                        <a:t>72,1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&lt;0,001</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Abbruch eine Substanz 30,5, beide Substanzen 10,7 %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13,9 %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20,3 % (Axitinib)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30,1 %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75,8 %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70,6 %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ORR: objective response rate; CR: complete regression; PR: partial regression; SD: stable disease; NR: not reported</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Zulassungsstudie CLEAR in der Erstlinie</a:t>
            </a:r>
          </a:p>
        </p:txBody>
      </p:sp>
      <p:graphicFrame>
        <p:nvGraphicFramePr>
          <p:cNvPr id="3" name="Table 2"/>
          <p:cNvGraphicFramePr>
            <a:graphicFrameLocks noGrp="1"/>
          </p:cNvGraphicFramePr>
          <p:nvPr/>
        </p:nvGraphicFramePr>
        <p:xfrm>
          <a:off x="360000" y="1890000"/>
          <a:ext cx="11472000" cy="28676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0"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0" i="0" u="none"/>
                        <a:t>Lenvatinib + Pembrolizumab</a:t>
                      </a:r>
                    </a:p>
                  </a:txBody>
                  <a:tcPr>
                    <a:solidFill>
                      <a:srgbClr val="F7BF66"/>
                    </a:solidFill>
                  </a:tcPr>
                </a:tc>
                <a:tc>
                  <a:txBody>
                    <a:bodyPr/>
                    <a:lstStyle/>
                    <a:p>
                      <a:pPr algn="l">
                        <a:spcAft>
                          <a:spcPts val="500"/>
                        </a:spcAft>
                        <a:defRPr sz="900" b="0">
                          <a:solidFill>
                            <a:srgbClr val="000000"/>
                          </a:solidFill>
                          <a:latin typeface="Lucida Sans"/>
                        </a:defRPr>
                      </a:pPr>
                      <a:r>
                        <a:rPr sz="1000" b="0" i="0" u="none"/>
                        <a:t>Lenvatinib + Everolimus</a:t>
                      </a:r>
                    </a:p>
                  </a:txBody>
                  <a:tcPr>
                    <a:solidFill>
                      <a:srgbClr val="F7BF66"/>
                    </a:solidFill>
                  </a:tcPr>
                </a:tc>
                <a:tc>
                  <a:txBody>
                    <a:bodyPr/>
                    <a:lstStyle/>
                    <a:p>
                      <a:pPr algn="l">
                        <a:spcAft>
                          <a:spcPts val="500"/>
                        </a:spcAft>
                        <a:defRPr sz="900" b="0">
                          <a:solidFill>
                            <a:srgbClr val="000000"/>
                          </a:solidFill>
                          <a:latin typeface="Lucida Sans"/>
                        </a:defRPr>
                      </a:pPr>
                      <a:r>
                        <a:rPr sz="1000" b="0" i="0" u="none"/>
                        <a:t>Sunitinib</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t>71,0 %</a:t>
                      </a:r>
                    </a:p>
                  </a:txBody>
                  <a:tcPr>
                    <a:solidFill>
                      <a:srgbClr val="FCEACC"/>
                    </a:solidFill>
                  </a:tcPr>
                </a:tc>
                <a:tc>
                  <a:txBody>
                    <a:bodyPr/>
                    <a:lstStyle/>
                    <a:p>
                      <a:pPr algn="l">
                        <a:spcAft>
                          <a:spcPts val="500"/>
                        </a:spcAft>
                        <a:defRPr sz="900" b="0">
                          <a:solidFill>
                            <a:srgbClr val="000000"/>
                          </a:solidFill>
                          <a:latin typeface="Lucida Sans"/>
                        </a:defRPr>
                      </a:pPr>
                      <a:r>
                        <a:rPr sz="1000" b="0" i="0" u="none"/>
                        <a:t>53,5 %</a:t>
                      </a:r>
                    </a:p>
                  </a:txBody>
                  <a:tcPr>
                    <a:solidFill>
                      <a:srgbClr val="FCEACC"/>
                    </a:solidFill>
                  </a:tcPr>
                </a:tc>
                <a:tc>
                  <a:txBody>
                    <a:bodyPr/>
                    <a:lstStyle/>
                    <a:p>
                      <a:pPr algn="l">
                        <a:spcAft>
                          <a:spcPts val="500"/>
                        </a:spcAft>
                        <a:defRPr sz="900" b="0">
                          <a:solidFill>
                            <a:srgbClr val="000000"/>
                          </a:solidFill>
                          <a:latin typeface="Lucida Sans"/>
                        </a:defRPr>
                      </a:pPr>
                      <a:r>
                        <a:rPr sz="1000" b="0" i="0" u="none"/>
                        <a:t>36, 1 %</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t>90,1 %</a:t>
                      </a:r>
                    </a:p>
                  </a:txBody>
                  <a:tcPr>
                    <a:solidFill>
                      <a:srgbClr val="FCEACC"/>
                    </a:solidFill>
                  </a:tcPr>
                </a:tc>
                <a:tc>
                  <a:txBody>
                    <a:bodyPr/>
                    <a:lstStyle/>
                    <a:p>
                      <a:pPr algn="l">
                        <a:spcAft>
                          <a:spcPts val="500"/>
                        </a:spcAft>
                        <a:defRPr sz="900" b="0">
                          <a:solidFill>
                            <a:srgbClr val="000000"/>
                          </a:solidFill>
                          <a:latin typeface="Lucida Sans"/>
                        </a:defRPr>
                      </a:pPr>
                      <a:r>
                        <a:rPr sz="1000" b="0" i="0" u="none"/>
                        <a:t>87,1 %</a:t>
                      </a:r>
                    </a:p>
                  </a:txBody>
                  <a:tcPr>
                    <a:solidFill>
                      <a:srgbClr val="FCEACC"/>
                    </a:solidFill>
                  </a:tcPr>
                </a:tc>
                <a:tc>
                  <a:txBody>
                    <a:bodyPr/>
                    <a:lstStyle/>
                    <a:p>
                      <a:pPr algn="l">
                        <a:spcAft>
                          <a:spcPts val="500"/>
                        </a:spcAft>
                        <a:defRPr sz="900" b="0">
                          <a:solidFill>
                            <a:srgbClr val="000000"/>
                          </a:solidFill>
                          <a:latin typeface="Lucida Sans"/>
                        </a:defRPr>
                      </a:pPr>
                      <a:r>
                        <a:rPr sz="1000" b="0" i="0" u="none"/>
                        <a:t>74,2 %</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t>23,9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t>14,7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t>9,2 Monate</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t>NR</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t>37,2 %</a:t>
                      </a:r>
                    </a:p>
                  </a:txBody>
                  <a:tcPr>
                    <a:solidFill>
                      <a:srgbClr val="FCEACC"/>
                    </a:solidFill>
                  </a:tcPr>
                </a:tc>
                <a:tc>
                  <a:txBody>
                    <a:bodyPr/>
                    <a:lstStyle/>
                    <a:p>
                      <a:pPr algn="l">
                        <a:spcAft>
                          <a:spcPts val="500"/>
                        </a:spcAft>
                        <a:defRPr sz="900" b="0">
                          <a:solidFill>
                            <a:srgbClr val="000000"/>
                          </a:solidFill>
                          <a:latin typeface="Lucida Sans"/>
                        </a:defRPr>
                      </a:pPr>
                      <a:r>
                        <a:rPr sz="1000" b="0" i="0" u="none"/>
                        <a:t>27,0 %</a:t>
                      </a:r>
                    </a:p>
                  </a:txBody>
                  <a:tcPr>
                    <a:solidFill>
                      <a:srgbClr val="FCEACC"/>
                    </a:solidFill>
                  </a:tcPr>
                </a:tc>
                <a:tc>
                  <a:txBody>
                    <a:bodyPr/>
                    <a:lstStyle/>
                    <a:p>
                      <a:pPr algn="l">
                        <a:spcAft>
                          <a:spcPts val="500"/>
                        </a:spcAft>
                        <a:defRPr sz="900" b="0">
                          <a:solidFill>
                            <a:srgbClr val="000000"/>
                          </a:solidFill>
                          <a:latin typeface="Lucida Sans"/>
                        </a:defRPr>
                      </a:pPr>
                      <a:r>
                        <a:rPr sz="1000" b="0" i="0" u="none"/>
                        <a:t>14,4 %</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68,8 %</a:t>
                      </a:r>
                    </a:p>
                  </a:txBody>
                  <a:tcPr>
                    <a:solidFill>
                      <a:srgbClr val="FCEACC"/>
                    </a:solidFill>
                  </a:tcPr>
                </a:tc>
                <a:tc>
                  <a:txBody>
                    <a:bodyPr/>
                    <a:lstStyle/>
                    <a:p>
                      <a:pPr algn="l">
                        <a:spcAft>
                          <a:spcPts val="500"/>
                        </a:spcAft>
                        <a:defRPr sz="900" b="0">
                          <a:solidFill>
                            <a:srgbClr val="000000"/>
                          </a:solidFill>
                          <a:latin typeface="Lucida Sans"/>
                        </a:defRPr>
                      </a:pPr>
                      <a:r>
                        <a:rPr sz="1000" b="0" i="0" u="none"/>
                        <a:t>73,2 %</a:t>
                      </a:r>
                    </a:p>
                  </a:txBody>
                  <a:tcPr>
                    <a:solidFill>
                      <a:srgbClr val="FCEACC"/>
                    </a:solidFill>
                  </a:tcPr>
                </a:tc>
                <a:tc>
                  <a:txBody>
                    <a:bodyPr/>
                    <a:lstStyle/>
                    <a:p>
                      <a:pPr algn="l">
                        <a:spcAft>
                          <a:spcPts val="500"/>
                        </a:spcAft>
                        <a:defRPr sz="900" b="0">
                          <a:solidFill>
                            <a:srgbClr val="000000"/>
                          </a:solidFill>
                          <a:latin typeface="Lucida Sans"/>
                        </a:defRPr>
                      </a:pPr>
                      <a:r>
                        <a:rPr sz="1000" b="0" i="0" u="none"/>
                        <a:t>50,3 %</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t>Nebenwirkungen Grad 3 +4</a:t>
                      </a:r>
                    </a:p>
                  </a:txBody>
                  <a:tcPr>
                    <a:solidFill>
                      <a:srgbClr val="FCEACC"/>
                    </a:solidFill>
                  </a:tcPr>
                </a:tc>
                <a:tc>
                  <a:txBody>
                    <a:bodyPr/>
                    <a:lstStyle/>
                    <a:p>
                      <a:pPr algn="l">
                        <a:spcAft>
                          <a:spcPts val="500"/>
                        </a:spcAft>
                        <a:defRPr sz="900" b="0">
                          <a:solidFill>
                            <a:srgbClr val="000000"/>
                          </a:solidFill>
                          <a:latin typeface="Lucida Sans"/>
                        </a:defRPr>
                      </a:pPr>
                      <a:r>
                        <a:rPr sz="1000" b="0" i="0" u="none"/>
                        <a:t>82,4 %</a:t>
                      </a:r>
                    </a:p>
                  </a:txBody>
                  <a:tcPr>
                    <a:solidFill>
                      <a:srgbClr val="FCEACC"/>
                    </a:solidFill>
                  </a:tcPr>
                </a:tc>
                <a:tc>
                  <a:txBody>
                    <a:bodyPr/>
                    <a:lstStyle/>
                    <a:p>
                      <a:pPr algn="l">
                        <a:spcAft>
                          <a:spcPts val="500"/>
                        </a:spcAft>
                        <a:defRPr sz="900" b="0">
                          <a:solidFill>
                            <a:srgbClr val="000000"/>
                          </a:solidFill>
                          <a:latin typeface="Lucida Sans"/>
                        </a:defRPr>
                      </a:pPr>
                      <a:r>
                        <a:rPr sz="1000" b="0" i="0" u="none"/>
                        <a:t>83,1 %</a:t>
                      </a:r>
                    </a:p>
                  </a:txBody>
                  <a:tcPr>
                    <a:solidFill>
                      <a:srgbClr val="FCEACC"/>
                    </a:solidFill>
                  </a:tcPr>
                </a:tc>
                <a:tc>
                  <a:txBody>
                    <a:bodyPr/>
                    <a:lstStyle/>
                    <a:p>
                      <a:pPr algn="l">
                        <a:spcAft>
                          <a:spcPts val="500"/>
                        </a:spcAft>
                        <a:defRPr sz="900" b="0">
                          <a:solidFill>
                            <a:srgbClr val="000000"/>
                          </a:solidFill>
                          <a:latin typeface="Lucida Sans"/>
                        </a:defRPr>
                      </a:pPr>
                      <a:r>
                        <a:rPr sz="1000" b="0" i="0" u="none"/>
                        <a:t>71,8 %</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t>* AE-assoziiert, ORR: objective response rate; CR: complete regression; PR: partial regression; SD: stable disease; NR: not reported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Zulassungsstudie TARGET</a:t>
            </a:r>
          </a:p>
        </p:txBody>
      </p:sp>
      <p:graphicFrame>
        <p:nvGraphicFramePr>
          <p:cNvPr id="3" name="Table 2"/>
          <p:cNvGraphicFramePr>
            <a:graphicFrameLocks noGrp="1"/>
          </p:cNvGraphicFramePr>
          <p:nvPr>
            <p:extLst>
              <p:ext uri="{D42A27DB-BD31-4B8C-83A1-F6EECF244321}">
                <p14:modId xmlns:p14="http://schemas.microsoft.com/office/powerpoint/2010/main" val="3583378945"/>
              </p:ext>
            </p:extLst>
          </p:nvPr>
        </p:nvGraphicFramePr>
        <p:xfrm>
          <a:off x="360000" y="1890000"/>
          <a:ext cx="11472000" cy="24104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Sorafenib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Placebo</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0,001</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5,5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2,8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0,01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19,3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15,9</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0,02**</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0,001</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*AE-</a:t>
                      </a:r>
                      <a:r>
                        <a:rPr sz="1000" b="0" i="0" u="none" dirty="0" err="1">
                          <a:solidFill>
                            <a:srgbClr val="000000"/>
                          </a:solidFill>
                        </a:rPr>
                        <a:t>assoziiert</a:t>
                      </a:r>
                      <a:r>
                        <a:rPr sz="1000" b="0" i="0" u="none" dirty="0">
                          <a:solidFill>
                            <a:srgbClr val="000000"/>
                          </a:solidFill>
                        </a:rPr>
                        <a:t>,**</a:t>
                      </a:r>
                      <a:r>
                        <a:rPr sz="1000" b="0" i="0" u="none" dirty="0" err="1">
                          <a:solidFill>
                            <a:srgbClr val="000000"/>
                          </a:solidFill>
                        </a:rPr>
                        <a:t>nicht</a:t>
                      </a:r>
                      <a:r>
                        <a:rPr sz="1000" b="0" i="0" u="none" dirty="0">
                          <a:solidFill>
                            <a:srgbClr val="000000"/>
                          </a:solidFill>
                        </a:rPr>
                        <a:t> </a:t>
                      </a:r>
                      <a:r>
                        <a:rPr sz="1000" b="0" i="0" u="none" dirty="0" err="1">
                          <a:solidFill>
                            <a:srgbClr val="000000"/>
                          </a:solidFill>
                        </a:rPr>
                        <a:t>signifikant</a:t>
                      </a:r>
                      <a:r>
                        <a:rPr sz="1000" b="0" i="0" u="none" dirty="0">
                          <a:solidFill>
                            <a:srgbClr val="000000"/>
                          </a:solidFill>
                        </a:rPr>
                        <a:t>, NA: Not applicable ORR: objective response rate; CR: complete regression; PR: partial regression; SD: stable disease; NR: no remission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SWITCH-1 Studie (Effektivitätsdaten Erstlinie)</a:t>
            </a:r>
          </a:p>
        </p:txBody>
      </p:sp>
      <p:graphicFrame>
        <p:nvGraphicFramePr>
          <p:cNvPr id="3" name="Table 2"/>
          <p:cNvGraphicFramePr>
            <a:graphicFrameLocks noGrp="1"/>
          </p:cNvGraphicFramePr>
          <p:nvPr/>
        </p:nvGraphicFramePr>
        <p:xfrm>
          <a:off x="360000" y="1890000"/>
          <a:ext cx="11472000" cy="30835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Sorafenib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Sunitinib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0,7</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5,9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8,5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0,9</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30,0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27,4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0,5</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19 %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66 %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*AE-assoziiert, NA: Not applicable ORR: objective response rate; CR: complete regression; PR: partial regression; SD: stable disease; NR: not reported
 ** Zentrale Beurteilung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SWITCH-2 Studie. Angegeben werden die jeweils verwendeten Substanzen in der Erstlinie</a:t>
            </a:r>
          </a:p>
        </p:txBody>
      </p:sp>
      <p:graphicFrame>
        <p:nvGraphicFramePr>
          <p:cNvPr id="3" name="Table 2"/>
          <p:cNvGraphicFramePr>
            <a:graphicFrameLocks noGrp="1"/>
          </p:cNvGraphicFramePr>
          <p:nvPr>
            <p:extLst>
              <p:ext uri="{D42A27DB-BD31-4B8C-83A1-F6EECF244321}">
                <p14:modId xmlns:p14="http://schemas.microsoft.com/office/powerpoint/2010/main" val="2543877709"/>
              </p:ext>
            </p:extLst>
          </p:nvPr>
        </p:nvGraphicFramePr>
        <p:xfrm>
          <a:off x="360000" y="1890000"/>
          <a:ext cx="11472000" cy="24104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a:t>
                      </a:r>
                      <a:r>
                        <a:rPr sz="1000" b="1" i="0" u="none">
                          <a:solidFill>
                            <a:srgbClr val="000000"/>
                          </a:solidFill>
                        </a:rPr>
                        <a:t>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Sorafenib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Pazopanib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29%</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68%</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78%</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Totales 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12,9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22,7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28,0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0,2842</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59%</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a:t>
                      </a:r>
                      <a:r>
                        <a:rPr sz="1000" b="0" i="0" u="none" dirty="0" err="1">
                          <a:solidFill>
                            <a:srgbClr val="000000"/>
                          </a:solidFill>
                        </a:rPr>
                        <a:t>AE-assozii</a:t>
                      </a:r>
                      <a:r>
                        <a:rPr sz="1000" b="0" i="0" u="none" dirty="0">
                          <a:solidFill>
                            <a:srgbClr val="000000"/>
                          </a:solidFill>
                        </a:rPr>
                        <a:t>ert,§nur Erstlinie, NA: Not applicable ORR: objective response rate; CR: complete regression; PR: partial regression; SD: stable  disease; NR: not reported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Zulassungsstudie NCT00098657</a:t>
            </a:r>
          </a:p>
        </p:txBody>
      </p:sp>
      <p:graphicFrame>
        <p:nvGraphicFramePr>
          <p:cNvPr id="3" name="Table 2"/>
          <p:cNvGraphicFramePr>
            <a:graphicFrameLocks noGrp="1"/>
          </p:cNvGraphicFramePr>
          <p:nvPr>
            <p:extLst>
              <p:ext uri="{D42A27DB-BD31-4B8C-83A1-F6EECF244321}">
                <p14:modId xmlns:p14="http://schemas.microsoft.com/office/powerpoint/2010/main" val="2709268189"/>
              </p:ext>
            </p:extLst>
          </p:nvPr>
        </p:nvGraphicFramePr>
        <p:xfrm>
          <a:off x="360000" y="1890000"/>
          <a:ext cx="11472000" cy="26263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Sunitinib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INF-</a:t>
                      </a:r>
                      <a:r>
                        <a:rPr sz="1000" b="0" i="0" u="none">
                          <a:solidFill>
                            <a:srgbClr val="000000"/>
                          </a:solidFill>
                        </a:rPr>
                        <a:t>α</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0,001</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11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0,001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26,4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21,8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0,051</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*AE-</a:t>
                      </a:r>
                      <a:r>
                        <a:rPr sz="1000" b="0" i="0" u="none" dirty="0" err="1">
                          <a:solidFill>
                            <a:srgbClr val="000000"/>
                          </a:solidFill>
                        </a:rPr>
                        <a:t>assoziiert</a:t>
                      </a:r>
                      <a:r>
                        <a:rPr sz="1000" b="0" i="0" u="none" dirty="0">
                          <a:solidFill>
                            <a:srgbClr val="000000"/>
                          </a:solidFill>
                        </a:rPr>
                        <a:t>, NA: Not applicable ORR: objective response rate; CR: complete regression; PR: partial regression; SD: stable  disease; NR: no remission
 ** </a:t>
                      </a:r>
                      <a:r>
                        <a:rPr sz="1000" b="0" i="0" u="none" dirty="0" err="1">
                          <a:solidFill>
                            <a:srgbClr val="000000"/>
                          </a:solidFill>
                        </a:rPr>
                        <a:t>Zentrale</a:t>
                      </a:r>
                      <a:r>
                        <a:rPr sz="1000" b="0" i="0" u="none" dirty="0">
                          <a:solidFill>
                            <a:srgbClr val="000000"/>
                          </a:solidFill>
                        </a:rPr>
                        <a:t> </a:t>
                      </a:r>
                      <a:r>
                        <a:rPr sz="1000" b="0" i="0" u="none" dirty="0" err="1">
                          <a:solidFill>
                            <a:srgbClr val="000000"/>
                          </a:solidFill>
                        </a:rPr>
                        <a:t>Beurteilung</a:t>
                      </a:r>
                      <a:r>
                        <a:rPr sz="1000" b="0" i="0" u="none" dirty="0">
                          <a:solidFill>
                            <a:srgbClr val="000000"/>
                          </a:solidFill>
                        </a:rPr>
                        <a:t>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Effektivitätsdaten der TIVO-1 Studie bei TKI-naiven Patienten mit max. 1 Vortherapie</a:t>
            </a:r>
          </a:p>
        </p:txBody>
      </p:sp>
      <p:graphicFrame>
        <p:nvGraphicFramePr>
          <p:cNvPr id="3" name="Table 2"/>
          <p:cNvGraphicFramePr>
            <a:graphicFrameLocks noGrp="1"/>
          </p:cNvGraphicFramePr>
          <p:nvPr>
            <p:extLst>
              <p:ext uri="{D42A27DB-BD31-4B8C-83A1-F6EECF244321}">
                <p14:modId xmlns:p14="http://schemas.microsoft.com/office/powerpoint/2010/main" val="2845458792"/>
              </p:ext>
            </p:extLst>
          </p:nvPr>
        </p:nvGraphicFramePr>
        <p:xfrm>
          <a:off x="360000" y="1890000"/>
          <a:ext cx="11472000" cy="21945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Tivozanib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Sorafenib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p-Werte</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0,14</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89%</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11,9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9,1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0,042</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HR 1,245 (95% CI 0,954-1,624)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0,105</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ORR: objective response rate; CR: complete regression; PR: partial regression; SD: stable  disease; NR: not reported</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Zulassungsstudie ARCC (Erstlinie)</a:t>
            </a:r>
          </a:p>
        </p:txBody>
      </p:sp>
      <p:graphicFrame>
        <p:nvGraphicFramePr>
          <p:cNvPr id="3" name="Table 2"/>
          <p:cNvGraphicFramePr>
            <a:graphicFrameLocks noGrp="1"/>
          </p:cNvGraphicFramePr>
          <p:nvPr>
            <p:extLst>
              <p:ext uri="{D42A27DB-BD31-4B8C-83A1-F6EECF244321}">
                <p14:modId xmlns:p14="http://schemas.microsoft.com/office/powerpoint/2010/main" val="1858233181"/>
              </p:ext>
            </p:extLst>
          </p:nvPr>
        </p:nvGraphicFramePr>
        <p:xfrm>
          <a:off x="360000" y="1890000"/>
          <a:ext cx="11472000" cy="2562860"/>
        </p:xfrm>
        <a:graphic>
          <a:graphicData uri="http://schemas.openxmlformats.org/drawingml/2006/table">
            <a:tbl>
              <a:tblPr firstRow="1" bandRow="1">
                <a:tableStyleId>{5C22544A-7EE6-4342-B048-85BDC9FD1C3A}</a:tableStyleId>
              </a:tblPr>
              <a:tblGrid>
                <a:gridCol w="2294400">
                  <a:extLst>
                    <a:ext uri="{9D8B030D-6E8A-4147-A177-3AD203B41FA5}">
                      <a16:colId xmlns:a16="http://schemas.microsoft.com/office/drawing/2014/main" val="20000"/>
                    </a:ext>
                  </a:extLst>
                </a:gridCol>
                <a:gridCol w="2294400">
                  <a:extLst>
                    <a:ext uri="{9D8B030D-6E8A-4147-A177-3AD203B41FA5}">
                      <a16:colId xmlns:a16="http://schemas.microsoft.com/office/drawing/2014/main" val="20001"/>
                    </a:ext>
                  </a:extLst>
                </a:gridCol>
                <a:gridCol w="2294400">
                  <a:extLst>
                    <a:ext uri="{9D8B030D-6E8A-4147-A177-3AD203B41FA5}">
                      <a16:colId xmlns:a16="http://schemas.microsoft.com/office/drawing/2014/main" val="20002"/>
                    </a:ext>
                  </a:extLst>
                </a:gridCol>
                <a:gridCol w="2294400">
                  <a:extLst>
                    <a:ext uri="{9D8B030D-6E8A-4147-A177-3AD203B41FA5}">
                      <a16:colId xmlns:a16="http://schemas.microsoft.com/office/drawing/2014/main" val="20003"/>
                    </a:ext>
                  </a:extLst>
                </a:gridCol>
                <a:gridCol w="2294400">
                  <a:extLst>
                    <a:ext uri="{9D8B030D-6E8A-4147-A177-3AD203B41FA5}">
                      <a16:colId xmlns:a16="http://schemas.microsoft.com/office/drawing/2014/main" val="20004"/>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Temsirolimus</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Temsirolimus und INF</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INF</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8,6 %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 s.</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32,1 %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28,1 %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15,5 %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5,5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4,7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3,1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10,9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8,4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0,008</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gridSpan="5">
                  <a:txBody>
                    <a:bodyPr/>
                    <a:lstStyle/>
                    <a:p>
                      <a:pPr algn="l">
                        <a:spcAft>
                          <a:spcPts val="500"/>
                        </a:spcAft>
                        <a:defRPr sz="900" b="0">
                          <a:solidFill>
                            <a:srgbClr val="000000"/>
                          </a:solidFill>
                          <a:latin typeface="Lucida Sans"/>
                        </a:defRPr>
                      </a:pPr>
                      <a:r>
                        <a:rPr sz="1000" b="0" i="0" u="none" dirty="0">
                          <a:solidFill>
                            <a:srgbClr val="000000"/>
                          </a:solidFill>
                        </a:rPr>
                        <a:t>*AE-</a:t>
                      </a:r>
                      <a:r>
                        <a:rPr sz="1000" b="0" i="0" u="none" dirty="0" err="1">
                          <a:solidFill>
                            <a:srgbClr val="000000"/>
                          </a:solidFill>
                        </a:rPr>
                        <a:t>assoziiert</a:t>
                      </a:r>
                      <a:r>
                        <a:rPr sz="1000" b="0" i="0" u="none" dirty="0">
                          <a:solidFill>
                            <a:srgbClr val="000000"/>
                          </a:solidFill>
                        </a:rPr>
                        <a:t>, n. s.: </a:t>
                      </a:r>
                      <a:r>
                        <a:rPr sz="1000" b="0" i="0" u="none" dirty="0" err="1">
                          <a:solidFill>
                            <a:srgbClr val="000000"/>
                          </a:solidFill>
                        </a:rPr>
                        <a:t>nicht</a:t>
                      </a:r>
                      <a:r>
                        <a:rPr sz="1000" b="0" i="0" u="none" dirty="0">
                          <a:solidFill>
                            <a:srgbClr val="000000"/>
                          </a:solidFill>
                        </a:rPr>
                        <a:t> </a:t>
                      </a:r>
                      <a:r>
                        <a:rPr sz="1000" b="0" i="0" u="none" dirty="0" err="1">
                          <a:solidFill>
                            <a:srgbClr val="000000"/>
                          </a:solidFill>
                        </a:rPr>
                        <a:t>signifikant</a:t>
                      </a:r>
                      <a:r>
                        <a:rPr sz="1000" b="0" i="0" u="none" dirty="0">
                          <a:solidFill>
                            <a:srgbClr val="000000"/>
                          </a:solidFill>
                        </a:rPr>
                        <a:t> ORR: objective response rate; CR: complete regression; PR: partial regression; SD: stable disease; NR: not reported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INTORSECT-Studie (Zweitlinie)</a:t>
            </a:r>
          </a:p>
        </p:txBody>
      </p:sp>
      <p:graphicFrame>
        <p:nvGraphicFramePr>
          <p:cNvPr id="3" name="Table 2"/>
          <p:cNvGraphicFramePr>
            <a:graphicFrameLocks noGrp="1"/>
          </p:cNvGraphicFramePr>
          <p:nvPr>
            <p:extLst>
              <p:ext uri="{D42A27DB-BD31-4B8C-83A1-F6EECF244321}">
                <p14:modId xmlns:p14="http://schemas.microsoft.com/office/powerpoint/2010/main" val="1894491403"/>
              </p:ext>
            </p:extLst>
          </p:nvPr>
        </p:nvGraphicFramePr>
        <p:xfrm>
          <a:off x="360000" y="1890000"/>
          <a:ext cx="11472000" cy="24104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Temsirolimus</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Sorafenib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3,9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0,19</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12,3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16,6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0,01</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16 %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*AE-</a:t>
                      </a:r>
                      <a:r>
                        <a:rPr sz="1000" b="0" i="0" u="none" dirty="0" err="1">
                          <a:solidFill>
                            <a:srgbClr val="000000"/>
                          </a:solidFill>
                        </a:rPr>
                        <a:t>assoziiert</a:t>
                      </a:r>
                      <a:r>
                        <a:rPr sz="1000" b="0" i="0" u="none" dirty="0">
                          <a:solidFill>
                            <a:srgbClr val="000000"/>
                          </a:solidFill>
                        </a:rPr>
                        <a:t>, n. s.: </a:t>
                      </a:r>
                      <a:r>
                        <a:rPr sz="1000" b="0" i="0" u="none" dirty="0" err="1">
                          <a:solidFill>
                            <a:srgbClr val="000000"/>
                          </a:solidFill>
                        </a:rPr>
                        <a:t>nicht</a:t>
                      </a:r>
                      <a:r>
                        <a:rPr sz="1000" b="0" i="0" u="none" dirty="0">
                          <a:solidFill>
                            <a:srgbClr val="000000"/>
                          </a:solidFill>
                        </a:rPr>
                        <a:t> </a:t>
                      </a:r>
                      <a:r>
                        <a:rPr sz="1000" b="0" i="0" u="none" dirty="0" err="1">
                          <a:solidFill>
                            <a:srgbClr val="000000"/>
                          </a:solidFill>
                        </a:rPr>
                        <a:t>signifikant</a:t>
                      </a:r>
                      <a:r>
                        <a:rPr sz="1000" b="0" i="0" u="none" dirty="0">
                          <a:solidFill>
                            <a:srgbClr val="000000"/>
                          </a:solidFill>
                        </a:rPr>
                        <a:t> ORR: objective response rate; CR: complete regression; PR: partial regression; SD: stable disease; NR: not reported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43" y="377370"/>
            <a:ext cx="11582400" cy="1066800"/>
          </a:xfrm>
        </p:spPr>
        <p:txBody>
          <a:bodyPr/>
          <a:lstStyle/>
          <a:p>
            <a:pPr>
              <a:defRPr sz="2000"/>
            </a:pPr>
            <a:r>
              <a:rPr dirty="0"/>
              <a:t>Flowchart </a:t>
            </a:r>
            <a:r>
              <a:rPr dirty="0" err="1"/>
              <a:t>zur</a:t>
            </a:r>
            <a:r>
              <a:rPr dirty="0"/>
              <a:t> </a:t>
            </a:r>
            <a:r>
              <a:rPr dirty="0" err="1"/>
              <a:t>Systemtherapie</a:t>
            </a:r>
            <a:r>
              <a:rPr dirty="0"/>
              <a:t> des </a:t>
            </a:r>
            <a:r>
              <a:rPr dirty="0" err="1"/>
              <a:t>klarzelligen</a:t>
            </a:r>
            <a:r>
              <a:rPr dirty="0"/>
              <a:t> </a:t>
            </a:r>
            <a:r>
              <a:rPr dirty="0" err="1"/>
              <a:t>Nierenzellkarzinoms</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9" name="Grafik 8" descr="Ein Bild, das Text, Screenshot, Diagramm enthält.&#10;&#10;Automatisch generierte Beschreibung">
            <a:extLst>
              <a:ext uri="{FF2B5EF4-FFF2-40B4-BE49-F238E27FC236}">
                <a16:creationId xmlns:a16="http://schemas.microsoft.com/office/drawing/2014/main" id="{6700E686-B313-F54A-C29C-B64AAD8B6F4F}"/>
              </a:ext>
            </a:extLst>
          </p:cNvPr>
          <p:cNvPicPr>
            <a:picLocks noChangeAspect="1"/>
          </p:cNvPicPr>
          <p:nvPr/>
        </p:nvPicPr>
        <p:blipFill>
          <a:blip r:embed="rId3"/>
          <a:stretch>
            <a:fillRect/>
          </a:stretch>
        </p:blipFill>
        <p:spPr>
          <a:xfrm>
            <a:off x="2279576" y="1124744"/>
            <a:ext cx="7124108" cy="50358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Risikofaktoren und Prävention</a:t>
            </a:r>
          </a:p>
          <a:p>
            <a:r>
              <a:rPr sz="1400"/>
              <a:t>Kapitel 3.2: Modifizierbare Risikofaktoren von Nierenzelltumoren</a:t>
            </a:r>
          </a:p>
        </p:txBody>
      </p:sp>
      <p:graphicFrame>
        <p:nvGraphicFramePr>
          <p:cNvPr id="3" name="Table 2"/>
          <p:cNvGraphicFramePr>
            <a:graphicFrameLocks noGrp="1"/>
          </p:cNvGraphicFramePr>
          <p:nvPr/>
        </p:nvGraphicFramePr>
        <p:xfrm>
          <a:off x="360000" y="1890000"/>
          <a:ext cx="11520000" cy="187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Rauchen, Übergewicht und erhöhter Blutdruck erhöhen das Risiko, an einem Nierenzellkarzinom zu erkranken.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[Adams, K. F. 2008]</a:t>
                      </a:r>
                      <a:r>
                        <a:rPr sz="1000"/>
                        <a:t>, </a:t>
                      </a:r>
                      <a:r>
                        <a:rPr sz="1000">
                          <a:solidFill>
                            <a:srgbClr val="F7BF66"/>
                          </a:solidFill>
                          <a:hlinkClick r:id="rId3"/>
                        </a:rPr>
                        <a:t>[Kreiger, N. 1993]</a:t>
                      </a:r>
                      <a:r>
                        <a:rPr sz="1000"/>
                        <a:t>, </a:t>
                      </a:r>
                      <a:r>
                        <a:rPr sz="1000">
                          <a:solidFill>
                            <a:srgbClr val="F7BF66"/>
                          </a:solidFill>
                          <a:hlinkClick r:id="rId4"/>
                        </a:rPr>
                        <a:t>[Luo, J. 2007]</a:t>
                      </a:r>
                      <a:r>
                        <a:rPr sz="1000"/>
                        <a:t>, </a:t>
                      </a:r>
                      <a:r>
                        <a:rPr sz="1000">
                          <a:solidFill>
                            <a:srgbClr val="F7BF66"/>
                          </a:solidFill>
                          <a:hlinkClick r:id="rId5"/>
                        </a:rPr>
                        <a:t>[Nicodemus, K. K. 2004]</a:t>
                      </a:r>
                      <a:r>
                        <a:rPr sz="1000"/>
                        <a:t>, </a:t>
                      </a:r>
                      <a:r>
                        <a:rPr sz="1000">
                          <a:solidFill>
                            <a:srgbClr val="F7BF66"/>
                          </a:solidFill>
                          <a:hlinkClick r:id="rId6"/>
                        </a:rPr>
                        <a:t>[Parker, A. S. 2003]</a:t>
                      </a:r>
                      <a:r>
                        <a:rPr sz="1000"/>
                        <a:t>, </a:t>
                      </a:r>
                      <a:r>
                        <a:rPr sz="1000">
                          <a:solidFill>
                            <a:srgbClr val="F7BF66"/>
                          </a:solidFill>
                          <a:hlinkClick r:id="rId7"/>
                        </a:rPr>
                        <a:t>[Pischon, T. 2006]</a:t>
                      </a:r>
                      <a:r>
                        <a:rPr sz="1000"/>
                        <a:t>, </a:t>
                      </a:r>
                      <a:r>
                        <a:rPr sz="1000">
                          <a:solidFill>
                            <a:srgbClr val="F7BF66"/>
                          </a:solidFill>
                          <a:hlinkClick r:id="rId8"/>
                        </a:rPr>
                        <a:t>[Renehan, A. G. 2008]</a:t>
                      </a:r>
                      <a:r>
                        <a:rPr sz="1000"/>
                        <a:t>, </a:t>
                      </a:r>
                      <a:r>
                        <a:rPr sz="1000">
                          <a:solidFill>
                            <a:srgbClr val="F7BF66"/>
                          </a:solidFill>
                          <a:hlinkClick r:id="rId9"/>
                        </a:rPr>
                        <a:t>[Theis, R. P. 2008]</a:t>
                      </a:r>
                      <a:r>
                        <a:rPr sz="1000"/>
                        <a:t>, </a:t>
                      </a:r>
                      <a:r>
                        <a:rPr sz="1000">
                          <a:solidFill>
                            <a:srgbClr val="F7BF66"/>
                          </a:solidFill>
                          <a:hlinkClick r:id="rId10"/>
                        </a:rPr>
                        <a:t>[Hu, J. 2005]</a:t>
                      </a:r>
                      <a:r>
                        <a:rPr sz="1000"/>
                        <a:t>, </a:t>
                      </a:r>
                      <a:r>
                        <a:rPr sz="1000">
                          <a:solidFill>
                            <a:srgbClr val="F7BF66"/>
                          </a:solidFill>
                          <a:hlinkClick r:id="rId11"/>
                        </a:rPr>
                        <a:t>[Hunt, J. D.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043-017OL-5.0-3.1-2022G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2" action="ppaction://hlinksldjump"/>
              </a:rPr>
              <a:t>Inhaltsverzeichnis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7.8: Therapie bei terminaler Niereninsuffizienz</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7.23</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modifiziert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terminale Niereninsuffizienz und/oder Hämodialyse ist keine Kontraindikation gegen eine Systemtherapie mit TKI, Checkpoint- oder mTOR-Inhibitoren.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043-017OL-5.0-7.23-2020M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7.9: Beginn, Dauer und Wechsel der systemischen Therapie beim metastasierten Nierenzellkarzinom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Auswahl des Medikamentes in der jeweiligen Therapielinie (Erstlinie oder Folgetherapie) sollten patientenindividuelle Faktoren wie die zu erwartende Effektivität, das Toxizitätsspektrum und die Komorbidität des Patienten berücksichtigt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043-017OL-5.0-7.24-2020M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7.9: Beginn, Dauer und Wechsel der systemischen Therapie beim metastasierten Nierenzellkarzinom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tumorbedingter Symptomatik oder schlechter Prognose soll die Behandlung zeitnah beginnen.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043-017OL-5.0-7.25-2020G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7.9: Beginn, Dauer und Wechsel der systemischen Therapie beim metastasierten Nierenzellkarzinom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asymptomatischen Patienten mit günstiger oder intermediärer Prognose kann die zielgerichtete Therapie erst bei nachgewiesenem Progress und fehlender lokaler Therapieoption eingeleitet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043-017OL-5.0-7.26-2020M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7.9: Beginn, Dauer und Wechsel der systemischen Therapie beim metastasierten Nierenzellkarzinom</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Wechsel der laufenden Therapie sollte erst nach dokumentiertem gesichertem Progress bei fehlender lokaler Therapiemöglichkeit oder nicht tolerablen Nebenwirkungen erfolgen. Es ist zu berücksichtigen, dass es bei Checkpointinhibitoren zu einer transienten Größenzunahme in der ersten Behandlungsphase kommen kann.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043-017OL-5.0-7.27-2020M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7.9: Beginn, Dauer und Wechsel der systemischen Therapie beim metastasierten Nierenzellkarzinom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geringen Symptomen, gutem Performance Status (ECOG 0-1) und guter Verträglichkeit sollte eine Progression unter Checkpoint-Inhibitoren mittels Verlaufskontrolle bestätigt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043-017OL-5.0-7.28-2020M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7.9: Beginn, Dauer und Wechsel der systemischen Therapie beim metastasierten Nierenzellkarzinom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Unter einer laufenden Systemtherapie sollte eine Schnittbildgebung, vorzugsweise mittels CT, alle 6 bis 12 Wochen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043-017OL-5.0-7.29-2020N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7.9: Beginn, Dauer und Wechsel der systemischen Therapie beim metastasierten Nierenzellkarzinom</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7.30</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Einfluss einer Therapiepause auf die Prognose kann derzeit nicht beurteilt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[Albiges, L. 2012]</a:t>
                      </a:r>
                      <a:r>
                        <a:rPr sz="1000"/>
                        <a:t>, </a:t>
                      </a:r>
                      <a:r>
                        <a:rPr sz="1000">
                          <a:solidFill>
                            <a:srgbClr val="F7BF66"/>
                          </a:solidFill>
                        </a:rPr>
                        <a:t>[Nosov, D. A. 2012]</a:t>
                      </a:r>
                      <a:r>
                        <a:rPr sz="1000"/>
                        <a:t>, </a:t>
                      </a:r>
                      <a:r>
                        <a:rPr sz="1000">
                          <a:solidFill>
                            <a:srgbClr val="F7BF66"/>
                          </a:solidFill>
                          <a:hlinkClick r:id="rId3"/>
                        </a:rPr>
                        <a:t>[Ratain, M. J. 2006]</a:t>
                      </a:r>
                      <a:r>
                        <a:rPr sz="1000"/>
                        <a:t>, </a:t>
                      </a:r>
                      <a:r>
                        <a:rPr sz="1000">
                          <a:solidFill>
                            <a:srgbClr val="F7BF66"/>
                          </a:solidFill>
                          <a:hlinkClick r:id="rId4"/>
                        </a:rPr>
                        <a:t>[Johannsen, M.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043-017OL-5.0-7.30-2020G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7.9: Beginn, Dauer und Wechsel der systemischen Therapie beim metastasierten Nierenzellkarzinom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der Patient eine Therapiepause wünscht, soll er über die Konsequenzen und die Notwendigkeit einer engmaschigen Überwachung aufgeklärt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043-017OL-5.0-7.31-2020G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8.1: Allgemeines Vorgehen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Auftreten von Metastasen sollte das weitere Procedere interdisziplinär diskutiert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043-017OL-5.0-8.1-2022G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Risikofaktoren und Prävention</a:t>
            </a:r>
          </a:p>
          <a:p>
            <a:r>
              <a:rPr sz="1400"/>
              <a:t>Kapitel 3.2: Modifizierbare Risikofaktoren von Nierenzelltumoren</a:t>
            </a:r>
          </a:p>
        </p:txBody>
      </p:sp>
      <p:graphicFrame>
        <p:nvGraphicFramePr>
          <p:cNvPr id="3" name="Table 2"/>
          <p:cNvGraphicFramePr>
            <a:graphicFrameLocks noGrp="1"/>
          </p:cNvGraphicFramePr>
          <p:nvPr/>
        </p:nvGraphicFramePr>
        <p:xfrm>
          <a:off x="360000" y="1890000"/>
          <a:ext cx="11520000" cy="187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adäquate Einstellung des Blutdrucks kann das Erkrankungsrisiko für Nieren­zellkarzinome senken.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[Choi, M. Y. 2005]</a:t>
                      </a:r>
                      <a:r>
                        <a:rPr sz="1000"/>
                        <a:t>, </a:t>
                      </a:r>
                      <a:r>
                        <a:rPr sz="1000">
                          <a:solidFill>
                            <a:srgbClr val="F7BF66"/>
                          </a:solidFill>
                          <a:hlinkClick r:id="rId3"/>
                        </a:rPr>
                        <a:t>[Chow, W. H. 2000]</a:t>
                      </a:r>
                      <a:r>
                        <a:rPr sz="1000"/>
                        <a:t>, </a:t>
                      </a:r>
                      <a:r>
                        <a:rPr sz="1000">
                          <a:solidFill>
                            <a:srgbClr val="F7BF66"/>
                          </a:solidFill>
                          <a:hlinkClick r:id="rId4"/>
                        </a:rPr>
                        <a:t>[Coughlin, S. S. 1997]</a:t>
                      </a:r>
                      <a:r>
                        <a:rPr sz="1000"/>
                        <a:t>, </a:t>
                      </a:r>
                      <a:r>
                        <a:rPr sz="1000">
                          <a:solidFill>
                            <a:srgbClr val="F7BF66"/>
                          </a:solidFill>
                          <a:hlinkClick r:id="rId5"/>
                        </a:rPr>
                        <a:t>[Shapiro, J. A. 1999]</a:t>
                      </a:r>
                      <a:r>
                        <a:rPr sz="1000"/>
                        <a:t>, </a:t>
                      </a:r>
                      <a:r>
                        <a:rPr sz="1000">
                          <a:solidFill>
                            <a:srgbClr val="F7BF66"/>
                          </a:solidFill>
                          <a:hlinkClick r:id="rId6"/>
                        </a:rPr>
                        <a:t>[Vatten, L. J. 2007]</a:t>
                      </a:r>
                      <a:r>
                        <a:rPr sz="1000"/>
                        <a:t>, </a:t>
                      </a:r>
                      <a:r>
                        <a:rPr sz="1000">
                          <a:solidFill>
                            <a:srgbClr val="F7BF66"/>
                          </a:solidFill>
                          <a:hlinkClick r:id="rId7"/>
                        </a:rPr>
                        <a:t>[Weikert, S. 2008]</a:t>
                      </a:r>
                      <a:r>
                        <a:rPr sz="1000"/>
                        <a:t>, </a:t>
                      </a:r>
                      <a:r>
                        <a:rPr sz="1000">
                          <a:solidFill>
                            <a:srgbClr val="F7BF66"/>
                          </a:solidFill>
                          <a:hlinkClick r:id="rId8"/>
                        </a:rPr>
                        <a:t>[Flaherty, K. T. 2005]</a:t>
                      </a:r>
                      <a:r>
                        <a:rPr sz="1000"/>
                        <a:t>, </a:t>
                      </a:r>
                      <a:r>
                        <a:rPr sz="1000">
                          <a:solidFill>
                            <a:srgbClr val="F7BF66"/>
                          </a:solidFill>
                          <a:hlinkClick r:id="rId9"/>
                        </a:rPr>
                        <a:t>[Fryzek, J. P.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043-017OL-5.0-3.2-2022G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8.1: Allgemeines Vorgehen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synchron metastasierten Patienten mit einem guten Performance Status (ECOG 0-1) sollte der Primärtumor operativ entfernt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 - Für Zytokin-basierte Studien</a:t>
                      </a:r>
                    </a:p>
                    <a:p>
                      <a:pPr>
                        <a:defRPr>
                          <a:solidFill>
                            <a:srgbClr val="000000"/>
                          </a:solidFill>
                          <a:latin typeface="Lucida Sans"/>
                        </a:defRPr>
                      </a:pPr>
                      <a:r>
                        <a:rPr sz="800" b="0">
                          <a:latin typeface="Lucida Sans"/>
                        </a:rPr>
                        <a:t>3 - Für Target-basierte Studien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[Mickisch, G. H. 2001]</a:t>
                      </a:r>
                      <a:r>
                        <a:rPr sz="1000"/>
                        <a:t>, </a:t>
                      </a:r>
                      <a:r>
                        <a:rPr sz="1000">
                          <a:solidFill>
                            <a:srgbClr val="F7BF66"/>
                          </a:solidFill>
                          <a:hlinkClick r:id="rId3"/>
                        </a:rPr>
                        <a:t>[Flanigan, R. C. 2004]</a:t>
                      </a:r>
                      <a:r>
                        <a:rPr sz="1000"/>
                        <a:t>, </a:t>
                      </a:r>
                      <a:r>
                        <a:rPr sz="1000">
                          <a:solidFill>
                            <a:srgbClr val="F7BF66"/>
                          </a:solidFill>
                          <a:hlinkClick r:id="rId4"/>
                        </a:rPr>
                        <a:t>[Flanigan, R. C. 2001]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043-017OL-5.0-8.2-2022G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8.2: Stellenwert lokaler Therapien in Abhängigkeit von Zeitpunkt und Lokalisation der Metastasierung</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metachroner Metastasierung sollten solitäre Befunde lokal therapiert werden. Bei kurativer Intention und kompletter Resektabilität sollte unabhängig vom Organsystem eine Operation erwogen werden. Zu Hirnmetastasen siehe auch Empfehlung in Kapitel 8.3.3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[De Meerleer, G. 2014]</a:t>
                      </a:r>
                      <a:r>
                        <a:rPr sz="1000"/>
                        <a:t>, </a:t>
                      </a:r>
                      <a:r>
                        <a:rPr sz="1000">
                          <a:solidFill>
                            <a:srgbClr val="F7BF66"/>
                          </a:solidFill>
                          <a:hlinkClick r:id="rId3"/>
                        </a:rPr>
                        <a:t>[Kavolius, J. P. 1998]</a:t>
                      </a:r>
                      <a:r>
                        <a:rPr sz="1000"/>
                        <a:t>, </a:t>
                      </a:r>
                      <a:r>
                        <a:rPr sz="1000">
                          <a:solidFill>
                            <a:srgbClr val="F7BF66"/>
                          </a:solidFill>
                          <a:hlinkClick r:id="rId4"/>
                        </a:rPr>
                        <a:t>[Kierney, P. C. 1994]</a:t>
                      </a:r>
                      <a:r>
                        <a:rPr sz="1000"/>
                        <a:t>, </a:t>
                      </a:r>
                      <a:r>
                        <a:rPr sz="1000">
                          <a:solidFill>
                            <a:srgbClr val="F7BF66"/>
                          </a:solidFill>
                          <a:hlinkClick r:id="rId5"/>
                        </a:rPr>
                        <a:t>[Ranck, M. C. 2013]</a:t>
                      </a:r>
                      <a:r>
                        <a:rPr sz="1000"/>
                        <a:t>, </a:t>
                      </a:r>
                      <a:r>
                        <a:rPr sz="1000">
                          <a:solidFill>
                            <a:srgbClr val="F7BF66"/>
                          </a:solidFill>
                          <a:hlinkClick r:id="rId6"/>
                        </a:rPr>
                        <a:t>[Stinauer, M. A. 2011]</a:t>
                      </a:r>
                      <a:r>
                        <a:rPr sz="1000"/>
                        <a:t>, </a:t>
                      </a:r>
                      <a:r>
                        <a:rPr sz="1000">
                          <a:solidFill>
                            <a:srgbClr val="F7BF66"/>
                          </a:solidFill>
                          <a:hlinkClick r:id="rId7"/>
                        </a:rPr>
                        <a:t>[Svedman, C. 2006]</a:t>
                      </a:r>
                      <a:r>
                        <a:rPr sz="1000"/>
                        <a:t>, </a:t>
                      </a:r>
                      <a:r>
                        <a:rPr sz="1000">
                          <a:solidFill>
                            <a:srgbClr val="F7BF66"/>
                          </a:solidFill>
                          <a:hlinkClick r:id="rId8"/>
                        </a:rPr>
                        <a:t>[Teh, B. 2007]</a:t>
                      </a:r>
                      <a:r>
                        <a:rPr sz="1000"/>
                        <a:t>, </a:t>
                      </a:r>
                      <a:r>
                        <a:rPr sz="1000">
                          <a:solidFill>
                            <a:srgbClr val="F7BF66"/>
                          </a:solidFill>
                          <a:hlinkClick r:id="rId9" action="ppaction://hlinksldjump"/>
                        </a:rPr>
                        <a:t>[Tumoren, Landelijke Werkgroep Urologische 2010]</a:t>
                      </a:r>
                      <a:r>
                        <a:rPr sz="1000"/>
                        <a:t>, </a:t>
                      </a:r>
                      <a:r>
                        <a:rPr sz="1000">
                          <a:solidFill>
                            <a:srgbClr val="F7BF66"/>
                          </a:solidFill>
                          <a:hlinkClick r:id="rId10"/>
                        </a:rPr>
                        <a:t>[van der Poel, H. G. 1999]</a:t>
                      </a:r>
                      <a:r>
                        <a:rPr sz="1000"/>
                        <a:t>, </a:t>
                      </a:r>
                      <a:r>
                        <a:rPr sz="1000">
                          <a:solidFill>
                            <a:srgbClr val="F7BF66"/>
                          </a:solidFill>
                          <a:hlinkClick r:id="rId11"/>
                        </a:rPr>
                        <a:t>[Wersaell, P. J. 2005]</a:t>
                      </a:r>
                      <a:r>
                        <a:rPr sz="1000"/>
                        <a:t>, </a:t>
                      </a:r>
                      <a:r>
                        <a:rPr sz="1000">
                          <a:solidFill>
                            <a:srgbClr val="F7BF66"/>
                          </a:solidFill>
                          <a:hlinkClick r:id="rId12"/>
                        </a:rPr>
                        <a:t>[Zelefsky, M. J.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043-017OL-5.0-8.3-2022G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3" action="ppaction://hlinksldjump"/>
              </a:rPr>
              <a:t>Inhaltsverzeichnis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8.2: Stellenwert lokaler Therapien in Abhängigkeit von Zeitpunkt und Lokalisation der Metastasierung</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a:latin typeface="Lucida Sans"/>
                        </a:rPr>
                        <a:t>Bei metachroner metastasierung sollten solitäre Befunde lokal therapiert werden. </a:t>
                      </a:r>
                    </a:p>
                    <a:p>
                      <a:r>
                        <a:rPr sz="1000" b="0" i="0" u="none">
                          <a:latin typeface="Lucida Sans"/>
                        </a:rPr>
                        <a:t>Für operatives Vorgehen: [Kierney, P. C. et al. 1994][Kavolius, J. P. et al. 1998][van der Poel, H. G. et al. 1999]</a:t>
                      </a:r>
                    </a:p>
                    <a:p>
                      <a:pPr>
                        <a:defRPr sz="1000">
                          <a:solidFill>
                            <a:srgbClr val="000000"/>
                          </a:solidFill>
                          <a:latin typeface="Lucida Sans"/>
                        </a:defRPr>
                      </a:pPr>
                      <a:r>
                        <a:rPr sz="1000" b="0" i="0" u="none">
                          <a:latin typeface="Lucida Sans"/>
                        </a:rPr>
                        <a:t>Für Radiotherapie: [Tumoren, Landelijke Werkgroep Urologische et al. 2010][Wersaell, P. J. et al. 2005][Svedman, C. et al. 2006][Teh, B. et al. 2007][Stinauer, M. A. et al. 2011][Stinauer, M. A. et al. 2011][Zelefsky, M. J. et al. 2012][Ranck, M. C. et al. 2013][De Meerleer, G. et al.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[Alt, A. L. 2011]</a:t>
                      </a:r>
                      <a:r>
                        <a:rPr sz="1000"/>
                        <a:t>, </a:t>
                      </a:r>
                      <a:r>
                        <a:rPr sz="1000">
                          <a:solidFill>
                            <a:srgbClr val="F7BF66"/>
                          </a:solidFill>
                          <a:hlinkClick r:id="rId3"/>
                        </a:rPr>
                        <a:t>[De Meerleer, G. 2014]</a:t>
                      </a:r>
                      <a:r>
                        <a:rPr sz="1000"/>
                        <a:t>, </a:t>
                      </a:r>
                      <a:r>
                        <a:rPr sz="1000">
                          <a:solidFill>
                            <a:srgbClr val="F7BF66"/>
                          </a:solidFill>
                          <a:hlinkClick r:id="rId4" action="ppaction://hlinksldjump"/>
                        </a:rPr>
                        <a:t>[Tumoren, Landelijke Werkgroep Urologische 2010]</a:t>
                      </a:r>
                      <a:r>
                        <a:rPr sz="1000"/>
                        <a:t>, </a:t>
                      </a:r>
                      <a:r>
                        <a:rPr sz="1000">
                          <a:solidFill>
                            <a:srgbClr val="F7BF66"/>
                          </a:solidFill>
                          <a:hlinkClick r:id="rId5"/>
                        </a:rPr>
                        <a:t>[Kavolius, J. P. 1998]</a:t>
                      </a:r>
                      <a:r>
                        <a:rPr sz="1000"/>
                        <a:t>, </a:t>
                      </a:r>
                      <a:r>
                        <a:rPr sz="1000">
                          <a:solidFill>
                            <a:srgbClr val="F7BF66"/>
                          </a:solidFill>
                          <a:hlinkClick r:id="rId6"/>
                        </a:rPr>
                        <a:t>[Ranck, M. C. 2013]</a:t>
                      </a:r>
                      <a:r>
                        <a:rPr sz="1000"/>
                        <a:t>, </a:t>
                      </a:r>
                      <a:r>
                        <a:rPr sz="1000">
                          <a:solidFill>
                            <a:srgbClr val="F7BF66"/>
                          </a:solidFill>
                          <a:hlinkClick r:id="rId7"/>
                        </a:rPr>
                        <a:t>[Stinauer, M. A. 2011]</a:t>
                      </a:r>
                      <a:r>
                        <a:rPr sz="1000"/>
                        <a:t>, </a:t>
                      </a:r>
                      <a:r>
                        <a:rPr sz="1000">
                          <a:solidFill>
                            <a:srgbClr val="F7BF66"/>
                          </a:solidFill>
                          <a:hlinkClick r:id="rId8"/>
                        </a:rPr>
                        <a:t>[Svedman, C. 2006]</a:t>
                      </a:r>
                      <a:r>
                        <a:rPr sz="1000"/>
                        <a:t>, </a:t>
                      </a:r>
                      <a:r>
                        <a:rPr sz="1000">
                          <a:solidFill>
                            <a:srgbClr val="F7BF66"/>
                          </a:solidFill>
                          <a:hlinkClick r:id="rId9"/>
                        </a:rPr>
                        <a:t>[Teh, B. 2007]</a:t>
                      </a:r>
                      <a:r>
                        <a:rPr sz="1000"/>
                        <a:t>, </a:t>
                      </a:r>
                      <a:r>
                        <a:rPr sz="1000">
                          <a:solidFill>
                            <a:srgbClr val="F7BF66"/>
                          </a:solidFill>
                          <a:hlinkClick r:id="rId10"/>
                        </a:rPr>
                        <a:t>[van der Poel, H. G. 1999]</a:t>
                      </a:r>
                      <a:r>
                        <a:rPr sz="1000"/>
                        <a:t>, </a:t>
                      </a:r>
                      <a:r>
                        <a:rPr sz="1000">
                          <a:solidFill>
                            <a:srgbClr val="F7BF66"/>
                          </a:solidFill>
                          <a:hlinkClick r:id="rId11"/>
                        </a:rPr>
                        <a:t>[Wersaell, P. J. 2005]</a:t>
                      </a:r>
                      <a:r>
                        <a:rPr sz="1000"/>
                        <a:t>, </a:t>
                      </a:r>
                      <a:r>
                        <a:rPr sz="1000">
                          <a:solidFill>
                            <a:srgbClr val="F7BF66"/>
                          </a:solidFill>
                          <a:hlinkClick r:id="rId12"/>
                        </a:rPr>
                        <a:t>[Zelefsky, M. J.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043-017OL-5.0-8.4-2022G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3" action="ppaction://hlinksldjump"/>
              </a:rPr>
              <a:t>Inhaltsverzeichnis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8.2: Stellenwert lokaler Therapien in Abhängigkeit von Zeitpunkt und Lokalisation der Metastasierung</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einer Oligometastasierung in einem Organsystem und nicht komplett resektablen Metastasen oder Inoperabilität des Patienten sollte entweder eine hochdosierte externe Radiotherapie oder eine Radiochirurgie/ Stereotaktische Radiotherapie durchgeführt werden. Hierbei soll mit dem Patienten die Morbidität der Radiotherapie besprochen und ein eventueller Überlebensvorteil individuell abgewogen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043-017OL-5.0-8.5-2022G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8.2: Stellenwert lokaler Therapien in Abhängigkeit von Zeitpunkt und Lokalisation der Metastasierung</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Treten metachron mehrere Metastasen in nur einem Organsystem auf, sollte eine lokale Behandlung geprüft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[De Meerleer, G. 2014]</a:t>
                      </a:r>
                      <a:r>
                        <a:rPr sz="1000"/>
                        <a:t>, </a:t>
                      </a:r>
                      <a:r>
                        <a:rPr sz="1000">
                          <a:solidFill>
                            <a:srgbClr val="F7BF66"/>
                          </a:solidFill>
                          <a:hlinkClick r:id="rId3"/>
                        </a:rPr>
                        <a:t>[Kavolius, J. P. 1998]</a:t>
                      </a:r>
                      <a:r>
                        <a:rPr sz="1000"/>
                        <a:t>, </a:t>
                      </a:r>
                      <a:r>
                        <a:rPr sz="1000">
                          <a:solidFill>
                            <a:srgbClr val="F7BF66"/>
                          </a:solidFill>
                          <a:hlinkClick r:id="rId4"/>
                        </a:rPr>
                        <a:t>[Kierney, P. C. 1994]</a:t>
                      </a:r>
                      <a:r>
                        <a:rPr sz="1000"/>
                        <a:t>, </a:t>
                      </a:r>
                      <a:r>
                        <a:rPr sz="1000">
                          <a:solidFill>
                            <a:srgbClr val="F7BF66"/>
                          </a:solidFill>
                          <a:hlinkClick r:id="rId5"/>
                        </a:rPr>
                        <a:t>[Ranck, M. C. 2013]</a:t>
                      </a:r>
                      <a:r>
                        <a:rPr sz="1000"/>
                        <a:t>, </a:t>
                      </a:r>
                      <a:r>
                        <a:rPr sz="1000">
                          <a:solidFill>
                            <a:srgbClr val="F7BF66"/>
                          </a:solidFill>
                          <a:hlinkClick r:id="rId6"/>
                        </a:rPr>
                        <a:t>[Stinauer, M. A. 2011]</a:t>
                      </a:r>
                      <a:r>
                        <a:rPr sz="1000"/>
                        <a:t>, </a:t>
                      </a:r>
                      <a:r>
                        <a:rPr sz="1000">
                          <a:solidFill>
                            <a:srgbClr val="F7BF66"/>
                          </a:solidFill>
                          <a:hlinkClick r:id="rId7"/>
                        </a:rPr>
                        <a:t>[Svedman, C. 2006]</a:t>
                      </a:r>
                      <a:r>
                        <a:rPr sz="1000"/>
                        <a:t>, </a:t>
                      </a:r>
                      <a:r>
                        <a:rPr sz="1000">
                          <a:solidFill>
                            <a:srgbClr val="F7BF66"/>
                          </a:solidFill>
                          <a:hlinkClick r:id="rId8"/>
                        </a:rPr>
                        <a:t>[Teh, B. 2007]</a:t>
                      </a:r>
                      <a:r>
                        <a:rPr sz="1000"/>
                        <a:t>, </a:t>
                      </a:r>
                      <a:r>
                        <a:rPr sz="1000">
                          <a:solidFill>
                            <a:srgbClr val="F7BF66"/>
                          </a:solidFill>
                          <a:hlinkClick r:id="rId9" action="ppaction://hlinksldjump"/>
                        </a:rPr>
                        <a:t>[Tumoren, Landelijke Werkgroep Urologische 2010]</a:t>
                      </a:r>
                      <a:r>
                        <a:rPr sz="1000"/>
                        <a:t>, </a:t>
                      </a:r>
                      <a:r>
                        <a:rPr sz="1000">
                          <a:solidFill>
                            <a:srgbClr val="F7BF66"/>
                          </a:solidFill>
                          <a:hlinkClick r:id="rId10"/>
                        </a:rPr>
                        <a:t>[van der Poel, H. G. 1999]</a:t>
                      </a:r>
                      <a:r>
                        <a:rPr sz="1000"/>
                        <a:t>, </a:t>
                      </a:r>
                      <a:r>
                        <a:rPr sz="1000">
                          <a:solidFill>
                            <a:srgbClr val="F7BF66"/>
                          </a:solidFill>
                          <a:hlinkClick r:id="rId11"/>
                        </a:rPr>
                        <a:t>[Wersaell, P. J. 2005]</a:t>
                      </a:r>
                      <a:r>
                        <a:rPr sz="1000"/>
                        <a:t>, </a:t>
                      </a:r>
                      <a:r>
                        <a:rPr sz="1000">
                          <a:solidFill>
                            <a:srgbClr val="F7BF66"/>
                          </a:solidFill>
                          <a:hlinkClick r:id="rId12"/>
                        </a:rPr>
                        <a:t>[Zelefsky, M. J.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043-017OL-5.0-8.6-2022G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3" action="ppaction://hlinksldjump"/>
              </a:rPr>
              <a:t>Inhaltsverzeichnis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8.2: Stellenwert lokaler Therapien in Abhängigkeit von Zeitpunkt und Lokalisation der Metastasierung</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Stellenwert der lokalen Therapie bei synchroner oder metachroner Metastasierung in mehreren Organsystemen ist unklar.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[Alt, A. L. 2011]</a:t>
                      </a:r>
                      <a:r>
                        <a:rPr sz="1000"/>
                        <a:t>, </a:t>
                      </a:r>
                      <a:r>
                        <a:rPr sz="1000">
                          <a:solidFill>
                            <a:srgbClr val="F7BF66"/>
                          </a:solidFill>
                          <a:hlinkClick r:id="rId3"/>
                        </a:rPr>
                        <a:t>[De Meerleer, G. 2014]</a:t>
                      </a:r>
                      <a:r>
                        <a:rPr sz="1000"/>
                        <a:t>, </a:t>
                      </a:r>
                      <a:r>
                        <a:rPr sz="1000">
                          <a:solidFill>
                            <a:srgbClr val="F7BF66"/>
                          </a:solidFill>
                          <a:hlinkClick r:id="rId4" action="ppaction://hlinksldjump"/>
                        </a:rPr>
                        <a:t>[Tumoren, Landelijke Werkgroep Urologische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043-017OL-5.0-8.7-2022G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8.3: Vorgehen bei speziellen Metastasenlokalisationen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Resektable Lungenmetastasen sollten wegen der häufigen lymphogenen Metastasierung mit einer systematischen Lymphknotendissektion reseziert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[Renaud, S. 2014]</a:t>
                      </a:r>
                      <a:r>
                        <a:rPr sz="1000"/>
                        <a:t>, </a:t>
                      </a:r>
                      <a:r>
                        <a:rPr sz="1000">
                          <a:solidFill>
                            <a:srgbClr val="F7BF66"/>
                          </a:solidFill>
                          <a:hlinkClick r:id="rId3"/>
                        </a:rPr>
                        <a:t>[Winter, H.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043-017OL-5.0-8.8-2022G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8.3: Vorgehen bei speziellen Metastasenlokalisationen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Lungenmetastasektomie sollte offen erfolgen mit der Möglichkeit der Lungenpalpation.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[Cerfolio, R. J. 2011]</a:t>
                      </a:r>
                      <a:r>
                        <a:rPr sz="1000"/>
                        <a:t>, </a:t>
                      </a:r>
                      <a:r>
                        <a:rPr sz="1000">
                          <a:solidFill>
                            <a:srgbClr val="F7BF66"/>
                          </a:solidFill>
                        </a:rPr>
                        <a:t>[Parsons, Alden M 2004]</a:t>
                      </a:r>
                      <a:r>
                        <a:rPr sz="1000"/>
                        <a:t>, </a:t>
                      </a:r>
                      <a:r>
                        <a:rPr sz="1000">
                          <a:solidFill>
                            <a:srgbClr val="F7BF66"/>
                          </a:solidFill>
                          <a:hlinkClick r:id="rId3"/>
                        </a:rPr>
                        <a:t>Thoracoscopic or open surgery for pulmonary metastasectomy: an observerblinded study ,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043-017OL-5.0-8.9-2022G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8.3: Vorgehen bei speziellen Metastasenlokalisationen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Nur bei kleinen, singulären, günstig gelegenen Lungenmetastasen oder zu diagnostischen Zwecken kann die VATS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[Greenwood, Amy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043-017OL-5.0-8.10-2022G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8.3: Vorgehen bei speziellen Metastasenlokalisationen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sekundäre Resektion von Lungenmetastasen nach zielgerichteter Systemtherapie kann erfolgen, wenn dann eine R0-Resektion zu erwarten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043-017OL-5.0-8.11-2022G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Risikofaktoren und Prävention</a:t>
            </a:r>
          </a:p>
          <a:p>
            <a:r>
              <a:rPr sz="1400"/>
              <a:t>Kapitel 3.2: Modifizierbare Risikofaktoren von Nierenzelltumoren</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3.3</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Eine sehr hohe berufliche Exposition gegen Trichlorethen (Synonyme: Trichlorethylen, TRI) ist ein Risikofaktor für das Nierenzellkarzinom.</a:t>
                      </a:r>
                    </a:p>
                    <a:p>
                      <a:pPr>
                        <a:defRPr sz="1000">
                          <a:solidFill>
                            <a:srgbClr val="000000"/>
                          </a:solidFill>
                          <a:latin typeface="Lucida Sans"/>
                        </a:defRPr>
                      </a:pPr>
                      <a:r>
                        <a:rPr sz="1000" b="0" i="0" u="none">
                          <a:latin typeface="Lucida Sans"/>
                        </a:rPr>
                        <a:t>Das Auftreten eines Nierenzellkarzinoms nach sehr hoher Exposition gegen Trichlorethen (Synonyme: Trichlorethylen, TRI) kann bei Erfüllung der versicherungsrechtlichen Voraussetzungen als Berufskrankheit anerkannt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043-017OL-5.0-3.3-2022N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Retrospektive Studien zur Überlebensrate nach Lungenmetastasektomie</a:t>
            </a:r>
          </a:p>
        </p:txBody>
      </p:sp>
      <p:graphicFrame>
        <p:nvGraphicFramePr>
          <p:cNvPr id="3" name="Table 2"/>
          <p:cNvGraphicFramePr>
            <a:graphicFrameLocks noGrp="1"/>
          </p:cNvGraphicFramePr>
          <p:nvPr>
            <p:extLst>
              <p:ext uri="{D42A27DB-BD31-4B8C-83A1-F6EECF244321}">
                <p14:modId xmlns:p14="http://schemas.microsoft.com/office/powerpoint/2010/main" val="1079539768"/>
              </p:ext>
            </p:extLst>
          </p:nvPr>
        </p:nvGraphicFramePr>
        <p:xfrm>
          <a:off x="360000" y="1890000"/>
          <a:ext cx="11472000" cy="2865120"/>
        </p:xfrm>
        <a:graphic>
          <a:graphicData uri="http://schemas.openxmlformats.org/drawingml/2006/table">
            <a:tbl>
              <a:tblPr firstRow="1" bandRow="1">
                <a:tableStyleId>{5C22544A-7EE6-4342-B048-85BDC9FD1C3A}</a:tableStyleId>
              </a:tblPr>
              <a:tblGrid>
                <a:gridCol w="1638857">
                  <a:extLst>
                    <a:ext uri="{9D8B030D-6E8A-4147-A177-3AD203B41FA5}">
                      <a16:colId xmlns:a16="http://schemas.microsoft.com/office/drawing/2014/main" val="20000"/>
                    </a:ext>
                  </a:extLst>
                </a:gridCol>
                <a:gridCol w="1638857">
                  <a:extLst>
                    <a:ext uri="{9D8B030D-6E8A-4147-A177-3AD203B41FA5}">
                      <a16:colId xmlns:a16="http://schemas.microsoft.com/office/drawing/2014/main" val="20001"/>
                    </a:ext>
                  </a:extLst>
                </a:gridCol>
                <a:gridCol w="1638857">
                  <a:extLst>
                    <a:ext uri="{9D8B030D-6E8A-4147-A177-3AD203B41FA5}">
                      <a16:colId xmlns:a16="http://schemas.microsoft.com/office/drawing/2014/main" val="20002"/>
                    </a:ext>
                  </a:extLst>
                </a:gridCol>
                <a:gridCol w="1638857">
                  <a:extLst>
                    <a:ext uri="{9D8B030D-6E8A-4147-A177-3AD203B41FA5}">
                      <a16:colId xmlns:a16="http://schemas.microsoft.com/office/drawing/2014/main" val="20003"/>
                    </a:ext>
                  </a:extLst>
                </a:gridCol>
                <a:gridCol w="1638857">
                  <a:extLst>
                    <a:ext uri="{9D8B030D-6E8A-4147-A177-3AD203B41FA5}">
                      <a16:colId xmlns:a16="http://schemas.microsoft.com/office/drawing/2014/main" val="20004"/>
                    </a:ext>
                  </a:extLst>
                </a:gridCol>
                <a:gridCol w="1638857">
                  <a:extLst>
                    <a:ext uri="{9D8B030D-6E8A-4147-A177-3AD203B41FA5}">
                      <a16:colId xmlns:a16="http://schemas.microsoft.com/office/drawing/2014/main" val="20005"/>
                    </a:ext>
                  </a:extLst>
                </a:gridCol>
                <a:gridCol w="1638858">
                  <a:extLst>
                    <a:ext uri="{9D8B030D-6E8A-4147-A177-3AD203B41FA5}">
                      <a16:colId xmlns:a16="http://schemas.microsoft.com/office/drawing/2014/main" val="20006"/>
                    </a:ext>
                  </a:extLst>
                </a:gridCol>
              </a:tblGrid>
              <a:tr h="0">
                <a:tc>
                  <a:txBody>
                    <a:bodyPr/>
                    <a:lstStyle/>
                    <a:p>
                      <a:pPr algn="l">
                        <a:spcAft>
                          <a:spcPts val="500"/>
                        </a:spcAft>
                        <a:defRPr sz="900" b="0">
                          <a:solidFill>
                            <a:srgbClr val="000000"/>
                          </a:solidFill>
                          <a:latin typeface="Lucida Sans"/>
                        </a:defRPr>
                      </a:pPr>
                      <a:r>
                        <a:rPr sz="1000" b="0" i="0" u="none"/>
                        <a:t>Referenz</a:t>
                      </a:r>
                    </a:p>
                  </a:txBody>
                  <a:tcPr>
                    <a:solidFill>
                      <a:srgbClr val="F7BF66"/>
                    </a:solidFill>
                  </a:tcPr>
                </a:tc>
                <a:tc>
                  <a:txBody>
                    <a:bodyPr/>
                    <a:lstStyle/>
                    <a:p>
                      <a:pPr algn="l">
                        <a:spcAft>
                          <a:spcPts val="500"/>
                        </a:spcAft>
                        <a:defRPr sz="900" b="0">
                          <a:solidFill>
                            <a:srgbClr val="000000"/>
                          </a:solidFill>
                          <a:latin typeface="Lucida Sans"/>
                        </a:defRPr>
                      </a:pPr>
                      <a:r>
                        <a:rPr sz="1000" b="0" i="0" u="none"/>
                        <a:t>Jahr</a:t>
                      </a:r>
                    </a:p>
                  </a:txBody>
                  <a:tcPr>
                    <a:solidFill>
                      <a:srgbClr val="F7BF66"/>
                    </a:solidFill>
                  </a:tcPr>
                </a:tc>
                <a:tc>
                  <a:txBody>
                    <a:bodyPr/>
                    <a:lstStyle/>
                    <a:p>
                      <a:pPr algn="l">
                        <a:spcAft>
                          <a:spcPts val="500"/>
                        </a:spcAft>
                        <a:defRPr sz="900" b="0">
                          <a:solidFill>
                            <a:srgbClr val="000000"/>
                          </a:solidFill>
                          <a:latin typeface="Lucida Sans"/>
                        </a:defRPr>
                      </a:pPr>
                      <a:r>
                        <a:rPr sz="1000" b="0" i="0" u="none"/>
                        <a:t>Datenerhebung</a:t>
                      </a:r>
                    </a:p>
                  </a:txBody>
                  <a:tcPr>
                    <a:solidFill>
                      <a:srgbClr val="F7BF66"/>
                    </a:solidFill>
                  </a:tcPr>
                </a:tc>
                <a:tc>
                  <a:txBody>
                    <a:bodyPr/>
                    <a:lstStyle/>
                    <a:p>
                      <a:pPr algn="l">
                        <a:spcAft>
                          <a:spcPts val="500"/>
                        </a:spcAft>
                        <a:defRPr sz="900" b="0">
                          <a:solidFill>
                            <a:srgbClr val="000000"/>
                          </a:solidFill>
                          <a:latin typeface="Lucida Sans"/>
                        </a:defRPr>
                      </a:pPr>
                      <a:r>
                        <a:rPr sz="1000" b="0" i="0" u="none"/>
                        <a:t>N</a:t>
                      </a:r>
                    </a:p>
                  </a:txBody>
                  <a:tcPr>
                    <a:solidFill>
                      <a:srgbClr val="F7BF66"/>
                    </a:solidFill>
                  </a:tcPr>
                </a:tc>
                <a:tc>
                  <a:txBody>
                    <a:bodyPr/>
                    <a:lstStyle/>
                    <a:p>
                      <a:pPr algn="l">
                        <a:spcAft>
                          <a:spcPts val="500"/>
                        </a:spcAft>
                        <a:defRPr sz="900" b="0">
                          <a:solidFill>
                            <a:srgbClr val="000000"/>
                          </a:solidFill>
                          <a:latin typeface="Lucida Sans"/>
                        </a:defRPr>
                      </a:pPr>
                      <a:r>
                        <a:rPr sz="1000" b="0" i="0" u="none"/>
                        <a:t>5 (10)-J-OS</a:t>
                      </a:r>
                    </a:p>
                  </a:txBody>
                  <a:tcPr>
                    <a:solidFill>
                      <a:srgbClr val="F7BF66"/>
                    </a:solidFill>
                  </a:tcPr>
                </a:tc>
                <a:tc>
                  <a:txBody>
                    <a:bodyPr/>
                    <a:lstStyle/>
                    <a:p>
                      <a:pPr algn="l">
                        <a:spcAft>
                          <a:spcPts val="500"/>
                        </a:spcAft>
                        <a:defRPr sz="900" b="0">
                          <a:solidFill>
                            <a:srgbClr val="000000"/>
                          </a:solidFill>
                          <a:latin typeface="Lucida Sans"/>
                        </a:defRPr>
                      </a:pPr>
                      <a:r>
                        <a:rPr sz="1000" b="0" i="0" u="none"/>
                        <a:t>5 (10)-J-OS (R0)</a:t>
                      </a:r>
                    </a:p>
                  </a:txBody>
                  <a:tcPr>
                    <a:solidFill>
                      <a:srgbClr val="F7BF66"/>
                    </a:solidFill>
                  </a:tcPr>
                </a:tc>
                <a:tc>
                  <a:txBody>
                    <a:bodyPr/>
                    <a:lstStyle/>
                    <a:p>
                      <a:pPr algn="l">
                        <a:spcAft>
                          <a:spcPts val="500"/>
                        </a:spcAft>
                        <a:defRPr sz="900" b="0">
                          <a:solidFill>
                            <a:srgbClr val="000000"/>
                          </a:solidFill>
                          <a:latin typeface="Lucida Sans"/>
                        </a:defRPr>
                      </a:pPr>
                      <a:r>
                        <a:rPr sz="1000" b="0" i="0" u="none"/>
                        <a:t>Letalität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Pfannschmidt J </a:t>
                      </a:r>
                      <a:r>
                        <a:rPr sz="1000">
                          <a:solidFill>
                            <a:srgbClr val="F7BF66"/>
                          </a:solidFill>
                          <a:hlinkClick r:id="rId2"/>
                        </a:rPr>
                        <a:t>[Pfannschmidt, J. 2002]</a:t>
                      </a:r>
                    </a:p>
                  </a:txBody>
                  <a:tcPr>
                    <a:solidFill>
                      <a:srgbClr val="FCEACC"/>
                    </a:solidFill>
                  </a:tcPr>
                </a:tc>
                <a:tc>
                  <a:txBody>
                    <a:bodyPr/>
                    <a:lstStyle/>
                    <a:p>
                      <a:pPr algn="l">
                        <a:spcAft>
                          <a:spcPts val="500"/>
                        </a:spcAft>
                        <a:defRPr sz="900" b="0">
                          <a:solidFill>
                            <a:srgbClr val="000000"/>
                          </a:solidFill>
                          <a:latin typeface="Lucida Sans"/>
                        </a:defRPr>
                      </a:pPr>
                      <a:r>
                        <a:rPr sz="1000" b="0" i="0" u="none"/>
                        <a:t>2002</a:t>
                      </a:r>
                    </a:p>
                  </a:txBody>
                  <a:tcPr>
                    <a:solidFill>
                      <a:srgbClr val="FCEACC"/>
                    </a:solidFill>
                  </a:tcPr>
                </a:tc>
                <a:tc>
                  <a:txBody>
                    <a:bodyPr/>
                    <a:lstStyle/>
                    <a:p>
                      <a:pPr algn="l">
                        <a:spcAft>
                          <a:spcPts val="500"/>
                        </a:spcAft>
                        <a:defRPr sz="900" b="0">
                          <a:solidFill>
                            <a:srgbClr val="000000"/>
                          </a:solidFill>
                          <a:latin typeface="Lucida Sans"/>
                        </a:defRPr>
                      </a:pPr>
                      <a:r>
                        <a:rPr sz="1000" b="0" i="0" u="none"/>
                        <a:t>1985-1999</a:t>
                      </a:r>
                    </a:p>
                  </a:txBody>
                  <a:tcPr>
                    <a:solidFill>
                      <a:srgbClr val="FCEACC"/>
                    </a:solidFill>
                  </a:tcPr>
                </a:tc>
                <a:tc>
                  <a:txBody>
                    <a:bodyPr/>
                    <a:lstStyle/>
                    <a:p>
                      <a:pPr algn="l">
                        <a:spcAft>
                          <a:spcPts val="500"/>
                        </a:spcAft>
                        <a:defRPr sz="900" b="0">
                          <a:solidFill>
                            <a:srgbClr val="000000"/>
                          </a:solidFill>
                          <a:latin typeface="Lucida Sans"/>
                        </a:defRPr>
                      </a:pPr>
                      <a:r>
                        <a:rPr sz="1000" b="0" i="0" u="none"/>
                        <a:t>149</a:t>
                      </a:r>
                    </a:p>
                  </a:txBody>
                  <a:tcPr>
                    <a:solidFill>
                      <a:srgbClr val="FCEACC"/>
                    </a:solidFill>
                  </a:tcPr>
                </a:tc>
                <a:tc>
                  <a:txBody>
                    <a:bodyPr/>
                    <a:lstStyle/>
                    <a:p>
                      <a:pPr algn="l">
                        <a:spcAft>
                          <a:spcPts val="500"/>
                        </a:spcAft>
                        <a:defRPr sz="900" b="0">
                          <a:solidFill>
                            <a:srgbClr val="000000"/>
                          </a:solidFill>
                          <a:latin typeface="Lucida Sans"/>
                        </a:defRPr>
                      </a:pPr>
                      <a:r>
                        <a:rPr sz="1000" b="0" i="0" u="none"/>
                        <a:t>36,9 %</a:t>
                      </a:r>
                    </a:p>
                  </a:txBody>
                  <a:tcPr>
                    <a:solidFill>
                      <a:srgbClr val="FCEACC"/>
                    </a:solidFill>
                  </a:tcPr>
                </a:tc>
                <a:tc>
                  <a:txBody>
                    <a:bodyPr/>
                    <a:lstStyle/>
                    <a:p>
                      <a:pPr algn="l">
                        <a:spcAft>
                          <a:spcPts val="500"/>
                        </a:spcAft>
                        <a:defRPr sz="900" b="0">
                          <a:solidFill>
                            <a:srgbClr val="000000"/>
                          </a:solidFill>
                          <a:latin typeface="Lucida Sans"/>
                        </a:defRPr>
                      </a:pPr>
                      <a:r>
                        <a:rPr sz="1000" b="0" i="0" u="none"/>
                        <a:t>41,5 %</a:t>
                      </a:r>
                    </a:p>
                  </a:txBody>
                  <a:tcPr>
                    <a:solidFill>
                      <a:srgbClr val="FCEACC"/>
                    </a:solidFill>
                  </a:tcPr>
                </a:tc>
                <a:tc>
                  <a:txBody>
                    <a:bodyPr/>
                    <a:lstStyle/>
                    <a:p>
                      <a:pPr algn="l">
                        <a:spcAft>
                          <a:spcPts val="500"/>
                        </a:spcAft>
                        <a:defRPr sz="900" b="0">
                          <a:solidFill>
                            <a:srgbClr val="000000"/>
                          </a:solidFill>
                          <a:latin typeface="Lucida Sans"/>
                        </a:defRPr>
                      </a:pPr>
                      <a:r>
                        <a:rPr sz="1000" b="0" i="0" u="none"/>
                        <a:t>2,1 %</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Murthy SC </a:t>
                      </a:r>
                      <a:r>
                        <a:rPr sz="1000">
                          <a:solidFill>
                            <a:srgbClr val="F7BF66"/>
                          </a:solidFill>
                          <a:hlinkClick r:id="rId3"/>
                        </a:rPr>
                        <a:t>[Murthy, S. C. 2005]</a:t>
                      </a:r>
                    </a:p>
                  </a:txBody>
                  <a:tcPr>
                    <a:solidFill>
                      <a:srgbClr val="FCEACC"/>
                    </a:solidFill>
                  </a:tcPr>
                </a:tc>
                <a:tc>
                  <a:txBody>
                    <a:bodyPr/>
                    <a:lstStyle/>
                    <a:p>
                      <a:pPr algn="l">
                        <a:spcAft>
                          <a:spcPts val="500"/>
                        </a:spcAft>
                        <a:defRPr sz="900" b="0">
                          <a:solidFill>
                            <a:srgbClr val="000000"/>
                          </a:solidFill>
                          <a:latin typeface="Lucida Sans"/>
                        </a:defRPr>
                      </a:pPr>
                      <a:r>
                        <a:rPr sz="1000" b="0" i="0" u="none"/>
                        <a:t>2005</a:t>
                      </a:r>
                    </a:p>
                  </a:txBody>
                  <a:tcPr>
                    <a:solidFill>
                      <a:srgbClr val="FCEACC"/>
                    </a:solidFill>
                  </a:tcPr>
                </a:tc>
                <a:tc>
                  <a:txBody>
                    <a:bodyPr/>
                    <a:lstStyle/>
                    <a:p>
                      <a:pPr algn="l">
                        <a:spcAft>
                          <a:spcPts val="500"/>
                        </a:spcAft>
                        <a:defRPr sz="900" b="0">
                          <a:solidFill>
                            <a:srgbClr val="000000"/>
                          </a:solidFill>
                          <a:latin typeface="Lucida Sans"/>
                        </a:defRPr>
                      </a:pPr>
                      <a:r>
                        <a:rPr sz="1000" b="0" i="0" u="none"/>
                        <a:t>1986-2001</a:t>
                      </a:r>
                    </a:p>
                  </a:txBody>
                  <a:tcPr>
                    <a:solidFill>
                      <a:srgbClr val="FCEACC"/>
                    </a:solidFill>
                  </a:tcPr>
                </a:tc>
                <a:tc>
                  <a:txBody>
                    <a:bodyPr/>
                    <a:lstStyle/>
                    <a:p>
                      <a:pPr algn="l">
                        <a:spcAft>
                          <a:spcPts val="500"/>
                        </a:spcAft>
                        <a:defRPr sz="900" b="0">
                          <a:solidFill>
                            <a:srgbClr val="000000"/>
                          </a:solidFill>
                          <a:latin typeface="Lucida Sans"/>
                        </a:defRPr>
                      </a:pPr>
                      <a:r>
                        <a:rPr sz="1000" b="0" i="0" u="none"/>
                        <a:t>92</a:t>
                      </a:r>
                    </a:p>
                  </a:txBody>
                  <a:tcPr>
                    <a:solidFill>
                      <a:srgbClr val="FCEACC"/>
                    </a:solidFill>
                  </a:tcPr>
                </a:tc>
                <a:tc>
                  <a:txBody>
                    <a:bodyPr/>
                    <a:lstStyle/>
                    <a:p>
                      <a:pPr algn="l">
                        <a:spcAft>
                          <a:spcPts val="500"/>
                        </a:spcAft>
                        <a:defRPr sz="900" b="0">
                          <a:solidFill>
                            <a:srgbClr val="000000"/>
                          </a:solidFill>
                          <a:latin typeface="Lucida Sans"/>
                        </a:defRPr>
                      </a:pPr>
                      <a:r>
                        <a:rPr sz="1000" b="0" i="0" u="none"/>
                        <a:t>31 %</a:t>
                      </a:r>
                    </a:p>
                  </a:txBody>
                  <a:tcPr>
                    <a:solidFill>
                      <a:srgbClr val="FCEACC"/>
                    </a:solidFill>
                  </a:tcPr>
                </a:tc>
                <a:tc>
                  <a:txBody>
                    <a:bodyPr/>
                    <a:lstStyle/>
                    <a:p>
                      <a:pPr algn="l">
                        <a:spcAft>
                          <a:spcPts val="500"/>
                        </a:spcAft>
                        <a:defRPr sz="900" b="0">
                          <a:solidFill>
                            <a:srgbClr val="000000"/>
                          </a:solidFill>
                          <a:latin typeface="Lucida Sans"/>
                        </a:defRPr>
                      </a:pPr>
                      <a:r>
                        <a:rPr sz="1000" b="0" i="0" u="none"/>
                        <a:t>42 %</a:t>
                      </a:r>
                    </a:p>
                  </a:txBody>
                  <a:tcPr>
                    <a:solidFill>
                      <a:srgbClr val="FCEACC"/>
                    </a:solidFill>
                  </a:tcPr>
                </a:tc>
                <a:tc>
                  <a:txBody>
                    <a:bodyPr/>
                    <a:lstStyle/>
                    <a:p>
                      <a:pPr algn="l">
                        <a:spcAft>
                          <a:spcPts val="500"/>
                        </a:spcAft>
                        <a:defRPr sz="900" b="0">
                          <a:solidFill>
                            <a:srgbClr val="000000"/>
                          </a:solidFill>
                          <a:latin typeface="Lucida Sans"/>
                        </a:defRPr>
                      </a:pPr>
                      <a:r>
                        <a:rPr sz="1000" b="0" i="0" u="none"/>
                        <a:t>0 %</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Hoffmann HS </a:t>
                      </a:r>
                      <a:r>
                        <a:rPr sz="1000">
                          <a:solidFill>
                            <a:srgbClr val="F7BF66"/>
                          </a:solidFill>
                          <a:hlinkClick r:id="rId4"/>
                        </a:rPr>
                        <a:t>[Hofmann, H. S. 2005]</a:t>
                      </a:r>
                    </a:p>
                  </a:txBody>
                  <a:tcPr>
                    <a:solidFill>
                      <a:srgbClr val="FCEACC"/>
                    </a:solidFill>
                  </a:tcPr>
                </a:tc>
                <a:tc>
                  <a:txBody>
                    <a:bodyPr/>
                    <a:lstStyle/>
                    <a:p>
                      <a:pPr algn="l">
                        <a:spcAft>
                          <a:spcPts val="500"/>
                        </a:spcAft>
                        <a:defRPr sz="900" b="0">
                          <a:solidFill>
                            <a:srgbClr val="000000"/>
                          </a:solidFill>
                          <a:latin typeface="Lucida Sans"/>
                        </a:defRPr>
                      </a:pPr>
                      <a:r>
                        <a:rPr sz="1000" b="0" i="0" u="none"/>
                        <a:t>2005</a:t>
                      </a:r>
                    </a:p>
                  </a:txBody>
                  <a:tcPr>
                    <a:solidFill>
                      <a:srgbClr val="FCEACC"/>
                    </a:solidFill>
                  </a:tcPr>
                </a:tc>
                <a:tc>
                  <a:txBody>
                    <a:bodyPr/>
                    <a:lstStyle/>
                    <a:p>
                      <a:pPr algn="l">
                        <a:spcAft>
                          <a:spcPts val="500"/>
                        </a:spcAft>
                        <a:defRPr sz="900" b="0">
                          <a:solidFill>
                            <a:srgbClr val="000000"/>
                          </a:solidFill>
                          <a:latin typeface="Lucida Sans"/>
                        </a:defRPr>
                      </a:pPr>
                      <a:r>
                        <a:rPr sz="1000" b="0" i="0" u="none"/>
                        <a:t>1975-2003</a:t>
                      </a:r>
                    </a:p>
                  </a:txBody>
                  <a:tcPr>
                    <a:solidFill>
                      <a:srgbClr val="FCEACC"/>
                    </a:solidFill>
                  </a:tcPr>
                </a:tc>
                <a:tc>
                  <a:txBody>
                    <a:bodyPr/>
                    <a:lstStyle/>
                    <a:p>
                      <a:pPr algn="l">
                        <a:spcAft>
                          <a:spcPts val="500"/>
                        </a:spcAft>
                        <a:defRPr sz="900" b="0">
                          <a:solidFill>
                            <a:srgbClr val="000000"/>
                          </a:solidFill>
                          <a:latin typeface="Lucida Sans"/>
                        </a:defRPr>
                      </a:pPr>
                      <a:r>
                        <a:rPr sz="1000" b="0" i="0" u="none"/>
                        <a:t>64</a:t>
                      </a:r>
                    </a:p>
                  </a:txBody>
                  <a:tcPr>
                    <a:solidFill>
                      <a:srgbClr val="FCEACC"/>
                    </a:solidFill>
                  </a:tcPr>
                </a:tc>
                <a:tc>
                  <a:txBody>
                    <a:bodyPr/>
                    <a:lstStyle/>
                    <a:p>
                      <a:pPr algn="l">
                        <a:spcAft>
                          <a:spcPts val="500"/>
                        </a:spcAft>
                        <a:defRPr sz="900" b="0">
                          <a:solidFill>
                            <a:srgbClr val="000000"/>
                          </a:solidFill>
                          <a:latin typeface="Lucida Sans"/>
                        </a:defRPr>
                      </a:pPr>
                      <a:r>
                        <a:rPr sz="1000" b="0" i="0" u="none"/>
                        <a:t>33,4</a:t>
                      </a:r>
                    </a:p>
                  </a:txBody>
                  <a:tcPr>
                    <a:solidFill>
                      <a:srgbClr val="FCEACC"/>
                    </a:solidFill>
                  </a:tcPr>
                </a:tc>
                <a:tc>
                  <a:txBody>
                    <a:bodyPr/>
                    <a:lstStyle/>
                    <a:p>
                      <a:pPr algn="l">
                        <a:spcAft>
                          <a:spcPts val="500"/>
                        </a:spcAft>
                        <a:defRPr sz="900" b="0">
                          <a:solidFill>
                            <a:srgbClr val="000000"/>
                          </a:solidFill>
                          <a:latin typeface="Lucida Sans"/>
                        </a:defRPr>
                      </a:pPr>
                      <a:r>
                        <a:rPr sz="1000" b="0" i="0" u="none"/>
                        <a:t>39,9</a:t>
                      </a:r>
                    </a:p>
                  </a:txBody>
                  <a:tcPr>
                    <a:solidFill>
                      <a:srgbClr val="FCEACC"/>
                    </a:solidFill>
                  </a:tcPr>
                </a:tc>
                <a:tc>
                  <a:txBody>
                    <a:bodyPr/>
                    <a:lstStyle/>
                    <a:p>
                      <a:pPr algn="l">
                        <a:spcAft>
                          <a:spcPts val="500"/>
                        </a:spcAft>
                        <a:defRPr sz="900" b="0">
                          <a:solidFill>
                            <a:srgbClr val="000000"/>
                          </a:solidFill>
                          <a:latin typeface="Lucida Sans"/>
                        </a:defRPr>
                      </a:pPr>
                      <a:r>
                        <a:rPr sz="1000" b="0" i="0" u="none"/>
                        <a:t>0 %</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Kanzaki R </a:t>
                      </a:r>
                      <a:r>
                        <a:rPr sz="1000">
                          <a:solidFill>
                            <a:srgbClr val="F7BF66"/>
                          </a:solidFill>
                          <a:hlinkClick r:id="rId5"/>
                        </a:rPr>
                        <a:t>[Kanzaki, R. 2011]</a:t>
                      </a:r>
                    </a:p>
                  </a:txBody>
                  <a:tcPr>
                    <a:solidFill>
                      <a:srgbClr val="FCEACC"/>
                    </a:solidFill>
                  </a:tcPr>
                </a:tc>
                <a:tc>
                  <a:txBody>
                    <a:bodyPr/>
                    <a:lstStyle/>
                    <a:p>
                      <a:pPr algn="l">
                        <a:spcAft>
                          <a:spcPts val="500"/>
                        </a:spcAft>
                        <a:defRPr sz="900" b="0">
                          <a:solidFill>
                            <a:srgbClr val="000000"/>
                          </a:solidFill>
                          <a:latin typeface="Lucida Sans"/>
                        </a:defRPr>
                      </a:pPr>
                      <a:r>
                        <a:rPr sz="1000" b="0" i="0" u="none"/>
                        <a:t>2011</a:t>
                      </a:r>
                    </a:p>
                  </a:txBody>
                  <a:tcPr>
                    <a:solidFill>
                      <a:srgbClr val="FCEACC"/>
                    </a:solidFill>
                  </a:tcPr>
                </a:tc>
                <a:tc>
                  <a:txBody>
                    <a:bodyPr/>
                    <a:lstStyle/>
                    <a:p>
                      <a:pPr algn="l">
                        <a:spcAft>
                          <a:spcPts val="500"/>
                        </a:spcAft>
                        <a:defRPr sz="900" b="0">
                          <a:solidFill>
                            <a:srgbClr val="000000"/>
                          </a:solidFill>
                          <a:latin typeface="Lucida Sans"/>
                        </a:defRPr>
                      </a:pPr>
                      <a:r>
                        <a:rPr sz="1000" b="0" i="0" u="none"/>
                        <a:t>1973-2008</a:t>
                      </a:r>
                    </a:p>
                  </a:txBody>
                  <a:tcPr>
                    <a:solidFill>
                      <a:srgbClr val="FCEACC"/>
                    </a:solidFill>
                  </a:tcPr>
                </a:tc>
                <a:tc>
                  <a:txBody>
                    <a:bodyPr/>
                    <a:lstStyle/>
                    <a:p>
                      <a:pPr algn="l">
                        <a:spcAft>
                          <a:spcPts val="500"/>
                        </a:spcAft>
                        <a:defRPr sz="900" b="0">
                          <a:solidFill>
                            <a:srgbClr val="000000"/>
                          </a:solidFill>
                          <a:latin typeface="Lucida Sans"/>
                        </a:defRPr>
                      </a:pPr>
                      <a:r>
                        <a:rPr sz="1000" b="0" i="0" u="none"/>
                        <a:t>48</a:t>
                      </a:r>
                    </a:p>
                  </a:txBody>
                  <a:tcPr>
                    <a:solidFill>
                      <a:srgbClr val="FCEACC"/>
                    </a:solidFill>
                  </a:tcPr>
                </a:tc>
                <a:tc>
                  <a:txBody>
                    <a:bodyPr/>
                    <a:lstStyle/>
                    <a:p>
                      <a:pPr algn="l">
                        <a:spcAft>
                          <a:spcPts val="500"/>
                        </a:spcAft>
                        <a:defRPr sz="900" b="0">
                          <a:solidFill>
                            <a:srgbClr val="000000"/>
                          </a:solidFill>
                          <a:latin typeface="Lucida Sans"/>
                        </a:defRPr>
                      </a:pPr>
                      <a:r>
                        <a:rPr sz="1000" b="0" i="0" u="none"/>
                        <a:t>47 % (18 %)</a:t>
                      </a:r>
                    </a:p>
                  </a:txBody>
                  <a:tcPr>
                    <a:solidFill>
                      <a:srgbClr val="FCEACC"/>
                    </a:solidFill>
                  </a:tcPr>
                </a:tc>
                <a:tc>
                  <a:txBody>
                    <a:bodyPr/>
                    <a:lstStyle/>
                    <a:p>
                      <a:pPr algn="l">
                        <a:spcAft>
                          <a:spcPts val="500"/>
                        </a:spcAft>
                        <a:defRPr sz="900" b="0">
                          <a:solidFill>
                            <a:srgbClr val="000000"/>
                          </a:solidFill>
                          <a:latin typeface="Lucida Sans"/>
                        </a:defRPr>
                      </a:pPr>
                      <a:r>
                        <a:rPr sz="1000" b="0" i="0" u="none"/>
                        <a:t>50 %</a:t>
                      </a:r>
                    </a:p>
                  </a:txBody>
                  <a:tcPr>
                    <a:solidFill>
                      <a:srgbClr val="FCEACC"/>
                    </a:solidFill>
                  </a:tcPr>
                </a:tc>
                <a:tc>
                  <a:txBody>
                    <a:bodyPr/>
                    <a:lstStyle/>
                    <a:p>
                      <a:pPr algn="l">
                        <a:spcAft>
                          <a:spcPts val="500"/>
                        </a:spcAft>
                        <a:defRPr sz="900" b="0">
                          <a:solidFill>
                            <a:srgbClr val="000000"/>
                          </a:solidFill>
                          <a:latin typeface="Lucida Sans"/>
                        </a:defRPr>
                      </a:pPr>
                      <a:r>
                        <a:rPr sz="1000" b="0" i="0" u="none"/>
                        <a:t>0 %</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Meimarakis G </a:t>
                      </a:r>
                      <a:r>
                        <a:rPr sz="1000">
                          <a:solidFill>
                            <a:srgbClr val="F7BF66"/>
                          </a:solidFill>
                          <a:hlinkClick r:id="rId6"/>
                        </a:rPr>
                        <a:t>[Meimarakis, G. 2011]</a:t>
                      </a:r>
                    </a:p>
                  </a:txBody>
                  <a:tcPr>
                    <a:solidFill>
                      <a:srgbClr val="FCEACC"/>
                    </a:solidFill>
                  </a:tcPr>
                </a:tc>
                <a:tc>
                  <a:txBody>
                    <a:bodyPr/>
                    <a:lstStyle/>
                    <a:p>
                      <a:pPr algn="l">
                        <a:spcAft>
                          <a:spcPts val="500"/>
                        </a:spcAft>
                        <a:defRPr sz="900" b="0">
                          <a:solidFill>
                            <a:srgbClr val="000000"/>
                          </a:solidFill>
                          <a:latin typeface="Lucida Sans"/>
                        </a:defRPr>
                      </a:pPr>
                      <a:r>
                        <a:rPr sz="1000" b="0" i="0" u="none"/>
                        <a:t>2011</a:t>
                      </a:r>
                    </a:p>
                  </a:txBody>
                  <a:tcPr>
                    <a:solidFill>
                      <a:srgbClr val="FCEACC"/>
                    </a:solidFill>
                  </a:tcPr>
                </a:tc>
                <a:tc>
                  <a:txBody>
                    <a:bodyPr/>
                    <a:lstStyle/>
                    <a:p>
                      <a:pPr algn="l">
                        <a:spcAft>
                          <a:spcPts val="500"/>
                        </a:spcAft>
                        <a:defRPr sz="900" b="0">
                          <a:solidFill>
                            <a:srgbClr val="000000"/>
                          </a:solidFill>
                          <a:latin typeface="Lucida Sans"/>
                        </a:defRPr>
                      </a:pPr>
                      <a:r>
                        <a:rPr sz="1000" b="0" i="0" u="none"/>
                        <a:t>1986-2006</a:t>
                      </a:r>
                    </a:p>
                  </a:txBody>
                  <a:tcPr>
                    <a:solidFill>
                      <a:srgbClr val="FCEACC"/>
                    </a:solidFill>
                  </a:tcPr>
                </a:tc>
                <a:tc>
                  <a:txBody>
                    <a:bodyPr/>
                    <a:lstStyle/>
                    <a:p>
                      <a:pPr algn="l">
                        <a:spcAft>
                          <a:spcPts val="500"/>
                        </a:spcAft>
                        <a:defRPr sz="900" b="0">
                          <a:solidFill>
                            <a:srgbClr val="000000"/>
                          </a:solidFill>
                          <a:latin typeface="Lucida Sans"/>
                        </a:defRPr>
                      </a:pPr>
                      <a:r>
                        <a:rPr sz="1000" b="0" i="0" u="none"/>
                        <a:t>202</a:t>
                      </a:r>
                    </a:p>
                  </a:txBody>
                  <a:tcPr>
                    <a:solidFill>
                      <a:srgbClr val="FCEACC"/>
                    </a:solidFill>
                  </a:tcPr>
                </a:tc>
                <a:tc>
                  <a:txBody>
                    <a:bodyPr/>
                    <a:lstStyle/>
                    <a:p>
                      <a:pPr algn="l">
                        <a:spcAft>
                          <a:spcPts val="500"/>
                        </a:spcAft>
                        <a:defRPr sz="900" b="0">
                          <a:solidFill>
                            <a:srgbClr val="000000"/>
                          </a:solidFill>
                          <a:latin typeface="Lucida Sans"/>
                        </a:defRPr>
                      </a:pPr>
                      <a:r>
                        <a:rPr sz="1000" b="0" i="0" u="none"/>
                        <a:t>39 % (27 %)</a:t>
                      </a:r>
                    </a:p>
                  </a:txBody>
                  <a:tcPr>
                    <a:solidFill>
                      <a:srgbClr val="FCEACC"/>
                    </a:solidFill>
                  </a:tcPr>
                </a:tc>
                <a:tc>
                  <a:txBody>
                    <a:bodyPr/>
                    <a:lstStyle/>
                    <a:p>
                      <a:pPr algn="l">
                        <a:spcAft>
                          <a:spcPts val="500"/>
                        </a:spcAft>
                        <a:defRPr sz="900" b="0">
                          <a:solidFill>
                            <a:srgbClr val="000000"/>
                          </a:solidFill>
                          <a:latin typeface="Lucida Sans"/>
                        </a:defRPr>
                      </a:pPr>
                      <a:r>
                        <a:rPr sz="1000" b="0" i="0" u="none"/>
                        <a:t>45 % (31 %)</a:t>
                      </a:r>
                    </a:p>
                  </a:txBody>
                  <a:tcPr>
                    <a:solidFill>
                      <a:srgbClr val="FCEACC"/>
                    </a:solidFill>
                  </a:tcPr>
                </a:tc>
                <a:tc>
                  <a:txBody>
                    <a:bodyPr/>
                    <a:lstStyle/>
                    <a:p>
                      <a:pPr algn="l">
                        <a:spcAft>
                          <a:spcPts val="500"/>
                        </a:spcAft>
                        <a:defRPr sz="900" b="0">
                          <a:solidFill>
                            <a:srgbClr val="000000"/>
                          </a:solidFill>
                          <a:latin typeface="Lucida Sans"/>
                        </a:defRPr>
                      </a:pPr>
                      <a:r>
                        <a:rPr sz="1000" b="0" i="0" u="none"/>
                        <a:t>1/202</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Kudelin N </a:t>
                      </a:r>
                      <a:r>
                        <a:rPr sz="1000">
                          <a:solidFill>
                            <a:srgbClr val="F7BF66"/>
                          </a:solidFill>
                          <a:hlinkClick r:id="rId7"/>
                        </a:rPr>
                        <a:t>[Kudelin, N. 2013]</a:t>
                      </a:r>
                    </a:p>
                  </a:txBody>
                  <a:tcPr>
                    <a:solidFill>
                      <a:srgbClr val="FCEACC"/>
                    </a:solidFill>
                  </a:tcPr>
                </a:tc>
                <a:tc>
                  <a:txBody>
                    <a:bodyPr/>
                    <a:lstStyle/>
                    <a:p>
                      <a:pPr algn="l">
                        <a:spcAft>
                          <a:spcPts val="500"/>
                        </a:spcAft>
                        <a:defRPr sz="900" b="0">
                          <a:solidFill>
                            <a:srgbClr val="000000"/>
                          </a:solidFill>
                          <a:latin typeface="Lucida Sans"/>
                        </a:defRPr>
                      </a:pPr>
                      <a:r>
                        <a:rPr sz="1000" b="0" i="0" u="none"/>
                        <a:t>2013</a:t>
                      </a:r>
                    </a:p>
                  </a:txBody>
                  <a:tcPr>
                    <a:solidFill>
                      <a:srgbClr val="FCEACC"/>
                    </a:solidFill>
                  </a:tcPr>
                </a:tc>
                <a:tc>
                  <a:txBody>
                    <a:bodyPr/>
                    <a:lstStyle/>
                    <a:p>
                      <a:pPr algn="l">
                        <a:spcAft>
                          <a:spcPts val="500"/>
                        </a:spcAft>
                        <a:defRPr sz="900" b="0">
                          <a:solidFill>
                            <a:srgbClr val="000000"/>
                          </a:solidFill>
                          <a:latin typeface="Lucida Sans"/>
                        </a:defRPr>
                      </a:pPr>
                      <a:r>
                        <a:rPr sz="1000" b="0" i="0" u="none"/>
                        <a:t>1999-2009</a:t>
                      </a:r>
                    </a:p>
                  </a:txBody>
                  <a:tcPr>
                    <a:solidFill>
                      <a:srgbClr val="FCEACC"/>
                    </a:solidFill>
                  </a:tcPr>
                </a:tc>
                <a:tc>
                  <a:txBody>
                    <a:bodyPr/>
                    <a:lstStyle/>
                    <a:p>
                      <a:pPr algn="l">
                        <a:spcAft>
                          <a:spcPts val="500"/>
                        </a:spcAft>
                        <a:defRPr sz="900" b="0">
                          <a:solidFill>
                            <a:srgbClr val="000000"/>
                          </a:solidFill>
                          <a:latin typeface="Lucida Sans"/>
                        </a:defRPr>
                      </a:pPr>
                      <a:r>
                        <a:rPr sz="1000" b="0" i="0" u="none"/>
                        <a:t>116</a:t>
                      </a:r>
                    </a:p>
                  </a:txBody>
                  <a:tcPr>
                    <a:solidFill>
                      <a:srgbClr val="FCEACC"/>
                    </a:solidFill>
                  </a:tcPr>
                </a:tc>
                <a:tc>
                  <a:txBody>
                    <a:bodyPr/>
                    <a:lstStyle/>
                    <a:p>
                      <a:pPr algn="l">
                        <a:spcAft>
                          <a:spcPts val="500"/>
                        </a:spcAft>
                        <a:defRPr sz="900" b="0">
                          <a:solidFill>
                            <a:srgbClr val="000000"/>
                          </a:solidFill>
                          <a:latin typeface="Lucida Sans"/>
                        </a:defRPr>
                      </a:pPr>
                      <a:r>
                        <a:rPr sz="1000" b="0" i="0" u="none"/>
                        <a:t>49 % (21 %)</a:t>
                      </a:r>
                    </a:p>
                  </a:txBody>
                  <a:tcPr>
                    <a:solidFill>
                      <a:srgbClr val="FCEACC"/>
                    </a:solidFill>
                  </a:tcPr>
                </a:tc>
                <a:tc>
                  <a:txBody>
                    <a:bodyPr/>
                    <a:lstStyle/>
                    <a:p>
                      <a:pPr algn="l">
                        <a:spcAft>
                          <a:spcPts val="500"/>
                        </a:spcAft>
                        <a:defRPr sz="900" b="0">
                          <a:solidFill>
                            <a:srgbClr val="000000"/>
                          </a:solidFill>
                          <a:latin typeface="Lucida Sans"/>
                        </a:defRPr>
                      </a:pPr>
                      <a:r>
                        <a:rPr sz="1000" b="0" i="0" u="none"/>
                        <a:t>k. A.</a:t>
                      </a:r>
                    </a:p>
                  </a:txBody>
                  <a:tcPr>
                    <a:solidFill>
                      <a:srgbClr val="FCEACC"/>
                    </a:solidFill>
                  </a:tcPr>
                </a:tc>
                <a:tc>
                  <a:txBody>
                    <a:bodyPr/>
                    <a:lstStyle/>
                    <a:p>
                      <a:pPr algn="l">
                        <a:spcAft>
                          <a:spcPts val="500"/>
                        </a:spcAft>
                        <a:defRPr sz="900" b="0">
                          <a:solidFill>
                            <a:srgbClr val="000000"/>
                          </a:solidFill>
                          <a:latin typeface="Lucida Sans"/>
                        </a:defRPr>
                      </a:pPr>
                      <a:r>
                        <a:rPr sz="1000" b="0" i="0" u="none"/>
                        <a:t>0,9 %</a:t>
                      </a:r>
                    </a:p>
                  </a:txBody>
                  <a:tcPr>
                    <a:solidFill>
                      <a:srgbClr val="FCEACC"/>
                    </a:solidFill>
                  </a:tcPr>
                </a:tc>
                <a:extLst>
                  <a:ext uri="{0D108BD9-81ED-4DB2-BD59-A6C34878D82A}">
                    <a16:rowId xmlns:a16="http://schemas.microsoft.com/office/drawing/2014/main" val="10006"/>
                  </a:ext>
                </a:extLst>
              </a:tr>
              <a:tr h="0">
                <a:tc gridSpan="7">
                  <a:txBody>
                    <a:bodyPr/>
                    <a:lstStyle/>
                    <a:p>
                      <a:pPr algn="l">
                        <a:spcAft>
                          <a:spcPts val="500"/>
                        </a:spcAft>
                        <a:defRPr sz="900" b="0">
                          <a:solidFill>
                            <a:srgbClr val="000000"/>
                          </a:solidFill>
                          <a:latin typeface="Lucida Sans"/>
                        </a:defRPr>
                      </a:pPr>
                      <a:r>
                        <a:rPr sz="1000" b="0" i="0" u="none" dirty="0" err="1"/>
                        <a:t>k.A.</a:t>
                      </a:r>
                      <a:r>
                        <a:rPr sz="1000" b="0" i="0" u="none" dirty="0"/>
                        <a:t>=</a:t>
                      </a:r>
                      <a:r>
                        <a:rPr sz="1000" b="0" i="0" u="none" dirty="0" err="1"/>
                        <a:t>keine</a:t>
                      </a:r>
                      <a:r>
                        <a:rPr sz="1000" b="0" i="0" u="none" dirty="0"/>
                        <a:t> </a:t>
                      </a:r>
                      <a:r>
                        <a:rPr sz="1000" b="0" i="0" u="none" dirty="0" err="1"/>
                        <a:t>Angaben</a:t>
                      </a:r>
                      <a:r>
                        <a:rPr sz="1000" b="0" i="0" u="none" dirty="0"/>
                        <a:t>; 5(10) J-OS=5 (</a:t>
                      </a:r>
                      <a:r>
                        <a:rPr sz="1000" b="0" i="0" u="none" dirty="0" err="1"/>
                        <a:t>bzw</a:t>
                      </a:r>
                      <a:r>
                        <a:rPr sz="1000" b="0" i="0" u="none" dirty="0"/>
                        <a:t>. 10) </a:t>
                      </a:r>
                      <a:r>
                        <a:rPr sz="1000" b="0" i="0" u="none" dirty="0" err="1"/>
                        <a:t>Jahres-Gesamtüberleben</a:t>
                      </a:r>
                      <a:endParaRPr sz="1000" b="0" i="0" u="none" dirty="0"/>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8.3: Vorgehen bei speziellen Metastasenlokalisationen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Nierenzellkarzinom und intrakranieller Oligometastasierung soll die Indikation für eine stereotaktische Strahlentherapie geprüft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[Schouten, L. J. 2002]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043-017OL-5.0-8.12-2022G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8.3: Vorgehen bei speziellen Metastasenlokalisationen</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limitierter Hirnmetastasierung und günstigem Risikoprofil (keine progressive extrakranielle Tumoraktivität) soll eine Radiochirurgie/stereotaktische Radiotherapie ohne anschließende Ganzhirnbestrahlung durchgeführt werden. Die Ganzhirnbestrahlung sollte erst als Salvage-Therapie bei Auftreten multipler Hirnmetastasen angewendet werden. Die Vor- und Nachteile einer WBRT sollen individuell mit dem Patienten besprochen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[Kocher, M. 2011]</a:t>
                      </a:r>
                      <a:r>
                        <a:rPr sz="1000"/>
                        <a:t>, </a:t>
                      </a:r>
                      <a:r>
                        <a:rPr sz="1000">
                          <a:solidFill>
                            <a:srgbClr val="F7BF66"/>
                          </a:solidFill>
                        </a:rPr>
                        <a:t>[Soffietti, R.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043-017OL-5.0-8.13-2022G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RPA-Klassen und Prognoseschätzung nach Gaspar et al.</a:t>
            </a:r>
          </a:p>
        </p:txBody>
      </p:sp>
      <p:graphicFrame>
        <p:nvGraphicFramePr>
          <p:cNvPr id="3" name="Table 2"/>
          <p:cNvGraphicFramePr>
            <a:graphicFrameLocks noGrp="1"/>
          </p:cNvGraphicFramePr>
          <p:nvPr/>
        </p:nvGraphicFramePr>
        <p:xfrm>
          <a:off x="360000" y="1890000"/>
          <a:ext cx="11472000" cy="1432560"/>
        </p:xfrm>
        <a:graphic>
          <a:graphicData uri="http://schemas.openxmlformats.org/drawingml/2006/table">
            <a:tbl>
              <a:tblPr firstRow="1" bandRow="1">
                <a:tableStyleId>{5C22544A-7EE6-4342-B048-85BDC9FD1C3A}</a:tableStyleId>
              </a:tblPr>
              <a:tblGrid>
                <a:gridCol w="2294400">
                  <a:extLst>
                    <a:ext uri="{9D8B030D-6E8A-4147-A177-3AD203B41FA5}">
                      <a16:colId xmlns:a16="http://schemas.microsoft.com/office/drawing/2014/main" val="20000"/>
                    </a:ext>
                  </a:extLst>
                </a:gridCol>
                <a:gridCol w="2294400">
                  <a:extLst>
                    <a:ext uri="{9D8B030D-6E8A-4147-A177-3AD203B41FA5}">
                      <a16:colId xmlns:a16="http://schemas.microsoft.com/office/drawing/2014/main" val="20001"/>
                    </a:ext>
                  </a:extLst>
                </a:gridCol>
                <a:gridCol w="2294400">
                  <a:extLst>
                    <a:ext uri="{9D8B030D-6E8A-4147-A177-3AD203B41FA5}">
                      <a16:colId xmlns:a16="http://schemas.microsoft.com/office/drawing/2014/main" val="20002"/>
                    </a:ext>
                  </a:extLst>
                </a:gridCol>
                <a:gridCol w="2294400">
                  <a:extLst>
                    <a:ext uri="{9D8B030D-6E8A-4147-A177-3AD203B41FA5}">
                      <a16:colId xmlns:a16="http://schemas.microsoft.com/office/drawing/2014/main" val="20003"/>
                    </a:ext>
                  </a:extLst>
                </a:gridCol>
                <a:gridCol w="2294400">
                  <a:extLst>
                    <a:ext uri="{9D8B030D-6E8A-4147-A177-3AD203B41FA5}">
                      <a16:colId xmlns:a16="http://schemas.microsoft.com/office/drawing/2014/main" val="20004"/>
                    </a:ext>
                  </a:extLst>
                </a:gridCol>
              </a:tblGrid>
              <a:tr h="0">
                <a:tc>
                  <a:txBody>
                    <a:bodyPr/>
                    <a:lstStyle/>
                    <a:p>
                      <a:pPr algn="l">
                        <a:spcAft>
                          <a:spcPts val="500"/>
                        </a:spcAft>
                        <a:defRPr sz="900" b="0">
                          <a:solidFill>
                            <a:srgbClr val="000000"/>
                          </a:solidFill>
                          <a:latin typeface="Lucida Sans"/>
                        </a:defRPr>
                      </a:pPr>
                      <a:r>
                        <a:rPr sz="1000" b="0" i="0" u="none"/>
                        <a:t>RPA-Klasse</a:t>
                      </a:r>
                    </a:p>
                  </a:txBody>
                  <a:tcPr>
                    <a:solidFill>
                      <a:srgbClr val="F7BF66"/>
                    </a:solidFill>
                  </a:tcPr>
                </a:tc>
                <a:tc>
                  <a:txBody>
                    <a:bodyPr/>
                    <a:lstStyle/>
                    <a:p>
                      <a:pPr algn="l">
                        <a:spcAft>
                          <a:spcPts val="500"/>
                        </a:spcAft>
                        <a:defRPr sz="900" b="0">
                          <a:solidFill>
                            <a:srgbClr val="000000"/>
                          </a:solidFill>
                          <a:latin typeface="Lucida Sans"/>
                        </a:defRPr>
                      </a:pPr>
                      <a:r>
                        <a:rPr sz="1000" b="0" i="0" u="none"/>
                        <a:t>Karnofsky-Performance Index </a:t>
                      </a:r>
                    </a:p>
                  </a:txBody>
                  <a:tcPr>
                    <a:solidFill>
                      <a:srgbClr val="F7BF66"/>
                    </a:solidFill>
                  </a:tcPr>
                </a:tc>
                <a:tc>
                  <a:txBody>
                    <a:bodyPr/>
                    <a:lstStyle/>
                    <a:p>
                      <a:pPr algn="l">
                        <a:spcAft>
                          <a:spcPts val="500"/>
                        </a:spcAft>
                        <a:defRPr sz="900" b="0">
                          <a:solidFill>
                            <a:srgbClr val="000000"/>
                          </a:solidFill>
                          <a:latin typeface="Lucida Sans"/>
                        </a:defRPr>
                      </a:pPr>
                      <a:r>
                        <a:rPr sz="1000" b="0" i="0" u="none"/>
                        <a:t>Alter</a:t>
                      </a:r>
                    </a:p>
                  </a:txBody>
                  <a:tcPr>
                    <a:solidFill>
                      <a:srgbClr val="F7BF66"/>
                    </a:solidFill>
                  </a:tcPr>
                </a:tc>
                <a:tc>
                  <a:txBody>
                    <a:bodyPr/>
                    <a:lstStyle/>
                    <a:p>
                      <a:pPr algn="l">
                        <a:spcAft>
                          <a:spcPts val="500"/>
                        </a:spcAft>
                        <a:defRPr sz="900" b="0">
                          <a:solidFill>
                            <a:srgbClr val="000000"/>
                          </a:solidFill>
                          <a:latin typeface="Lucida Sans"/>
                        </a:defRPr>
                      </a:pPr>
                      <a:r>
                        <a:rPr sz="1000" b="0" i="0" u="none"/>
                        <a:t>Erkrankung</a:t>
                      </a:r>
                    </a:p>
                  </a:txBody>
                  <a:tcPr>
                    <a:solidFill>
                      <a:srgbClr val="F7BF66"/>
                    </a:solidFill>
                  </a:tcPr>
                </a:tc>
                <a:tc>
                  <a:txBody>
                    <a:bodyPr/>
                    <a:lstStyle/>
                    <a:p>
                      <a:pPr algn="l">
                        <a:spcAft>
                          <a:spcPts val="500"/>
                        </a:spcAft>
                        <a:defRPr sz="900" b="0">
                          <a:solidFill>
                            <a:srgbClr val="000000"/>
                          </a:solidFill>
                          <a:latin typeface="Lucida Sans"/>
                        </a:defRPr>
                      </a:pPr>
                      <a:r>
                        <a:rPr sz="1000" b="0" i="0" u="none"/>
                        <a:t>Medianes Überleben in Monaten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1</a:t>
                      </a:r>
                    </a:p>
                  </a:txBody>
                  <a:tcPr>
                    <a:solidFill>
                      <a:srgbClr val="FCEACC"/>
                    </a:solidFill>
                  </a:tcPr>
                </a:tc>
                <a:tc>
                  <a:txBody>
                    <a:bodyPr/>
                    <a:lstStyle/>
                    <a:p>
                      <a:pPr algn="l">
                        <a:spcAft>
                          <a:spcPts val="500"/>
                        </a:spcAft>
                        <a:defRPr sz="900" b="0">
                          <a:solidFill>
                            <a:srgbClr val="000000"/>
                          </a:solidFill>
                          <a:latin typeface="Lucida Sans"/>
                        </a:defRPr>
                      </a:pPr>
                      <a:r>
                        <a:rPr sz="1000" b="0" i="0" u="none"/>
                        <a:t>70-100</a:t>
                      </a:r>
                    </a:p>
                  </a:txBody>
                  <a:tcPr>
                    <a:solidFill>
                      <a:srgbClr val="FCEACC"/>
                    </a:solidFill>
                  </a:tcPr>
                </a:tc>
                <a:tc>
                  <a:txBody>
                    <a:bodyPr/>
                    <a:lstStyle/>
                    <a:p>
                      <a:pPr algn="l">
                        <a:spcAft>
                          <a:spcPts val="500"/>
                        </a:spcAft>
                        <a:defRPr sz="900" b="0">
                          <a:solidFill>
                            <a:srgbClr val="000000"/>
                          </a:solidFill>
                          <a:latin typeface="Lucida Sans"/>
                        </a:defRPr>
                      </a:pPr>
                      <a:r>
                        <a:rPr sz="1000" b="0" i="0" u="none"/>
                        <a:t>&lt;65</a:t>
                      </a:r>
                    </a:p>
                  </a:txBody>
                  <a:tcPr>
                    <a:solidFill>
                      <a:srgbClr val="FCEACC"/>
                    </a:solidFill>
                  </a:tcPr>
                </a:tc>
                <a:tc>
                  <a:txBody>
                    <a:bodyPr/>
                    <a:lstStyle/>
                    <a:p>
                      <a:pPr algn="l">
                        <a:spcAft>
                          <a:spcPts val="500"/>
                        </a:spcAft>
                        <a:defRPr sz="900" b="0">
                          <a:solidFill>
                            <a:srgbClr val="000000"/>
                          </a:solidFill>
                          <a:latin typeface="Lucida Sans"/>
                        </a:defRPr>
                      </a:pPr>
                      <a:r>
                        <a:rPr sz="1000" b="0" i="0" u="none"/>
                        <a:t>Kontrollierter Primärtumor und keine extrakraniellen Metastasen</a:t>
                      </a:r>
                    </a:p>
                  </a:txBody>
                  <a:tcPr>
                    <a:solidFill>
                      <a:srgbClr val="FCEACC"/>
                    </a:solidFill>
                  </a:tcPr>
                </a:tc>
                <a:tc>
                  <a:txBody>
                    <a:bodyPr/>
                    <a:lstStyle/>
                    <a:p>
                      <a:pPr algn="l">
                        <a:spcAft>
                          <a:spcPts val="500"/>
                        </a:spcAft>
                        <a:defRPr sz="900" b="0">
                          <a:solidFill>
                            <a:srgbClr val="000000"/>
                          </a:solidFill>
                          <a:latin typeface="Lucida Sans"/>
                        </a:defRPr>
                      </a:pPr>
                      <a:r>
                        <a:rPr sz="1000" b="0" i="0" u="none"/>
                        <a:t>7.2</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2</a:t>
                      </a:r>
                    </a:p>
                  </a:txBody>
                  <a:tcPr>
                    <a:solidFill>
                      <a:srgbClr val="FCEACC"/>
                    </a:solidFill>
                  </a:tcPr>
                </a:tc>
                <a:tc>
                  <a:txBody>
                    <a:bodyPr/>
                    <a:lstStyle/>
                    <a:p>
                      <a:pPr algn="l">
                        <a:spcAft>
                          <a:spcPts val="500"/>
                        </a:spcAft>
                        <a:defRPr sz="900" b="0">
                          <a:solidFill>
                            <a:srgbClr val="000000"/>
                          </a:solidFill>
                          <a:latin typeface="Lucida Sans"/>
                        </a:defRPr>
                      </a:pPr>
                      <a:r>
                        <a:rPr sz="1000" b="0" i="0" u="none"/>
                        <a:t>70-100</a:t>
                      </a:r>
                    </a:p>
                  </a:txBody>
                  <a:tcPr>
                    <a:solidFill>
                      <a:srgbClr val="FCEACC"/>
                    </a:solidFill>
                  </a:tcPr>
                </a:tc>
                <a:tc>
                  <a:txBody>
                    <a:bodyPr/>
                    <a:lstStyle/>
                    <a:p>
                      <a:pPr algn="l">
                        <a:spcAft>
                          <a:spcPts val="500"/>
                        </a:spcAft>
                        <a:defRPr sz="900" b="0">
                          <a:solidFill>
                            <a:srgbClr val="000000"/>
                          </a:solidFill>
                          <a:latin typeface="Lucida Sans"/>
                        </a:defRPr>
                      </a:pPr>
                      <a:r>
                        <a:rPr sz="1000" b="0" i="0" u="none"/>
                        <a:t>Entweder &gt;65</a:t>
                      </a:r>
                    </a:p>
                  </a:txBody>
                  <a:tcPr>
                    <a:solidFill>
                      <a:srgbClr val="FCEACC"/>
                    </a:solidFill>
                  </a:tcPr>
                </a:tc>
                <a:tc>
                  <a:txBody>
                    <a:bodyPr/>
                    <a:lstStyle/>
                    <a:p>
                      <a:pPr algn="l">
                        <a:spcAft>
                          <a:spcPts val="500"/>
                        </a:spcAft>
                        <a:defRPr sz="900" b="0">
                          <a:solidFill>
                            <a:srgbClr val="000000"/>
                          </a:solidFill>
                          <a:latin typeface="Lucida Sans"/>
                        </a:defRPr>
                      </a:pPr>
                      <a:r>
                        <a:rPr sz="1000" b="0" i="0" u="none"/>
                        <a:t>Oder unkontrollierter Primärtumor</a:t>
                      </a:r>
                    </a:p>
                  </a:txBody>
                  <a:tcPr>
                    <a:solidFill>
                      <a:srgbClr val="FCEACC"/>
                    </a:solidFill>
                  </a:tcPr>
                </a:tc>
                <a:tc>
                  <a:txBody>
                    <a:bodyPr/>
                    <a:lstStyle/>
                    <a:p>
                      <a:pPr algn="l">
                        <a:spcAft>
                          <a:spcPts val="500"/>
                        </a:spcAft>
                        <a:defRPr sz="900" b="0">
                          <a:solidFill>
                            <a:srgbClr val="000000"/>
                          </a:solidFill>
                          <a:latin typeface="Lucida Sans"/>
                        </a:defRPr>
                      </a:pPr>
                      <a:r>
                        <a:rPr sz="1000" b="0" i="0" u="none"/>
                        <a:t>4.2</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3</a:t>
                      </a:r>
                    </a:p>
                  </a:txBody>
                  <a:tcPr>
                    <a:solidFill>
                      <a:srgbClr val="FCEACC"/>
                    </a:solidFill>
                  </a:tcPr>
                </a:tc>
                <a:tc>
                  <a:txBody>
                    <a:bodyPr/>
                    <a:lstStyle/>
                    <a:p>
                      <a:pPr algn="l">
                        <a:spcAft>
                          <a:spcPts val="500"/>
                        </a:spcAft>
                        <a:defRPr sz="900" b="0">
                          <a:solidFill>
                            <a:srgbClr val="000000"/>
                          </a:solidFill>
                          <a:latin typeface="Lucida Sans"/>
                        </a:defRPr>
                      </a:pPr>
                      <a:r>
                        <a:rPr sz="1000" b="0" i="0" u="none"/>
                        <a:t>&lt;70</a:t>
                      </a:r>
                    </a:p>
                  </a:txBody>
                  <a:tcPr>
                    <a:solidFill>
                      <a:srgbClr val="FCEACC"/>
                    </a:solidFill>
                  </a:tcPr>
                </a:tc>
                <a:tc>
                  <a:txBody>
                    <a:bodyPr/>
                    <a:lstStyle/>
                    <a:p>
                      <a:pPr algn="l">
                        <a:spcAft>
                          <a:spcPts val="500"/>
                        </a:spcAft>
                        <a:defRPr sz="900" b="0">
                          <a:solidFill>
                            <a:srgbClr val="000000"/>
                          </a:solidFill>
                          <a:latin typeface="Lucida Sans"/>
                        </a:defRPr>
                      </a:pPr>
                      <a:r>
                        <a:rPr sz="1000" b="0" i="0" u="none"/>
                        <a:t>alle Altersklassen und Erkrankungs-stadien</a:t>
                      </a:r>
                    </a:p>
                  </a:txBody>
                  <a:tcPr>
                    <a:solidFill>
                      <a:srgbClr val="FCEACC"/>
                    </a:solidFill>
                  </a:tcPr>
                </a:tc>
                <a:tc>
                  <a:txBody>
                    <a:bodyPr/>
                    <a:lstStyle/>
                    <a:p>
                      <a:pPr algn="l">
                        <a:spcAft>
                          <a:spcPts val="500"/>
                        </a:spcAft>
                        <a:defRPr sz="900" b="0">
                          <a:solidFill>
                            <a:srgbClr val="000000"/>
                          </a:solidFill>
                          <a:latin typeface="Lucida Sans"/>
                        </a:defRPr>
                      </a:pPr>
                      <a:r>
                        <a:rPr sz="1000" b="0" i="0" u="none"/>
                        <a:t>2.3</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GPA-/Sperduto-Index für Summenscorebildung</a:t>
            </a:r>
          </a:p>
        </p:txBody>
      </p:sp>
      <p:graphicFrame>
        <p:nvGraphicFramePr>
          <p:cNvPr id="3" name="Table 2"/>
          <p:cNvGraphicFramePr>
            <a:graphicFrameLocks noGrp="1"/>
          </p:cNvGraphicFramePr>
          <p:nvPr/>
        </p:nvGraphicFramePr>
        <p:xfrm>
          <a:off x="360000" y="1890000"/>
          <a:ext cx="11472000" cy="146304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0" i="0" u="none"/>
                        <a:t>Kriterien </a:t>
                      </a:r>
                    </a:p>
                  </a:txBody>
                  <a:tcPr>
                    <a:solidFill>
                      <a:srgbClr val="F7BF66"/>
                    </a:solidFill>
                  </a:tcPr>
                </a:tc>
                <a:tc>
                  <a:txBody>
                    <a:bodyPr/>
                    <a:lstStyle/>
                    <a:p>
                      <a:pPr algn="l">
                        <a:spcAft>
                          <a:spcPts val="500"/>
                        </a:spcAft>
                        <a:defRPr sz="900" b="0">
                          <a:solidFill>
                            <a:srgbClr val="000000"/>
                          </a:solidFill>
                          <a:latin typeface="Lucida Sans"/>
                        </a:defRPr>
                      </a:pPr>
                      <a:r>
                        <a:rPr sz="1000" b="0" i="0" u="none"/>
                        <a:t>GPA-Index  </a:t>
                      </a:r>
                    </a:p>
                  </a:txBody>
                  <a:tcPr>
                    <a:solidFill>
                      <a:srgbClr val="F7BF66"/>
                    </a:solidFill>
                  </a:tcPr>
                </a:tc>
                <a:tc>
                  <a:txBody>
                    <a:bodyPr/>
                    <a:lstStyle/>
                    <a:p>
                      <a:pPr>
                        <a:defRPr sz="900" b="0">
                          <a:solidFill>
                            <a:srgbClr val="000000"/>
                          </a:solidFill>
                          <a:latin typeface="Lucida Sans"/>
                        </a:defRPr>
                      </a:pPr>
                      <a:endParaRPr/>
                    </a:p>
                  </a:txBody>
                  <a:tcPr anchor="ctr">
                    <a:solidFill>
                      <a:srgbClr val="F7BF66"/>
                    </a:solidFill>
                  </a:tcPr>
                </a:tc>
                <a:tc>
                  <a:txBody>
                    <a:bodyPr/>
                    <a:lstStyle/>
                    <a:p>
                      <a:pPr>
                        <a:defRPr sz="900" b="0">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0 Punkte</a:t>
                      </a:r>
                    </a:p>
                  </a:txBody>
                  <a:tcPr>
                    <a:solidFill>
                      <a:srgbClr val="FCEACC"/>
                    </a:solidFill>
                  </a:tcPr>
                </a:tc>
                <a:tc>
                  <a:txBody>
                    <a:bodyPr/>
                    <a:lstStyle/>
                    <a:p>
                      <a:pPr algn="l">
                        <a:spcAft>
                          <a:spcPts val="500"/>
                        </a:spcAft>
                        <a:defRPr sz="900" b="0">
                          <a:solidFill>
                            <a:srgbClr val="000000"/>
                          </a:solidFill>
                          <a:latin typeface="Lucida Sans"/>
                        </a:defRPr>
                      </a:pPr>
                      <a:r>
                        <a:rPr sz="1000" b="0" i="0" u="none"/>
                        <a:t>1/2 Punkt</a:t>
                      </a:r>
                    </a:p>
                  </a:txBody>
                  <a:tcPr>
                    <a:solidFill>
                      <a:srgbClr val="FCEACC"/>
                    </a:solidFill>
                  </a:tcPr>
                </a:tc>
                <a:tc>
                  <a:txBody>
                    <a:bodyPr/>
                    <a:lstStyle/>
                    <a:p>
                      <a:pPr algn="l">
                        <a:spcAft>
                          <a:spcPts val="500"/>
                        </a:spcAft>
                        <a:defRPr sz="900" b="0">
                          <a:solidFill>
                            <a:srgbClr val="000000"/>
                          </a:solidFill>
                          <a:latin typeface="Lucida Sans"/>
                        </a:defRPr>
                      </a:pPr>
                      <a:r>
                        <a:rPr sz="1000" b="0" i="0" u="none"/>
                        <a:t>1 Punkt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Alter</a:t>
                      </a:r>
                    </a:p>
                  </a:txBody>
                  <a:tcPr>
                    <a:solidFill>
                      <a:srgbClr val="FCEACC"/>
                    </a:solidFill>
                  </a:tcPr>
                </a:tc>
                <a:tc>
                  <a:txBody>
                    <a:bodyPr/>
                    <a:lstStyle/>
                    <a:p>
                      <a:pPr algn="l">
                        <a:spcAft>
                          <a:spcPts val="500"/>
                        </a:spcAft>
                        <a:defRPr sz="900" b="0">
                          <a:solidFill>
                            <a:srgbClr val="000000"/>
                          </a:solidFill>
                          <a:latin typeface="Lucida Sans"/>
                        </a:defRPr>
                      </a:pPr>
                      <a:r>
                        <a:rPr sz="1000" b="0" i="0" u="none"/>
                        <a:t>&gt;60</a:t>
                      </a:r>
                    </a:p>
                  </a:txBody>
                  <a:tcPr>
                    <a:solidFill>
                      <a:srgbClr val="FCEACC"/>
                    </a:solidFill>
                  </a:tcPr>
                </a:tc>
                <a:tc>
                  <a:txBody>
                    <a:bodyPr/>
                    <a:lstStyle/>
                    <a:p>
                      <a:pPr algn="l">
                        <a:spcAft>
                          <a:spcPts val="500"/>
                        </a:spcAft>
                        <a:defRPr sz="900" b="0">
                          <a:solidFill>
                            <a:srgbClr val="000000"/>
                          </a:solidFill>
                          <a:latin typeface="Lucida Sans"/>
                        </a:defRPr>
                      </a:pPr>
                      <a:r>
                        <a:rPr sz="1000" b="0" i="0" u="none"/>
                        <a:t>50-59</a:t>
                      </a:r>
                    </a:p>
                  </a:txBody>
                  <a:tcPr>
                    <a:solidFill>
                      <a:srgbClr val="FCEACC"/>
                    </a:solidFill>
                  </a:tcPr>
                </a:tc>
                <a:tc>
                  <a:txBody>
                    <a:bodyPr/>
                    <a:lstStyle/>
                    <a:p>
                      <a:pPr algn="l">
                        <a:spcAft>
                          <a:spcPts val="500"/>
                        </a:spcAft>
                        <a:defRPr sz="900" b="0">
                          <a:solidFill>
                            <a:srgbClr val="000000"/>
                          </a:solidFill>
                          <a:latin typeface="Lucida Sans"/>
                        </a:defRPr>
                      </a:pPr>
                      <a:r>
                        <a:rPr sz="1000" b="0" i="0" u="none"/>
                        <a:t>&lt;50</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Karnofsky-Performance Index</a:t>
                      </a:r>
                    </a:p>
                  </a:txBody>
                  <a:tcPr>
                    <a:solidFill>
                      <a:srgbClr val="FCEACC"/>
                    </a:solidFill>
                  </a:tcPr>
                </a:tc>
                <a:tc>
                  <a:txBody>
                    <a:bodyPr/>
                    <a:lstStyle/>
                    <a:p>
                      <a:pPr algn="l">
                        <a:spcAft>
                          <a:spcPts val="500"/>
                        </a:spcAft>
                        <a:defRPr sz="900" b="0">
                          <a:solidFill>
                            <a:srgbClr val="000000"/>
                          </a:solidFill>
                          <a:latin typeface="Lucida Sans"/>
                        </a:defRPr>
                      </a:pPr>
                      <a:r>
                        <a:rPr sz="1000" b="0" i="0" u="none"/>
                        <a:t>&lt;70</a:t>
                      </a:r>
                    </a:p>
                  </a:txBody>
                  <a:tcPr>
                    <a:solidFill>
                      <a:srgbClr val="FCEACC"/>
                    </a:solidFill>
                  </a:tcPr>
                </a:tc>
                <a:tc>
                  <a:txBody>
                    <a:bodyPr/>
                    <a:lstStyle/>
                    <a:p>
                      <a:pPr algn="l">
                        <a:spcAft>
                          <a:spcPts val="500"/>
                        </a:spcAft>
                        <a:defRPr sz="900" b="0">
                          <a:solidFill>
                            <a:srgbClr val="000000"/>
                          </a:solidFill>
                          <a:latin typeface="Lucida Sans"/>
                        </a:defRPr>
                      </a:pPr>
                      <a:r>
                        <a:rPr sz="1000" b="0" i="0" u="none"/>
                        <a:t>70-80</a:t>
                      </a:r>
                    </a:p>
                  </a:txBody>
                  <a:tcPr>
                    <a:solidFill>
                      <a:srgbClr val="FCEACC"/>
                    </a:solidFill>
                  </a:tcPr>
                </a:tc>
                <a:tc>
                  <a:txBody>
                    <a:bodyPr/>
                    <a:lstStyle/>
                    <a:p>
                      <a:pPr algn="l">
                        <a:spcAft>
                          <a:spcPts val="500"/>
                        </a:spcAft>
                        <a:defRPr sz="900" b="0">
                          <a:solidFill>
                            <a:srgbClr val="000000"/>
                          </a:solidFill>
                          <a:latin typeface="Lucida Sans"/>
                        </a:defRPr>
                      </a:pPr>
                      <a:r>
                        <a:rPr sz="1000" b="0" i="0" u="none"/>
                        <a:t>90-100</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Hirnmetastasen</a:t>
                      </a:r>
                    </a:p>
                  </a:txBody>
                  <a:tcPr>
                    <a:solidFill>
                      <a:srgbClr val="FCEACC"/>
                    </a:solidFill>
                  </a:tcPr>
                </a:tc>
                <a:tc>
                  <a:txBody>
                    <a:bodyPr/>
                    <a:lstStyle/>
                    <a:p>
                      <a:pPr algn="l">
                        <a:spcAft>
                          <a:spcPts val="500"/>
                        </a:spcAft>
                        <a:defRPr sz="900" b="0">
                          <a:solidFill>
                            <a:srgbClr val="000000"/>
                          </a:solidFill>
                          <a:latin typeface="Lucida Sans"/>
                        </a:defRPr>
                      </a:pPr>
                      <a:r>
                        <a:rPr sz="1000" b="0" i="0" u="none"/>
                        <a:t>n&gt;3</a:t>
                      </a:r>
                    </a:p>
                  </a:txBody>
                  <a:tcPr>
                    <a:solidFill>
                      <a:srgbClr val="FCEACC"/>
                    </a:solidFill>
                  </a:tcPr>
                </a:tc>
                <a:tc>
                  <a:txBody>
                    <a:bodyPr/>
                    <a:lstStyle/>
                    <a:p>
                      <a:pPr algn="l">
                        <a:spcAft>
                          <a:spcPts val="500"/>
                        </a:spcAft>
                        <a:defRPr sz="900" b="0">
                          <a:solidFill>
                            <a:srgbClr val="000000"/>
                          </a:solidFill>
                          <a:latin typeface="Lucida Sans"/>
                        </a:defRPr>
                      </a:pPr>
                      <a:r>
                        <a:rPr sz="1000" b="0" i="0" u="none"/>
                        <a:t>n=2</a:t>
                      </a:r>
                    </a:p>
                  </a:txBody>
                  <a:tcPr>
                    <a:solidFill>
                      <a:srgbClr val="FCEACC"/>
                    </a:solidFill>
                  </a:tcPr>
                </a:tc>
                <a:tc>
                  <a:txBody>
                    <a:bodyPr/>
                    <a:lstStyle/>
                    <a:p>
                      <a:pPr algn="l">
                        <a:spcAft>
                          <a:spcPts val="500"/>
                        </a:spcAft>
                        <a:defRPr sz="900" b="0">
                          <a:solidFill>
                            <a:srgbClr val="000000"/>
                          </a:solidFill>
                          <a:latin typeface="Lucida Sans"/>
                        </a:defRPr>
                      </a:pPr>
                      <a:r>
                        <a:rPr sz="1000" b="0" i="0" u="none"/>
                        <a:t>n=1</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Extrkranielle Erkrankung</a:t>
                      </a:r>
                    </a:p>
                  </a:txBody>
                  <a:tcPr>
                    <a:solidFill>
                      <a:srgbClr val="FCEACC"/>
                    </a:solidFill>
                  </a:tcPr>
                </a:tc>
                <a:tc>
                  <a:txBody>
                    <a:bodyPr/>
                    <a:lstStyle/>
                    <a:p>
                      <a:pPr algn="l">
                        <a:spcAft>
                          <a:spcPts val="500"/>
                        </a:spcAft>
                        <a:defRPr sz="900" b="0">
                          <a:solidFill>
                            <a:srgbClr val="000000"/>
                          </a:solidFill>
                          <a:latin typeface="Lucida Sans"/>
                        </a:defRPr>
                      </a:pPr>
                      <a:r>
                        <a:rPr sz="1000" b="0" i="0" u="none"/>
                        <a:t>vorhanden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keine</a:t>
                      </a:r>
                    </a:p>
                  </a:txBody>
                  <a:tcP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GPA-/Sperduto-Index und Prognose</a:t>
            </a:r>
          </a:p>
        </p:txBody>
      </p:sp>
      <p:graphicFrame>
        <p:nvGraphicFramePr>
          <p:cNvPr id="3" name="Table 2"/>
          <p:cNvGraphicFramePr>
            <a:graphicFrameLocks noGrp="1"/>
          </p:cNvGraphicFramePr>
          <p:nvPr/>
        </p:nvGraphicFramePr>
        <p:xfrm>
          <a:off x="360000" y="1890000"/>
          <a:ext cx="11472000" cy="121920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0" i="0" u="none"/>
                        <a:t>GPA-Index</a:t>
                      </a:r>
                    </a:p>
                  </a:txBody>
                  <a:tcPr>
                    <a:solidFill>
                      <a:srgbClr val="F7BF66"/>
                    </a:solidFill>
                  </a:tcPr>
                </a:tc>
                <a:tc>
                  <a:txBody>
                    <a:bodyPr/>
                    <a:lstStyle/>
                    <a:p>
                      <a:pPr algn="l">
                        <a:spcAft>
                          <a:spcPts val="500"/>
                        </a:spcAft>
                        <a:defRPr sz="900" b="0">
                          <a:solidFill>
                            <a:srgbClr val="000000"/>
                          </a:solidFill>
                          <a:latin typeface="Lucida Sans"/>
                        </a:defRPr>
                      </a:pPr>
                      <a:r>
                        <a:rPr sz="1000" b="0" i="0" u="none"/>
                        <a:t>Medianes Überleben in Monaten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0-1 Punkte</a:t>
                      </a:r>
                    </a:p>
                  </a:txBody>
                  <a:tcPr>
                    <a:solidFill>
                      <a:srgbClr val="FCEACC"/>
                    </a:solidFill>
                  </a:tcPr>
                </a:tc>
                <a:tc>
                  <a:txBody>
                    <a:bodyPr/>
                    <a:lstStyle/>
                    <a:p>
                      <a:pPr algn="l">
                        <a:spcAft>
                          <a:spcPts val="500"/>
                        </a:spcAft>
                        <a:defRPr sz="900" b="0">
                          <a:solidFill>
                            <a:srgbClr val="000000"/>
                          </a:solidFill>
                          <a:latin typeface="Lucida Sans"/>
                        </a:defRPr>
                      </a:pPr>
                      <a:r>
                        <a:rPr sz="1000" b="0" i="0" u="none"/>
                        <a:t>2.6</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1.5-2.5 Punkte</a:t>
                      </a:r>
                    </a:p>
                  </a:txBody>
                  <a:tcPr>
                    <a:solidFill>
                      <a:srgbClr val="FCEACC"/>
                    </a:solidFill>
                  </a:tcPr>
                </a:tc>
                <a:tc>
                  <a:txBody>
                    <a:bodyPr/>
                    <a:lstStyle/>
                    <a:p>
                      <a:pPr algn="l">
                        <a:spcAft>
                          <a:spcPts val="500"/>
                        </a:spcAft>
                        <a:defRPr sz="900" b="0">
                          <a:solidFill>
                            <a:srgbClr val="000000"/>
                          </a:solidFill>
                          <a:latin typeface="Lucida Sans"/>
                        </a:defRPr>
                      </a:pPr>
                      <a:r>
                        <a:rPr sz="1000" b="0" i="0" u="none"/>
                        <a:t>3.8</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3 Punkte</a:t>
                      </a:r>
                    </a:p>
                  </a:txBody>
                  <a:tcPr>
                    <a:solidFill>
                      <a:srgbClr val="FCEACC"/>
                    </a:solidFill>
                  </a:tcPr>
                </a:tc>
                <a:tc>
                  <a:txBody>
                    <a:bodyPr/>
                    <a:lstStyle/>
                    <a:p>
                      <a:pPr algn="l">
                        <a:spcAft>
                          <a:spcPts val="500"/>
                        </a:spcAft>
                        <a:defRPr sz="900" b="0">
                          <a:solidFill>
                            <a:srgbClr val="000000"/>
                          </a:solidFill>
                          <a:latin typeface="Lucida Sans"/>
                        </a:defRPr>
                      </a:pPr>
                      <a:r>
                        <a:rPr sz="1000" b="0" i="0" u="none"/>
                        <a:t>6.9</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3.5-4 Punkte</a:t>
                      </a:r>
                    </a:p>
                  </a:txBody>
                  <a:tcPr>
                    <a:solidFill>
                      <a:srgbClr val="FCEACC"/>
                    </a:solidFill>
                  </a:tcPr>
                </a:tc>
                <a:tc>
                  <a:txBody>
                    <a:bodyPr/>
                    <a:lstStyle/>
                    <a:p>
                      <a:pPr algn="l">
                        <a:spcAft>
                          <a:spcPts val="500"/>
                        </a:spcAft>
                        <a:defRPr sz="900" b="0">
                          <a:solidFill>
                            <a:srgbClr val="000000"/>
                          </a:solidFill>
                          <a:latin typeface="Lucida Sans"/>
                        </a:defRPr>
                      </a:pPr>
                      <a:r>
                        <a:rPr sz="1000" b="0" i="0" u="none"/>
                        <a:t>11</a:t>
                      </a: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Lokale Metastasentherapie</a:t>
            </a:r>
          </a:p>
          <a:p>
            <a:r>
              <a:rPr sz="1400"/>
              <a:t>Kapitel 8.4: Stellenwert der perioperativen Systemtherapie bei Metastasenchirurgie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8.14</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perioperativen Systemtherapie im Zusammenhang mit einer geplanten Metastasenresektion gibt es keine Daten aus prospektiv randomisierten Studien.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043-017OL-5.0-8.14-2022G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Neoadjuvante und adjuvante Therapie</a:t>
            </a:r>
          </a:p>
          <a:p>
            <a:r>
              <a:rPr sz="1400"/>
              <a:t>Kapitel 9.1: Neoadjuvante 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In der nicht-metastasierten Situation soll vor Primärtumorresektion keine neoadjuvante 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043-017OL-5.0-9.1-2022G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Neoadjuvante und adjuvante Therapie</a:t>
            </a:r>
          </a:p>
          <a:p>
            <a:r>
              <a:rPr sz="1400"/>
              <a:t>Kapitel 9.1: Neoadjuvante Therapie</a:t>
            </a:r>
          </a:p>
        </p:txBody>
      </p:sp>
      <p:graphicFrame>
        <p:nvGraphicFramePr>
          <p:cNvPr id="3" name="Table 2"/>
          <p:cNvGraphicFramePr>
            <a:graphicFrameLocks noGrp="1"/>
          </p:cNvGraphicFramePr>
          <p:nvPr>
            <p:extLst>
              <p:ext uri="{D42A27DB-BD31-4B8C-83A1-F6EECF244321}">
                <p14:modId xmlns:p14="http://schemas.microsoft.com/office/powerpoint/2010/main" val="1021907425"/>
              </p:ext>
            </p:extLst>
          </p:nvPr>
        </p:nvGraphicFramePr>
        <p:xfrm>
          <a:off x="360000" y="1890000"/>
          <a:ext cx="11520000" cy="212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r>
                        <a:rPr sz="1000" b="0" i="0" u="none" dirty="0">
                          <a:latin typeface="Lucida Sans"/>
                        </a:rPr>
                        <a:t>Der </a:t>
                      </a:r>
                      <a:r>
                        <a:rPr sz="1000" b="0" i="0" u="none" dirty="0" err="1">
                          <a:latin typeface="Lucida Sans"/>
                        </a:rPr>
                        <a:t>Effekt</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neoadjuvanten</a:t>
                      </a:r>
                      <a:r>
                        <a:rPr sz="1000" b="0" i="0" u="none" dirty="0">
                          <a:latin typeface="Lucida Sans"/>
                        </a:rPr>
                        <a:t> </a:t>
                      </a:r>
                      <a:r>
                        <a:rPr sz="1000" b="0" i="0" u="none" dirty="0" err="1">
                          <a:latin typeface="Lucida Sans"/>
                        </a:rPr>
                        <a:t>Therapie</a:t>
                      </a:r>
                      <a:r>
                        <a:rPr sz="1000" b="0" i="0" u="none" dirty="0">
                          <a:latin typeface="Lucida Sans"/>
                        </a:rPr>
                        <a:t> auf die </a:t>
                      </a:r>
                      <a:r>
                        <a:rPr sz="1000" b="0" i="0" u="none" dirty="0" err="1">
                          <a:latin typeface="Lucida Sans"/>
                        </a:rPr>
                        <a:t>Volumenreduktion</a:t>
                      </a:r>
                      <a:r>
                        <a:rPr sz="1000" b="0" i="0" u="none" dirty="0">
                          <a:latin typeface="Lucida Sans"/>
                        </a:rPr>
                        <a:t> des </a:t>
                      </a:r>
                      <a:r>
                        <a:rPr sz="1000" b="0" i="0" u="none" dirty="0" err="1">
                          <a:latin typeface="Lucida Sans"/>
                        </a:rPr>
                        <a:t>Primär­tumors</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eines</a:t>
                      </a:r>
                      <a:r>
                        <a:rPr sz="1000" b="0" i="0" u="none" dirty="0">
                          <a:latin typeface="Lucida Sans"/>
                        </a:rPr>
                        <a:t> Cava-Thrombus </a:t>
                      </a:r>
                      <a:r>
                        <a:rPr sz="1000" b="0" i="0" u="none" dirty="0" err="1">
                          <a:latin typeface="Lucida Sans"/>
                        </a:rPr>
                        <a:t>ist</a:t>
                      </a:r>
                      <a:r>
                        <a:rPr sz="1000" b="0" i="0" u="none" dirty="0">
                          <a:latin typeface="Lucida Sans"/>
                        </a:rPr>
                        <a:t> </a:t>
                      </a:r>
                      <a:r>
                        <a:rPr sz="1000" b="0" i="0" u="none" dirty="0" err="1">
                          <a:latin typeface="Lucida Sans"/>
                        </a:rPr>
                        <a:t>klinisch</a:t>
                      </a:r>
                      <a:r>
                        <a:rPr sz="1000" b="0" i="0" u="none" dirty="0">
                          <a:latin typeface="Lucida Sans"/>
                        </a:rPr>
                        <a:t> </a:t>
                      </a:r>
                      <a:r>
                        <a:rPr sz="1000" b="0" i="0" u="none" dirty="0" err="1">
                          <a:latin typeface="Lucida Sans"/>
                        </a:rPr>
                        <a:t>nicht</a:t>
                      </a:r>
                      <a:r>
                        <a:rPr sz="1000" b="0" i="0" u="none" dirty="0">
                          <a:latin typeface="Lucida Sans"/>
                        </a:rPr>
                        <a:t> relevant.</a:t>
                      </a:r>
                    </a:p>
                    <a:p>
                      <a:endParaRPr lang="de-DE" sz="1000" b="1" i="0" u="none" dirty="0">
                        <a:latin typeface="Lucida Sans"/>
                      </a:endParaRPr>
                    </a:p>
                    <a:p>
                      <a:endParaRPr lang="de-DE" sz="1000" b="1" i="0" u="none" dirty="0">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lang="da-DK" sz="800" b="1" i="0" u="none" dirty="0">
                          <a:latin typeface="Lucida Sans"/>
                        </a:rPr>
                        <a:t>LoE 3: [Thomas, A. A. et al. 2009][Bex, A. et al. 2009][Krambeck, A. E. et al. 2006][Bex, A. et al. 2002][Wagner, J. R. et al. 1999]</a:t>
                      </a:r>
                    </a:p>
                    <a:p>
                      <a:r>
                        <a:rPr lang="da-DK" sz="800" b="1" i="0" u="none" dirty="0">
                          <a:latin typeface="Lucida Sans"/>
                        </a:rPr>
                        <a:t>LoE 2+: [Klatte, T. et al. 2006]</a:t>
                      </a:r>
                    </a:p>
                    <a:p>
                      <a:pPr>
                        <a:defRPr sz="1000">
                          <a:solidFill>
                            <a:srgbClr val="000000"/>
                          </a:solidFill>
                          <a:latin typeface="Lucida Sans"/>
                        </a:defRPr>
                      </a:pPr>
                      <a:r>
                        <a:rPr lang="da-DK" sz="800" b="1" i="0" u="none" dirty="0">
                          <a:latin typeface="Lucida Sans"/>
                        </a:rPr>
                        <a:t>LoE 2-: [Cowey, C. L. et al. 2010][Hellenthal, N. J. et al. 2010][Jonasch, E. et al. 2009][Powles, T. et al. 2011][Powles, Thomas et al.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[Bex, A. 2002]</a:t>
                      </a:r>
                      <a:r>
                        <a:rPr sz="1000"/>
                        <a:t>, </a:t>
                      </a:r>
                      <a:r>
                        <a:rPr sz="1000">
                          <a:solidFill>
                            <a:srgbClr val="F7BF66"/>
                          </a:solidFill>
                        </a:rPr>
                        <a:t>[Bex, A. 2009]</a:t>
                      </a:r>
                      <a:r>
                        <a:rPr sz="1000"/>
                        <a:t>, </a:t>
                      </a:r>
                      <a:r>
                        <a:rPr sz="1000">
                          <a:solidFill>
                            <a:srgbClr val="F7BF66"/>
                          </a:solidFill>
                        </a:rPr>
                        <a:t>[Krambeck, A. E. 2006]</a:t>
                      </a:r>
                      <a:r>
                        <a:rPr sz="1000"/>
                        <a:t>, </a:t>
                      </a:r>
                      <a:r>
                        <a:rPr sz="1000">
                          <a:solidFill>
                            <a:srgbClr val="F7BF66"/>
                          </a:solidFill>
                        </a:rPr>
                        <a:t>[Thomas, A. A. 2009]</a:t>
                      </a:r>
                      <a:r>
                        <a:rPr sz="1000"/>
                        <a:t>, </a:t>
                      </a:r>
                      <a:r>
                        <a:rPr sz="1000">
                          <a:solidFill>
                            <a:srgbClr val="F7BF66"/>
                          </a:solidFill>
                          <a:hlinkClick r:id="rId2"/>
                        </a:rPr>
                        <a:t>[Wagner, J. R. 1999]</a:t>
                      </a:r>
                      <a:r>
                        <a:rPr sz="1000"/>
                        <a:t>, </a:t>
                      </a:r>
                      <a:r>
                        <a:rPr sz="1000">
                          <a:solidFill>
                            <a:srgbClr val="F7BF66"/>
                          </a:solidFill>
                        </a:rPr>
                        <a:t>[Klatte, T. 2006]</a:t>
                      </a:r>
                      <a:r>
                        <a:rPr sz="1000"/>
                        <a:t>, </a:t>
                      </a:r>
                      <a:r>
                        <a:rPr sz="1000">
                          <a:solidFill>
                            <a:srgbClr val="F7BF66"/>
                          </a:solidFill>
                          <a:hlinkClick r:id="rId3"/>
                        </a:rPr>
                        <a:t>[Cowey, C. L. 2010]</a:t>
                      </a:r>
                      <a:r>
                        <a:rPr sz="1000"/>
                        <a:t>, </a:t>
                      </a:r>
                      <a:r>
                        <a:rPr sz="1000">
                          <a:solidFill>
                            <a:srgbClr val="F7BF66"/>
                          </a:solidFill>
                          <a:hlinkClick r:id="rId4"/>
                        </a:rPr>
                        <a:t>[Hellenthal, N. J. 2010]</a:t>
                      </a:r>
                      <a:r>
                        <a:rPr sz="1000"/>
                        <a:t>, </a:t>
                      </a:r>
                      <a:r>
                        <a:rPr sz="1000">
                          <a:solidFill>
                            <a:srgbClr val="F7BF66"/>
                          </a:solidFill>
                          <a:hlinkClick r:id="rId5"/>
                        </a:rPr>
                        <a:t>[Jonasch, E. 2009]</a:t>
                      </a:r>
                      <a:r>
                        <a:rPr sz="1000"/>
                        <a:t>, </a:t>
                      </a:r>
                      <a:r>
                        <a:rPr sz="1000">
                          <a:solidFill>
                            <a:srgbClr val="F7BF66"/>
                          </a:solidFill>
                          <a:hlinkClick r:id="rId6"/>
                        </a:rPr>
                        <a:t>[Powles, T. 2011]</a:t>
                      </a:r>
                      <a:r>
                        <a:rPr sz="1000"/>
                        <a:t>, </a:t>
                      </a:r>
                      <a:r>
                        <a:rPr sz="1000">
                          <a:solidFill>
                            <a:srgbClr val="F7BF66"/>
                          </a:solidFill>
                          <a:hlinkClick r:id="rId7"/>
                        </a:rPr>
                        <a:t>[Powles, Thomas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043-017OL-5.0-9.2-2022G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Neoadjuvante und adjuvante Therapie</a:t>
            </a:r>
          </a:p>
          <a:p>
            <a:r>
              <a:rPr sz="1400"/>
              <a:t>Kapitel 9.1: Neoadjuvante 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neoadjuvante Therapie soll nur im Rahmen von Studien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[Rathmell, W. K. 2010]</a:t>
                      </a:r>
                      <a:r>
                        <a:rPr sz="1000"/>
                        <a:t>, </a:t>
                      </a:r>
                      <a:r>
                        <a:rPr sz="1000">
                          <a:solidFill>
                            <a:srgbClr val="F7BF66"/>
                          </a:solidFill>
                        </a:rPr>
                        <a:t>[Sciarra, A. 2012]</a:t>
                      </a:r>
                      <a:r>
                        <a:rPr sz="1000"/>
                        <a:t>, </a:t>
                      </a:r>
                      <a:r>
                        <a:rPr sz="1000">
                          <a:solidFill>
                            <a:srgbClr val="F7BF66"/>
                          </a:solidFill>
                          <a:hlinkClick r:id="rId3"/>
                        </a:rPr>
                        <a:t>[Smaldone, M. C. 2011]</a:t>
                      </a:r>
                      <a:r>
                        <a:rPr sz="1000"/>
                        <a:t>, </a:t>
                      </a:r>
                      <a:r>
                        <a:rPr sz="1000">
                          <a:solidFill>
                            <a:srgbClr val="F7BF66"/>
                          </a:solidFill>
                          <a:hlinkClick r:id="rId4"/>
                        </a:rPr>
                        <a:t>[Thillai, K.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043-017OL-5.0-9.3-2022G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präoperative Diagnostik soll zum lokalen Staging und zur Resektions­planung des primären Nierenzellkarzinoms eine Computertomographie nativ von Leberkuppe bis Symphyse sowie mit früharterieller (Nieren bis Beckeneingang) und venöser Phase von Leberkuppe bis Symphyse nach einheitlichen Standards durch­geführt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[Hallscheidt, P. 2002]</a:t>
                      </a:r>
                      <a:r>
                        <a:rPr sz="1000"/>
                        <a:t>, </a:t>
                      </a:r>
                      <a:r>
                        <a:rPr sz="1000">
                          <a:solidFill>
                            <a:srgbClr val="F7BF66"/>
                          </a:solidFill>
                          <a:hlinkClick r:id="rId3" action="ppaction://hlinksldjump"/>
                        </a:rPr>
                        <a:t>[Hallscheidt, Peter J 2004]</a:t>
                      </a:r>
                      <a:r>
                        <a:rPr sz="1000"/>
                        <a:t>, </a:t>
                      </a:r>
                      <a:r>
                        <a:rPr sz="1000">
                          <a:solidFill>
                            <a:srgbClr val="F7BF66"/>
                          </a:solidFill>
                          <a:hlinkClick r:id="rId4"/>
                        </a:rPr>
                        <a:t>[Israel, G. M. 2006]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043-017OL-5.0-4.1-2022G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Neoadjuvante und adjuvante Therapie</a:t>
            </a:r>
          </a:p>
          <a:p>
            <a:r>
              <a:rPr sz="1400"/>
              <a:t>Kapitel 9.2: Adjuvante 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postoperative Strahlentherapie soll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[Tunio, M. A. 2010]</a:t>
                      </a:r>
                      <a:r>
                        <a:rPr sz="1000"/>
                        <a:t>, </a:t>
                      </a:r>
                      <a:r>
                        <a:rPr sz="1000">
                          <a:solidFill>
                            <a:srgbClr val="F7BF66"/>
                          </a:solidFill>
                          <a:hlinkClick r:id="rId2"/>
                        </a:rPr>
                        <a:t>[Rodríguez-Fernández, IA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043-017OL-5.0-9.4-2022N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Neoadjuvante und adjuvante Therapie</a:t>
            </a:r>
          </a:p>
          <a:p>
            <a:r>
              <a:rPr sz="1400"/>
              <a:t>Kapitel 9.2: Adjuvante 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zielgerichtete Therapie mit VEGFR-TKIs soll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[Bai, Y 2018]</a:t>
                      </a:r>
                      <a:r>
                        <a:rPr sz="1000"/>
                        <a:t>, </a:t>
                      </a:r>
                      <a:r>
                        <a:rPr sz="1000">
                          <a:solidFill>
                            <a:srgbClr val="F7BF66"/>
                          </a:solidFill>
                          <a:hlinkClick r:id="rId3"/>
                        </a:rPr>
                        <a:t>[Lenis, AT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043-017OL-5.0-9.5-2022N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Neoadjuvante und adjuvante Therapie</a:t>
            </a:r>
          </a:p>
          <a:p>
            <a:r>
              <a:rPr sz="1400"/>
              <a:t>Kapitel 9.2: Adjuvante 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adjuvante Immuntherapie mit dem Checkpointinhibitor Pembrolizumab sollte bei Patienten mit klarzelligem Nierenzellkarzinom mit intermediär-hohem und hohem Risiko, wie in der Studie definiert, durchgeführt werden. Es liegen noch keine validen Gesamtüberlebensdaten vor.</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[Choueiri, TK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043-017OL-5.0-9.6-2022M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Neoadjuvante und adjuvante Therapie</a:t>
            </a:r>
          </a:p>
          <a:p>
            <a:r>
              <a:rPr sz="1400"/>
              <a:t>Kapitel 9.2: Adjuvante 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konsolidierende Immuntherapie mit dem Checkpointinhibitor Pembrolizumab kann bei oligotop metastasierten Patienten mit dokumentiert stabiler Erkrankung nach Resektion von Primärtumor und Metastasen durchgeführt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[Choueiri, TK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043-017OL-5.0-9.7-2024M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Adjuvante Studien zur Target-Therapie</a:t>
            </a:r>
          </a:p>
        </p:txBody>
      </p:sp>
      <p:graphicFrame>
        <p:nvGraphicFramePr>
          <p:cNvPr id="3" name="Table 2"/>
          <p:cNvGraphicFramePr>
            <a:graphicFrameLocks noGrp="1"/>
          </p:cNvGraphicFramePr>
          <p:nvPr/>
        </p:nvGraphicFramePr>
        <p:xfrm>
          <a:off x="360000" y="1890000"/>
          <a:ext cx="11472000" cy="170688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a:t>Studien-Akronym</a:t>
                      </a:r>
                    </a:p>
                  </a:txBody>
                  <a:tcPr>
                    <a:solidFill>
                      <a:srgbClr val="F7BF66"/>
                    </a:solidFill>
                  </a:tcPr>
                </a:tc>
                <a:tc>
                  <a:txBody>
                    <a:bodyPr/>
                    <a:lstStyle/>
                    <a:p>
                      <a:pPr algn="l">
                        <a:spcAft>
                          <a:spcPts val="500"/>
                        </a:spcAft>
                        <a:defRPr sz="900" b="0">
                          <a:solidFill>
                            <a:srgbClr val="000000"/>
                          </a:solidFill>
                          <a:latin typeface="Lucida Sans"/>
                        </a:defRPr>
                      </a:pPr>
                      <a:r>
                        <a:rPr sz="1000" b="1" i="0" u="none"/>
                        <a:t>Maßnahme</a:t>
                      </a:r>
                    </a:p>
                  </a:txBody>
                  <a:tcPr>
                    <a:solidFill>
                      <a:srgbClr val="F7BF66"/>
                    </a:solidFill>
                  </a:tcPr>
                </a:tc>
                <a:tc>
                  <a:txBody>
                    <a:bodyPr/>
                    <a:lstStyle/>
                    <a:p>
                      <a:pPr algn="l">
                        <a:spcAft>
                          <a:spcPts val="500"/>
                        </a:spcAft>
                        <a:defRPr sz="900" b="0">
                          <a:solidFill>
                            <a:srgbClr val="000000"/>
                          </a:solidFill>
                          <a:latin typeface="Lucida Sans"/>
                        </a:defRPr>
                      </a:pPr>
                      <a:r>
                        <a:rPr sz="1000" b="1" i="0" u="none"/>
                        <a:t>Clinical-Trials.gov-Nr.</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ASSURE</a:t>
                      </a:r>
                    </a:p>
                  </a:txBody>
                  <a:tcPr>
                    <a:solidFill>
                      <a:srgbClr val="FCEACC"/>
                    </a:solidFill>
                  </a:tcPr>
                </a:tc>
                <a:tc>
                  <a:txBody>
                    <a:bodyPr/>
                    <a:lstStyle/>
                    <a:p>
                      <a:pPr algn="l">
                        <a:spcAft>
                          <a:spcPts val="500"/>
                        </a:spcAft>
                        <a:defRPr sz="900" b="0">
                          <a:solidFill>
                            <a:srgbClr val="000000"/>
                          </a:solidFill>
                          <a:latin typeface="Lucida Sans"/>
                        </a:defRPr>
                      </a:pPr>
                      <a:r>
                        <a:rPr sz="1000" b="0" i="0" u="none"/>
                        <a:t>Sunitinib vs. Sorafenib vs. Placebo</a:t>
                      </a:r>
                    </a:p>
                  </a:txBody>
                  <a:tcPr>
                    <a:solidFill>
                      <a:srgbClr val="FCEACC"/>
                    </a:solidFill>
                  </a:tcPr>
                </a:tc>
                <a:tc>
                  <a:txBody>
                    <a:bodyPr/>
                    <a:lstStyle/>
                    <a:p>
                      <a:pPr algn="l">
                        <a:spcAft>
                          <a:spcPts val="500"/>
                        </a:spcAft>
                        <a:defRPr sz="900" b="0">
                          <a:solidFill>
                            <a:srgbClr val="000000"/>
                          </a:solidFill>
                          <a:latin typeface="Lucida Sans"/>
                        </a:defRPr>
                      </a:pPr>
                      <a:r>
                        <a:rPr sz="1000" b="0" i="0" u="none"/>
                        <a:t>NCT00326898</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SOURCE</a:t>
                      </a:r>
                    </a:p>
                  </a:txBody>
                  <a:tcPr>
                    <a:solidFill>
                      <a:srgbClr val="FCEACC"/>
                    </a:solidFill>
                  </a:tcPr>
                </a:tc>
                <a:tc>
                  <a:txBody>
                    <a:bodyPr/>
                    <a:lstStyle/>
                    <a:p>
                      <a:pPr algn="l">
                        <a:spcAft>
                          <a:spcPts val="500"/>
                        </a:spcAft>
                        <a:defRPr sz="900" b="0">
                          <a:solidFill>
                            <a:srgbClr val="000000"/>
                          </a:solidFill>
                          <a:latin typeface="Lucida Sans"/>
                        </a:defRPr>
                      </a:pPr>
                      <a:r>
                        <a:rPr sz="1000" b="0" i="0" u="none"/>
                        <a:t>Sorafenib für 1 Jahr vs. Sorafenib für 3 Jahre vs. Placebo</a:t>
                      </a:r>
                    </a:p>
                  </a:txBody>
                  <a:tcPr>
                    <a:solidFill>
                      <a:srgbClr val="FCEACC"/>
                    </a:solidFill>
                  </a:tcPr>
                </a:tc>
                <a:tc>
                  <a:txBody>
                    <a:bodyPr/>
                    <a:lstStyle/>
                    <a:p>
                      <a:pPr algn="l">
                        <a:spcAft>
                          <a:spcPts val="500"/>
                        </a:spcAft>
                        <a:defRPr sz="900" b="0">
                          <a:solidFill>
                            <a:srgbClr val="000000"/>
                          </a:solidFill>
                          <a:latin typeface="Lucida Sans"/>
                        </a:defRPr>
                      </a:pPr>
                      <a:r>
                        <a:rPr sz="1000" b="0" i="0" u="none"/>
                        <a:t>NCT00492258</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S-TRAC</a:t>
                      </a:r>
                    </a:p>
                  </a:txBody>
                  <a:tcPr>
                    <a:solidFill>
                      <a:srgbClr val="FCEACC"/>
                    </a:solidFill>
                  </a:tcPr>
                </a:tc>
                <a:tc>
                  <a:txBody>
                    <a:bodyPr/>
                    <a:lstStyle/>
                    <a:p>
                      <a:pPr algn="l">
                        <a:spcAft>
                          <a:spcPts val="500"/>
                        </a:spcAft>
                        <a:defRPr sz="900" b="0">
                          <a:solidFill>
                            <a:srgbClr val="000000"/>
                          </a:solidFill>
                          <a:latin typeface="Lucida Sans"/>
                        </a:defRPr>
                      </a:pPr>
                      <a:r>
                        <a:rPr sz="1000" b="0" i="0" u="none"/>
                        <a:t>Sunitinib für 1 Jahr vs. Placebo</a:t>
                      </a:r>
                    </a:p>
                  </a:txBody>
                  <a:tcPr>
                    <a:solidFill>
                      <a:srgbClr val="FCEACC"/>
                    </a:solidFill>
                  </a:tcPr>
                </a:tc>
                <a:tc>
                  <a:txBody>
                    <a:bodyPr/>
                    <a:lstStyle/>
                    <a:p>
                      <a:pPr algn="l">
                        <a:spcAft>
                          <a:spcPts val="500"/>
                        </a:spcAft>
                        <a:defRPr sz="900" b="0">
                          <a:solidFill>
                            <a:srgbClr val="000000"/>
                          </a:solidFill>
                          <a:latin typeface="Lucida Sans"/>
                        </a:defRPr>
                      </a:pPr>
                      <a:r>
                        <a:rPr sz="1000" b="0" i="0" u="none"/>
                        <a:t>NCT00375674</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EVEREST</a:t>
                      </a:r>
                    </a:p>
                  </a:txBody>
                  <a:tcPr>
                    <a:solidFill>
                      <a:srgbClr val="FCEACC"/>
                    </a:solidFill>
                  </a:tcPr>
                </a:tc>
                <a:tc>
                  <a:txBody>
                    <a:bodyPr/>
                    <a:lstStyle/>
                    <a:p>
                      <a:pPr algn="l">
                        <a:spcAft>
                          <a:spcPts val="500"/>
                        </a:spcAft>
                        <a:defRPr sz="900" b="0">
                          <a:solidFill>
                            <a:srgbClr val="000000"/>
                          </a:solidFill>
                          <a:latin typeface="Lucida Sans"/>
                        </a:defRPr>
                      </a:pPr>
                      <a:r>
                        <a:rPr sz="1000" b="0" i="0" u="none"/>
                        <a:t>Everolimus für 1 Jahr vs. Placebo</a:t>
                      </a:r>
                    </a:p>
                  </a:txBody>
                  <a:tcPr>
                    <a:solidFill>
                      <a:srgbClr val="FCEACC"/>
                    </a:solidFill>
                  </a:tcPr>
                </a:tc>
                <a:tc>
                  <a:txBody>
                    <a:bodyPr/>
                    <a:lstStyle/>
                    <a:p>
                      <a:pPr algn="l">
                        <a:spcAft>
                          <a:spcPts val="500"/>
                        </a:spcAft>
                        <a:defRPr sz="900" b="0">
                          <a:solidFill>
                            <a:srgbClr val="000000"/>
                          </a:solidFill>
                          <a:latin typeface="Lucida Sans"/>
                        </a:defRPr>
                      </a:pPr>
                      <a:r>
                        <a:rPr sz="1000" b="0" i="0" u="none"/>
                        <a:t>NCT01120249</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PROTECT</a:t>
                      </a:r>
                    </a:p>
                  </a:txBody>
                  <a:tcPr>
                    <a:solidFill>
                      <a:srgbClr val="FCEACC"/>
                    </a:solidFill>
                  </a:tcPr>
                </a:tc>
                <a:tc>
                  <a:txBody>
                    <a:bodyPr/>
                    <a:lstStyle/>
                    <a:p>
                      <a:pPr algn="l">
                        <a:spcAft>
                          <a:spcPts val="500"/>
                        </a:spcAft>
                        <a:defRPr sz="900" b="0">
                          <a:solidFill>
                            <a:srgbClr val="000000"/>
                          </a:solidFill>
                          <a:latin typeface="Lucida Sans"/>
                        </a:defRPr>
                      </a:pPr>
                      <a:r>
                        <a:rPr sz="1000" b="0" i="0" u="none"/>
                        <a:t>Pazopanib für 1 Jahr vs. Placebo</a:t>
                      </a:r>
                    </a:p>
                  </a:txBody>
                  <a:tcPr>
                    <a:solidFill>
                      <a:srgbClr val="FCEACC"/>
                    </a:solidFill>
                  </a:tcPr>
                </a:tc>
                <a:tc>
                  <a:txBody>
                    <a:bodyPr/>
                    <a:lstStyle/>
                    <a:p>
                      <a:pPr algn="l">
                        <a:spcAft>
                          <a:spcPts val="500"/>
                        </a:spcAft>
                        <a:defRPr sz="900" b="0">
                          <a:solidFill>
                            <a:srgbClr val="000000"/>
                          </a:solidFill>
                          <a:latin typeface="Lucida Sans"/>
                        </a:defRPr>
                      </a:pPr>
                      <a:r>
                        <a:rPr sz="1000" b="0" i="0" u="none"/>
                        <a:t>NCT01235962</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ATLAS</a:t>
                      </a:r>
                    </a:p>
                  </a:txBody>
                  <a:tcPr>
                    <a:solidFill>
                      <a:srgbClr val="FCEACC"/>
                    </a:solidFill>
                  </a:tcPr>
                </a:tc>
                <a:tc>
                  <a:txBody>
                    <a:bodyPr/>
                    <a:lstStyle/>
                    <a:p>
                      <a:pPr algn="l">
                        <a:spcAft>
                          <a:spcPts val="500"/>
                        </a:spcAft>
                        <a:defRPr sz="900" b="0">
                          <a:solidFill>
                            <a:srgbClr val="000000"/>
                          </a:solidFill>
                          <a:latin typeface="Lucida Sans"/>
                        </a:defRPr>
                      </a:pPr>
                      <a:r>
                        <a:rPr sz="1000" b="0" i="0" u="none"/>
                        <a:t>Axitinib für 3 Jahre vs. Placebo</a:t>
                      </a:r>
                    </a:p>
                  </a:txBody>
                  <a:tcPr>
                    <a:solidFill>
                      <a:srgbClr val="FCEACC"/>
                    </a:solidFill>
                  </a:tcPr>
                </a:tc>
                <a:tc>
                  <a:txBody>
                    <a:bodyPr/>
                    <a:lstStyle/>
                    <a:p>
                      <a:pPr algn="l">
                        <a:spcAft>
                          <a:spcPts val="500"/>
                        </a:spcAft>
                        <a:defRPr sz="900" b="0">
                          <a:solidFill>
                            <a:srgbClr val="000000"/>
                          </a:solidFill>
                          <a:latin typeface="Lucida Sans"/>
                        </a:defRPr>
                      </a:pPr>
                      <a:r>
                        <a:rPr sz="1000" b="0" i="0" u="none"/>
                        <a:t>NCT01599754</a:t>
                      </a:r>
                    </a:p>
                  </a:txBody>
                  <a:tcPr>
                    <a:solidFill>
                      <a:srgbClr val="FCEA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Adjuvante Studien zur Therapie mit einem Checkpointinhibitor</a:t>
            </a:r>
          </a:p>
        </p:txBody>
      </p:sp>
      <p:graphicFrame>
        <p:nvGraphicFramePr>
          <p:cNvPr id="3" name="Table 2"/>
          <p:cNvGraphicFramePr>
            <a:graphicFrameLocks noGrp="1"/>
          </p:cNvGraphicFramePr>
          <p:nvPr>
            <p:extLst>
              <p:ext uri="{D42A27DB-BD31-4B8C-83A1-F6EECF244321}">
                <p14:modId xmlns:p14="http://schemas.microsoft.com/office/powerpoint/2010/main" val="2149354589"/>
              </p:ext>
            </p:extLst>
          </p:nvPr>
        </p:nvGraphicFramePr>
        <p:xfrm>
          <a:off x="360000" y="1890000"/>
          <a:ext cx="11472000" cy="189484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a:t>Studien-Akronym</a:t>
                      </a:r>
                    </a:p>
                  </a:txBody>
                  <a:tcPr>
                    <a:solidFill>
                      <a:srgbClr val="F7BF66"/>
                    </a:solidFill>
                  </a:tcPr>
                </a:tc>
                <a:tc>
                  <a:txBody>
                    <a:bodyPr/>
                    <a:lstStyle/>
                    <a:p>
                      <a:pPr algn="l">
                        <a:spcAft>
                          <a:spcPts val="500"/>
                        </a:spcAft>
                        <a:defRPr sz="900" b="0">
                          <a:solidFill>
                            <a:srgbClr val="000000"/>
                          </a:solidFill>
                          <a:latin typeface="Lucida Sans"/>
                        </a:defRPr>
                      </a:pPr>
                      <a:r>
                        <a:rPr sz="1000" b="1" i="0" u="none"/>
                        <a:t>Maßnahme</a:t>
                      </a:r>
                    </a:p>
                  </a:txBody>
                  <a:tcPr>
                    <a:solidFill>
                      <a:srgbClr val="F7BF66"/>
                    </a:solidFill>
                  </a:tcPr>
                </a:tc>
                <a:tc>
                  <a:txBody>
                    <a:bodyPr/>
                    <a:lstStyle/>
                    <a:p>
                      <a:pPr algn="l">
                        <a:spcAft>
                          <a:spcPts val="500"/>
                        </a:spcAft>
                        <a:defRPr sz="900" b="0">
                          <a:solidFill>
                            <a:srgbClr val="000000"/>
                          </a:solidFill>
                          <a:latin typeface="Lucida Sans"/>
                        </a:defRPr>
                      </a:pPr>
                      <a:r>
                        <a:rPr sz="1000" b="1" i="0" u="none"/>
                        <a:t>ClinicalTrials.gov-Nr.</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PROSPER</a:t>
                      </a:r>
                    </a:p>
                  </a:txBody>
                  <a:tcPr>
                    <a:solidFill>
                      <a:srgbClr val="FCEACC"/>
                    </a:solidFill>
                  </a:tcPr>
                </a:tc>
                <a:tc>
                  <a:txBody>
                    <a:bodyPr/>
                    <a:lstStyle/>
                    <a:p>
                      <a:pPr algn="l">
                        <a:spcAft>
                          <a:spcPts val="500"/>
                        </a:spcAft>
                        <a:defRPr sz="900" b="0">
                          <a:solidFill>
                            <a:srgbClr val="000000"/>
                          </a:solidFill>
                          <a:latin typeface="Lucida Sans"/>
                        </a:defRPr>
                      </a:pPr>
                      <a:r>
                        <a:rPr sz="1000" b="0" i="0" u="none"/>
                        <a:t>Nivolumab vs Placebo,2 Zyklen neoadjuvant
</a:t>
                      </a:r>
                    </a:p>
                  </a:txBody>
                  <a:tcPr>
                    <a:solidFill>
                      <a:srgbClr val="FCEACC"/>
                    </a:solidFill>
                  </a:tcPr>
                </a:tc>
                <a:tc>
                  <a:txBody>
                    <a:bodyPr/>
                    <a:lstStyle/>
                    <a:p>
                      <a:pPr algn="l">
                        <a:spcAft>
                          <a:spcPts val="500"/>
                        </a:spcAft>
                        <a:defRPr sz="900" b="0">
                          <a:solidFill>
                            <a:srgbClr val="000000"/>
                          </a:solidFill>
                          <a:latin typeface="Lucida Sans"/>
                        </a:defRPr>
                      </a:pPr>
                      <a:r>
                        <a:rPr sz="1000" b="0" i="0" u="none"/>
                        <a:t>NCT03055013</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CheckMate-914</a:t>
                      </a:r>
                    </a:p>
                  </a:txBody>
                  <a:tcPr>
                    <a:solidFill>
                      <a:srgbClr val="FCEACC"/>
                    </a:solidFill>
                  </a:tcPr>
                </a:tc>
                <a:tc>
                  <a:txBody>
                    <a:bodyPr/>
                    <a:lstStyle/>
                    <a:p>
                      <a:pPr algn="l">
                        <a:spcAft>
                          <a:spcPts val="500"/>
                        </a:spcAft>
                        <a:defRPr sz="900" b="0">
                          <a:solidFill>
                            <a:srgbClr val="000000"/>
                          </a:solidFill>
                          <a:latin typeface="Lucida Sans"/>
                        </a:defRPr>
                      </a:pPr>
                      <a:r>
                        <a:rPr sz="1000" b="0" i="0" u="none"/>
                        <a:t>Nivolumab +/- Ipilimu-mab
</a:t>
                      </a:r>
                    </a:p>
                  </a:txBody>
                  <a:tcPr>
                    <a:solidFill>
                      <a:srgbClr val="FCEACC"/>
                    </a:solidFill>
                  </a:tcPr>
                </a:tc>
                <a:tc>
                  <a:txBody>
                    <a:bodyPr/>
                    <a:lstStyle/>
                    <a:p>
                      <a:pPr algn="l">
                        <a:spcAft>
                          <a:spcPts val="500"/>
                        </a:spcAft>
                        <a:defRPr sz="900" b="0">
                          <a:solidFill>
                            <a:srgbClr val="000000"/>
                          </a:solidFill>
                          <a:latin typeface="Lucida Sans"/>
                        </a:defRPr>
                      </a:pPr>
                      <a:r>
                        <a:rPr sz="1000" b="0" i="0" u="none"/>
                        <a:t>NCT03055013</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IMmotion-010</a:t>
                      </a:r>
                    </a:p>
                  </a:txBody>
                  <a:tcPr>
                    <a:solidFill>
                      <a:srgbClr val="FCEACC"/>
                    </a:solidFill>
                  </a:tcPr>
                </a:tc>
                <a:tc>
                  <a:txBody>
                    <a:bodyPr/>
                    <a:lstStyle/>
                    <a:p>
                      <a:pPr algn="l">
                        <a:spcAft>
                          <a:spcPts val="500"/>
                        </a:spcAft>
                        <a:defRPr sz="900" b="0">
                          <a:solidFill>
                            <a:srgbClr val="000000"/>
                          </a:solidFill>
                          <a:latin typeface="Lucida Sans"/>
                        </a:defRPr>
                      </a:pPr>
                      <a:r>
                        <a:rPr sz="1000" b="0" i="0" u="none"/>
                        <a:t>Atezolizumab vs Placebo</a:t>
                      </a:r>
                    </a:p>
                  </a:txBody>
                  <a:tcPr>
                    <a:solidFill>
                      <a:srgbClr val="FCEACC"/>
                    </a:solidFill>
                  </a:tcPr>
                </a:tc>
                <a:tc>
                  <a:txBody>
                    <a:bodyPr/>
                    <a:lstStyle/>
                    <a:p>
                      <a:pPr algn="l">
                        <a:spcAft>
                          <a:spcPts val="500"/>
                        </a:spcAft>
                        <a:defRPr sz="900" b="0">
                          <a:solidFill>
                            <a:srgbClr val="000000"/>
                          </a:solidFill>
                          <a:latin typeface="Lucida Sans"/>
                        </a:defRPr>
                      </a:pPr>
                      <a:r>
                        <a:rPr sz="1000" b="0" i="0" u="none"/>
                        <a:t>NCT03024996</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Keynote-564</a:t>
                      </a:r>
                    </a:p>
                  </a:txBody>
                  <a:tcPr>
                    <a:solidFill>
                      <a:srgbClr val="FCEACC"/>
                    </a:solidFill>
                  </a:tcPr>
                </a:tc>
                <a:tc>
                  <a:txBody>
                    <a:bodyPr/>
                    <a:lstStyle/>
                    <a:p>
                      <a:pPr algn="l">
                        <a:spcAft>
                          <a:spcPts val="500"/>
                        </a:spcAft>
                        <a:defRPr sz="900" b="0">
                          <a:solidFill>
                            <a:srgbClr val="000000"/>
                          </a:solidFill>
                          <a:latin typeface="Lucida Sans"/>
                        </a:defRPr>
                      </a:pPr>
                      <a:r>
                        <a:rPr sz="1000" b="0" i="0" u="none"/>
                        <a:t>Pembrolizumab vs Placebo</a:t>
                      </a:r>
                    </a:p>
                  </a:txBody>
                  <a:tcPr>
                    <a:solidFill>
                      <a:srgbClr val="FCEACC"/>
                    </a:solidFill>
                  </a:tcPr>
                </a:tc>
                <a:tc>
                  <a:txBody>
                    <a:bodyPr/>
                    <a:lstStyle/>
                    <a:p>
                      <a:pPr algn="l">
                        <a:spcAft>
                          <a:spcPts val="500"/>
                        </a:spcAft>
                        <a:defRPr sz="900" b="0">
                          <a:solidFill>
                            <a:srgbClr val="000000"/>
                          </a:solidFill>
                          <a:latin typeface="Lucida Sans"/>
                        </a:defRPr>
                      </a:pPr>
                      <a:r>
                        <a:rPr sz="1000" b="0" i="0" u="none"/>
                        <a:t>NCT03142334</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RAMPART</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Durvalumab vs </a:t>
                      </a:r>
                      <a:r>
                        <a:rPr sz="1000" b="0" i="0" u="none" dirty="0" err="1"/>
                        <a:t>Durvalumab+Tremelimumab</a:t>
                      </a:r>
                      <a:r>
                        <a:rPr sz="1000" b="0" i="0" u="none" dirty="0"/>
                        <a:t> vs Placebo</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NCT03299532 </a:t>
                      </a:r>
                    </a:p>
                  </a:txBody>
                  <a:tcP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Patientenkollektive in Studien</a:t>
            </a:r>
          </a:p>
        </p:txBody>
      </p:sp>
      <p:graphicFrame>
        <p:nvGraphicFramePr>
          <p:cNvPr id="3" name="Table 2"/>
          <p:cNvGraphicFramePr>
            <a:graphicFrameLocks noGrp="1"/>
          </p:cNvGraphicFramePr>
          <p:nvPr>
            <p:extLst>
              <p:ext uri="{D42A27DB-BD31-4B8C-83A1-F6EECF244321}">
                <p14:modId xmlns:p14="http://schemas.microsoft.com/office/powerpoint/2010/main" val="3715327364"/>
              </p:ext>
            </p:extLst>
          </p:nvPr>
        </p:nvGraphicFramePr>
        <p:xfrm>
          <a:off x="360000" y="1890000"/>
          <a:ext cx="11472000" cy="11633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STRAC</a:t>
                      </a:r>
                    </a:p>
                  </a:txBody>
                  <a:tcPr>
                    <a:solidFill>
                      <a:srgbClr val="F7BF66"/>
                    </a:solidFill>
                  </a:tcPr>
                </a:tc>
                <a:tc>
                  <a:txBody>
                    <a:bodyPr/>
                    <a:lstStyle/>
                    <a:p>
                      <a:pPr algn="l">
                        <a:spcAft>
                          <a:spcPts val="500"/>
                        </a:spcAft>
                        <a:defRPr sz="900" b="0">
                          <a:solidFill>
                            <a:srgbClr val="000000"/>
                          </a:solidFill>
                          <a:latin typeface="Lucida Sans"/>
                        </a:defRPr>
                      </a:pPr>
                      <a:r>
                        <a:rPr sz="1000" b="1" i="0" u="none"/>
                        <a:t>ASSURE*</a:t>
                      </a:r>
                    </a:p>
                  </a:txBody>
                  <a:tcPr>
                    <a:solidFill>
                      <a:srgbClr val="F7BF66"/>
                    </a:solidFill>
                  </a:tcPr>
                </a:tc>
                <a:tc>
                  <a:txBody>
                    <a:bodyPr/>
                    <a:lstStyle/>
                    <a:p>
                      <a:pPr algn="l">
                        <a:spcAft>
                          <a:spcPts val="500"/>
                        </a:spcAft>
                        <a:defRPr sz="900" b="0">
                          <a:solidFill>
                            <a:srgbClr val="000000"/>
                          </a:solidFill>
                          <a:latin typeface="Lucida Sans"/>
                        </a:defRPr>
                      </a:pPr>
                      <a:r>
                        <a:rPr sz="1000" b="1" i="0" u="none"/>
                        <a:t>PROTECT</a:t>
                      </a:r>
                    </a:p>
                  </a:txBody>
                  <a:tcPr>
                    <a:solidFill>
                      <a:srgbClr val="F7BF66"/>
                    </a:solidFill>
                  </a:tcPr>
                </a:tc>
                <a:tc>
                  <a:txBody>
                    <a:bodyPr/>
                    <a:lstStyle/>
                    <a:p>
                      <a:pPr algn="l">
                        <a:spcAft>
                          <a:spcPts val="500"/>
                        </a:spcAft>
                        <a:defRPr sz="900" b="0">
                          <a:solidFill>
                            <a:srgbClr val="000000"/>
                          </a:solidFill>
                          <a:latin typeface="Lucida Sans"/>
                        </a:defRPr>
                      </a:pPr>
                      <a:r>
                        <a:rPr sz="1000" b="1" i="0" u="none"/>
                        <a:t>ATLAS</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pT&gt;=3</a:t>
                      </a:r>
                    </a:p>
                    <a:p>
                      <a:pPr algn="l">
                        <a:spcAft>
                          <a:spcPts val="500"/>
                        </a:spcAft>
                      </a:pPr>
                      <a:r>
                        <a:rPr sz="1000" b="0" i="0" u="none"/>
                        <a:t>pT&gt;=1 N1</a:t>
                      </a:r>
                    </a:p>
                  </a:txBody>
                  <a:tcPr>
                    <a:solidFill>
                      <a:srgbClr val="FCEACC"/>
                    </a:solidFill>
                  </a:tcPr>
                </a:tc>
                <a:tc>
                  <a:txBody>
                    <a:bodyPr/>
                    <a:lstStyle/>
                    <a:p>
                      <a:pPr algn="l">
                        <a:spcAft>
                          <a:spcPts val="500"/>
                        </a:spcAft>
                        <a:defRPr sz="900" b="0">
                          <a:solidFill>
                            <a:srgbClr val="000000"/>
                          </a:solidFill>
                          <a:latin typeface="Lucida Sans"/>
                        </a:defRPr>
                      </a:pPr>
                      <a:r>
                        <a:rPr sz="1000" b="0" i="0" u="none"/>
                        <a:t>pT&gt;=2</a:t>
                      </a:r>
                    </a:p>
                    <a:p>
                      <a:pPr algn="l">
                        <a:spcAft>
                          <a:spcPts val="500"/>
                        </a:spcAft>
                      </a:pPr>
                      <a:r>
                        <a:rPr sz="1000" b="0" i="0" u="none"/>
                        <a:t>pT1b G&gt;=3</a:t>
                      </a:r>
                    </a:p>
                    <a:p>
                      <a:pPr algn="l">
                        <a:spcAft>
                          <a:spcPts val="500"/>
                        </a:spcAft>
                      </a:pPr>
                      <a:r>
                        <a:rPr sz="1000" b="0" i="0" u="none"/>
                        <a:t>pT&gt;=1 N1</a:t>
                      </a:r>
                    </a:p>
                  </a:txBody>
                  <a:tcPr>
                    <a:solidFill>
                      <a:srgbClr val="FCEACC"/>
                    </a:solidFill>
                  </a:tcPr>
                </a:tc>
                <a:tc>
                  <a:txBody>
                    <a:bodyPr/>
                    <a:lstStyle/>
                    <a:p>
                      <a:pPr algn="l">
                        <a:spcAft>
                          <a:spcPts val="500"/>
                        </a:spcAft>
                        <a:defRPr sz="900" b="0">
                          <a:solidFill>
                            <a:srgbClr val="000000"/>
                          </a:solidFill>
                          <a:latin typeface="Lucida Sans"/>
                        </a:defRPr>
                      </a:pPr>
                      <a:r>
                        <a:rPr sz="1000" b="0" i="0" u="none"/>
                        <a:t>pT2 G&gt;=3</a:t>
                      </a:r>
                    </a:p>
                    <a:p>
                      <a:pPr algn="l">
                        <a:spcAft>
                          <a:spcPts val="500"/>
                        </a:spcAft>
                      </a:pPr>
                      <a:r>
                        <a:rPr sz="1000" b="0" i="0" u="none"/>
                        <a:t>pT&gt;=3</a:t>
                      </a:r>
                    </a:p>
                    <a:p>
                      <a:pPr algn="l">
                        <a:spcAft>
                          <a:spcPts val="500"/>
                        </a:spcAft>
                      </a:pPr>
                      <a:r>
                        <a:rPr sz="1000" b="0" i="0" u="none"/>
                        <a:t>pT&gt;=1 N1</a:t>
                      </a:r>
                    </a:p>
                  </a:txBody>
                  <a:tcPr>
                    <a:solidFill>
                      <a:srgbClr val="FCEACC"/>
                    </a:solidFill>
                  </a:tcPr>
                </a:tc>
                <a:tc>
                  <a:txBody>
                    <a:bodyPr/>
                    <a:lstStyle/>
                    <a:p>
                      <a:pPr algn="l">
                        <a:spcAft>
                          <a:spcPts val="500"/>
                        </a:spcAft>
                        <a:defRPr sz="900" b="0">
                          <a:solidFill>
                            <a:srgbClr val="000000"/>
                          </a:solidFill>
                          <a:latin typeface="Lucida Sans"/>
                        </a:defRPr>
                      </a:pPr>
                      <a:r>
                        <a:rPr sz="1000" b="0" i="0" u="none"/>
                        <a:t>pT&gt;=2</a:t>
                      </a:r>
                    </a:p>
                    <a:p>
                      <a:pPr algn="l">
                        <a:spcAft>
                          <a:spcPts val="500"/>
                        </a:spcAft>
                      </a:pPr>
                      <a:r>
                        <a:rPr sz="1000" b="0" i="0" u="none"/>
                        <a:t>pT&gt;=2 N1</a:t>
                      </a:r>
                    </a:p>
                  </a:txBody>
                  <a:tcPr>
                    <a:solidFill>
                      <a:srgbClr val="FCEACC"/>
                    </a:solidFill>
                  </a:tcPr>
                </a:tc>
                <a:extLst>
                  <a:ext uri="{0D108BD9-81ED-4DB2-BD59-A6C34878D82A}">
                    <a16:rowId xmlns:a16="http://schemas.microsoft.com/office/drawing/2014/main" val="10001"/>
                  </a:ext>
                </a:extLst>
              </a:tr>
              <a:tr h="0">
                <a:tc gridSpan="4">
                  <a:txBody>
                    <a:bodyPr/>
                    <a:lstStyle/>
                    <a:p>
                      <a:pPr algn="l">
                        <a:spcAft>
                          <a:spcPts val="500"/>
                        </a:spcAft>
                        <a:defRPr sz="900" b="0">
                          <a:solidFill>
                            <a:srgbClr val="000000"/>
                          </a:solidFill>
                          <a:latin typeface="Lucida Sans"/>
                        </a:defRPr>
                      </a:pPr>
                      <a:r>
                        <a:rPr sz="1000" b="0" i="0" u="none" dirty="0"/>
                        <a:t>* </a:t>
                      </a:r>
                      <a:r>
                        <a:rPr sz="1000" b="0" i="0" u="none" dirty="0" err="1"/>
                        <a:t>schließt</a:t>
                      </a:r>
                      <a:r>
                        <a:rPr sz="1000" b="0" i="0" u="none" dirty="0"/>
                        <a:t> </a:t>
                      </a:r>
                      <a:r>
                        <a:rPr sz="1000" b="0" i="0" u="none" dirty="0" err="1"/>
                        <a:t>nccRCC</a:t>
                      </a:r>
                      <a:r>
                        <a:rPr sz="1000" b="0" i="0" u="none" dirty="0"/>
                        <a:t> </a:t>
                      </a:r>
                      <a:r>
                        <a:rPr sz="1000" b="0" i="0" u="none" dirty="0" err="1"/>
                        <a:t>ein</a:t>
                      </a:r>
                      <a:endParaRPr sz="1000" b="0" i="0" u="none" dirty="0"/>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Patientenkollektive in Studien Teil 2</a:t>
            </a:r>
          </a:p>
        </p:txBody>
      </p:sp>
      <p:graphicFrame>
        <p:nvGraphicFramePr>
          <p:cNvPr id="3" name="Table 2"/>
          <p:cNvGraphicFramePr>
            <a:graphicFrameLocks noGrp="1"/>
          </p:cNvGraphicFramePr>
          <p:nvPr>
            <p:extLst>
              <p:ext uri="{D42A27DB-BD31-4B8C-83A1-F6EECF244321}">
                <p14:modId xmlns:p14="http://schemas.microsoft.com/office/powerpoint/2010/main" val="913090413"/>
              </p:ext>
            </p:extLst>
          </p:nvPr>
        </p:nvGraphicFramePr>
        <p:xfrm>
          <a:off x="360000" y="1890000"/>
          <a:ext cx="11472000" cy="20193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KN564</a:t>
                      </a:r>
                    </a:p>
                  </a:txBody>
                  <a:tcPr>
                    <a:solidFill>
                      <a:srgbClr val="F7BF66"/>
                    </a:solidFill>
                  </a:tcPr>
                </a:tc>
                <a:tc>
                  <a:txBody>
                    <a:bodyPr/>
                    <a:lstStyle/>
                    <a:p>
                      <a:pPr algn="l">
                        <a:spcAft>
                          <a:spcPts val="500"/>
                        </a:spcAft>
                        <a:defRPr sz="900" b="0">
                          <a:solidFill>
                            <a:srgbClr val="000000"/>
                          </a:solidFill>
                          <a:latin typeface="Lucida Sans"/>
                        </a:defRPr>
                      </a:pPr>
                      <a:r>
                        <a:rPr sz="1000" b="1" i="0" u="none"/>
                        <a:t>IM010</a:t>
                      </a:r>
                    </a:p>
                  </a:txBody>
                  <a:tcPr>
                    <a:solidFill>
                      <a:srgbClr val="F7BF66"/>
                    </a:solidFill>
                  </a:tcPr>
                </a:tc>
                <a:tc>
                  <a:txBody>
                    <a:bodyPr/>
                    <a:lstStyle/>
                    <a:p>
                      <a:pPr algn="l">
                        <a:spcAft>
                          <a:spcPts val="500"/>
                        </a:spcAft>
                        <a:defRPr sz="900" b="0">
                          <a:solidFill>
                            <a:srgbClr val="000000"/>
                          </a:solidFill>
                          <a:latin typeface="Lucida Sans"/>
                        </a:defRPr>
                      </a:pPr>
                      <a:r>
                        <a:rPr sz="1000" b="1" i="0" u="none"/>
                        <a:t>PROSPER*</a:t>
                      </a:r>
                    </a:p>
                  </a:txBody>
                  <a:tcPr>
                    <a:solidFill>
                      <a:srgbClr val="F7BF66"/>
                    </a:solidFill>
                  </a:tcPr>
                </a:tc>
                <a:tc>
                  <a:txBody>
                    <a:bodyPr/>
                    <a:lstStyle/>
                    <a:p>
                      <a:pPr algn="l">
                        <a:spcAft>
                          <a:spcPts val="500"/>
                        </a:spcAft>
                        <a:defRPr sz="900" b="0">
                          <a:solidFill>
                            <a:srgbClr val="000000"/>
                          </a:solidFill>
                          <a:latin typeface="Lucida Sans"/>
                        </a:defRPr>
                      </a:pPr>
                      <a:r>
                        <a:rPr sz="1000" b="1" i="0" u="none"/>
                        <a:t>CM914</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pT2 G4</a:t>
                      </a:r>
                    </a:p>
                    <a:p>
                      <a:pPr algn="l">
                        <a:spcAft>
                          <a:spcPts val="500"/>
                        </a:spcAft>
                      </a:pPr>
                      <a:r>
                        <a:rPr sz="1000" b="0" i="0" u="none"/>
                        <a:t>pT&gt;=3</a:t>
                      </a:r>
                    </a:p>
                    <a:p>
                      <a:pPr algn="l">
                        <a:spcAft>
                          <a:spcPts val="500"/>
                        </a:spcAft>
                      </a:pPr>
                      <a:r>
                        <a:rPr sz="1000" b="0" i="0" u="none"/>
                        <a:t>pT&gt;=1 N1</a:t>
                      </a:r>
                    </a:p>
                  </a:txBody>
                  <a:tcPr>
                    <a:solidFill>
                      <a:srgbClr val="FCEACC"/>
                    </a:solidFill>
                  </a:tcPr>
                </a:tc>
                <a:tc>
                  <a:txBody>
                    <a:bodyPr/>
                    <a:lstStyle/>
                    <a:p>
                      <a:pPr algn="l">
                        <a:spcAft>
                          <a:spcPts val="500"/>
                        </a:spcAft>
                        <a:defRPr sz="900" b="0">
                          <a:solidFill>
                            <a:srgbClr val="000000"/>
                          </a:solidFill>
                          <a:latin typeface="Lucida Sans"/>
                        </a:defRPr>
                      </a:pPr>
                      <a:r>
                        <a:rPr sz="1000" b="0" i="0" u="none"/>
                        <a:t>pT2 G4</a:t>
                      </a:r>
                    </a:p>
                    <a:p>
                      <a:pPr algn="l">
                        <a:spcAft>
                          <a:spcPts val="500"/>
                        </a:spcAft>
                      </a:pPr>
                      <a:r>
                        <a:rPr sz="1000" b="0" i="0" u="none"/>
                        <a:t>pT&gt;=3a G&gt;=3</a:t>
                      </a:r>
                    </a:p>
                    <a:p>
                      <a:pPr algn="l">
                        <a:spcAft>
                          <a:spcPts val="500"/>
                        </a:spcAft>
                      </a:pPr>
                      <a:r>
                        <a:rPr sz="1000" b="0" i="0" u="none"/>
                        <a:t>pT&gt;=3b</a:t>
                      </a:r>
                    </a:p>
                    <a:p>
                      <a:pPr algn="l">
                        <a:spcAft>
                          <a:spcPts val="500"/>
                        </a:spcAft>
                      </a:pPr>
                      <a:r>
                        <a:rPr sz="1000" b="0" i="0" u="none"/>
                        <a:t>pT&gt;=1 N1</a:t>
                      </a:r>
                    </a:p>
                  </a:txBody>
                  <a:tcPr>
                    <a:solidFill>
                      <a:srgbClr val="FCEACC"/>
                    </a:solidFill>
                  </a:tcPr>
                </a:tc>
                <a:tc>
                  <a:txBody>
                    <a:bodyPr/>
                    <a:lstStyle/>
                    <a:p>
                      <a:pPr algn="l">
                        <a:spcAft>
                          <a:spcPts val="500"/>
                        </a:spcAft>
                        <a:defRPr sz="900" b="0">
                          <a:solidFill>
                            <a:srgbClr val="000000"/>
                          </a:solidFill>
                          <a:latin typeface="Lucida Sans"/>
                        </a:defRPr>
                      </a:pPr>
                      <a:r>
                        <a:rPr sz="1000" b="0" i="0" u="none"/>
                        <a:t>pT&gt;=2</a:t>
                      </a:r>
                    </a:p>
                  </a:txBody>
                  <a:tcPr>
                    <a:solidFill>
                      <a:srgbClr val="FCEACC"/>
                    </a:solidFill>
                  </a:tcPr>
                </a:tc>
                <a:tc>
                  <a:txBody>
                    <a:bodyPr/>
                    <a:lstStyle/>
                    <a:p>
                      <a:pPr algn="l">
                        <a:spcAft>
                          <a:spcPts val="500"/>
                        </a:spcAft>
                        <a:defRPr sz="900" b="0">
                          <a:solidFill>
                            <a:srgbClr val="000000"/>
                          </a:solidFill>
                          <a:latin typeface="Lucida Sans"/>
                        </a:defRPr>
                      </a:pPr>
                      <a:r>
                        <a:rPr sz="1000" b="0" i="0" u="none"/>
                        <a:t>pT2a G&gt;=3pT&gt;=2b
</a:t>
                      </a:r>
                    </a:p>
                    <a:p>
                      <a:pPr algn="l">
                        <a:spcAft>
                          <a:spcPts val="500"/>
                        </a:spcAft>
                      </a:pPr>
                      <a:r>
                        <a:rPr sz="1000" b="0" i="0" u="none"/>
                        <a:t>pT&gt;=1 N1</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M1 R0 NED</a:t>
                      </a:r>
                    </a:p>
                  </a:txBody>
                  <a:tcPr>
                    <a:solidFill>
                      <a:srgbClr val="FCEACC"/>
                    </a:solidFill>
                  </a:tcPr>
                </a:tc>
                <a:tc>
                  <a:txBody>
                    <a:bodyPr/>
                    <a:lstStyle/>
                    <a:p>
                      <a:pPr algn="l">
                        <a:spcAft>
                          <a:spcPts val="500"/>
                        </a:spcAft>
                        <a:defRPr sz="900" b="0">
                          <a:solidFill>
                            <a:srgbClr val="000000"/>
                          </a:solidFill>
                          <a:latin typeface="Lucida Sans"/>
                        </a:defRPr>
                      </a:pPr>
                      <a:r>
                        <a:rPr sz="1000" b="0" i="0" u="none"/>
                        <a:t>M1 R0 NED</a:t>
                      </a:r>
                    </a:p>
                  </a:txBody>
                  <a:tcPr>
                    <a:solidFill>
                      <a:srgbClr val="FCEACC"/>
                    </a:solidFill>
                  </a:tcPr>
                </a:tc>
                <a:tc>
                  <a:txBody>
                    <a:bodyPr/>
                    <a:lstStyle/>
                    <a:p>
                      <a:pPr algn="l">
                        <a:spcAft>
                          <a:spcPts val="500"/>
                        </a:spcAft>
                        <a:defRPr sz="900" b="0">
                          <a:solidFill>
                            <a:srgbClr val="000000"/>
                          </a:solidFill>
                          <a:latin typeface="Lucida Sans"/>
                        </a:defRPr>
                      </a:pPr>
                      <a:r>
                        <a:rPr sz="1000" b="0" i="0" u="none"/>
                        <a:t>-</a:t>
                      </a:r>
                    </a:p>
                  </a:txBody>
                  <a:tcPr>
                    <a:solidFill>
                      <a:srgbClr val="FCEACC"/>
                    </a:solidFill>
                  </a:tcPr>
                </a:tc>
                <a:tc>
                  <a:txBody>
                    <a:bodyPr/>
                    <a:lstStyle/>
                    <a:p>
                      <a:pPr algn="l">
                        <a:spcAft>
                          <a:spcPts val="500"/>
                        </a:spcAft>
                        <a:defRPr sz="900" b="0">
                          <a:solidFill>
                            <a:srgbClr val="000000"/>
                          </a:solidFill>
                          <a:latin typeface="Lucida Sans"/>
                        </a:defRPr>
                      </a:pPr>
                      <a:r>
                        <a:rPr sz="1000" b="0" i="0" u="none"/>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Pembrolizumab vs Placebo</a:t>
                      </a:r>
                    </a:p>
                  </a:txBody>
                  <a:tcPr>
                    <a:solidFill>
                      <a:srgbClr val="FCEACC"/>
                    </a:solidFill>
                  </a:tcPr>
                </a:tc>
                <a:tc>
                  <a:txBody>
                    <a:bodyPr/>
                    <a:lstStyle/>
                    <a:p>
                      <a:pPr algn="l">
                        <a:spcAft>
                          <a:spcPts val="500"/>
                        </a:spcAft>
                        <a:defRPr sz="900" b="0">
                          <a:solidFill>
                            <a:srgbClr val="000000"/>
                          </a:solidFill>
                          <a:latin typeface="Lucida Sans"/>
                        </a:defRPr>
                      </a:pPr>
                      <a:r>
                        <a:rPr sz="1000" b="0" i="0" u="none"/>
                        <a:t>Atezolizumab vs Placebo</a:t>
                      </a:r>
                    </a:p>
                  </a:txBody>
                  <a:tcPr>
                    <a:solidFill>
                      <a:srgbClr val="FCEACC"/>
                    </a:solidFill>
                  </a:tcPr>
                </a:tc>
                <a:tc>
                  <a:txBody>
                    <a:bodyPr/>
                    <a:lstStyle/>
                    <a:p>
                      <a:pPr algn="l">
                        <a:spcAft>
                          <a:spcPts val="500"/>
                        </a:spcAft>
                        <a:defRPr sz="900" b="0">
                          <a:solidFill>
                            <a:srgbClr val="000000"/>
                          </a:solidFill>
                          <a:latin typeface="Lucida Sans"/>
                        </a:defRPr>
                      </a:pPr>
                      <a:r>
                        <a:rPr sz="1000" b="0" i="0" u="none"/>
                        <a:t>Nivolumab vs Nachsorge</a:t>
                      </a:r>
                    </a:p>
                  </a:txBody>
                  <a:tcPr>
                    <a:solidFill>
                      <a:srgbClr val="FCEACC"/>
                    </a:solidFill>
                  </a:tcPr>
                </a:tc>
                <a:tc>
                  <a:txBody>
                    <a:bodyPr/>
                    <a:lstStyle/>
                    <a:p>
                      <a:pPr algn="l">
                        <a:spcAft>
                          <a:spcPts val="500"/>
                        </a:spcAft>
                        <a:defRPr sz="900" b="0">
                          <a:solidFill>
                            <a:srgbClr val="000000"/>
                          </a:solidFill>
                          <a:latin typeface="Lucida Sans"/>
                        </a:defRPr>
                      </a:pPr>
                      <a:r>
                        <a:rPr sz="1000" b="0" i="0" u="none"/>
                        <a:t>Nivolumab oder Nivolumab + Ipilipumab vs Placebo</a:t>
                      </a:r>
                    </a:p>
                  </a:txBody>
                  <a:tcPr>
                    <a:solidFill>
                      <a:srgbClr val="FCEACC"/>
                    </a:solidFill>
                  </a:tcPr>
                </a:tc>
                <a:extLst>
                  <a:ext uri="{0D108BD9-81ED-4DB2-BD59-A6C34878D82A}">
                    <a16:rowId xmlns:a16="http://schemas.microsoft.com/office/drawing/2014/main" val="10003"/>
                  </a:ext>
                </a:extLst>
              </a:tr>
              <a:tr h="0">
                <a:tc gridSpan="4">
                  <a:txBody>
                    <a:bodyPr/>
                    <a:lstStyle/>
                    <a:p>
                      <a:pPr algn="l">
                        <a:spcAft>
                          <a:spcPts val="500"/>
                        </a:spcAft>
                        <a:defRPr sz="900" b="0">
                          <a:solidFill>
                            <a:srgbClr val="000000"/>
                          </a:solidFill>
                          <a:latin typeface="Lucida Sans"/>
                        </a:defRPr>
                      </a:pPr>
                      <a:r>
                        <a:rPr sz="1000" b="0" i="0" u="none" dirty="0"/>
                        <a:t>*</a:t>
                      </a:r>
                      <a:r>
                        <a:rPr sz="1000" b="0" i="0" u="none" dirty="0" err="1"/>
                        <a:t>schließt</a:t>
                      </a:r>
                      <a:r>
                        <a:rPr sz="1000" b="0" i="0" u="none" dirty="0"/>
                        <a:t> </a:t>
                      </a:r>
                      <a:r>
                        <a:rPr sz="1000" b="0" i="0" u="none" dirty="0" err="1"/>
                        <a:t>nccRCC</a:t>
                      </a:r>
                      <a:r>
                        <a:rPr sz="1000" b="0" i="0" u="none" dirty="0"/>
                        <a:t> </a:t>
                      </a:r>
                      <a:r>
                        <a:rPr sz="1000" b="0" i="0" u="none" dirty="0" err="1"/>
                        <a:t>ein</a:t>
                      </a:r>
                      <a:endParaRPr sz="1000" b="0" i="0" u="none" dirty="0"/>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Nicht-Klarzellige Nierenzellkarzinome</a:t>
            </a:r>
          </a:p>
          <a:p>
            <a:r>
              <a:rPr sz="1400"/>
              <a:t>Kapitel 10.1: Pathologie der nicht-klarzelligen Nierenzellkarzinome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histopathologische Klassifikation der nicht-klarzelligen Nierenzellkarzinome soll nach der jeweils aktuellen WHO-Klassifikation vorgenommen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043-017OL-5.0-10.1-2022N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Nicht-Klarzellige Nierenzellkarzinome</a:t>
            </a:r>
          </a:p>
          <a:p>
            <a:r>
              <a:rPr sz="1400"/>
              <a:t>Kapitel 10.1: Pathologie der nicht-klarzelligen Nierenzellkarzinome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histopathologischen Klassifikation des nccRCC entsprechend der WHO-Klassifikation sollten, wenn notwendig, immunhistochemische und ggf. molekularpathologische Untersuchungen der Tumoren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043-017OL-5.0-10.2-2022N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Verdacht auf Nierenzellkarzinom und Venen- oder Cavabeteiligung sollten mit der MRT untersucht werden. Diese sollte nach einheitlichen Standards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[Prando, A. 2006]</a:t>
                      </a:r>
                      <a:r>
                        <a:rPr sz="1000"/>
                        <a:t>, </a:t>
                      </a:r>
                      <a:r>
                        <a:rPr sz="1000">
                          <a:solidFill>
                            <a:srgbClr val="F7BF66"/>
                          </a:solidFill>
                          <a:hlinkClick r:id="rId3"/>
                        </a:rPr>
                        <a:t>[Guzzo, T. J. 2009]</a:t>
                      </a:r>
                      <a:r>
                        <a:rPr sz="1000"/>
                        <a:t>, </a:t>
                      </a:r>
                      <a:r>
                        <a:rPr sz="1000">
                          <a:solidFill>
                            <a:srgbClr val="F7BF66"/>
                          </a:solidFill>
                          <a:hlinkClick r:id="rId4"/>
                        </a:rPr>
                        <a:t>[Hallscheidt, Peter J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043-017OL-5.0-4.2-2022G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243408"/>
            <a:ext cx="11582400" cy="1066800"/>
          </a:xfrm>
        </p:spPr>
        <p:txBody>
          <a:bodyPr/>
          <a:lstStyle/>
          <a:p>
            <a:pPr>
              <a:defRPr sz="2000"/>
            </a:pPr>
            <a:r>
              <a:rPr dirty="0"/>
              <a:t>WHO </a:t>
            </a:r>
            <a:r>
              <a:rPr dirty="0" err="1"/>
              <a:t>Klassifikation</a:t>
            </a:r>
            <a:r>
              <a:rPr dirty="0"/>
              <a:t> der </a:t>
            </a:r>
            <a:r>
              <a:rPr dirty="0" err="1"/>
              <a:t>Nierenzellkarzinome</a:t>
            </a:r>
            <a:r>
              <a:rPr dirty="0"/>
              <a:t> 2016</a:t>
            </a:r>
          </a:p>
        </p:txBody>
      </p:sp>
      <p:graphicFrame>
        <p:nvGraphicFramePr>
          <p:cNvPr id="3" name="Table 2"/>
          <p:cNvGraphicFramePr>
            <a:graphicFrameLocks noGrp="1"/>
          </p:cNvGraphicFramePr>
          <p:nvPr>
            <p:extLst>
              <p:ext uri="{D42A27DB-BD31-4B8C-83A1-F6EECF244321}">
                <p14:modId xmlns:p14="http://schemas.microsoft.com/office/powerpoint/2010/main" val="775752583"/>
              </p:ext>
            </p:extLst>
          </p:nvPr>
        </p:nvGraphicFramePr>
        <p:xfrm>
          <a:off x="153740" y="981120"/>
          <a:ext cx="11000775" cy="5288335"/>
        </p:xfrm>
        <a:graphic>
          <a:graphicData uri="http://schemas.openxmlformats.org/drawingml/2006/table">
            <a:tbl>
              <a:tblPr firstRow="1" bandRow="1">
                <a:tableStyleId>{5C22544A-7EE6-4342-B048-85BDC9FD1C3A}</a:tableStyleId>
              </a:tblPr>
              <a:tblGrid>
                <a:gridCol w="3666925">
                  <a:extLst>
                    <a:ext uri="{9D8B030D-6E8A-4147-A177-3AD203B41FA5}">
                      <a16:colId xmlns:a16="http://schemas.microsoft.com/office/drawing/2014/main" val="20000"/>
                    </a:ext>
                  </a:extLst>
                </a:gridCol>
                <a:gridCol w="1793035">
                  <a:extLst>
                    <a:ext uri="{9D8B030D-6E8A-4147-A177-3AD203B41FA5}">
                      <a16:colId xmlns:a16="http://schemas.microsoft.com/office/drawing/2014/main" val="20001"/>
                    </a:ext>
                  </a:extLst>
                </a:gridCol>
                <a:gridCol w="5540815">
                  <a:extLst>
                    <a:ext uri="{9D8B030D-6E8A-4147-A177-3AD203B41FA5}">
                      <a16:colId xmlns:a16="http://schemas.microsoft.com/office/drawing/2014/main" val="20002"/>
                    </a:ext>
                  </a:extLst>
                </a:gridCol>
              </a:tblGrid>
              <a:tr h="215711">
                <a:tc>
                  <a:txBody>
                    <a:bodyPr/>
                    <a:lstStyle/>
                    <a:p>
                      <a:pPr algn="l">
                        <a:spcAft>
                          <a:spcPts val="500"/>
                        </a:spcAft>
                        <a:defRPr sz="900" b="0">
                          <a:solidFill>
                            <a:srgbClr val="000000"/>
                          </a:solidFill>
                          <a:latin typeface="Lucida Sans"/>
                        </a:defRPr>
                      </a:pPr>
                      <a:r>
                        <a:rPr sz="1000" b="1" i="0" u="none"/>
                        <a:t>Entität</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Häufigkeit (%)</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Molekulare Charakteristika</a:t>
                      </a:r>
                    </a:p>
                  </a:txBody>
                  <a:tcPr>
                    <a:solidFill>
                      <a:srgbClr val="F7BF66"/>
                    </a:solidFill>
                  </a:tcPr>
                </a:tc>
                <a:extLst>
                  <a:ext uri="{0D108BD9-81ED-4DB2-BD59-A6C34878D82A}">
                    <a16:rowId xmlns:a16="http://schemas.microsoft.com/office/drawing/2014/main" val="10000"/>
                  </a:ext>
                </a:extLst>
              </a:tr>
              <a:tr h="350531">
                <a:tc>
                  <a:txBody>
                    <a:bodyPr/>
                    <a:lstStyle/>
                    <a:p>
                      <a:pPr algn="l">
                        <a:spcAft>
                          <a:spcPts val="500"/>
                        </a:spcAft>
                        <a:defRPr sz="900" b="0">
                          <a:solidFill>
                            <a:srgbClr val="000000"/>
                          </a:solidFill>
                          <a:latin typeface="Lucida Sans"/>
                        </a:defRPr>
                      </a:pPr>
                      <a:r>
                        <a:rPr sz="1000" b="0" i="0" u="none" dirty="0" err="1"/>
                        <a:t>Klarzelliges</a:t>
                      </a:r>
                      <a:r>
                        <a:rPr sz="1000" b="0" i="0" u="none" dirty="0"/>
                        <a:t> RCC</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75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VHL, KDM6A/UTX, KDM5C/JARID1C, SETD2, PBRM1, BAP1, HIF1A, SQSTM1</a:t>
                      </a:r>
                    </a:p>
                  </a:txBody>
                  <a:tcPr>
                    <a:solidFill>
                      <a:srgbClr val="FCEACC"/>
                    </a:solidFill>
                  </a:tcPr>
                </a:tc>
                <a:extLst>
                  <a:ext uri="{0D108BD9-81ED-4DB2-BD59-A6C34878D82A}">
                    <a16:rowId xmlns:a16="http://schemas.microsoft.com/office/drawing/2014/main" val="10001"/>
                  </a:ext>
                </a:extLst>
              </a:tr>
              <a:tr h="350531">
                <a:tc>
                  <a:txBody>
                    <a:bodyPr/>
                    <a:lstStyle/>
                    <a:p>
                      <a:pPr algn="l">
                        <a:spcAft>
                          <a:spcPts val="500"/>
                        </a:spcAft>
                        <a:defRPr sz="900" b="0">
                          <a:solidFill>
                            <a:srgbClr val="000000"/>
                          </a:solidFill>
                          <a:latin typeface="Lucida Sans"/>
                        </a:defRPr>
                      </a:pPr>
                      <a:r>
                        <a:rPr sz="1000" b="0" i="0" u="none">
                          <a:solidFill>
                            <a:srgbClr val="000000"/>
                          </a:solidFill>
                        </a:rPr>
                        <a:t>Papilläres RCC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10–15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MYC, teilweise MET, VHL, FHIT, gelegentlich TERT-Promotor, CDKN2A, SETD2, TDE3, NRF2-ARE-Signalweg</a:t>
                      </a:r>
                    </a:p>
                  </a:txBody>
                  <a:tcPr>
                    <a:solidFill>
                      <a:srgbClr val="FCEACC"/>
                    </a:solidFill>
                  </a:tcPr>
                </a:tc>
                <a:extLst>
                  <a:ext uri="{0D108BD9-81ED-4DB2-BD59-A6C34878D82A}">
                    <a16:rowId xmlns:a16="http://schemas.microsoft.com/office/drawing/2014/main" val="10002"/>
                  </a:ext>
                </a:extLst>
              </a:tr>
              <a:tr h="215711">
                <a:tc>
                  <a:txBody>
                    <a:bodyPr/>
                    <a:lstStyle/>
                    <a:p>
                      <a:pPr algn="l">
                        <a:spcAft>
                          <a:spcPts val="500"/>
                        </a:spcAft>
                        <a:defRPr sz="900" b="0">
                          <a:solidFill>
                            <a:srgbClr val="000000"/>
                          </a:solidFill>
                          <a:latin typeface="Lucida Sans"/>
                        </a:defRPr>
                      </a:pPr>
                      <a:r>
                        <a:rPr sz="1000" b="0" i="0" u="none">
                          <a:solidFill>
                            <a:srgbClr val="000000"/>
                          </a:solidFill>
                        </a:rPr>
                        <a:t>Klarzellig-papilläres Nierenzellkarzinom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MET, PTEN, ERBB4 und STK11</a:t>
                      </a:r>
                    </a:p>
                  </a:txBody>
                  <a:tcPr>
                    <a:solidFill>
                      <a:srgbClr val="FCEACC"/>
                    </a:solidFill>
                  </a:tcPr>
                </a:tc>
                <a:extLst>
                  <a:ext uri="{0D108BD9-81ED-4DB2-BD59-A6C34878D82A}">
                    <a16:rowId xmlns:a16="http://schemas.microsoft.com/office/drawing/2014/main" val="10003"/>
                  </a:ext>
                </a:extLst>
              </a:tr>
              <a:tr h="350531">
                <a:tc>
                  <a:txBody>
                    <a:bodyPr/>
                    <a:lstStyle/>
                    <a:p>
                      <a:pPr algn="l">
                        <a:spcAft>
                          <a:spcPts val="500"/>
                        </a:spcAft>
                        <a:defRPr sz="900" b="0">
                          <a:solidFill>
                            <a:srgbClr val="000000"/>
                          </a:solidFill>
                          <a:latin typeface="Lucida Sans"/>
                        </a:defRPr>
                      </a:pPr>
                      <a:r>
                        <a:rPr sz="1000" b="0" i="0" u="none">
                          <a:solidFill>
                            <a:srgbClr val="000000"/>
                          </a:solidFill>
                        </a:rPr>
                        <a:t>Chromophobes RCC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p53- und TP53-Zielgene, gelegentlich PTEN; PPARGC1A, MT-ND5</a:t>
                      </a:r>
                    </a:p>
                  </a:txBody>
                  <a:tcPr>
                    <a:solidFill>
                      <a:srgbClr val="FCEACC"/>
                    </a:solidFill>
                  </a:tcPr>
                </a:tc>
                <a:extLst>
                  <a:ext uri="{0D108BD9-81ED-4DB2-BD59-A6C34878D82A}">
                    <a16:rowId xmlns:a16="http://schemas.microsoft.com/office/drawing/2014/main" val="10004"/>
                  </a:ext>
                </a:extLst>
              </a:tr>
              <a:tr h="215711">
                <a:tc>
                  <a:txBody>
                    <a:bodyPr/>
                    <a:lstStyle/>
                    <a:p>
                      <a:pPr algn="l">
                        <a:spcAft>
                          <a:spcPts val="500"/>
                        </a:spcAft>
                        <a:defRPr sz="900" b="0">
                          <a:solidFill>
                            <a:srgbClr val="000000"/>
                          </a:solidFill>
                          <a:latin typeface="Lucida Sans"/>
                        </a:defRPr>
                      </a:pPr>
                      <a:r>
                        <a:rPr sz="1000" b="0" i="0" u="none">
                          <a:solidFill>
                            <a:srgbClr val="000000"/>
                          </a:solidFill>
                        </a:rPr>
                        <a:t>Ductus-Bellini-Karzinom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ERBB2/HER2, NF2, SETD2, CD-KN2A</a:t>
                      </a:r>
                    </a:p>
                  </a:txBody>
                  <a:tcPr>
                    <a:solidFill>
                      <a:srgbClr val="FCEACC"/>
                    </a:solidFill>
                  </a:tcPr>
                </a:tc>
                <a:extLst>
                  <a:ext uri="{0D108BD9-81ED-4DB2-BD59-A6C34878D82A}">
                    <a16:rowId xmlns:a16="http://schemas.microsoft.com/office/drawing/2014/main" val="10005"/>
                  </a:ext>
                </a:extLst>
              </a:tr>
              <a:tr h="215711">
                <a:tc>
                  <a:txBody>
                    <a:bodyPr/>
                    <a:lstStyle/>
                    <a:p>
                      <a:pPr algn="l">
                        <a:spcAft>
                          <a:spcPts val="500"/>
                        </a:spcAft>
                        <a:defRPr sz="900" b="0">
                          <a:solidFill>
                            <a:srgbClr val="000000"/>
                          </a:solidFill>
                          <a:latin typeface="Lucida Sans"/>
                        </a:defRPr>
                      </a:pPr>
                      <a:r>
                        <a:rPr sz="1000" b="0" i="0" u="none">
                          <a:solidFill>
                            <a:srgbClr val="000000"/>
                          </a:solidFill>
                        </a:rPr>
                        <a:t>Medulläres RCC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ABL und BCR (selten)</a:t>
                      </a:r>
                    </a:p>
                  </a:txBody>
                  <a:tcPr>
                    <a:solidFill>
                      <a:srgbClr val="FCEACC"/>
                    </a:solidFill>
                  </a:tcPr>
                </a:tc>
                <a:extLst>
                  <a:ext uri="{0D108BD9-81ED-4DB2-BD59-A6C34878D82A}">
                    <a16:rowId xmlns:a16="http://schemas.microsoft.com/office/drawing/2014/main" val="10006"/>
                  </a:ext>
                </a:extLst>
              </a:tr>
              <a:tr h="350531">
                <a:tc>
                  <a:txBody>
                    <a:bodyPr/>
                    <a:lstStyle/>
                    <a:p>
                      <a:pPr algn="l">
                        <a:spcAft>
                          <a:spcPts val="500"/>
                        </a:spcAft>
                        <a:defRPr sz="900" b="0">
                          <a:solidFill>
                            <a:srgbClr val="000000"/>
                          </a:solidFill>
                          <a:latin typeface="Lucida Sans"/>
                        </a:defRPr>
                      </a:pPr>
                      <a:r>
                        <a:rPr sz="1000" b="0" i="0" u="none">
                          <a:solidFill>
                            <a:srgbClr val="000000"/>
                          </a:solidFill>
                        </a:rPr>
                        <a:t>MiTF (Translokationskarzinom der Niere)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Unterschiedliche Translokationen,TFE, TFE-Zielgene, MET, TFEB</a:t>
                      </a:r>
                    </a:p>
                  </a:txBody>
                  <a:tcPr>
                    <a:solidFill>
                      <a:srgbClr val="FCEACC"/>
                    </a:solidFill>
                  </a:tcPr>
                </a:tc>
                <a:extLst>
                  <a:ext uri="{0D108BD9-81ED-4DB2-BD59-A6C34878D82A}">
                    <a16:rowId xmlns:a16="http://schemas.microsoft.com/office/drawing/2014/main" val="10007"/>
                  </a:ext>
                </a:extLst>
              </a:tr>
              <a:tr h="350531">
                <a:tc>
                  <a:txBody>
                    <a:bodyPr/>
                    <a:lstStyle/>
                    <a:p>
                      <a:pPr algn="l">
                        <a:spcAft>
                          <a:spcPts val="500"/>
                        </a:spcAft>
                        <a:defRPr sz="900" b="0">
                          <a:solidFill>
                            <a:srgbClr val="000000"/>
                          </a:solidFill>
                          <a:latin typeface="Lucida Sans"/>
                        </a:defRPr>
                      </a:pPr>
                      <a:r>
                        <a:rPr sz="1000" b="0" i="0" u="none">
                          <a:solidFill>
                            <a:srgbClr val="000000"/>
                          </a:solidFill>
                        </a:rPr>
                        <a:t>Multilokuläres zystisches Nierenneoplasma mit niedrigem malignem Potenzial</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Häufig VHL</a:t>
                      </a:r>
                    </a:p>
                  </a:txBody>
                  <a:tcPr>
                    <a:solidFill>
                      <a:srgbClr val="FCEACC"/>
                    </a:solidFill>
                  </a:tcPr>
                </a:tc>
                <a:extLst>
                  <a:ext uri="{0D108BD9-81ED-4DB2-BD59-A6C34878D82A}">
                    <a16:rowId xmlns:a16="http://schemas.microsoft.com/office/drawing/2014/main" val="10008"/>
                  </a:ext>
                </a:extLst>
              </a:tr>
              <a:tr h="350531">
                <a:tc>
                  <a:txBody>
                    <a:bodyPr/>
                    <a:lstStyle/>
                    <a:p>
                      <a:pPr algn="l">
                        <a:spcAft>
                          <a:spcPts val="500"/>
                        </a:spcAft>
                        <a:defRPr sz="900" b="0">
                          <a:solidFill>
                            <a:srgbClr val="000000"/>
                          </a:solidFill>
                          <a:latin typeface="Lucida Sans"/>
                        </a:defRPr>
                      </a:pPr>
                      <a:r>
                        <a:rPr sz="1000" b="0" i="0" u="none">
                          <a:solidFill>
                            <a:srgbClr val="000000"/>
                          </a:solidFill>
                        </a:rPr>
                        <a:t>Hereditäre Leiomyomatosis mit RCC (FH-defizientes RCC)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Keimbahn- oder somatische Mutation der Fumarathydratase</a:t>
                      </a:r>
                    </a:p>
                  </a:txBody>
                  <a:tcPr>
                    <a:solidFill>
                      <a:srgbClr val="FCEACC"/>
                    </a:solidFill>
                  </a:tcPr>
                </a:tc>
                <a:extLst>
                  <a:ext uri="{0D108BD9-81ED-4DB2-BD59-A6C34878D82A}">
                    <a16:rowId xmlns:a16="http://schemas.microsoft.com/office/drawing/2014/main" val="10009"/>
                  </a:ext>
                </a:extLst>
              </a:tr>
              <a:tr h="215711">
                <a:tc>
                  <a:txBody>
                    <a:bodyPr/>
                    <a:lstStyle/>
                    <a:p>
                      <a:pPr algn="l">
                        <a:spcAft>
                          <a:spcPts val="500"/>
                        </a:spcAft>
                        <a:defRPr sz="900" b="0">
                          <a:solidFill>
                            <a:srgbClr val="000000"/>
                          </a:solidFill>
                          <a:latin typeface="Lucida Sans"/>
                        </a:defRPr>
                      </a:pPr>
                      <a:r>
                        <a:rPr sz="1000" b="0" i="0" u="none">
                          <a:solidFill>
                            <a:srgbClr val="000000"/>
                          </a:solidFill>
                        </a:rPr>
                        <a:t>Succinatdehydrogenase-(SDHB-) defizientes RCC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SDHA/B/C/D-Keimbahnmutation</a:t>
                      </a:r>
                    </a:p>
                  </a:txBody>
                  <a:tcPr>
                    <a:solidFill>
                      <a:srgbClr val="FCEACC"/>
                    </a:solidFill>
                  </a:tcPr>
                </a:tc>
                <a:extLst>
                  <a:ext uri="{0D108BD9-81ED-4DB2-BD59-A6C34878D82A}">
                    <a16:rowId xmlns:a16="http://schemas.microsoft.com/office/drawing/2014/main" val="10010"/>
                  </a:ext>
                </a:extLst>
              </a:tr>
              <a:tr h="215711">
                <a:tc>
                  <a:txBody>
                    <a:bodyPr/>
                    <a:lstStyle/>
                    <a:p>
                      <a:pPr algn="l">
                        <a:spcAft>
                          <a:spcPts val="500"/>
                        </a:spcAft>
                        <a:defRPr sz="900" b="0">
                          <a:solidFill>
                            <a:srgbClr val="000000"/>
                          </a:solidFill>
                          <a:latin typeface="Lucida Sans"/>
                        </a:defRPr>
                      </a:pPr>
                      <a:r>
                        <a:rPr sz="1000" b="0" i="0" u="none">
                          <a:solidFill>
                            <a:srgbClr val="000000"/>
                          </a:solidFill>
                        </a:rPr>
                        <a:t>Tubulozystisches RCC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Teilweise FH-Verlust und –Mutation</a:t>
                      </a:r>
                    </a:p>
                  </a:txBody>
                  <a:tcPr>
                    <a:solidFill>
                      <a:srgbClr val="FCEACC"/>
                    </a:solidFill>
                  </a:tcPr>
                </a:tc>
                <a:extLst>
                  <a:ext uri="{0D108BD9-81ED-4DB2-BD59-A6C34878D82A}">
                    <a16:rowId xmlns:a16="http://schemas.microsoft.com/office/drawing/2014/main" val="10011"/>
                  </a:ext>
                </a:extLst>
              </a:tr>
              <a:tr h="350531">
                <a:tc>
                  <a:txBody>
                    <a:bodyPr/>
                    <a:lstStyle/>
                    <a:p>
                      <a:pPr algn="l">
                        <a:spcAft>
                          <a:spcPts val="500"/>
                        </a:spcAft>
                        <a:defRPr sz="900" b="0">
                          <a:solidFill>
                            <a:srgbClr val="000000"/>
                          </a:solidFill>
                          <a:latin typeface="Lucida Sans"/>
                        </a:defRPr>
                      </a:pPr>
                      <a:r>
                        <a:rPr sz="1000" b="0" i="0" u="none">
                          <a:solidFill>
                            <a:srgbClr val="000000"/>
                          </a:solidFill>
                        </a:rPr>
                        <a:t>Erworbenes mit zystischer Nierenerkrankung assoziiertes RCC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a:t>
                      </a:r>
                    </a:p>
                  </a:txBody>
                  <a:tcPr>
                    <a:solidFill>
                      <a:srgbClr val="FCEACC"/>
                    </a:solidFill>
                  </a:tcPr>
                </a:tc>
                <a:extLst>
                  <a:ext uri="{0D108BD9-81ED-4DB2-BD59-A6C34878D82A}">
                    <a16:rowId xmlns:a16="http://schemas.microsoft.com/office/drawing/2014/main" val="10012"/>
                  </a:ext>
                </a:extLst>
              </a:tr>
              <a:tr h="350531">
                <a:tc>
                  <a:txBody>
                    <a:bodyPr/>
                    <a:lstStyle/>
                    <a:p>
                      <a:pPr algn="l">
                        <a:spcAft>
                          <a:spcPts val="500"/>
                        </a:spcAft>
                        <a:defRPr sz="900" b="0">
                          <a:solidFill>
                            <a:srgbClr val="000000"/>
                          </a:solidFill>
                          <a:latin typeface="Lucida Sans"/>
                        </a:defRPr>
                      </a:pPr>
                      <a:r>
                        <a:rPr sz="1000" b="0" i="0" u="none">
                          <a:solidFill>
                            <a:srgbClr val="000000"/>
                          </a:solidFill>
                        </a:rPr>
                        <a:t>Eosinophiles solid-zystisches RCC (ESC)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Mutationen in Genen des mTOR-Signalwegs (TSC1/2, mTOR)</a:t>
                      </a:r>
                    </a:p>
                  </a:txBody>
                  <a:tcPr>
                    <a:solidFill>
                      <a:srgbClr val="FCEACC"/>
                    </a:solidFill>
                  </a:tcPr>
                </a:tc>
                <a:extLst>
                  <a:ext uri="{0D108BD9-81ED-4DB2-BD59-A6C34878D82A}">
                    <a16:rowId xmlns:a16="http://schemas.microsoft.com/office/drawing/2014/main" val="10013"/>
                  </a:ext>
                </a:extLst>
              </a:tr>
              <a:tr h="350531">
                <a:tc>
                  <a:txBody>
                    <a:bodyPr/>
                    <a:lstStyle/>
                    <a:p>
                      <a:pPr algn="l">
                        <a:spcAft>
                          <a:spcPts val="500"/>
                        </a:spcAft>
                        <a:defRPr sz="900" b="0">
                          <a:solidFill>
                            <a:srgbClr val="000000"/>
                          </a:solidFill>
                          <a:latin typeface="Lucida Sans"/>
                        </a:defRPr>
                      </a:pPr>
                      <a:r>
                        <a:rPr sz="1000" b="0" i="0" u="none">
                          <a:solidFill>
                            <a:srgbClr val="000000"/>
                          </a:solidFill>
                        </a:rPr>
                        <a:t>Eosinophiles RCC, NOS (LOT,HOT)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Mutationen in Genen des mTOR-Signalwegs (TSC1/2, mTOR)</a:t>
                      </a:r>
                    </a:p>
                  </a:txBody>
                  <a:tcPr>
                    <a:solidFill>
                      <a:srgbClr val="FCEACC"/>
                    </a:solidFill>
                  </a:tcPr>
                </a:tc>
                <a:extLst>
                  <a:ext uri="{0D108BD9-81ED-4DB2-BD59-A6C34878D82A}">
                    <a16:rowId xmlns:a16="http://schemas.microsoft.com/office/drawing/2014/main" val="10014"/>
                  </a:ext>
                </a:extLst>
              </a:tr>
              <a:tr h="215711">
                <a:tc>
                  <a:txBody>
                    <a:bodyPr/>
                    <a:lstStyle/>
                    <a:p>
                      <a:pPr algn="l">
                        <a:spcAft>
                          <a:spcPts val="500"/>
                        </a:spcAft>
                        <a:defRPr sz="900" b="0">
                          <a:solidFill>
                            <a:srgbClr val="000000"/>
                          </a:solidFill>
                          <a:latin typeface="Lucida Sans"/>
                        </a:defRPr>
                      </a:pPr>
                      <a:r>
                        <a:rPr sz="1000" b="0" i="0" u="none">
                          <a:solidFill>
                            <a:srgbClr val="000000"/>
                          </a:solidFill>
                        </a:rPr>
                        <a:t>NKZ, nicht klassifiziert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a:t>
                      </a:r>
                    </a:p>
                  </a:txBody>
                  <a:tcPr>
                    <a:solidFill>
                      <a:srgbClr val="FCEACC"/>
                    </a:solidFill>
                  </a:tcPr>
                </a:tc>
                <a:extLst>
                  <a:ext uri="{0D108BD9-81ED-4DB2-BD59-A6C34878D82A}">
                    <a16:rowId xmlns:a16="http://schemas.microsoft.com/office/drawing/2014/main" val="10015"/>
                  </a:ext>
                </a:extLst>
              </a:tr>
              <a:tr h="215711">
                <a:tc>
                  <a:txBody>
                    <a:bodyPr/>
                    <a:lstStyle/>
                    <a:p>
                      <a:pPr algn="l">
                        <a:spcAft>
                          <a:spcPts val="500"/>
                        </a:spcAft>
                        <a:defRPr sz="900" b="0">
                          <a:solidFill>
                            <a:srgbClr val="000000"/>
                          </a:solidFill>
                          <a:latin typeface="Lucida Sans"/>
                        </a:defRPr>
                      </a:pPr>
                      <a:r>
                        <a:rPr sz="1000" b="0" i="0" u="none">
                          <a:solidFill>
                            <a:srgbClr val="000000"/>
                          </a:solidFill>
                        </a:rPr>
                        <a:t>Quelle: </a:t>
                      </a:r>
                      <a:r>
                        <a:rPr sz="1000">
                          <a:solidFill>
                            <a:srgbClr val="F7BF66"/>
                          </a:solidFill>
                          <a:hlinkClick r:id="rId2"/>
                        </a:rPr>
                        <a:t>[Moch, H 2016]</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1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Nicht-Klarzellige Nierenzellkarzinome</a:t>
            </a:r>
          </a:p>
          <a:p>
            <a:r>
              <a:rPr sz="1400"/>
              <a:t>Kapitel 10.2: Therapie der nicht-klarzelligen Nierenzellkarzinome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diagnostische und operative Vorgehen sowie die Nachsorge soll analog zu den klarzelligen Nierenzellkarzinomen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043-017OL-5.0-10.3-2022N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Nicht-Klarzellige Nierenzellkarzinome</a:t>
            </a:r>
          </a:p>
          <a:p>
            <a:r>
              <a:rPr sz="1400"/>
              <a:t>Kapitel 10.2: Therapie der nicht-klarzelligen Nierenzellkarzinome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10.4</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nicht-klarzelligen Nierenzellkarzinome gibt es keine entitätsbezogenen Standards.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043-017OL-5.0-10.4-2022N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Nicht-Klarzellige Nierenzellkarzinome</a:t>
            </a:r>
          </a:p>
          <a:p>
            <a:r>
              <a:rPr sz="1400"/>
              <a:t>Kapitel 10.2: Therapie der nicht-klarzelligen Nierenzellkarzinome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metastasierten nicht-klarzelligen Nierenzellkarzinomen soll keine alleinige Zytokin-basierte 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[Dutcher, JP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043-017OL-5.0-10.5-2022N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Nicht-Klarzellige Nierenzellkarzinome</a:t>
            </a:r>
          </a:p>
          <a:p>
            <a:r>
              <a:rPr sz="1400"/>
              <a:t>Kapitel 10.2: Therapie der nicht-klarzelligen Nierenzellkarzinome</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nicht-klarzelligen Nierenzellkarzinome sollen außerhalb von Studien mit einer IO/IO oder IO/TKI Kombination analog zu den klarzelligen Nierenzellkarzinomen behandelt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[Motzer, R. J. 2019]</a:t>
                      </a:r>
                      <a:r>
                        <a:rPr sz="1000"/>
                        <a:t>, </a:t>
                      </a:r>
                      <a:r>
                        <a:rPr sz="1000">
                          <a:solidFill>
                            <a:srgbClr val="F7BF66"/>
                          </a:solidFill>
                          <a:hlinkClick r:id="rId2"/>
                        </a:rPr>
                        <a:t>[Motzer, RJ 2018]</a:t>
                      </a:r>
                      <a:r>
                        <a:rPr sz="1000"/>
                        <a:t>, </a:t>
                      </a:r>
                      <a:r>
                        <a:rPr sz="1000">
                          <a:solidFill>
                            <a:srgbClr val="F7BF66"/>
                          </a:solidFill>
                          <a:hlinkClick r:id="rId3"/>
                        </a:rPr>
                        <a:t>[Tannir, NM 2021]</a:t>
                      </a:r>
                      <a:r>
                        <a:rPr sz="1000"/>
                        <a:t>, </a:t>
                      </a:r>
                      <a:r>
                        <a:rPr sz="1000">
                          <a:solidFill>
                            <a:srgbClr val="F7BF66"/>
                          </a:solidFill>
                          <a:hlinkClick r:id="rId4"/>
                        </a:rPr>
                        <a:t>[Motzer, R 2021]</a:t>
                      </a:r>
                      <a:r>
                        <a:rPr sz="1000"/>
                        <a:t>, </a:t>
                      </a:r>
                      <a:r>
                        <a:rPr sz="1000">
                          <a:solidFill>
                            <a:srgbClr val="F7BF66"/>
                          </a:solidFill>
                          <a:hlinkClick r:id="rId5"/>
                        </a:rPr>
                        <a:t>[Ruiz-Bañobre, J 2016]</a:t>
                      </a:r>
                      <a:r>
                        <a:rPr sz="1000"/>
                        <a:t>, </a:t>
                      </a:r>
                      <a:r>
                        <a:rPr sz="1000">
                          <a:solidFill>
                            <a:srgbClr val="F7BF66"/>
                          </a:solidFill>
                          <a:hlinkClick r:id="rId6"/>
                        </a:rPr>
                        <a:t>[Adrianzen Herrera, DA 2017]</a:t>
                      </a:r>
                      <a:r>
                        <a:rPr sz="1000"/>
                        <a:t>, </a:t>
                      </a:r>
                      <a:r>
                        <a:rPr sz="1000">
                          <a:solidFill>
                            <a:srgbClr val="F7BF66"/>
                          </a:solidFill>
                          <a:hlinkClick r:id="rId7"/>
                        </a:rPr>
                        <a:t>[Koshkin, VS 2018]</a:t>
                      </a:r>
                      <a:r>
                        <a:rPr sz="1000"/>
                        <a:t>, </a:t>
                      </a:r>
                      <a:r>
                        <a:rPr sz="1000">
                          <a:solidFill>
                            <a:srgbClr val="F7BF66"/>
                          </a:solidFill>
                          <a:hlinkClick r:id="rId8"/>
                        </a:rPr>
                        <a:t>[Mizutani, K 2017]</a:t>
                      </a:r>
                      <a:r>
                        <a:rPr sz="1000"/>
                        <a:t>, </a:t>
                      </a:r>
                      <a:r>
                        <a:rPr sz="1000">
                          <a:solidFill>
                            <a:srgbClr val="F7BF66"/>
                          </a:solidFill>
                          <a:hlinkClick r:id="rId9"/>
                        </a:rPr>
                        <a:t>[Chahoud, J 2020]</a:t>
                      </a:r>
                      <a:r>
                        <a:rPr sz="1000"/>
                        <a:t>, </a:t>
                      </a:r>
                      <a:r>
                        <a:rPr sz="1000">
                          <a:solidFill>
                            <a:srgbClr val="F7BF66"/>
                          </a:solidFill>
                          <a:hlinkClick r:id="rId10"/>
                        </a:rPr>
                        <a:t>[McDermott, DF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043-017OL-5.0-10.6-2022N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1" action="ppaction://hlinksldjump"/>
              </a:rPr>
              <a:t>Inhaltsverzeichnis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Nicht-Klarzellige Nierenzellkarzinome</a:t>
            </a:r>
          </a:p>
          <a:p>
            <a:r>
              <a:rPr sz="1400"/>
              <a:t>Kapitel 10.2: Therapie der nicht-klarzelligen Nierenzellkarzinome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Falle einer Monotherapie sollten bei metastasiertem nicht-klarzelligen Nierenzellkarzinom TKI-Inhibitoren, präferenziell Sunitinib,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[Tannir, NM 2016]</a:t>
                      </a:r>
                      <a:r>
                        <a:rPr sz="1000"/>
                        <a:t>, </a:t>
                      </a:r>
                      <a:r>
                        <a:rPr sz="1000">
                          <a:solidFill>
                            <a:srgbClr val="F7BF66"/>
                          </a:solidFill>
                          <a:hlinkClick r:id="rId3"/>
                        </a:rPr>
                        <a:t>[Armstrong, AJ 2016]</a:t>
                      </a:r>
                      <a:r>
                        <a:rPr sz="1000"/>
                        <a:t>, </a:t>
                      </a:r>
                      <a:r>
                        <a:rPr sz="1000">
                          <a:solidFill>
                            <a:srgbClr val="F7BF66"/>
                          </a:solidFill>
                          <a:hlinkClick r:id="rId4"/>
                        </a:rPr>
                        <a:t>[Motzer, R. J. 2014]</a:t>
                      </a:r>
                      <a:r>
                        <a:rPr sz="1000"/>
                        <a:t>, </a:t>
                      </a:r>
                      <a:r>
                        <a:rPr sz="1000">
                          <a:solidFill>
                            <a:srgbClr val="F7BF66"/>
                          </a:solidFill>
                          <a:hlinkClick r:id="rId5"/>
                        </a:rPr>
                        <a:t>[Bergmann, L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043-017OL-5.0-10.7-2022N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Nicht-Klarzellige Nierenzellkarzinome</a:t>
            </a:r>
          </a:p>
          <a:p>
            <a:r>
              <a:rPr sz="1400"/>
              <a:t>Kapitel 10.2: Therapie der nicht-klarzelligen Nierenzellkarzinome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mTOR Inhibitoren können beim chromophoben Nierenzellkarzinom als Alternative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043-017OL-5.0-10.8-2022N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Nicht-Klarzellige Nierenzellkarzinome</a:t>
            </a:r>
          </a:p>
          <a:p>
            <a:r>
              <a:rPr sz="1400"/>
              <a:t>Kapitel 10.2: Therapie der nicht-klarzelligen Nierenzellkarzinome</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Tyrosinkinase-Inhibitoren können beim nicht-klarzelligen Nierenzellkarzinomen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[Armstrong, AJ 2016]</a:t>
                      </a:r>
                      <a:r>
                        <a:rPr sz="1000"/>
                        <a:t>, </a:t>
                      </a:r>
                      <a:r>
                        <a:rPr sz="1000">
                          <a:solidFill>
                            <a:srgbClr val="F7BF66"/>
                          </a:solidFill>
                          <a:hlinkClick r:id="rId3"/>
                        </a:rPr>
                        <a:t>[Tannir, NM 2016]</a:t>
                      </a:r>
                      <a:r>
                        <a:rPr sz="1000"/>
                        <a:t>, </a:t>
                      </a:r>
                      <a:r>
                        <a:rPr sz="1000">
                          <a:solidFill>
                            <a:srgbClr val="F7BF66"/>
                          </a:solidFill>
                          <a:hlinkClick r:id="rId4"/>
                        </a:rPr>
                        <a:t>[Motzer, R. J. 2014]</a:t>
                      </a:r>
                      <a:r>
                        <a:rPr sz="1000"/>
                        <a:t>, </a:t>
                      </a:r>
                      <a:r>
                        <a:rPr sz="1000">
                          <a:solidFill>
                            <a:srgbClr val="F7BF66"/>
                          </a:solidFill>
                          <a:hlinkClick r:id="rId5"/>
                        </a:rPr>
                        <a:t>[Bergmann, L 2020]</a:t>
                      </a:r>
                      <a:r>
                        <a:rPr sz="1000"/>
                        <a:t>, </a:t>
                      </a:r>
                      <a:r>
                        <a:rPr sz="1000">
                          <a:solidFill>
                            <a:srgbClr val="F7BF66"/>
                          </a:solidFill>
                          <a:hlinkClick r:id="rId6"/>
                        </a:rPr>
                        <a:t>[Bersanelli, M 2020]</a:t>
                      </a:r>
                      <a:r>
                        <a:rPr sz="1000"/>
                        <a:t>, </a:t>
                      </a:r>
                      <a:r>
                        <a:rPr sz="1000">
                          <a:solidFill>
                            <a:srgbClr val="F7BF66"/>
                          </a:solidFill>
                          <a:hlinkClick r:id="rId7"/>
                        </a:rPr>
                        <a:t>[Choueiri, TK 2008]</a:t>
                      </a:r>
                      <a:r>
                        <a:rPr sz="1000"/>
                        <a:t>, </a:t>
                      </a:r>
                      <a:r>
                        <a:rPr sz="1000">
                          <a:solidFill>
                            <a:srgbClr val="F7BF66"/>
                          </a:solidFill>
                          <a:hlinkClick r:id="rId8"/>
                        </a:rPr>
                        <a:t>[Martínez Chanzá, N 2019]</a:t>
                      </a:r>
                      <a:r>
                        <a:rPr sz="1000"/>
                        <a:t>, </a:t>
                      </a:r>
                      <a:r>
                        <a:rPr sz="1000">
                          <a:solidFill>
                            <a:srgbClr val="F7BF66"/>
                          </a:solidFill>
                          <a:hlinkClick r:id="rId9"/>
                        </a:rPr>
                        <a:t>[Vera-Badillo, F. E.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043-017OL-5.0-10.9-2022N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Nicht-Klarzellige Nierenzellkarzinome</a:t>
            </a:r>
          </a:p>
          <a:p>
            <a:r>
              <a:rPr sz="1400"/>
              <a:t>Kapitel 10.2: Therapie der nicht-klarzelligen Nierenzellkarzinome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Metastasierte Nierenzellkarzinome mit sarkomatoidem Anteil sollen analog der klarzelligen Nierenzellkarzinome mit einer IO/IO oder IO/TKI Kombination behandelt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043-017OL-5.0-10.10-2022N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Klinische Studien bei Nierenzellkarzinomen mit sarkomatoidem Anteil</a:t>
            </a:r>
          </a:p>
        </p:txBody>
      </p:sp>
      <p:graphicFrame>
        <p:nvGraphicFramePr>
          <p:cNvPr id="3" name="Table 2"/>
          <p:cNvGraphicFramePr>
            <a:graphicFrameLocks noGrp="1"/>
          </p:cNvGraphicFramePr>
          <p:nvPr>
            <p:extLst>
              <p:ext uri="{D42A27DB-BD31-4B8C-83A1-F6EECF244321}">
                <p14:modId xmlns:p14="http://schemas.microsoft.com/office/powerpoint/2010/main" val="1120125165"/>
              </p:ext>
            </p:extLst>
          </p:nvPr>
        </p:nvGraphicFramePr>
        <p:xfrm>
          <a:off x="360000" y="1890000"/>
          <a:ext cx="11472000" cy="3243580"/>
        </p:xfrm>
        <a:graphic>
          <a:graphicData uri="http://schemas.openxmlformats.org/drawingml/2006/table">
            <a:tbl>
              <a:tblPr firstRow="1" bandRow="1">
                <a:tableStyleId>{5C22544A-7EE6-4342-B048-85BDC9FD1C3A}</a:tableStyleId>
              </a:tblPr>
              <a:tblGrid>
                <a:gridCol w="1638857">
                  <a:extLst>
                    <a:ext uri="{9D8B030D-6E8A-4147-A177-3AD203B41FA5}">
                      <a16:colId xmlns:a16="http://schemas.microsoft.com/office/drawing/2014/main" val="20000"/>
                    </a:ext>
                  </a:extLst>
                </a:gridCol>
                <a:gridCol w="1638857">
                  <a:extLst>
                    <a:ext uri="{9D8B030D-6E8A-4147-A177-3AD203B41FA5}">
                      <a16:colId xmlns:a16="http://schemas.microsoft.com/office/drawing/2014/main" val="20001"/>
                    </a:ext>
                  </a:extLst>
                </a:gridCol>
                <a:gridCol w="1638857">
                  <a:extLst>
                    <a:ext uri="{9D8B030D-6E8A-4147-A177-3AD203B41FA5}">
                      <a16:colId xmlns:a16="http://schemas.microsoft.com/office/drawing/2014/main" val="20002"/>
                    </a:ext>
                  </a:extLst>
                </a:gridCol>
                <a:gridCol w="1638857">
                  <a:extLst>
                    <a:ext uri="{9D8B030D-6E8A-4147-A177-3AD203B41FA5}">
                      <a16:colId xmlns:a16="http://schemas.microsoft.com/office/drawing/2014/main" val="20003"/>
                    </a:ext>
                  </a:extLst>
                </a:gridCol>
                <a:gridCol w="1638857">
                  <a:extLst>
                    <a:ext uri="{9D8B030D-6E8A-4147-A177-3AD203B41FA5}">
                      <a16:colId xmlns:a16="http://schemas.microsoft.com/office/drawing/2014/main" val="20004"/>
                    </a:ext>
                  </a:extLst>
                </a:gridCol>
                <a:gridCol w="1638857">
                  <a:extLst>
                    <a:ext uri="{9D8B030D-6E8A-4147-A177-3AD203B41FA5}">
                      <a16:colId xmlns:a16="http://schemas.microsoft.com/office/drawing/2014/main" val="20005"/>
                    </a:ext>
                  </a:extLst>
                </a:gridCol>
                <a:gridCol w="1638858">
                  <a:extLst>
                    <a:ext uri="{9D8B030D-6E8A-4147-A177-3AD203B41FA5}">
                      <a16:colId xmlns:a16="http://schemas.microsoft.com/office/drawing/2014/main" val="20006"/>
                    </a:ext>
                  </a:extLst>
                </a:gridCol>
              </a:tblGrid>
              <a:tr h="0">
                <a:tc>
                  <a:txBody>
                    <a:bodyPr/>
                    <a:lstStyle/>
                    <a:p>
                      <a:pPr algn="l">
                        <a:spcAft>
                          <a:spcPts val="500"/>
                        </a:spcAft>
                        <a:defRPr sz="900" b="0">
                          <a:solidFill>
                            <a:srgbClr val="000000"/>
                          </a:solidFill>
                          <a:latin typeface="Lucida Sans"/>
                        </a:defRPr>
                      </a:pPr>
                      <a:r>
                        <a:rPr sz="1000" b="1" i="0" u="none"/>
                        <a:t>Referenz</a:t>
                      </a:r>
                    </a:p>
                  </a:txBody>
                  <a:tcPr>
                    <a:solidFill>
                      <a:srgbClr val="F7BF66"/>
                    </a:solidFill>
                  </a:tcPr>
                </a:tc>
                <a:tc>
                  <a:txBody>
                    <a:bodyPr/>
                    <a:lstStyle/>
                    <a:p>
                      <a:pPr algn="l">
                        <a:spcAft>
                          <a:spcPts val="500"/>
                        </a:spcAft>
                        <a:defRPr sz="900" b="0">
                          <a:solidFill>
                            <a:srgbClr val="000000"/>
                          </a:solidFill>
                          <a:latin typeface="Lucida Sans"/>
                        </a:defRPr>
                      </a:pPr>
                      <a:r>
                        <a:rPr sz="1000" b="1" i="0" u="none"/>
                        <a:t>Therapie</a:t>
                      </a:r>
                    </a:p>
                  </a:txBody>
                  <a:tcPr>
                    <a:solidFill>
                      <a:srgbClr val="F7BF66"/>
                    </a:solidFill>
                  </a:tcPr>
                </a:tc>
                <a:tc>
                  <a:txBody>
                    <a:bodyPr/>
                    <a:lstStyle/>
                    <a:p>
                      <a:pPr algn="l">
                        <a:spcAft>
                          <a:spcPts val="500"/>
                        </a:spcAft>
                        <a:defRPr sz="900" b="0">
                          <a:solidFill>
                            <a:srgbClr val="000000"/>
                          </a:solidFill>
                          <a:latin typeface="Lucida Sans"/>
                        </a:defRPr>
                      </a:pPr>
                      <a:r>
                        <a:rPr sz="1000" b="1" i="0" u="none"/>
                        <a:t>N</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 charakteristika</a:t>
                      </a:r>
                    </a:p>
                  </a:txBody>
                  <a:tcPr>
                    <a:solidFill>
                      <a:srgbClr val="F7BF66"/>
                    </a:solidFill>
                  </a:tcPr>
                </a:tc>
                <a:tc>
                  <a:txBody>
                    <a:bodyPr/>
                    <a:lstStyle/>
                    <a:p>
                      <a:pPr algn="l">
                        <a:spcAft>
                          <a:spcPts val="500"/>
                        </a:spcAft>
                        <a:defRPr sz="900" b="0">
                          <a:solidFill>
                            <a:srgbClr val="000000"/>
                          </a:solidFill>
                          <a:latin typeface="Lucida Sans"/>
                        </a:defRPr>
                      </a:pPr>
                      <a:r>
                        <a:rPr sz="1000" b="1" i="0" u="none" dirty="0">
                          <a:solidFill>
                            <a:schemeClr val="tx1"/>
                          </a:solidFill>
                        </a:rPr>
                        <a:t>ORR/CR</a:t>
                      </a:r>
                    </a:p>
                    <a:p>
                      <a:pPr algn="l">
                        <a:spcAft>
                          <a:spcPts val="500"/>
                        </a:spcAft>
                      </a:pPr>
                      <a:r>
                        <a:rPr sz="1000" b="1" i="0" u="none" dirty="0">
                          <a:solidFill>
                            <a:schemeClr val="tx1"/>
                          </a:solidFill>
                        </a:rPr>
                        <a:t>(%)</a:t>
                      </a:r>
                    </a:p>
                  </a:txBody>
                  <a:tcPr>
                    <a:solidFill>
                      <a:srgbClr val="F7BF66"/>
                    </a:solidFill>
                  </a:tcPr>
                </a:tc>
                <a:tc>
                  <a:txBody>
                    <a:bodyPr/>
                    <a:lstStyle/>
                    <a:p>
                      <a:pPr algn="l">
                        <a:spcAft>
                          <a:spcPts val="500"/>
                        </a:spcAft>
                        <a:defRPr sz="900" b="0">
                          <a:solidFill>
                            <a:srgbClr val="000000"/>
                          </a:solidFill>
                          <a:latin typeface="Lucida Sans"/>
                        </a:defRPr>
                      </a:pPr>
                      <a:r>
                        <a:rPr sz="1000" b="1" i="0" u="none" dirty="0">
                          <a:solidFill>
                            <a:schemeClr val="tx1"/>
                          </a:solidFill>
                        </a:rPr>
                        <a:t>PFS</a:t>
                      </a:r>
                    </a:p>
                    <a:p>
                      <a:pPr algn="l">
                        <a:spcAft>
                          <a:spcPts val="500"/>
                        </a:spcAft>
                      </a:pPr>
                      <a:r>
                        <a:rPr sz="1000" b="1" i="0" u="none" dirty="0">
                          <a:solidFill>
                            <a:schemeClr val="tx1"/>
                          </a:solidFill>
                        </a:rPr>
                        <a:t>(</a:t>
                      </a:r>
                      <a:r>
                        <a:rPr sz="1000" b="1" i="0" u="none" dirty="0" err="1">
                          <a:solidFill>
                            <a:schemeClr val="tx1"/>
                          </a:solidFill>
                        </a:rPr>
                        <a:t>Monate</a:t>
                      </a:r>
                      <a:r>
                        <a:rPr sz="1000" b="1" i="0" u="none" dirty="0">
                          <a:solidFill>
                            <a:schemeClr val="tx1"/>
                          </a:solidFill>
                        </a:rPr>
                        <a:t>)</a:t>
                      </a:r>
                    </a:p>
                  </a:txBody>
                  <a:tcPr>
                    <a:solidFill>
                      <a:srgbClr val="F7BF66"/>
                    </a:solidFill>
                  </a:tcPr>
                </a:tc>
                <a:tc>
                  <a:txBody>
                    <a:bodyPr/>
                    <a:lstStyle/>
                    <a:p>
                      <a:pPr algn="l">
                        <a:spcAft>
                          <a:spcPts val="500"/>
                        </a:spcAft>
                        <a:defRPr sz="900" b="0">
                          <a:solidFill>
                            <a:srgbClr val="000000"/>
                          </a:solidFill>
                          <a:latin typeface="Lucida Sans"/>
                        </a:defRPr>
                      </a:pPr>
                      <a:r>
                        <a:rPr sz="1000" b="1" i="0" u="none" dirty="0">
                          <a:solidFill>
                            <a:schemeClr val="tx1"/>
                          </a:solidFill>
                        </a:rPr>
                        <a:t>OS</a:t>
                      </a:r>
                    </a:p>
                    <a:p>
                      <a:pPr algn="l">
                        <a:spcAft>
                          <a:spcPts val="500"/>
                        </a:spcAft>
                      </a:pPr>
                      <a:r>
                        <a:rPr sz="1000" b="1" i="0" u="none" dirty="0">
                          <a:solidFill>
                            <a:schemeClr val="tx1"/>
                          </a:solidFill>
                        </a:rPr>
                        <a:t>(</a:t>
                      </a:r>
                      <a:r>
                        <a:rPr sz="1000" b="1" i="0" u="none" dirty="0" err="1">
                          <a:solidFill>
                            <a:schemeClr val="tx1"/>
                          </a:solidFill>
                        </a:rPr>
                        <a:t>Monate</a:t>
                      </a:r>
                      <a:r>
                        <a:rPr sz="1000" b="1" i="0" u="none" dirty="0">
                          <a:solidFill>
                            <a:schemeClr val="tx1"/>
                          </a:solidFill>
                        </a:rPr>
                        <a: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Tannir et al 2021 (Checkmate 214)</a:t>
                      </a:r>
                    </a:p>
                  </a:txBody>
                  <a:tcPr>
                    <a:solidFill>
                      <a:srgbClr val="FCEACC"/>
                    </a:solidFill>
                  </a:tcPr>
                </a:tc>
                <a:tc>
                  <a:txBody>
                    <a:bodyPr/>
                    <a:lstStyle/>
                    <a:p>
                      <a:pPr algn="l">
                        <a:spcAft>
                          <a:spcPts val="500"/>
                        </a:spcAft>
                        <a:defRPr sz="900" b="0">
                          <a:solidFill>
                            <a:srgbClr val="000000"/>
                          </a:solidFill>
                          <a:latin typeface="Lucida Sans"/>
                        </a:defRPr>
                      </a:pPr>
                      <a:r>
                        <a:rPr sz="1000" b="0" i="0" u="none"/>
                        <a:t>Ipilimumab/Nivolumab</a:t>
                      </a:r>
                    </a:p>
                    <a:p>
                      <a:pPr algn="l">
                        <a:spcAft>
                          <a:spcPts val="500"/>
                        </a:spcAft>
                      </a:pPr>
                      <a:r>
                        <a:rPr sz="1000" b="0" i="0" u="none"/>
                        <a:t>vs Sunitinib)</a:t>
                      </a:r>
                    </a:p>
                  </a:txBody>
                  <a:tcPr>
                    <a:solidFill>
                      <a:srgbClr val="FCEACC"/>
                    </a:solidFill>
                  </a:tcPr>
                </a:tc>
                <a:tc>
                  <a:txBody>
                    <a:bodyPr/>
                    <a:lstStyle/>
                    <a:p>
                      <a:pPr algn="l">
                        <a:spcAft>
                          <a:spcPts val="500"/>
                        </a:spcAft>
                        <a:defRPr sz="900" b="0">
                          <a:solidFill>
                            <a:srgbClr val="000000"/>
                          </a:solidFill>
                          <a:latin typeface="Lucida Sans"/>
                        </a:defRPr>
                      </a:pPr>
                      <a:r>
                        <a:rPr sz="1000" b="0" i="0" u="none"/>
                        <a:t>74</a:t>
                      </a:r>
                    </a:p>
                    <a:p>
                      <a:pPr algn="l">
                        <a:spcAft>
                          <a:spcPts val="500"/>
                        </a:spcAft>
                      </a:pPr>
                      <a:r>
                        <a:rPr sz="1000" b="0" i="0" u="none"/>
                        <a:t>65</a:t>
                      </a:r>
                    </a:p>
                  </a:txBody>
                  <a:tcPr>
                    <a:solidFill>
                      <a:srgbClr val="FCEACC"/>
                    </a:solidFill>
                  </a:tcPr>
                </a:tc>
                <a:tc>
                  <a:txBody>
                    <a:bodyPr/>
                    <a:lstStyle/>
                    <a:p>
                      <a:pPr algn="l">
                        <a:spcAft>
                          <a:spcPts val="500"/>
                        </a:spcAft>
                        <a:defRPr sz="900" b="0">
                          <a:solidFill>
                            <a:srgbClr val="000000"/>
                          </a:solidFill>
                          <a:latin typeface="Lucida Sans"/>
                        </a:defRPr>
                      </a:pPr>
                      <a:r>
                        <a:rPr sz="1000" b="0" i="0" u="none"/>
                        <a:t>ccRCC IR+HR</a:t>
                      </a:r>
                    </a:p>
                  </a:txBody>
                  <a:tcPr>
                    <a:solidFill>
                      <a:srgbClr val="FCEACC"/>
                    </a:solidFill>
                  </a:tcPr>
                </a:tc>
                <a:tc>
                  <a:txBody>
                    <a:bodyPr/>
                    <a:lstStyle/>
                    <a:p>
                      <a:pPr algn="l">
                        <a:spcAft>
                          <a:spcPts val="500"/>
                        </a:spcAft>
                        <a:defRPr sz="900" b="0">
                          <a:solidFill>
                            <a:srgbClr val="000000"/>
                          </a:solidFill>
                          <a:latin typeface="Lucida Sans"/>
                        </a:defRPr>
                      </a:pPr>
                      <a:r>
                        <a:rPr sz="1000" b="0" i="0" u="none"/>
                        <a:t>60,8/19</a:t>
                      </a:r>
                    </a:p>
                    <a:p>
                      <a:pPr algn="l">
                        <a:spcAft>
                          <a:spcPts val="500"/>
                        </a:spcAft>
                      </a:pPr>
                      <a:r>
                        <a:rPr sz="1000" b="0" i="0" u="none"/>
                        <a:t>23,1/3</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26,5</a:t>
                      </a:r>
                    </a:p>
                    <a:p>
                      <a:pPr algn="l">
                        <a:spcAft>
                          <a:spcPts val="500"/>
                        </a:spcAft>
                      </a:pPr>
                      <a:r>
                        <a:rPr sz="1000" b="0" i="0" u="none" dirty="0"/>
                        <a:t>5,1</a:t>
                      </a:r>
                    </a:p>
                  </a:txBody>
                  <a:tcPr>
                    <a:solidFill>
                      <a:srgbClr val="FCEACC"/>
                    </a:solidFill>
                  </a:tcPr>
                </a:tc>
                <a:tc>
                  <a:txBody>
                    <a:bodyPr/>
                    <a:lstStyle/>
                    <a:p>
                      <a:pPr algn="l">
                        <a:spcAft>
                          <a:spcPts val="500"/>
                        </a:spcAft>
                        <a:defRPr sz="900" b="0">
                          <a:solidFill>
                            <a:srgbClr val="000000"/>
                          </a:solidFill>
                          <a:latin typeface="Lucida Sans"/>
                        </a:defRPr>
                      </a:pPr>
                      <a:r>
                        <a:rPr sz="1000" b="0" i="0" u="none"/>
                        <a:t>NR</a:t>
                      </a:r>
                    </a:p>
                    <a:p>
                      <a:pPr algn="l">
                        <a:spcAft>
                          <a:spcPts val="500"/>
                        </a:spcAft>
                      </a:pPr>
                      <a:r>
                        <a:rPr sz="1000" b="0" i="0" u="none"/>
                        <a:t>14,2</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Rini et al 2019</a:t>
                      </a:r>
                    </a:p>
                    <a:p>
                      <a:pPr algn="l">
                        <a:spcAft>
                          <a:spcPts val="500"/>
                        </a:spcAft>
                      </a:pPr>
                      <a:r>
                        <a:rPr sz="1000" b="0" i="0" u="none"/>
                        <a:t>(Keynote 426)</a:t>
                      </a:r>
                    </a:p>
                  </a:txBody>
                  <a:tcPr>
                    <a:solidFill>
                      <a:srgbClr val="FCEACC"/>
                    </a:solidFill>
                  </a:tcPr>
                </a:tc>
                <a:tc>
                  <a:txBody>
                    <a:bodyPr/>
                    <a:lstStyle/>
                    <a:p>
                      <a:pPr algn="l">
                        <a:spcAft>
                          <a:spcPts val="500"/>
                        </a:spcAft>
                        <a:defRPr sz="900" b="0">
                          <a:solidFill>
                            <a:srgbClr val="000000"/>
                          </a:solidFill>
                          <a:latin typeface="Lucida Sans"/>
                        </a:defRPr>
                      </a:pPr>
                      <a:r>
                        <a:rPr sz="1000" b="0" i="0" u="none"/>
                        <a:t>Axitinib/Pembrolizumab</a:t>
                      </a:r>
                    </a:p>
                    <a:p>
                      <a:pPr algn="l">
                        <a:spcAft>
                          <a:spcPts val="500"/>
                        </a:spcAft>
                      </a:pPr>
                      <a:r>
                        <a:rPr sz="1000" b="0" i="0" u="none"/>
                        <a:t>vs Sunitinib </a:t>
                      </a:r>
                    </a:p>
                  </a:txBody>
                  <a:tcPr>
                    <a:solidFill>
                      <a:srgbClr val="FCEACC"/>
                    </a:solidFill>
                  </a:tcPr>
                </a:tc>
                <a:tc>
                  <a:txBody>
                    <a:bodyPr/>
                    <a:lstStyle/>
                    <a:p>
                      <a:pPr algn="l">
                        <a:spcAft>
                          <a:spcPts val="500"/>
                        </a:spcAft>
                        <a:defRPr sz="900" b="0">
                          <a:solidFill>
                            <a:srgbClr val="000000"/>
                          </a:solidFill>
                          <a:latin typeface="Lucida Sans"/>
                        </a:defRPr>
                      </a:pPr>
                      <a:r>
                        <a:rPr sz="1000" b="0" i="0" u="none"/>
                        <a:t>51</a:t>
                      </a:r>
                    </a:p>
                    <a:p>
                      <a:pPr algn="l">
                        <a:spcAft>
                          <a:spcPts val="500"/>
                        </a:spcAft>
                      </a:pPr>
                      <a:r>
                        <a:rPr sz="1000" b="0" i="0" u="none"/>
                        <a:t>54</a:t>
                      </a:r>
                    </a:p>
                  </a:txBody>
                  <a:tcPr>
                    <a:solidFill>
                      <a:srgbClr val="FCEACC"/>
                    </a:solidFill>
                  </a:tcPr>
                </a:tc>
                <a:tc>
                  <a:txBody>
                    <a:bodyPr/>
                    <a:lstStyle/>
                    <a:p>
                      <a:pPr algn="l">
                        <a:spcAft>
                          <a:spcPts val="500"/>
                        </a:spcAft>
                        <a:defRPr sz="900" b="0">
                          <a:solidFill>
                            <a:srgbClr val="000000"/>
                          </a:solidFill>
                          <a:latin typeface="Lucida Sans"/>
                        </a:defRPr>
                      </a:pPr>
                      <a:r>
                        <a:rPr sz="1000" b="0" i="0" u="none"/>
                        <a:t>Alle Risikogruppen</a:t>
                      </a:r>
                    </a:p>
                  </a:txBody>
                  <a:tcPr>
                    <a:solidFill>
                      <a:srgbClr val="FCEACC"/>
                    </a:solidFill>
                  </a:tcPr>
                </a:tc>
                <a:tc>
                  <a:txBody>
                    <a:bodyPr/>
                    <a:lstStyle/>
                    <a:p>
                      <a:pPr algn="l">
                        <a:spcAft>
                          <a:spcPts val="500"/>
                        </a:spcAft>
                        <a:defRPr sz="900" b="0">
                          <a:solidFill>
                            <a:srgbClr val="000000"/>
                          </a:solidFill>
                          <a:latin typeface="Lucida Sans"/>
                        </a:defRPr>
                      </a:pPr>
                      <a:r>
                        <a:rPr sz="1000" b="0" i="0" u="none"/>
                        <a:t>58,8</a:t>
                      </a:r>
                    </a:p>
                    <a:p>
                      <a:pPr algn="l">
                        <a:spcAft>
                          <a:spcPts val="500"/>
                        </a:spcAft>
                      </a:pPr>
                      <a:r>
                        <a:rPr sz="1000" b="0" i="0" u="none"/>
                        <a:t>31,5</a:t>
                      </a:r>
                    </a:p>
                  </a:txBody>
                  <a:tcPr>
                    <a:solidFill>
                      <a:srgbClr val="FCEACC"/>
                    </a:solidFill>
                  </a:tcPr>
                </a:tc>
                <a:tc>
                  <a:txBody>
                    <a:bodyPr/>
                    <a:lstStyle/>
                    <a:p>
                      <a:pPr algn="l">
                        <a:spcAft>
                          <a:spcPts val="500"/>
                        </a:spcAft>
                        <a:defRPr sz="900" b="0">
                          <a:solidFill>
                            <a:srgbClr val="000000"/>
                          </a:solidFill>
                          <a:latin typeface="Lucida Sans"/>
                        </a:defRPr>
                      </a:pPr>
                      <a:r>
                        <a:rPr sz="1000" b="0" i="0" u="none"/>
                        <a:t>Na</a:t>
                      </a:r>
                    </a:p>
                  </a:txBody>
                  <a:tcPr>
                    <a:solidFill>
                      <a:srgbClr val="FCEACC"/>
                    </a:solidFill>
                  </a:tcPr>
                </a:tc>
                <a:tc>
                  <a:txBody>
                    <a:bodyPr/>
                    <a:lstStyle/>
                    <a:p>
                      <a:pPr algn="l">
                        <a:spcAft>
                          <a:spcPts val="500"/>
                        </a:spcAft>
                        <a:defRPr sz="900" b="0">
                          <a:solidFill>
                            <a:srgbClr val="000000"/>
                          </a:solidFill>
                          <a:latin typeface="Lucida Sans"/>
                        </a:defRPr>
                      </a:pPr>
                      <a:r>
                        <a:rPr sz="1000" b="0" i="0" u="none"/>
                        <a:t>OS nach 12 Mo: </a:t>
                      </a:r>
                    </a:p>
                    <a:p>
                      <a:pPr algn="l">
                        <a:spcAft>
                          <a:spcPts val="500"/>
                        </a:spcAft>
                      </a:pPr>
                      <a:r>
                        <a:rPr sz="1000" b="0" i="0" u="none"/>
                        <a:t>83,3 vs 79,5</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Motzer et al 2019 </a:t>
                      </a:r>
                    </a:p>
                    <a:p>
                      <a:pPr algn="l">
                        <a:spcAft>
                          <a:spcPts val="500"/>
                        </a:spcAft>
                      </a:pPr>
                      <a:r>
                        <a:rPr sz="1000" b="0" i="0" u="none"/>
                        <a:t>(Javelin 101)</a:t>
                      </a:r>
                    </a:p>
                  </a:txBody>
                  <a:tcPr>
                    <a:solidFill>
                      <a:srgbClr val="FCEACC"/>
                    </a:solidFill>
                  </a:tcPr>
                </a:tc>
                <a:tc>
                  <a:txBody>
                    <a:bodyPr/>
                    <a:lstStyle/>
                    <a:p>
                      <a:pPr algn="l">
                        <a:spcAft>
                          <a:spcPts val="500"/>
                        </a:spcAft>
                        <a:defRPr sz="900" b="0">
                          <a:solidFill>
                            <a:srgbClr val="000000"/>
                          </a:solidFill>
                          <a:latin typeface="Lucida Sans"/>
                        </a:defRPr>
                      </a:pPr>
                      <a:r>
                        <a:rPr sz="1000" b="0" i="0" u="none"/>
                        <a:t>Axitinib/Avelumab</a:t>
                      </a:r>
                    </a:p>
                    <a:p>
                      <a:pPr algn="l">
                        <a:spcAft>
                          <a:spcPts val="500"/>
                        </a:spcAft>
                      </a:pPr>
                      <a:r>
                        <a:rPr sz="1000" b="0" i="0" u="none"/>
                        <a:t>vs Sunitinib </a:t>
                      </a:r>
                    </a:p>
                  </a:txBody>
                  <a:tcPr>
                    <a:solidFill>
                      <a:srgbClr val="FCEACC"/>
                    </a:solidFill>
                  </a:tcPr>
                </a:tc>
                <a:tc>
                  <a:txBody>
                    <a:bodyPr/>
                    <a:lstStyle/>
                    <a:p>
                      <a:pPr algn="l">
                        <a:spcAft>
                          <a:spcPts val="500"/>
                        </a:spcAft>
                        <a:defRPr sz="900" b="0">
                          <a:solidFill>
                            <a:srgbClr val="000000"/>
                          </a:solidFill>
                          <a:latin typeface="Lucida Sans"/>
                        </a:defRPr>
                      </a:pPr>
                      <a:r>
                        <a:rPr sz="1000" b="0" i="0" u="none"/>
                        <a:t>47</a:t>
                      </a:r>
                    </a:p>
                    <a:p>
                      <a:pPr algn="l">
                        <a:spcAft>
                          <a:spcPts val="500"/>
                        </a:spcAft>
                      </a:pPr>
                      <a:r>
                        <a:rPr sz="1000" b="0" i="0" u="none"/>
                        <a:t>61</a:t>
                      </a:r>
                    </a:p>
                  </a:txBody>
                  <a:tcPr>
                    <a:solidFill>
                      <a:srgbClr val="FCEACC"/>
                    </a:solidFill>
                  </a:tcPr>
                </a:tc>
                <a:tc>
                  <a:txBody>
                    <a:bodyPr/>
                    <a:lstStyle/>
                    <a:p>
                      <a:pPr algn="l">
                        <a:spcAft>
                          <a:spcPts val="500"/>
                        </a:spcAft>
                        <a:defRPr sz="900" b="0">
                          <a:solidFill>
                            <a:srgbClr val="000000"/>
                          </a:solidFill>
                          <a:latin typeface="Lucida Sans"/>
                        </a:defRPr>
                      </a:pPr>
                      <a:r>
                        <a:rPr sz="1000" b="0" i="0" u="none"/>
                        <a:t>Alle Risikogruppen</a:t>
                      </a:r>
                    </a:p>
                  </a:txBody>
                  <a:tcPr>
                    <a:solidFill>
                      <a:srgbClr val="FCEACC"/>
                    </a:solidFill>
                  </a:tcPr>
                </a:tc>
                <a:tc>
                  <a:txBody>
                    <a:bodyPr/>
                    <a:lstStyle/>
                    <a:p>
                      <a:pPr algn="l">
                        <a:spcAft>
                          <a:spcPts val="500"/>
                        </a:spcAft>
                        <a:defRPr sz="900" b="0">
                          <a:solidFill>
                            <a:srgbClr val="000000"/>
                          </a:solidFill>
                          <a:latin typeface="Lucida Sans"/>
                        </a:defRPr>
                      </a:pPr>
                      <a:r>
                        <a:rPr sz="1000" b="0" i="0" u="none"/>
                        <a:t>46,8</a:t>
                      </a:r>
                    </a:p>
                    <a:p>
                      <a:pPr algn="l">
                        <a:spcAft>
                          <a:spcPts val="500"/>
                        </a:spcAft>
                      </a:pPr>
                      <a:r>
                        <a:rPr sz="1000" b="0" i="0" u="none"/>
                        <a:t>21,3</a:t>
                      </a:r>
                    </a:p>
                  </a:txBody>
                  <a:tcPr>
                    <a:solidFill>
                      <a:srgbClr val="FCEACC"/>
                    </a:solidFill>
                  </a:tcPr>
                </a:tc>
                <a:tc>
                  <a:txBody>
                    <a:bodyPr/>
                    <a:lstStyle/>
                    <a:p>
                      <a:pPr algn="l">
                        <a:spcAft>
                          <a:spcPts val="500"/>
                        </a:spcAft>
                        <a:defRPr sz="900" b="0">
                          <a:solidFill>
                            <a:srgbClr val="000000"/>
                          </a:solidFill>
                          <a:latin typeface="Lucida Sans"/>
                        </a:defRPr>
                      </a:pPr>
                      <a:r>
                        <a:rPr sz="1000" b="0" i="0" u="none"/>
                        <a:t>7,4</a:t>
                      </a:r>
                    </a:p>
                    <a:p>
                      <a:pPr algn="l">
                        <a:spcAft>
                          <a:spcPts val="500"/>
                        </a:spcAft>
                      </a:pPr>
                      <a:r>
                        <a:rPr sz="1000" b="1" i="0" u="none"/>
                        <a:t>4,0</a:t>
                      </a:r>
                    </a:p>
                  </a:txBody>
                  <a:tcPr>
                    <a:solidFill>
                      <a:srgbClr val="FCEACC"/>
                    </a:solidFill>
                  </a:tcPr>
                </a:tc>
                <a:tc>
                  <a:txBody>
                    <a:bodyPr/>
                    <a:lstStyle/>
                    <a:p>
                      <a:pPr algn="l">
                        <a:spcAft>
                          <a:spcPts val="500"/>
                        </a:spcAft>
                        <a:defRPr sz="900" b="0">
                          <a:solidFill>
                            <a:srgbClr val="000000"/>
                          </a:solidFill>
                          <a:latin typeface="Lucida Sans"/>
                        </a:defRPr>
                      </a:pPr>
                      <a:r>
                        <a:rPr sz="1000" b="1" i="0" u="none"/>
                        <a:t>OS nach 12 Mo: </a:t>
                      </a:r>
                      <a:r>
                        <a:rPr sz="1000" b="0" i="0" u="none"/>
                        <a:t>83 vs 67</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Rini et al 2019 </a:t>
                      </a:r>
                    </a:p>
                    <a:p>
                      <a:pPr algn="l">
                        <a:spcAft>
                          <a:spcPts val="500"/>
                        </a:spcAft>
                      </a:pPr>
                      <a:r>
                        <a:rPr sz="1000" b="0" i="0" u="none"/>
                        <a:t>(IMotion 151)</a:t>
                      </a:r>
                    </a:p>
                  </a:txBody>
                  <a:tcPr>
                    <a:solidFill>
                      <a:srgbClr val="FCEACC"/>
                    </a:solidFill>
                  </a:tcPr>
                </a:tc>
                <a:tc>
                  <a:txBody>
                    <a:bodyPr/>
                    <a:lstStyle/>
                    <a:p>
                      <a:pPr algn="l">
                        <a:spcAft>
                          <a:spcPts val="500"/>
                        </a:spcAft>
                        <a:defRPr sz="900" b="0">
                          <a:solidFill>
                            <a:srgbClr val="000000"/>
                          </a:solidFill>
                          <a:latin typeface="Lucida Sans"/>
                        </a:defRPr>
                      </a:pPr>
                      <a:r>
                        <a:rPr sz="1000" b="0" i="0" u="none"/>
                        <a:t>Atezolizumab/Bevacizumab</a:t>
                      </a:r>
                    </a:p>
                    <a:p>
                      <a:pPr algn="l">
                        <a:spcAft>
                          <a:spcPts val="500"/>
                        </a:spcAft>
                      </a:pPr>
                      <a:r>
                        <a:rPr sz="1000" b="0" i="0" u="none"/>
                        <a:t>vs. Sunitinib </a:t>
                      </a:r>
                    </a:p>
                  </a:txBody>
                  <a:tcPr>
                    <a:solidFill>
                      <a:srgbClr val="FCEACC"/>
                    </a:solidFill>
                  </a:tcPr>
                </a:tc>
                <a:tc>
                  <a:txBody>
                    <a:bodyPr/>
                    <a:lstStyle/>
                    <a:p>
                      <a:pPr algn="l">
                        <a:spcAft>
                          <a:spcPts val="500"/>
                        </a:spcAft>
                        <a:defRPr sz="900" b="0">
                          <a:solidFill>
                            <a:srgbClr val="000000"/>
                          </a:solidFill>
                          <a:latin typeface="Lucida Sans"/>
                        </a:defRPr>
                      </a:pPr>
                      <a:r>
                        <a:rPr sz="1000" b="0" i="0" u="none"/>
                        <a:t>68</a:t>
                      </a:r>
                    </a:p>
                    <a:p>
                      <a:pPr algn="l">
                        <a:spcAft>
                          <a:spcPts val="500"/>
                        </a:spcAft>
                      </a:pPr>
                      <a:r>
                        <a:rPr sz="1000" b="0" i="0" u="none"/>
                        <a:t>74</a:t>
                      </a:r>
                    </a:p>
                  </a:txBody>
                  <a:tcPr>
                    <a:solidFill>
                      <a:srgbClr val="FCEACC"/>
                    </a:solidFill>
                  </a:tcPr>
                </a:tc>
                <a:tc>
                  <a:txBody>
                    <a:bodyPr/>
                    <a:lstStyle/>
                    <a:p>
                      <a:pPr algn="l">
                        <a:spcAft>
                          <a:spcPts val="500"/>
                        </a:spcAft>
                        <a:defRPr sz="900" b="0">
                          <a:solidFill>
                            <a:srgbClr val="000000"/>
                          </a:solidFill>
                          <a:latin typeface="Lucida Sans"/>
                        </a:defRPr>
                      </a:pPr>
                      <a:r>
                        <a:rPr sz="1000" b="0" i="0" u="none"/>
                        <a:t>Alle Risikogruppen</a:t>
                      </a:r>
                    </a:p>
                  </a:txBody>
                  <a:tcPr>
                    <a:solidFill>
                      <a:srgbClr val="FCEACC"/>
                    </a:solidFill>
                  </a:tcPr>
                </a:tc>
                <a:tc>
                  <a:txBody>
                    <a:bodyPr/>
                    <a:lstStyle/>
                    <a:p>
                      <a:pPr algn="l">
                        <a:spcAft>
                          <a:spcPts val="500"/>
                        </a:spcAft>
                        <a:defRPr sz="900" b="0">
                          <a:solidFill>
                            <a:srgbClr val="000000"/>
                          </a:solidFill>
                          <a:latin typeface="Lucida Sans"/>
                        </a:defRPr>
                      </a:pPr>
                      <a:r>
                        <a:rPr sz="1000" b="0" i="0" u="none"/>
                        <a:t>49/10</a:t>
                      </a:r>
                    </a:p>
                    <a:p>
                      <a:pPr algn="l">
                        <a:spcAft>
                          <a:spcPts val="500"/>
                        </a:spcAft>
                      </a:pPr>
                      <a:r>
                        <a:rPr sz="1000" b="0" i="0" u="none"/>
                        <a:t>14/3</a:t>
                      </a:r>
                    </a:p>
                  </a:txBody>
                  <a:tcPr>
                    <a:solidFill>
                      <a:srgbClr val="FCEACC"/>
                    </a:solidFill>
                  </a:tcPr>
                </a:tc>
                <a:tc>
                  <a:txBody>
                    <a:bodyPr/>
                    <a:lstStyle/>
                    <a:p>
                      <a:pPr algn="l">
                        <a:spcAft>
                          <a:spcPts val="500"/>
                        </a:spcAft>
                        <a:defRPr sz="900" b="0">
                          <a:solidFill>
                            <a:srgbClr val="000000"/>
                          </a:solidFill>
                          <a:latin typeface="Lucida Sans"/>
                        </a:defRPr>
                      </a:pPr>
                      <a:r>
                        <a:rPr sz="1000" b="0" i="0" u="none"/>
                        <a:t>8,3</a:t>
                      </a:r>
                    </a:p>
                    <a:p>
                      <a:pPr algn="l">
                        <a:spcAft>
                          <a:spcPts val="500"/>
                        </a:spcAft>
                      </a:pPr>
                      <a:r>
                        <a:rPr sz="1000" b="0" i="0" u="none"/>
                        <a:t>5,3</a:t>
                      </a:r>
                    </a:p>
                  </a:txBody>
                  <a:tcPr>
                    <a:solidFill>
                      <a:srgbClr val="FCEACC"/>
                    </a:solidFill>
                  </a:tcPr>
                </a:tc>
                <a:tc>
                  <a:txBody>
                    <a:bodyPr/>
                    <a:lstStyle/>
                    <a:p>
                      <a:pPr algn="l">
                        <a:spcAft>
                          <a:spcPts val="500"/>
                        </a:spcAft>
                        <a:defRPr sz="900" b="0">
                          <a:solidFill>
                            <a:srgbClr val="000000"/>
                          </a:solidFill>
                          <a:latin typeface="Lucida Sans"/>
                        </a:defRPr>
                      </a:pPr>
                      <a:r>
                        <a:rPr sz="1000" b="0" i="0" u="none"/>
                        <a:t>21,7</a:t>
                      </a:r>
                    </a:p>
                    <a:p>
                      <a:pPr algn="l">
                        <a:spcAft>
                          <a:spcPts val="500"/>
                        </a:spcAft>
                      </a:pPr>
                      <a:r>
                        <a:rPr sz="1000" b="0" i="0" u="none"/>
                        <a:t>15,4</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McGregor et al 2020</a:t>
                      </a:r>
                    </a:p>
                  </a:txBody>
                  <a:tcPr>
                    <a:solidFill>
                      <a:srgbClr val="FCEACC"/>
                    </a:solidFill>
                  </a:tcPr>
                </a:tc>
                <a:tc>
                  <a:txBody>
                    <a:bodyPr/>
                    <a:lstStyle/>
                    <a:p>
                      <a:pPr algn="l">
                        <a:spcAft>
                          <a:spcPts val="500"/>
                        </a:spcAft>
                        <a:defRPr sz="900" b="0">
                          <a:solidFill>
                            <a:srgbClr val="000000"/>
                          </a:solidFill>
                          <a:latin typeface="Lucida Sans"/>
                        </a:defRPr>
                      </a:pPr>
                      <a:r>
                        <a:rPr sz="1000" b="0" i="0" u="none"/>
                        <a:t>Atezolizumab/Bevacizumab</a:t>
                      </a:r>
                    </a:p>
                  </a:txBody>
                  <a:tcPr>
                    <a:solidFill>
                      <a:srgbClr val="FCEACC"/>
                    </a:solidFill>
                  </a:tcPr>
                </a:tc>
                <a:tc>
                  <a:txBody>
                    <a:bodyPr/>
                    <a:lstStyle/>
                    <a:p>
                      <a:pPr algn="l">
                        <a:spcAft>
                          <a:spcPts val="500"/>
                        </a:spcAft>
                        <a:defRPr sz="900" b="0">
                          <a:solidFill>
                            <a:srgbClr val="000000"/>
                          </a:solidFill>
                          <a:latin typeface="Lucida Sans"/>
                        </a:defRPr>
                      </a:pPr>
                      <a:r>
                        <a:rPr sz="1000" b="0" i="0" u="none"/>
                        <a:t>60</a:t>
                      </a:r>
                    </a:p>
                  </a:txBody>
                  <a:tcPr>
                    <a:solidFill>
                      <a:srgbClr val="FCEACC"/>
                    </a:solidFill>
                  </a:tcPr>
                </a:tc>
                <a:tc>
                  <a:txBody>
                    <a:bodyPr/>
                    <a:lstStyle/>
                    <a:p>
                      <a:pPr algn="l">
                        <a:spcAft>
                          <a:spcPts val="500"/>
                        </a:spcAft>
                        <a:defRPr sz="900" b="0">
                          <a:solidFill>
                            <a:srgbClr val="000000"/>
                          </a:solidFill>
                          <a:latin typeface="Lucida Sans"/>
                        </a:defRPr>
                      </a:pPr>
                      <a:r>
                        <a:rPr sz="1000" b="0" i="0" u="none"/>
                        <a:t>Alle Risikogruppen</a:t>
                      </a:r>
                    </a:p>
                  </a:txBody>
                  <a:tcPr>
                    <a:solidFill>
                      <a:srgbClr val="FCEACC"/>
                    </a:solidFill>
                  </a:tcPr>
                </a:tc>
                <a:tc>
                  <a:txBody>
                    <a:bodyPr/>
                    <a:lstStyle/>
                    <a:p>
                      <a:pPr algn="l">
                        <a:spcAft>
                          <a:spcPts val="500"/>
                        </a:spcAft>
                        <a:defRPr sz="900" b="0">
                          <a:solidFill>
                            <a:srgbClr val="000000"/>
                          </a:solidFill>
                          <a:latin typeface="Lucida Sans"/>
                        </a:defRPr>
                      </a:pPr>
                      <a:r>
                        <a:rPr sz="1000" b="0" i="0" u="none"/>
                        <a:t>33</a:t>
                      </a:r>
                    </a:p>
                  </a:txBody>
                  <a:tcPr>
                    <a:solidFill>
                      <a:srgbClr val="FCEACC"/>
                    </a:solidFill>
                  </a:tcPr>
                </a:tc>
                <a:tc>
                  <a:txBody>
                    <a:bodyPr/>
                    <a:lstStyle/>
                    <a:p>
                      <a:pPr algn="l">
                        <a:spcAft>
                          <a:spcPts val="500"/>
                        </a:spcAft>
                        <a:defRPr sz="900" b="0">
                          <a:solidFill>
                            <a:srgbClr val="000000"/>
                          </a:solidFill>
                          <a:latin typeface="Lucida Sans"/>
                        </a:defRPr>
                      </a:pPr>
                      <a:r>
                        <a:rPr sz="1000" b="0" i="0" u="none"/>
                        <a:t>8,3</a:t>
                      </a:r>
                    </a:p>
                  </a:txBody>
                  <a:tcPr>
                    <a:solidFill>
                      <a:srgbClr val="FCEACC"/>
                    </a:solidFill>
                  </a:tcPr>
                </a:tc>
                <a:tc>
                  <a:txBody>
                    <a:bodyPr/>
                    <a:lstStyle/>
                    <a:p>
                      <a:pPr algn="l">
                        <a:spcAft>
                          <a:spcPts val="500"/>
                        </a:spcAft>
                        <a:defRPr sz="900" b="0">
                          <a:solidFill>
                            <a:srgbClr val="000000"/>
                          </a:solidFill>
                          <a:latin typeface="Lucida Sans"/>
                        </a:defRPr>
                      </a:pPr>
                      <a:r>
                        <a:rPr sz="1000" b="0" i="0" u="none"/>
                        <a:t>NR</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McDermott et al 2021</a:t>
                      </a:r>
                    </a:p>
                  </a:txBody>
                  <a:tcPr>
                    <a:solidFill>
                      <a:srgbClr val="FCEACC"/>
                    </a:solidFill>
                  </a:tcPr>
                </a:tc>
                <a:tc>
                  <a:txBody>
                    <a:bodyPr/>
                    <a:lstStyle/>
                    <a:p>
                      <a:pPr algn="l">
                        <a:spcAft>
                          <a:spcPts val="500"/>
                        </a:spcAft>
                        <a:defRPr sz="900" b="0">
                          <a:solidFill>
                            <a:srgbClr val="000000"/>
                          </a:solidFill>
                          <a:latin typeface="Lucida Sans"/>
                        </a:defRPr>
                      </a:pPr>
                      <a:r>
                        <a:rPr sz="1000" b="0" i="0" u="none"/>
                        <a:t>Pembrolizumab</a:t>
                      </a:r>
                    </a:p>
                  </a:txBody>
                  <a:tcPr>
                    <a:solidFill>
                      <a:srgbClr val="FCEACC"/>
                    </a:solidFill>
                  </a:tcPr>
                </a:tc>
                <a:tc>
                  <a:txBody>
                    <a:bodyPr/>
                    <a:lstStyle/>
                    <a:p>
                      <a:pPr algn="l">
                        <a:spcAft>
                          <a:spcPts val="500"/>
                        </a:spcAft>
                        <a:defRPr sz="900" b="0">
                          <a:solidFill>
                            <a:srgbClr val="000000"/>
                          </a:solidFill>
                          <a:latin typeface="Lucida Sans"/>
                        </a:defRPr>
                      </a:pPr>
                      <a:r>
                        <a:rPr sz="1000" b="0" i="0" u="none"/>
                        <a:t>38</a:t>
                      </a:r>
                    </a:p>
                  </a:txBody>
                  <a:tcPr>
                    <a:solidFill>
                      <a:srgbClr val="FCEACC"/>
                    </a:solidFill>
                  </a:tcPr>
                </a:tc>
                <a:tc>
                  <a:txBody>
                    <a:bodyPr/>
                    <a:lstStyle/>
                    <a:p>
                      <a:pPr algn="l">
                        <a:spcAft>
                          <a:spcPts val="500"/>
                        </a:spcAft>
                        <a:defRPr sz="900" b="0">
                          <a:solidFill>
                            <a:srgbClr val="000000"/>
                          </a:solidFill>
                          <a:latin typeface="Lucida Sans"/>
                        </a:defRPr>
                      </a:pPr>
                      <a:r>
                        <a:rPr sz="1000" b="0" i="0" u="none"/>
                        <a:t>Alle Risikogruppen</a:t>
                      </a:r>
                    </a:p>
                  </a:txBody>
                  <a:tcPr>
                    <a:solidFill>
                      <a:srgbClr val="FCEACC"/>
                    </a:solidFill>
                  </a:tcPr>
                </a:tc>
                <a:tc>
                  <a:txBody>
                    <a:bodyPr/>
                    <a:lstStyle/>
                    <a:p>
                      <a:pPr algn="l">
                        <a:spcAft>
                          <a:spcPts val="500"/>
                        </a:spcAft>
                        <a:defRPr sz="900" b="0">
                          <a:solidFill>
                            <a:srgbClr val="000000"/>
                          </a:solidFill>
                          <a:latin typeface="Lucida Sans"/>
                        </a:defRPr>
                      </a:pPr>
                      <a:r>
                        <a:rPr sz="1000" b="0" i="0" u="none"/>
                        <a:t>42,1/10,5</a:t>
                      </a:r>
                    </a:p>
                  </a:txBody>
                  <a:tcPr>
                    <a:solidFill>
                      <a:srgbClr val="FCEACC"/>
                    </a:solidFill>
                  </a:tcPr>
                </a:tc>
                <a:tc>
                  <a:txBody>
                    <a:bodyPr/>
                    <a:lstStyle/>
                    <a:p>
                      <a:pPr algn="l">
                        <a:spcAft>
                          <a:spcPts val="500"/>
                        </a:spcAft>
                        <a:defRPr sz="900" b="0">
                          <a:solidFill>
                            <a:srgbClr val="000000"/>
                          </a:solidFill>
                          <a:latin typeface="Lucida Sans"/>
                        </a:defRPr>
                      </a:pPr>
                      <a:r>
                        <a:rPr sz="1000" b="0" i="0" u="none"/>
                        <a:t>6,9</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25,5</a:t>
                      </a:r>
                    </a:p>
                  </a:txBody>
                  <a:tcPr>
                    <a:solidFill>
                      <a:srgbClr val="FCEA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Biopsie einer unklaren Raumforderung der Niere sollte nur erfolgen, wenn dies die Therapiewahl beeinflussen könnte.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043-017OL-5.0-4.3-2022G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64" y="351876"/>
            <a:ext cx="11582400" cy="1066800"/>
          </a:xfrm>
        </p:spPr>
        <p:txBody>
          <a:bodyPr/>
          <a:lstStyle/>
          <a:p>
            <a:pPr>
              <a:defRPr sz="2000"/>
            </a:pPr>
            <a:r>
              <a:rPr dirty="0" err="1"/>
              <a:t>Übersicht</a:t>
            </a:r>
            <a:r>
              <a:rPr dirty="0"/>
              <a:t> </a:t>
            </a:r>
            <a:r>
              <a:rPr dirty="0" err="1"/>
              <a:t>erblicher</a:t>
            </a:r>
            <a:r>
              <a:rPr dirty="0"/>
              <a:t> </a:t>
            </a:r>
            <a:r>
              <a:rPr dirty="0" err="1"/>
              <a:t>Tumorsyndrome</a:t>
            </a:r>
            <a:r>
              <a:rPr dirty="0"/>
              <a:t> </a:t>
            </a:r>
            <a:r>
              <a:rPr dirty="0" err="1"/>
              <a:t>mit</a:t>
            </a:r>
            <a:r>
              <a:rPr dirty="0"/>
              <a:t> </a:t>
            </a:r>
            <a:r>
              <a:rPr dirty="0" err="1"/>
              <a:t>Nierentumoren</a:t>
            </a:r>
            <a:r>
              <a:rPr lang="de-DE" dirty="0"/>
              <a:t> I</a:t>
            </a:r>
            <a:endParaRPr dirty="0"/>
          </a:p>
        </p:txBody>
      </p:sp>
      <p:graphicFrame>
        <p:nvGraphicFramePr>
          <p:cNvPr id="3" name="Table 2"/>
          <p:cNvGraphicFramePr>
            <a:graphicFrameLocks noGrp="1"/>
          </p:cNvGraphicFramePr>
          <p:nvPr>
            <p:extLst>
              <p:ext uri="{D42A27DB-BD31-4B8C-83A1-F6EECF244321}">
                <p14:modId xmlns:p14="http://schemas.microsoft.com/office/powerpoint/2010/main" val="3761907263"/>
              </p:ext>
            </p:extLst>
          </p:nvPr>
        </p:nvGraphicFramePr>
        <p:xfrm>
          <a:off x="470865" y="1052736"/>
          <a:ext cx="10329135" cy="4648200"/>
        </p:xfrm>
        <a:graphic>
          <a:graphicData uri="http://schemas.openxmlformats.org/drawingml/2006/table">
            <a:tbl>
              <a:tblPr firstRow="1" bandRow="1">
                <a:tableStyleId>{5C22544A-7EE6-4342-B048-85BDC9FD1C3A}</a:tableStyleId>
              </a:tblPr>
              <a:tblGrid>
                <a:gridCol w="2065827">
                  <a:extLst>
                    <a:ext uri="{9D8B030D-6E8A-4147-A177-3AD203B41FA5}">
                      <a16:colId xmlns:a16="http://schemas.microsoft.com/office/drawing/2014/main" val="20000"/>
                    </a:ext>
                  </a:extLst>
                </a:gridCol>
                <a:gridCol w="1255053">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gridCol w="1535647">
                  <a:extLst>
                    <a:ext uri="{9D8B030D-6E8A-4147-A177-3AD203B41FA5}">
                      <a16:colId xmlns:a16="http://schemas.microsoft.com/office/drawing/2014/main" val="20004"/>
                    </a:ext>
                  </a:extLst>
                </a:gridCol>
              </a:tblGrid>
              <a:tr h="0">
                <a:tc>
                  <a:txBody>
                    <a:bodyPr/>
                    <a:lstStyle/>
                    <a:p>
                      <a:pPr algn="l">
                        <a:spcAft>
                          <a:spcPts val="500"/>
                        </a:spcAft>
                        <a:defRPr sz="900" b="0">
                          <a:solidFill>
                            <a:srgbClr val="000000"/>
                          </a:solidFill>
                          <a:latin typeface="Lucida Sans"/>
                        </a:defRPr>
                      </a:pPr>
                      <a:r>
                        <a:rPr sz="1000" b="1" i="0" u="none" dirty="0" err="1"/>
                        <a:t>Syndrom</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dirty="0"/>
                        <a:t>Gen</a:t>
                      </a:r>
                    </a:p>
                  </a:txBody>
                  <a:tcPr>
                    <a:solidFill>
                      <a:srgbClr val="F7BF66"/>
                    </a:solidFill>
                  </a:tcPr>
                </a:tc>
                <a:tc>
                  <a:txBody>
                    <a:bodyPr/>
                    <a:lstStyle/>
                    <a:p>
                      <a:pPr algn="l">
                        <a:spcAft>
                          <a:spcPts val="500"/>
                        </a:spcAft>
                        <a:defRPr sz="900" b="0">
                          <a:solidFill>
                            <a:srgbClr val="000000"/>
                          </a:solidFill>
                          <a:latin typeface="Lucida Sans"/>
                        </a:defRPr>
                      </a:pPr>
                      <a:r>
                        <a:rPr sz="1000" b="1" i="0" u="none" dirty="0" err="1"/>
                        <a:t>Histologie</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dirty="0" err="1"/>
                        <a:t>Andere</a:t>
                      </a:r>
                      <a:r>
                        <a:rPr sz="1000" b="1" i="0" u="none" dirty="0"/>
                        <a:t> </a:t>
                      </a:r>
                      <a:r>
                        <a:rPr sz="1000" b="1" i="0" u="none" dirty="0" err="1"/>
                        <a:t>klinische</a:t>
                      </a:r>
                      <a:r>
                        <a:rPr sz="1000" b="1" i="0" u="none" dirty="0"/>
                        <a:t> </a:t>
                      </a:r>
                      <a:r>
                        <a:rPr sz="1000" b="1" i="0" u="none" dirty="0" err="1"/>
                        <a:t>Symptome</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dirty="0" err="1"/>
                        <a:t>Lebenszeit-Risiko</a:t>
                      </a:r>
                      <a:r>
                        <a:rPr sz="1000" b="1" i="0" u="none" dirty="0"/>
                        <a:t> für </a:t>
                      </a:r>
                      <a:r>
                        <a:rPr sz="1000" b="1" i="0" u="none" dirty="0" err="1"/>
                        <a:t>renale</a:t>
                      </a:r>
                      <a:r>
                        <a:rPr sz="1000" b="1" i="0" u="none" dirty="0"/>
                        <a:t> </a:t>
                      </a:r>
                      <a:r>
                        <a:rPr sz="1000" b="1" i="0" u="none" dirty="0" err="1"/>
                        <a:t>Malignome</a:t>
                      </a:r>
                      <a:endParaRPr sz="1000" b="1" i="0" u="none" dirty="0"/>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Von-Hippel-Lindau</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VHL</a:t>
                      </a:r>
                    </a:p>
                  </a:txBody>
                  <a:tcPr>
                    <a:solidFill>
                      <a:srgbClr val="FCEACC"/>
                    </a:solidFill>
                  </a:tcPr>
                </a:tc>
                <a:tc>
                  <a:txBody>
                    <a:bodyPr/>
                    <a:lstStyle/>
                    <a:p>
                      <a:pPr algn="l">
                        <a:spcAft>
                          <a:spcPts val="500"/>
                        </a:spcAft>
                        <a:defRPr sz="900" b="0">
                          <a:solidFill>
                            <a:srgbClr val="000000"/>
                          </a:solidFill>
                          <a:latin typeface="Lucida Sans"/>
                        </a:defRPr>
                      </a:pPr>
                      <a:r>
                        <a:rPr sz="1000" b="0" i="0" u="none"/>
                        <a:t>Klarzelliges Nierenzellkarzinom (NZK)</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ZNS-</a:t>
                      </a:r>
                      <a:r>
                        <a:rPr sz="1000" b="0" i="0" u="none" dirty="0" err="1"/>
                        <a:t>Hämangioblastome</a:t>
                      </a:r>
                      <a:r>
                        <a:rPr sz="1000" b="0" i="0" u="none" dirty="0"/>
                        <a:t>, (</a:t>
                      </a:r>
                      <a:r>
                        <a:rPr sz="1000" b="0" i="0" u="none" dirty="0" err="1"/>
                        <a:t>zerebellär</a:t>
                      </a:r>
                      <a:r>
                        <a:rPr sz="1000" b="0" i="0" u="none" dirty="0"/>
                        <a:t>, retinal)</a:t>
                      </a:r>
                      <a:r>
                        <a:rPr lang="de-DE" sz="1000" b="0" i="0" u="none" dirty="0"/>
                        <a:t> </a:t>
                      </a:r>
                      <a:r>
                        <a:rPr sz="1000" b="0" i="0" u="none" dirty="0" err="1"/>
                        <a:t>Phäochromozytom</a:t>
                      </a:r>
                      <a:r>
                        <a:rPr sz="1000" b="0" i="0" u="none" dirty="0"/>
                        <a:t>
</a:t>
                      </a:r>
                    </a:p>
                    <a:p>
                      <a:pPr algn="l">
                        <a:spcAft>
                          <a:spcPts val="500"/>
                        </a:spcAft>
                      </a:pPr>
                      <a:r>
                        <a:rPr sz="1000" b="0" i="0" u="none" dirty="0" err="1"/>
                        <a:t>Neuroendokrine</a:t>
                      </a:r>
                      <a:r>
                        <a:rPr sz="1000" b="0" i="0" u="none" dirty="0"/>
                        <a:t> </a:t>
                      </a:r>
                      <a:r>
                        <a:rPr sz="1000" b="0" i="0" u="none" dirty="0" err="1"/>
                        <a:t>Tumoren</a:t>
                      </a:r>
                      <a:r>
                        <a:rPr sz="1000" b="0" i="0" u="none" dirty="0"/>
                        <a:t> des </a:t>
                      </a:r>
                      <a:r>
                        <a:rPr sz="1000" b="0" i="0" u="none" dirty="0" err="1"/>
                        <a:t>Pankreas</a:t>
                      </a:r>
                      <a:r>
                        <a:rPr sz="1000" b="0" i="0" u="none" dirty="0"/>
                        <a:t> (NET)</a:t>
                      </a:r>
                    </a:p>
                    <a:p>
                      <a:pPr algn="l">
                        <a:spcAft>
                          <a:spcPts val="500"/>
                        </a:spcAft>
                      </a:pPr>
                      <a:r>
                        <a:rPr sz="1000" b="0" i="0" u="none" dirty="0" err="1"/>
                        <a:t>Pankreas</a:t>
                      </a:r>
                      <a:r>
                        <a:rPr sz="1000" b="0" i="0" u="none" dirty="0"/>
                        <a:t>-/</a:t>
                      </a:r>
                      <a:r>
                        <a:rPr sz="1000" b="0" i="0" u="none" dirty="0" err="1"/>
                        <a:t>Nierenzysten</a:t>
                      </a:r>
                      <a:endParaRPr sz="1000" b="0" i="0" u="none" dirty="0"/>
                    </a:p>
                    <a:p>
                      <a:pPr algn="l">
                        <a:spcAft>
                          <a:spcPts val="500"/>
                        </a:spcAft>
                      </a:pPr>
                      <a:r>
                        <a:rPr sz="1000" b="0" i="0" u="none" dirty="0" err="1"/>
                        <a:t>Zystadenome</a:t>
                      </a:r>
                      <a:r>
                        <a:rPr sz="1000" b="0" i="0" u="none" dirty="0"/>
                        <a:t> (</a:t>
                      </a:r>
                      <a:r>
                        <a:rPr sz="1000" b="0" i="0" u="none" dirty="0" err="1"/>
                        <a:t>Nebenhoden</a:t>
                      </a:r>
                      <a:r>
                        <a:rPr sz="1000" b="0" i="0" u="none" dirty="0"/>
                        <a:t>, </a:t>
                      </a:r>
                      <a:r>
                        <a:rPr sz="1000" b="0" i="0" u="none" dirty="0" err="1"/>
                        <a:t>Pankreas</a:t>
                      </a:r>
                      <a:r>
                        <a:rPr sz="1000" b="0" i="0" u="none" dirty="0"/>
                        <a:t>, Mesosalpinx)</a:t>
                      </a:r>
                    </a:p>
                    <a:p>
                      <a:pPr algn="l">
                        <a:spcAft>
                          <a:spcPts val="500"/>
                        </a:spcAft>
                      </a:pPr>
                      <a:r>
                        <a:rPr sz="1000" b="0" i="0" u="none" dirty="0" err="1"/>
                        <a:t>Endolymphatischer</a:t>
                      </a:r>
                      <a:r>
                        <a:rPr sz="1000" b="0" i="0" u="none" dirty="0"/>
                        <a:t> Tumor</a:t>
                      </a:r>
                    </a:p>
                  </a:txBody>
                  <a:tcPr>
                    <a:solidFill>
                      <a:srgbClr val="FCEACC"/>
                    </a:solidFill>
                  </a:tcPr>
                </a:tc>
                <a:tc>
                  <a:txBody>
                    <a:bodyPr/>
                    <a:lstStyle/>
                    <a:p>
                      <a:pPr algn="l">
                        <a:spcAft>
                          <a:spcPts val="500"/>
                        </a:spcAft>
                        <a:defRPr sz="900" b="0">
                          <a:solidFill>
                            <a:srgbClr val="000000"/>
                          </a:solidFill>
                          <a:latin typeface="Lucida Sans"/>
                        </a:defRPr>
                      </a:pPr>
                      <a:r>
                        <a:rPr sz="1000" b="0" i="0" u="none"/>
                        <a:t>30-70 %</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Hereditäres papilläres Nierenzellkarzinom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t>MET</a:t>
                      </a:r>
                    </a:p>
                  </a:txBody>
                  <a:tcPr>
                    <a:solidFill>
                      <a:srgbClr val="FCEACC"/>
                    </a:solidFill>
                  </a:tcPr>
                </a:tc>
                <a:tc>
                  <a:txBody>
                    <a:bodyPr/>
                    <a:lstStyle/>
                    <a:p>
                      <a:pPr algn="l">
                        <a:spcAft>
                          <a:spcPts val="500"/>
                        </a:spcAft>
                        <a:defRPr sz="900" b="0">
                          <a:solidFill>
                            <a:srgbClr val="000000"/>
                          </a:solidFill>
                          <a:latin typeface="Lucida Sans"/>
                        </a:defRPr>
                      </a:pPr>
                      <a:r>
                        <a:rPr sz="1000" b="0" i="0" u="none"/>
                        <a:t>Papilläres NZK, meist G1/2</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50 %</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Birt-Hogg-Dubé-Syndrom</a:t>
                      </a:r>
                    </a:p>
                  </a:txBody>
                  <a:tcPr>
                    <a:solidFill>
                      <a:srgbClr val="FCEACC"/>
                    </a:solidFill>
                  </a:tcPr>
                </a:tc>
                <a:tc>
                  <a:txBody>
                    <a:bodyPr/>
                    <a:lstStyle/>
                    <a:p>
                      <a:pPr algn="l">
                        <a:spcAft>
                          <a:spcPts val="500"/>
                        </a:spcAft>
                        <a:defRPr sz="900" b="0">
                          <a:solidFill>
                            <a:srgbClr val="000000"/>
                          </a:solidFill>
                          <a:latin typeface="Lucida Sans"/>
                        </a:defRPr>
                      </a:pPr>
                      <a:r>
                        <a:rPr sz="1000" b="0" i="0" u="none"/>
                        <a:t>BHD</a:t>
                      </a:r>
                    </a:p>
                  </a:txBody>
                  <a:tcPr>
                    <a:solidFill>
                      <a:srgbClr val="FCEACC"/>
                    </a:solidFill>
                  </a:tcPr>
                </a:tc>
                <a:tc>
                  <a:txBody>
                    <a:bodyPr/>
                    <a:lstStyle/>
                    <a:p>
                      <a:pPr algn="l">
                        <a:spcAft>
                          <a:spcPts val="500"/>
                        </a:spcAft>
                        <a:defRPr sz="900" b="0">
                          <a:solidFill>
                            <a:srgbClr val="000000"/>
                          </a:solidFill>
                          <a:latin typeface="Lucida Sans"/>
                        </a:defRPr>
                      </a:pPr>
                      <a:r>
                        <a:rPr sz="1000" b="0" i="0" u="none"/>
                        <a:t>Häufig: hybrid-onkozytischer Tumor, verschie-dene histologische Subtypen: klarzellig, papillär, und Onkozytom</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Gutartige</a:t>
                      </a:r>
                      <a:r>
                        <a:rPr sz="1000" b="0" i="0" u="none" dirty="0"/>
                        <a:t> </a:t>
                      </a:r>
                      <a:r>
                        <a:rPr sz="1000" b="0" i="0" u="none" dirty="0" err="1"/>
                        <a:t>Hauttumoren</a:t>
                      </a:r>
                      <a:r>
                        <a:rPr sz="1000" b="0" i="0" u="none" dirty="0"/>
                        <a:t> (</a:t>
                      </a:r>
                      <a:r>
                        <a:rPr sz="1000" b="0" i="0" u="none" dirty="0" err="1"/>
                        <a:t>Fibrofollikulom</a:t>
                      </a:r>
                      <a:r>
                        <a:rPr sz="1000" b="0" i="0" u="none" dirty="0"/>
                        <a:t> </a:t>
                      </a:r>
                      <a:r>
                        <a:rPr sz="1000" b="0" i="0" u="none" dirty="0" err="1"/>
                        <a:t>u.a.</a:t>
                      </a:r>
                      <a:r>
                        <a:rPr sz="1000" b="0" i="0" u="none" dirty="0"/>
                        <a:t>)</a:t>
                      </a:r>
                      <a:r>
                        <a:rPr lang="de-DE" sz="1000" b="0" i="0" u="none" dirty="0"/>
                        <a:t> </a:t>
                      </a:r>
                      <a:r>
                        <a:rPr sz="1000" b="0" i="0" u="none" dirty="0" err="1"/>
                        <a:t>Lungenzysten</a:t>
                      </a:r>
                      <a:r>
                        <a:rPr sz="1000" b="0" i="0" u="none" dirty="0"/>
                        <a:t>, </a:t>
                      </a:r>
                      <a:r>
                        <a:rPr sz="1000" b="0" i="0" u="none" dirty="0" err="1"/>
                        <a:t>Komplikation</a:t>
                      </a:r>
                      <a:r>
                        <a:rPr sz="1000" b="0" i="0" u="none" dirty="0"/>
                        <a:t>: Pneumothorax
</a:t>
                      </a:r>
                    </a:p>
                    <a:p>
                      <a:pPr algn="l">
                        <a:spcAft>
                          <a:spcPts val="500"/>
                        </a:spcAft>
                      </a:pPr>
                      <a:r>
                        <a:rPr sz="1000" b="0" i="0" u="none" dirty="0" err="1"/>
                        <a:t>Assoziation</a:t>
                      </a:r>
                      <a:r>
                        <a:rPr sz="1000" b="0" i="0" u="none" dirty="0"/>
                        <a:t> </a:t>
                      </a:r>
                      <a:r>
                        <a:rPr sz="1000" b="0" i="0" u="none" dirty="0" err="1"/>
                        <a:t>zu</a:t>
                      </a:r>
                      <a:r>
                        <a:rPr sz="1000" b="0" i="0" u="none" dirty="0"/>
                        <a:t> </a:t>
                      </a:r>
                      <a:r>
                        <a:rPr sz="1000" b="0" i="0" u="none" dirty="0" err="1"/>
                        <a:t>anderen</a:t>
                      </a:r>
                      <a:r>
                        <a:rPr sz="1000" b="0" i="0" u="none" dirty="0"/>
                        <a:t> </a:t>
                      </a:r>
                      <a:r>
                        <a:rPr sz="1000" b="0" i="0" u="none" dirty="0" err="1"/>
                        <a:t>Tumoren</a:t>
                      </a: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sz="1000" b="0" i="0" u="none"/>
                        <a:t>25-30 %</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Hereditäre Leiomyomatose mit Nierenzellkarzinom (HLRCC)</a:t>
                      </a:r>
                    </a:p>
                  </a:txBody>
                  <a:tcPr>
                    <a:solidFill>
                      <a:srgbClr val="FCEACC"/>
                    </a:solidFill>
                  </a:tcPr>
                </a:tc>
                <a:tc>
                  <a:txBody>
                    <a:bodyPr/>
                    <a:lstStyle/>
                    <a:p>
                      <a:pPr algn="l">
                        <a:spcAft>
                          <a:spcPts val="500"/>
                        </a:spcAft>
                        <a:defRPr sz="900" b="0">
                          <a:solidFill>
                            <a:srgbClr val="000000"/>
                          </a:solidFill>
                          <a:latin typeface="Lucida Sans"/>
                        </a:defRPr>
                      </a:pPr>
                      <a:r>
                        <a:rPr sz="1000" b="0" i="0" u="none"/>
                        <a:t>FH</a:t>
                      </a:r>
                    </a:p>
                  </a:txBody>
                  <a:tcPr>
                    <a:solidFill>
                      <a:srgbClr val="FCEACC"/>
                    </a:solidFill>
                  </a:tcPr>
                </a:tc>
                <a:tc>
                  <a:txBody>
                    <a:bodyPr/>
                    <a:lstStyle/>
                    <a:p>
                      <a:pPr algn="l">
                        <a:spcAft>
                          <a:spcPts val="500"/>
                        </a:spcAft>
                        <a:defRPr sz="900" b="0">
                          <a:solidFill>
                            <a:srgbClr val="000000"/>
                          </a:solidFill>
                          <a:latin typeface="Lucida Sans"/>
                        </a:defRPr>
                      </a:pPr>
                      <a:r>
                        <a:rPr sz="1000" b="0" i="0" u="none"/>
                        <a:t>Häufig: papilläres NZK, WHO-Grad 3-4, heterogen: mit verschiedenen histologischen Subtypen (tubulozystisch, onkozytär)</a:t>
                      </a:r>
                    </a:p>
                    <a:p>
                      <a:pPr algn="l">
                        <a:spcAft>
                          <a:spcPts val="500"/>
                        </a:spcAft>
                      </a:pPr>
                      <a:r>
                        <a:rPr sz="1000" b="0" i="0" u="none"/>
                        <a:t>Klassisch: prominente eosinophile Nukleolen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Leiomyome</a:t>
                      </a:r>
                      <a:r>
                        <a:rPr sz="1000" b="0" i="0" u="none" dirty="0"/>
                        <a:t> (Haut und Uterus)</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15-20 %</a:t>
                      </a: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64" y="351876"/>
            <a:ext cx="11582400" cy="1066800"/>
          </a:xfrm>
        </p:spPr>
        <p:txBody>
          <a:bodyPr/>
          <a:lstStyle/>
          <a:p>
            <a:pPr>
              <a:defRPr sz="2000"/>
            </a:pPr>
            <a:r>
              <a:rPr dirty="0" err="1"/>
              <a:t>Übersicht</a:t>
            </a:r>
            <a:r>
              <a:rPr dirty="0"/>
              <a:t> </a:t>
            </a:r>
            <a:r>
              <a:rPr dirty="0" err="1"/>
              <a:t>erblicher</a:t>
            </a:r>
            <a:r>
              <a:rPr dirty="0"/>
              <a:t> </a:t>
            </a:r>
            <a:r>
              <a:rPr dirty="0" err="1"/>
              <a:t>Tumorsyndrome</a:t>
            </a:r>
            <a:r>
              <a:rPr dirty="0"/>
              <a:t> </a:t>
            </a:r>
            <a:r>
              <a:rPr dirty="0" err="1"/>
              <a:t>mit</a:t>
            </a:r>
            <a:r>
              <a:rPr dirty="0"/>
              <a:t> </a:t>
            </a:r>
            <a:r>
              <a:rPr dirty="0" err="1"/>
              <a:t>Nierentumoren</a:t>
            </a:r>
            <a:r>
              <a:rPr lang="de-DE" dirty="0"/>
              <a:t> II</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a:extLst>
              <a:ext uri="{FF2B5EF4-FFF2-40B4-BE49-F238E27FC236}">
                <a16:creationId xmlns:a16="http://schemas.microsoft.com/office/drawing/2014/main" id="{110D2BAF-E8A5-70E1-1762-689B9C42FE5A}"/>
              </a:ext>
            </a:extLst>
          </p:cNvPr>
          <p:cNvGraphicFramePr>
            <a:graphicFrameLocks noGrp="1"/>
          </p:cNvGraphicFramePr>
          <p:nvPr>
            <p:extLst>
              <p:ext uri="{D42A27DB-BD31-4B8C-83A1-F6EECF244321}">
                <p14:modId xmlns:p14="http://schemas.microsoft.com/office/powerpoint/2010/main" val="4289267933"/>
              </p:ext>
            </p:extLst>
          </p:nvPr>
        </p:nvGraphicFramePr>
        <p:xfrm>
          <a:off x="470865" y="1052736"/>
          <a:ext cx="10329135" cy="3921760"/>
        </p:xfrm>
        <a:graphic>
          <a:graphicData uri="http://schemas.openxmlformats.org/drawingml/2006/table">
            <a:tbl>
              <a:tblPr firstRow="1" bandRow="1">
                <a:tableStyleId>{5C22544A-7EE6-4342-B048-85BDC9FD1C3A}</a:tableStyleId>
              </a:tblPr>
              <a:tblGrid>
                <a:gridCol w="2065827">
                  <a:extLst>
                    <a:ext uri="{9D8B030D-6E8A-4147-A177-3AD203B41FA5}">
                      <a16:colId xmlns:a16="http://schemas.microsoft.com/office/drawing/2014/main" val="20000"/>
                    </a:ext>
                  </a:extLst>
                </a:gridCol>
                <a:gridCol w="1255053">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gridCol w="1535647">
                  <a:extLst>
                    <a:ext uri="{9D8B030D-6E8A-4147-A177-3AD203B41FA5}">
                      <a16:colId xmlns:a16="http://schemas.microsoft.com/office/drawing/2014/main" val="20004"/>
                    </a:ext>
                  </a:extLst>
                </a:gridCol>
              </a:tblGrid>
              <a:tr h="0">
                <a:tc>
                  <a:txBody>
                    <a:bodyPr/>
                    <a:lstStyle/>
                    <a:p>
                      <a:pPr algn="l">
                        <a:spcAft>
                          <a:spcPts val="500"/>
                        </a:spcAft>
                        <a:defRPr sz="900" b="0">
                          <a:solidFill>
                            <a:srgbClr val="000000"/>
                          </a:solidFill>
                          <a:latin typeface="Lucida Sans"/>
                        </a:defRPr>
                      </a:pPr>
                      <a:r>
                        <a:rPr sz="1000" b="1" i="0" u="none" dirty="0" err="1"/>
                        <a:t>Syndrom</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dirty="0"/>
                        <a:t>Gen</a:t>
                      </a:r>
                    </a:p>
                  </a:txBody>
                  <a:tcPr>
                    <a:solidFill>
                      <a:srgbClr val="F7BF66"/>
                    </a:solidFill>
                  </a:tcPr>
                </a:tc>
                <a:tc>
                  <a:txBody>
                    <a:bodyPr/>
                    <a:lstStyle/>
                    <a:p>
                      <a:pPr algn="l">
                        <a:spcAft>
                          <a:spcPts val="500"/>
                        </a:spcAft>
                        <a:defRPr sz="900" b="0">
                          <a:solidFill>
                            <a:srgbClr val="000000"/>
                          </a:solidFill>
                          <a:latin typeface="Lucida Sans"/>
                        </a:defRPr>
                      </a:pPr>
                      <a:r>
                        <a:rPr sz="1000" b="1" i="0" u="none" dirty="0" err="1"/>
                        <a:t>Histologie</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dirty="0" err="1"/>
                        <a:t>Andere</a:t>
                      </a:r>
                      <a:r>
                        <a:rPr sz="1000" b="1" i="0" u="none" dirty="0"/>
                        <a:t> </a:t>
                      </a:r>
                      <a:r>
                        <a:rPr sz="1000" b="1" i="0" u="none" dirty="0" err="1"/>
                        <a:t>klinische</a:t>
                      </a:r>
                      <a:r>
                        <a:rPr sz="1000" b="1" i="0" u="none" dirty="0"/>
                        <a:t> </a:t>
                      </a:r>
                      <a:r>
                        <a:rPr sz="1000" b="1" i="0" u="none" dirty="0" err="1"/>
                        <a:t>Symptome</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dirty="0" err="1"/>
                        <a:t>Lebenszeit-Risiko</a:t>
                      </a:r>
                      <a:r>
                        <a:rPr sz="1000" b="1" i="0" u="none" dirty="0"/>
                        <a:t> für </a:t>
                      </a:r>
                      <a:r>
                        <a:rPr sz="1000" b="1" i="0" u="none" dirty="0" err="1"/>
                        <a:t>renale</a:t>
                      </a:r>
                      <a:r>
                        <a:rPr sz="1000" b="1" i="0" u="none" dirty="0"/>
                        <a:t> </a:t>
                      </a:r>
                      <a:r>
                        <a:rPr sz="1000" b="1" i="0" u="none" dirty="0" err="1"/>
                        <a:t>Malignome</a:t>
                      </a:r>
                      <a:endParaRPr sz="1000" b="1" i="0" u="none" dirty="0"/>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dirty="0" err="1"/>
                        <a:t>Tuberöse</a:t>
                      </a:r>
                      <a:r>
                        <a:rPr sz="1000" b="0" i="0" u="none" dirty="0"/>
                        <a:t> </a:t>
                      </a:r>
                      <a:r>
                        <a:rPr sz="1000" b="0" i="0" u="none" dirty="0" err="1"/>
                        <a:t>Sklerose</a:t>
                      </a: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sz="1000" b="0" i="0" u="none"/>
                        <a:t>TSC1/TSC2</a:t>
                      </a:r>
                    </a:p>
                  </a:txBody>
                  <a:tcPr>
                    <a:solidFill>
                      <a:srgbClr val="FCEACC"/>
                    </a:solidFill>
                  </a:tcPr>
                </a:tc>
                <a:tc>
                  <a:txBody>
                    <a:bodyPr/>
                    <a:lstStyle/>
                    <a:p>
                      <a:pPr algn="l">
                        <a:spcAft>
                          <a:spcPts val="500"/>
                        </a:spcAft>
                        <a:defRPr sz="900" b="0">
                          <a:solidFill>
                            <a:srgbClr val="000000"/>
                          </a:solidFill>
                          <a:latin typeface="Lucida Sans"/>
                        </a:defRPr>
                      </a:pPr>
                      <a:r>
                        <a:rPr sz="1000" b="0" i="0" u="none"/>
                        <a:t>Angiomyolipom (PECOM) der Niere, auch: renale Zysten, papilläres NZK, klarzelliges NZK, Eosinophiler Nierentumor, NOS, Eosinophiles solid-zystisches NZK (ESC)</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Kutane</a:t>
                      </a:r>
                      <a:r>
                        <a:rPr sz="1000" b="0" i="0" u="none" dirty="0"/>
                        <a:t> </a:t>
                      </a:r>
                      <a:r>
                        <a:rPr sz="1000" b="0" i="0" u="none" dirty="0" err="1"/>
                        <a:t>Angiofibrome</a:t>
                      </a:r>
                      <a:r>
                        <a:rPr sz="1000" b="0" i="0" u="none" dirty="0"/>
                        <a:t> (die </a:t>
                      </a:r>
                      <a:r>
                        <a:rPr sz="1000" b="0" i="0" u="none" dirty="0" err="1"/>
                        <a:t>bekannten</a:t>
                      </a:r>
                      <a:r>
                        <a:rPr sz="1000" b="0" i="0" u="none" dirty="0"/>
                        <a:t> major- und minor-</a:t>
                      </a:r>
                      <a:r>
                        <a:rPr sz="1000" b="0" i="0" u="none" dirty="0" err="1"/>
                        <a:t>Diagnosekriterien</a:t>
                      </a:r>
                      <a:r>
                        <a:rPr sz="1000" b="0" i="0" u="none" dirty="0"/>
                        <a:t> </a:t>
                      </a:r>
                      <a:r>
                        <a:rPr sz="1000" b="0" i="0" u="none" dirty="0" err="1"/>
                        <a:t>finden</a:t>
                      </a:r>
                      <a:r>
                        <a:rPr sz="1000" b="0" i="0" u="none" dirty="0"/>
                        <a:t> </a:t>
                      </a:r>
                      <a:r>
                        <a:rPr sz="1000" b="0" i="0" u="none" dirty="0" err="1"/>
                        <a:t>sich</a:t>
                      </a:r>
                      <a:r>
                        <a:rPr sz="1000" b="0" i="0" u="none" dirty="0"/>
                        <a:t> </a:t>
                      </a:r>
                      <a:r>
                        <a:rPr sz="1000" b="0" i="0" u="none" dirty="0" err="1"/>
                        <a:t>im</a:t>
                      </a:r>
                      <a:r>
                        <a:rPr sz="1000" b="0" i="0" u="none" dirty="0"/>
                        <a:t> </a:t>
                      </a:r>
                      <a:r>
                        <a:rPr sz="1000" b="0" i="0" u="none" dirty="0" err="1"/>
                        <a:t>Hintergrundtext</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NZK 1-4 % </a:t>
                      </a:r>
                    </a:p>
                    <a:p>
                      <a:pPr algn="l">
                        <a:spcAft>
                          <a:spcPts val="500"/>
                        </a:spcAft>
                      </a:pPr>
                      <a:r>
                        <a:rPr sz="1000" b="0" i="0" u="none" dirty="0"/>
                        <a:t>(</a:t>
                      </a:r>
                      <a:r>
                        <a:rPr sz="1000" b="0" i="0" u="none" dirty="0" err="1"/>
                        <a:t>gutartige</a:t>
                      </a:r>
                      <a:r>
                        <a:rPr sz="1000" b="0" i="0" u="none" dirty="0"/>
                        <a:t> </a:t>
                      </a:r>
                      <a:r>
                        <a:rPr sz="1000" b="0" i="0" u="none" dirty="0" err="1"/>
                        <a:t>Angiomyo-lipome</a:t>
                      </a:r>
                      <a:r>
                        <a:rPr sz="1000" b="0" i="0" u="none" dirty="0"/>
                        <a:t> 70 %)</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dirty="0" err="1"/>
                        <a:t>Hereditäres</a:t>
                      </a:r>
                      <a:r>
                        <a:rPr sz="1000" b="0" i="0" u="none" dirty="0"/>
                        <a:t> </a:t>
                      </a:r>
                      <a:r>
                        <a:rPr sz="1000" b="0" i="0" u="none" dirty="0" err="1"/>
                        <a:t>Paragangliom</a:t>
                      </a:r>
                      <a:r>
                        <a:rPr lang="de-DE" sz="1000" b="0" i="0" u="none" dirty="0"/>
                        <a:t>-</a:t>
                      </a:r>
                      <a:r>
                        <a:rPr sz="1000" b="0" i="0" u="none" dirty="0" err="1"/>
                        <a:t>Phächromozytom</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a:t>SDHB/SDHC/
</a:t>
                      </a:r>
                    </a:p>
                    <a:p>
                      <a:pPr algn="l">
                        <a:spcAft>
                          <a:spcPts val="500"/>
                        </a:spcAft>
                      </a:pPr>
                      <a:r>
                        <a:rPr sz="1000" b="0" i="0" u="none"/>
                        <a:t>SDHD/</a:t>
                      </a:r>
                    </a:p>
                    <a:p>
                      <a:pPr algn="l">
                        <a:spcAft>
                          <a:spcPts val="500"/>
                        </a:spcAft>
                      </a:pPr>
                      <a:r>
                        <a:rPr sz="1000" b="0" i="0" u="none"/>
                        <a:t>SDHA</a:t>
                      </a:r>
                    </a:p>
                  </a:txBody>
                  <a:tcPr>
                    <a:solidFill>
                      <a:srgbClr val="FCEACC"/>
                    </a:solidFill>
                  </a:tcPr>
                </a:tc>
                <a:tc>
                  <a:txBody>
                    <a:bodyPr/>
                    <a:lstStyle/>
                    <a:p>
                      <a:pPr algn="l">
                        <a:spcAft>
                          <a:spcPts val="500"/>
                        </a:spcAft>
                        <a:defRPr sz="900" b="0">
                          <a:solidFill>
                            <a:srgbClr val="000000"/>
                          </a:solidFill>
                          <a:latin typeface="Lucida Sans"/>
                        </a:defRPr>
                      </a:pPr>
                      <a:r>
                        <a:rPr sz="1000" b="0" i="0" u="none"/>
                        <a:t>Succinat-Dehydrogenase-defizientes (SDH) NZK
</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Paragangliome</a:t>
                      </a:r>
                      <a:r>
                        <a:rPr lang="de-DE" sz="1000" b="0" i="0" u="none" dirty="0"/>
                        <a:t> </a:t>
                      </a:r>
                      <a:r>
                        <a:rPr sz="1000" b="0" i="0" u="none" dirty="0" err="1"/>
                        <a:t>Phäochromozytome</a:t>
                      </a:r>
                      <a:r>
                        <a:rPr sz="1000" b="0" i="0" u="none" dirty="0"/>
                        <a:t>
</a:t>
                      </a:r>
                    </a:p>
                    <a:p>
                      <a:pPr algn="l">
                        <a:spcAft>
                          <a:spcPts val="500"/>
                        </a:spcAft>
                      </a:pPr>
                      <a:r>
                        <a:rPr sz="1000" b="0" i="0" u="none" dirty="0" err="1"/>
                        <a:t>Gastrointestinale</a:t>
                      </a:r>
                      <a:r>
                        <a:rPr sz="1000" b="0" i="0" u="none" dirty="0"/>
                        <a:t> </a:t>
                      </a:r>
                      <a:r>
                        <a:rPr sz="1000" b="0" i="0" u="none" dirty="0" err="1"/>
                        <a:t>Stromatumoren</a:t>
                      </a: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sz="1000" b="0" i="0" u="none"/>
                        <a:t>&lt; 15 %</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t>Cowden-Syndrom</a:t>
                      </a:r>
                    </a:p>
                  </a:txBody>
                  <a:tcPr>
                    <a:solidFill>
                      <a:srgbClr val="FCEACC"/>
                    </a:solidFill>
                  </a:tcPr>
                </a:tc>
                <a:tc>
                  <a:txBody>
                    <a:bodyPr/>
                    <a:lstStyle/>
                    <a:p>
                      <a:pPr algn="l">
                        <a:spcAft>
                          <a:spcPts val="500"/>
                        </a:spcAft>
                        <a:defRPr sz="900" b="0">
                          <a:solidFill>
                            <a:srgbClr val="000000"/>
                          </a:solidFill>
                          <a:latin typeface="Lucida Sans"/>
                        </a:defRPr>
                      </a:pPr>
                      <a:r>
                        <a:rPr sz="1000" b="0" i="0" u="none"/>
                        <a:t>PTEN</a:t>
                      </a:r>
                    </a:p>
                  </a:txBody>
                  <a:tcPr>
                    <a:solidFill>
                      <a:srgbClr val="FCEACC"/>
                    </a:solidFill>
                  </a:tcPr>
                </a:tc>
                <a:tc>
                  <a:txBody>
                    <a:bodyPr/>
                    <a:lstStyle/>
                    <a:p>
                      <a:pPr algn="l">
                        <a:spcAft>
                          <a:spcPts val="500"/>
                        </a:spcAft>
                        <a:defRPr sz="900" b="0">
                          <a:solidFill>
                            <a:srgbClr val="000000"/>
                          </a:solidFill>
                          <a:latin typeface="Lucida Sans"/>
                        </a:defRPr>
                      </a:pPr>
                      <a:r>
                        <a:rPr sz="1000" b="0" i="0" u="none"/>
                        <a:t>Klarzelliges, papilläres und chromophobes NZK</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Hamartome</a:t>
                      </a:r>
                      <a:r>
                        <a:rPr sz="1000" b="0" i="0" u="none" dirty="0"/>
                        <a:t> der Mamma </a:t>
                      </a:r>
                      <a:r>
                        <a:rPr sz="1000" b="0" i="0" u="none" dirty="0" err="1"/>
                        <a:t>Mammakarzinom</a:t>
                      </a:r>
                      <a:r>
                        <a:rPr sz="1000" b="0" i="0" u="none" dirty="0"/>
                        <a:t>
</a:t>
                      </a:r>
                    </a:p>
                    <a:p>
                      <a:pPr algn="l">
                        <a:spcAft>
                          <a:spcPts val="500"/>
                        </a:spcAft>
                      </a:pPr>
                      <a:r>
                        <a:rPr sz="1000" b="0" i="0" u="none" dirty="0" err="1"/>
                        <a:t>Papillomatöse</a:t>
                      </a:r>
                      <a:r>
                        <a:rPr sz="1000" b="0" i="0" u="none" dirty="0"/>
                        <a:t> </a:t>
                      </a:r>
                      <a:r>
                        <a:rPr sz="1000" b="0" i="0" u="none" dirty="0" err="1"/>
                        <a:t>Läsionen</a:t>
                      </a:r>
                      <a:r>
                        <a:rPr sz="1000" b="0" i="0" u="none" dirty="0"/>
                        <a:t> und </a:t>
                      </a:r>
                      <a:r>
                        <a:rPr sz="1000" b="0" i="0" u="none" dirty="0" err="1"/>
                        <a:t>Keratosen</a:t>
                      </a:r>
                      <a:r>
                        <a:rPr sz="1000" b="0" i="0" u="none" dirty="0"/>
                        <a:t> der Haut,</a:t>
                      </a:r>
                    </a:p>
                    <a:p>
                      <a:pPr algn="l">
                        <a:spcAft>
                          <a:spcPts val="500"/>
                        </a:spcAft>
                      </a:pPr>
                      <a:r>
                        <a:rPr sz="1000" b="0" i="0" u="none" dirty="0" err="1"/>
                        <a:t>Schilddrüsenadenom</a:t>
                      </a:r>
                      <a:r>
                        <a:rPr sz="1000" b="0" i="0" u="none" dirty="0"/>
                        <a:t> und –</a:t>
                      </a:r>
                      <a:r>
                        <a:rPr sz="1000" b="0" i="0" u="none" dirty="0" err="1"/>
                        <a:t>karzinom</a:t>
                      </a:r>
                      <a:endParaRPr sz="1000" b="0" i="0" u="none" dirty="0"/>
                    </a:p>
                    <a:p>
                      <a:pPr algn="l">
                        <a:spcAft>
                          <a:spcPts val="500"/>
                        </a:spcAft>
                      </a:pPr>
                      <a:r>
                        <a:rPr sz="1000" b="0" i="0" u="none" dirty="0" err="1"/>
                        <a:t>Endometriumkarzinom</a:t>
                      </a:r>
                      <a:endParaRPr sz="1000" b="0" i="0" u="none" dirty="0"/>
                    </a:p>
                    <a:p>
                      <a:pPr algn="l">
                        <a:spcAft>
                          <a:spcPts val="500"/>
                        </a:spcAft>
                      </a:pPr>
                      <a:r>
                        <a:rPr sz="1000" b="0" i="0" u="none" dirty="0" err="1"/>
                        <a:t>Hamartöse</a:t>
                      </a:r>
                      <a:r>
                        <a:rPr sz="1000" b="0" i="0" u="none" dirty="0"/>
                        <a:t> </a:t>
                      </a:r>
                      <a:r>
                        <a:rPr sz="1000" b="0" i="0" u="none" dirty="0" err="1"/>
                        <a:t>intestinale</a:t>
                      </a:r>
                      <a:r>
                        <a:rPr sz="1000" b="0" i="0" u="none" dirty="0"/>
                        <a:t> </a:t>
                      </a:r>
                      <a:r>
                        <a:rPr sz="1000" b="0" i="0" u="none" dirty="0" err="1"/>
                        <a:t>Polypen</a:t>
                      </a: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sz="1000" b="0" i="0" u="none" dirty="0"/>
                        <a:t>bis 30 %</a:t>
                      </a:r>
                    </a:p>
                  </a:txBody>
                  <a:tcPr>
                    <a:solidFill>
                      <a:srgbClr val="FCEACC"/>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2440192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64" y="351876"/>
            <a:ext cx="11582400" cy="1066800"/>
          </a:xfrm>
        </p:spPr>
        <p:txBody>
          <a:bodyPr/>
          <a:lstStyle/>
          <a:p>
            <a:pPr>
              <a:defRPr sz="2000"/>
            </a:pPr>
            <a:r>
              <a:rPr dirty="0" err="1"/>
              <a:t>Übersicht</a:t>
            </a:r>
            <a:r>
              <a:rPr dirty="0"/>
              <a:t> </a:t>
            </a:r>
            <a:r>
              <a:rPr dirty="0" err="1"/>
              <a:t>erblicher</a:t>
            </a:r>
            <a:r>
              <a:rPr dirty="0"/>
              <a:t> </a:t>
            </a:r>
            <a:r>
              <a:rPr dirty="0" err="1"/>
              <a:t>Tumorsyndrome</a:t>
            </a:r>
            <a:r>
              <a:rPr dirty="0"/>
              <a:t> </a:t>
            </a:r>
            <a:r>
              <a:rPr dirty="0" err="1"/>
              <a:t>mit</a:t>
            </a:r>
            <a:r>
              <a:rPr dirty="0"/>
              <a:t> </a:t>
            </a:r>
            <a:r>
              <a:rPr dirty="0" err="1"/>
              <a:t>Nierentumoren</a:t>
            </a:r>
            <a:r>
              <a:rPr lang="de-DE" dirty="0"/>
              <a:t> III</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3" name="Table 2">
            <a:extLst>
              <a:ext uri="{FF2B5EF4-FFF2-40B4-BE49-F238E27FC236}">
                <a16:creationId xmlns:a16="http://schemas.microsoft.com/office/drawing/2014/main" id="{A4230941-294E-80E9-48C3-210E57CBC874}"/>
              </a:ext>
            </a:extLst>
          </p:cNvPr>
          <p:cNvGraphicFramePr>
            <a:graphicFrameLocks noGrp="1"/>
          </p:cNvGraphicFramePr>
          <p:nvPr>
            <p:extLst>
              <p:ext uri="{D42A27DB-BD31-4B8C-83A1-F6EECF244321}">
                <p14:modId xmlns:p14="http://schemas.microsoft.com/office/powerpoint/2010/main" val="330654298"/>
              </p:ext>
            </p:extLst>
          </p:nvPr>
        </p:nvGraphicFramePr>
        <p:xfrm>
          <a:off x="470865" y="1116196"/>
          <a:ext cx="10329135" cy="2753360"/>
        </p:xfrm>
        <a:graphic>
          <a:graphicData uri="http://schemas.openxmlformats.org/drawingml/2006/table">
            <a:tbl>
              <a:tblPr firstRow="1" bandRow="1">
                <a:tableStyleId>{5C22544A-7EE6-4342-B048-85BDC9FD1C3A}</a:tableStyleId>
              </a:tblPr>
              <a:tblGrid>
                <a:gridCol w="2065827">
                  <a:extLst>
                    <a:ext uri="{9D8B030D-6E8A-4147-A177-3AD203B41FA5}">
                      <a16:colId xmlns:a16="http://schemas.microsoft.com/office/drawing/2014/main" val="20000"/>
                    </a:ext>
                  </a:extLst>
                </a:gridCol>
                <a:gridCol w="1255053">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gridCol w="1535647">
                  <a:extLst>
                    <a:ext uri="{9D8B030D-6E8A-4147-A177-3AD203B41FA5}">
                      <a16:colId xmlns:a16="http://schemas.microsoft.com/office/drawing/2014/main" val="20004"/>
                    </a:ext>
                  </a:extLst>
                </a:gridCol>
              </a:tblGrid>
              <a:tr h="0">
                <a:tc>
                  <a:txBody>
                    <a:bodyPr/>
                    <a:lstStyle/>
                    <a:p>
                      <a:pPr algn="l">
                        <a:spcAft>
                          <a:spcPts val="500"/>
                        </a:spcAft>
                        <a:defRPr sz="900" b="0">
                          <a:solidFill>
                            <a:srgbClr val="000000"/>
                          </a:solidFill>
                          <a:latin typeface="Lucida Sans"/>
                        </a:defRPr>
                      </a:pPr>
                      <a:r>
                        <a:rPr sz="1000" b="1" i="0" u="none"/>
                        <a:t>Syndrom</a:t>
                      </a:r>
                    </a:p>
                  </a:txBody>
                  <a:tcPr>
                    <a:solidFill>
                      <a:srgbClr val="F7BF66"/>
                    </a:solidFill>
                  </a:tcPr>
                </a:tc>
                <a:tc>
                  <a:txBody>
                    <a:bodyPr/>
                    <a:lstStyle/>
                    <a:p>
                      <a:pPr algn="l">
                        <a:spcAft>
                          <a:spcPts val="500"/>
                        </a:spcAft>
                        <a:defRPr sz="900" b="0">
                          <a:solidFill>
                            <a:srgbClr val="000000"/>
                          </a:solidFill>
                          <a:latin typeface="Lucida Sans"/>
                        </a:defRPr>
                      </a:pPr>
                      <a:r>
                        <a:rPr sz="1000" b="1" i="0" u="none"/>
                        <a:t>Gen</a:t>
                      </a:r>
                    </a:p>
                  </a:txBody>
                  <a:tcPr>
                    <a:solidFill>
                      <a:srgbClr val="F7BF66"/>
                    </a:solidFill>
                  </a:tcPr>
                </a:tc>
                <a:tc>
                  <a:txBody>
                    <a:bodyPr/>
                    <a:lstStyle/>
                    <a:p>
                      <a:pPr algn="l">
                        <a:spcAft>
                          <a:spcPts val="500"/>
                        </a:spcAft>
                        <a:defRPr sz="900" b="0">
                          <a:solidFill>
                            <a:srgbClr val="000000"/>
                          </a:solidFill>
                          <a:latin typeface="Lucida Sans"/>
                        </a:defRPr>
                      </a:pPr>
                      <a:r>
                        <a:rPr sz="1000" b="1" i="0" u="none"/>
                        <a:t>Histologie</a:t>
                      </a:r>
                    </a:p>
                  </a:txBody>
                  <a:tcPr>
                    <a:solidFill>
                      <a:srgbClr val="F7BF66"/>
                    </a:solidFill>
                  </a:tcPr>
                </a:tc>
                <a:tc>
                  <a:txBody>
                    <a:bodyPr/>
                    <a:lstStyle/>
                    <a:p>
                      <a:pPr algn="l">
                        <a:spcAft>
                          <a:spcPts val="500"/>
                        </a:spcAft>
                        <a:defRPr sz="900" b="0">
                          <a:solidFill>
                            <a:srgbClr val="000000"/>
                          </a:solidFill>
                          <a:latin typeface="Lucida Sans"/>
                        </a:defRPr>
                      </a:pPr>
                      <a:r>
                        <a:rPr sz="1000" b="1" i="0" u="none"/>
                        <a:t>Andere klinische Symptome</a:t>
                      </a:r>
                    </a:p>
                  </a:txBody>
                  <a:tcPr>
                    <a:solidFill>
                      <a:srgbClr val="F7BF66"/>
                    </a:solidFill>
                  </a:tcPr>
                </a:tc>
                <a:tc>
                  <a:txBody>
                    <a:bodyPr/>
                    <a:lstStyle/>
                    <a:p>
                      <a:pPr algn="l">
                        <a:spcAft>
                          <a:spcPts val="500"/>
                        </a:spcAft>
                        <a:defRPr sz="900" b="0">
                          <a:solidFill>
                            <a:srgbClr val="000000"/>
                          </a:solidFill>
                          <a:latin typeface="Lucida Sans"/>
                        </a:defRPr>
                      </a:pPr>
                      <a:r>
                        <a:rPr sz="1000" b="1" i="0" u="none" dirty="0" err="1"/>
                        <a:t>Lebenszeit-Risiko</a:t>
                      </a:r>
                      <a:r>
                        <a:rPr sz="1000" b="1" i="0" u="none" dirty="0"/>
                        <a:t> für </a:t>
                      </a:r>
                      <a:r>
                        <a:rPr sz="1000" b="1" i="0" u="none" dirty="0" err="1"/>
                        <a:t>renale</a:t>
                      </a:r>
                      <a:r>
                        <a:rPr sz="1000" b="1" i="0" u="none" dirty="0"/>
                        <a:t> </a:t>
                      </a:r>
                      <a:r>
                        <a:rPr sz="1000" b="1" i="0" u="none" dirty="0" err="1"/>
                        <a:t>Malignome</a:t>
                      </a:r>
                      <a:endParaRPr sz="1000" b="1" i="0" u="none" dirty="0"/>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dirty="0" err="1"/>
                        <a:t>Hereditäres</a:t>
                      </a:r>
                      <a:r>
                        <a:rPr sz="1000" b="0" i="0" u="none" dirty="0"/>
                        <a:t> </a:t>
                      </a:r>
                      <a:r>
                        <a:rPr sz="1000" b="0" i="0" u="none" dirty="0" err="1"/>
                        <a:t>Hyperparathyreodismus-Kiefertumor</a:t>
                      </a:r>
                      <a:r>
                        <a:rPr sz="1000" b="0" i="0" u="none" dirty="0"/>
                        <a:t> (HPT-JT)</a:t>
                      </a:r>
                    </a:p>
                  </a:txBody>
                  <a:tcPr>
                    <a:solidFill>
                      <a:srgbClr val="FCEACC"/>
                    </a:solidFill>
                  </a:tcPr>
                </a:tc>
                <a:tc>
                  <a:txBody>
                    <a:bodyPr/>
                    <a:lstStyle/>
                    <a:p>
                      <a:pPr algn="l">
                        <a:spcAft>
                          <a:spcPts val="500"/>
                        </a:spcAft>
                        <a:defRPr sz="900" b="0">
                          <a:solidFill>
                            <a:srgbClr val="000000"/>
                          </a:solidFill>
                          <a:latin typeface="Lucida Sans"/>
                        </a:defRPr>
                      </a:pPr>
                      <a:r>
                        <a:rPr sz="1000" b="0" i="0" u="none"/>
                        <a:t>HRPT</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Gemischter</a:t>
                      </a:r>
                      <a:r>
                        <a:rPr sz="1000" b="0" i="0" u="none" dirty="0"/>
                        <a:t> </a:t>
                      </a:r>
                      <a:r>
                        <a:rPr sz="1000" b="0" i="0" u="none" dirty="0" err="1"/>
                        <a:t>epithelialer</a:t>
                      </a:r>
                      <a:r>
                        <a:rPr sz="1000" b="0" i="0" u="none" dirty="0"/>
                        <a:t> und </a:t>
                      </a:r>
                      <a:r>
                        <a:rPr sz="1000" b="0" i="0" u="none" dirty="0" err="1"/>
                        <a:t>Stromatumor</a:t>
                      </a:r>
                      <a:r>
                        <a:rPr sz="1000" b="0" i="0" u="none" dirty="0"/>
                        <a:t> (MEST)</a:t>
                      </a:r>
                      <a:r>
                        <a:rPr lang="de-DE" sz="1000" b="0" i="0" u="none" dirty="0"/>
                        <a:t> </a:t>
                      </a:r>
                      <a:r>
                        <a:rPr sz="1000" b="0" i="0" u="none" dirty="0" err="1"/>
                        <a:t>Papilläres</a:t>
                      </a:r>
                      <a:r>
                        <a:rPr sz="1000" b="0" i="0" u="none" dirty="0"/>
                        <a:t> NZK, Wilms-Tumor
</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Kiefertumoren</a:t>
                      </a:r>
                      <a:r>
                        <a:rPr sz="1000" b="0" i="0" u="none" dirty="0"/>
                        <a:t> (fibro-</a:t>
                      </a:r>
                      <a:r>
                        <a:rPr sz="1000" b="0" i="0" u="none" dirty="0" err="1"/>
                        <a:t>ossär</a:t>
                      </a:r>
                      <a:r>
                        <a:rPr sz="1000" b="0" i="0" u="none" dirty="0"/>
                        <a:t>)</a:t>
                      </a:r>
                      <a:r>
                        <a:rPr lang="de-DE" sz="1000" b="0" i="0" u="none" dirty="0"/>
                        <a:t> </a:t>
                      </a:r>
                      <a:r>
                        <a:rPr sz="1000" b="0" i="0" u="none" dirty="0" err="1"/>
                        <a:t>Nebenschilddrüsenadenome</a:t>
                      </a:r>
                      <a:r>
                        <a:rPr sz="1000" b="0" i="0" u="none" dirty="0"/>
                        <a:t>, -</a:t>
                      </a:r>
                      <a:r>
                        <a:rPr sz="1000" b="0" i="0" u="none" dirty="0" err="1"/>
                        <a:t>karzinome</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a:t>
                      </a:r>
                    </a:p>
                  </a:txBody>
                  <a:tcP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dirty="0"/>
                        <a:t>BAP1-assoziiertes</a:t>
                      </a:r>
                      <a:r>
                        <a:rPr lang="de-DE" sz="1000" b="0" i="0" u="none" dirty="0"/>
                        <a:t> </a:t>
                      </a:r>
                      <a:r>
                        <a:rPr sz="1000" b="0" i="0" u="none" dirty="0" err="1"/>
                        <a:t>Nierenzellkarzinom</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a:t>BAP1</a:t>
                      </a:r>
                    </a:p>
                  </a:txBody>
                  <a:tcPr>
                    <a:solidFill>
                      <a:srgbClr val="FCEACC"/>
                    </a:solidFill>
                  </a:tcPr>
                </a:tc>
                <a:tc>
                  <a:txBody>
                    <a:bodyPr/>
                    <a:lstStyle/>
                    <a:p>
                      <a:pPr algn="l">
                        <a:spcAft>
                          <a:spcPts val="500"/>
                        </a:spcAft>
                        <a:defRPr sz="900" b="0">
                          <a:solidFill>
                            <a:srgbClr val="000000"/>
                          </a:solidFill>
                          <a:latin typeface="Lucida Sans"/>
                        </a:defRPr>
                      </a:pPr>
                      <a:r>
                        <a:rPr sz="1000" b="0" i="0" u="none"/>
                        <a:t>Klarzelliges NZK</a:t>
                      </a:r>
                    </a:p>
                  </a:txBody>
                  <a:tcPr>
                    <a:solidFill>
                      <a:srgbClr val="FCEACC"/>
                    </a:solidFill>
                  </a:tcPr>
                </a:tc>
                <a:tc>
                  <a:txBody>
                    <a:bodyPr/>
                    <a:lstStyle/>
                    <a:p>
                      <a:pPr algn="l">
                        <a:spcAft>
                          <a:spcPts val="500"/>
                        </a:spcAft>
                        <a:defRPr sz="900" b="0">
                          <a:solidFill>
                            <a:srgbClr val="000000"/>
                          </a:solidFill>
                          <a:latin typeface="Lucida Sans"/>
                        </a:defRPr>
                      </a:pPr>
                      <a:r>
                        <a:rPr sz="1000" b="0" i="0" u="none"/>
                        <a:t>Melanome (Haut und Uvea), Melanozytischer BAP1-Tumor (Haut)Mesotheliom
</a:t>
                      </a:r>
                    </a:p>
                    <a:p>
                      <a:pPr algn="l">
                        <a:spcAft>
                          <a:spcPts val="500"/>
                        </a:spcAft>
                      </a:pPr>
                      <a:r>
                        <a:rPr sz="1000" b="0" i="0" u="none"/>
                        <a:t>Selten: cholangiozelluläre Karzinome,</a:t>
                      </a:r>
                    </a:p>
                    <a:p>
                      <a:pPr algn="l">
                        <a:spcAft>
                          <a:spcPts val="500"/>
                        </a:spcAft>
                      </a:pPr>
                      <a:r>
                        <a:rPr sz="1000" b="0" i="0" u="none"/>
                        <a:t>Mammakarzinome, andere Tumore u.a.</a:t>
                      </a:r>
                    </a:p>
                  </a:txBody>
                  <a:tcPr>
                    <a:solidFill>
                      <a:srgbClr val="FCEACC"/>
                    </a:solidFill>
                  </a:tcPr>
                </a:tc>
                <a:tc>
                  <a:txBody>
                    <a:bodyPr/>
                    <a:lstStyle/>
                    <a:p>
                      <a:pPr algn="l">
                        <a:spcAft>
                          <a:spcPts val="500"/>
                        </a:spcAft>
                        <a:defRPr sz="900" b="0">
                          <a:solidFill>
                            <a:srgbClr val="000000"/>
                          </a:solidFill>
                          <a:latin typeface="Lucida Sans"/>
                        </a:defRPr>
                      </a:pPr>
                      <a:r>
                        <a:rPr sz="1000" b="0" i="0" u="none"/>
                        <a:t>?</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dirty="0" err="1"/>
                        <a:t>Konstitutionelle</a:t>
                      </a:r>
                      <a:br>
                        <a:rPr lang="de-DE" sz="1000" b="0" i="0" u="none" dirty="0"/>
                      </a:br>
                      <a:r>
                        <a:rPr sz="1000" b="0" i="0" u="none" dirty="0"/>
                        <a:t>Chromosom-3-Rearrangement</a:t>
                      </a:r>
                    </a:p>
                  </a:txBody>
                  <a:tcPr>
                    <a:solidFill>
                      <a:srgbClr val="FCEACC"/>
                    </a:solidFill>
                  </a:tcPr>
                </a:tc>
                <a:tc>
                  <a:txBody>
                    <a:bodyPr/>
                    <a:lstStyle/>
                    <a:p>
                      <a:pPr algn="l">
                        <a:spcAft>
                          <a:spcPts val="500"/>
                        </a:spcAft>
                        <a:defRPr sz="900" b="0">
                          <a:solidFill>
                            <a:srgbClr val="000000"/>
                          </a:solidFill>
                          <a:latin typeface="Lucida Sans"/>
                        </a:defRPr>
                      </a:pPr>
                      <a:r>
                        <a:rPr sz="1000" b="0" i="0" u="none"/>
                        <a:t>?</a:t>
                      </a:r>
                    </a:p>
                  </a:txBody>
                  <a:tcPr>
                    <a:solidFill>
                      <a:srgbClr val="FCEACC"/>
                    </a:solidFill>
                  </a:tcPr>
                </a:tc>
                <a:tc>
                  <a:txBody>
                    <a:bodyPr/>
                    <a:lstStyle/>
                    <a:p>
                      <a:pPr algn="l">
                        <a:spcAft>
                          <a:spcPts val="500"/>
                        </a:spcAft>
                        <a:defRPr sz="900" b="0">
                          <a:solidFill>
                            <a:srgbClr val="000000"/>
                          </a:solidFill>
                          <a:latin typeface="Lucida Sans"/>
                        </a:defRPr>
                      </a:pPr>
                      <a:r>
                        <a:rPr sz="1000" b="0" i="0" u="none"/>
                        <a:t>Klarzelliges NZK</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dirty="0"/>
                        <a:t>bis 70 %</a:t>
                      </a:r>
                    </a:p>
                  </a:txBody>
                  <a:tcPr>
                    <a:solidFill>
                      <a:srgbClr val="FCEACC"/>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615220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11.1: Identifikation von Personen mit einem erhöhten Risiko für erbliche Nierentumoren (ENT)</a:t>
            </a:r>
          </a:p>
        </p:txBody>
      </p:sp>
      <p:graphicFrame>
        <p:nvGraphicFramePr>
          <p:cNvPr id="3" name="Table 2"/>
          <p:cNvGraphicFramePr>
            <a:graphicFrameLocks noGrp="1"/>
          </p:cNvGraphicFramePr>
          <p:nvPr>
            <p:extLst>
              <p:ext uri="{D42A27DB-BD31-4B8C-83A1-F6EECF244321}">
                <p14:modId xmlns:p14="http://schemas.microsoft.com/office/powerpoint/2010/main" val="1764323684"/>
              </p:ext>
            </p:extLst>
          </p:nvPr>
        </p:nvGraphicFramePr>
        <p:xfrm>
          <a:off x="360000" y="1890000"/>
          <a:ext cx="11520000" cy="203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dirty="0" err="1">
                          <a:latin typeface="Lucida Sans"/>
                        </a:rPr>
                        <a:t>Folgende</a:t>
                      </a:r>
                      <a:r>
                        <a:rPr sz="1000" b="0" i="0" u="none" dirty="0">
                          <a:latin typeface="Lucida Sans"/>
                        </a:rPr>
                        <a:t> </a:t>
                      </a:r>
                      <a:r>
                        <a:rPr sz="1000" b="0" i="0" u="none" dirty="0" err="1">
                          <a:latin typeface="Lucida Sans"/>
                        </a:rPr>
                        <a:t>Kriterien</a:t>
                      </a:r>
                      <a:r>
                        <a:rPr sz="1000" b="0" i="0" u="none" dirty="0">
                          <a:latin typeface="Lucida Sans"/>
                        </a:rPr>
                        <a:t> </a:t>
                      </a:r>
                      <a:r>
                        <a:rPr sz="1000" b="0" i="0" u="none" dirty="0" err="1">
                          <a:latin typeface="Lucida Sans"/>
                        </a:rPr>
                        <a:t>können</a:t>
                      </a:r>
                      <a:r>
                        <a:rPr sz="1000" b="0" i="0" u="none" dirty="0">
                          <a:latin typeface="Lucida Sans"/>
                        </a:rPr>
                        <a:t> auf das </a:t>
                      </a:r>
                      <a:r>
                        <a:rPr sz="1000" b="0" i="0" u="none" dirty="0" err="1">
                          <a:latin typeface="Lucida Sans"/>
                        </a:rPr>
                        <a:t>Vorliegen</a:t>
                      </a:r>
                      <a:r>
                        <a:rPr sz="1000" b="0" i="0" u="none" dirty="0">
                          <a:latin typeface="Lucida Sans"/>
                        </a:rPr>
                        <a:t> </a:t>
                      </a:r>
                      <a:r>
                        <a:rPr sz="1000" b="0" i="0" u="none" dirty="0" err="1">
                          <a:latin typeface="Lucida Sans"/>
                        </a:rPr>
                        <a:t>eines</a:t>
                      </a:r>
                      <a:r>
                        <a:rPr sz="1000" b="0" i="0" u="none" dirty="0">
                          <a:latin typeface="Lucida Sans"/>
                        </a:rPr>
                        <a:t> </a:t>
                      </a:r>
                      <a:r>
                        <a:rPr sz="1000" b="0" i="0" u="none" dirty="0" err="1">
                          <a:latin typeface="Lucida Sans"/>
                        </a:rPr>
                        <a:t>erblichen</a:t>
                      </a:r>
                      <a:r>
                        <a:rPr sz="1000" b="0" i="0" u="none" dirty="0">
                          <a:latin typeface="Lucida Sans"/>
                        </a:rPr>
                        <a:t> </a:t>
                      </a:r>
                      <a:r>
                        <a:rPr sz="1000" b="0" i="0" u="none" dirty="0" err="1">
                          <a:latin typeface="Lucida Sans"/>
                        </a:rPr>
                        <a:t>Nierentumors</a:t>
                      </a:r>
                      <a:r>
                        <a:rPr sz="1000" b="0" i="0" u="none" dirty="0">
                          <a:latin typeface="Lucida Sans"/>
                        </a:rPr>
                        <a:t> </a:t>
                      </a:r>
                      <a:r>
                        <a:rPr sz="1000" b="0" i="0" u="none" dirty="0" err="1">
                          <a:latin typeface="Lucida Sans"/>
                        </a:rPr>
                        <a:t>hinweisen</a:t>
                      </a:r>
                      <a:r>
                        <a:rPr sz="1000" b="0" i="0" u="none" dirty="0">
                          <a:latin typeface="Lucida Sans"/>
                        </a:rPr>
                        <a:t>:</a:t>
                      </a:r>
                    </a:p>
                    <a:p>
                      <a:pPr marL="171450" indent="-171450">
                        <a:buChar char="•"/>
                      </a:pPr>
                      <a:r>
                        <a:rPr sz="1000" b="0" i="0" u="none" dirty="0" err="1">
                          <a:latin typeface="Lucida Sans"/>
                        </a:rPr>
                        <a:t>Vorliegen</a:t>
                      </a:r>
                      <a:r>
                        <a:rPr sz="1000" b="0" i="0" u="none" dirty="0">
                          <a:latin typeface="Lucida Sans"/>
                        </a:rPr>
                        <a:t> von </a:t>
                      </a:r>
                      <a:r>
                        <a:rPr sz="1000" b="0" i="0" u="none" dirty="0" err="1">
                          <a:latin typeface="Lucida Sans"/>
                        </a:rPr>
                        <a:t>Manifestationen</a:t>
                      </a:r>
                      <a:r>
                        <a:rPr sz="1000" b="0" i="0" u="none" dirty="0">
                          <a:latin typeface="Lucida Sans"/>
                        </a:rPr>
                        <a:t> </a:t>
                      </a:r>
                      <a:r>
                        <a:rPr sz="1000" b="0" i="0" u="none" dirty="0" err="1">
                          <a:latin typeface="Lucida Sans"/>
                        </a:rPr>
                        <a:t>erblicher</a:t>
                      </a:r>
                      <a:r>
                        <a:rPr sz="1000" b="0" i="0" u="none" dirty="0">
                          <a:latin typeface="Lucida Sans"/>
                        </a:rPr>
                        <a:t> Syndrome, die </a:t>
                      </a:r>
                      <a:r>
                        <a:rPr sz="1000" b="0" i="0" u="none" dirty="0" err="1">
                          <a:latin typeface="Lucida Sans"/>
                        </a:rPr>
                        <a:t>mit</a:t>
                      </a:r>
                      <a:r>
                        <a:rPr sz="1000" b="0" i="0" u="none" dirty="0">
                          <a:latin typeface="Lucida Sans"/>
                        </a:rPr>
                        <a:t> </a:t>
                      </a:r>
                      <a:r>
                        <a:rPr sz="1000" b="0" i="0" u="none" dirty="0" err="1">
                          <a:latin typeface="Lucida Sans"/>
                        </a:rPr>
                        <a:t>einem</a:t>
                      </a:r>
                      <a:r>
                        <a:rPr sz="1000" b="0" i="0" u="none" dirty="0">
                          <a:latin typeface="Lucida Sans"/>
                        </a:rPr>
                        <a:t> </a:t>
                      </a:r>
                      <a:r>
                        <a:rPr sz="1000" b="0" i="0" u="none" dirty="0" err="1">
                          <a:latin typeface="Lucida Sans"/>
                        </a:rPr>
                        <a:t>gehäuften</a:t>
                      </a:r>
                      <a:r>
                        <a:rPr sz="1000" b="0" i="0" u="none" dirty="0">
                          <a:latin typeface="Lucida Sans"/>
                        </a:rPr>
                        <a:t> </a:t>
                      </a:r>
                      <a:r>
                        <a:rPr sz="1000" b="0" i="0" u="none" dirty="0" err="1">
                          <a:latin typeface="Lucida Sans"/>
                        </a:rPr>
                        <a:t>Auftreten</a:t>
                      </a:r>
                      <a:r>
                        <a:rPr sz="1000" b="0" i="0" u="none" dirty="0">
                          <a:latin typeface="Lucida Sans"/>
                        </a:rPr>
                        <a:t> von </a:t>
                      </a:r>
                      <a:r>
                        <a:rPr sz="1000" b="0" i="0" u="none" dirty="0" err="1">
                          <a:latin typeface="Lucida Sans"/>
                        </a:rPr>
                        <a:t>Nierentumoren</a:t>
                      </a:r>
                      <a:r>
                        <a:rPr sz="1000" b="0" i="0" u="none" dirty="0">
                          <a:latin typeface="Lucida Sans"/>
                        </a:rPr>
                        <a:t> </a:t>
                      </a:r>
                      <a:r>
                        <a:rPr sz="1000" b="0" i="0" u="none" dirty="0" err="1">
                          <a:latin typeface="Lucida Sans"/>
                        </a:rPr>
                        <a:t>assoziiert</a:t>
                      </a:r>
                      <a:r>
                        <a:rPr sz="1000" b="0" i="0" u="none" dirty="0">
                          <a:latin typeface="Lucida Sans"/>
                        </a:rPr>
                        <a:t> </a:t>
                      </a:r>
                      <a:r>
                        <a:rPr sz="1000" b="0" i="0" u="none" dirty="0" err="1">
                          <a:latin typeface="Lucida Sans"/>
                        </a:rPr>
                        <a:t>sind</a:t>
                      </a:r>
                      <a:r>
                        <a:rPr sz="1000" b="0" i="0" u="none" dirty="0">
                          <a:latin typeface="Lucida Sans"/>
                        </a:rPr>
                        <a:t> </a:t>
                      </a:r>
                      <a:r>
                        <a:rPr sz="1000" b="0" i="0" u="none" dirty="0" err="1">
                          <a:latin typeface="Lucida Sans"/>
                        </a:rPr>
                        <a:t>bei</a:t>
                      </a:r>
                      <a:r>
                        <a:rPr sz="1000" b="0" i="0" u="none" dirty="0">
                          <a:latin typeface="Lucida Sans"/>
                        </a:rPr>
                        <a:t> der </a:t>
                      </a:r>
                      <a:r>
                        <a:rPr sz="1000" b="0" i="0" u="none" dirty="0" err="1">
                          <a:latin typeface="Lucida Sans"/>
                        </a:rPr>
                        <a:t>betroffenen</a:t>
                      </a:r>
                      <a:r>
                        <a:rPr sz="1000" b="0" i="0" u="none" dirty="0">
                          <a:latin typeface="Lucida Sans"/>
                        </a:rPr>
                        <a:t> Person </a:t>
                      </a:r>
                      <a:r>
                        <a:rPr sz="1000" b="0" i="0" u="none" dirty="0" err="1">
                          <a:latin typeface="Lucida Sans"/>
                        </a:rPr>
                        <a:t>oder</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Familienmitgliedern</a:t>
                      </a:r>
                      <a:r>
                        <a:rPr sz="1000" b="0" i="0" u="none" dirty="0">
                          <a:latin typeface="Lucida Sans"/>
                        </a:rPr>
                        <a:t> (</a:t>
                      </a:r>
                      <a:r>
                        <a:rPr sz="1000" b="0" i="0" u="none" dirty="0" err="1">
                          <a:latin typeface="Lucida Sans"/>
                        </a:rPr>
                        <a:t>vgl</a:t>
                      </a:r>
                      <a:r>
                        <a:rPr sz="1000" b="0" i="0" u="none" dirty="0">
                          <a:latin typeface="Lucida Sans"/>
                        </a:rPr>
                        <a:t>. </a:t>
                      </a:r>
                      <a:r>
                        <a:rPr sz="1000" b="0" i="0" u="none" dirty="0" err="1">
                          <a:latin typeface="Lucida Sans"/>
                        </a:rPr>
                        <a:t>Tabelle</a:t>
                      </a:r>
                      <a:r>
                        <a:rPr sz="1000" b="0" i="0" u="none" dirty="0">
                          <a:latin typeface="Lucida Sans"/>
                        </a:rPr>
                        <a:t> </a:t>
                      </a:r>
                      <a:r>
                        <a:rPr sz="1000" b="0" i="0" u="none" dirty="0" err="1">
                          <a:latin typeface="Lucida Sans"/>
                        </a:rPr>
                        <a:t>Übersicht</a:t>
                      </a:r>
                      <a:r>
                        <a:rPr sz="1000" b="0" i="0" u="none" dirty="0">
                          <a:latin typeface="Lucida Sans"/>
                        </a:rPr>
                        <a:t> </a:t>
                      </a:r>
                      <a:r>
                        <a:rPr sz="1000" b="0" i="0" u="none" dirty="0" err="1">
                          <a:latin typeface="Lucida Sans"/>
                        </a:rPr>
                        <a:t>erblicher</a:t>
                      </a:r>
                      <a:r>
                        <a:rPr sz="1000" b="0" i="0" u="none" dirty="0">
                          <a:latin typeface="Lucida Sans"/>
                        </a:rPr>
                        <a:t> </a:t>
                      </a:r>
                      <a:r>
                        <a:rPr sz="1000" b="0" i="0" u="none" dirty="0" err="1">
                          <a:latin typeface="Lucida Sans"/>
                        </a:rPr>
                        <a:t>Tumorsyndrome</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Nierentumoren</a:t>
                      </a:r>
                      <a:r>
                        <a:rPr sz="1000" b="0" i="0" u="none" dirty="0">
                          <a:latin typeface="Lucida Sans"/>
                        </a:rPr>
                        <a:t>)</a:t>
                      </a:r>
                    </a:p>
                    <a:p>
                      <a:pPr marL="171450" indent="-171450">
                        <a:buChar char="•"/>
                      </a:pPr>
                      <a:r>
                        <a:rPr sz="1000" b="0" i="0" u="none" dirty="0" err="1">
                          <a:latin typeface="Lucida Sans"/>
                        </a:rPr>
                        <a:t>Erkrankungsalter</a:t>
                      </a:r>
                      <a:r>
                        <a:rPr sz="1000" b="0" i="0" u="none" dirty="0">
                          <a:latin typeface="Lucida Sans"/>
                        </a:rPr>
                        <a:t> </a:t>
                      </a:r>
                      <a:r>
                        <a:rPr sz="1000" b="0" i="0" u="none" dirty="0" err="1">
                          <a:latin typeface="Lucida Sans"/>
                        </a:rPr>
                        <a:t>vor</a:t>
                      </a:r>
                      <a:r>
                        <a:rPr sz="1000" b="0" i="0" u="none" dirty="0">
                          <a:latin typeface="Lucida Sans"/>
                        </a:rPr>
                        <a:t> dem 47. </a:t>
                      </a:r>
                      <a:r>
                        <a:rPr sz="1000" b="0" i="0" u="none" dirty="0" err="1">
                          <a:latin typeface="Lucida Sans"/>
                        </a:rPr>
                        <a:t>Lebensjahr</a:t>
                      </a:r>
                      <a:endParaRPr sz="1000" b="0" i="0" u="none" dirty="0">
                        <a:latin typeface="Lucida Sans"/>
                      </a:endParaRPr>
                    </a:p>
                    <a:p>
                      <a:pPr marL="171450" indent="-171450">
                        <a:buChar char="•"/>
                      </a:pPr>
                      <a:r>
                        <a:rPr sz="1000" b="0" i="0" u="none" dirty="0" err="1">
                          <a:latin typeface="Lucida Sans"/>
                        </a:rPr>
                        <a:t>eine</a:t>
                      </a:r>
                      <a:r>
                        <a:rPr sz="1000" b="0" i="0" u="none" dirty="0">
                          <a:latin typeface="Lucida Sans"/>
                        </a:rPr>
                        <a:t>(n) </a:t>
                      </a:r>
                      <a:r>
                        <a:rPr sz="1000" b="0" i="0" u="none" dirty="0" err="1">
                          <a:latin typeface="Lucida Sans"/>
                        </a:rPr>
                        <a:t>oder</a:t>
                      </a:r>
                      <a:r>
                        <a:rPr sz="1000" b="0" i="0" u="none" dirty="0">
                          <a:latin typeface="Lucida Sans"/>
                        </a:rPr>
                        <a:t> </a:t>
                      </a:r>
                      <a:r>
                        <a:rPr sz="1000" b="0" i="0" u="none" dirty="0" err="1">
                          <a:latin typeface="Lucida Sans"/>
                        </a:rPr>
                        <a:t>mehrere</a:t>
                      </a:r>
                      <a:r>
                        <a:rPr sz="1000" b="0" i="0" u="none" dirty="0">
                          <a:latin typeface="Lucida Sans"/>
                        </a:rPr>
                        <a:t> </a:t>
                      </a:r>
                      <a:r>
                        <a:rPr sz="1000" b="0" i="0" u="none" dirty="0" err="1">
                          <a:latin typeface="Lucida Sans"/>
                        </a:rPr>
                        <a:t>Verwandte</a:t>
                      </a:r>
                      <a:r>
                        <a:rPr sz="1000" b="0" i="0" u="none" dirty="0">
                          <a:latin typeface="Lucida Sans"/>
                        </a:rPr>
                        <a:t>(n) </a:t>
                      </a:r>
                      <a:r>
                        <a:rPr sz="1000" b="0" i="0" u="none" dirty="0" err="1">
                          <a:latin typeface="Lucida Sans"/>
                        </a:rPr>
                        <a:t>ersten</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zweiten</a:t>
                      </a:r>
                      <a:r>
                        <a:rPr sz="1000" b="0" i="0" u="none" dirty="0">
                          <a:latin typeface="Lucida Sans"/>
                        </a:rPr>
                        <a:t> Grades, die </a:t>
                      </a:r>
                      <a:r>
                        <a:rPr sz="1000" b="0" i="0" u="none" dirty="0" err="1">
                          <a:latin typeface="Lucida Sans"/>
                        </a:rPr>
                        <a:t>ebenfalls</a:t>
                      </a:r>
                      <a:r>
                        <a:rPr sz="1000" b="0" i="0" u="none" dirty="0">
                          <a:latin typeface="Lucida Sans"/>
                        </a:rPr>
                        <a:t> an </a:t>
                      </a:r>
                      <a:r>
                        <a:rPr sz="1000" b="0" i="0" u="none" dirty="0" err="1">
                          <a:latin typeface="Lucida Sans"/>
                        </a:rPr>
                        <a:t>einem</a:t>
                      </a:r>
                      <a:r>
                        <a:rPr sz="1000" b="0" i="0" u="none" dirty="0">
                          <a:latin typeface="Lucida Sans"/>
                        </a:rPr>
                        <a:t> </a:t>
                      </a:r>
                      <a:r>
                        <a:rPr sz="1000" b="0" i="0" u="none" dirty="0" err="1">
                          <a:latin typeface="Lucida Sans"/>
                        </a:rPr>
                        <a:t>Nierentumor</a:t>
                      </a:r>
                      <a:r>
                        <a:rPr sz="1000" b="0" i="0" u="none" dirty="0">
                          <a:latin typeface="Lucida Sans"/>
                        </a:rPr>
                        <a:t> </a:t>
                      </a:r>
                      <a:r>
                        <a:rPr sz="1000" b="0" i="0" u="none" dirty="0" err="1">
                          <a:latin typeface="Lucida Sans"/>
                        </a:rPr>
                        <a:t>erkrankt</a:t>
                      </a:r>
                      <a:r>
                        <a:rPr sz="1000" b="0" i="0" u="none" dirty="0">
                          <a:latin typeface="Lucida Sans"/>
                        </a:rPr>
                        <a:t> </a:t>
                      </a:r>
                      <a:r>
                        <a:rPr sz="1000" b="0" i="0" u="none" dirty="0" err="1">
                          <a:latin typeface="Lucida Sans"/>
                        </a:rPr>
                        <a:t>ist</a:t>
                      </a:r>
                      <a:r>
                        <a:rPr sz="1000" b="0" i="0" u="none" dirty="0">
                          <a:latin typeface="Lucida Sans"/>
                        </a:rPr>
                        <a:t>/</a:t>
                      </a:r>
                      <a:r>
                        <a:rPr sz="1000" b="0" i="0" u="none" dirty="0" err="1">
                          <a:latin typeface="Lucida Sans"/>
                        </a:rPr>
                        <a:t>sind</a:t>
                      </a:r>
                      <a:endParaRPr sz="1000" b="0" i="0" u="none" dirty="0">
                        <a:latin typeface="Lucida Sans"/>
                      </a:endParaRPr>
                    </a:p>
                    <a:p>
                      <a:pPr marL="171450" indent="-171450">
                        <a:buChar char="•"/>
                      </a:pPr>
                      <a:r>
                        <a:rPr sz="1000" b="0" i="0" u="none" dirty="0" err="1">
                          <a:latin typeface="Lucida Sans"/>
                        </a:rPr>
                        <a:t>bilaterale</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multifokale</a:t>
                      </a:r>
                      <a:r>
                        <a:rPr sz="1000" b="0" i="0" u="none" dirty="0">
                          <a:latin typeface="Lucida Sans"/>
                        </a:rPr>
                        <a:t> </a:t>
                      </a:r>
                      <a:r>
                        <a:rPr sz="1000" b="0" i="0" u="none" dirty="0" err="1">
                          <a:latin typeface="Lucida Sans"/>
                        </a:rPr>
                        <a:t>Nierentumore</a:t>
                      </a:r>
                      <a:r>
                        <a:rPr lang="de-DE" sz="1000" b="0" i="0" u="none" dirty="0">
                          <a:latin typeface="Lucida Sans"/>
                        </a:rPr>
                        <a:t>n</a:t>
                      </a:r>
                      <a:endParaRPr sz="1000" b="0" i="0" u="none" dirty="0">
                        <a:latin typeface="Lucida Sans"/>
                      </a:endParaRPr>
                    </a:p>
                    <a:p>
                      <a:pPr marL="171450" indent="-171450">
                        <a:buChar char="•"/>
                      </a:pPr>
                      <a:r>
                        <a:rPr sz="1000" b="0" i="0" u="none" dirty="0" err="1">
                          <a:latin typeface="Lucida Sans"/>
                        </a:rPr>
                        <a:t>Nierentumoren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pathognomischer</a:t>
                      </a:r>
                      <a:r>
                        <a:rPr sz="1000" b="0" i="0" u="none" dirty="0">
                          <a:latin typeface="Lucida Sans"/>
                        </a:rPr>
                        <a:t> </a:t>
                      </a:r>
                      <a:r>
                        <a:rPr sz="1000" b="0" i="0" u="none" dirty="0" err="1">
                          <a:latin typeface="Lucida Sans"/>
                        </a:rPr>
                        <a:t>Histologie</a:t>
                      </a:r>
                      <a:r>
                        <a:rPr sz="1000" b="0" i="0" u="none" dirty="0">
                          <a:latin typeface="Lucida Sans"/>
                        </a:rPr>
                        <a:t> (</a:t>
                      </a:r>
                      <a:r>
                        <a:rPr sz="1000" b="0" i="0" u="none" dirty="0" err="1">
                          <a:latin typeface="Lucida Sans"/>
                        </a:rPr>
                        <a:t>vgl</a:t>
                      </a:r>
                      <a:r>
                        <a:rPr sz="1000" b="0" i="0" u="none" dirty="0">
                          <a:latin typeface="Lucida Sans"/>
                        </a:rPr>
                        <a:t>. </a:t>
                      </a:r>
                      <a:r>
                        <a:rPr sz="1000" b="0" i="0" u="none" dirty="0" err="1">
                          <a:latin typeface="Lucida Sans"/>
                        </a:rPr>
                        <a:t>Kapitel</a:t>
                      </a:r>
                      <a:r>
                        <a:rPr sz="1000" b="0" i="0" u="none" dirty="0">
                          <a:latin typeface="Lucida Sans"/>
                        </a:rPr>
                        <a:t> </a:t>
                      </a:r>
                      <a:r>
                        <a:rPr sz="1000" b="0" i="0" u="none" dirty="0" err="1">
                          <a:latin typeface="Lucida Sans"/>
                        </a:rPr>
                        <a:t>Pathologie</a:t>
                      </a:r>
                      <a:r>
                        <a:rPr sz="1000" b="0" i="0" u="none" dirty="0">
                          <a:latin typeface="Lucida Sans"/>
                        </a:rPr>
                        <a:t>)</a:t>
                      </a:r>
                    </a:p>
                    <a:p>
                      <a:pPr>
                        <a:defRPr sz="1000">
                          <a:solidFill>
                            <a:srgbClr val="000000"/>
                          </a:solidFill>
                          <a:latin typeface="Lucida Sans"/>
                        </a:defRPr>
                      </a:pPr>
                      <a:endParaRPr sz="1000" b="0" i="0" u="none" dirty="0">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043-017OL-5.0-11.1-2024N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11.1: Identifikation von Personen mit einem erhöhten Risiko für erbliche Nierentumoren (ENT)</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Bei Diagnose eines Nierentumors soll das Risiko für einen erblichen Hintergrund anhand der in Empfehlung 11.1. erwähnten Kriterien evaluiert werden.</a:t>
                      </a:r>
                    </a:p>
                    <a:p>
                      <a:pPr>
                        <a:defRPr sz="1000">
                          <a:solidFill>
                            <a:srgbClr val="000000"/>
                          </a:solidFill>
                          <a:latin typeface="Lucida Sans"/>
                        </a:defRPr>
                      </a:pPr>
                      <a:r>
                        <a:rPr sz="1000" b="0" i="0" u="none">
                          <a:latin typeface="Lucida Sans"/>
                        </a:rPr>
                        <a:t>Zur Evaluation dieser Kriterien sollte ein standardisierter Evaluationsbogen verwendet werden (siehe Hintergrundtext zu dieser Empfehlung).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043-017OL-5.0-11.2-2024N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11.1: Identifikation von Personen mit einem erhöhten Risiko für erbliche Nierentumoren (ENT)</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begründetem klinischen Verdacht auf ein hereditäres Tumorsyndrom sollte den Betroffenen eine Beratung in einem spezialisierten Zentrum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043-017OL-5.0-11.3-2024N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11.2: Spezifische Diagnostik</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Verdacht auf eine erbliche Ursache des Nierentumors soll entsprechend den Vorgaben des Gendiagnostikgesetzes (GenDG) eine genetische Beratung angeboten werden und ggf. nach Aufklärung und dokumentierter Zustimmung eine molekulargenetische Analyse der relevanten Gene (vgl. Übersicht erblicher Tumorsyndrome mit Nierentumoren, Kapitel 11.1)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043-017OL-5.0-11.4-2024N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Abklärungs-Algorithmus zum familiären erblichen Nierentumor (FENT):</a:t>
            </a:r>
          </a:p>
        </p:txBody>
      </p:sp>
      <p:pic>
        <p:nvPicPr>
          <p:cNvPr id="3" name="Picture 2" descr="fe5bb0f73f5e451981712aee1d94c317.jpg"/>
          <p:cNvPicPr>
            <a:picLocks noChangeAspect="1"/>
          </p:cNvPicPr>
          <p:nvPr/>
        </p:nvPicPr>
        <p:blipFill>
          <a:blip r:embed="rId2"/>
          <a:stretch>
            <a:fillRect/>
          </a:stretch>
        </p:blipFill>
        <p:spPr>
          <a:xfrm>
            <a:off x="2320000" y="1890000"/>
            <a:ext cx="7552000"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11.2: Spezifische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histopathologische Befundbericht des Tumors sollte explizit auf histologische Zeichen erblicher Formen eines Nierentumors hinweisen (Übersicht erblicher Tumorsyndrome mit Nierentumoren).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043-017OL-5.0-11.5-2024N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11.2: Spezifische Diagnostik</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wenig differenzierten Nierenzellkarzinomen ohne klare Zuordnung zu einem klarzelligen Nierenzellkarzinom oder bei nicht anderweitig spezifizierten onkozytären Tumoren (NOS) sollen weitere Untersuchungen und somatische molekularpathologische Untersuchungen zur Tumortypisierung und Hinweisgewinnung auf eine hereditäre Prädisposition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043-017OL-5.0-11.6-2024N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Biopsie soll vor ablativer 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043-017OL-5.0-4.4-2022G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11.2: Spezifische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einem Risiko (siehe Empfehlung 11.1) für einen erblichen Tumor sollte dies der Pathologie mitgeteilt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043-017OL-5.0-11.7-2024N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11.3: Sonstige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11.8</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Alle erblichen Nierentumorerkrankungen erfordern diagnostische Maßnahmen, welche über die üblichen Standards bei Nierentumoren hinausgehen und sowohl renale als auch extrarenale Manifestationen einbeziehen.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043-017OL-5.0-11.8-2024N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11.3: Sonstige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11.9</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Auswahl der notwendigen extra-renalen Untersuchungen hängt von der zugrundeliegenden erblichen Erkrankung ab (Tabelle Übersicht erblicher Tumorsyndrome mit Nierentumoren).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043-017OL-5.0-11.9-2024N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11.3: Sonstige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erblichen Nierentumoren soll die Nachsorge zeitlich unbegrenzt fortgeführt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043-017OL-5.0-11.10-2024N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11.3: Sonstige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renalen Bildgebung sollen bei Verdacht auf erbliche Nierentumore MRT-Untersuchungen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043-017OL-5.0-11.11-2024N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11.4: Spezifische Therapie bei erblichen Syndromen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therapeutische Vorgehen bei erblichen Nierentumoren sollte in Abhängigkeit vom klinischen Syndrom festgelegt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 - 1- bis 3</a:t>
                      </a:r>
                    </a:p>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[Carlo, MI 2019]</a:t>
                      </a:r>
                      <a:r>
                        <a:rPr sz="1000"/>
                        <a:t>, </a:t>
                      </a:r>
                      <a:r>
                        <a:rPr sz="1000">
                          <a:solidFill>
                            <a:srgbClr val="F7BF66"/>
                          </a:solidFill>
                          <a:hlinkClick r:id="rId3"/>
                        </a:rPr>
                        <a:t>[Bissler, JJ 2016]</a:t>
                      </a:r>
                      <a:r>
                        <a:rPr sz="1000"/>
                        <a:t>, </a:t>
                      </a:r>
                      <a:r>
                        <a:rPr sz="1000">
                          <a:solidFill>
                            <a:srgbClr val="F7BF66"/>
                          </a:solidFill>
                          <a:hlinkClick r:id="rId4"/>
                        </a:rPr>
                        <a:t>[Gopie, JP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043-017OL-5.0-11.12-2024N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11.4: Spezifische Therapie bei erblichen Syndromen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erblichen Nierentumoren soll bei einer Tumorgröße &lt; 3 cm ein abwartendes Vorgehen geprüft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2+ - 2+ bis 3</a:t>
                      </a:r>
                    </a:p>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[Signorelli, F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043-017OL-5.0-11.13-2024N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11.4: Spezifische Therapie bei erblichen Syndromen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Erbliche Nierentumoren sollen organerhaltend operiert werden, wenn kein abwartendes Verhalten gewählt wird.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 - 1- bis 3</a:t>
                      </a:r>
                    </a:p>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[Signorelli, F 2019]</a:t>
                      </a:r>
                      <a:r>
                        <a:rPr sz="1000"/>
                        <a:t>, </a:t>
                      </a:r>
                      <a:r>
                        <a:rPr sz="1000">
                          <a:solidFill>
                            <a:srgbClr val="F7BF66"/>
                          </a:solidFill>
                          <a:hlinkClick r:id="rId3"/>
                        </a:rPr>
                        <a:t>[Carlo, MI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043-017OL-5.0-11.14-2024N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11.4: Spezifische Therapie bei erblichen Syndromen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Alternativ zur Operation können Nierentumoren &lt; 3 cm mit einer fokalen Therapie behandelt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2+ - 2+ bis 3</a:t>
                      </a:r>
                    </a:p>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[Signorelli, F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043-017OL-5.0-11.15-2024N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11.4: Spezifische Therapie bei erblichen Syndromen</a:t>
            </a:r>
          </a:p>
        </p:txBody>
      </p:sp>
      <p:graphicFrame>
        <p:nvGraphicFramePr>
          <p:cNvPr id="3" name="Table 2"/>
          <p:cNvGraphicFramePr>
            <a:graphicFrameLocks noGrp="1"/>
          </p:cNvGraphicFramePr>
          <p:nvPr>
            <p:extLst>
              <p:ext uri="{D42A27DB-BD31-4B8C-83A1-F6EECF244321}">
                <p14:modId xmlns:p14="http://schemas.microsoft.com/office/powerpoint/2010/main" val="138995242"/>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11.16</a:t>
                      </a:r>
                    </a:p>
                  </a:txBody>
                  <a:tcPr anchor="ctr">
                    <a:solidFill>
                      <a:srgbClr val="F7BF66"/>
                    </a:solidFill>
                  </a:tcPr>
                </a:tc>
                <a:tc>
                  <a:txBody>
                    <a:bodyPr/>
                    <a:lstStyle/>
                    <a:p>
                      <a:pPr>
                        <a:defRPr sz="1000" b="1">
                          <a:solidFill>
                            <a:srgbClr val="000000"/>
                          </a:solidFill>
                          <a:latin typeface="Lucida Sans"/>
                        </a:defRPr>
                      </a:pPr>
                      <a:r>
                        <a:rPr dirty="0" err="1"/>
                        <a:t>Evidenzbasierte</a:t>
                      </a:r>
                      <a:r>
                        <a:rPr dirty="0"/>
                        <a:t> </a:t>
                      </a:r>
                      <a:r>
                        <a:rPr dirty="0" err="1"/>
                        <a:t>Empfehlung</a:t>
                      </a:r>
                      <a:endParaRPr dirty="0"/>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dirty="0">
                          <a:latin typeface="Lucida Sans"/>
                        </a:rPr>
                        <a:t>Bei </a:t>
                      </a:r>
                      <a:r>
                        <a:rPr sz="1000" b="0" i="0" u="none" dirty="0" err="1">
                          <a:latin typeface="Lucida Sans"/>
                        </a:rPr>
                        <a:t>bekannten</a:t>
                      </a:r>
                      <a:r>
                        <a:rPr sz="1000" b="0" i="0" u="none" dirty="0">
                          <a:latin typeface="Lucida Sans"/>
                        </a:rPr>
                        <a:t> </a:t>
                      </a:r>
                      <a:r>
                        <a:rPr sz="1000" b="0" i="0" u="none" dirty="0" err="1">
                          <a:latin typeface="Lucida Sans"/>
                        </a:rPr>
                        <a:t>erblichen</a:t>
                      </a:r>
                      <a:r>
                        <a:rPr sz="1000" b="0" i="0" u="none" dirty="0">
                          <a:latin typeface="Lucida Sans"/>
                        </a:rPr>
                        <a:t> </a:t>
                      </a:r>
                      <a:r>
                        <a:rPr sz="1000" b="0" i="0" u="none" dirty="0" err="1">
                          <a:latin typeface="Lucida Sans"/>
                        </a:rPr>
                        <a:t>Fumarat</a:t>
                      </a:r>
                      <a:r>
                        <a:rPr sz="1000" b="0" i="0" u="none" dirty="0">
                          <a:latin typeface="Lucida Sans"/>
                        </a:rPr>
                        <a:t>-Hydratase-</a:t>
                      </a:r>
                      <a:r>
                        <a:rPr sz="1000" b="0" i="0" u="none" dirty="0" err="1">
                          <a:latin typeface="Lucida Sans"/>
                        </a:rPr>
                        <a:t>defizienten</a:t>
                      </a:r>
                      <a:r>
                        <a:rPr sz="1000" b="0" i="0" u="none" dirty="0">
                          <a:latin typeface="Lucida Sans"/>
                        </a:rPr>
                        <a:t> (</a:t>
                      </a:r>
                      <a:r>
                        <a:rPr sz="1000" b="0" i="0" u="none" dirty="0" err="1">
                          <a:latin typeface="Lucida Sans"/>
                        </a:rPr>
                        <a:t>vormals</a:t>
                      </a:r>
                      <a:r>
                        <a:rPr sz="1000" b="0" i="0" u="none" dirty="0">
                          <a:latin typeface="Lucida Sans"/>
                        </a:rPr>
                        <a:t> </a:t>
                      </a:r>
                      <a:r>
                        <a:rPr sz="1000" b="0" i="0" u="none" dirty="0" err="1">
                          <a:latin typeface="Lucida Sans"/>
                        </a:rPr>
                        <a:t>Leiomyomatose</a:t>
                      </a:r>
                      <a:r>
                        <a:rPr sz="1000" b="0" i="0" u="none" dirty="0">
                          <a:latin typeface="Lucida Sans"/>
                        </a:rPr>
                        <a:t>-) </a:t>
                      </a:r>
                      <a:r>
                        <a:rPr sz="1000" b="0" i="0" u="none" dirty="0" err="1">
                          <a:latin typeface="Lucida Sans"/>
                        </a:rPr>
                        <a:t>Nierenzellkarzinom</a:t>
                      </a:r>
                      <a:r>
                        <a:rPr sz="1000" b="0" i="0" u="none" dirty="0">
                          <a:latin typeface="Lucida Sans"/>
                        </a:rPr>
                        <a:t> (HLRCC), SDH-</a:t>
                      </a:r>
                      <a:r>
                        <a:rPr lang="de-DE" sz="1000" b="0" i="0" u="none" dirty="0">
                          <a:latin typeface="Lucida Sans"/>
                        </a:rPr>
                        <a:t>NZK</a:t>
                      </a:r>
                      <a:r>
                        <a:rPr sz="1000" b="0" i="0" u="none" dirty="0">
                          <a:latin typeface="Lucida Sans"/>
                        </a:rPr>
                        <a:t> und </a:t>
                      </a:r>
                      <a:r>
                        <a:rPr sz="1000" b="0" i="0" u="none" dirty="0" err="1">
                          <a:latin typeface="Lucida Sans"/>
                        </a:rPr>
                        <a:t>Translo</a:t>
                      </a:r>
                      <a:r>
                        <a:rPr lang="de-DE" sz="1000" b="0" i="0" u="none" dirty="0">
                          <a:latin typeface="Lucida Sans"/>
                        </a:rPr>
                        <a:t>k</a:t>
                      </a:r>
                      <a:r>
                        <a:rPr sz="1000" b="0" i="0" u="none" dirty="0" err="1">
                          <a:latin typeface="Lucida Sans"/>
                        </a:rPr>
                        <a:t>ation</a:t>
                      </a:r>
                      <a:r>
                        <a:rPr lang="de-DE" sz="1000" b="0" i="0" u="none" dirty="0">
                          <a:latin typeface="Lucida Sans"/>
                        </a:rPr>
                        <a:t>s-NZK</a:t>
                      </a:r>
                      <a:r>
                        <a:rPr sz="1000" b="0" i="0" u="none" dirty="0">
                          <a:latin typeface="Lucida Sans"/>
                        </a:rPr>
                        <a:t> </a:t>
                      </a:r>
                      <a:r>
                        <a:rPr sz="1000" b="0" i="0" u="none" dirty="0" err="1">
                          <a:latin typeface="Lucida Sans"/>
                        </a:rPr>
                        <a:t>sollte</a:t>
                      </a:r>
                      <a:r>
                        <a:rPr sz="1000" b="0" i="0" u="none" dirty="0">
                          <a:latin typeface="Lucida Sans"/>
                        </a:rPr>
                        <a:t> </a:t>
                      </a:r>
                      <a:r>
                        <a:rPr sz="1000" b="0" i="0" u="none" dirty="0" err="1">
                          <a:latin typeface="Lucida Sans"/>
                        </a:rPr>
                        <a:t>unabhängig</a:t>
                      </a:r>
                      <a:r>
                        <a:rPr sz="1000" b="0" i="0" u="none" dirty="0">
                          <a:latin typeface="Lucida Sans"/>
                        </a:rPr>
                        <a:t> von der </a:t>
                      </a:r>
                      <a:r>
                        <a:rPr sz="1000" b="0" i="0" u="none" dirty="0" err="1">
                          <a:latin typeface="Lucida Sans"/>
                        </a:rPr>
                        <a:t>Tumorgröße</a:t>
                      </a:r>
                      <a:r>
                        <a:rPr sz="1000" b="0" i="0" u="none" dirty="0">
                          <a:latin typeface="Lucida Sans"/>
                        </a:rPr>
                        <a:t> </a:t>
                      </a:r>
                      <a:r>
                        <a:rPr sz="1000" b="0" i="0" u="none" dirty="0" err="1">
                          <a:latin typeface="Lucida Sans"/>
                        </a:rPr>
                        <a:t>eine</a:t>
                      </a:r>
                      <a:r>
                        <a:rPr sz="1000" b="0" i="0" u="none" dirty="0">
                          <a:latin typeface="Lucida Sans"/>
                        </a:rPr>
                        <a:t> </a:t>
                      </a:r>
                      <a:r>
                        <a:rPr sz="1000" b="0" i="0" u="none" dirty="0" err="1">
                          <a:latin typeface="Lucida Sans"/>
                        </a:rPr>
                        <a:t>Tumorresektion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weitem</a:t>
                      </a:r>
                      <a:r>
                        <a:rPr sz="1000" b="0" i="0" u="none" dirty="0">
                          <a:latin typeface="Lucida Sans"/>
                        </a:rPr>
                        <a:t> </a:t>
                      </a:r>
                      <a:r>
                        <a:rPr sz="1000" b="0" i="0" u="none" dirty="0" err="1">
                          <a:latin typeface="Lucida Sans"/>
                        </a:rPr>
                        <a:t>Sicherheitsabstand</a:t>
                      </a:r>
                      <a:r>
                        <a:rPr sz="1000" b="0" i="0" u="none" dirty="0">
                          <a:latin typeface="Lucida Sans"/>
                        </a:rPr>
                        <a:t> </a:t>
                      </a:r>
                      <a:r>
                        <a:rPr sz="1000" b="0" i="0" u="none" dirty="0" err="1">
                          <a:latin typeface="Lucida Sans"/>
                        </a:rPr>
                        <a:t>erfolgen</a:t>
                      </a:r>
                      <a:r>
                        <a:rPr sz="1000" b="0" i="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[Carlo, MI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043-017OL-5.0-11.16-2024N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Zystische Raumforderungen sollten nicht biopsiert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043-017OL-5.0-4.5-2022G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11.4: Spezifische Therapie bei erblichen Syndromen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Solide, fettarme Tumore beim tuberösen Sklerose-Komplex sollten bei zentraler Nekrose und raschem Wachstum biopsiert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[Carlo, MI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043-017OL-5.0-11.17-2024N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11.4: Spezifische Therapie bei erblichen Syndromen</a:t>
            </a:r>
          </a:p>
        </p:txBody>
      </p:sp>
      <p:graphicFrame>
        <p:nvGraphicFramePr>
          <p:cNvPr id="3" name="Table 2"/>
          <p:cNvGraphicFramePr>
            <a:graphicFrameLocks noGrp="1"/>
          </p:cNvGraphicFramePr>
          <p:nvPr/>
        </p:nvGraphicFramePr>
        <p:xfrm>
          <a:off x="360000" y="1890000"/>
          <a:ext cx="11520000" cy="1884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Beim tuberösen Sklerose-Komplex können Angiomyolipome auch bei einer Größe &gt; 4 cm beobachtet werden.</a:t>
                      </a:r>
                    </a:p>
                    <a:p>
                      <a:r>
                        <a:rPr sz="1000" b="0" i="0" u="none">
                          <a:latin typeface="Lucida Sans"/>
                        </a:rPr>
                        <a:t>Frauen mit tuberösen Sklerose-Komplex (TSK) und Kinderwunsch sollte eine präventive Behandlung (Embolisation oder Nierenteilresektion) eines Angiomyolipoms &gt; 4 cm angeboten werden.</a:t>
                      </a:r>
                    </a:p>
                    <a:p>
                      <a:r>
                        <a:rPr sz="1000" b="0" i="0" u="none">
                          <a:latin typeface="Lucida Sans"/>
                        </a:rPr>
                        <a:t>Angiomyolipome &gt; 3cm mit einer Wachstumstendenz sollen beim tuberösen Sklerose-Komplex primär konservativ mit einem mTOR Inhibitor behandelt werden.</a:t>
                      </a:r>
                    </a:p>
                    <a:p>
                      <a:r>
                        <a:rPr sz="1000" b="0" i="0" u="none">
                          <a:latin typeface="Lucida Sans"/>
                        </a:rPr>
                        <a:t>Angiomyolipome beim tuberösen Sklerose-Komplex sollten bei Versagen einer mTOR Therapie und einer Größe &gt; 4 cm und/oder Aneurysmata &gt; 5 mm selektiv embolisiert werden.</a:t>
                      </a:r>
                    </a:p>
                    <a:p>
                      <a:pPr>
                        <a:defRPr sz="1000">
                          <a:solidFill>
                            <a:srgbClr val="000000"/>
                          </a:solidFill>
                          <a:latin typeface="Lucida Sans"/>
                        </a:defRPr>
                      </a:pPr>
                      <a:r>
                        <a:rPr sz="1000" b="0" i="0" u="none">
                          <a:latin typeface="Lucida Sans"/>
                        </a:rPr>
                        <a:t>Angiomyolipome beim tuberösen Sklerose-Komplex sollten bei akuter Blutung selektiv embolisiert werden. Eine Nephrektomie sollte vermieden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043-017OL-5.0-11.18-2024N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11.4: Spezifische Therapie bei erblichen Syndromen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Nachweis eines malignen erblichen Nierentumors beim tuberösen Sklerose-Komplex sollte unabhängig von der Tumorgröße eine organerhaltende Operation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043-017OL-5.0-11.19-2024N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11.4: Spezifische Therapie bei erblichen Syndromen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11.20</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mTOR-Inhibition bei tuberösen Sklerose-Komplex ist die einzig zugelassene gezielte Therapie erblicher Nierentumore.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043-017OL-5.0-11.20-2024N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11.5: Prävention/Familien-Betreuung/Diagnostik bei nicht-erkrankten Mutationsträgern</a:t>
            </a:r>
          </a:p>
        </p:txBody>
      </p:sp>
      <p:graphicFrame>
        <p:nvGraphicFramePr>
          <p:cNvPr id="3" name="Table 2"/>
          <p:cNvGraphicFramePr>
            <a:graphicFrameLocks noGrp="1"/>
          </p:cNvGraphicFramePr>
          <p:nvPr>
            <p:extLst>
              <p:ext uri="{D42A27DB-BD31-4B8C-83A1-F6EECF244321}">
                <p14:modId xmlns:p14="http://schemas.microsoft.com/office/powerpoint/2010/main" val="2128286821"/>
              </p:ext>
            </p:extLst>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11.21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dirty="0">
                          <a:latin typeface="Lucida Sans"/>
                        </a:rPr>
                        <a:t>Allen </a:t>
                      </a:r>
                      <a:r>
                        <a:rPr sz="1000" b="0" i="0" u="none" dirty="0" err="1">
                          <a:latin typeface="Lucida Sans"/>
                        </a:rPr>
                        <a:t>Angehörigen</a:t>
                      </a:r>
                      <a:r>
                        <a:rPr sz="1000" b="0" i="0" u="none" dirty="0">
                          <a:latin typeface="Lucida Sans"/>
                        </a:rPr>
                        <a:t> von Patient*</a:t>
                      </a:r>
                      <a:r>
                        <a:rPr sz="1000" b="0" i="0" u="none" dirty="0" err="1">
                          <a:latin typeface="Lucida Sans"/>
                        </a:rPr>
                        <a:t>innen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erblichen</a:t>
                      </a:r>
                      <a:r>
                        <a:rPr sz="1000" b="0" i="0" u="none" dirty="0">
                          <a:latin typeface="Lucida Sans"/>
                        </a:rPr>
                        <a:t> </a:t>
                      </a:r>
                      <a:r>
                        <a:rPr sz="1000" b="0" i="0" u="none" dirty="0" err="1">
                          <a:latin typeface="Lucida Sans"/>
                        </a:rPr>
                        <a:t>Nierentumoren</a:t>
                      </a:r>
                      <a:r>
                        <a:rPr sz="1000" b="0" i="0" u="none" dirty="0">
                          <a:latin typeface="Lucida Sans"/>
                        </a:rPr>
                        <a:t> </a:t>
                      </a:r>
                      <a:r>
                        <a:rPr sz="1000" b="0" i="0" u="none" dirty="0" err="1">
                          <a:latin typeface="Lucida Sans"/>
                        </a:rPr>
                        <a:t>soll</a:t>
                      </a:r>
                      <a:r>
                        <a:rPr sz="1000" b="0" i="0" u="none" dirty="0">
                          <a:latin typeface="Lucida Sans"/>
                        </a:rPr>
                        <a:t> </a:t>
                      </a:r>
                      <a:r>
                        <a:rPr sz="1000" b="0" i="0" u="none" dirty="0" err="1">
                          <a:latin typeface="Lucida Sans"/>
                        </a:rPr>
                        <a:t>eine</a:t>
                      </a:r>
                      <a:r>
                        <a:rPr sz="1000" b="0" i="0" u="none" dirty="0">
                          <a:latin typeface="Lucida Sans"/>
                        </a:rPr>
                        <a:t> </a:t>
                      </a:r>
                      <a:r>
                        <a:rPr sz="1000" b="0" i="0" u="none" dirty="0" err="1">
                          <a:latin typeface="Lucida Sans"/>
                        </a:rPr>
                        <a:t>genetische</a:t>
                      </a:r>
                      <a:r>
                        <a:rPr sz="1000" b="0" i="0" u="none" dirty="0">
                          <a:latin typeface="Lucida Sans"/>
                        </a:rPr>
                        <a:t> </a:t>
                      </a:r>
                      <a:r>
                        <a:rPr sz="1000" b="0" i="0" u="none" dirty="0" err="1">
                          <a:latin typeface="Lucida Sans"/>
                        </a:rPr>
                        <a:t>Beratung</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einem</a:t>
                      </a:r>
                      <a:r>
                        <a:rPr sz="1000" b="0" i="0" u="none" dirty="0">
                          <a:latin typeface="Lucida Sans"/>
                        </a:rPr>
                        <a:t> </a:t>
                      </a:r>
                      <a:r>
                        <a:rPr sz="1000" b="0" i="0" u="none" dirty="0" err="1">
                          <a:latin typeface="Lucida Sans"/>
                        </a:rPr>
                        <a:t>Humangenetiker</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Erfahrung</a:t>
                      </a:r>
                      <a:r>
                        <a:rPr sz="1000" b="0" i="0" u="none" dirty="0">
                          <a:latin typeface="Lucida Sans"/>
                        </a:rPr>
                        <a:t> auf </a:t>
                      </a:r>
                      <a:r>
                        <a:rPr sz="1000" b="0" i="0" u="none" dirty="0" err="1">
                          <a:latin typeface="Lucida Sans"/>
                        </a:rPr>
                        <a:t>diesem</a:t>
                      </a:r>
                      <a:r>
                        <a:rPr sz="1000" b="0" i="0" u="none" dirty="0">
                          <a:latin typeface="Lucida Sans"/>
                        </a:rPr>
                        <a:t> </a:t>
                      </a:r>
                      <a:r>
                        <a:rPr sz="1000" b="0" i="0" u="none" dirty="0" err="1">
                          <a:latin typeface="Lucida Sans"/>
                        </a:rPr>
                        <a:t>Gebiet</a:t>
                      </a:r>
                      <a:r>
                        <a:rPr sz="1000" b="0" i="0" u="none" dirty="0">
                          <a:latin typeface="Lucida Sans"/>
                        </a:rPr>
                        <a:t> </a:t>
                      </a:r>
                      <a:r>
                        <a:rPr sz="1000" b="0" i="0" u="none" dirty="0" err="1">
                          <a:latin typeface="Lucida Sans"/>
                        </a:rPr>
                        <a:t>angeboten</a:t>
                      </a:r>
                      <a:r>
                        <a:rPr sz="1000" b="0" i="0" u="none" dirty="0">
                          <a:latin typeface="Lucida Sans"/>
                        </a:rPr>
                        <a:t> </a:t>
                      </a:r>
                      <a:r>
                        <a:rPr sz="1000" b="0" i="0" u="none" dirty="0" err="1">
                          <a:latin typeface="Lucida Sans"/>
                        </a:rPr>
                        <a:t>werde</a:t>
                      </a:r>
                      <a:r>
                        <a:rPr lang="de-DE" sz="1000" b="0" i="0" u="none" dirty="0">
                          <a:latin typeface="Lucida Sans"/>
                        </a:rPr>
                        <a:t>n</a:t>
                      </a:r>
                      <a:r>
                        <a:rPr sz="1000" b="0" i="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043-017OL-5.0-11.21-2024N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11.5: Prävention/Familien-Betreuung/Diagnostik bei nicht-erkrankten Mutationsträgern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11.22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Symptomfreie Träger einer pathologischen DNS-Variante sollen in einem Zentrum mit Erfahrung in der Behandlung der jeweiligen Erkrankung (z. B. Zentrum für seltene Erkrankungen) betreut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043-017OL-5.0-11.22-2024N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11.5: Prävention/Familien-Betreuung/Diagnostik bei nicht-erkrankten Mutationsträgern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11.23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prädiktive Testung im Kindesalter sollte nur bei einem relevanten Risiko für eine klinisch bedeutsame Manifestation (z. B. maligner Nierentumor)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043-017OL-5.0-11.23-2024N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11.5: Prävention/Familien-Betreuung/Diagnostik bei nicht-erkrankten Mutationsträgern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11.24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Auch Angehörigen, die sich gegen eine prädiktive genetische Testung entscheiden, soll eine klinische Beratung in einem Zentrum mit Erfahrung in der Behandlung der jeweiligen Erkrankung (z. B. Zentrum für seltene Erkrankungen)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043-017OL-5.0-11.24-2024N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11.5: Prävention/Familien-Betreuung/Diagnostik bei nicht-erkrankten Mutationsträgern</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11.25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Besteht nach den Kriterien (siehe Tabelle Übersicht erblicher Tumorsyndrome mit Nierentumoren) ein Hinweis auf eine Erblichkeit, ohne dass ein eindeutiges genetisches Korrelat gefunden werden konnte (d. h. negativer Befund der molekulargenetischen und der zytogenetischen Untersuchungen), sollte ein lebenslanges gezieltes Monitoring bzgl. Nierentumoren sowohl bei den Angehörigen als auch den Betroffenen selbst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043-017OL-5.0-11.25-2024N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11: Erbliche Tumoren</a:t>
            </a:r>
          </a:p>
          <a:p>
            <a:r>
              <a:rPr sz="1400"/>
              <a:t>Kapitel 11.5: Prävention/Familien-Betreuung/Diagnostik bei nicht-erkrankten Mutationsträgern</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11.26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Besteht unverändert nach den Kriterien (siehe Tabelle Übersicht erblicher Tumorsyndrome mit Nierentumoren) ein Hinweis auf eine Erblichkeit, ohne dass ein eindeutiges genetisches Korrelat gefunden werden konnte (d.h. negativer Befund der molekulargenetischen und der zytogenetischen Untersuchungen), sollte die Erweiterung der genetischen Diagnostik regelmäßig (2-4 Jahre) nach aktualisiertem Standard überprüft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043-017OL-5.0-11.26-2024N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bislang keine histopathologische Sicherung eines Nierenzellkarzinoms und des Subtyps vorliegt, soll eine Biopsie aus dem Primarius oder einer Metastase vor systemischer Therapie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043-017OL-5.0-4.6-2022G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12: Palliative Lokaltherapie</a:t>
            </a:r>
          </a:p>
          <a:p>
            <a:r>
              <a:rPr sz="1400"/>
              <a:t>Kapitel 12.1: Palliative Radiotherapie</a:t>
            </a:r>
          </a:p>
        </p:txBody>
      </p:sp>
      <p:graphicFrame>
        <p:nvGraphicFramePr>
          <p:cNvPr id="3" name="Table 2"/>
          <p:cNvGraphicFramePr>
            <a:graphicFrameLocks noGrp="1"/>
          </p:cNvGraphicFramePr>
          <p:nvPr/>
        </p:nvGraphicFramePr>
        <p:xfrm>
          <a:off x="360000" y="1890000"/>
          <a:ext cx="11520000" cy="2640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Bei Patienten mit Nierenzellkarzinom und Hirn-/Knochenmetastasen, spinaler Kompression und anderen symptomatischen Metastasen soll die Indikation für eine palliative Strahlentherapie geprüft werden.</a:t>
                      </a:r>
                    </a:p>
                    <a:p>
                      <a:pPr>
                        <a:defRPr sz="1000">
                          <a:solidFill>
                            <a:srgbClr val="000000"/>
                          </a:solidFill>
                          <a:latin typeface="Lucida Sans"/>
                        </a:defRPr>
                      </a:pPr>
                      <a:r>
                        <a:rPr sz="1000" b="1" i="0" u="none">
                          <a:latin typeface="Lucida Sans"/>
                        </a:rPr>
                        <a:t>Knochenmetastasen und spinale Kompression:</a:t>
                      </a:r>
                      <a:r>
                        <a:rPr sz="1000" b="0" i="0" u="none">
                          <a:latin typeface="Lucida Sans"/>
                        </a:rPr>
                        <a:t> Leitlinienadaptation: [Tumoren, Landelijke Werkgroep Urologische et al. 2010][Lutz, Stephen et al. 2011], Literatur: [Hunter, G. K. et al. 2012][Chow, E. et al. 2012][Lutz, S. et al. 2012][Prewett, S. et al. 2010][Rades, D. et al. 2014]Multiple Hirnmetastasen: Leitlinienadaptation: [Tumoren, Landelijke Werkgroep Urologische et al. 2010], Literatur: [Fokas, Emmanouil et al. 2010][308551 et al. 2014][Bennani, O. et al.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[Bennani, O. 2014]</a:t>
                      </a:r>
                      <a:r>
                        <a:rPr sz="1000"/>
                        <a:t>, </a:t>
                      </a:r>
                      <a:r>
                        <a:rPr sz="1000">
                          <a:solidFill>
                            <a:srgbClr val="F7BF66"/>
                          </a:solidFill>
                          <a:hlinkClick r:id="rId2"/>
                        </a:rPr>
                        <a:t>[Chow, E. 2012]</a:t>
                      </a:r>
                      <a:r>
                        <a:rPr sz="1000"/>
                        <a:t>, </a:t>
                      </a:r>
                      <a:r>
                        <a:rPr sz="1000">
                          <a:solidFill>
                            <a:srgbClr val="F7BF66"/>
                          </a:solidFill>
                          <a:hlinkClick r:id="rId3"/>
                        </a:rPr>
                        <a:t>[Lutz, S. 2012]</a:t>
                      </a:r>
                      <a:r>
                        <a:rPr sz="1000"/>
                        <a:t>, </a:t>
                      </a:r>
                      <a:r>
                        <a:rPr sz="1000">
                          <a:solidFill>
                            <a:srgbClr val="F7BF66"/>
                          </a:solidFill>
                        </a:rPr>
                        <a:t>[Lutz, Stephen 2011]</a:t>
                      </a:r>
                      <a:r>
                        <a:rPr sz="1000"/>
                        <a:t>, </a:t>
                      </a:r>
                      <a:r>
                        <a:rPr sz="1000">
                          <a:solidFill>
                            <a:srgbClr val="F7BF66"/>
                          </a:solidFill>
                          <a:hlinkClick r:id="rId4"/>
                        </a:rPr>
                        <a:t>[Prewett, S. 2010]</a:t>
                      </a:r>
                      <a:r>
                        <a:rPr sz="1000"/>
                        <a:t>, </a:t>
                      </a:r>
                      <a:r>
                        <a:rPr sz="1000">
                          <a:solidFill>
                            <a:srgbClr val="F7BF66"/>
                          </a:solidFill>
                          <a:hlinkClick r:id="rId5"/>
                        </a:rPr>
                        <a:t>[Rades, D. 2014]</a:t>
                      </a:r>
                      <a:r>
                        <a:rPr sz="1000"/>
                        <a:t>, </a:t>
                      </a:r>
                      <a:r>
                        <a:rPr sz="1000">
                          <a:solidFill>
                            <a:srgbClr val="F7BF66"/>
                          </a:solidFill>
                          <a:hlinkClick r:id="rId6" action="ppaction://hlinksldjump"/>
                        </a:rPr>
                        <a:t>[Tumoren, Landelijke Werkgroep Urologische 2010]</a:t>
                      </a:r>
                      <a:r>
                        <a:rPr sz="1000"/>
                        <a:t>, </a:t>
                      </a:r>
                      <a:r>
                        <a:rPr sz="1000">
                          <a:solidFill>
                            <a:srgbClr val="F7BF66"/>
                          </a:solidFill>
                          <a:hlinkClick r:id="rId7"/>
                        </a:rPr>
                        <a:t>[Hunter, G. K. 2012]</a:t>
                      </a:r>
                      <a:r>
                        <a:rPr sz="1000"/>
                        <a:t>, </a:t>
                      </a:r>
                      <a:r>
                        <a:rPr sz="1000">
                          <a:solidFill>
                            <a:srgbClr val="F7BF66"/>
                          </a:solidFill>
                        </a:rPr>
                        <a:t>[Fokas, Emmanouil 2010]</a:t>
                      </a:r>
                      <a:r>
                        <a:rPr sz="1000"/>
                        <a:t>, </a:t>
                      </a:r>
                      <a:r>
                        <a:rPr sz="1000">
                          <a:solidFill>
                            <a:srgbClr val="F7BF66"/>
                          </a:solidFill>
                          <a:hlinkClick r:id="rId8"/>
                        </a:rPr>
                        <a:t>A survival score for patients with brain metastases from less radiosensitivetumors treated with whole-brain radiotherapy alone ,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043-017OL-5.0-12.1-2022G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12: Palliative Lokaltherapie</a:t>
            </a:r>
          </a:p>
          <a:p>
            <a:r>
              <a:rPr sz="1400"/>
              <a:t>Kapitel 12.1: Palliative Radiotherapie</a:t>
            </a:r>
          </a:p>
        </p:txBody>
      </p:sp>
      <p:graphicFrame>
        <p:nvGraphicFramePr>
          <p:cNvPr id="3" name="Table 2"/>
          <p:cNvGraphicFramePr>
            <a:graphicFrameLocks noGrp="1"/>
          </p:cNvGraphicFramePr>
          <p:nvPr/>
        </p:nvGraphicFramePr>
        <p:xfrm>
          <a:off x="360000" y="1890000"/>
          <a:ext cx="11520000" cy="248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a:latin typeface="Lucida Sans"/>
                        </a:rPr>
                        <a:t>Wenn es ausschließlich um die Behandlung von lokalen Beschwerden geht, sollte eine palliative Radiotherapie (abhängig von der Ausbreitung/dem Ausmaß der Metastasierung und dem Allgemeinzustand des Patienten) durchgeführt werden.</a:t>
                      </a:r>
                    </a:p>
                    <a:p>
                      <a:pPr>
                        <a:defRPr sz="1000">
                          <a:solidFill>
                            <a:srgbClr val="000000"/>
                          </a:solidFill>
                          <a:latin typeface="Lucida Sans"/>
                        </a:defRPr>
                      </a:pPr>
                      <a:r>
                        <a:rPr sz="1000" b="1" i="0" u="none">
                          <a:latin typeface="Lucida Sans"/>
                        </a:rPr>
                        <a:t>Leitlinienadaptation:</a:t>
                      </a:r>
                      <a:r>
                        <a:rPr sz="1000" b="0" i="0" u="none">
                          <a:latin typeface="Lucida Sans"/>
                        </a:rPr>
                        <a:t>[Tumoren, Landelijke Werkgroep Urologische et al. 2010]</a:t>
                      </a:r>
                      <a:r>
                        <a:rPr sz="1000" b="1" i="0" u="none">
                          <a:latin typeface="Lucida Sans"/>
                        </a:rPr>
                        <a:t>Literatur:</a:t>
                      </a:r>
                      <a:r>
                        <a:rPr sz="1000" b="0" i="0" u="none">
                          <a:latin typeface="Lucida Sans"/>
                        </a:rPr>
                        <a:t> Level 2: B [Kollender, Y. et al. 2000][Jackson, R. J. et al. 2001][308553 et al. 1997][Huguenin, P. U. et al. 1998][Wilson, D. et al. 2003][Onufrey, V. et al. 1985][Halperin, E. C. et al. 1983][Fossa, S. D. et al. 1982][Pongracz, N. et al. 1988]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[Tumoren, Landelijke Werkgroep Urologische 2010]</a:t>
                      </a:r>
                      <a:r>
                        <a:rPr sz="1000"/>
                        <a:t>, </a:t>
                      </a:r>
                      <a:r>
                        <a:rPr sz="1000">
                          <a:solidFill>
                            <a:srgbClr val="F7BF66"/>
                          </a:solidFill>
                          <a:hlinkClick r:id="rId3"/>
                        </a:rPr>
                        <a:t>[Kollender, Y. 2000]</a:t>
                      </a:r>
                      <a:r>
                        <a:rPr sz="1000"/>
                        <a:t>, </a:t>
                      </a:r>
                      <a:r>
                        <a:rPr sz="1000">
                          <a:solidFill>
                            <a:srgbClr val="F7BF66"/>
                          </a:solidFill>
                          <a:hlinkClick r:id="rId4"/>
                        </a:rPr>
                        <a:t>[Onufrey, V. 1985]</a:t>
                      </a:r>
                      <a:r>
                        <a:rPr sz="1000"/>
                        <a:t>, </a:t>
                      </a:r>
                      <a:r>
                        <a:rPr sz="1000">
                          <a:solidFill>
                            <a:srgbClr val="F7BF66"/>
                          </a:solidFill>
                        </a:rPr>
                        <a:t>[Pongracz, N. 1988]</a:t>
                      </a:r>
                      <a:r>
                        <a:rPr sz="1000"/>
                        <a:t>, </a:t>
                      </a:r>
                      <a:r>
                        <a:rPr sz="1000">
                          <a:solidFill>
                            <a:srgbClr val="F7BF66"/>
                          </a:solidFill>
                          <a:hlinkClick r:id="rId5"/>
                        </a:rPr>
                        <a:t>[Wilson, D. 2003]</a:t>
                      </a:r>
                      <a:r>
                        <a:rPr sz="1000"/>
                        <a:t>, </a:t>
                      </a:r>
                      <a:r>
                        <a:rPr sz="1000">
                          <a:solidFill>
                            <a:srgbClr val="F7BF66"/>
                          </a:solidFill>
                          <a:hlinkClick r:id="rId6"/>
                        </a:rPr>
                        <a:t>[Halperin, E. C. 1983]</a:t>
                      </a:r>
                      <a:r>
                        <a:rPr sz="1000"/>
                        <a:t>, </a:t>
                      </a:r>
                      <a:r>
                        <a:rPr sz="1000">
                          <a:solidFill>
                            <a:srgbClr val="F7BF66"/>
                          </a:solidFill>
                        </a:rPr>
                        <a:t>[Huguenin, P. U. 1998]</a:t>
                      </a:r>
                      <a:r>
                        <a:rPr sz="1000"/>
                        <a:t>, </a:t>
                      </a:r>
                      <a:r>
                        <a:rPr sz="1000">
                          <a:solidFill>
                            <a:srgbClr val="F7BF66"/>
                          </a:solidFill>
                          <a:hlinkClick r:id="rId7"/>
                        </a:rPr>
                        <a:t>[Jackson, R. J. 2001]</a:t>
                      </a:r>
                      <a:r>
                        <a:rPr sz="1000"/>
                        <a:t>, </a:t>
                      </a:r>
                      <a:r>
                        <a:rPr sz="1000">
                          <a:solidFill>
                            <a:srgbClr val="F7BF66"/>
                          </a:solidFill>
                        </a:rPr>
                        <a:t>[Fossa, S. D. 1982]</a:t>
                      </a:r>
                      <a:r>
                        <a:rPr sz="1000"/>
                        <a:t>, </a:t>
                      </a:r>
                      <a:r>
                        <a:rPr sz="1000">
                          <a:solidFill>
                            <a:srgbClr val="F7BF66"/>
                          </a:solidFill>
                        </a:rPr>
                        <a:t>Palliative irradiation for focally symptomatic metastatic renal cellcarcinoma: support for dose escalation based on a biological model , 1997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043-017OL-5.0-12.2-2022G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12: Palliative Lokaltherapie</a:t>
            </a:r>
          </a:p>
          <a:p>
            <a:r>
              <a:rPr sz="1400"/>
              <a:t>Kapitel 12.1: Palliative Radiotherapie</a:t>
            </a:r>
          </a:p>
        </p:txBody>
      </p:sp>
      <p:graphicFrame>
        <p:nvGraphicFramePr>
          <p:cNvPr id="3" name="Table 2"/>
          <p:cNvGraphicFramePr>
            <a:graphicFrameLocks noGrp="1"/>
          </p:cNvGraphicFramePr>
          <p:nvPr>
            <p:extLst>
              <p:ext uri="{D42A27DB-BD31-4B8C-83A1-F6EECF244321}">
                <p14:modId xmlns:p14="http://schemas.microsoft.com/office/powerpoint/2010/main" val="2068981340"/>
              </p:ext>
            </p:extLst>
          </p:nvPr>
        </p:nvGraphicFramePr>
        <p:xfrm>
          <a:off x="360000" y="1890000"/>
          <a:ext cx="11520000" cy="2299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dirty="0">
                          <a:latin typeface="Lucida Sans"/>
                        </a:rPr>
                        <a:t>Bei </a:t>
                      </a:r>
                      <a:r>
                        <a:rPr sz="1000" b="0" i="0" u="none" dirty="0" err="1">
                          <a:latin typeface="Lucida Sans"/>
                        </a:rPr>
                        <a:t>einer</a:t>
                      </a:r>
                      <a:r>
                        <a:rPr sz="1000" b="0" i="0" u="none" dirty="0">
                          <a:latin typeface="Lucida Sans"/>
                        </a:rPr>
                        <a:t> </a:t>
                      </a:r>
                      <a:r>
                        <a:rPr sz="1000" b="0" i="0" u="none" dirty="0" err="1">
                          <a:latin typeface="Lucida Sans"/>
                        </a:rPr>
                        <a:t>palliativen</a:t>
                      </a:r>
                      <a:r>
                        <a:rPr sz="1000" b="0" i="0" u="none" dirty="0">
                          <a:latin typeface="Lucida Sans"/>
                        </a:rPr>
                        <a:t> </a:t>
                      </a:r>
                      <a:r>
                        <a:rPr sz="1000" b="0" i="0" u="none" dirty="0" err="1">
                          <a:latin typeface="Lucida Sans"/>
                        </a:rPr>
                        <a:t>Bestrahlung</a:t>
                      </a:r>
                      <a:r>
                        <a:rPr sz="1000" b="0" i="0" u="none" dirty="0">
                          <a:latin typeface="Lucida Sans"/>
                        </a:rPr>
                        <a:t> von </a:t>
                      </a:r>
                      <a:r>
                        <a:rPr sz="1000" b="0" i="0" u="none" dirty="0" err="1">
                          <a:latin typeface="Lucida Sans"/>
                        </a:rPr>
                        <a:t>Patienten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begrenzter</a:t>
                      </a:r>
                      <a:r>
                        <a:rPr sz="1000" b="0" i="0" u="none" dirty="0">
                          <a:latin typeface="Lucida Sans"/>
                        </a:rPr>
                        <a:t> Prognose </a:t>
                      </a:r>
                      <a:r>
                        <a:rPr sz="1000" b="0" i="0" u="none" dirty="0" err="1">
                          <a:latin typeface="Lucida Sans"/>
                        </a:rPr>
                        <a:t>sollten</a:t>
                      </a:r>
                      <a:r>
                        <a:rPr sz="1000" b="0" i="0" u="none" dirty="0">
                          <a:latin typeface="Lucida Sans"/>
                        </a:rPr>
                        <a:t> </a:t>
                      </a:r>
                      <a:r>
                        <a:rPr sz="1000" b="0" i="0" u="none" dirty="0" err="1">
                          <a:latin typeface="Lucida Sans"/>
                        </a:rPr>
                        <a:t>Kurzzeitkonzepte</a:t>
                      </a:r>
                      <a:r>
                        <a:rPr sz="1000" b="0" i="0" u="none" dirty="0">
                          <a:latin typeface="Lucida Sans"/>
                        </a:rPr>
                        <a:t> (z. B. 1 x 8 </a:t>
                      </a:r>
                      <a:r>
                        <a:rPr sz="1000" b="0" i="0" u="none" dirty="0" err="1">
                          <a:latin typeface="Lucida Sans"/>
                        </a:rPr>
                        <a:t>Gy</a:t>
                      </a:r>
                      <a:r>
                        <a:rPr sz="1000" b="0" i="0" u="none" dirty="0">
                          <a:latin typeface="Lucida Sans"/>
                        </a:rPr>
                        <a:t> </a:t>
                      </a:r>
                      <a:r>
                        <a:rPr sz="1000" b="0" i="0" u="none" dirty="0" err="1">
                          <a:latin typeface="Lucida Sans"/>
                        </a:rPr>
                        <a:t>oder</a:t>
                      </a:r>
                      <a:r>
                        <a:rPr sz="1000" b="0" i="0" u="none" dirty="0">
                          <a:latin typeface="Lucida Sans"/>
                        </a:rPr>
                        <a:t> 5 x 4 </a:t>
                      </a:r>
                      <a:r>
                        <a:rPr sz="1000" b="0" i="0" u="none" dirty="0" err="1">
                          <a:latin typeface="Lucida Sans"/>
                        </a:rPr>
                        <a:t>Gy</a:t>
                      </a:r>
                      <a:r>
                        <a:rPr sz="1000" b="0" i="0" u="none" dirty="0">
                          <a:latin typeface="Lucida Sans"/>
                        </a:rPr>
                        <a:t>) </a:t>
                      </a:r>
                      <a:r>
                        <a:rPr sz="1000" b="0" i="0" u="none" dirty="0" err="1">
                          <a:latin typeface="Lucida Sans"/>
                        </a:rPr>
                        <a:t>angewendet</a:t>
                      </a:r>
                      <a:r>
                        <a:rPr sz="1000" b="0" i="0" u="none" dirty="0">
                          <a:latin typeface="Lucida Sans"/>
                        </a:rPr>
                        <a:t> </a:t>
                      </a:r>
                      <a:r>
                        <a:rPr sz="1000" b="0" i="0" u="none" dirty="0" err="1">
                          <a:latin typeface="Lucida Sans"/>
                        </a:rPr>
                        <a:t>werden</a:t>
                      </a:r>
                      <a:r>
                        <a:rPr sz="1000" b="0" i="0" u="none" dirty="0">
                          <a:latin typeface="Lucida Sans"/>
                        </a:rPr>
                        <a:t>. </a:t>
                      </a:r>
                      <a:r>
                        <a:rPr sz="1000" b="0" i="0" u="none" dirty="0" err="1">
                          <a:latin typeface="Lucida Sans"/>
                        </a:rPr>
                        <a:t>Ist</a:t>
                      </a:r>
                      <a:r>
                        <a:rPr sz="1000" b="0" i="0" u="none" dirty="0">
                          <a:latin typeface="Lucida Sans"/>
                        </a:rPr>
                        <a:t> </a:t>
                      </a:r>
                      <a:r>
                        <a:rPr sz="1000" b="0" i="0" u="none" dirty="0" err="1">
                          <a:latin typeface="Lucida Sans"/>
                        </a:rPr>
                        <a:t>dahingegen</a:t>
                      </a:r>
                      <a:r>
                        <a:rPr sz="1000" b="0" i="0" u="none" dirty="0">
                          <a:latin typeface="Lucida Sans"/>
                        </a:rPr>
                        <a:t> von </a:t>
                      </a:r>
                      <a:r>
                        <a:rPr sz="1000" b="0" i="0" u="none" dirty="0" err="1">
                          <a:latin typeface="Lucida Sans"/>
                        </a:rPr>
                        <a:t>einem</a:t>
                      </a:r>
                      <a:r>
                        <a:rPr sz="1000" b="0" i="0" u="none" dirty="0">
                          <a:latin typeface="Lucida Sans"/>
                        </a:rPr>
                        <a:t> </a:t>
                      </a:r>
                      <a:r>
                        <a:rPr sz="1000" b="0" i="0" u="none" dirty="0" err="1">
                          <a:latin typeface="Lucida Sans"/>
                        </a:rPr>
                        <a:t>längeren</a:t>
                      </a:r>
                      <a:r>
                        <a:rPr sz="1000" b="0" i="0" u="none" dirty="0">
                          <a:latin typeface="Lucida Sans"/>
                        </a:rPr>
                        <a:t> </a:t>
                      </a:r>
                      <a:r>
                        <a:rPr sz="1000" b="0" i="0" u="none" dirty="0" err="1">
                          <a:latin typeface="Lucida Sans"/>
                        </a:rPr>
                        <a:t>Überleben</a:t>
                      </a:r>
                      <a:r>
                        <a:rPr sz="1000" b="0" i="0" u="none" dirty="0">
                          <a:latin typeface="Lucida Sans"/>
                        </a:rPr>
                        <a:t> (&gt; 6 </a:t>
                      </a:r>
                      <a:r>
                        <a:rPr sz="1000" b="0" i="0" u="none" dirty="0" err="1">
                          <a:latin typeface="Lucida Sans"/>
                        </a:rPr>
                        <a:t>Monate</a:t>
                      </a:r>
                      <a:r>
                        <a:rPr sz="1000" b="0" i="0" u="none" dirty="0">
                          <a:latin typeface="Lucida Sans"/>
                        </a:rPr>
                        <a:t>) </a:t>
                      </a:r>
                      <a:r>
                        <a:rPr sz="1000" b="0" i="0" u="none" dirty="0" err="1">
                          <a:latin typeface="Lucida Sans"/>
                        </a:rPr>
                        <a:t>auszugehen</a:t>
                      </a:r>
                      <a:r>
                        <a:rPr sz="1000" b="0" i="0" u="none" dirty="0">
                          <a:latin typeface="Lucida Sans"/>
                        </a:rPr>
                        <a:t>, </a:t>
                      </a:r>
                      <a:r>
                        <a:rPr sz="1000" b="0" i="0" u="none" dirty="0" err="1">
                          <a:latin typeface="Lucida Sans"/>
                        </a:rPr>
                        <a:t>sollte</a:t>
                      </a:r>
                      <a:r>
                        <a:rPr sz="1000" b="0" i="0" u="none" dirty="0">
                          <a:latin typeface="Lucida Sans"/>
                        </a:rPr>
                        <a:t> </a:t>
                      </a:r>
                      <a:r>
                        <a:rPr sz="1000" b="0" i="0" u="none" dirty="0" err="1">
                          <a:latin typeface="Lucida Sans"/>
                        </a:rPr>
                        <a:t>ein</a:t>
                      </a:r>
                      <a:r>
                        <a:rPr sz="1000" b="0" i="0" u="none" dirty="0">
                          <a:latin typeface="Lucida Sans"/>
                        </a:rPr>
                        <a:t> </a:t>
                      </a:r>
                      <a:r>
                        <a:rPr sz="1000" b="0" i="0" u="none" dirty="0" err="1">
                          <a:latin typeface="Lucida Sans"/>
                        </a:rPr>
                        <a:t>Bestrahlungsschema</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höherer</a:t>
                      </a:r>
                      <a:r>
                        <a:rPr sz="1000" b="0" i="0" u="none" dirty="0">
                          <a:latin typeface="Lucida Sans"/>
                        </a:rPr>
                        <a:t> </a:t>
                      </a:r>
                      <a:r>
                        <a:rPr sz="1000" b="0" i="0" u="none" dirty="0" err="1">
                          <a:latin typeface="Lucida Sans"/>
                        </a:rPr>
                        <a:t>Intensität</a:t>
                      </a:r>
                      <a:r>
                        <a:rPr sz="1000" b="0" i="0" u="none" dirty="0">
                          <a:latin typeface="Lucida Sans"/>
                        </a:rPr>
                        <a:t> und/</a:t>
                      </a:r>
                      <a:r>
                        <a:rPr sz="1000" b="0" i="0" u="none" dirty="0" err="1">
                          <a:latin typeface="Lucida Sans"/>
                        </a:rPr>
                        <a:t>oder</a:t>
                      </a:r>
                      <a:r>
                        <a:rPr sz="1000" b="0" i="0" u="none" dirty="0">
                          <a:latin typeface="Lucida Sans"/>
                        </a:rPr>
                        <a:t> </a:t>
                      </a:r>
                      <a:r>
                        <a:rPr sz="1000" b="0" i="0" u="none" dirty="0" err="1">
                          <a:latin typeface="Lucida Sans"/>
                        </a:rPr>
                        <a:t>Dosierung</a:t>
                      </a:r>
                      <a:r>
                        <a:rPr sz="1000" b="0" i="0" u="none" dirty="0">
                          <a:latin typeface="Lucida Sans"/>
                        </a:rPr>
                        <a:t> </a:t>
                      </a:r>
                      <a:r>
                        <a:rPr sz="1000" b="0" i="0" u="none" dirty="0" err="1">
                          <a:latin typeface="Lucida Sans"/>
                        </a:rPr>
                        <a:t>verwendet</a:t>
                      </a:r>
                      <a:r>
                        <a:rPr sz="1000" b="0" i="0" u="none" dirty="0">
                          <a:latin typeface="Lucida Sans"/>
                        </a:rPr>
                        <a:t> </a:t>
                      </a:r>
                      <a:r>
                        <a:rPr sz="1000" b="0" i="0" u="none" dirty="0" err="1">
                          <a:latin typeface="Lucida Sans"/>
                        </a:rPr>
                        <a:t>werden</a:t>
                      </a:r>
                      <a:r>
                        <a:rPr sz="1000" b="0" i="0" u="none" dirty="0">
                          <a:latin typeface="Lucida Sans"/>
                        </a:rPr>
                        <a:t> (z. B. 10 x 3 </a:t>
                      </a:r>
                      <a:r>
                        <a:rPr sz="1000" b="0" i="0" u="none" dirty="0" err="1">
                          <a:latin typeface="Lucida Sans"/>
                        </a:rPr>
                        <a:t>Gy</a:t>
                      </a:r>
                      <a:r>
                        <a:rPr sz="1000" b="0" i="0" u="none" dirty="0">
                          <a:latin typeface="Lucida Sans"/>
                        </a:rPr>
                        <a:t>).</a:t>
                      </a:r>
                    </a:p>
                    <a:p>
                      <a:pPr>
                        <a:defRPr sz="1000">
                          <a:solidFill>
                            <a:srgbClr val="000000"/>
                          </a:solidFill>
                          <a:latin typeface="Lucida Sans"/>
                        </a:defRPr>
                      </a:pPr>
                      <a:endParaRPr lang="de-DE" sz="1000" b="0" i="0" u="none" dirty="0">
                        <a:latin typeface="Lucida Sans"/>
                      </a:endParaRPr>
                    </a:p>
                    <a:p>
                      <a:pPr>
                        <a:defRPr sz="1000">
                          <a:solidFill>
                            <a:srgbClr val="000000"/>
                          </a:solidFill>
                          <a:latin typeface="Lucida Sans"/>
                        </a:defRPr>
                      </a:pPr>
                      <a:r>
                        <a:rPr sz="1000" b="0" i="0" u="none" dirty="0" err="1">
                          <a:latin typeface="Lucida Sans"/>
                        </a:rPr>
                        <a:t>Leitlinienadaptation</a:t>
                      </a:r>
                      <a:r>
                        <a:rPr sz="1000" b="0" i="0" u="none" dirty="0">
                          <a:latin typeface="Lucida Sans"/>
                        </a:rPr>
                        <a:t>: [</a:t>
                      </a:r>
                      <a:r>
                        <a:rPr sz="1000" b="0" i="0" u="none" dirty="0" err="1">
                          <a:latin typeface="Lucida Sans"/>
                        </a:rPr>
                        <a:t>Tumoren</a:t>
                      </a:r>
                      <a:r>
                        <a:rPr sz="1000" b="0" i="0" u="none" dirty="0">
                          <a:latin typeface="Lucida Sans"/>
                        </a:rPr>
                        <a:t>, </a:t>
                      </a:r>
                      <a:r>
                        <a:rPr sz="1000" b="0" i="0" u="none" dirty="0" err="1">
                          <a:latin typeface="Lucida Sans"/>
                        </a:rPr>
                        <a:t>Landelijke</a:t>
                      </a:r>
                      <a:r>
                        <a:rPr sz="1000" b="0" i="0" u="none" dirty="0">
                          <a:latin typeface="Lucida Sans"/>
                        </a:rPr>
                        <a:t> </a:t>
                      </a:r>
                      <a:r>
                        <a:rPr sz="1000" b="0" i="0" u="none" dirty="0" err="1">
                          <a:latin typeface="Lucida Sans"/>
                        </a:rPr>
                        <a:t>Werkgroep</a:t>
                      </a:r>
                      <a:r>
                        <a:rPr sz="1000" b="0" i="0" u="none" dirty="0">
                          <a:latin typeface="Lucida Sans"/>
                        </a:rPr>
                        <a:t> </a:t>
                      </a:r>
                      <a:r>
                        <a:rPr sz="1000" b="0" i="0" u="none" dirty="0" err="1">
                          <a:latin typeface="Lucida Sans"/>
                        </a:rPr>
                        <a:t>Urologische</a:t>
                      </a:r>
                      <a:r>
                        <a:rPr sz="1000" b="0" i="0" u="none" dirty="0">
                          <a:latin typeface="Lucida Sans"/>
                        </a:rPr>
                        <a:t> et al. 2010]</a:t>
                      </a:r>
                      <a:r>
                        <a:rPr sz="1000" b="0" i="0" u="none" dirty="0" err="1">
                          <a:latin typeface="Lucida Sans"/>
                        </a:rPr>
                        <a:t>Literatur</a:t>
                      </a:r>
                      <a:r>
                        <a:rPr sz="1000" b="0" i="0" u="none" dirty="0">
                          <a:latin typeface="Lucida Sans"/>
                        </a:rPr>
                        <a:t>: [</a:t>
                      </a:r>
                      <a:r>
                        <a:rPr sz="1000" b="0" i="0" u="none" dirty="0" err="1">
                          <a:latin typeface="Lucida Sans"/>
                        </a:rPr>
                        <a:t>Kjaer</a:t>
                      </a:r>
                      <a:r>
                        <a:rPr sz="1000" b="0" i="0" u="none" dirty="0">
                          <a:latin typeface="Lucida Sans"/>
                        </a:rPr>
                        <a:t>, M. et al. 1982]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[Kjaer, M. 1982]</a:t>
                      </a:r>
                      <a:r>
                        <a:rPr sz="1000"/>
                        <a:t>, </a:t>
                      </a:r>
                      <a:r>
                        <a:rPr sz="1000">
                          <a:solidFill>
                            <a:srgbClr val="F7BF66"/>
                          </a:solidFill>
                          <a:hlinkClick r:id="rId2" action="ppaction://hlinksldjump"/>
                        </a:rPr>
                        <a:t>[Tumoren, Landelijke Werkgroep Urologische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043-017OL-5.0-12.3-2022G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12: Palliative Lokaltherapie</a:t>
            </a:r>
          </a:p>
          <a:p>
            <a:r>
              <a:rPr sz="1400"/>
              <a:t>Kapitel 12.1: Palliative Radiotherapie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Frakturrisiko oder instabiler Fraktur sollte eine stabilisierende Chirurgie vor einer Radiotherapie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[Patchell, R. A. 2005]</a:t>
                      </a:r>
                      <a:r>
                        <a:rPr sz="1000"/>
                        <a:t>, </a:t>
                      </a:r>
                      <a:r>
                        <a:rPr sz="1000">
                          <a:solidFill>
                            <a:srgbClr val="F7BF66"/>
                          </a:solidFill>
                          <a:hlinkClick r:id="rId3" action="ppaction://hlinksldjump"/>
                        </a:rPr>
                        <a:t>[Tumoren, Landelijke Werkgroep Urologische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043-017OL-5.0-12.4-2022G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12: Palliative Lokaltherapie</a:t>
            </a:r>
          </a:p>
          <a:p>
            <a:r>
              <a:rPr sz="1400"/>
              <a:t>Kapitel 12.1: Palliative Radiotherapie</a:t>
            </a:r>
          </a:p>
        </p:txBody>
      </p:sp>
      <p:graphicFrame>
        <p:nvGraphicFramePr>
          <p:cNvPr id="3" name="Table 2"/>
          <p:cNvGraphicFramePr>
            <a:graphicFrameLocks noGrp="1"/>
          </p:cNvGraphicFramePr>
          <p:nvPr>
            <p:extLst>
              <p:ext uri="{D42A27DB-BD31-4B8C-83A1-F6EECF244321}">
                <p14:modId xmlns:p14="http://schemas.microsoft.com/office/powerpoint/2010/main" val="3620995624"/>
              </p:ext>
            </p:extLst>
          </p:nvPr>
        </p:nvGraphicFramePr>
        <p:xfrm>
          <a:off x="360000" y="1890000"/>
          <a:ext cx="11520000" cy="245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dirty="0">
                          <a:latin typeface="Lucida Sans"/>
                        </a:rPr>
                        <a:t>Bei </a:t>
                      </a:r>
                      <a:r>
                        <a:rPr sz="1000" b="0" i="0" u="none" dirty="0" err="1">
                          <a:latin typeface="Lucida Sans"/>
                        </a:rPr>
                        <a:t>Patienten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relativ</a:t>
                      </a:r>
                      <a:r>
                        <a:rPr sz="1000" b="0" i="0" u="none" dirty="0">
                          <a:latin typeface="Lucida Sans"/>
                        </a:rPr>
                        <a:t> </a:t>
                      </a:r>
                      <a:r>
                        <a:rPr sz="1000" b="0" i="0" u="none" dirty="0" err="1">
                          <a:latin typeface="Lucida Sans"/>
                        </a:rPr>
                        <a:t>günstigen</a:t>
                      </a:r>
                      <a:r>
                        <a:rPr sz="1000" b="0" i="0" u="none" dirty="0">
                          <a:latin typeface="Lucida Sans"/>
                        </a:rPr>
                        <a:t> Prognose und </a:t>
                      </a:r>
                      <a:r>
                        <a:rPr sz="1000" b="0" i="0" u="none" dirty="0" err="1">
                          <a:latin typeface="Lucida Sans"/>
                        </a:rPr>
                        <a:t>einer</a:t>
                      </a:r>
                      <a:r>
                        <a:rPr sz="1000" b="0" i="0" u="none" dirty="0">
                          <a:latin typeface="Lucida Sans"/>
                        </a:rPr>
                        <a:t> </a:t>
                      </a:r>
                      <a:r>
                        <a:rPr sz="1000" b="0" i="0" u="none" dirty="0" err="1">
                          <a:latin typeface="Lucida Sans"/>
                        </a:rPr>
                        <a:t>Myelonkompression</a:t>
                      </a:r>
                      <a:r>
                        <a:rPr sz="1000" b="0" i="0" u="none" dirty="0">
                          <a:latin typeface="Lucida Sans"/>
                        </a:rPr>
                        <a:t> </a:t>
                      </a:r>
                      <a:r>
                        <a:rPr sz="1000" b="0" i="0" u="none" dirty="0" err="1">
                          <a:latin typeface="Lucida Sans"/>
                        </a:rPr>
                        <a:t>infolge</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begrenzten</a:t>
                      </a:r>
                      <a:r>
                        <a:rPr sz="1000" b="0" i="0" u="none" dirty="0">
                          <a:latin typeface="Lucida Sans"/>
                        </a:rPr>
                        <a:t> </a:t>
                      </a:r>
                      <a:r>
                        <a:rPr sz="1000" b="0" i="0" u="none" dirty="0" err="1">
                          <a:latin typeface="Lucida Sans"/>
                        </a:rPr>
                        <a:t>Wirbelkörpermetastasierung</a:t>
                      </a:r>
                      <a:r>
                        <a:rPr sz="1000" b="0" i="0" u="none" dirty="0">
                          <a:latin typeface="Lucida Sans"/>
                        </a:rPr>
                        <a:t> (z. B. maximal 3 </a:t>
                      </a:r>
                      <a:r>
                        <a:rPr sz="1000" b="0" i="0" u="none" dirty="0" err="1">
                          <a:latin typeface="Lucida Sans"/>
                        </a:rPr>
                        <a:t>Wirbel</a:t>
                      </a:r>
                      <a:r>
                        <a:rPr sz="1000" b="0" i="0" u="none" dirty="0">
                          <a:latin typeface="Lucida Sans"/>
                        </a:rPr>
                        <a:t>, </a:t>
                      </a:r>
                      <a:r>
                        <a:rPr sz="1000" b="0" i="0" u="none" dirty="0" err="1">
                          <a:latin typeface="Lucida Sans"/>
                        </a:rPr>
                        <a:t>nicht</a:t>
                      </a:r>
                      <a:r>
                        <a:rPr sz="1000" b="0" i="0" u="none" dirty="0">
                          <a:latin typeface="Lucida Sans"/>
                        </a:rPr>
                        <a:t> </a:t>
                      </a:r>
                      <a:r>
                        <a:rPr sz="1000" b="0" i="0" u="none" dirty="0" err="1">
                          <a:latin typeface="Lucida Sans"/>
                        </a:rPr>
                        <a:t>spezifisch</a:t>
                      </a:r>
                      <a:r>
                        <a:rPr sz="1000" b="0" i="0" u="none" dirty="0">
                          <a:latin typeface="Lucida Sans"/>
                        </a:rPr>
                        <a:t> für das </a:t>
                      </a:r>
                      <a:r>
                        <a:rPr sz="1000" b="0" i="0" u="none" dirty="0" err="1">
                          <a:latin typeface="Lucida Sans"/>
                        </a:rPr>
                        <a:t>Nierenzellkarzinom</a:t>
                      </a:r>
                      <a:r>
                        <a:rPr sz="1000" b="0" i="0" u="none" dirty="0">
                          <a:latin typeface="Lucida Sans"/>
                        </a:rPr>
                        <a:t>) </a:t>
                      </a:r>
                      <a:r>
                        <a:rPr sz="1000" b="0" i="0" u="none" dirty="0" err="1">
                          <a:latin typeface="Lucida Sans"/>
                        </a:rPr>
                        <a:t>sollte</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chirurgischen</a:t>
                      </a:r>
                      <a:r>
                        <a:rPr sz="1000" b="0" i="0" u="none" dirty="0">
                          <a:latin typeface="Lucida Sans"/>
                        </a:rPr>
                        <a:t> </a:t>
                      </a:r>
                      <a:r>
                        <a:rPr sz="1000" b="0" i="0" u="none" dirty="0" err="1">
                          <a:latin typeface="Lucida Sans"/>
                        </a:rPr>
                        <a:t>Dekompres­sion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anschließender</a:t>
                      </a:r>
                      <a:r>
                        <a:rPr sz="1000" b="0" i="0" u="none" dirty="0">
                          <a:latin typeface="Lucida Sans"/>
                        </a:rPr>
                        <a:t> </a:t>
                      </a:r>
                      <a:r>
                        <a:rPr sz="1000" b="0" i="0" u="none" dirty="0" err="1">
                          <a:latin typeface="Lucida Sans"/>
                        </a:rPr>
                        <a:t>Radiotherapie</a:t>
                      </a:r>
                      <a:r>
                        <a:rPr sz="1000" b="0" i="0" u="none" dirty="0">
                          <a:latin typeface="Lucida Sans"/>
                        </a:rPr>
                        <a:t> (10 x 3 </a:t>
                      </a:r>
                      <a:r>
                        <a:rPr sz="1000" b="0" i="0" u="none" dirty="0" err="1">
                          <a:latin typeface="Lucida Sans"/>
                        </a:rPr>
                        <a:t>Gy</a:t>
                      </a:r>
                      <a:r>
                        <a:rPr sz="1000" b="0" i="0" u="none" dirty="0">
                          <a:latin typeface="Lucida Sans"/>
                        </a:rPr>
                        <a:t>) </a:t>
                      </a:r>
                      <a:r>
                        <a:rPr sz="1000" b="0" i="0" u="none" dirty="0" err="1">
                          <a:latin typeface="Lucida Sans"/>
                        </a:rPr>
                        <a:t>gegenüber</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alleinigen</a:t>
                      </a:r>
                      <a:r>
                        <a:rPr sz="1000" b="0" i="0" u="none" dirty="0">
                          <a:latin typeface="Lucida Sans"/>
                        </a:rPr>
                        <a:t> </a:t>
                      </a:r>
                      <a:r>
                        <a:rPr sz="1000" b="0" i="0" u="none" dirty="0" err="1">
                          <a:latin typeface="Lucida Sans"/>
                        </a:rPr>
                        <a:t>Radiotherapie</a:t>
                      </a:r>
                      <a:r>
                        <a:rPr sz="1000" b="0" i="0" u="none" dirty="0">
                          <a:latin typeface="Lucida Sans"/>
                        </a:rPr>
                        <a:t> der </a:t>
                      </a:r>
                      <a:r>
                        <a:rPr sz="1000" b="0" i="0" u="none" dirty="0" err="1">
                          <a:latin typeface="Lucida Sans"/>
                        </a:rPr>
                        <a:t>Vorzug</a:t>
                      </a:r>
                      <a:r>
                        <a:rPr sz="1000" b="0" i="0" u="none" dirty="0">
                          <a:latin typeface="Lucida Sans"/>
                        </a:rPr>
                        <a:t> </a:t>
                      </a:r>
                      <a:r>
                        <a:rPr sz="1000" b="0" i="0" u="none" dirty="0" err="1">
                          <a:latin typeface="Lucida Sans"/>
                        </a:rPr>
                        <a:t>gegeben</a:t>
                      </a:r>
                      <a:r>
                        <a:rPr sz="1000" b="0" i="0" u="none" dirty="0">
                          <a:latin typeface="Lucida Sans"/>
                        </a:rPr>
                        <a:t> </a:t>
                      </a:r>
                      <a:r>
                        <a:rPr sz="1000" b="0" i="0" u="none" dirty="0" err="1">
                          <a:latin typeface="Lucida Sans"/>
                        </a:rPr>
                        <a:t>werden</a:t>
                      </a:r>
                      <a:r>
                        <a:rPr sz="1000" b="0" i="0" u="none" dirty="0">
                          <a:latin typeface="Lucida Sans"/>
                        </a:rPr>
                        <a:t>.</a:t>
                      </a:r>
                    </a:p>
                    <a:p>
                      <a:pPr>
                        <a:defRPr sz="1000">
                          <a:solidFill>
                            <a:srgbClr val="000000"/>
                          </a:solidFill>
                          <a:latin typeface="Lucida Sans"/>
                        </a:defRPr>
                      </a:pPr>
                      <a:endParaRPr lang="de-DE" sz="1000" b="0" i="0" u="none" dirty="0">
                        <a:latin typeface="Lucida Sans"/>
                      </a:endParaRPr>
                    </a:p>
                    <a:p>
                      <a:pPr>
                        <a:defRPr sz="1000">
                          <a:solidFill>
                            <a:srgbClr val="000000"/>
                          </a:solidFill>
                          <a:latin typeface="Lucida Sans"/>
                        </a:defRPr>
                      </a:pPr>
                      <a:r>
                        <a:rPr sz="1000" b="0" i="0" u="none" dirty="0" err="1">
                          <a:latin typeface="Lucida Sans"/>
                        </a:rPr>
                        <a:t>Leitliniendadaptation</a:t>
                      </a:r>
                      <a:r>
                        <a:rPr sz="1000" b="0" i="0" u="none" dirty="0">
                          <a:latin typeface="Lucida Sans"/>
                        </a:rPr>
                        <a:t>: [</a:t>
                      </a:r>
                      <a:r>
                        <a:rPr sz="1000" b="0" i="0" u="none" dirty="0" err="1">
                          <a:latin typeface="Lucida Sans"/>
                        </a:rPr>
                        <a:t>Tumoren</a:t>
                      </a:r>
                      <a:r>
                        <a:rPr sz="1000" b="0" i="0" u="none" dirty="0">
                          <a:latin typeface="Lucida Sans"/>
                        </a:rPr>
                        <a:t>, </a:t>
                      </a:r>
                      <a:r>
                        <a:rPr sz="1000" b="0" i="0" u="none" dirty="0" err="1">
                          <a:latin typeface="Lucida Sans"/>
                        </a:rPr>
                        <a:t>Landelijke</a:t>
                      </a:r>
                      <a:r>
                        <a:rPr sz="1000" b="0" i="0" u="none" dirty="0">
                          <a:latin typeface="Lucida Sans"/>
                        </a:rPr>
                        <a:t> </a:t>
                      </a:r>
                      <a:r>
                        <a:rPr sz="1000" b="0" i="0" u="none" dirty="0" err="1">
                          <a:latin typeface="Lucida Sans"/>
                        </a:rPr>
                        <a:t>Werkgroep</a:t>
                      </a:r>
                      <a:r>
                        <a:rPr sz="1000" b="0" i="0" u="none" dirty="0">
                          <a:latin typeface="Lucida Sans"/>
                        </a:rPr>
                        <a:t> </a:t>
                      </a:r>
                      <a:r>
                        <a:rPr sz="1000" b="0" i="0" u="none" dirty="0" err="1">
                          <a:latin typeface="Lucida Sans"/>
                        </a:rPr>
                        <a:t>Urologische</a:t>
                      </a:r>
                      <a:r>
                        <a:rPr sz="1000" b="0" i="0" u="none" dirty="0">
                          <a:latin typeface="Lucida Sans"/>
                        </a:rPr>
                        <a:t> et al. 2010]</a:t>
                      </a:r>
                      <a:r>
                        <a:rPr sz="1000" b="0" i="0" u="none" dirty="0" err="1">
                          <a:latin typeface="Lucida Sans"/>
                        </a:rPr>
                        <a:t>Literatur</a:t>
                      </a:r>
                      <a:r>
                        <a:rPr sz="1000" b="0" i="0" u="none" dirty="0">
                          <a:latin typeface="Lucida Sans"/>
                        </a:rPr>
                        <a:t>: [</a:t>
                      </a:r>
                      <a:r>
                        <a:rPr sz="1000" b="0" i="0" u="none" dirty="0" err="1">
                          <a:latin typeface="Lucida Sans"/>
                        </a:rPr>
                        <a:t>Patchell</a:t>
                      </a:r>
                      <a:r>
                        <a:rPr sz="1000" b="0" i="0" u="none" dirty="0">
                          <a:latin typeface="Lucida Sans"/>
                        </a:rPr>
                        <a:t>, R. A. et al. 2005][Hunter, G. K. et al. 2012][</a:t>
                      </a:r>
                      <a:r>
                        <a:rPr sz="1000" b="0" i="0" u="none" dirty="0" err="1">
                          <a:latin typeface="Lucida Sans"/>
                        </a:rPr>
                        <a:t>Rades</a:t>
                      </a:r>
                      <a:r>
                        <a:rPr sz="1000" b="0" i="0" u="none" dirty="0">
                          <a:latin typeface="Lucida Sans"/>
                        </a:rPr>
                        <a:t>, D. et al.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[Patchell, R. A. 2005]</a:t>
                      </a:r>
                      <a:r>
                        <a:rPr sz="1000"/>
                        <a:t>, </a:t>
                      </a:r>
                      <a:r>
                        <a:rPr sz="1000">
                          <a:solidFill>
                            <a:srgbClr val="F7BF66"/>
                          </a:solidFill>
                          <a:hlinkClick r:id="rId3"/>
                        </a:rPr>
                        <a:t>[Rades, D. 2014]</a:t>
                      </a:r>
                      <a:r>
                        <a:rPr sz="1000"/>
                        <a:t>, </a:t>
                      </a:r>
                      <a:r>
                        <a:rPr sz="1000">
                          <a:solidFill>
                            <a:srgbClr val="F7BF66"/>
                          </a:solidFill>
                          <a:hlinkClick r:id="rId4" action="ppaction://hlinksldjump"/>
                        </a:rPr>
                        <a:t>[Tumoren, Landelijke Werkgroep Urologische 2010]</a:t>
                      </a:r>
                      <a:r>
                        <a:rPr sz="1000"/>
                        <a:t>, </a:t>
                      </a:r>
                      <a:r>
                        <a:rPr sz="1000">
                          <a:solidFill>
                            <a:srgbClr val="F7BF66"/>
                          </a:solidFill>
                          <a:hlinkClick r:id="rId5"/>
                        </a:rPr>
                        <a:t>[Hunter, G. K.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043-017OL-5.0-12.5-2022G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12: Palliative Lokaltherapie</a:t>
            </a:r>
          </a:p>
          <a:p>
            <a:r>
              <a:rPr sz="1400"/>
              <a:t>Kapitel 12.1: Palliative Radiotherapie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Nierenzellkarzinomen und multiplen (&gt; 4 Hirnmetastasen) und mäßigem bis gutem Karnofsky-Index wird eine Bestrahlung des gesamten Gehirns empfohlen.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[Tumoren, Landelijke Werkgroep Urologische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043-017OL-5.0-12.6-2022G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12: Palliative Lokaltherapie</a:t>
            </a:r>
          </a:p>
          <a:p>
            <a:r>
              <a:rPr sz="1400"/>
              <a:t>Kapitel 12.1: Palliative Radiotherapie</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gibt Hinweise, dass bei Patienten mit &gt; 4 Hirnmetastasen und einem Karnofsky-Performance-Index von mindestens 60-70 % durch die Ganzhirnbestrahlung weniger metastasenbedingte Beschwerden auftreten.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[Cannady, S. B. 2004]</a:t>
                      </a:r>
                      <a:r>
                        <a:rPr sz="1000"/>
                        <a:t>, </a:t>
                      </a:r>
                      <a:r>
                        <a:rPr sz="1000">
                          <a:solidFill>
                            <a:srgbClr val="F7BF66"/>
                          </a:solidFill>
                          <a:hlinkClick r:id="rId2"/>
                        </a:rPr>
                        <a:t>[Lagerwaard, F. J. 1999]</a:t>
                      </a:r>
                      <a:r>
                        <a:rPr sz="1000"/>
                        <a:t>, </a:t>
                      </a:r>
                      <a:r>
                        <a:rPr sz="1000">
                          <a:solidFill>
                            <a:srgbClr val="F7BF66"/>
                          </a:solidFill>
                          <a:hlinkClick r:id="rId3" action="ppaction://hlinksldjump"/>
                        </a:rPr>
                        <a:t>[Tumoren, Landelijke Werkgroep Urologische 2010]</a:t>
                      </a:r>
                      <a:r>
                        <a:rPr sz="1000"/>
                        <a:t>, </a:t>
                      </a:r>
                      <a:r>
                        <a:rPr sz="1000">
                          <a:solidFill>
                            <a:srgbClr val="F7BF66"/>
                          </a:solidFill>
                        </a:rPr>
                        <a:t>[Gaspar, L. 1997]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043-017OL-5.0-12.7-2022G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12: Palliative Lokaltherapie</a:t>
            </a:r>
          </a:p>
          <a:p>
            <a:r>
              <a:rPr sz="1400"/>
              <a:t>Kapitel 12.1: Palliative Radiotherapie</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12.8</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mediane Überleben von unbehandelten Patienten mit Hirnmetastasen beträgt einen Monat, mit Kortikosteroiden 2 Monate und nach Behandlung mit WBRT 3-6 Monate.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[Noordijk, E. M. 1994]</a:t>
                      </a:r>
                      <a:r>
                        <a:rPr sz="1000"/>
                        <a:t>, </a:t>
                      </a:r>
                      <a:r>
                        <a:rPr sz="1000">
                          <a:solidFill>
                            <a:srgbClr val="F7BF66"/>
                          </a:solidFill>
                        </a:rPr>
                        <a:t>[Schellinger, P. D. 1999]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043-017OL-5.0-12.8-2022G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Supportive Maßnahmen, komplementäre Therapien</a:t>
            </a:r>
          </a:p>
          <a:p>
            <a:r>
              <a:rPr sz="1400"/>
              <a:t>Kapitel 13.1: Supportive Therapie</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palliativen Therapie von ossären Metastasen stehen neben der medikamentösen analgetischen Therapie die lokale Radiotherapie und/oder eine chirurgische Intervention zur Verfügung.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[Leitlinienprogramm Onkologie (Deutsche Krebsgesellschaft, Deutsche Krebshilfe, AWMF) 2011]</a:t>
                      </a:r>
                      <a:r>
                        <a:rPr sz="1000"/>
                        <a:t>, </a:t>
                      </a:r>
                      <a:r>
                        <a:rPr sz="1000">
                          <a:solidFill>
                            <a:srgbClr val="F7BF66"/>
                          </a:solidFill>
                        </a:rPr>
                        <a:t>[Hoeffler, D 2007]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043-017OL-5.0-13.1-2022G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Supportive Maßnahmen, komplementäre Therapien</a:t>
            </a:r>
          </a:p>
          <a:p>
            <a:r>
              <a:rPr sz="1400"/>
              <a:t>Kapitel 13.1: Supportive Therapie</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Vermeidung von skelettalen Komplikationen bei ossären Metastasen sollten Bisphosphonate oder der monoklonale Antikörper Denosumab in Kombination mit Calcium und Vitamin D3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[V., Arbeitsgemeinschaft Gynaekologische Onkologie 2013]</a:t>
                      </a:r>
                      <a:r>
                        <a:rPr sz="1000"/>
                        <a:t>, </a:t>
                      </a:r>
                      <a:r>
                        <a:rPr sz="1000">
                          <a:solidFill>
                            <a:srgbClr val="F7BF66"/>
                          </a:solidFill>
                        </a:rPr>
                        <a:t>[Leitlinienprogramm Onkologie (Deutsche Krebsgesellschaft, Deutsche Krebshilfe, AWMF) 2011]</a:t>
                      </a:r>
                      <a:r>
                        <a:rPr sz="1000"/>
                        <a:t>, </a:t>
                      </a:r>
                      <a:r>
                        <a:rPr sz="1000">
                          <a:solidFill>
                            <a:srgbClr val="F7BF66"/>
                          </a:solidFill>
                          <a:hlinkClick r:id="rId2"/>
                        </a:rPr>
                        <a:t>[Tunn, U. W. 2012]</a:t>
                      </a:r>
                      <a:r>
                        <a:rPr sz="1000"/>
                        <a:t>, </a:t>
                      </a:r>
                      <a:r>
                        <a:rPr sz="1000">
                          <a:solidFill>
                            <a:srgbClr val="F7BF66"/>
                          </a:solidFill>
                          <a:hlinkClick r:id="rId3"/>
                        </a:rPr>
                        <a:t>[Yuen, K. K. 2006]</a:t>
                      </a:r>
                      <a:r>
                        <a:rPr sz="1000"/>
                        <a:t>, </a:t>
                      </a:r>
                      <a:r>
                        <a:rPr sz="1000">
                          <a:solidFill>
                            <a:srgbClr val="F7BF66"/>
                          </a:solidFill>
                        </a:rPr>
                        <a:t>[Hartenstein, R. 2006]</a:t>
                      </a:r>
                      <a:r>
                        <a:rPr sz="1000"/>
                        <a:t>, </a:t>
                      </a:r>
                      <a:r>
                        <a:rPr sz="1000">
                          <a:solidFill>
                            <a:srgbClr val="F7BF66"/>
                          </a:solidFill>
                        </a:rPr>
                        <a:t>[Henry, D. H. 2011]</a:t>
                      </a:r>
                      <a:r>
                        <a:rPr sz="1000"/>
                        <a:t>, </a:t>
                      </a:r>
                      <a:r>
                        <a:rPr sz="1000">
                          <a:solidFill>
                            <a:srgbClr val="F7BF66"/>
                          </a:solidFill>
                        </a:rPr>
                        <a:t>[Groetz, KA 2012]</a:t>
                      </a:r>
                      <a:r>
                        <a:rPr sz="1000"/>
                        <a:t>, </a:t>
                      </a:r>
                      <a:r>
                        <a:rPr sz="1000">
                          <a:solidFill>
                            <a:srgbClr val="F7BF66"/>
                          </a:solidFill>
                        </a:rPr>
                        <a:t>[Fizazi, K.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043-017OL-5.0-13.2-2022G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p:txBody>
          <a:bodyPr/>
          <a:lstStyle/>
          <a:p>
            <a:r>
              <a:rPr lang="de-DE" dirty="0"/>
              <a:t>Was ist neu? Was hat sich geändert?</a:t>
            </a:r>
          </a:p>
        </p:txBody>
      </p:sp>
      <p:sp>
        <p:nvSpPr>
          <p:cNvPr id="6" name="Textfeld 5">
            <a:extLst>
              <a:ext uri="{FF2B5EF4-FFF2-40B4-BE49-F238E27FC236}">
                <a16:creationId xmlns:a16="http://schemas.microsoft.com/office/drawing/2014/main" id="{6D8CF742-378D-3A82-BDF1-F53A554DEC6C}"/>
              </a:ext>
            </a:extLst>
          </p:cNvPr>
          <p:cNvSpPr txBox="1"/>
          <p:nvPr/>
        </p:nvSpPr>
        <p:spPr>
          <a:xfrm>
            <a:off x="304800" y="1628800"/>
            <a:ext cx="11582400" cy="4608512"/>
          </a:xfrm>
          <a:prstGeom prst="rect">
            <a:avLst/>
          </a:prstGeom>
          <a:noFill/>
        </p:spPr>
        <p:txBody>
          <a:bodyPr wrap="square" rtlCol="0">
            <a:noAutofit/>
          </a:bodyPr>
          <a:lstStyle/>
          <a:p>
            <a:pPr>
              <a:spcAft>
                <a:spcPts val="600"/>
              </a:spcAft>
            </a:pPr>
            <a:r>
              <a:rPr b="0" i="0" u="none" dirty="0">
                <a:latin typeface="Lucida Sans"/>
              </a:rPr>
              <a:t>Die </a:t>
            </a:r>
            <a:r>
              <a:rPr b="0" i="0" u="none" dirty="0" err="1">
                <a:latin typeface="Lucida Sans"/>
              </a:rPr>
              <a:t>folgenden</a:t>
            </a:r>
            <a:r>
              <a:rPr b="0" i="0" u="none" dirty="0">
                <a:latin typeface="Lucida Sans"/>
              </a:rPr>
              <a:t> </a:t>
            </a:r>
            <a:r>
              <a:rPr b="0" i="0" u="none" dirty="0" err="1">
                <a:latin typeface="Lucida Sans"/>
              </a:rPr>
              <a:t>inhaltlichen</a:t>
            </a:r>
            <a:r>
              <a:rPr b="0" i="0" u="none" dirty="0">
                <a:latin typeface="Lucida Sans"/>
              </a:rPr>
              <a:t> </a:t>
            </a:r>
            <a:r>
              <a:rPr b="0" i="0" u="none" dirty="0" err="1">
                <a:latin typeface="Lucida Sans"/>
              </a:rPr>
              <a:t>Änderungen</a:t>
            </a:r>
            <a:r>
              <a:rPr b="0" i="0" u="none" dirty="0">
                <a:latin typeface="Lucida Sans"/>
              </a:rPr>
              <a:t> </a:t>
            </a:r>
            <a:r>
              <a:rPr b="0" i="0" u="none" dirty="0" err="1">
                <a:latin typeface="Lucida Sans"/>
              </a:rPr>
              <a:t>wurden</a:t>
            </a:r>
            <a:r>
              <a:rPr b="0" i="0" u="none" dirty="0">
                <a:latin typeface="Lucida Sans"/>
              </a:rPr>
              <a:t> </a:t>
            </a:r>
            <a:r>
              <a:rPr b="0" i="0" u="none" dirty="0" err="1">
                <a:latin typeface="Lucida Sans"/>
              </a:rPr>
              <a:t>vorgenommen</a:t>
            </a:r>
            <a:r>
              <a:rPr b="0" i="0" u="none" dirty="0">
                <a:latin typeface="Lucida Sans"/>
              </a:rPr>
              <a:t>:</a:t>
            </a:r>
          </a:p>
          <a:p>
            <a:pPr>
              <a:spcAft>
                <a:spcPts val="600"/>
              </a:spcAft>
            </a:pPr>
            <a:r>
              <a:rPr b="0" i="0" u="none" dirty="0">
                <a:latin typeface="Lucida Sans"/>
              </a:rPr>
              <a:t>Es </a:t>
            </a:r>
            <a:r>
              <a:rPr b="0" i="0" u="none" dirty="0" err="1">
                <a:latin typeface="Lucida Sans"/>
              </a:rPr>
              <a:t>wurde</a:t>
            </a:r>
            <a:r>
              <a:rPr b="0" i="0" u="none" dirty="0">
                <a:latin typeface="Lucida Sans"/>
              </a:rPr>
              <a:t> </a:t>
            </a:r>
            <a:r>
              <a:rPr b="0" i="0" u="none" dirty="0" err="1">
                <a:latin typeface="Lucida Sans"/>
              </a:rPr>
              <a:t>ein</a:t>
            </a:r>
            <a:r>
              <a:rPr b="0" i="0" u="none" dirty="0">
                <a:latin typeface="Lucida Sans"/>
              </a:rPr>
              <a:t> </a:t>
            </a:r>
            <a:r>
              <a:rPr b="0" i="0" u="none" dirty="0" err="1">
                <a:latin typeface="Lucida Sans"/>
              </a:rPr>
              <a:t>neues</a:t>
            </a:r>
            <a:r>
              <a:rPr b="0" i="0" u="none" dirty="0">
                <a:latin typeface="Lucida Sans"/>
              </a:rPr>
              <a:t> </a:t>
            </a:r>
            <a:r>
              <a:rPr b="0" i="0" u="none" dirty="0" err="1">
                <a:latin typeface="Lucida Sans"/>
              </a:rPr>
              <a:t>Kapitel</a:t>
            </a:r>
            <a:r>
              <a:rPr b="0" i="0" u="none" dirty="0">
                <a:latin typeface="Lucida Sans"/>
              </a:rPr>
              <a:t> (</a:t>
            </a:r>
            <a:r>
              <a:rPr b="0" i="0" u="none" dirty="0" err="1">
                <a:latin typeface="Lucida Sans"/>
                <a:hlinkClick r:id="rId2" action="ppaction://hlinksldjump"/>
              </a:rPr>
              <a:t>Kapitel</a:t>
            </a:r>
            <a:r>
              <a:rPr b="0" i="0" u="none" dirty="0">
                <a:latin typeface="Lucida Sans"/>
                <a:hlinkClick r:id="rId2" action="ppaction://hlinksldjump"/>
              </a:rPr>
              <a:t> 11</a:t>
            </a:r>
            <a:r>
              <a:rPr b="0" i="0" u="none" dirty="0">
                <a:latin typeface="Lucida Sans"/>
              </a:rPr>
              <a:t>) </a:t>
            </a:r>
            <a:r>
              <a:rPr b="0" i="0" u="none" dirty="0" err="1">
                <a:latin typeface="Lucida Sans"/>
              </a:rPr>
              <a:t>zu</a:t>
            </a:r>
            <a:r>
              <a:rPr b="0" i="0" u="none" dirty="0">
                <a:latin typeface="Lucida Sans"/>
              </a:rPr>
              <a:t> </a:t>
            </a:r>
            <a:r>
              <a:rPr b="0" i="0" u="none" dirty="0" err="1">
                <a:latin typeface="Lucida Sans"/>
              </a:rPr>
              <a:t>erblichen</a:t>
            </a:r>
            <a:r>
              <a:rPr b="0" i="0" u="none" dirty="0">
                <a:latin typeface="Lucida Sans"/>
              </a:rPr>
              <a:t> </a:t>
            </a:r>
            <a:r>
              <a:rPr b="0" i="0" u="none" dirty="0" err="1">
                <a:latin typeface="Lucida Sans"/>
              </a:rPr>
              <a:t>Tumoren</a:t>
            </a:r>
            <a:r>
              <a:rPr b="0" i="0" u="none" dirty="0">
                <a:latin typeface="Lucida Sans"/>
              </a:rPr>
              <a:t> </a:t>
            </a:r>
            <a:r>
              <a:rPr b="0" i="0" u="none" dirty="0" err="1">
                <a:latin typeface="Lucida Sans"/>
              </a:rPr>
              <a:t>eingefügt</a:t>
            </a:r>
            <a:endParaRPr b="0" i="0" u="none" dirty="0">
              <a:latin typeface="Lucida Sans"/>
            </a:endParaRPr>
          </a:p>
          <a:p>
            <a:pPr>
              <a:spcAft>
                <a:spcPts val="600"/>
              </a:spcAft>
            </a:pPr>
            <a:endParaRPr lang="de-DE" b="0" i="0" u="none" dirty="0">
              <a:latin typeface="Lucida Sans"/>
            </a:endParaRPr>
          </a:p>
          <a:p>
            <a:pPr>
              <a:spcAft>
                <a:spcPts val="600"/>
              </a:spcAft>
            </a:pPr>
            <a:r>
              <a:rPr b="0" i="0" u="none" dirty="0">
                <a:latin typeface="Lucida Sans"/>
              </a:rPr>
              <a:t>Die </a:t>
            </a:r>
            <a:r>
              <a:rPr b="0" i="0" u="none" dirty="0" err="1">
                <a:latin typeface="Lucida Sans"/>
              </a:rPr>
              <a:t>Kapitel</a:t>
            </a:r>
            <a:r>
              <a:rPr b="0" i="0" u="none" dirty="0">
                <a:latin typeface="Lucida Sans"/>
              </a:rPr>
              <a:t> "</a:t>
            </a:r>
            <a:r>
              <a:rPr b="0" i="0" u="none" dirty="0" err="1">
                <a:latin typeface="Lucida Sans"/>
              </a:rPr>
              <a:t>Epidemiologie</a:t>
            </a:r>
            <a:r>
              <a:rPr b="0" i="0" u="none" dirty="0">
                <a:latin typeface="Lucida Sans"/>
              </a:rPr>
              <a:t>, </a:t>
            </a:r>
            <a:r>
              <a:rPr b="0" i="0" u="none" dirty="0" err="1">
                <a:latin typeface="Lucida Sans"/>
              </a:rPr>
              <a:t>Risikofaktoren</a:t>
            </a:r>
            <a:r>
              <a:rPr b="0" i="0" u="none" dirty="0">
                <a:latin typeface="Lucida Sans"/>
              </a:rPr>
              <a:t> und </a:t>
            </a:r>
            <a:r>
              <a:rPr b="0" i="0" u="none" dirty="0" err="1">
                <a:latin typeface="Lucida Sans"/>
              </a:rPr>
              <a:t>Prävention</a:t>
            </a:r>
            <a:r>
              <a:rPr b="0" i="0" u="none" dirty="0">
                <a:latin typeface="Lucida Sans"/>
              </a:rPr>
              <a:t>" und "</a:t>
            </a:r>
            <a:r>
              <a:rPr b="0" i="0" u="none" dirty="0" err="1">
                <a:latin typeface="Lucida Sans"/>
              </a:rPr>
              <a:t>Nicht-Klarzellige</a:t>
            </a:r>
            <a:r>
              <a:rPr b="0" i="0" u="none" dirty="0">
                <a:latin typeface="Lucida Sans"/>
              </a:rPr>
              <a:t> </a:t>
            </a:r>
            <a:r>
              <a:rPr b="0" i="0" u="none" dirty="0" err="1">
                <a:latin typeface="Lucida Sans"/>
              </a:rPr>
              <a:t>Nierenzellkarzinome</a:t>
            </a:r>
            <a:r>
              <a:rPr b="0" i="0" u="none" dirty="0">
                <a:latin typeface="Lucida Sans"/>
              </a:rPr>
              <a:t>" </a:t>
            </a:r>
            <a:r>
              <a:rPr b="0" i="0" u="none" dirty="0" err="1">
                <a:latin typeface="Lucida Sans"/>
              </a:rPr>
              <a:t>wurden</a:t>
            </a:r>
            <a:r>
              <a:rPr b="0" i="0" u="none" dirty="0">
                <a:latin typeface="Lucida Sans"/>
              </a:rPr>
              <a:t> </a:t>
            </a:r>
            <a:r>
              <a:rPr b="0" i="0" u="none" dirty="0" err="1">
                <a:latin typeface="Lucida Sans"/>
              </a:rPr>
              <a:t>dahingehend</a:t>
            </a:r>
            <a:r>
              <a:rPr b="0" i="0" u="none" dirty="0">
                <a:latin typeface="Lucida Sans"/>
              </a:rPr>
              <a:t> </a:t>
            </a:r>
            <a:r>
              <a:rPr b="0" i="0" u="none" dirty="0" err="1">
                <a:latin typeface="Lucida Sans"/>
              </a:rPr>
              <a:t>geändert</a:t>
            </a:r>
            <a:r>
              <a:rPr b="0" i="0" u="none" dirty="0">
                <a:latin typeface="Lucida Sans"/>
              </a:rPr>
              <a:t>, </a:t>
            </a:r>
            <a:r>
              <a:rPr b="0" i="0" u="none" dirty="0" err="1">
                <a:latin typeface="Lucida Sans"/>
              </a:rPr>
              <a:t>dass</a:t>
            </a:r>
            <a:r>
              <a:rPr b="0" i="0" u="none" dirty="0">
                <a:latin typeface="Lucida Sans"/>
              </a:rPr>
              <a:t> </a:t>
            </a:r>
            <a:r>
              <a:rPr b="0" i="0" u="none" dirty="0" err="1">
                <a:latin typeface="Lucida Sans"/>
              </a:rPr>
              <a:t>dortige</a:t>
            </a:r>
            <a:r>
              <a:rPr b="0" i="0" u="none" dirty="0">
                <a:latin typeface="Lucida Sans"/>
              </a:rPr>
              <a:t> </a:t>
            </a:r>
            <a:r>
              <a:rPr b="0" i="0" u="none" dirty="0" err="1">
                <a:latin typeface="Lucida Sans"/>
              </a:rPr>
              <a:t>Passagen</a:t>
            </a:r>
            <a:r>
              <a:rPr b="0" i="0" u="none" dirty="0">
                <a:latin typeface="Lucida Sans"/>
              </a:rPr>
              <a:t> </a:t>
            </a:r>
            <a:r>
              <a:rPr b="0" i="0" u="none" dirty="0" err="1">
                <a:latin typeface="Lucida Sans"/>
              </a:rPr>
              <a:t>zu</a:t>
            </a:r>
            <a:r>
              <a:rPr b="0" i="0" u="none" dirty="0">
                <a:latin typeface="Lucida Sans"/>
              </a:rPr>
              <a:t> </a:t>
            </a:r>
            <a:r>
              <a:rPr b="0" i="0" u="none" dirty="0" err="1">
                <a:latin typeface="Lucida Sans"/>
              </a:rPr>
              <a:t>erblichen</a:t>
            </a:r>
            <a:r>
              <a:rPr b="0" i="0" u="none" dirty="0">
                <a:latin typeface="Lucida Sans"/>
              </a:rPr>
              <a:t> </a:t>
            </a:r>
            <a:r>
              <a:rPr b="0" i="0" u="none" dirty="0" err="1">
                <a:latin typeface="Lucida Sans"/>
              </a:rPr>
              <a:t>Tumoren</a:t>
            </a:r>
            <a:r>
              <a:rPr b="0" i="0" u="none" dirty="0">
                <a:latin typeface="Lucida Sans"/>
              </a:rPr>
              <a:t> </a:t>
            </a:r>
            <a:r>
              <a:rPr b="0" i="0" u="none" dirty="0" err="1">
                <a:latin typeface="Lucida Sans"/>
              </a:rPr>
              <a:t>mit</a:t>
            </a:r>
            <a:r>
              <a:rPr b="0" i="0" u="none" dirty="0">
                <a:latin typeface="Lucida Sans"/>
              </a:rPr>
              <a:t> </a:t>
            </a:r>
            <a:r>
              <a:rPr b="0" i="0" u="none" dirty="0" err="1">
                <a:latin typeface="Lucida Sans"/>
              </a:rPr>
              <a:t>Verweis</a:t>
            </a:r>
            <a:r>
              <a:rPr b="0" i="0" u="none" dirty="0">
                <a:latin typeface="Lucida Sans"/>
              </a:rPr>
              <a:t> auf das </a:t>
            </a:r>
            <a:r>
              <a:rPr b="0" i="0" u="none" dirty="0" err="1">
                <a:latin typeface="Lucida Sans"/>
              </a:rPr>
              <a:t>neue</a:t>
            </a:r>
            <a:r>
              <a:rPr b="0" i="0" u="none" dirty="0">
                <a:latin typeface="Lucida Sans"/>
              </a:rPr>
              <a:t> </a:t>
            </a:r>
            <a:r>
              <a:rPr b="0" i="0" u="none" dirty="0" err="1">
                <a:latin typeface="Lucida Sans"/>
              </a:rPr>
              <a:t>Kapitel</a:t>
            </a:r>
            <a:r>
              <a:rPr b="0" i="0" u="none" dirty="0">
                <a:latin typeface="Lucida Sans"/>
              </a:rPr>
              <a:t> </a:t>
            </a:r>
            <a:r>
              <a:rPr b="0" i="0" u="none" dirty="0" err="1">
                <a:latin typeface="Lucida Sans"/>
              </a:rPr>
              <a:t>entfernt</a:t>
            </a:r>
            <a:r>
              <a:rPr b="0" i="0" u="none" dirty="0">
                <a:latin typeface="Lucida Sans"/>
              </a:rPr>
              <a:t> </a:t>
            </a:r>
            <a:r>
              <a:rPr b="0" i="0" u="none" dirty="0" err="1">
                <a:latin typeface="Lucida Sans"/>
              </a:rPr>
              <a:t>wurden</a:t>
            </a:r>
            <a:r>
              <a:rPr b="0" i="0" u="none" dirty="0">
                <a:latin typeface="Lucida Sans"/>
              </a:rPr>
              <a:t>.</a:t>
            </a:r>
          </a:p>
          <a:p>
            <a:pPr>
              <a:spcAft>
                <a:spcPts val="600"/>
              </a:spcAft>
            </a:pPr>
            <a:endParaRPr lang="de-DE" b="0" i="0" u="none" dirty="0">
              <a:latin typeface="Lucida Sans"/>
            </a:endParaRPr>
          </a:p>
          <a:p>
            <a:pPr>
              <a:spcAft>
                <a:spcPts val="600"/>
              </a:spcAft>
            </a:pPr>
            <a:r>
              <a:rPr b="0" i="0" u="none" dirty="0" err="1">
                <a:latin typeface="Lucida Sans"/>
              </a:rPr>
              <a:t>Im</a:t>
            </a:r>
            <a:r>
              <a:rPr b="0" i="0" u="none" dirty="0">
                <a:latin typeface="Lucida Sans"/>
              </a:rPr>
              <a:t> </a:t>
            </a:r>
            <a:r>
              <a:rPr b="0" i="0" u="none" dirty="0" err="1">
                <a:latin typeface="Lucida Sans"/>
              </a:rPr>
              <a:t>Kapitel</a:t>
            </a:r>
            <a:r>
              <a:rPr b="0" i="0" u="none" dirty="0">
                <a:latin typeface="Lucida Sans"/>
              </a:rPr>
              <a:t> </a:t>
            </a:r>
            <a:r>
              <a:rPr b="0" i="0" u="none" dirty="0" err="1">
                <a:latin typeface="Lucida Sans"/>
              </a:rPr>
              <a:t>Systemtherapie</a:t>
            </a:r>
            <a:r>
              <a:rPr b="0" i="0" u="none" dirty="0">
                <a:latin typeface="Lucida Sans"/>
              </a:rPr>
              <a:t> </a:t>
            </a:r>
            <a:r>
              <a:rPr b="0" i="0" u="none" dirty="0" err="1">
                <a:latin typeface="Lucida Sans"/>
              </a:rPr>
              <a:t>wurden</a:t>
            </a:r>
            <a:r>
              <a:rPr b="0" i="0" u="none" dirty="0">
                <a:latin typeface="Lucida Sans"/>
              </a:rPr>
              <a:t> </a:t>
            </a:r>
            <a:r>
              <a:rPr b="0" i="0" u="none" dirty="0" err="1">
                <a:latin typeface="Lucida Sans"/>
              </a:rPr>
              <a:t>redaktionelle</a:t>
            </a:r>
            <a:r>
              <a:rPr b="0" i="0" u="none" dirty="0">
                <a:latin typeface="Lucida Sans"/>
              </a:rPr>
              <a:t> </a:t>
            </a:r>
            <a:r>
              <a:rPr b="0" i="0" u="none" dirty="0" err="1">
                <a:latin typeface="Lucida Sans"/>
              </a:rPr>
              <a:t>Korrekturen</a:t>
            </a:r>
            <a:r>
              <a:rPr b="0" i="0" u="none" dirty="0">
                <a:latin typeface="Lucida Sans"/>
              </a:rPr>
              <a:t> z. B. von Typos </a:t>
            </a:r>
            <a:r>
              <a:rPr b="0" i="0" u="none" dirty="0" err="1">
                <a:latin typeface="Lucida Sans"/>
              </a:rPr>
              <a:t>vorgenommen</a:t>
            </a:r>
            <a:r>
              <a:rPr b="0" i="0" u="none" dirty="0">
                <a:latin typeface="Lucida Sans"/>
              </a:rPr>
              <a:t>.</a:t>
            </a:r>
          </a:p>
          <a:p>
            <a:pPr>
              <a:spcAft>
                <a:spcPts val="600"/>
              </a:spcAft>
            </a:pPr>
            <a:endParaRPr lang="de-DE" b="0" i="0" u="none" dirty="0">
              <a:latin typeface="Lucida Sans"/>
            </a:endParaRPr>
          </a:p>
          <a:p>
            <a:pPr>
              <a:spcAft>
                <a:spcPts val="600"/>
              </a:spcAft>
            </a:pPr>
            <a:r>
              <a:rPr b="0" i="0" u="none" dirty="0" err="1">
                <a:latin typeface="Lucida Sans"/>
              </a:rPr>
              <a:t>Im</a:t>
            </a:r>
            <a:r>
              <a:rPr b="0" i="0" u="none" dirty="0">
                <a:latin typeface="Lucida Sans"/>
              </a:rPr>
              <a:t> </a:t>
            </a:r>
            <a:r>
              <a:rPr b="0" i="0" u="none" dirty="0" err="1">
                <a:latin typeface="Lucida Sans"/>
              </a:rPr>
              <a:t>Kapitel</a:t>
            </a:r>
            <a:r>
              <a:rPr b="0" i="0" u="none" dirty="0">
                <a:latin typeface="Lucida Sans"/>
              </a:rPr>
              <a:t> </a:t>
            </a:r>
            <a:r>
              <a:rPr b="0" i="0" u="none" dirty="0" err="1">
                <a:latin typeface="Lucida Sans"/>
              </a:rPr>
              <a:t>Systemtherapie</a:t>
            </a:r>
            <a:r>
              <a:rPr b="0" i="0" u="none" dirty="0">
                <a:latin typeface="Lucida Sans"/>
              </a:rPr>
              <a:t> </a:t>
            </a:r>
            <a:r>
              <a:rPr b="0" i="0" u="none" dirty="0" err="1">
                <a:latin typeface="Lucida Sans"/>
              </a:rPr>
              <a:t>wurde</a:t>
            </a:r>
            <a:r>
              <a:rPr b="0" i="0" u="none" dirty="0">
                <a:latin typeface="Lucida Sans"/>
              </a:rPr>
              <a:t> </a:t>
            </a:r>
            <a:r>
              <a:rPr b="0" i="0" u="none" dirty="0" err="1">
                <a:latin typeface="Lucida Sans"/>
              </a:rPr>
              <a:t>zur</a:t>
            </a:r>
            <a:r>
              <a:rPr b="0" i="0" u="none" dirty="0">
                <a:latin typeface="Lucida Sans"/>
              </a:rPr>
              <a:t> </a:t>
            </a:r>
            <a:r>
              <a:rPr b="0" i="0" u="none" dirty="0" err="1">
                <a:latin typeface="Lucida Sans"/>
              </a:rPr>
              <a:t>Kombinationstherapie</a:t>
            </a:r>
            <a:r>
              <a:rPr b="0" i="0" u="none" dirty="0">
                <a:latin typeface="Lucida Sans"/>
              </a:rPr>
              <a:t> in der </a:t>
            </a:r>
            <a:r>
              <a:rPr b="0" i="0" u="none" dirty="0" err="1">
                <a:latin typeface="Lucida Sans"/>
              </a:rPr>
              <a:t>Erstlinie</a:t>
            </a:r>
            <a:r>
              <a:rPr b="0" i="0" u="none" dirty="0">
                <a:latin typeface="Lucida Sans"/>
              </a:rPr>
              <a:t> </a:t>
            </a:r>
            <a:r>
              <a:rPr b="0" i="0" u="none" dirty="0" err="1">
                <a:latin typeface="Lucida Sans"/>
              </a:rPr>
              <a:t>im</a:t>
            </a:r>
            <a:r>
              <a:rPr b="0" i="0" u="none" dirty="0">
                <a:latin typeface="Lucida Sans"/>
              </a:rPr>
              <a:t> </a:t>
            </a:r>
            <a:r>
              <a:rPr b="0" i="0" u="none" dirty="0" err="1">
                <a:latin typeface="Lucida Sans"/>
              </a:rPr>
              <a:t>Hintergrundtext</a:t>
            </a:r>
            <a:r>
              <a:rPr b="0" i="0" u="none" dirty="0">
                <a:latin typeface="Lucida Sans"/>
              </a:rPr>
              <a:t> </a:t>
            </a:r>
            <a:r>
              <a:rPr b="0" i="0" u="none" dirty="0" err="1">
                <a:latin typeface="Lucida Sans"/>
              </a:rPr>
              <a:t>eine</a:t>
            </a:r>
            <a:r>
              <a:rPr b="0" i="0" u="none" dirty="0">
                <a:latin typeface="Lucida Sans"/>
              </a:rPr>
              <a:t> </a:t>
            </a:r>
            <a:r>
              <a:rPr b="0" i="0" u="none" dirty="0" err="1">
                <a:latin typeface="Lucida Sans"/>
              </a:rPr>
              <a:t>Aussage</a:t>
            </a:r>
            <a:r>
              <a:rPr b="0" i="0" u="none" dirty="0">
                <a:latin typeface="Lucida Sans"/>
              </a:rPr>
              <a:t> </a:t>
            </a:r>
            <a:r>
              <a:rPr b="0" i="0" u="none" dirty="0" err="1">
                <a:latin typeface="Lucida Sans"/>
              </a:rPr>
              <a:t>zur</a:t>
            </a:r>
            <a:r>
              <a:rPr b="0" i="0" u="none" dirty="0">
                <a:latin typeface="Lucida Sans"/>
              </a:rPr>
              <a:t> </a:t>
            </a:r>
            <a:r>
              <a:rPr b="0" i="0" u="none" dirty="0" err="1">
                <a:latin typeface="Lucida Sans"/>
              </a:rPr>
              <a:t>Lebensqualität</a:t>
            </a:r>
            <a:r>
              <a:rPr b="0" i="0" u="none" dirty="0">
                <a:latin typeface="Lucida Sans"/>
              </a:rPr>
              <a:t> </a:t>
            </a:r>
            <a:r>
              <a:rPr b="0" i="0" u="none" dirty="0" err="1">
                <a:latin typeface="Lucida Sans"/>
              </a:rPr>
              <a:t>ergänzt</a:t>
            </a:r>
            <a:r>
              <a:rPr b="0" i="0" u="none" dirty="0">
                <a:latin typeface="Lucida Sans"/>
              </a:rPr>
              <a:t>.</a:t>
            </a:r>
          </a:p>
        </p:txBody>
      </p:sp>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extLst>
      <p:ext uri="{BB962C8B-B14F-4D97-AF65-F5344CB8AC3E}">
        <p14:creationId xmlns:p14="http://schemas.microsoft.com/office/powerpoint/2010/main" val="37659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metastasierter Erkrankung kann vor geplanter zytoreduktiver Nephrektomie eine Biopsie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043-017OL-5.0-4.7-2022G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Supportive Maßnahmen, komplementäre Therapien</a:t>
            </a:r>
          </a:p>
          <a:p>
            <a:r>
              <a:rPr sz="1400"/>
              <a:t>Kapitel 13.1: Supportive 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Prävention von Kieferosteonekrosen soll eine zahnärztliche Untersuchung und evtl. zahnärztliche Sanierung sowie eine Unterweisung in Mundhygiene vor Beginn der medikamentösen Therapie mit Bisphosphonaten oder Denosumab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[V., Arbeitsgemeinschaft Gynaekologische Onkologie 2013]</a:t>
                      </a:r>
                      <a:r>
                        <a:rPr sz="1000"/>
                        <a:t>, </a:t>
                      </a:r>
                      <a:r>
                        <a:rPr sz="1000">
                          <a:solidFill>
                            <a:srgbClr val="F7BF66"/>
                          </a:solidFill>
                          <a:hlinkClick r:id="rId2"/>
                        </a:rPr>
                        <a:t>[Yuen, K. K. 2006]</a:t>
                      </a:r>
                      <a:r>
                        <a:rPr sz="1000"/>
                        <a:t>, </a:t>
                      </a:r>
                      <a:r>
                        <a:rPr sz="1000">
                          <a:solidFill>
                            <a:srgbClr val="F7BF66"/>
                          </a:solidFill>
                        </a:rPr>
                        <a:t>[Groetz, KA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043-017OL-5.0-13.3-2022G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Supportive Maßnahmen, komplementäre Therapien</a:t>
            </a:r>
          </a:p>
          <a:p>
            <a:r>
              <a:rPr sz="1400"/>
              <a:t>Kapitel 13.1: Supportive Therapie</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Reduzierung des Fatigue-Syndroms bei Krebspatienten soll ein sich an der individuellen Belastungsfähigkeit orientierendes Ausdauertraining im Rahmen der Bewegungstherapie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[Baumann, F. T. 2012]</a:t>
                      </a:r>
                      <a:r>
                        <a:rPr sz="1000"/>
                        <a:t>, </a:t>
                      </a:r>
                      <a:r>
                        <a:rPr sz="1000">
                          <a:solidFill>
                            <a:srgbClr val="F7BF66"/>
                          </a:solidFill>
                          <a:hlinkClick r:id="rId3"/>
                        </a:rPr>
                        <a:t>[Bourke, L. 2011]</a:t>
                      </a:r>
                      <a:r>
                        <a:rPr sz="1000"/>
                        <a:t>, </a:t>
                      </a:r>
                      <a:r>
                        <a:rPr sz="1000">
                          <a:solidFill>
                            <a:srgbClr val="F7BF66"/>
                          </a:solidFill>
                        </a:rPr>
                        <a:t>[Brown, Justin C 2011]</a:t>
                      </a:r>
                      <a:r>
                        <a:rPr sz="1000"/>
                        <a:t>, </a:t>
                      </a:r>
                      <a:r>
                        <a:rPr sz="1000">
                          <a:solidFill>
                            <a:srgbClr val="F7BF66"/>
                          </a:solidFill>
                          <a:hlinkClick r:id="rId4"/>
                        </a:rPr>
                        <a:t>[Cantarero-Villanueva, I. 2012]</a:t>
                      </a:r>
                      <a:r>
                        <a:rPr sz="1000"/>
                        <a:t>, </a:t>
                      </a:r>
                      <a:r>
                        <a:rPr sz="1000">
                          <a:solidFill>
                            <a:srgbClr val="F7BF66"/>
                          </a:solidFill>
                          <a:hlinkClick r:id="rId5"/>
                        </a:rPr>
                        <a:t>[Coleman, E. A. 2012]</a:t>
                      </a:r>
                      <a:r>
                        <a:rPr sz="1000"/>
                        <a:t>, </a:t>
                      </a:r>
                      <a:r>
                        <a:rPr sz="1000">
                          <a:solidFill>
                            <a:srgbClr val="F7BF66"/>
                          </a:solidFill>
                          <a:hlinkClick r:id="rId6"/>
                        </a:rPr>
                        <a:t>[Cramp, F. 2012]</a:t>
                      </a:r>
                      <a:r>
                        <a:rPr sz="1000"/>
                        <a:t>, </a:t>
                      </a:r>
                      <a:r>
                        <a:rPr sz="1000">
                          <a:solidFill>
                            <a:srgbClr val="F7BF66"/>
                          </a:solidFill>
                          <a:hlinkClick r:id="rId7"/>
                        </a:rPr>
                        <a:t>[Keogh, J. W. 2012]</a:t>
                      </a:r>
                      <a:r>
                        <a:rPr sz="1000"/>
                        <a:t>, </a:t>
                      </a:r>
                      <a:r>
                        <a:rPr sz="1000">
                          <a:solidFill>
                            <a:srgbClr val="F7BF66"/>
                          </a:solidFill>
                          <a:hlinkClick r:id="rId8"/>
                        </a:rPr>
                        <a:t>[Luctkar-Flude, M. F. 2007]</a:t>
                      </a:r>
                      <a:r>
                        <a:rPr sz="1000"/>
                        <a:t>, </a:t>
                      </a:r>
                      <a:r>
                        <a:rPr sz="1000">
                          <a:solidFill>
                            <a:srgbClr val="F7BF66"/>
                          </a:solidFill>
                          <a:hlinkClick r:id="rId9"/>
                        </a:rPr>
                        <a:t>[Markes, M. 2006]</a:t>
                      </a:r>
                      <a:r>
                        <a:rPr sz="1000"/>
                        <a:t>, </a:t>
                      </a:r>
                      <a:r>
                        <a:rPr sz="1000">
                          <a:solidFill>
                            <a:srgbClr val="F7BF66"/>
                          </a:solidFill>
                        </a:rPr>
                        <a:t>[McMillan, Elliott M 2011]</a:t>
                      </a:r>
                      <a:r>
                        <a:rPr sz="1000"/>
                        <a:t>, </a:t>
                      </a:r>
                      <a:r>
                        <a:rPr sz="1000">
                          <a:solidFill>
                            <a:srgbClr val="F7BF66"/>
                          </a:solidFill>
                        </a:rPr>
                        <a:t>[Mishra, S. I. 2012]</a:t>
                      </a:r>
                      <a:r>
                        <a:rPr sz="1000"/>
                        <a:t>, </a:t>
                      </a:r>
                      <a:r>
                        <a:rPr sz="1000">
                          <a:solidFill>
                            <a:srgbClr val="F7BF66"/>
                          </a:solidFill>
                          <a:hlinkClick r:id="rId10"/>
                        </a:rPr>
                        <a:t>[Puetz, T. W. 2012]</a:t>
                      </a:r>
                      <a:r>
                        <a:rPr sz="1000"/>
                        <a:t>, </a:t>
                      </a:r>
                      <a:r>
                        <a:rPr sz="1000">
                          <a:solidFill>
                            <a:srgbClr val="F7BF66"/>
                          </a:solidFill>
                          <a:hlinkClick r:id="rId11"/>
                        </a:rPr>
                        <a:t>[van Haren, I. E. 2013]</a:t>
                      </a:r>
                      <a:r>
                        <a:rPr sz="1000"/>
                        <a:t>, </a:t>
                      </a:r>
                      <a:r>
                        <a:rPr sz="1000">
                          <a:solidFill>
                            <a:srgbClr val="F7BF66"/>
                          </a:solidFill>
                          <a:hlinkClick r:id="rId12"/>
                        </a:rPr>
                        <a:t>[Velthuis, M. J. 2010]</a:t>
                      </a:r>
                      <a:r>
                        <a:rPr sz="1000"/>
                        <a:t>, </a:t>
                      </a:r>
                      <a:r>
                        <a:rPr sz="1000">
                          <a:solidFill>
                            <a:srgbClr val="F7BF66"/>
                          </a:solidFill>
                          <a:hlinkClick r:id="rId13"/>
                        </a:rPr>
                        <a:t>[Vermaete, N. 2013]</a:t>
                      </a:r>
                      <a:r>
                        <a:rPr sz="1000"/>
                        <a:t>, </a:t>
                      </a:r>
                      <a:r>
                        <a:rPr sz="1000">
                          <a:solidFill>
                            <a:srgbClr val="F7BF66"/>
                          </a:solidFill>
                          <a:hlinkClick r:id="rId14"/>
                        </a:rPr>
                        <a:t>[Jacobsen, P. B. 2007]</a:t>
                      </a:r>
                      <a:r>
                        <a:rPr sz="1000"/>
                        <a:t>, </a:t>
                      </a:r>
                      <a:r>
                        <a:rPr sz="1000">
                          <a:solidFill>
                            <a:srgbClr val="F7BF66"/>
                          </a:solidFill>
                          <a:hlinkClick r:id="rId15"/>
                        </a:rPr>
                        <a:t>[Fong, D. Y.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043-017OL-5.0-13.4-2022G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6" action="ppaction://hlinksldjump"/>
              </a:rPr>
              <a:t>Inhaltsverzeichnis</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Supportive Maßnahmen, komplementäre Therapien</a:t>
            </a:r>
          </a:p>
          <a:p>
            <a:r>
              <a:rPr sz="1400"/>
              <a:t>Kapitel 13.1: Supportive 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Nierenzellkarzinompatienten sollen Zugang zu Informationen über Hospiz- und Palliativangebote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043-017OL-5.0-13.5-2022G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Supportive Maßnahmen, komplementäre Therapien</a:t>
            </a:r>
          </a:p>
          <a:p>
            <a:r>
              <a:rPr sz="1400"/>
              <a:t>Kapitel 13.1: Supportive 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palliativmedizinische Behandlungsbedarf sollte bei Nierenzellkarzinom­patienten im fortgeschrittenen oder metastasierten Stadium wiederholt ermittelt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043-017OL-5.0-13.6-2022G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Supportive Maßnahmen, komplementäre Therapien</a:t>
            </a:r>
          </a:p>
          <a:p>
            <a:r>
              <a:rPr sz="1400"/>
              <a:t>Kapitel 13.1: Supportive 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Nierenzellkarzinompatienten im fortgeschrittenen oder metastasierten Stadium sollen bedarfsorientiert palliativmedizinisch mitbetreut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043-017OL-5.0-13.7-2022G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Supportive Maßnahmen, komplementäre Therapien</a:t>
            </a:r>
          </a:p>
          <a:p>
            <a:r>
              <a:rPr sz="1400"/>
              <a:t>Kapitel 13.1: Supportive 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Tumorspezifische Medikamente und Maßnahmen sollen in der Sterbephase beendet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043-017OL-5.0-13.8-2022G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Supportive Maßnahmen, komplementäre Therapien</a:t>
            </a:r>
          </a:p>
          <a:p>
            <a:r>
              <a:rPr sz="1400"/>
              <a:t>Kapitel 13.1: Supportive 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Behandlung am Lebensende soll sich an körperlichen Symptomen und psychischen, sozialen und spirituellen Bedürfnissen und Problemstellungen der Nierenzellkarzinompatienten sowie ihrer nahestehenden Bezugspersonen orientieren.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043-017OL-5.0-13.9-2022G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Supportive Maßnahmen, komplementäre Therapien</a:t>
            </a:r>
          </a:p>
          <a:p>
            <a:r>
              <a:rPr sz="1400"/>
              <a:t>Kapitel 13.2: Komplementäre 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sollten nach ihrer Nutzung von komplementären und alternativen Therapien befragt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043-017OL-5.0-13.10-2022G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13: Supportive Maßnahmen, komplementäre Therapien</a:t>
            </a:r>
          </a:p>
          <a:p>
            <a:r>
              <a:rPr sz="1400"/>
              <a:t>Kapitel 13.2: Komplementäre 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die komplementäre Verfahren einsetzen, sollen auf mögliche Risiken und Interaktionen hingewiesen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043-017OL-5.0-13.11-2022G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Rehabilitation und Nachsorge</a:t>
            </a:r>
          </a:p>
          <a:p>
            <a:r>
              <a:rPr sz="1400"/>
              <a:t>Kapitel 14.1: Rehabilitation nach Akuttherapie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Allen Patienten soll nach lokaler Therapie eines Nierenzellkarzinoms eine fachspezifische Rehabilitation in Form einer Anschlussheilbehandlung (AHB)/ Anschlussrehabilitation (ARH, AR)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043-017OL-5.0-14.1-2022G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Biopsie soll als Stanzzylinderbiopsie erfolgen. Es sollten mindestens 2 Biopsien unter Ultraschall- oder CT-Kontrolle entnommen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043-017OL-5.0-4.8-2022G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Rehabilitation und Nachsorge</a:t>
            </a:r>
          </a:p>
          <a:p>
            <a:r>
              <a:rPr sz="1400"/>
              <a:t>Kapitel 14.1: Rehabilitation nach Akuttherapie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fortbestehenden Beschwerden sollen die Patienten über weitere Rehabili­tationsmaßnahmen aufgeklärt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043-017OL-5.0-14.2-2022G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Rehabilitation und Nachsorge</a:t>
            </a:r>
          </a:p>
          <a:p>
            <a:r>
              <a:rPr sz="1400"/>
              <a:t>Kapitel 14.1: Rehabilitation nach Akuttherapie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14.3</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Auch Patienten mit systemischer Erkrankung können von der fachspezifischen Rehabilitation profitieren.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Mehrheitliche Zustimmung</a:t>
                      </a:r>
                    </a:p>
                    <a:p>
                      <a:pPr algn="r">
                        <a:defRPr sz="700">
                          <a:solidFill>
                            <a:srgbClr val="BFBFBF"/>
                          </a:solidFill>
                          <a:latin typeface="Lucida Sans"/>
                        </a:defRPr>
                      </a:pPr>
                      <a:r>
                        <a:t>043-017OL-5.0-14.3-2022G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Rehabilitation und Nachsorge</a:t>
            </a:r>
          </a:p>
          <a:p>
            <a:r>
              <a:rPr sz="1400"/>
              <a:t>Kapitel 14.1: Rehabilitation nach Akuttherapie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14.4</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Rehabilitation sollte entsprechend der Komorbidität der Patienten multi­disziplinär und mit Hilfe multimodaler Therapiekonzepte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043-017OL-5.0-14.4-2022G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Rehabilitation und Nachsorge</a:t>
            </a:r>
          </a:p>
          <a:p>
            <a:r>
              <a:rPr sz="1400"/>
              <a:t>Kapitel 14.1: Rehabilitation nach Akuttherapie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Nierenzellkarzinom soll im Zuge einer Rehabilitationsmaßnahme eine psychoonkologische Betreuung zur Unterstützung der Krankheitsverarbei­tung sowie eine sozialmedizinische Beratung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043-017OL-5.0-14.5-2022G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Rehabilitation und Nachsorge</a:t>
            </a:r>
          </a:p>
          <a:p>
            <a:r>
              <a:rPr sz="1400"/>
              <a:t>Kapitel 14.1: Rehabilitation nach Akuttherapie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Nierenzellkarzinom soll im Rahmen einer Rehabilitationsmaß­nahme eine zielgerichtete Physiotherapie und bei Einschränkungen der Funktionsfähigkeit eine Ergotherapie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043-017OL-5.0-14.6-2022G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Rehabilitation und Nachsorge</a:t>
            </a:r>
          </a:p>
          <a:p>
            <a:r>
              <a:rPr sz="1400"/>
              <a:t>Kapitel 14.2: Nachsorge nach Lokaltherapie des Primärtumors im nicht fernmetastasierten Stadium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Nachsorge nach Primärtumortherapie im nicht fernmetastasierten Stadium soll risikoadaptiert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043-017OL-5.0-14.7-2022G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Rehabilitation und Nachsorge</a:t>
            </a:r>
          </a:p>
          <a:p>
            <a:r>
              <a:rPr sz="1400"/>
              <a:t>Kapitel 14.2: Nachsorge nach Lokaltherapie des Primärtumors im nicht fernmetastasierten Stadium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14.8</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Neben der pT- und der pN-Kategorie sowie dem Grading definieren Art der Therapie (Resektion vs. ablative Techniken) und R-Status die Zuordnung in verschiedene Risikogruppen hinsichtlich der Nachsorge.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043-017OL-5.0-14.8-2022G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Rehabilitation und Nachsorge</a:t>
            </a:r>
          </a:p>
          <a:p>
            <a:r>
              <a:rPr sz="1400"/>
              <a:t>Kapitel 14.2: Nachsorge nach Lokaltherapie des Primärtumors im nicht fernmetastasierten Stadium</a:t>
            </a:r>
          </a:p>
        </p:txBody>
      </p:sp>
      <p:graphicFrame>
        <p:nvGraphicFramePr>
          <p:cNvPr id="3" name="Table 2"/>
          <p:cNvGraphicFramePr>
            <a:graphicFrameLocks noGrp="1"/>
          </p:cNvGraphicFramePr>
          <p:nvPr/>
        </p:nvGraphicFramePr>
        <p:xfrm>
          <a:off x="360000" y="1890000"/>
          <a:ext cx="11520000" cy="173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Zur risikoadaptierten Nachsorge von Patienten nach Lokaltherapie des nicht fern­metastasierten Nierenzellkarzinoms sollten angeboten werden:</a:t>
                      </a:r>
                    </a:p>
                    <a:p>
                      <a:pPr marL="171450" indent="-171450">
                        <a:buChar char="•"/>
                      </a:pPr>
                      <a:r>
                        <a:rPr sz="1000" b="0" i="0" u="none">
                          <a:latin typeface="Lucida Sans"/>
                        </a:rPr>
                        <a:t>Klinische Untersuchung</a:t>
                      </a:r>
                    </a:p>
                    <a:p>
                      <a:pPr marL="171450" indent="-171450">
                        <a:buChar char="•"/>
                      </a:pPr>
                      <a:r>
                        <a:rPr sz="1000" b="0" i="0" u="none">
                          <a:latin typeface="Lucida Sans"/>
                        </a:rPr>
                        <a:t>Bestimmung von Laborparametern</a:t>
                      </a:r>
                    </a:p>
                    <a:p>
                      <a:pPr marL="171450" indent="-171450">
                        <a:buChar char="•"/>
                      </a:pPr>
                      <a:r>
                        <a:rPr sz="1000" b="0" i="0" u="none">
                          <a:latin typeface="Lucida Sans"/>
                        </a:rPr>
                        <a:t>Computertomographie (CT)/Magnetresonanztomographie (MRT) des Abdomens/ Beckens und CT des Thorax unter Einbeziehung des Knochenfensters</a:t>
                      </a:r>
                    </a:p>
                    <a:p>
                      <a:pPr marL="171450" indent="-171450">
                        <a:buChar char="•"/>
                      </a:pPr>
                      <a:r>
                        <a:rPr sz="1000" b="0" i="0" u="none">
                          <a:latin typeface="Lucida Sans"/>
                        </a:rPr>
                        <a:t>Sonographie</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043-017OL-5.0-14.9-2022G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Rehabilitation und Nachsorge</a:t>
            </a:r>
          </a:p>
          <a:p>
            <a:r>
              <a:rPr sz="1400"/>
              <a:t>Kapitel 14.2: Nachsorge nach Lokaltherapie des Primärtumors im nicht fernmetastasierten Stadium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14.10</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PET/CT, Schädel-CT und –MRT, konventioneller Röntgen-Thorax sowie die Knochenszintigraphie haben in der Routine-Nachsorge von asymptomatischen Patienten keinen Stellenwert.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043-017OL-5.0-14.10-2021G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Definition der Risikogruppen in der Nachsorge nach Lokaloperation eines Nierenzell­karzinoms</a:t>
            </a:r>
          </a:p>
        </p:txBody>
      </p:sp>
      <p:graphicFrame>
        <p:nvGraphicFramePr>
          <p:cNvPr id="3" name="Table 2"/>
          <p:cNvGraphicFramePr>
            <a:graphicFrameLocks noGrp="1"/>
          </p:cNvGraphicFramePr>
          <p:nvPr/>
        </p:nvGraphicFramePr>
        <p:xfrm>
          <a:off x="360000" y="1890000"/>
          <a:ext cx="11472000" cy="162306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0" i="0" u="none"/>
                        <a:t>Risikogruppe</a:t>
                      </a:r>
                    </a:p>
                  </a:txBody>
                  <a:tcPr>
                    <a:solidFill>
                      <a:srgbClr val="F7BF66"/>
                    </a:solidFill>
                  </a:tcPr>
                </a:tc>
                <a:tc>
                  <a:txBody>
                    <a:bodyPr/>
                    <a:lstStyle/>
                    <a:p>
                      <a:pPr algn="l">
                        <a:spcAft>
                          <a:spcPts val="500"/>
                        </a:spcAft>
                        <a:defRPr sz="900" b="0">
                          <a:solidFill>
                            <a:srgbClr val="000000"/>
                          </a:solidFill>
                          <a:latin typeface="Lucida Sans"/>
                        </a:defRPr>
                      </a:pPr>
                      <a:r>
                        <a:rPr sz="1000" b="0" i="0" u="none"/>
                        <a:t>Charakteristika</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Low risk (geringes Risiko)</a:t>
                      </a:r>
                    </a:p>
                  </a:txBody>
                  <a:tcPr>
                    <a:solidFill>
                      <a:srgbClr val="FCEACC"/>
                    </a:solidFill>
                  </a:tcPr>
                </a:tc>
                <a:tc>
                  <a:txBody>
                    <a:bodyPr/>
                    <a:lstStyle/>
                    <a:p>
                      <a:pPr algn="l">
                        <a:spcAft>
                          <a:spcPts val="500"/>
                        </a:spcAft>
                        <a:defRPr sz="900" b="0">
                          <a:solidFill>
                            <a:srgbClr val="000000"/>
                          </a:solidFill>
                          <a:latin typeface="Lucida Sans"/>
                        </a:defRPr>
                      </a:pPr>
                      <a:r>
                        <a:rPr sz="1000" b="0" i="0" u="none"/>
                        <a:t>pT1a/b cN0 cM0 G1-2</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Intermediate risk (mittleres Risiko)</a:t>
                      </a:r>
                    </a:p>
                  </a:txBody>
                  <a:tcPr>
                    <a:solidFill>
                      <a:srgbClr val="FCEACC"/>
                    </a:solidFill>
                  </a:tcPr>
                </a:tc>
                <a:tc>
                  <a:txBody>
                    <a:bodyPr/>
                    <a:lstStyle/>
                    <a:p>
                      <a:pPr algn="l">
                        <a:spcAft>
                          <a:spcPts val="500"/>
                        </a:spcAft>
                        <a:defRPr sz="900" b="0">
                          <a:solidFill>
                            <a:srgbClr val="000000"/>
                          </a:solidFill>
                          <a:latin typeface="Lucida Sans"/>
                        </a:defRPr>
                      </a:pPr>
                      <a:r>
                        <a:rPr sz="1000" b="0" i="0" u="none"/>
                        <a:t>pT1a/b cN0 cM0 G3pT2 c/pN0 cM0 G1-2
ablative Therapie bzw. R1-Situation eines ansonsten low risk Karzinoms
</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High risk (hohes Risiko)</a:t>
                      </a:r>
                    </a:p>
                  </a:txBody>
                  <a:tcPr>
                    <a:solidFill>
                      <a:srgbClr val="FCEACC"/>
                    </a:solidFill>
                  </a:tcPr>
                </a:tc>
                <a:tc>
                  <a:txBody>
                    <a:bodyPr/>
                    <a:lstStyle/>
                    <a:p>
                      <a:pPr algn="l">
                        <a:spcAft>
                          <a:spcPts val="500"/>
                        </a:spcAft>
                        <a:defRPr sz="900" b="0">
                          <a:solidFill>
                            <a:srgbClr val="000000"/>
                          </a:solidFill>
                          <a:latin typeface="Lucida Sans"/>
                        </a:defRPr>
                      </a:pPr>
                      <a:r>
                        <a:rPr sz="1000" b="0" i="0" u="none"/>
                        <a:t>pT2 c/pN0 cM0 G3pT3-4 u./o. pN+
</a:t>
                      </a:r>
                    </a:p>
                  </a:txBody>
                  <a:tcP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histologische Typ des Nierenzellkarzinoms soll nach der aktuellen WHO-Klassifikation bestimmt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043-017OL-5.0-4.9-2024M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Empfehlung zum Nachsorgeplan für Patienten mit niedrigem Rezidivrisiko</a:t>
            </a:r>
          </a:p>
        </p:txBody>
      </p:sp>
      <p:graphicFrame>
        <p:nvGraphicFramePr>
          <p:cNvPr id="3" name="Table 2"/>
          <p:cNvGraphicFramePr>
            <a:graphicFrameLocks noGrp="1"/>
          </p:cNvGraphicFramePr>
          <p:nvPr/>
        </p:nvGraphicFramePr>
        <p:xfrm>
          <a:off x="360000" y="1890000"/>
          <a:ext cx="11472000" cy="2072640"/>
        </p:xfrm>
        <a:graphic>
          <a:graphicData uri="http://schemas.openxmlformats.org/drawingml/2006/table">
            <a:tbl>
              <a:tblPr firstRow="1" bandRow="1">
                <a:tableStyleId>{5C22544A-7EE6-4342-B048-85BDC9FD1C3A}</a:tableStyleId>
              </a:tblPr>
              <a:tblGrid>
                <a:gridCol w="1274666">
                  <a:extLst>
                    <a:ext uri="{9D8B030D-6E8A-4147-A177-3AD203B41FA5}">
                      <a16:colId xmlns:a16="http://schemas.microsoft.com/office/drawing/2014/main" val="20000"/>
                    </a:ext>
                  </a:extLst>
                </a:gridCol>
                <a:gridCol w="1274666">
                  <a:extLst>
                    <a:ext uri="{9D8B030D-6E8A-4147-A177-3AD203B41FA5}">
                      <a16:colId xmlns:a16="http://schemas.microsoft.com/office/drawing/2014/main" val="20001"/>
                    </a:ext>
                  </a:extLst>
                </a:gridCol>
                <a:gridCol w="1274666">
                  <a:extLst>
                    <a:ext uri="{9D8B030D-6E8A-4147-A177-3AD203B41FA5}">
                      <a16:colId xmlns:a16="http://schemas.microsoft.com/office/drawing/2014/main" val="20002"/>
                    </a:ext>
                  </a:extLst>
                </a:gridCol>
                <a:gridCol w="1274666">
                  <a:extLst>
                    <a:ext uri="{9D8B030D-6E8A-4147-A177-3AD203B41FA5}">
                      <a16:colId xmlns:a16="http://schemas.microsoft.com/office/drawing/2014/main" val="20003"/>
                    </a:ext>
                  </a:extLst>
                </a:gridCol>
                <a:gridCol w="1274666">
                  <a:extLst>
                    <a:ext uri="{9D8B030D-6E8A-4147-A177-3AD203B41FA5}">
                      <a16:colId xmlns:a16="http://schemas.microsoft.com/office/drawing/2014/main" val="20004"/>
                    </a:ext>
                  </a:extLst>
                </a:gridCol>
                <a:gridCol w="1274666">
                  <a:extLst>
                    <a:ext uri="{9D8B030D-6E8A-4147-A177-3AD203B41FA5}">
                      <a16:colId xmlns:a16="http://schemas.microsoft.com/office/drawing/2014/main" val="20005"/>
                    </a:ext>
                  </a:extLst>
                </a:gridCol>
                <a:gridCol w="1274666">
                  <a:extLst>
                    <a:ext uri="{9D8B030D-6E8A-4147-A177-3AD203B41FA5}">
                      <a16:colId xmlns:a16="http://schemas.microsoft.com/office/drawing/2014/main" val="20006"/>
                    </a:ext>
                  </a:extLst>
                </a:gridCol>
                <a:gridCol w="1274666">
                  <a:extLst>
                    <a:ext uri="{9D8B030D-6E8A-4147-A177-3AD203B41FA5}">
                      <a16:colId xmlns:a16="http://schemas.microsoft.com/office/drawing/2014/main" val="20007"/>
                    </a:ext>
                  </a:extLst>
                </a:gridCol>
                <a:gridCol w="1274672">
                  <a:extLst>
                    <a:ext uri="{9D8B030D-6E8A-4147-A177-3AD203B41FA5}">
                      <a16:colId xmlns:a16="http://schemas.microsoft.com/office/drawing/2014/main" val="20008"/>
                    </a:ext>
                  </a:extLst>
                </a:gridCol>
              </a:tblGrid>
              <a:tr h="0">
                <a:tc>
                  <a:txBody>
                    <a:bodyPr/>
                    <a:lstStyle/>
                    <a:p>
                      <a:pPr algn="l">
                        <a:spcAft>
                          <a:spcPts val="500"/>
                        </a:spcAft>
                        <a:defRPr sz="900" b="0">
                          <a:solidFill>
                            <a:srgbClr val="000000"/>
                          </a:solidFill>
                          <a:latin typeface="Lucida Sans"/>
                        </a:defRPr>
                      </a:pPr>
                      <a:r>
                        <a:rPr sz="1000" b="1" i="0" u="none"/>
                        <a:t>Zeitpunkt Untersuchung</a:t>
                      </a:r>
                    </a:p>
                  </a:txBody>
                  <a:tcPr>
                    <a:solidFill>
                      <a:srgbClr val="F7BF66"/>
                    </a:solidFill>
                  </a:tcPr>
                </a:tc>
                <a:tc>
                  <a:txBody>
                    <a:bodyPr/>
                    <a:lstStyle/>
                    <a:p>
                      <a:pPr algn="l">
                        <a:spcAft>
                          <a:spcPts val="500"/>
                        </a:spcAft>
                        <a:defRPr sz="900" b="0">
                          <a:solidFill>
                            <a:srgbClr val="000000"/>
                          </a:solidFill>
                          <a:latin typeface="Lucida Sans"/>
                        </a:defRPr>
                      </a:pPr>
                      <a:r>
                        <a:rPr sz="1000" b="1" i="0" u="none"/>
                        <a:t>3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6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12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18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24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36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48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60 Mon.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Klinische Untersuchung</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 </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Laborwertkontrolle</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Sonographie Abdomen</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CT Thorax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CT Abdomen</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Empfehlung zum Nachsorgeplan für Patienten mit mittlerem Rezidivrisiko</a:t>
            </a:r>
          </a:p>
        </p:txBody>
      </p:sp>
      <p:graphicFrame>
        <p:nvGraphicFramePr>
          <p:cNvPr id="3" name="Table 2"/>
          <p:cNvGraphicFramePr>
            <a:graphicFrameLocks noGrp="1"/>
          </p:cNvGraphicFramePr>
          <p:nvPr/>
        </p:nvGraphicFramePr>
        <p:xfrm>
          <a:off x="360000" y="1890000"/>
          <a:ext cx="11472000" cy="2377440"/>
        </p:xfrm>
        <a:graphic>
          <a:graphicData uri="http://schemas.openxmlformats.org/drawingml/2006/table">
            <a:tbl>
              <a:tblPr firstRow="1" bandRow="1">
                <a:tableStyleId>{5C22544A-7EE6-4342-B048-85BDC9FD1C3A}</a:tableStyleId>
              </a:tblPr>
              <a:tblGrid>
                <a:gridCol w="1042909">
                  <a:extLst>
                    <a:ext uri="{9D8B030D-6E8A-4147-A177-3AD203B41FA5}">
                      <a16:colId xmlns:a16="http://schemas.microsoft.com/office/drawing/2014/main" val="20000"/>
                    </a:ext>
                  </a:extLst>
                </a:gridCol>
                <a:gridCol w="1042909">
                  <a:extLst>
                    <a:ext uri="{9D8B030D-6E8A-4147-A177-3AD203B41FA5}">
                      <a16:colId xmlns:a16="http://schemas.microsoft.com/office/drawing/2014/main" val="20001"/>
                    </a:ext>
                  </a:extLst>
                </a:gridCol>
                <a:gridCol w="1042909">
                  <a:extLst>
                    <a:ext uri="{9D8B030D-6E8A-4147-A177-3AD203B41FA5}">
                      <a16:colId xmlns:a16="http://schemas.microsoft.com/office/drawing/2014/main" val="20002"/>
                    </a:ext>
                  </a:extLst>
                </a:gridCol>
                <a:gridCol w="1042909">
                  <a:extLst>
                    <a:ext uri="{9D8B030D-6E8A-4147-A177-3AD203B41FA5}">
                      <a16:colId xmlns:a16="http://schemas.microsoft.com/office/drawing/2014/main" val="20003"/>
                    </a:ext>
                  </a:extLst>
                </a:gridCol>
                <a:gridCol w="1042909">
                  <a:extLst>
                    <a:ext uri="{9D8B030D-6E8A-4147-A177-3AD203B41FA5}">
                      <a16:colId xmlns:a16="http://schemas.microsoft.com/office/drawing/2014/main" val="20004"/>
                    </a:ext>
                  </a:extLst>
                </a:gridCol>
                <a:gridCol w="1042909">
                  <a:extLst>
                    <a:ext uri="{9D8B030D-6E8A-4147-A177-3AD203B41FA5}">
                      <a16:colId xmlns:a16="http://schemas.microsoft.com/office/drawing/2014/main" val="20005"/>
                    </a:ext>
                  </a:extLst>
                </a:gridCol>
                <a:gridCol w="1042909">
                  <a:extLst>
                    <a:ext uri="{9D8B030D-6E8A-4147-A177-3AD203B41FA5}">
                      <a16:colId xmlns:a16="http://schemas.microsoft.com/office/drawing/2014/main" val="20006"/>
                    </a:ext>
                  </a:extLst>
                </a:gridCol>
                <a:gridCol w="1042909">
                  <a:extLst>
                    <a:ext uri="{9D8B030D-6E8A-4147-A177-3AD203B41FA5}">
                      <a16:colId xmlns:a16="http://schemas.microsoft.com/office/drawing/2014/main" val="20007"/>
                    </a:ext>
                  </a:extLst>
                </a:gridCol>
                <a:gridCol w="1042909">
                  <a:extLst>
                    <a:ext uri="{9D8B030D-6E8A-4147-A177-3AD203B41FA5}">
                      <a16:colId xmlns:a16="http://schemas.microsoft.com/office/drawing/2014/main" val="20008"/>
                    </a:ext>
                  </a:extLst>
                </a:gridCol>
                <a:gridCol w="1042909">
                  <a:extLst>
                    <a:ext uri="{9D8B030D-6E8A-4147-A177-3AD203B41FA5}">
                      <a16:colId xmlns:a16="http://schemas.microsoft.com/office/drawing/2014/main" val="20009"/>
                    </a:ext>
                  </a:extLst>
                </a:gridCol>
                <a:gridCol w="1042910">
                  <a:extLst>
                    <a:ext uri="{9D8B030D-6E8A-4147-A177-3AD203B41FA5}">
                      <a16:colId xmlns:a16="http://schemas.microsoft.com/office/drawing/2014/main" val="20010"/>
                    </a:ext>
                  </a:extLst>
                </a:gridCol>
              </a:tblGrid>
              <a:tr h="0">
                <a:tc>
                  <a:txBody>
                    <a:bodyPr/>
                    <a:lstStyle/>
                    <a:p>
                      <a:pPr algn="l">
                        <a:spcAft>
                          <a:spcPts val="500"/>
                        </a:spcAft>
                        <a:defRPr sz="900" b="0">
                          <a:solidFill>
                            <a:srgbClr val="000000"/>
                          </a:solidFill>
                          <a:latin typeface="Lucida Sans"/>
                        </a:defRPr>
                      </a:pPr>
                      <a:r>
                        <a:rPr sz="1000" b="1" i="0" u="none"/>
                        <a:t>Zeitpunkt Untersuchung</a:t>
                      </a:r>
                    </a:p>
                  </a:txBody>
                  <a:tcPr>
                    <a:solidFill>
                      <a:srgbClr val="F7BF66"/>
                    </a:solidFill>
                  </a:tcPr>
                </a:tc>
                <a:tc>
                  <a:txBody>
                    <a:bodyPr/>
                    <a:lstStyle/>
                    <a:p>
                      <a:pPr algn="l">
                        <a:spcAft>
                          <a:spcPts val="500"/>
                        </a:spcAft>
                        <a:defRPr sz="900" b="0">
                          <a:solidFill>
                            <a:srgbClr val="000000"/>
                          </a:solidFill>
                          <a:latin typeface="Lucida Sans"/>
                        </a:defRPr>
                      </a:pPr>
                      <a:r>
                        <a:rPr sz="1000" b="1" i="0" u="none"/>
                        <a:t>3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6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12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18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24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36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48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60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84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108 Mon.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Klinische Untersuchung</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Laborwertkontrolle</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Sonographie Abdomen</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CT Thorax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CT Abdomen</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Empfehlung zum Nachsorgeplan für Patienten mit hohem Rezidivrisiko</a:t>
            </a:r>
          </a:p>
        </p:txBody>
      </p:sp>
      <p:graphicFrame>
        <p:nvGraphicFramePr>
          <p:cNvPr id="3" name="Table 2"/>
          <p:cNvGraphicFramePr>
            <a:graphicFrameLocks noGrp="1"/>
          </p:cNvGraphicFramePr>
          <p:nvPr/>
        </p:nvGraphicFramePr>
        <p:xfrm>
          <a:off x="360000" y="1890000"/>
          <a:ext cx="11472000" cy="2377440"/>
        </p:xfrm>
        <a:graphic>
          <a:graphicData uri="http://schemas.openxmlformats.org/drawingml/2006/table">
            <a:tbl>
              <a:tblPr firstRow="1" bandRow="1">
                <a:tableStyleId>{5C22544A-7EE6-4342-B048-85BDC9FD1C3A}</a:tableStyleId>
              </a:tblPr>
              <a:tblGrid>
                <a:gridCol w="1042909">
                  <a:extLst>
                    <a:ext uri="{9D8B030D-6E8A-4147-A177-3AD203B41FA5}">
                      <a16:colId xmlns:a16="http://schemas.microsoft.com/office/drawing/2014/main" val="20000"/>
                    </a:ext>
                  </a:extLst>
                </a:gridCol>
                <a:gridCol w="1042909">
                  <a:extLst>
                    <a:ext uri="{9D8B030D-6E8A-4147-A177-3AD203B41FA5}">
                      <a16:colId xmlns:a16="http://schemas.microsoft.com/office/drawing/2014/main" val="20001"/>
                    </a:ext>
                  </a:extLst>
                </a:gridCol>
                <a:gridCol w="1042909">
                  <a:extLst>
                    <a:ext uri="{9D8B030D-6E8A-4147-A177-3AD203B41FA5}">
                      <a16:colId xmlns:a16="http://schemas.microsoft.com/office/drawing/2014/main" val="20002"/>
                    </a:ext>
                  </a:extLst>
                </a:gridCol>
                <a:gridCol w="1042909">
                  <a:extLst>
                    <a:ext uri="{9D8B030D-6E8A-4147-A177-3AD203B41FA5}">
                      <a16:colId xmlns:a16="http://schemas.microsoft.com/office/drawing/2014/main" val="20003"/>
                    </a:ext>
                  </a:extLst>
                </a:gridCol>
                <a:gridCol w="1042909">
                  <a:extLst>
                    <a:ext uri="{9D8B030D-6E8A-4147-A177-3AD203B41FA5}">
                      <a16:colId xmlns:a16="http://schemas.microsoft.com/office/drawing/2014/main" val="20004"/>
                    </a:ext>
                  </a:extLst>
                </a:gridCol>
                <a:gridCol w="1042909">
                  <a:extLst>
                    <a:ext uri="{9D8B030D-6E8A-4147-A177-3AD203B41FA5}">
                      <a16:colId xmlns:a16="http://schemas.microsoft.com/office/drawing/2014/main" val="20005"/>
                    </a:ext>
                  </a:extLst>
                </a:gridCol>
                <a:gridCol w="1042909">
                  <a:extLst>
                    <a:ext uri="{9D8B030D-6E8A-4147-A177-3AD203B41FA5}">
                      <a16:colId xmlns:a16="http://schemas.microsoft.com/office/drawing/2014/main" val="20006"/>
                    </a:ext>
                  </a:extLst>
                </a:gridCol>
                <a:gridCol w="1042909">
                  <a:extLst>
                    <a:ext uri="{9D8B030D-6E8A-4147-A177-3AD203B41FA5}">
                      <a16:colId xmlns:a16="http://schemas.microsoft.com/office/drawing/2014/main" val="20007"/>
                    </a:ext>
                  </a:extLst>
                </a:gridCol>
                <a:gridCol w="1042909">
                  <a:extLst>
                    <a:ext uri="{9D8B030D-6E8A-4147-A177-3AD203B41FA5}">
                      <a16:colId xmlns:a16="http://schemas.microsoft.com/office/drawing/2014/main" val="20008"/>
                    </a:ext>
                  </a:extLst>
                </a:gridCol>
                <a:gridCol w="1042909">
                  <a:extLst>
                    <a:ext uri="{9D8B030D-6E8A-4147-A177-3AD203B41FA5}">
                      <a16:colId xmlns:a16="http://schemas.microsoft.com/office/drawing/2014/main" val="20009"/>
                    </a:ext>
                  </a:extLst>
                </a:gridCol>
                <a:gridCol w="1042910">
                  <a:extLst>
                    <a:ext uri="{9D8B030D-6E8A-4147-A177-3AD203B41FA5}">
                      <a16:colId xmlns:a16="http://schemas.microsoft.com/office/drawing/2014/main" val="20010"/>
                    </a:ext>
                  </a:extLst>
                </a:gridCol>
              </a:tblGrid>
              <a:tr h="0">
                <a:tc>
                  <a:txBody>
                    <a:bodyPr/>
                    <a:lstStyle/>
                    <a:p>
                      <a:pPr algn="l">
                        <a:spcAft>
                          <a:spcPts val="500"/>
                        </a:spcAft>
                        <a:defRPr sz="900" b="0">
                          <a:solidFill>
                            <a:srgbClr val="000000"/>
                          </a:solidFill>
                          <a:latin typeface="Lucida Sans"/>
                        </a:defRPr>
                      </a:pPr>
                      <a:r>
                        <a:rPr sz="1000" b="1" i="0" u="none"/>
                        <a:t>Zeitpunkt Untersuchung</a:t>
                      </a:r>
                    </a:p>
                  </a:txBody>
                  <a:tcPr>
                    <a:solidFill>
                      <a:srgbClr val="F7BF66"/>
                    </a:solidFill>
                  </a:tcPr>
                </a:tc>
                <a:tc>
                  <a:txBody>
                    <a:bodyPr/>
                    <a:lstStyle/>
                    <a:p>
                      <a:pPr algn="l">
                        <a:spcAft>
                          <a:spcPts val="500"/>
                        </a:spcAft>
                        <a:defRPr sz="900" b="0">
                          <a:solidFill>
                            <a:srgbClr val="000000"/>
                          </a:solidFill>
                          <a:latin typeface="Lucida Sans"/>
                        </a:defRPr>
                      </a:pPr>
                      <a:r>
                        <a:rPr sz="1000" b="1" i="0" u="none"/>
                        <a:t>3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6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12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18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24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36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48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60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84 Mon.</a:t>
                      </a:r>
                    </a:p>
                  </a:txBody>
                  <a:tcPr>
                    <a:solidFill>
                      <a:srgbClr val="F7BF66"/>
                    </a:solidFill>
                  </a:tcPr>
                </a:tc>
                <a:tc>
                  <a:txBody>
                    <a:bodyPr/>
                    <a:lstStyle/>
                    <a:p>
                      <a:pPr algn="l">
                        <a:spcAft>
                          <a:spcPts val="500"/>
                        </a:spcAft>
                        <a:defRPr sz="900" b="0">
                          <a:solidFill>
                            <a:srgbClr val="000000"/>
                          </a:solidFill>
                          <a:latin typeface="Lucida Sans"/>
                        </a:defRPr>
                      </a:pPr>
                      <a:r>
                        <a:rPr sz="1000" b="1" i="0" u="none"/>
                        <a:t>108 Mon.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Klinische Untersuchung</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Laborwertkontrolle</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Sonographie Abdomen</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CT Thorax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CT Abdomen</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tc>
                  <a:txBody>
                    <a:bodyPr/>
                    <a:lstStyle/>
                    <a:p>
                      <a:pPr algn="l">
                        <a:spcAft>
                          <a:spcPts val="500"/>
                        </a:spcAft>
                        <a:defRPr sz="900" b="0">
                          <a:solidFill>
                            <a:srgbClr val="000000"/>
                          </a:solidFill>
                          <a:latin typeface="Lucida Sans"/>
                        </a:defRPr>
                      </a:pPr>
                      <a:r>
                        <a:rPr sz="1000" b="0" i="0" u="none"/>
                        <a:t>x</a:t>
                      </a:r>
                    </a:p>
                  </a:txBody>
                  <a:tcP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15: Psychoonkologische Aspekte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15.1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und ihre Zugehörigen sollen im gesamten Krankheits- und Behandlungs­verlauf bedarfsorientiert Zugang zu adäquaten Informationen und aufklärenden Gesprächen haben.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043-017OL-5.0-15.1-2022G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15: Psychoonkologische Aspekte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15.2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niederschwellige Angebot einer psychosozialen Beratung, Begleitung und Behandlung sollte allen Betroffenen und ihren Zugehörigen in jeder Phase der Erkrankung, auch langfristig, zur Verfügung stehen.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043-017OL-5.0-15.2-2022G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15: Psychoonkologische Aspekte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15.3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Während des gesamten Krankheitsverlaufes sollte das psychosoziale Befinden der Patienten regelmäßig erfasst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Mehrheitliche Zustimmung</a:t>
                      </a:r>
                    </a:p>
                    <a:p>
                      <a:pPr algn="r">
                        <a:defRPr sz="700">
                          <a:solidFill>
                            <a:srgbClr val="BFBFBF"/>
                          </a:solidFill>
                          <a:latin typeface="Lucida Sans"/>
                        </a:defRPr>
                      </a:pPr>
                      <a:r>
                        <a:t>043-017OL-5.0-15.3-2022G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16: Qualitätsindikatoren</a:t>
            </a:r>
          </a:p>
        </p:txBody>
      </p:sp>
      <p:graphicFrame>
        <p:nvGraphicFramePr>
          <p:cNvPr id="3" name="Table 2"/>
          <p:cNvGraphicFramePr>
            <a:graphicFrameLocks noGrp="1"/>
          </p:cNvGraphicFramePr>
          <p:nvPr/>
        </p:nvGraphicFramePr>
        <p:xfrm>
          <a:off x="360000" y="1890000"/>
          <a:ext cx="11472000" cy="15544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1: Biopsie vor ablativer Therapie</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Anzahl Patienten mit Diagnosesicherung durch Stanzzylinderbiopsie vor ablativer Therapie (RFA o. Kryoablation)</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Erstdiagnose eines Nierenzell-Ca und ablativer Therapie (RFA o. Kryoablation)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defRPr sz="1000" b="0">
                          <a:solidFill>
                            <a:srgbClr val="000000"/>
                          </a:solidFill>
                          <a:latin typeface="Lucida Sans"/>
                        </a:defRPr>
                      </a:pPr>
                      <a:r>
                        <a:rPr sz="1200" b="0">
                          <a:latin typeface="Lucida Sans"/>
                        </a:rPr>
                        <a:t>Qualitätsziel: Möglichst häufig Diagnosesicherung mit Stanzbiopsie vor ablativer Therapie.</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16: Qualitätsindikatoren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2: Biopsie vor systemischer Therapie</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Anzahl Patienten mit Histologie vor systemischer 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Nierenzell-Ca und systemischer 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defRPr sz="1000" b="0">
                          <a:solidFill>
                            <a:srgbClr val="000000"/>
                          </a:solidFill>
                          <a:latin typeface="Lucida Sans"/>
                        </a:defRPr>
                      </a:pPr>
                      <a:r>
                        <a:rPr sz="1200" b="0">
                          <a:latin typeface="Lucida Sans"/>
                        </a:rPr>
                        <a:t>Qualitätsziel: Möglichst häufig Diagnosesicherung mit Histologie vor systemischer Therapie</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16: Qualitätsindikatoren</a:t>
            </a:r>
          </a:p>
        </p:txBody>
      </p:sp>
      <p:graphicFrame>
        <p:nvGraphicFramePr>
          <p:cNvPr id="3" name="Table 2"/>
          <p:cNvGraphicFramePr>
            <a:graphicFrameLocks noGrp="1"/>
          </p:cNvGraphicFramePr>
          <p:nvPr/>
        </p:nvGraphicFramePr>
        <p:xfrm>
          <a:off x="360000" y="1890000"/>
          <a:ext cx="11472000" cy="265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3: Histologischer Typ nach aktueller WHO-Klassifikation</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Anzahl Pat. mit Befundberichten mit:
Klassifikation nach WHO u.
Vancouver-Klassifikation u.
Staging nach TNM</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Nierenzell-Ca und Histologie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4.9</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defRPr sz="1000" b="0">
                          <a:solidFill>
                            <a:srgbClr val="000000"/>
                          </a:solidFill>
                          <a:latin typeface="Lucida Sans"/>
                        </a:defRPr>
                      </a:pPr>
                      <a:r>
                        <a:rPr sz="1200" b="0">
                          <a:latin typeface="Lucida Sans"/>
                        </a:rPr>
                        <a:t>Qualitätsziel: Möglichst häufig Befundberichte mit den aufgeführten Angaben.Anmerkungen: Vancouver-Klassifikation: G. Kristiansen, B. Delahunt, J.R. Srigley et al. Vancouver-Klassifikation von Nierentumoren. Empfehlungen der Konsenskonferenz der Internationalen Gesellschaft für Uropathologie \(ISUP\) 2012. Pathologe 2014. DOI 10.1007/s00292-014-2030-z \- WHO- Klassifikation: 2004 TNM 7. Auflage</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16: Qualitätsindikatoren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4: Tumorgrad nach Fuhrman</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Anzahl Patienten mit Angabe des Tumorgrads nach Fuhrman im histologischen Befund</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klarzelligen oder papillären Nierenzell-Ca.</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4.10</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defRPr sz="1000" b="0">
                          <a:solidFill>
                            <a:srgbClr val="000000"/>
                          </a:solidFill>
                          <a:latin typeface="Lucida Sans"/>
                        </a:defRPr>
                      </a:pPr>
                      <a:r>
                        <a:rPr sz="1200" b="0">
                          <a:latin typeface="Lucida Sans"/>
                        </a:rPr>
                        <a:t>Qualitätsziel: Möglichst häufig Angabe des Tumorgrads nach Fuhrman bei klarzelligen oder papillären Nierenzell-Ca.Anmerkungen: WHO-ISUP-Grading</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aktuellen Empfehlungen der TNM-Klassifikation sollen angewendet werden. Der Tumorgrad soll bei klarzelligen und papillären Nierenzellkarzinomen nach WHO-ISUP-Grading angegeben werden. Zusätzlich sollte der prozentuale Anteil von Tumornekrosen angegeben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043-017OL-5.0-4.10-2022G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16: Qualitätsindikatoren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5: R0-Resektion</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Anzahl Pat. mit R0-Resektion</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eines Nierenzell-Ca und operativer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6.13</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defRPr sz="1000" b="0">
                          <a:solidFill>
                            <a:srgbClr val="000000"/>
                          </a:solidFill>
                          <a:latin typeface="Lucida Sans"/>
                        </a:defRPr>
                      </a:pPr>
                      <a:r>
                        <a:rPr sz="1200" b="0">
                          <a:latin typeface="Lucida Sans"/>
                        </a:rPr>
                        <a:t>Qualitätsziel: Möglichst häufig R0-Resektion.EG A, LoE 3</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16: Qualitätsindikatoren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6: Nephrektomie bei pT1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Anzahl Patienten mit Nephrektomie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Erstdiagnose eines Nierenzell-Ca pT1</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6.2</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defRPr sz="1000" b="0">
                          <a:solidFill>
                            <a:srgbClr val="000000"/>
                          </a:solidFill>
                          <a:latin typeface="Lucida Sans"/>
                        </a:defRPr>
                      </a:pPr>
                      <a:r>
                        <a:rPr sz="1200" b="0">
                          <a:latin typeface="Lucida Sans"/>
                        </a:rPr>
                        <a:t>Qualitätsziel: niedrigMöglichst selten Nephrektomie bei pT1.EG A, LoE 3</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16: Qualitätsindikatoren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7: Zahnärztliche Untersuchung vor Bisphosphonat/Denosumab-Therapie</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Anzahl Pat. mit zahnärztlicher Untersuchung vor Beginn der 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NierenzellCa und Bisphosphonat- oder Denosumab-Therapie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13.3</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defRPr sz="1000" b="0">
                          <a:solidFill>
                            <a:srgbClr val="000000"/>
                          </a:solidFill>
                          <a:latin typeface="Lucida Sans"/>
                        </a:defRPr>
                      </a:pPr>
                      <a:r>
                        <a:rPr sz="1200" b="0">
                          <a:latin typeface="Lucida Sans"/>
                        </a:rPr>
                        <a:t>Qualitätsziel: Möglichst häufig zahnärztliche Untersuchung vor Beginn der Therapie mit Bisphosphonat- oder DenosumabEG A, LoE 3+</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16: Qualitätsindikatoren</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8: Zwei-Jahres-Überleben metastasiertes Nierenzellkarzinom</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Anzahl lebende Patienten im Jahr vor Erfassungsjahr</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Erstdiagnose eines metastasierten Nierenzell-Ca 3 Jahre vor Erfassungsjahr</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defRPr sz="1000" b="0">
                          <a:solidFill>
                            <a:srgbClr val="000000"/>
                          </a:solidFill>
                          <a:latin typeface="Lucida Sans"/>
                        </a:defRPr>
                      </a:pPr>
                      <a:r>
                        <a:rPr sz="1200" b="0">
                          <a:latin typeface="Lucida Sans"/>
                        </a:rPr>
                        <a:t>Qualitätsziel: &gt;=50%Anmerkungen: Quelle: NHS \(UK\) http://www.londoncancer.org/media/61502/quality-performance- indicators-010813.pdf \(Stand 29.06.2015\) Referenz Empfehlung:2 Year Survival Metastatic Kidney Cancer Z: Number of patients with metastatic cancer at diagnosis for whom at least 2 years have elapsed since diagnosis who are alive 2 years after diagnosisN: Number of patients with metastatic cancer at diagnosis for whom at least 2 years have elapsed since diagnosis</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16: Qualitätsindikatoren</a:t>
            </a:r>
          </a:p>
        </p:txBody>
      </p:sp>
      <p:graphicFrame>
        <p:nvGraphicFramePr>
          <p:cNvPr id="3" name="Table 2"/>
          <p:cNvGraphicFramePr>
            <a:graphicFrameLocks noGrp="1"/>
          </p:cNvGraphicFramePr>
          <p:nvPr/>
        </p:nvGraphicFramePr>
        <p:xfrm>
          <a:off x="360000" y="1890000"/>
          <a:ext cx="11472000" cy="3200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9: 30-Tage-Mortalität nach Intervention</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Anzahl Patienten, die innerhalb von 30 Tagen postinterventionell verstorben sind</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Erstdiagnose eines Nierenzell-Ca mit Nieren(teil)resektion oder ablativer Therapie (RFA, Kryotherapie) als Ersttherapie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defRPr sz="1000" b="0">
                          <a:solidFill>
                            <a:srgbClr val="000000"/>
                          </a:solidFill>
                          <a:latin typeface="Lucida Sans"/>
                        </a:defRPr>
                      </a:pPr>
                      <a:r>
                        <a:rPr sz="1200" b="0">
                          <a:latin typeface="Lucida Sans"/>
                        </a:rPr>
                        <a:t>Qualitätsziel: &lt;5%Anmerkungen:Quelle: Scottish Cancer Taskforce. Renal Cancer Clinical Quality Performance Indicators. Published: January 2012. Updated: December 2014 \(v2.1\) Published by: Healthcare Improvement http://www.healthcareimprovementscotland.org/his/idoc.ashx?docid=211c7043-6d86-4417-acee-3296e0bfb7bd&amp;version;=-1 \(Stand: 29.06.2015\) Referenz Empfehlung:30 Day Mortality After Surgery or AblationAusschlüsse: Emergency surgery \(nephrectomy\).Please Note: This QPI will be reported by treatment type as opposed to a single figure for all treatment options covered by the indicator \(i.e. RFA, cryotherapy, SACT or surgery\)Z: Number of patients who undergo minimally invasive or operative treatment as first treatment who die within 30 daysN: All patients who undergo minimally invasive \(RFA, cryotherapy, SACT\) or operative treatment as first treatment for RCC.Zielvorgaben: &lt; 5% \(This target reflects the fact that death from any cause, rather than death from renal cancer is being measured by this indicator.\)</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p:txBody>
          <a:bodyPr/>
          <a:lstStyle/>
          <a:p>
            <a:r>
              <a:rPr lang="de-DE" dirty="0"/>
              <a:t>Zusätzliche Literaturreferenzen</a:t>
            </a:r>
          </a:p>
        </p:txBody>
      </p:sp>
      <p:sp>
        <p:nvSpPr>
          <p:cNvPr id="3" name="Inhaltsplatzhalter 2">
            <a:extLst>
              <a:ext uri="{FF2B5EF4-FFF2-40B4-BE49-F238E27FC236}">
                <a16:creationId xmlns:a16="http://schemas.microsoft.com/office/drawing/2014/main" id="{0E570F90-49E3-5ACB-B737-3AA78C5050BF}"/>
              </a:ext>
            </a:extLst>
          </p:cNvPr>
          <p:cNvSpPr>
            <a:spLocks noGrp="1"/>
          </p:cNvSpPr>
          <p:nvPr>
            <p:ph idx="1"/>
          </p:nvPr>
        </p:nvSpPr>
        <p:spPr/>
        <p:txBody>
          <a:bodyPr>
            <a:normAutofit fontScale="70000" lnSpcReduction="20000"/>
          </a:bodyPr>
          <a:lstStyle/>
          <a:p>
            <a:pPr marL="171450" indent="-171450">
              <a:buChar char="•"/>
              <a:defRPr sz="900"/>
            </a:pPr>
            <a:r>
              <a:t>Hallscheidt, Peter J, Bock, Michael, Riedasch, Gerd, Zuna, Ivan, Schoenberg,Stefan O, Autschbach, Frank, et.al. Diagnostic accuracy of staging renal cellcarcinomas using multidetector-row computed tomography and magnetic resonanceimaging: a prospective study with histopathologic correlation. Journal ofcomputer assisted tomography, 2004. 28 \(3\): p. 333-339.</a:t>
            </a:r>
            <a:endParaRPr lang="de-DE" dirty="0"/>
          </a:p>
          <a:p>
            <a:pPr marL="171450" indent="-171450">
              <a:buChar char="•"/>
              <a:defRPr sz="900"/>
            </a:pPr>
            <a:r>
              <a:t>Choueiri, T. K., Garcia, J. A., Elson, P., Khasawneh, M., Usman, S.,Golshayan, A. R., et.al. Clinical factors associated with outcome in patientswith metastatic clear-cell renal cell carcinoma treated with vascularendothelial growth factor-targeted therapy. Cancer, 2007. 110 \(3\): p.543-50.</a:t>
            </a:r>
          </a:p>
          <a:p>
            <a:pPr marL="171450" indent="-171450">
              <a:buChar char="•"/>
              <a:defRPr sz="900"/>
            </a:pPr>
            <a:r>
              <a:t>Leibovich, B. C., Blute, M. L., Cheville, J. C., Lohse, C. M., Frank, I.,Kwon, E. D., et.al. Prediction of progression after radical nephrectomy forpatients with clear cell renal cell carcinoma: a stratification tool forprospective clinical trials. Cancer, 2003. 97 \(7\): p. 1663-71.</a:t>
            </a:r>
          </a:p>
          <a:p>
            <a:pPr marL="171450" indent="-171450">
              <a:buChar char="•"/>
              <a:defRPr sz="900"/>
            </a:pPr>
            <a:r>
              <a:t>Motzer, R. J., Bacik, J., Murphy, B. A., Russo, P., Mazumdar, M., Interferon-alfa as a comparative treatment for clinical trials of new therapies againstadvanced renal cell carcinoma. J Clin Oncol, 2002. 20 \(1\): p. 289-96.</a:t>
            </a:r>
          </a:p>
          <a:p>
            <a:pPr marL="171450" indent="-171450">
              <a:buChar char="•"/>
              <a:defRPr sz="900"/>
            </a:pPr>
            <a:r>
              <a:t>Motzer, R. J., Bacik, J., Schwartz, L. H., Reuter, V., Russo, P., Marion, S.,et.al. Prognostic factors for survival in previously treated patients withmetastatic renal cell carcinoma. J Clin Oncol, 2004. 22 \(3\): p. 454-63.</a:t>
            </a:r>
          </a:p>
          <a:p>
            <a:pPr marL="171450" indent="-171450">
              <a:buChar char="•"/>
              <a:defRPr sz="900"/>
            </a:pPr>
            <a:r>
              <a:t>Patard, J. J., Kim, H. L., Lam, J. S., Dorey, F. J., Pantuck, A. J., Zisman,A., et.al. Use of the University of California Los Angeles integrated stagingsystem to predict survival in renal cell carcinoma: an internationalmulticenter study. J Clin Oncol, 2004. 22 \(16\): p. 3316-22.</a:t>
            </a:r>
          </a:p>
          <a:p>
            <a:pPr marL="171450" indent="-171450">
              <a:buChar char="•"/>
              <a:defRPr sz="900"/>
            </a:pPr>
            <a:r>
              <a:t>Pichler, M., Hutterer, G. C., Chromecki, T. F., Jesche, J., Kampel-Kettner,K., Rehak, P., et.al. External validation of the Leibovich prognosis scorefor nonmetastatic clear cell renal cell carcinoma at a single European centerapplying routine pathology. J Urol, 2011. 186 \(5\): p. 1773-7.</a:t>
            </a:r>
          </a:p>
          <a:p>
            <a:pPr marL="171450" indent="-171450">
              <a:buChar char="•"/>
              <a:defRPr sz="900"/>
            </a:pPr>
            <a:r>
              <a:t>Pichler, M., Hutterer, G. C., Stoeckigt, C., Chromecki, T. F., Stojakovic, T.,Golbeck, S., et.al. Validation of the pre-treatment neutrophil-lymphocyteratio as a prognostic factor in a large European cohort of renal cellcarcinoma patients. Br J Cancer, 2013. 108 \(4\): p. 901-7.</a:t>
            </a:r>
          </a:p>
          <a:p>
            <a:pPr marL="171450" indent="-171450">
              <a:buChar char="•"/>
              <a:defRPr sz="900"/>
            </a:pPr>
            <a:r>
              <a:t>Tan, M. H., Li, H., Choong, C. V., Chia, K. S., Toh, C. K., Tang, T., et.al.The Karakiewicz nomogram is the most useful clinical predictor for survivaloutcomes in patients with localized renal cell carcinoma. Cancer, 2011.117 \(23\): p. 5314-24.</a:t>
            </a:r>
          </a:p>
          <a:p>
            <a:pPr marL="171450" indent="-171450">
              <a:buChar char="•"/>
              <a:defRPr sz="900"/>
            </a:pPr>
            <a:r>
              <a:t>Veeratterapillay, R., Rakhra, S., El-Sherif, A., Johnson, M., Soomro, N.,Heer, R., Can the Kattan nomogram still accurately predict prognosis in renalcell carcinoma using the revised 2010 tumor-nodes-metastasisreclassification?. Int J Urol, 2012. 19 \(8\): p. 773-6.</a:t>
            </a:r>
          </a:p>
          <a:p>
            <a:pPr marL="171450" indent="-171450">
              <a:buChar char="•"/>
              <a:defRPr sz="900"/>
            </a:pPr>
            <a:r>
              <a:t>Zisman, A., Pantuck, A. J., Dorey, F., Said, J. W., Shvarts, O., Quintana, D.,et.al. Improved prognostication of renal cell carcinoma using an integratedstaging system. J Clin Oncol, 2001. 19 \(6\): p. 1649-57.</a:t>
            </a:r>
          </a:p>
          <a:p>
            <a:pPr marL="171450" indent="-171450">
              <a:buChar char="•"/>
              <a:defRPr sz="900"/>
            </a:pPr>
            <a:r>
              <a:t>Zisman, A., Pantuck, A. J., Figlin, R. A., Belldegrun, A. S., Validation ofthe ucla integrated staging system for patients with renal cell carcinoma. JClin Oncol, 2001. 19 \(17\): p. 3792-3.</a:t>
            </a:r>
          </a:p>
          <a:p>
            <a:pPr marL="171450" indent="-171450">
              <a:buChar char="•"/>
              <a:defRPr sz="900"/>
            </a:pPr>
            <a:r>
              <a:t>Heng, D. Y., Xie, W., Regan, M. M., Warren, M. A., Golshayan, A. R., Sahi, C.,et.al. Prognostic factors for overall survival in patients with metastaticrenal cell carcinoma treated with vascular endothelial growth factor-targetedagents: results from a large, multicenter study. J Clin Oncol, 2009. 27\(34\): p. 5794-9.</a:t>
            </a:r>
          </a:p>
          <a:p>
            <a:pPr marL="171450" indent="-171450">
              <a:buChar char="•"/>
              <a:defRPr sz="900"/>
            </a:pPr>
            <a:r>
              <a:t>Hutterer, G. C., Patard, J. J., Jeldres, C., Perrotte, P., de La Taille, A.,Salomon, L., et.al. Patients with distant metastases from renal cellcarcinoma can be accurately identified: external validation of a newnomogram. BJU Int, 2008. 101 \(1\): p. 39-43.</a:t>
            </a:r>
          </a:p>
          <a:p>
            <a:pPr marL="171450" indent="-171450">
              <a:buChar char="•"/>
              <a:defRPr sz="900"/>
            </a:pPr>
            <a:r>
              <a:t>Hutterer, G. C., Patard, J. J., Perrotte, P., Ionescu, C., de La Taille, A.,Salomon, L., et.al. Patients with renal cell carcinoma nodal metastases canbe accurately identified: external validation of a new nomogram. Int JCancer, 2007. 121 \(11\): p. 2556-61.</a:t>
            </a:r>
          </a:p>
          <a:p>
            <a:pPr marL="171450" indent="-171450">
              <a:buChar char="•"/>
              <a:defRPr sz="900"/>
            </a:pPr>
            <a:r>
              <a:t>Ficarra, V., Novara, G., Galfano, A., Brunelli, M., Cavalleri, S., Martignoni,G., et.al. The 'Stage, Size, Grade and Necrosis' score is more accurate thanthe University of California Los Angeles Integrated Staging System forpredicting cancer-specific survival in patients with clear cell renal cellcarcinoma. BJU Int, 2009. 103 \(2\): p. 165-70.</a:t>
            </a:r>
          </a:p>
          <a:p>
            <a:pPr marL="171450" indent="-171450">
              <a:buChar char="•"/>
              <a:defRPr sz="900"/>
            </a:pPr>
            <a:r>
              <a:t>Escudier, BJ, Ravaud, A, Negrier, S, Szczylik, C, Bellmunt, J, Bracarda, S,Update on AVOREN trial in metastatic renal cell carcinoma \(mRCC\): efficacyand safety in subgroups of patients \(pts\) and pharmacokinetic \(PK\)analysis. J Clin Oncol, 2008. 26 \(Suppl\): p. Abstr 5025.</a:t>
            </a:r>
          </a:p>
          <a:p>
            <a:pPr marL="171450" indent="-171450">
              <a:buChar char="•"/>
              <a:defRPr sz="900"/>
            </a:pPr>
            <a:r>
              <a:t>Novick, AC, Campbell, SC, Belldegrun, A, Blute, ML, Chow, GK, Derweesh, IH,et.al. Guideline for management of the clinical stage 1 renal mass , 2009.p. 1-76.</a:t>
            </a:r>
          </a:p>
          <a:p>
            <a:pPr marL="171450" indent="-171450">
              <a:buChar char="•"/>
              <a:defRPr sz="900"/>
            </a:pPr>
            <a:r>
              <a:t>MacLennan, S., Imamura, M., Lapitan, M. C., Omar, M. I., Lam, T. B., Hilvano-Cabungcal, A. M., et.al. Systematic review of oncological outcomes followingsurgical management of localised renal cancer. Eur Urol, 2012. 61 \(5\):p. 972-93.</a:t>
            </a:r>
          </a:p>
          <a:p>
            <a:pPr marL="171450" indent="-171450">
              <a:buChar char="•"/>
              <a:defRPr sz="900"/>
            </a:pPr>
            <a:r>
              <a:t>El Dib, R., Touma, N. J., Kapoor, A., Cryoablation vs radiofrequency ablationfor the treatment of renal cell carcinoma: a meta-analysis of case seriesstudies. BJU Int, 2012. 110 \(4\): p. 510-6.</a:t>
            </a:r>
          </a:p>
          <a:p>
            <a:pPr marL="171450" indent="-171450">
              <a:buChar char="•"/>
              <a:defRPr sz="900"/>
            </a:pPr>
            <a:r>
              <a:t>Van Poppel, H., Joniau, S., Is surveillance an option for the treatment ofsmall renal masses?. Eur Urol, 2007. 52 \(5\): p. 1323-30.</a:t>
            </a:r>
          </a:p>
          <a:p>
            <a:pPr marL="171450" indent="-171450">
              <a:buChar char="•"/>
              <a:defRPr sz="900"/>
            </a:pPr>
            <a:r>
              <a:t>Ljungberg, B, Bensalah, K, Bex, A, Canfield, S, Dabestani, S, Hofmann, F,et.al. Guidelines on renal cell carcinoma. European Association of Urology\(EAU\), 2013.</a:t>
            </a:r>
          </a:p>
          <a:p>
            <a:pPr marL="171450" indent="-171450">
              <a:buChar char="•"/>
              <a:defRPr sz="900"/>
            </a:pPr>
            <a:r>
              <a:t>Khalifeh, A., Autorino, R., Hillyer, S. P., Laydner, H., Eyraud, R.,Panumatrassamee, K., et.al. Comparative outcomes and assessment of trifectain 500 robotic and laparoscopic partial nephrectomy cases: a single surgeonexperience. J Urol, 2013. 189 \(4\): p. 1236-42.</a:t>
            </a:r>
          </a:p>
          <a:p>
            <a:pPr marL="171450" indent="-171450">
              <a:buChar char="•"/>
              <a:defRPr sz="900"/>
            </a:pPr>
            <a:r>
              <a:t>Krane, L. S., Mufarrij, P. W., Manny, T. B., Hemal, A. K., Comparison ofclamping technique in robotic partial nephrectomy: does unclamped partialnephrectomy improve perioperative outcomes and renal function?. Can J Urol,2013. 20 \(1\): p. 6662-7.</a:t>
            </a:r>
          </a:p>
          <a:p>
            <a:pPr marL="171450" indent="-171450">
              <a:buChar char="•"/>
              <a:defRPr sz="900"/>
            </a:pPr>
            <a:r>
              <a:t>Wang, L., Li, M., Chen, W., Wu, Z., Cai, C., Xiang, C., et.al. Is diameter-axial-polar scoring predictive of renal functional damage in patientsundergoing partial nephrectomy? An evaluation using technetium Tc 99m\(\(9\)\(9\)Tcm\) diethylene-triamine-penta-acetic acid \(DTPA\) glomerularfiltration rate. BJU Int, 2013. 111 \(8\): p. 1191-8.</a:t>
            </a:r>
          </a:p>
          <a:p>
            <a:pPr marL="171450" indent="-171450">
              <a:buChar char="•"/>
              <a:defRPr sz="900"/>
            </a:pPr>
            <a:r>
              <a:t>Blom, J. H., van Poppel, H., Marechal, J. M., Jacqmin, D., Schroder, F. H., dePrijck, L., et.al. Radical nephrectomy with and without lymph-nodedissection: final results of European Organization for Research and Treatmentof Cancer \(EORTC\) randomized phase 3 trial 30881. Eur Urol, 2009. 55\(1\): p. 28-34.</a:t>
            </a:r>
          </a:p>
          <a:p>
            <a:pPr marL="171450" indent="-171450">
              <a:buChar char="•"/>
              <a:defRPr sz="900"/>
            </a:pPr>
            <a:r>
              <a:t>Bensalah, K., Pantuck, A. J., Rioux-Leclercq, N., Thuret, R., Montorsi, F.,Karakiewicz, P. I., et.al. Positive surgical margin appears to havenegligible impact on survival of renal cell carcinomas treated by nephron-sparing surgery. Eur Urol, 2010. 57 \(3\): p. 466-71.</a:t>
            </a:r>
          </a:p>
          <a:p>
            <a:pPr marL="171450" indent="-171450">
              <a:buChar char="•"/>
              <a:defRPr sz="900"/>
            </a:pPr>
            <a:r>
              <a:t>Peycelon, M., Hupertan, V., Comperat, E., Renard-Penna, R., Vaessen, C.,Conort, P., et.al. Long-term outcomes after nephron sparing surgery for renalcell carcinoma larger than 4 cm. J Urol, 2009. 181 \(1\): p. 35-41.</a:t>
            </a:r>
          </a:p>
          <a:p>
            <a:pPr marL="171450" indent="-171450">
              <a:buChar char="•"/>
              <a:defRPr sz="900"/>
            </a:pPr>
            <a:r>
              <a:t>Yossepowitch, O., Thompson, R. H., Leibovich, B. C., Eggener, S. E., Pettus,J. A., Kwon, E. D., et.al. Positive surgical margins at partial nephrectomy:predictors and oncological outcomes. J Urol, 2008. 179 \(6\): p. 2158-63.</a:t>
            </a:r>
          </a:p>
          <a:p>
            <a:pPr marL="171450" indent="-171450">
              <a:buChar char="•"/>
              <a:defRPr sz="900"/>
            </a:pPr>
            <a:r>
              <a:t>Khalifeh, A., Kaouk, J. H., Bhayani, S., Rogers, C., Stifelman, M., Tanagho,Y. S., et.al. Positive surgical margins in robot-assisted partialnephrectomy: a multi-institutional analysis of oncologic outcomes \(leave notumor behind\). J Urol, 2013. 190 \(5\): p. 1674-9.</a:t>
            </a:r>
          </a:p>
          <a:p>
            <a:pPr marL="171450" indent="-171450">
              <a:buChar char="•"/>
              <a:defRPr sz="900"/>
            </a:pPr>
            <a:r>
              <a:t>Raz, O., Mendlovic, S., Shilo, Y., Leibovici, D., Sandbank, J., Lindner, A.,et.al. Positive surgical margins with renal cell carcinoma have a limitedinfluence on long-term oncological outcomes of nephron sparing surgery.Urology, 2010. 75 \(2\): p. 277-80.</a:t>
            </a:r>
          </a:p>
          <a:p>
            <a:pPr marL="171450" indent="-171450">
              <a:buChar char="•"/>
              <a:defRPr sz="900"/>
            </a:pPr>
            <a:r>
              <a:t>Sundaram, V., Figenshau, R. S., Roytman, T. M., Kibel, A. S., Grubb, R. L.,3rd, Bullock, A., et.al. Positive margin during partial nephrectomy: doescancer remain in the renal remnant?. Urology, 2011. 77 \(6\): p. 1400-3.</a:t>
            </a:r>
          </a:p>
          <a:p>
            <a:pPr marL="171450" indent="-171450">
              <a:buChar char="•"/>
              <a:defRPr sz="900"/>
            </a:pPr>
            <a:r>
              <a:t>Palermo, S. M., Dechet, C., Trenti, E., Mian, C., Lodde, M., Comploj, E.,et.al. Cytology as an alternative to frozen section at the time of nephron-sparing surgery to evaluate surgical margin status. Urology, 2013. 82\(5\): p. 1071-5.</a:t>
            </a:r>
          </a:p>
          <a:p>
            <a:pPr marL="171450" indent="-171450">
              <a:buChar char="•"/>
              <a:defRPr sz="900"/>
            </a:pPr>
            <a:r>
              <a:t>Sterious, S. N., Simhan, J., Smaldone, M. C., Tsai, K. J., Canter, D.,Wameedh, E., et.al. Is there a benefit to frozen section analysis at the timeof partial nephrectomy?. Can J Urol, 2013. 20 \(3\): p. 6778-84.</a:t>
            </a:r>
          </a:p>
          <a:p>
            <a:pPr marL="171450" indent="-171450">
              <a:buChar char="•"/>
              <a:defRPr sz="900"/>
            </a:pPr>
            <a:r>
              <a:t>Hillyer, S. P., Yakoubi, R., Autorino, R., Isac, W., Miocinovic, R., Laydner,H., et.al. Utility of intraoperative frozen section during robot-assistedpartial nephrectomy: a single institution experience. J Endourol, 2013.27 \(3\): p. 324-7.</a:t>
            </a:r>
          </a:p>
          <a:p>
            <a:pPr marL="171450" indent="-171450">
              <a:buChar char="•"/>
              <a:defRPr sz="900"/>
            </a:pPr>
            <a:r>
              <a:t>Hudes, G., Carducci, M., Tomczak, P., Dutcher, J., Figlin, R., Kapoor, A.,et.al. Temsirolimus, interferon alfa, or both for advanced renal-cellcarcinoma. N Engl J Med, 2007. 356 \(22\): p. 2271-81.</a:t>
            </a:r>
          </a:p>
          <a:p>
            <a:pPr marL="171450" indent="-171450">
              <a:buChar char="•"/>
              <a:defRPr sz="900"/>
            </a:pPr>
            <a:r>
              <a:t>Tumoren, Landelijke Werkgroep Urologische, Renal cell carcinoma. Nation-wideguideline, Version: 2.0 Integraal Kankercentrum Nederland \(IKNL\), 2010.</a:t>
            </a:r>
          </a:p>
          <a:p>
            <a:pPr marL="171450" indent="-171450">
              <a:buChar char="•"/>
              <a:defRPr sz="900"/>
            </a:pPr>
            <a:r>
              <a:t>Tumoren, Landelijke Werkgroep Urologische, Renal cell carcinoma. Nation-wideguideline, Version: 2.0 Integraal Kankercentrum Nederland \(IKNL\), 2010.</a:t>
            </a: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4212156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Chromophobe Nierenzellkarzinome sollten nicht graduiert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043-017OL-5.0-4.11-2022G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papilläre Nierenzellkarzinom sollte in zwei Untergruppen eingeteilt werden (Typ 1 und Typ 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043-017OL-5.0-4.12-2022G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sarkomatoide und/oder rhabdoide Differenzierung des Nierenzellkarzinoms soll falls vorhanden angegeben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043-017OL-5.0-4.13-2022G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asymptomatischen Patienten mit malignen Tumoren über 3 cm sollte ein Thorax-CT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043-017OL-5.0-4.14-2022G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klinischem Anhalt für ossäre Metastasen soll eine Bildgebung durchgeführt werden. Dabei soll der Ganzkörper-CT (Low-Dose) oder der –MRT der Vorzug vor der Skelettszintigraphie gegeben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043-017OL-5.0-4.15-2022G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4.1: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Nierenzellkarzinom und Verdacht auf cerebrale Metastasen soll eine kontrastmittelverstärkte Schädel-MRT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043-017OL-5.0-4.16-2022G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C3080-0A2F-7304-EEFB-1B434C7E47AD}"/>
              </a:ext>
            </a:extLst>
          </p:cNvPr>
          <p:cNvSpPr>
            <a:spLocks noGrp="1"/>
          </p:cNvSpPr>
          <p:nvPr>
            <p:ph type="title"/>
          </p:nvPr>
        </p:nvSpPr>
        <p:spPr/>
        <p:txBody>
          <a:bodyPr/>
          <a:lstStyle/>
          <a:p>
            <a:r>
              <a:rPr lang="de-DE" dirty="0"/>
              <a:t>Inhaltsverzeichnis</a:t>
            </a:r>
          </a:p>
        </p:txBody>
      </p:sp>
      <p:sp>
        <p:nvSpPr>
          <p:cNvPr id="3" name="Inhaltsplatzhalter 2">
            <a:extLst>
              <a:ext uri="{FF2B5EF4-FFF2-40B4-BE49-F238E27FC236}">
                <a16:creationId xmlns:a16="http://schemas.microsoft.com/office/drawing/2014/main" id="{168482A4-545D-6F5C-D074-E0E1DBD93633}"/>
              </a:ext>
            </a:extLst>
          </p:cNvPr>
          <p:cNvSpPr>
            <a:spLocks noGrp="1"/>
          </p:cNvSpPr>
          <p:nvPr>
            <p:ph idx="1"/>
          </p:nvPr>
        </p:nvSpPr>
        <p:spPr/>
        <p:txBody>
          <a:bodyPr>
            <a:normAutofit lnSpcReduction="10000"/>
          </a:bodyPr>
          <a:lstStyle/>
          <a:p>
            <a:pPr marL="0" indent="0">
              <a:buNone/>
            </a:pPr>
            <a:r>
              <a:rPr lang="de-DE" sz="1200" b="1" dirty="0"/>
              <a:t>Allgemeine Informationen</a:t>
            </a:r>
          </a:p>
          <a:p>
            <a:pPr marL="215900" indent="-215900"/>
            <a:r>
              <a:rPr lang="de-DE" sz="1200" dirty="0">
                <a:hlinkClick r:id="rId2" action="ppaction://hlinksldjump"/>
              </a:rPr>
              <a:t>Übersicht über die Leitlinie</a:t>
            </a:r>
            <a:endParaRPr lang="de-DE" sz="1200" dirty="0"/>
          </a:p>
          <a:p>
            <a:pPr marL="215900" indent="-215900"/>
            <a:r>
              <a:rPr lang="de-DE" sz="1200" dirty="0">
                <a:hlinkClick r:id="rId3" action="ppaction://hlinksldjump"/>
              </a:rPr>
              <a:t>Dokumente zur Leitlinie</a:t>
            </a:r>
            <a:endParaRPr lang="de-DE" sz="1200" dirty="0"/>
          </a:p>
          <a:p>
            <a:pPr marL="215900" indent="-215900"/>
            <a:r>
              <a:rPr lang="de-DE" sz="1200" dirty="0">
                <a:hlinkClick r:id="rId4" action="ppaction://hlinksldjump"/>
              </a:rPr>
              <a:t>Methodik</a:t>
            </a:r>
            <a:endParaRPr lang="de-DE" sz="1200" dirty="0"/>
          </a:p>
          <a:p>
            <a:pPr marL="0" indent="0">
              <a:buNone/>
            </a:pPr>
            <a:endParaRPr lang="de-DE" sz="1200" b="1" dirty="0"/>
          </a:p>
          <a:p>
            <a:pPr marL="0" indent="0">
              <a:buNone/>
            </a:pPr>
            <a:r>
              <a:rPr lang="de-DE" sz="1200" b="1" dirty="0"/>
              <a:t>Leitlinienkapitel mit Empfehlungen</a:t>
            </a:r>
          </a:p>
          <a:p>
            <a:pPr marL="171450" indent="-171450">
              <a:buChar char="•"/>
              <a:defRPr sz="1200"/>
            </a:pPr>
            <a:r>
              <a:rPr dirty="0" err="1">
                <a:hlinkClick r:id="rId5" action="ppaction://hlinksldjump"/>
              </a:rPr>
              <a:t>Kapitel</a:t>
            </a:r>
            <a:r>
              <a:rPr dirty="0">
                <a:hlinkClick r:id="rId5" action="ppaction://hlinksldjump"/>
              </a:rPr>
              <a:t> 3: </a:t>
            </a:r>
            <a:r>
              <a:rPr dirty="0" err="1">
                <a:hlinkClick r:id="rId5" action="ppaction://hlinksldjump"/>
              </a:rPr>
              <a:t>Epidemiologie</a:t>
            </a:r>
            <a:r>
              <a:rPr dirty="0">
                <a:hlinkClick r:id="rId5" action="ppaction://hlinksldjump"/>
              </a:rPr>
              <a:t>, </a:t>
            </a:r>
            <a:r>
              <a:rPr dirty="0" err="1">
                <a:hlinkClick r:id="rId5" action="ppaction://hlinksldjump"/>
              </a:rPr>
              <a:t>Risikofaktoren</a:t>
            </a:r>
            <a:r>
              <a:rPr dirty="0">
                <a:hlinkClick r:id="rId5" action="ppaction://hlinksldjump"/>
              </a:rPr>
              <a:t> und </a:t>
            </a:r>
            <a:r>
              <a:rPr dirty="0" err="1">
                <a:hlinkClick r:id="rId5" action="ppaction://hlinksldjump"/>
              </a:rPr>
              <a:t>Prävention</a:t>
            </a:r>
            <a:endParaRPr dirty="0">
              <a:hlinkClick r:id="rId5" action="ppaction://hlinksldjump"/>
            </a:endParaRPr>
          </a:p>
          <a:p>
            <a:pPr marL="171450" indent="-171450">
              <a:buChar char="•"/>
              <a:defRPr sz="1200"/>
            </a:pPr>
            <a:r>
              <a:rPr dirty="0" err="1">
                <a:hlinkClick r:id="rId6" action="ppaction://hlinksldjump"/>
              </a:rPr>
              <a:t>Kapitel</a:t>
            </a:r>
            <a:r>
              <a:rPr dirty="0">
                <a:hlinkClick r:id="rId6" action="ppaction://hlinksldjump"/>
              </a:rPr>
              <a:t> 4: </a:t>
            </a:r>
            <a:r>
              <a:rPr dirty="0" err="1">
                <a:hlinkClick r:id="rId6" action="ppaction://hlinksldjump"/>
              </a:rPr>
              <a:t>Diagnostik</a:t>
            </a:r>
            <a:r>
              <a:rPr dirty="0">
                <a:hlinkClick r:id="rId6" action="ppaction://hlinksldjump"/>
              </a:rPr>
              <a:t>, </a:t>
            </a:r>
            <a:r>
              <a:rPr dirty="0" err="1">
                <a:hlinkClick r:id="rId6" action="ppaction://hlinksldjump"/>
              </a:rPr>
              <a:t>Prognosemarker</a:t>
            </a:r>
            <a:r>
              <a:rPr dirty="0">
                <a:hlinkClick r:id="rId6" action="ppaction://hlinksldjump"/>
              </a:rPr>
              <a:t> und ‑scores (</a:t>
            </a:r>
            <a:r>
              <a:rPr dirty="0" err="1">
                <a:hlinkClick r:id="rId6" action="ppaction://hlinksldjump"/>
              </a:rPr>
              <a:t>klinisch</a:t>
            </a:r>
            <a:r>
              <a:rPr dirty="0">
                <a:hlinkClick r:id="rId6" action="ppaction://hlinksldjump"/>
              </a:rPr>
              <a:t>, </a:t>
            </a:r>
            <a:r>
              <a:rPr dirty="0" err="1">
                <a:hlinkClick r:id="rId6" action="ppaction://hlinksldjump"/>
              </a:rPr>
              <a:t>molekular</a:t>
            </a:r>
            <a:r>
              <a:rPr dirty="0">
                <a:hlinkClick r:id="rId6" action="ppaction://hlinksldjump"/>
              </a:rPr>
              <a:t>)</a:t>
            </a:r>
          </a:p>
          <a:p>
            <a:pPr marL="171450" indent="-171450">
              <a:buChar char="•"/>
              <a:defRPr sz="1200"/>
            </a:pPr>
            <a:r>
              <a:rPr dirty="0" err="1">
                <a:hlinkClick r:id="rId7" action="ppaction://hlinksldjump"/>
              </a:rPr>
              <a:t>Kapitel</a:t>
            </a:r>
            <a:r>
              <a:rPr dirty="0">
                <a:hlinkClick r:id="rId7" action="ppaction://hlinksldjump"/>
              </a:rPr>
              <a:t> 5: </a:t>
            </a:r>
            <a:r>
              <a:rPr dirty="0" err="1">
                <a:hlinkClick r:id="rId7" action="ppaction://hlinksldjump"/>
              </a:rPr>
              <a:t>Therapie</a:t>
            </a:r>
            <a:r>
              <a:rPr dirty="0">
                <a:hlinkClick r:id="rId7" action="ppaction://hlinksldjump"/>
              </a:rPr>
              <a:t> des </a:t>
            </a:r>
            <a:r>
              <a:rPr dirty="0" err="1">
                <a:hlinkClick r:id="rId7" action="ppaction://hlinksldjump"/>
              </a:rPr>
              <a:t>nicht</a:t>
            </a:r>
            <a:r>
              <a:rPr dirty="0">
                <a:hlinkClick r:id="rId7" action="ppaction://hlinksldjump"/>
              </a:rPr>
              <a:t> </a:t>
            </a:r>
            <a:r>
              <a:rPr dirty="0" err="1">
                <a:hlinkClick r:id="rId7" action="ppaction://hlinksldjump"/>
              </a:rPr>
              <a:t>metastasierten</a:t>
            </a:r>
            <a:r>
              <a:rPr dirty="0">
                <a:hlinkClick r:id="rId7" action="ppaction://hlinksldjump"/>
              </a:rPr>
              <a:t> </a:t>
            </a:r>
            <a:r>
              <a:rPr dirty="0" err="1">
                <a:hlinkClick r:id="rId7" action="ppaction://hlinksldjump"/>
              </a:rPr>
              <a:t>Nierenzellkarzinoms</a:t>
            </a:r>
            <a:endParaRPr dirty="0">
              <a:hlinkClick r:id="rId7" action="ppaction://hlinksldjump"/>
            </a:endParaRPr>
          </a:p>
          <a:p>
            <a:pPr marL="171450" indent="-171450">
              <a:buChar char="•"/>
              <a:defRPr sz="1200"/>
            </a:pPr>
            <a:r>
              <a:rPr dirty="0" err="1">
                <a:hlinkClick r:id="rId8" action="ppaction://hlinksldjump"/>
              </a:rPr>
              <a:t>Kapitel</a:t>
            </a:r>
            <a:r>
              <a:rPr dirty="0">
                <a:hlinkClick r:id="rId8" action="ppaction://hlinksldjump"/>
              </a:rPr>
              <a:t> 6: </a:t>
            </a:r>
            <a:r>
              <a:rPr dirty="0" err="1">
                <a:hlinkClick r:id="rId8" action="ppaction://hlinksldjump"/>
              </a:rPr>
              <a:t>Organerhaltende</a:t>
            </a:r>
            <a:r>
              <a:rPr dirty="0">
                <a:hlinkClick r:id="rId8" action="ppaction://hlinksldjump"/>
              </a:rPr>
              <a:t> Operation, OP-</a:t>
            </a:r>
            <a:r>
              <a:rPr dirty="0" err="1">
                <a:hlinkClick r:id="rId8" action="ppaction://hlinksldjump"/>
              </a:rPr>
              <a:t>Techniken</a:t>
            </a:r>
            <a:r>
              <a:rPr dirty="0">
                <a:hlinkClick r:id="rId8" action="ppaction://hlinksldjump"/>
              </a:rPr>
              <a:t> (</a:t>
            </a:r>
            <a:r>
              <a:rPr dirty="0" err="1">
                <a:hlinkClick r:id="rId8" action="ppaction://hlinksldjump"/>
              </a:rPr>
              <a:t>offen-operativ</a:t>
            </a:r>
            <a:r>
              <a:rPr dirty="0">
                <a:hlinkClick r:id="rId8" action="ppaction://hlinksldjump"/>
              </a:rPr>
              <a:t>, </a:t>
            </a:r>
            <a:r>
              <a:rPr dirty="0" err="1">
                <a:hlinkClick r:id="rId8" action="ppaction://hlinksldjump"/>
              </a:rPr>
              <a:t>laparoskopisch</a:t>
            </a:r>
            <a:r>
              <a:rPr dirty="0">
                <a:hlinkClick r:id="rId8" action="ppaction://hlinksldjump"/>
              </a:rPr>
              <a:t>, </a:t>
            </a:r>
            <a:r>
              <a:rPr dirty="0" err="1">
                <a:hlinkClick r:id="rId8" action="ppaction://hlinksldjump"/>
              </a:rPr>
              <a:t>robotergestützt</a:t>
            </a:r>
            <a:r>
              <a:rPr dirty="0">
                <a:hlinkClick r:id="rId8" action="ppaction://hlinksldjump"/>
              </a:rPr>
              <a:t>), </a:t>
            </a:r>
            <a:r>
              <a:rPr dirty="0" err="1">
                <a:hlinkClick r:id="rId8" action="ppaction://hlinksldjump"/>
              </a:rPr>
              <a:t>Lymphadenektomie</a:t>
            </a:r>
            <a:r>
              <a:rPr dirty="0">
                <a:hlinkClick r:id="rId8" action="ppaction://hlinksldjump"/>
              </a:rPr>
              <a:t>, </a:t>
            </a:r>
            <a:r>
              <a:rPr dirty="0" err="1">
                <a:hlinkClick r:id="rId8" action="ppaction://hlinksldjump"/>
              </a:rPr>
              <a:t>Adenektomie</a:t>
            </a:r>
            <a:endParaRPr dirty="0">
              <a:hlinkClick r:id="rId8" action="ppaction://hlinksldjump"/>
            </a:endParaRPr>
          </a:p>
          <a:p>
            <a:pPr marL="171450" indent="-171450">
              <a:buChar char="•"/>
              <a:defRPr sz="1200"/>
            </a:pPr>
            <a:r>
              <a:rPr dirty="0" err="1">
                <a:hlinkClick r:id="rId9" action="ppaction://hlinksldjump"/>
              </a:rPr>
              <a:t>Kapitel</a:t>
            </a:r>
            <a:r>
              <a:rPr dirty="0">
                <a:hlinkClick r:id="rId9" action="ppaction://hlinksldjump"/>
              </a:rPr>
              <a:t> 7: </a:t>
            </a:r>
            <a:r>
              <a:rPr dirty="0" err="1">
                <a:hlinkClick r:id="rId9" action="ppaction://hlinksldjump"/>
              </a:rPr>
              <a:t>Systemtherapie</a:t>
            </a:r>
            <a:r>
              <a:rPr dirty="0">
                <a:hlinkClick r:id="rId9" action="ppaction://hlinksldjump"/>
              </a:rPr>
              <a:t> des </a:t>
            </a:r>
            <a:r>
              <a:rPr dirty="0" err="1">
                <a:hlinkClick r:id="rId9" action="ppaction://hlinksldjump"/>
              </a:rPr>
              <a:t>metastasierten</a:t>
            </a:r>
            <a:r>
              <a:rPr dirty="0">
                <a:hlinkClick r:id="rId9" action="ppaction://hlinksldjump"/>
              </a:rPr>
              <a:t> </a:t>
            </a:r>
            <a:r>
              <a:rPr dirty="0" err="1">
                <a:hlinkClick r:id="rId9" action="ppaction://hlinksldjump"/>
              </a:rPr>
              <a:t>Nierenzellkarzinoms</a:t>
            </a:r>
            <a:endParaRPr dirty="0">
              <a:hlinkClick r:id="rId9" action="ppaction://hlinksldjump"/>
            </a:endParaRPr>
          </a:p>
          <a:p>
            <a:pPr marL="171450" indent="-171450">
              <a:buChar char="•"/>
              <a:defRPr sz="1200"/>
            </a:pPr>
            <a:r>
              <a:rPr dirty="0" err="1">
                <a:hlinkClick r:id="rId10" action="ppaction://hlinksldjump"/>
              </a:rPr>
              <a:t>Kapitel</a:t>
            </a:r>
            <a:r>
              <a:rPr dirty="0">
                <a:hlinkClick r:id="rId10" action="ppaction://hlinksldjump"/>
              </a:rPr>
              <a:t> 8: </a:t>
            </a:r>
            <a:r>
              <a:rPr dirty="0" err="1">
                <a:hlinkClick r:id="rId10" action="ppaction://hlinksldjump"/>
              </a:rPr>
              <a:t>Lokale</a:t>
            </a:r>
            <a:r>
              <a:rPr dirty="0">
                <a:hlinkClick r:id="rId10" action="ppaction://hlinksldjump"/>
              </a:rPr>
              <a:t> </a:t>
            </a:r>
            <a:r>
              <a:rPr dirty="0" err="1">
                <a:hlinkClick r:id="rId10" action="ppaction://hlinksldjump"/>
              </a:rPr>
              <a:t>Metastasentherapie</a:t>
            </a:r>
            <a:endParaRPr dirty="0">
              <a:hlinkClick r:id="rId10" action="ppaction://hlinksldjump"/>
            </a:endParaRPr>
          </a:p>
          <a:p>
            <a:pPr marL="171450" indent="-171450">
              <a:buChar char="•"/>
              <a:defRPr sz="1200"/>
            </a:pPr>
            <a:r>
              <a:rPr dirty="0" err="1">
                <a:hlinkClick r:id="rId11" action="ppaction://hlinksldjump"/>
              </a:rPr>
              <a:t>Kapitel</a:t>
            </a:r>
            <a:r>
              <a:rPr dirty="0">
                <a:hlinkClick r:id="rId11" action="ppaction://hlinksldjump"/>
              </a:rPr>
              <a:t> 9: </a:t>
            </a:r>
            <a:r>
              <a:rPr dirty="0" err="1">
                <a:hlinkClick r:id="rId11" action="ppaction://hlinksldjump"/>
              </a:rPr>
              <a:t>Neoadjuvante</a:t>
            </a:r>
            <a:r>
              <a:rPr dirty="0">
                <a:hlinkClick r:id="rId11" action="ppaction://hlinksldjump"/>
              </a:rPr>
              <a:t> und </a:t>
            </a:r>
            <a:r>
              <a:rPr dirty="0" err="1">
                <a:hlinkClick r:id="rId11" action="ppaction://hlinksldjump"/>
              </a:rPr>
              <a:t>adjuvante</a:t>
            </a:r>
            <a:r>
              <a:rPr dirty="0">
                <a:hlinkClick r:id="rId11" action="ppaction://hlinksldjump"/>
              </a:rPr>
              <a:t> </a:t>
            </a:r>
            <a:r>
              <a:rPr dirty="0" err="1">
                <a:hlinkClick r:id="rId11" action="ppaction://hlinksldjump"/>
              </a:rPr>
              <a:t>Therapie</a:t>
            </a:r>
            <a:endParaRPr dirty="0">
              <a:hlinkClick r:id="rId11" action="ppaction://hlinksldjump"/>
            </a:endParaRPr>
          </a:p>
          <a:p>
            <a:pPr marL="171450" indent="-171450">
              <a:buChar char="•"/>
              <a:defRPr sz="1200"/>
            </a:pPr>
            <a:r>
              <a:rPr dirty="0" err="1">
                <a:hlinkClick r:id="rId12" action="ppaction://hlinksldjump"/>
              </a:rPr>
              <a:t>Kapitel</a:t>
            </a:r>
            <a:r>
              <a:rPr dirty="0">
                <a:hlinkClick r:id="rId12" action="ppaction://hlinksldjump"/>
              </a:rPr>
              <a:t> 10: </a:t>
            </a:r>
            <a:r>
              <a:rPr dirty="0" err="1">
                <a:hlinkClick r:id="rId12" action="ppaction://hlinksldjump"/>
              </a:rPr>
              <a:t>Nicht-Klarzellige</a:t>
            </a:r>
            <a:r>
              <a:rPr dirty="0">
                <a:hlinkClick r:id="rId12" action="ppaction://hlinksldjump"/>
              </a:rPr>
              <a:t> </a:t>
            </a:r>
            <a:r>
              <a:rPr dirty="0" err="1">
                <a:hlinkClick r:id="rId12" action="ppaction://hlinksldjump"/>
              </a:rPr>
              <a:t>Nierenzellkarzinome</a:t>
            </a:r>
            <a:endParaRPr dirty="0">
              <a:hlinkClick r:id="rId12" action="ppaction://hlinksldjump"/>
            </a:endParaRPr>
          </a:p>
          <a:p>
            <a:pPr marL="171450" indent="-171450">
              <a:buChar char="•"/>
              <a:defRPr sz="1200"/>
            </a:pPr>
            <a:r>
              <a:rPr dirty="0" err="1">
                <a:hlinkClick r:id="rId13" action="ppaction://hlinksldjump"/>
              </a:rPr>
              <a:t>Kapitel</a:t>
            </a:r>
            <a:r>
              <a:rPr dirty="0">
                <a:hlinkClick r:id="rId13" action="ppaction://hlinksldjump"/>
              </a:rPr>
              <a:t> 11: </a:t>
            </a:r>
            <a:r>
              <a:rPr dirty="0" err="1">
                <a:hlinkClick r:id="rId13" action="ppaction://hlinksldjump"/>
              </a:rPr>
              <a:t>Erbliche</a:t>
            </a:r>
            <a:r>
              <a:rPr dirty="0">
                <a:hlinkClick r:id="rId13" action="ppaction://hlinksldjump"/>
              </a:rPr>
              <a:t> </a:t>
            </a:r>
            <a:r>
              <a:rPr dirty="0" err="1">
                <a:hlinkClick r:id="rId13" action="ppaction://hlinksldjump"/>
              </a:rPr>
              <a:t>Tumoren</a:t>
            </a:r>
            <a:endParaRPr dirty="0">
              <a:hlinkClick r:id="rId13" action="ppaction://hlinksldjump"/>
            </a:endParaRPr>
          </a:p>
          <a:p>
            <a:pPr marL="171450" indent="-171450">
              <a:buChar char="•"/>
              <a:defRPr sz="1200"/>
            </a:pPr>
            <a:r>
              <a:rPr dirty="0" err="1">
                <a:hlinkClick r:id="rId14" action="ppaction://hlinksldjump"/>
              </a:rPr>
              <a:t>Kapitel</a:t>
            </a:r>
            <a:r>
              <a:rPr dirty="0">
                <a:hlinkClick r:id="rId14" action="ppaction://hlinksldjump"/>
              </a:rPr>
              <a:t> 12: Palliative </a:t>
            </a:r>
            <a:r>
              <a:rPr dirty="0" err="1">
                <a:hlinkClick r:id="rId14" action="ppaction://hlinksldjump"/>
              </a:rPr>
              <a:t>Lokaltherapie</a:t>
            </a:r>
            <a:endParaRPr dirty="0">
              <a:hlinkClick r:id="rId14" action="ppaction://hlinksldjump"/>
            </a:endParaRPr>
          </a:p>
          <a:p>
            <a:pPr marL="171450" indent="-171450">
              <a:buChar char="•"/>
              <a:defRPr sz="1200"/>
            </a:pPr>
            <a:r>
              <a:rPr dirty="0" err="1">
                <a:hlinkClick r:id="rId15" action="ppaction://hlinksldjump"/>
              </a:rPr>
              <a:t>Kapitel</a:t>
            </a:r>
            <a:r>
              <a:rPr dirty="0">
                <a:hlinkClick r:id="rId15" action="ppaction://hlinksldjump"/>
              </a:rPr>
              <a:t> 13: Supportive </a:t>
            </a:r>
            <a:r>
              <a:rPr dirty="0" err="1">
                <a:hlinkClick r:id="rId15" action="ppaction://hlinksldjump"/>
              </a:rPr>
              <a:t>Maßnahmen</a:t>
            </a:r>
            <a:r>
              <a:rPr dirty="0">
                <a:hlinkClick r:id="rId15" action="ppaction://hlinksldjump"/>
              </a:rPr>
              <a:t>, </a:t>
            </a:r>
            <a:r>
              <a:rPr dirty="0" err="1">
                <a:hlinkClick r:id="rId15" action="ppaction://hlinksldjump"/>
              </a:rPr>
              <a:t>komplementäre</a:t>
            </a:r>
            <a:r>
              <a:rPr dirty="0">
                <a:hlinkClick r:id="rId15" action="ppaction://hlinksldjump"/>
              </a:rPr>
              <a:t> </a:t>
            </a:r>
            <a:r>
              <a:rPr dirty="0" err="1">
                <a:hlinkClick r:id="rId15" action="ppaction://hlinksldjump"/>
              </a:rPr>
              <a:t>Therapien</a:t>
            </a:r>
            <a:endParaRPr dirty="0">
              <a:hlinkClick r:id="rId15" action="ppaction://hlinksldjump"/>
            </a:endParaRPr>
          </a:p>
          <a:p>
            <a:pPr marL="171450" indent="-171450">
              <a:buChar char="•"/>
              <a:defRPr sz="1200"/>
            </a:pPr>
            <a:r>
              <a:rPr dirty="0" err="1">
                <a:hlinkClick r:id="rId16" action="ppaction://hlinksldjump"/>
              </a:rPr>
              <a:t>Kapitel</a:t>
            </a:r>
            <a:r>
              <a:rPr dirty="0">
                <a:hlinkClick r:id="rId16" action="ppaction://hlinksldjump"/>
              </a:rPr>
              <a:t> 14: Rehabilitation und </a:t>
            </a:r>
            <a:r>
              <a:rPr dirty="0" err="1">
                <a:hlinkClick r:id="rId16" action="ppaction://hlinksldjump"/>
              </a:rPr>
              <a:t>Nachsorge</a:t>
            </a:r>
            <a:endParaRPr dirty="0">
              <a:hlinkClick r:id="rId16" action="ppaction://hlinksldjump"/>
            </a:endParaRPr>
          </a:p>
          <a:p>
            <a:pPr marL="171450" indent="-171450">
              <a:buChar char="•"/>
              <a:defRPr sz="1200"/>
            </a:pPr>
            <a:r>
              <a:rPr dirty="0" err="1">
                <a:hlinkClick r:id="rId17" action="ppaction://hlinksldjump"/>
              </a:rPr>
              <a:t>Kapitel</a:t>
            </a:r>
            <a:r>
              <a:rPr dirty="0">
                <a:hlinkClick r:id="rId17" action="ppaction://hlinksldjump"/>
              </a:rPr>
              <a:t> 15: </a:t>
            </a:r>
            <a:r>
              <a:rPr dirty="0" err="1">
                <a:hlinkClick r:id="rId17" action="ppaction://hlinksldjump"/>
              </a:rPr>
              <a:t>Psychoonkologische</a:t>
            </a:r>
            <a:r>
              <a:rPr dirty="0">
                <a:hlinkClick r:id="rId17" action="ppaction://hlinksldjump"/>
              </a:rPr>
              <a:t> </a:t>
            </a:r>
            <a:r>
              <a:rPr dirty="0" err="1">
                <a:hlinkClick r:id="rId17" action="ppaction://hlinksldjump"/>
              </a:rPr>
              <a:t>Aspekte</a:t>
            </a:r>
            <a:endParaRPr dirty="0">
              <a:hlinkClick r:id="rId17" action="ppaction://hlinksldjump"/>
            </a:endParaRPr>
          </a:p>
          <a:p>
            <a:pPr marL="171450" indent="-171450">
              <a:buChar char="•"/>
              <a:defRPr sz="1200"/>
            </a:pPr>
            <a:r>
              <a:rPr dirty="0" err="1">
                <a:hlinkClick r:id="rId18" action="ppaction://hlinksldjump"/>
              </a:rPr>
              <a:t>Kapitel</a:t>
            </a:r>
            <a:r>
              <a:rPr dirty="0">
                <a:hlinkClick r:id="rId18" action="ppaction://hlinksldjump"/>
              </a:rPr>
              <a:t> 16: </a:t>
            </a:r>
            <a:r>
              <a:rPr dirty="0" err="1">
                <a:hlinkClick r:id="rId18" action="ppaction://hlinksldjump"/>
              </a:rPr>
              <a:t>Qualitätsindikatoren</a:t>
            </a:r>
            <a:endParaRPr dirty="0">
              <a:hlinkClick r:id="rId18" action="ppaction://hlinksldjump"/>
            </a:endParaRP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Tree>
    <p:extLst>
      <p:ext uri="{BB962C8B-B14F-4D97-AF65-F5344CB8AC3E}">
        <p14:creationId xmlns:p14="http://schemas.microsoft.com/office/powerpoint/2010/main" val="195888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4.2: Prognosemarker und -scores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4.17</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Performance Status, das Auftreten von Metastasen in Abhängigkeit vom Zeitpunkt und vom Ort, Symptome, hämatologische Parameter (Hb-Wert, Anzahl der Thrombozyten, Neutrophilen), LDH sind klinische prognostische Faktoren.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043-017OL-5.0-4.17-2022G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4.2: Prognosemarker und -scores</a:t>
            </a:r>
          </a:p>
        </p:txBody>
      </p:sp>
      <p:graphicFrame>
        <p:nvGraphicFramePr>
          <p:cNvPr id="3" name="Table 2"/>
          <p:cNvGraphicFramePr>
            <a:graphicFrameLocks noGrp="1"/>
          </p:cNvGraphicFramePr>
          <p:nvPr/>
        </p:nvGraphicFramePr>
        <p:xfrm>
          <a:off x="360000" y="1890000"/>
          <a:ext cx="11520000" cy="248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4.18</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existieren für verschiedene Zeitpunkte des Krankheits- und Therapieverlaufs beim Nierenzellkarzinom validierte multifaktorielle Modelle, die in ihrer Aussage­genauigkeit präziser sind als einzelne Tumorcharakteristika.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[Bamias, A. 2013]</a:t>
                      </a:r>
                      <a:r>
                        <a:rPr sz="1000"/>
                        <a:t>, </a:t>
                      </a:r>
                      <a:r>
                        <a:rPr sz="1000">
                          <a:solidFill>
                            <a:srgbClr val="F7BF66"/>
                          </a:solidFill>
                          <a:hlinkClick r:id="rId3" action="ppaction://hlinksldjump"/>
                        </a:rPr>
                        <a:t>[Choueiri, T. K. 2007]</a:t>
                      </a:r>
                      <a:r>
                        <a:rPr sz="1000"/>
                        <a:t>, </a:t>
                      </a:r>
                      <a:r>
                        <a:rPr sz="1000">
                          <a:solidFill>
                            <a:srgbClr val="F7BF66"/>
                          </a:solidFill>
                          <a:hlinkClick r:id="rId4"/>
                        </a:rPr>
                        <a:t>[Cindolo, L. 2013]</a:t>
                      </a:r>
                      <a:r>
                        <a:rPr sz="1000"/>
                        <a:t>, </a:t>
                      </a:r>
                      <a:r>
                        <a:rPr sz="1000">
                          <a:solidFill>
                            <a:srgbClr val="F7BF66"/>
                          </a:solidFill>
                          <a:hlinkClick r:id="rId5"/>
                        </a:rPr>
                        <a:t>[Cindolo, L. 2008]</a:t>
                      </a:r>
                      <a:r>
                        <a:rPr sz="1000"/>
                        <a:t>, </a:t>
                      </a:r>
                      <a:r>
                        <a:rPr sz="1000">
                          <a:solidFill>
                            <a:srgbClr val="F7BF66"/>
                          </a:solidFill>
                          <a:hlinkClick r:id="rId6"/>
                        </a:rPr>
                        <a:t>[Cindolo, L. 2003]</a:t>
                      </a:r>
                      <a:r>
                        <a:rPr sz="1000"/>
                        <a:t>, </a:t>
                      </a:r>
                      <a:r>
                        <a:rPr sz="1000">
                          <a:solidFill>
                            <a:srgbClr val="F7BF66"/>
                          </a:solidFill>
                          <a:hlinkClick r:id="rId7"/>
                        </a:rPr>
                        <a:t>[Cindolo, L. 2005]</a:t>
                      </a:r>
                      <a:r>
                        <a:rPr sz="1000"/>
                        <a:t>, </a:t>
                      </a:r>
                      <a:r>
                        <a:rPr sz="1000">
                          <a:solidFill>
                            <a:srgbClr val="F7BF66"/>
                          </a:solidFill>
                          <a:hlinkClick r:id="rId8"/>
                        </a:rPr>
                        <a:t>[Delahunt, B. 1997]</a:t>
                      </a:r>
                      <a:r>
                        <a:rPr sz="1000"/>
                        <a:t>, </a:t>
                      </a:r>
                      <a:r>
                        <a:rPr sz="1000">
                          <a:solidFill>
                            <a:srgbClr val="F7BF66"/>
                          </a:solidFill>
                          <a:hlinkClick r:id="rId9"/>
                        </a:rPr>
                        <a:t>[Karakiewicz, P. I. 2007]</a:t>
                      </a:r>
                      <a:r>
                        <a:rPr sz="1000"/>
                        <a:t>, </a:t>
                      </a:r>
                      <a:r>
                        <a:rPr sz="1000">
                          <a:solidFill>
                            <a:srgbClr val="F7BF66"/>
                          </a:solidFill>
                          <a:hlinkClick r:id="rId10"/>
                        </a:rPr>
                        <a:t>[Karakiewicz, P. I. 2009]</a:t>
                      </a:r>
                      <a:r>
                        <a:rPr sz="1000"/>
                        <a:t>, </a:t>
                      </a:r>
                      <a:r>
                        <a:rPr sz="1000">
                          <a:solidFill>
                            <a:srgbClr val="F7BF66"/>
                          </a:solidFill>
                          <a:hlinkClick r:id="rId11"/>
                        </a:rPr>
                        <a:t>[Karakiewicz, P. I. 2011]</a:t>
                      </a:r>
                      <a:r>
                        <a:rPr sz="1000"/>
                        <a:t>, </a:t>
                      </a:r>
                      <a:r>
                        <a:rPr sz="1000">
                          <a:solidFill>
                            <a:srgbClr val="F7BF66"/>
                          </a:solidFill>
                          <a:hlinkClick r:id="rId12"/>
                        </a:rPr>
                        <a:t>[Kattan, M. W. 2001]</a:t>
                      </a:r>
                      <a:r>
                        <a:rPr sz="1000"/>
                        <a:t>, </a:t>
                      </a:r>
                      <a:r>
                        <a:rPr sz="1000">
                          <a:solidFill>
                            <a:srgbClr val="F7BF66"/>
                          </a:solidFill>
                          <a:hlinkClick r:id="rId13"/>
                        </a:rPr>
                        <a:t>[Klatte, T. 2010]</a:t>
                      </a:r>
                      <a:r>
                        <a:rPr sz="1000"/>
                        <a:t>, </a:t>
                      </a:r>
                      <a:r>
                        <a:rPr sz="1000">
                          <a:solidFill>
                            <a:srgbClr val="F7BF66"/>
                          </a:solidFill>
                          <a:hlinkClick r:id="rId14"/>
                        </a:rPr>
                        <a:t>[Lam, J. S. 2005]</a:t>
                      </a:r>
                      <a:r>
                        <a:rPr sz="1000"/>
                        <a:t>, </a:t>
                      </a:r>
                      <a:r>
                        <a:rPr sz="1000">
                          <a:solidFill>
                            <a:srgbClr val="F7BF66"/>
                          </a:solidFill>
                          <a:hlinkClick r:id="rId3" action="ppaction://hlinksldjump"/>
                        </a:rPr>
                        <a:t>[Leibovich, B. C. 2003]</a:t>
                      </a:r>
                      <a:r>
                        <a:rPr sz="1000"/>
                        <a:t>, </a:t>
                      </a:r>
                      <a:r>
                        <a:rPr sz="1000">
                          <a:solidFill>
                            <a:srgbClr val="F7BF66"/>
                          </a:solidFill>
                          <a:hlinkClick r:id="rId15"/>
                        </a:rPr>
                        <a:t>[Leibovich, B. C. 2005]</a:t>
                      </a:r>
                      <a:r>
                        <a:rPr sz="1000"/>
                        <a:t>, </a:t>
                      </a:r>
                      <a:r>
                        <a:rPr sz="1000">
                          <a:solidFill>
                            <a:srgbClr val="F7BF66"/>
                          </a:solidFill>
                          <a:hlinkClick r:id="rId16"/>
                        </a:rPr>
                        <a:t>[Leibovich, B. C. 2003]</a:t>
                      </a:r>
                      <a:r>
                        <a:rPr sz="1000"/>
                        <a:t>, </a:t>
                      </a:r>
                      <a:r>
                        <a:rPr sz="1000">
                          <a:solidFill>
                            <a:srgbClr val="F7BF66"/>
                          </a:solidFill>
                          <a:hlinkClick r:id="rId17"/>
                        </a:rPr>
                        <a:t>[Manola, J. 2011]</a:t>
                      </a:r>
                      <a:r>
                        <a:rPr sz="1000"/>
                        <a:t>, </a:t>
                      </a:r>
                      <a:r>
                        <a:rPr sz="1000">
                          <a:solidFill>
                            <a:srgbClr val="F7BF66"/>
                          </a:solidFill>
                          <a:hlinkClick r:id="rId18"/>
                        </a:rPr>
                        <a:t>[Mekhail, T. M. 2005]</a:t>
                      </a:r>
                      <a:r>
                        <a:rPr sz="1000"/>
                        <a:t>, </a:t>
                      </a:r>
                      <a:r>
                        <a:rPr sz="1000">
                          <a:solidFill>
                            <a:srgbClr val="F7BF66"/>
                          </a:solidFill>
                          <a:hlinkClick r:id="rId3" action="ppaction://hlinksldjump"/>
                        </a:rPr>
                        <a:t>[Motzer, R. J. 2002]</a:t>
                      </a:r>
                      <a:r>
                        <a:rPr sz="1000"/>
                        <a:t>, </a:t>
                      </a:r>
                      <a:r>
                        <a:rPr sz="1000">
                          <a:solidFill>
                            <a:srgbClr val="F7BF66"/>
                          </a:solidFill>
                          <a:hlinkClick r:id="rId3" action="ppaction://hlinksldjump"/>
                        </a:rPr>
                        <a:t>[Motzer, R. J. 2004]</a:t>
                      </a:r>
                      <a:r>
                        <a:rPr sz="1000"/>
                        <a:t>, </a:t>
                      </a:r>
                      <a:r>
                        <a:rPr sz="1000">
                          <a:solidFill>
                            <a:srgbClr val="F7BF66"/>
                          </a:solidFill>
                          <a:hlinkClick r:id="rId19"/>
                        </a:rPr>
                        <a:t>[Motzer, R. J. 1999]</a:t>
                      </a:r>
                      <a:r>
                        <a:rPr sz="1000"/>
                        <a:t>, </a:t>
                      </a:r>
                      <a:r>
                        <a:rPr sz="1000">
                          <a:solidFill>
                            <a:srgbClr val="F7BF66"/>
                          </a:solidFill>
                          <a:hlinkClick r:id="rId20"/>
                        </a:rPr>
                        <a:t>[Negrier, S. 2002]</a:t>
                      </a:r>
                      <a:r>
                        <a:rPr sz="1000"/>
                        <a:t>, </a:t>
                      </a:r>
                      <a:r>
                        <a:rPr sz="1000">
                          <a:solidFill>
                            <a:srgbClr val="F7BF66"/>
                          </a:solidFill>
                          <a:hlinkClick r:id="rId3" action="ppaction://hlinksldjump"/>
                        </a:rPr>
                        <a:t>[Patard, J. J. 2004]</a:t>
                      </a:r>
                      <a:r>
                        <a:rPr sz="1000"/>
                        <a:t>, </a:t>
                      </a:r>
                      <a:r>
                        <a:rPr sz="1000">
                          <a:solidFill>
                            <a:srgbClr val="F7BF66"/>
                          </a:solidFill>
                          <a:hlinkClick r:id="rId21"/>
                        </a:rPr>
                        <a:t>[Patil, S. 2011]</a:t>
                      </a:r>
                      <a:r>
                        <a:rPr sz="1000"/>
                        <a:t>, </a:t>
                      </a:r>
                      <a:r>
                        <a:rPr sz="1000">
                          <a:solidFill>
                            <a:srgbClr val="F7BF66"/>
                          </a:solidFill>
                          <a:hlinkClick r:id="rId3" action="ppaction://hlinksldjump"/>
                        </a:rPr>
                        <a:t>[Pichler, M. 2011]</a:t>
                      </a:r>
                      <a:r>
                        <a:rPr sz="1000"/>
                        <a:t>, </a:t>
                      </a:r>
                      <a:r>
                        <a:rPr sz="1000">
                          <a:solidFill>
                            <a:srgbClr val="F7BF66"/>
                          </a:solidFill>
                          <a:hlinkClick r:id="rId3" action="ppaction://hlinksldjump"/>
                        </a:rPr>
                        <a:t>[Pichler, M. 2013]</a:t>
                      </a:r>
                      <a:r>
                        <a:rPr sz="1000"/>
                        <a:t>, </a:t>
                      </a:r>
                      <a:r>
                        <a:rPr sz="1000">
                          <a:solidFill>
                            <a:srgbClr val="F7BF66"/>
                          </a:solidFill>
                          <a:hlinkClick r:id="rId3" action="ppaction://hlinksldjump"/>
                        </a:rPr>
                        <a:t>[Tan, M. H. 2011]</a:t>
                      </a:r>
                      <a:r>
                        <a:rPr sz="1000"/>
                        <a:t>, </a:t>
                      </a:r>
                      <a:r>
                        <a:rPr sz="1000">
                          <a:solidFill>
                            <a:srgbClr val="F7BF66"/>
                          </a:solidFill>
                          <a:hlinkClick r:id="rId3" action="ppaction://hlinksldjump"/>
                        </a:rPr>
                        <a:t>[Veeratterapillay, R. 2012]</a:t>
                      </a:r>
                      <a:r>
                        <a:rPr sz="1000"/>
                        <a:t>, </a:t>
                      </a:r>
                      <a:r>
                        <a:rPr sz="1000">
                          <a:solidFill>
                            <a:srgbClr val="F7BF66"/>
                          </a:solidFill>
                          <a:hlinkClick r:id="rId22"/>
                        </a:rPr>
                        <a:t>[Yaycioglu, O. 2001]</a:t>
                      </a:r>
                      <a:r>
                        <a:rPr sz="1000"/>
                        <a:t>, </a:t>
                      </a:r>
                      <a:r>
                        <a:rPr sz="1000">
                          <a:solidFill>
                            <a:srgbClr val="F7BF66"/>
                          </a:solidFill>
                          <a:hlinkClick r:id="rId23"/>
                        </a:rPr>
                        <a:t>[Zigeuner, R. 2010]</a:t>
                      </a:r>
                      <a:r>
                        <a:rPr sz="1000"/>
                        <a:t>, </a:t>
                      </a:r>
                      <a:r>
                        <a:rPr sz="1000">
                          <a:solidFill>
                            <a:srgbClr val="F7BF66"/>
                          </a:solidFill>
                          <a:hlinkClick r:id="rId3" action="ppaction://hlinksldjump"/>
                        </a:rPr>
                        <a:t>[Zisman, A. 2001]</a:t>
                      </a:r>
                      <a:r>
                        <a:rPr sz="1000"/>
                        <a:t>, </a:t>
                      </a:r>
                      <a:r>
                        <a:rPr sz="1000">
                          <a:solidFill>
                            <a:srgbClr val="F7BF66"/>
                          </a:solidFill>
                          <a:hlinkClick r:id="rId3" action="ppaction://hlinksldjump"/>
                        </a:rPr>
                        <a:t>[Zisman, A. 2001]</a:t>
                      </a:r>
                      <a:r>
                        <a:rPr sz="1000"/>
                        <a:t>, </a:t>
                      </a:r>
                      <a:r>
                        <a:rPr sz="1000">
                          <a:solidFill>
                            <a:srgbClr val="F7BF66"/>
                          </a:solidFill>
                          <a:hlinkClick r:id="rId24"/>
                        </a:rPr>
                        <a:t>[Zisman, A. 2002]</a:t>
                      </a:r>
                      <a:r>
                        <a:rPr sz="1000"/>
                        <a:t>, </a:t>
                      </a:r>
                      <a:r>
                        <a:rPr sz="1000">
                          <a:solidFill>
                            <a:srgbClr val="F7BF66"/>
                          </a:solidFill>
                          <a:hlinkClick r:id="rId25"/>
                        </a:rPr>
                        <a:t>[Han, K. R. 2003]</a:t>
                      </a:r>
                      <a:r>
                        <a:rPr sz="1000"/>
                        <a:t>, </a:t>
                      </a:r>
                      <a:r>
                        <a:rPr sz="1000">
                          <a:solidFill>
                            <a:srgbClr val="F7BF66"/>
                          </a:solidFill>
                          <a:hlinkClick r:id="rId26"/>
                        </a:rPr>
                        <a:t>[Heng, D. Y. 2013]</a:t>
                      </a:r>
                      <a:r>
                        <a:rPr sz="1000"/>
                        <a:t>, </a:t>
                      </a:r>
                      <a:r>
                        <a:rPr sz="1000">
                          <a:solidFill>
                            <a:srgbClr val="F7BF66"/>
                          </a:solidFill>
                          <a:hlinkClick r:id="rId3" action="ppaction://hlinksldjump"/>
                        </a:rPr>
                        <a:t>[Heng, D. Y. 2009]</a:t>
                      </a:r>
                      <a:r>
                        <a:rPr sz="1000"/>
                        <a:t>, </a:t>
                      </a:r>
                      <a:r>
                        <a:rPr sz="1000">
                          <a:solidFill>
                            <a:srgbClr val="F7BF66"/>
                          </a:solidFill>
                          <a:hlinkClick r:id="rId27"/>
                        </a:rPr>
                        <a:t>[Hupertan, V. 2006]</a:t>
                      </a:r>
                      <a:r>
                        <a:rPr sz="1000"/>
                        <a:t>, </a:t>
                      </a:r>
                      <a:r>
                        <a:rPr sz="1000">
                          <a:solidFill>
                            <a:srgbClr val="F7BF66"/>
                          </a:solidFill>
                          <a:hlinkClick r:id="rId3" action="ppaction://hlinksldjump"/>
                        </a:rPr>
                        <a:t>[Hutterer, G. C. 2008]</a:t>
                      </a:r>
                      <a:r>
                        <a:rPr sz="1000"/>
                        <a:t>, </a:t>
                      </a:r>
                      <a:r>
                        <a:rPr sz="1000">
                          <a:solidFill>
                            <a:srgbClr val="F7BF66"/>
                          </a:solidFill>
                          <a:hlinkClick r:id="rId3" action="ppaction://hlinksldjump"/>
                        </a:rPr>
                        <a:t>[Hutterer, G. C. 2007]</a:t>
                      </a:r>
                      <a:r>
                        <a:rPr sz="1000"/>
                        <a:t>, </a:t>
                      </a:r>
                      <a:r>
                        <a:rPr sz="1000">
                          <a:solidFill>
                            <a:srgbClr val="F7BF66"/>
                          </a:solidFill>
                          <a:hlinkClick r:id="rId3" action="ppaction://hlinksldjump"/>
                        </a:rPr>
                        <a:t>[Ficarra, V. 2009]</a:t>
                      </a:r>
                      <a:r>
                        <a:rPr sz="1000"/>
                        <a:t>, </a:t>
                      </a:r>
                      <a:r>
                        <a:rPr sz="1000">
                          <a:solidFill>
                            <a:srgbClr val="F7BF66"/>
                          </a:solidFill>
                          <a:hlinkClick r:id="rId28"/>
                        </a:rPr>
                        <a:t>[Frank, I. 2002]</a:t>
                      </a:r>
                      <a:r>
                        <a:rPr sz="1000"/>
                        <a:t>, </a:t>
                      </a:r>
                      <a:r>
                        <a:rPr sz="1000">
                          <a:solidFill>
                            <a:srgbClr val="F7BF66"/>
                          </a:solidFill>
                          <a:hlinkClick r:id="rId3" action="ppaction://hlinksldjump"/>
                        </a:rPr>
                        <a:t>[Escudier, BJ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043-017OL-5.0-4.18-2022G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9" action="ppaction://hlinksldjump"/>
              </a:rPr>
              <a:t>Inhaltsverzeichnis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4.2: Prognosemarker und -scores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4.19</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der Beratung von Patienten mit Nierenzellkarzinom können multifaktorielle Modelle zur Prognoseabschätzung Verwendung finden. Die beschriebene bzw. validierte Präzision eines Modells ist hierbei jedoch zu beachten.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043-017OL-5.0-4.19-2022G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Diagnostik, Prognosemarker und ‑scores (klinisch, molekular)</a:t>
            </a:r>
          </a:p>
          <a:p>
            <a:r>
              <a:rPr sz="1400"/>
              <a:t>Kapitel 4.7: Weitere Risikomodelle für Patienten mit metastasiertem Nierenzellkarzinom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4.20</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den Einsatz von molekularen Markern zur Prognosebewertung liegt keine ausreichende Evidenz vor.</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043-017OL-5.0-4.20-2022G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des nicht metastasierten Nierenzellkarzinoms</a:t>
            </a:r>
          </a:p>
          <a:p>
            <a:r>
              <a:rPr sz="1400"/>
              <a:t>Kapitel 5.1: Aktive Überwachung (Active Surveillance)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gibt weder objektive Kriterien zur Selektion adäquater Patienten noch eine einheitliche Definition zur aktiven Überwachung.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043-017OL-5.0-5.1-2022G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des nicht metastasierten Nierenzellkarzinoms</a:t>
            </a:r>
          </a:p>
          <a:p>
            <a:r>
              <a:rPr sz="1400"/>
              <a:t>Kapitel 5.1: Aktive Überwachung (Active Surveillance)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hoher Komorbidität und/oder begrenzter Lebenserwartung kann der kleine Nierentumor überwacht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[Novick, AC 2009]</a:t>
                      </a:r>
                      <a:r>
                        <a:rPr sz="1000"/>
                        <a:t>, </a:t>
                      </a:r>
                      <a:r>
                        <a:rPr sz="1000">
                          <a:solidFill>
                            <a:srgbClr val="F7BF66"/>
                          </a:solidFill>
                          <a:hlinkClick r:id="rId3"/>
                        </a:rPr>
                        <a:t>[Smaldone, M. C.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043-017OL-5.0-5.2-2022G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des nicht metastasierten Nierenzellkarzinoms</a:t>
            </a:r>
          </a:p>
          <a:p>
            <a:r>
              <a:rPr sz="1400"/>
              <a:t>Kapitel 5.1: Aktive Überwachung (Active Surveillance)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Vor aktiver Überwachung soll eine Biopsie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043-017OL-5.0-5.3-2022G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des nicht metastasierten Nierenzellkarzinoms</a:t>
            </a:r>
          </a:p>
          <a:p>
            <a:r>
              <a:rPr sz="1400"/>
              <a:t>Kapitel 5.2: Fokale Therapie des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Kryoablation und Radiofrequenzablation können Patienten mit kleinen Nieren­tumoren und hoher Komorbidität und/oder begrenzter Lebenserwartung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[MacLennan, S. 2012]</a:t>
                      </a:r>
                      <a:r>
                        <a:rPr sz="1000"/>
                        <a:t>, </a:t>
                      </a:r>
                      <a:r>
                        <a:rPr sz="1000">
                          <a:solidFill>
                            <a:srgbClr val="F7BF66"/>
                          </a:solidFill>
                          <a:hlinkClick r:id="rId3"/>
                        </a:rPr>
                        <a:t>[Siva, S. 2012]</a:t>
                      </a:r>
                      <a:r>
                        <a:rPr sz="1000"/>
                        <a:t>, </a:t>
                      </a:r>
                      <a:r>
                        <a:rPr sz="1000">
                          <a:solidFill>
                            <a:srgbClr val="F7BF66"/>
                          </a:solidFill>
                          <a:hlinkClick r:id="rId2" action="ppaction://hlinksldjump"/>
                        </a:rPr>
                        <a:t>[El Dib, R.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043-017OL-5.0-5.4-2022G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des nicht metastasierten Nierenzellkarzinoms</a:t>
            </a:r>
          </a:p>
          <a:p>
            <a:r>
              <a:rPr sz="1400"/>
              <a:t>Kapitel 5.2: Fokale Therapie des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Vor Einsatz ablativer Verfahren soll eine perkutane Nierentumorbiopsie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[Van Poppel, H. 2007]</a:t>
                      </a:r>
                      <a:r>
                        <a:rPr sz="1000"/>
                        <a:t>, </a:t>
                      </a:r>
                      <a:r>
                        <a:rPr sz="1000">
                          <a:solidFill>
                            <a:srgbClr val="F7BF66"/>
                          </a:solidFill>
                          <a:hlinkClick r:id="rId2" action="ppaction://hlinksldjump"/>
                        </a:rPr>
                        <a:t>[El Dib, R.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043-017OL-5.0-5.5-2022G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6.1: Offene oder laparoskopische/robotergestützte Operation bei Teil-/Totalnephrektomie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Kuration </a:t>
                      </a:r>
                      <a:r>
                        <a:rPr sz="1000" b="1" i="0" u="none">
                          <a:latin typeface="Lucida Sans"/>
                        </a:rPr>
                        <a:t>soll</a:t>
                      </a:r>
                      <a:r>
                        <a:rPr sz="1000" b="0" i="0" u="none">
                          <a:latin typeface="Lucida Sans"/>
                        </a:rPr>
                        <a:t> beim lokalisierten Nierenzellkarzinom eine chirurgische Resektion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[Ljungberg, B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043-017OL-5.0-6.1-2021G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Leitlinien-Steckbrief</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1848173012"/>
              </p:ext>
            </p:extLst>
          </p:nvPr>
        </p:nvGraphicFramePr>
        <p:xfrm>
          <a:off x="304800" y="1804818"/>
          <a:ext cx="11582400" cy="2474936"/>
        </p:xfrm>
        <a:graphic>
          <a:graphicData uri="http://schemas.openxmlformats.org/drawingml/2006/table">
            <a:tbl>
              <a:tblPr firstRow="1" bandRow="1">
                <a:tableStyleId>{2D5ABB26-0587-4C30-8999-92F81FD0307C}</a:tableStyleId>
              </a:tblPr>
              <a:tblGrid>
                <a:gridCol w="4063008">
                  <a:extLst>
                    <a:ext uri="{9D8B030D-6E8A-4147-A177-3AD203B41FA5}">
                      <a16:colId xmlns:a16="http://schemas.microsoft.com/office/drawing/2014/main" val="1406973512"/>
                    </a:ext>
                  </a:extLst>
                </a:gridCol>
                <a:gridCol w="7519392">
                  <a:extLst>
                    <a:ext uri="{9D8B030D-6E8A-4147-A177-3AD203B41FA5}">
                      <a16:colId xmlns:a16="http://schemas.microsoft.com/office/drawing/2014/main" val="1529656610"/>
                    </a:ext>
                  </a:extLst>
                </a:gridCol>
              </a:tblGrid>
              <a:tr h="410638">
                <a:tc>
                  <a:txBody>
                    <a:bodyPr/>
                    <a:lstStyle/>
                    <a:p>
                      <a:pPr>
                        <a:spcBef>
                          <a:spcPts val="1200"/>
                        </a:spcBef>
                        <a:spcAft>
                          <a:spcPts val="1200"/>
                        </a:spcAft>
                      </a:pPr>
                      <a:r>
                        <a:rPr lang="de-DE" b="1" dirty="0"/>
                        <a:t>Autoren/Beteiligte:</a:t>
                      </a:r>
                    </a:p>
                  </a:txBody>
                  <a:tcPr/>
                </a:tc>
                <a:tc>
                  <a:txBody>
                    <a:bodyPr/>
                    <a:lstStyle/>
                    <a:p>
                      <a:r>
                        <a:t>63 Autorinnen und Autoren</a:t>
                      </a:r>
                    </a:p>
                  </a:txBody>
                  <a:tcPr/>
                </a:tc>
                <a:extLst>
                  <a:ext uri="{0D108BD9-81ED-4DB2-BD59-A6C34878D82A}">
                    <a16:rowId xmlns:a16="http://schemas.microsoft.com/office/drawing/2014/main" val="621736096"/>
                  </a:ext>
                </a:extLst>
              </a:tr>
              <a:tr h="1243022">
                <a:tc>
                  <a:txBody>
                    <a:bodyPr/>
                    <a:lstStyle/>
                    <a:p>
                      <a:pPr>
                        <a:spcBef>
                          <a:spcPts val="1200"/>
                        </a:spcBef>
                        <a:spcAft>
                          <a:spcPts val="1200"/>
                        </a:spcAft>
                      </a:pPr>
                      <a:r>
                        <a:rPr lang="de-DE" b="1" dirty="0"/>
                        <a:t>Herausgeber:</a:t>
                      </a:r>
                    </a:p>
                  </a:txBody>
                  <a:tcPr/>
                </a:tc>
                <a:tc>
                  <a:txBody>
                    <a:bodyPr/>
                    <a:lstStyle/>
                    <a:p>
                      <a:pPr>
                        <a:spcBef>
                          <a:spcPts val="1200"/>
                        </a:spcBef>
                        <a:spcAft>
                          <a:spcPts val="1200"/>
                        </a:spcAft>
                      </a:pPr>
                      <a:r>
                        <a:rPr lang="de-DE" dirty="0"/>
                        <a:t>Leitlinienprogramm Onkologie:</a:t>
                      </a:r>
                    </a:p>
                  </a:txBody>
                  <a:tcPr/>
                </a:tc>
                <a:extLst>
                  <a:ext uri="{0D108BD9-81ED-4DB2-BD59-A6C34878D82A}">
                    <a16:rowId xmlns:a16="http://schemas.microsoft.com/office/drawing/2014/main" val="763604331"/>
                  </a:ext>
                </a:extLst>
              </a:tr>
              <a:tr h="410638">
                <a:tc>
                  <a:txBody>
                    <a:bodyPr/>
                    <a:lstStyle/>
                    <a:p>
                      <a:pPr>
                        <a:spcBef>
                          <a:spcPts val="1200"/>
                        </a:spcBef>
                        <a:spcAft>
                          <a:spcPts val="1200"/>
                        </a:spcAft>
                      </a:pPr>
                      <a:r>
                        <a:rPr lang="de-DE" b="1" dirty="0"/>
                        <a:t>Finanzierung:</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800" kern="1200" dirty="0">
                          <a:solidFill>
                            <a:schemeClr val="tx1"/>
                          </a:solidFill>
                          <a:effectLst/>
                        </a:rPr>
                        <a:t>Deutsche Krebshilfe (DKH)</a:t>
                      </a:r>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b="1" dirty="0"/>
                        <a:t>Federführende Fachgesellschaften:</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800" kern="1200" dirty="0">
                        <a:solidFill>
                          <a:schemeClr val="tx1"/>
                        </a:solidFill>
                        <a:effectLst/>
                      </a:endParaRPr>
                    </a:p>
                  </a:txBody>
                  <a:tcPr/>
                </a:tc>
                <a:extLst>
                  <a:ext uri="{0D108BD9-81ED-4DB2-BD59-A6C34878D82A}">
                    <a16:rowId xmlns:a16="http://schemas.microsoft.com/office/drawing/2014/main" val="4228840373"/>
                  </a:ext>
                </a:extLst>
              </a:tr>
            </a:tbl>
          </a:graphicData>
        </a:graphic>
      </p:graphicFrame>
      <p:pic>
        <p:nvPicPr>
          <p:cNvPr id="4" name="Grafik 3" descr="Onkologie_Logo_RGB.jpg">
            <a:extLst>
              <a:ext uri="{FF2B5EF4-FFF2-40B4-BE49-F238E27FC236}">
                <a16:creationId xmlns:a16="http://schemas.microsoft.com/office/drawing/2014/main" id="{6ED2B013-07E2-7C5A-0207-1FB5D0869AAB}"/>
              </a:ext>
            </a:extLst>
          </p:cNvPr>
          <p:cNvPicPr/>
          <p:nvPr/>
        </p:nvPicPr>
        <p:blipFill rotWithShape="1">
          <a:blip r:embed="rId2"/>
          <a:srcRect l="9051" r="52362" b="-3238"/>
          <a:stretch/>
        </p:blipFill>
        <p:spPr>
          <a:xfrm>
            <a:off x="4295800" y="2666390"/>
            <a:ext cx="5719662" cy="648072"/>
          </a:xfrm>
          <a:prstGeom prst="rect">
            <a:avLst/>
          </a:prstGeom>
        </p:spPr>
      </p:pic>
      <p:pic>
        <p:nvPicPr>
          <p:cNvPr id="5" name="Picture 4" descr="65cb8b12bcba4b4eace10b550c85003e.png"/>
          <p:cNvPicPr>
            <a:picLocks noChangeAspect="1"/>
          </p:cNvPicPr>
          <p:nvPr/>
        </p:nvPicPr>
        <p:blipFill>
          <a:blip r:embed="rId3"/>
          <a:stretch>
            <a:fillRect/>
          </a:stretch>
        </p:blipFill>
        <p:spPr>
          <a:xfrm>
            <a:off x="4485600" y="3924000"/>
            <a:ext cx="1538392" cy="538121"/>
          </a:xfrm>
          <a:prstGeom prst="rect">
            <a:avLst/>
          </a:prstGeom>
        </p:spPr>
      </p:pic>
      <p:pic>
        <p:nvPicPr>
          <p:cNvPr id="6" name="Picture 5" descr="fd9f1bb7aab04ef681681a95350711a0.png"/>
          <p:cNvPicPr>
            <a:picLocks noChangeAspect="1"/>
          </p:cNvPicPr>
          <p:nvPr/>
        </p:nvPicPr>
        <p:blipFill>
          <a:blip r:embed="rId4"/>
          <a:stretch>
            <a:fillRect/>
          </a:stretch>
        </p:blipFill>
        <p:spPr>
          <a:xfrm>
            <a:off x="4253558" y="4559000"/>
            <a:ext cx="2034016" cy="713146"/>
          </a:xfrm>
          <a:prstGeom prst="rect">
            <a:avLst/>
          </a:prstGeom>
        </p:spPr>
      </p:pic>
      <p:sp>
        <p:nvSpPr>
          <p:cNvPr id="7" name="TextBox 6"/>
          <p:cNvSpPr txBox="1"/>
          <p:nvPr/>
        </p:nvSpPr>
        <p:spPr>
          <a:xfrm>
            <a:off x="6364452" y="3924000"/>
            <a:ext cx="5764048" cy="152400"/>
          </a:xfrm>
          <a:prstGeom prst="rect">
            <a:avLst/>
          </a:prstGeom>
          <a:noFill/>
        </p:spPr>
        <p:txBody>
          <a:bodyPr wrap="square">
            <a:spAutoFit/>
          </a:bodyPr>
          <a:lstStyle/>
          <a:p>
            <a:r>
              <a:t>Deutsche Gesellschaft für Hämatologie und Medizinische Onkologie (DGHO)</a:t>
            </a:r>
          </a:p>
        </p:txBody>
      </p:sp>
      <p:sp>
        <p:nvSpPr>
          <p:cNvPr id="8" name="TextBox 7"/>
          <p:cNvSpPr txBox="1"/>
          <p:nvPr/>
        </p:nvSpPr>
        <p:spPr>
          <a:xfrm>
            <a:off x="6364452" y="4622500"/>
            <a:ext cx="5764048" cy="152400"/>
          </a:xfrm>
          <a:prstGeom prst="rect">
            <a:avLst/>
          </a:prstGeom>
          <a:noFill/>
        </p:spPr>
        <p:txBody>
          <a:bodyPr wrap="square">
            <a:spAutoFit/>
          </a:bodyPr>
          <a:lstStyle/>
          <a:p>
            <a:r>
              <a:rPr dirty="0"/>
              <a:t>Deutsche Gesellschaft für </a:t>
            </a:r>
            <a:r>
              <a:rPr dirty="0" err="1"/>
              <a:t>Urologie</a:t>
            </a:r>
            <a:r>
              <a:rPr dirty="0"/>
              <a:t> (DGU)</a:t>
            </a:r>
          </a:p>
        </p:txBody>
      </p:sp>
      <p:sp>
        <p:nvSpPr>
          <p:cNvPr id="9" name="TextBox 8"/>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10" name="TextBox 9"/>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extLst>
      <p:ext uri="{BB962C8B-B14F-4D97-AF65-F5344CB8AC3E}">
        <p14:creationId xmlns:p14="http://schemas.microsoft.com/office/powerpoint/2010/main" val="4130059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6.1: Offene oder laparoskopische/robotergestützte Operation bei Teil-/Totalnephrektomie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Lokal begrenzte Tumoren in der klinischen Kategorie T1 </a:t>
                      </a:r>
                      <a:r>
                        <a:rPr sz="1000" b="1" i="0" u="none">
                          <a:latin typeface="Lucida Sans"/>
                        </a:rPr>
                        <a:t>sollen</a:t>
                      </a:r>
                      <a:r>
                        <a:rPr sz="1000" b="0" i="0" u="none">
                          <a:latin typeface="Lucida Sans"/>
                        </a:rPr>
                        <a:t> nierenerhaltend operiert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[MacLennan, S. 2012]</a:t>
                      </a:r>
                      <a:r>
                        <a:rPr sz="1000"/>
                        <a:t>, </a:t>
                      </a:r>
                      <a:r>
                        <a:rPr sz="1000">
                          <a:solidFill>
                            <a:srgbClr val="F7BF66"/>
                          </a:solidFill>
                          <a:hlinkClick r:id="rId3"/>
                        </a:rPr>
                        <a:t>[MacLennan, S.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043-017OL-5.0-6.2-2021G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6.1: Offene oder laparoskopische/robotergestützte Operation bei Teil-/Totalnephrektomie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Lokal begrenzte Tumoren in der klinischen Kategorie &gt;T1 </a:t>
                      </a:r>
                      <a:r>
                        <a:rPr sz="1000" b="1" i="0" u="none">
                          <a:latin typeface="Lucida Sans"/>
                        </a:rPr>
                        <a:t>sollten</a:t>
                      </a:r>
                      <a:r>
                        <a:rPr sz="1000" b="0" i="0" u="none">
                          <a:latin typeface="Lucida Sans"/>
                        </a:rPr>
                        <a:t>, wenn technisch möglich, nierenerhaltend operiert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[MacLennan, S. 2012]</a:t>
                      </a:r>
                      <a:r>
                        <a:rPr sz="1000"/>
                        <a:t>, </a:t>
                      </a:r>
                      <a:r>
                        <a:rPr sz="1000">
                          <a:solidFill>
                            <a:srgbClr val="F7BF66"/>
                          </a:solidFill>
                          <a:hlinkClick r:id="rId3"/>
                        </a:rPr>
                        <a:t>[MacLennan, S.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043-017OL-5.0-6.3-2021M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6.1: Offene oder laparoskopische/robotergestützte Operation bei Teil-/Totalnephrektomie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Wahl des Operationsverfahrens für die organerhaltende Operation (offen, laparoskopisch oder robotisch) </a:t>
                      </a:r>
                      <a:r>
                        <a:rPr sz="1000" b="1" i="0" u="none">
                          <a:latin typeface="Lucida Sans"/>
                        </a:rPr>
                        <a:t>sollte</a:t>
                      </a:r>
                      <a:r>
                        <a:rPr sz="1000" b="0" i="0" u="none">
                          <a:latin typeface="Lucida Sans"/>
                        </a:rPr>
                        <a:t> sich an der Erfahrung des Operateurs orientieren.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043-017OL-5.0-6.4-2021M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6.1: Offene oder laparoskopische/robotergestützte Operation bei Teil-/Totalnephrektomie</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Nach robotischer Nierenteilresektion werden im Vergleich zur offenen Operation meist geringere Komplikationsraten, ein kürzerer stationärer Aufenthalt und vergleichbare funktionelle als auch onkologische Ergebnisse nachgewiesen.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[Xia, L 2017]</a:t>
                      </a:r>
                      <a:r>
                        <a:rPr sz="1000"/>
                        <a:t>, </a:t>
                      </a:r>
                      <a:r>
                        <a:rPr sz="1000">
                          <a:solidFill>
                            <a:srgbClr val="F7BF66"/>
                          </a:solidFill>
                          <a:hlinkClick r:id="rId3"/>
                        </a:rPr>
                        <a:t>[Cacciamani, GE 2018]</a:t>
                      </a:r>
                      <a:r>
                        <a:rPr sz="1000"/>
                        <a:t>, </a:t>
                      </a:r>
                      <a:r>
                        <a:rPr sz="1000">
                          <a:solidFill>
                            <a:srgbClr val="F7BF66"/>
                          </a:solidFill>
                          <a:hlinkClick r:id="rId4"/>
                        </a:rPr>
                        <a:t>[Grivas, N 2019]</a:t>
                      </a:r>
                      <a:r>
                        <a:rPr sz="1000"/>
                        <a:t>, </a:t>
                      </a:r>
                      <a:r>
                        <a:rPr sz="1000">
                          <a:solidFill>
                            <a:srgbClr val="F7BF66"/>
                          </a:solidFill>
                          <a:hlinkClick r:id="rId5"/>
                        </a:rPr>
                        <a:t>[Tsai, SH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043-017OL-5.0-6.5-2021N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6.1: Offene oder laparoskopische/robotergestützte Operation bei Teil-/Totalnephrektomie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Ist eine organerhaltende Operation nicht möglich, </a:t>
                      </a:r>
                      <a:r>
                        <a:rPr sz="1000" b="1" i="0" u="none">
                          <a:latin typeface="Lucida Sans"/>
                        </a:rPr>
                        <a:t>soll</a:t>
                      </a:r>
                      <a:r>
                        <a:rPr sz="1000" b="0" i="0" u="none">
                          <a:latin typeface="Lucida Sans"/>
                        </a:rPr>
                        <a:t> eine Nephrektomie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[MacLennan, S. 2012]</a:t>
                      </a:r>
                      <a:r>
                        <a:rPr sz="1000"/>
                        <a:t>, </a:t>
                      </a:r>
                      <a:r>
                        <a:rPr sz="1000">
                          <a:solidFill>
                            <a:srgbClr val="F7BF66"/>
                          </a:solidFill>
                          <a:hlinkClick r:id="rId3"/>
                        </a:rPr>
                        <a:t>[MacLennan, S.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043-017OL-5.0-6.6-2021N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6.1: Offene oder laparoskopische/robotergestützte Operation bei Teil-/Totalnephrektomie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Nephrektomie </a:t>
                      </a:r>
                      <a:r>
                        <a:rPr sz="1000" b="1" i="0" u="none">
                          <a:latin typeface="Lucida Sans"/>
                        </a:rPr>
                        <a:t>soll</a:t>
                      </a:r>
                      <a:r>
                        <a:rPr sz="1000" b="0" i="0" u="none">
                          <a:latin typeface="Lucida Sans"/>
                        </a:rPr>
                        <a:t> in Abhängigkeit vom Lokalbefund, minimal-invasiv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[Hemal, A. K. 2007]</a:t>
                      </a:r>
                      <a:r>
                        <a:rPr sz="1000"/>
                        <a:t>, </a:t>
                      </a:r>
                      <a:r>
                        <a:rPr sz="1000">
                          <a:solidFill>
                            <a:srgbClr val="F7BF66"/>
                          </a:solidFill>
                          <a:hlinkClick r:id="rId3"/>
                        </a:rPr>
                        <a:t>[Tait, C. 2011]</a:t>
                      </a:r>
                      <a:r>
                        <a:rPr sz="1000"/>
                        <a:t>, </a:t>
                      </a:r>
                      <a:r>
                        <a:rPr sz="1000">
                          <a:solidFill>
                            <a:srgbClr val="F7BF66"/>
                          </a:solidFill>
                          <a:hlinkClick r:id="rId4"/>
                        </a:rPr>
                        <a:t>[Bragayrac, LA 2016]</a:t>
                      </a:r>
                      <a:r>
                        <a:rPr sz="1000"/>
                        <a:t>, </a:t>
                      </a:r>
                      <a:r>
                        <a:rPr sz="1000">
                          <a:solidFill>
                            <a:srgbClr val="F7BF66"/>
                          </a:solidFill>
                          <a:hlinkClick r:id="rId5"/>
                        </a:rPr>
                        <a:t>[Golombos, DM 2017]</a:t>
                      </a:r>
                      <a:r>
                        <a:rPr sz="1000"/>
                        <a:t>, </a:t>
                      </a:r>
                      <a:r>
                        <a:rPr sz="1000">
                          <a:solidFill>
                            <a:srgbClr val="F7BF66"/>
                          </a:solidFill>
                          <a:hlinkClick r:id="rId6"/>
                        </a:rPr>
                        <a:t>[Golombos, DM 2017]</a:t>
                      </a:r>
                      <a:r>
                        <a:rPr sz="1000"/>
                        <a:t>, </a:t>
                      </a:r>
                      <a:r>
                        <a:rPr sz="1000">
                          <a:solidFill>
                            <a:srgbClr val="F7BF66"/>
                          </a:solidFill>
                          <a:hlinkClick r:id="rId7"/>
                        </a:rPr>
                        <a:t>[Khan, MMA ]</a:t>
                      </a:r>
                      <a:r>
                        <a:rPr sz="1000"/>
                        <a:t>, </a:t>
                      </a:r>
                      <a:r>
                        <a:rPr sz="1000">
                          <a:solidFill>
                            <a:srgbClr val="F7BF66"/>
                          </a:solidFill>
                          <a:hlinkClick r:id="rId8"/>
                        </a:rPr>
                        <a:t>[Lee, H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043-017OL-5.0-6.7-2021N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6.1: Offene oder laparoskopische/robotergestützte Operation bei Teil-/Totalnephrektomie</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6.8</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robotische Nephrektomie ist der laparoskopischen Nephrektomie bei vergleichbaren Komplikationsraten, aber höheren Kosten, nicht überlegen.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[Golombos, DM 2017]</a:t>
                      </a:r>
                      <a:r>
                        <a:rPr sz="1000"/>
                        <a:t>, </a:t>
                      </a:r>
                      <a:r>
                        <a:rPr sz="1000">
                          <a:solidFill>
                            <a:srgbClr val="F7BF66"/>
                          </a:solidFill>
                          <a:hlinkClick r:id="rId3"/>
                        </a:rPr>
                        <a:t>[Jeong, IG 2017]</a:t>
                      </a:r>
                      <a:r>
                        <a:rPr sz="1000"/>
                        <a:t>, </a:t>
                      </a:r>
                      <a:r>
                        <a:rPr sz="1000">
                          <a:solidFill>
                            <a:srgbClr val="F7BF66"/>
                          </a:solidFill>
                          <a:hlinkClick r:id="rId4"/>
                        </a:rPr>
                        <a:t>[Anele, UA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043-017OL-5.0-6.8-2021N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6.2: Einsatz von Warm- oder Kaltischämie</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der Nierenteilresektion sollte die Ischämiedauer so kurz wie möglich gehalten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[Bhayani, S. B. 2004]</a:t>
                      </a:r>
                      <a:r>
                        <a:rPr sz="1000"/>
                        <a:t>, </a:t>
                      </a:r>
                      <a:r>
                        <a:rPr sz="1000">
                          <a:solidFill>
                            <a:srgbClr val="F7BF66"/>
                          </a:solidFill>
                          <a:hlinkClick r:id="rId3" action="ppaction://hlinksldjump"/>
                        </a:rPr>
                        <a:t>[Khalifeh, A. 2013]</a:t>
                      </a:r>
                      <a:r>
                        <a:rPr sz="1000"/>
                        <a:t>, </a:t>
                      </a:r>
                      <a:r>
                        <a:rPr sz="1000">
                          <a:solidFill>
                            <a:srgbClr val="F7BF66"/>
                          </a:solidFill>
                          <a:hlinkClick r:id="rId4"/>
                        </a:rPr>
                        <a:t>[Kopp, R. P. 2012]</a:t>
                      </a:r>
                      <a:r>
                        <a:rPr sz="1000"/>
                        <a:t>, </a:t>
                      </a:r>
                      <a:r>
                        <a:rPr sz="1000">
                          <a:solidFill>
                            <a:srgbClr val="F7BF66"/>
                          </a:solidFill>
                          <a:hlinkClick r:id="rId3" action="ppaction://hlinksldjump"/>
                        </a:rPr>
                        <a:t>[Krane, L. S. 2013]</a:t>
                      </a:r>
                      <a:r>
                        <a:rPr sz="1000"/>
                        <a:t>, </a:t>
                      </a:r>
                      <a:r>
                        <a:rPr sz="1000">
                          <a:solidFill>
                            <a:srgbClr val="F7BF66"/>
                          </a:solidFill>
                          <a:hlinkClick r:id="rId5"/>
                        </a:rPr>
                        <a:t>[Lane, B. R. 2008]</a:t>
                      </a:r>
                      <a:r>
                        <a:rPr sz="1000"/>
                        <a:t>, </a:t>
                      </a:r>
                      <a:r>
                        <a:rPr sz="1000">
                          <a:solidFill>
                            <a:srgbClr val="F7BF66"/>
                          </a:solidFill>
                          <a:hlinkClick r:id="rId6"/>
                        </a:rPr>
                        <a:t>[Lee, S. 2011]</a:t>
                      </a:r>
                      <a:r>
                        <a:rPr sz="1000"/>
                        <a:t>, </a:t>
                      </a:r>
                      <a:r>
                        <a:rPr sz="1000">
                          <a:solidFill>
                            <a:srgbClr val="F7BF66"/>
                          </a:solidFill>
                          <a:hlinkClick r:id="rId7"/>
                        </a:rPr>
                        <a:t>[Novick, A. C. 1983]</a:t>
                      </a:r>
                      <a:r>
                        <a:rPr sz="1000"/>
                        <a:t>, </a:t>
                      </a:r>
                      <a:r>
                        <a:rPr sz="1000">
                          <a:solidFill>
                            <a:srgbClr val="F7BF66"/>
                          </a:solidFill>
                          <a:hlinkClick r:id="rId8"/>
                        </a:rPr>
                        <a:t>[Raman, J. D. 2010]</a:t>
                      </a:r>
                      <a:r>
                        <a:rPr sz="1000"/>
                        <a:t>, </a:t>
                      </a:r>
                      <a:r>
                        <a:rPr sz="1000">
                          <a:solidFill>
                            <a:srgbClr val="F7BF66"/>
                          </a:solidFill>
                          <a:hlinkClick r:id="rId9"/>
                        </a:rPr>
                        <a:t>[Shao, P. 2011]</a:t>
                      </a:r>
                      <a:r>
                        <a:rPr sz="1000"/>
                        <a:t>, </a:t>
                      </a:r>
                      <a:r>
                        <a:rPr sz="1000">
                          <a:solidFill>
                            <a:srgbClr val="F7BF66"/>
                          </a:solidFill>
                          <a:hlinkClick r:id="rId3" action="ppaction://hlinksldjump"/>
                        </a:rPr>
                        <a:t>[Wang, L. 2013]</a:t>
                      </a:r>
                      <a:r>
                        <a:rPr sz="1000"/>
                        <a:t>, </a:t>
                      </a:r>
                      <a:r>
                        <a:rPr sz="1000">
                          <a:solidFill>
                            <a:srgbClr val="F7BF66"/>
                          </a:solidFill>
                          <a:hlinkClick r:id="rId10"/>
                        </a:rPr>
                        <a:t>[Hillyer, S. P. 2011]</a:t>
                      </a:r>
                      <a:r>
                        <a:rPr sz="1000"/>
                        <a:t>, </a:t>
                      </a:r>
                      <a:r>
                        <a:rPr sz="1000">
                          <a:solidFill>
                            <a:srgbClr val="F7BF66"/>
                          </a:solidFill>
                          <a:hlinkClick r:id="rId11"/>
                        </a:rPr>
                        <a:t>[Hillyer, S. P. 2013]</a:t>
                      </a:r>
                      <a:r>
                        <a:rPr sz="1000"/>
                        <a:t>, </a:t>
                      </a:r>
                      <a:r>
                        <a:rPr sz="1000">
                          <a:solidFill>
                            <a:srgbClr val="F7BF66"/>
                          </a:solidFill>
                          <a:hlinkClick r:id="rId12"/>
                        </a:rPr>
                        <a:t>[Kane, C. J. 2004]</a:t>
                      </a:r>
                      <a:r>
                        <a:rPr sz="1000"/>
                        <a:t>, </a:t>
                      </a:r>
                      <a:r>
                        <a:rPr sz="1000">
                          <a:solidFill>
                            <a:srgbClr val="F7BF66"/>
                          </a:solidFill>
                          <a:hlinkClick r:id="rId13"/>
                        </a:rPr>
                        <a:t>[Funahashi, Y.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043-017OL-5.0-6.9-2021G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4" action="ppaction://hlinksldjump"/>
              </a:rPr>
              <a:t>Inhaltsverzeichnis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6.3: Adjuvante Lymphadenektomie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systematische oder extendierte Lymphadenektomie bei der operativen Therapie des Nierenzellkarzinoms soll bei unauffälliger Bildgebung und unauffälligem intraoperativen Befund nicht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[Blom, J. H.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043-017OL-5.0-6.10-2021G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6.3: Adjuvante Lymphadenektomie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vergrößerten Lymphknoten kann zum lokalen Staging und zur lokalen Kontrolle eine Lymphadenektomie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043-017OL-5.0-6.11-2021G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Leitlinien-Eckdaten</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1387650355"/>
              </p:ext>
            </p:extLst>
          </p:nvPr>
        </p:nvGraphicFramePr>
        <p:xfrm>
          <a:off x="407368" y="1847348"/>
          <a:ext cx="11479832" cy="3243544"/>
        </p:xfrm>
        <a:graphic>
          <a:graphicData uri="http://schemas.openxmlformats.org/drawingml/2006/table">
            <a:tbl>
              <a:tblPr firstRow="1" bandRow="1">
                <a:tableStyleId>{2D5ABB26-0587-4C30-8999-92F81FD0307C}</a:tableStyleId>
              </a:tblPr>
              <a:tblGrid>
                <a:gridCol w="2517507">
                  <a:extLst>
                    <a:ext uri="{9D8B030D-6E8A-4147-A177-3AD203B41FA5}">
                      <a16:colId xmlns:a16="http://schemas.microsoft.com/office/drawing/2014/main" val="1406973512"/>
                    </a:ext>
                  </a:extLst>
                </a:gridCol>
                <a:gridCol w="8962325">
                  <a:extLst>
                    <a:ext uri="{9D8B030D-6E8A-4147-A177-3AD203B41FA5}">
                      <a16:colId xmlns:a16="http://schemas.microsoft.com/office/drawing/2014/main" val="1529656610"/>
                    </a:ext>
                  </a:extLst>
                </a:gridCol>
              </a:tblGrid>
              <a:tr h="410638">
                <a:tc gridSpan="2">
                  <a:txBody>
                    <a:bodyPr/>
                    <a:lstStyle/>
                    <a:p>
                      <a:pPr>
                        <a:spcBef>
                          <a:spcPts val="1200"/>
                        </a:spcBef>
                        <a:spcAft>
                          <a:spcPts val="1200"/>
                        </a:spcAft>
                      </a:pPr>
                      <a:r>
                        <a:rPr lang="de-DE" sz="1400" b="1" dirty="0">
                          <a:solidFill>
                            <a:srgbClr val="F29400"/>
                          </a:solidFill>
                        </a:rPr>
                        <a:t>Gefördert durch das Leitlinienprogramm Onkologie</a:t>
                      </a:r>
                    </a:p>
                  </a:txBody>
                  <a:tcPr/>
                </a:tc>
                <a:tc hMerge="1">
                  <a:txBody>
                    <a:bodyPr/>
                    <a:lstStyle/>
                    <a:p>
                      <a:pPr>
                        <a:spcBef>
                          <a:spcPts val="1200"/>
                        </a:spcBef>
                        <a:spcAft>
                          <a:spcPts val="1200"/>
                        </a:spcAft>
                      </a:pPr>
                      <a:r>
                        <a:rPr lang="de-DE" dirty="0"/>
                        <a:t>{N} Autorinnen und Autoren</a:t>
                      </a:r>
                    </a:p>
                  </a:txBody>
                  <a:tcPr/>
                </a:tc>
                <a:extLst>
                  <a:ext uri="{0D108BD9-81ED-4DB2-BD59-A6C34878D82A}">
                    <a16:rowId xmlns:a16="http://schemas.microsoft.com/office/drawing/2014/main" val="621736096"/>
                  </a:ext>
                </a:extLst>
              </a:tr>
              <a:tr h="410638">
                <a:tc>
                  <a:txBody>
                    <a:bodyPr/>
                    <a:lstStyle/>
                    <a:p>
                      <a:pPr>
                        <a:spcBef>
                          <a:spcPts val="1200"/>
                        </a:spcBef>
                        <a:spcAft>
                          <a:spcPts val="1200"/>
                        </a:spcAft>
                      </a:pPr>
                      <a:r>
                        <a:rPr lang="de-DE" sz="1400" b="1" dirty="0"/>
                        <a:t>Ziel: </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dirty="0"/>
                        <a:t>Entwicklung und Einsatz wissenschaftlich begründeter und praktikabler Leitlinien in der Onkologie</a:t>
                      </a:r>
                    </a:p>
                  </a:txBody>
                  <a:tcPr/>
                </a:tc>
                <a:extLst>
                  <a:ext uri="{0D108BD9-81ED-4DB2-BD59-A6C34878D82A}">
                    <a16:rowId xmlns:a16="http://schemas.microsoft.com/office/drawing/2014/main" val="3246696622"/>
                  </a:ext>
                </a:extLst>
              </a:tr>
              <a:tr h="43683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b="1" dirty="0"/>
                        <a:t>Leitliniengruppe:</a:t>
                      </a:r>
                    </a:p>
                  </a:txBody>
                  <a:tcPr/>
                </a:tc>
                <a:tc>
                  <a:txBody>
                    <a:bodyPr/>
                    <a:lstStyle/>
                    <a:p>
                      <a:pPr>
                        <a:defRPr sz="1400"/>
                      </a:pPr>
                      <a:r>
                        <a:t>61 Mandatsträger von 40 Fachgesellschaften</a:t>
                      </a:r>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sz="1400" b="1" dirty="0"/>
                        <a:t>Koordination und Redaktion:</a:t>
                      </a:r>
                    </a:p>
                  </a:txBody>
                  <a:tcPr/>
                </a:tc>
                <a:tc>
                  <a:txBody>
                    <a:bodyPr/>
                    <a:lstStyle/>
                    <a:p>
                      <a:pPr marL="0" marR="0" lvl="0" indent="0" algn="l" defTabSz="457200" rtl="0" eaLnBrk="1" fontAlgn="auto" latinLnBrk="0" hangingPunct="1">
                        <a:lnSpc>
                          <a:spcPct val="100000"/>
                        </a:lnSpc>
                        <a:spcBef>
                          <a:spcPts val="1200"/>
                        </a:spcBef>
                        <a:spcAft>
                          <a:spcPts val="700"/>
                        </a:spcAft>
                        <a:buClrTx/>
                        <a:buSzTx/>
                        <a:buFontTx/>
                        <a:buNone/>
                        <a:tabLst/>
                        <a:defRPr sz="1400"/>
                      </a:pPr>
                      <a:r>
                        <a:rPr dirty="0"/>
                        <a:t>Prof. Dr. Christian Doehn, Lübeck, </a:t>
                      </a:r>
                      <a:r>
                        <a:rPr dirty="0" err="1"/>
                        <a:t>Urologikum</a:t>
                      </a:r>
                      <a:r>
                        <a:rPr dirty="0"/>
                        <a:t> Lübeck  </a:t>
                      </a:r>
                    </a:p>
                    <a:p>
                      <a:pPr>
                        <a:spcAft>
                          <a:spcPts val="700"/>
                        </a:spcAft>
                        <a:defRPr sz="1400"/>
                      </a:pPr>
                      <a:r>
                        <a:rPr dirty="0"/>
                        <a:t>Prof. Dr. Susanne Krege, Essen, </a:t>
                      </a:r>
                      <a:r>
                        <a:rPr dirty="0" err="1"/>
                        <a:t>Kliniken</a:t>
                      </a:r>
                      <a:r>
                        <a:rPr dirty="0"/>
                        <a:t> Essen Mitte</a:t>
                      </a:r>
                    </a:p>
                    <a:p>
                      <a:pPr>
                        <a:spcAft>
                          <a:spcPts val="700"/>
                        </a:spcAft>
                        <a:defRPr sz="1400" b="1"/>
                      </a:pPr>
                      <a:r>
                        <a:rPr b="0" dirty="0" err="1"/>
                        <a:t>Leitliniensekretariat</a:t>
                      </a:r>
                      <a:r>
                        <a:rPr b="0" dirty="0"/>
                        <a:t> \(</a:t>
                      </a:r>
                      <a:r>
                        <a:rPr b="0" dirty="0" err="1"/>
                        <a:t>Organisation</a:t>
                      </a:r>
                      <a:r>
                        <a:rPr b="0" dirty="0"/>
                        <a:t>, Management, </a:t>
                      </a:r>
                      <a:r>
                        <a:rPr b="0" dirty="0" err="1"/>
                        <a:t>Sekretariat</a:t>
                      </a:r>
                      <a:r>
                        <a:rPr b="0" dirty="0"/>
                        <a:t>\):  </a:t>
                      </a:r>
                    </a:p>
                    <a:p>
                      <a:pPr>
                        <a:spcAft>
                          <a:spcPts val="700"/>
                        </a:spcAft>
                        <a:defRPr sz="1400"/>
                      </a:pPr>
                      <a:r>
                        <a:rPr dirty="0"/>
                        <a:t>Frau </a:t>
                      </a:r>
                      <a:r>
                        <a:rPr dirty="0" err="1"/>
                        <a:t>Heidrun</a:t>
                      </a:r>
                      <a:r>
                        <a:rPr dirty="0"/>
                        <a:t> </a:t>
                      </a:r>
                      <a:r>
                        <a:rPr dirty="0" err="1"/>
                        <a:t>Rexer</a:t>
                      </a:r>
                      <a:r>
                        <a:rPr dirty="0"/>
                        <a:t> \(</a:t>
                      </a:r>
                      <a:r>
                        <a:rPr dirty="0" err="1"/>
                        <a:t>MeckEvidence</a:t>
                      </a:r>
                      <a:r>
                        <a:rPr dirty="0"/>
                        <a:t>, Schwarz\)</a:t>
                      </a:r>
                    </a:p>
                    <a:p>
                      <a:endParaRPr dirty="0"/>
                    </a:p>
                  </a:txBody>
                  <a:tcPr/>
                </a:tc>
                <a:extLst>
                  <a:ext uri="{0D108BD9-81ED-4DB2-BD59-A6C34878D82A}">
                    <a16:rowId xmlns:a16="http://schemas.microsoft.com/office/drawing/2014/main" val="1562164247"/>
                  </a:ext>
                </a:extLst>
              </a:tr>
              <a:tr h="410638">
                <a:tc>
                  <a:txBody>
                    <a:bodyPr/>
                    <a:lstStyle/>
                    <a:p>
                      <a:pPr>
                        <a:spcBef>
                          <a:spcPts val="1200"/>
                        </a:spcBef>
                        <a:spcAft>
                          <a:spcPts val="1200"/>
                        </a:spcAft>
                      </a:pPr>
                      <a:endParaRPr lang="de-DE" sz="1400" dirty="0"/>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400" kern="1200" dirty="0">
                        <a:solidFill>
                          <a:schemeClr val="tx1"/>
                        </a:solidFill>
                        <a:effectLst/>
                        <a:latin typeface="+mn-lt"/>
                        <a:ea typeface="+mn-ea"/>
                        <a:cs typeface="+mn-cs"/>
                      </a:endParaRPr>
                    </a:p>
                  </a:txBody>
                  <a:tcPr/>
                </a:tc>
                <a:extLst>
                  <a:ext uri="{0D108BD9-81ED-4DB2-BD59-A6C34878D82A}">
                    <a16:rowId xmlns:a16="http://schemas.microsoft.com/office/drawing/2014/main" val="408775296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3043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6.4: Adrenalektomie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Adrenalektomie soll bei unauffälliger Bildgebung und unauffälligem intraoperativem Befund nicht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[Bekema, H. J.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043-017OL-5.0-6.12-2021G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6.5: Bedeutung der R1-Befunde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der Nierentumorentfernung soll eine R0-Resektion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[Bensalah, K. 2010]</a:t>
                      </a:r>
                      <a:r>
                        <a:rPr sz="1000"/>
                        <a:t>, </a:t>
                      </a:r>
                      <a:r>
                        <a:rPr sz="1000">
                          <a:solidFill>
                            <a:srgbClr val="F7BF66"/>
                          </a:solidFill>
                          <a:hlinkClick r:id="rId3"/>
                        </a:rPr>
                        <a:t>[Bernhard, J. C. 2010]</a:t>
                      </a:r>
                      <a:r>
                        <a:rPr sz="1000"/>
                        <a:t>, </a:t>
                      </a:r>
                      <a:r>
                        <a:rPr sz="1000">
                          <a:solidFill>
                            <a:srgbClr val="F7BF66"/>
                          </a:solidFill>
                          <a:hlinkClick r:id="rId4"/>
                        </a:rPr>
                        <a:t>[Kwon, E. O. 2007]</a:t>
                      </a:r>
                      <a:r>
                        <a:rPr sz="1000"/>
                        <a:t>, </a:t>
                      </a:r>
                      <a:r>
                        <a:rPr sz="1000">
                          <a:solidFill>
                            <a:srgbClr val="F7BF66"/>
                          </a:solidFill>
                          <a:hlinkClick r:id="rId5"/>
                        </a:rPr>
                        <a:t>[Marszalek, M. 2012]</a:t>
                      </a:r>
                      <a:r>
                        <a:rPr sz="1000"/>
                        <a:t>, </a:t>
                      </a:r>
                      <a:r>
                        <a:rPr sz="1000">
                          <a:solidFill>
                            <a:srgbClr val="F7BF66"/>
                          </a:solidFill>
                          <a:hlinkClick r:id="rId6"/>
                        </a:rPr>
                        <a:t>[Marszalek, M. 2009]</a:t>
                      </a:r>
                      <a:r>
                        <a:rPr sz="1000"/>
                        <a:t>, </a:t>
                      </a:r>
                      <a:r>
                        <a:rPr sz="1000">
                          <a:solidFill>
                            <a:srgbClr val="F7BF66"/>
                          </a:solidFill>
                          <a:hlinkClick r:id="rId2" action="ppaction://hlinksldjump"/>
                        </a:rPr>
                        <a:t>[Peycelon, M.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043-017OL-5.0-6.13-2021G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6.5: Bedeutung der R1-Befunde</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signifikante Beeinflussung des tumorspezifischen Überlebens durch das Vorliegen von R1-Befunden bei makroskopisch tumorfreiem Resektionsgrund ist nicht nachgewiesen.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[Bensalah, K. 2010]</a:t>
                      </a:r>
                      <a:r>
                        <a:rPr sz="1000"/>
                        <a:t>, </a:t>
                      </a:r>
                      <a:r>
                        <a:rPr sz="1000">
                          <a:solidFill>
                            <a:srgbClr val="F7BF66"/>
                          </a:solidFill>
                          <a:hlinkClick r:id="rId3"/>
                        </a:rPr>
                        <a:t>[Marszalek, M. 2012]</a:t>
                      </a:r>
                      <a:r>
                        <a:rPr sz="1000"/>
                        <a:t>, </a:t>
                      </a:r>
                      <a:r>
                        <a:rPr sz="1000">
                          <a:solidFill>
                            <a:srgbClr val="F7BF66"/>
                          </a:solidFill>
                          <a:hlinkClick r:id="rId4"/>
                        </a:rPr>
                        <a:t>[Marszalek, M. 2009]</a:t>
                      </a:r>
                      <a:r>
                        <a:rPr sz="1000"/>
                        <a:t>, </a:t>
                      </a:r>
                      <a:r>
                        <a:rPr sz="1000">
                          <a:solidFill>
                            <a:srgbClr val="F7BF66"/>
                          </a:solidFill>
                          <a:hlinkClick r:id="rId5"/>
                        </a:rPr>
                        <a:t>[Permpongkosol, S. 2006]</a:t>
                      </a:r>
                      <a:r>
                        <a:rPr sz="1000"/>
                        <a:t>, </a:t>
                      </a:r>
                      <a:r>
                        <a:rPr sz="1000">
                          <a:solidFill>
                            <a:srgbClr val="F7BF66"/>
                          </a:solidFill>
                          <a:hlinkClick r:id="rId2" action="ppaction://hlinksldjump"/>
                        </a:rPr>
                        <a:t>[Peycelon, M. 2009]</a:t>
                      </a:r>
                      <a:r>
                        <a:rPr sz="1000"/>
                        <a:t>, </a:t>
                      </a:r>
                      <a:r>
                        <a:rPr sz="1000">
                          <a:solidFill>
                            <a:srgbClr val="F7BF66"/>
                          </a:solidFill>
                          <a:hlinkClick r:id="rId2" action="ppaction://hlinksldjump"/>
                        </a:rPr>
                        <a:t>[Yossepowitch, O.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043-017OL-5.0-6.14-2021G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6.5: Bedeutung der R1-Befunde</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einem R1-Befund haben ein erhöhtes Risiko für ein Lokalrezidiv.</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[Bensalah, K. 2010]</a:t>
                      </a:r>
                      <a:r>
                        <a:rPr sz="1000"/>
                        <a:t>, </a:t>
                      </a:r>
                      <a:r>
                        <a:rPr sz="1000">
                          <a:solidFill>
                            <a:srgbClr val="F7BF66"/>
                          </a:solidFill>
                          <a:hlinkClick r:id="rId3"/>
                        </a:rPr>
                        <a:t>[Bernhard, J. C. 2010]</a:t>
                      </a:r>
                      <a:r>
                        <a:rPr sz="1000"/>
                        <a:t>, </a:t>
                      </a:r>
                      <a:r>
                        <a:rPr sz="1000">
                          <a:solidFill>
                            <a:srgbClr val="F7BF66"/>
                          </a:solidFill>
                          <a:hlinkClick r:id="rId2" action="ppaction://hlinksldjump"/>
                        </a:rPr>
                        <a:t>[Khalifeh, A. 2013]</a:t>
                      </a:r>
                      <a:r>
                        <a:rPr sz="1000"/>
                        <a:t>, </a:t>
                      </a:r>
                      <a:r>
                        <a:rPr sz="1000">
                          <a:solidFill>
                            <a:srgbClr val="F7BF66"/>
                          </a:solidFill>
                          <a:hlinkClick r:id="rId4"/>
                        </a:rPr>
                        <a:t>[Kwon, E. O. 2007]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043-017OL-5.0-6.15-2021G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6.5: Bedeutung der R1-Befunde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Nachweis eines R1-Befundes in der endgültigen histopathologischen Unter­suchung sollte eine systematische Überwachung und keine Nachoperation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[Bensalah, K. 2010]</a:t>
                      </a:r>
                      <a:r>
                        <a:rPr sz="1000"/>
                        <a:t>, </a:t>
                      </a:r>
                      <a:r>
                        <a:rPr sz="1000">
                          <a:solidFill>
                            <a:srgbClr val="F7BF66"/>
                          </a:solidFill>
                          <a:hlinkClick r:id="rId3"/>
                        </a:rPr>
                        <a:t>[Marszalek, M. 2012]</a:t>
                      </a:r>
                      <a:r>
                        <a:rPr sz="1000"/>
                        <a:t>, </a:t>
                      </a:r>
                      <a:r>
                        <a:rPr sz="1000">
                          <a:solidFill>
                            <a:srgbClr val="F7BF66"/>
                          </a:solidFill>
                          <a:hlinkClick r:id="rId4"/>
                        </a:rPr>
                        <a:t>[Permpongkosol, S. 2006]</a:t>
                      </a:r>
                      <a:r>
                        <a:rPr sz="1000"/>
                        <a:t>, </a:t>
                      </a:r>
                      <a:r>
                        <a:rPr sz="1000">
                          <a:solidFill>
                            <a:srgbClr val="F7BF66"/>
                          </a:solidFill>
                          <a:hlinkClick r:id="rId5"/>
                        </a:rPr>
                        <a:t>[Ray, E. R. 2006]</a:t>
                      </a:r>
                      <a:r>
                        <a:rPr sz="1000"/>
                        <a:t>, </a:t>
                      </a:r>
                      <a:r>
                        <a:rPr sz="1000">
                          <a:solidFill>
                            <a:srgbClr val="F7BF66"/>
                          </a:solidFill>
                          <a:hlinkClick r:id="rId2" action="ppaction://hlinksldjump"/>
                        </a:rPr>
                        <a:t>[Raz, O. 2010]</a:t>
                      </a:r>
                      <a:r>
                        <a:rPr sz="1000"/>
                        <a:t>, </a:t>
                      </a:r>
                      <a:r>
                        <a:rPr sz="1000">
                          <a:solidFill>
                            <a:srgbClr val="F7BF66"/>
                          </a:solidFill>
                          <a:hlinkClick r:id="rId2" action="ppaction://hlinksldjump"/>
                        </a:rPr>
                        <a:t>[Sundaram, V.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043-017OL-5.0-6.16-2021G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Organerhaltende Operation, OP-Techniken (offen-operativ, laparoskopisch, robotergestützt), Lymphadenektomie, Adenektomie</a:t>
            </a:r>
          </a:p>
          <a:p>
            <a:r>
              <a:rPr sz="1400"/>
              <a:t>Kapitel 6.5: Bedeutung der R1-Befunde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Auf eine Schnellschnittuntersuchung kann bei makroskopisch unauffälligem Tumorbett verzichtet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[Marszalek, M. 2012]</a:t>
                      </a:r>
                      <a:r>
                        <a:rPr sz="1000"/>
                        <a:t>, </a:t>
                      </a:r>
                      <a:r>
                        <a:rPr sz="1000">
                          <a:solidFill>
                            <a:srgbClr val="F7BF66"/>
                          </a:solidFill>
                          <a:hlinkClick r:id="rId3" action="ppaction://hlinksldjump"/>
                        </a:rPr>
                        <a:t>[Palermo, S. M. 2013]</a:t>
                      </a:r>
                      <a:r>
                        <a:rPr sz="1000"/>
                        <a:t>, </a:t>
                      </a:r>
                      <a:r>
                        <a:rPr sz="1000">
                          <a:solidFill>
                            <a:srgbClr val="F7BF66"/>
                          </a:solidFill>
                          <a:hlinkClick r:id="rId3" action="ppaction://hlinksldjump"/>
                        </a:rPr>
                        <a:t>[Sterious, S. N. 2013]</a:t>
                      </a:r>
                      <a:r>
                        <a:rPr sz="1000"/>
                        <a:t>, </a:t>
                      </a:r>
                      <a:r>
                        <a:rPr sz="1000">
                          <a:solidFill>
                            <a:srgbClr val="F7BF66"/>
                          </a:solidFill>
                          <a:hlinkClick r:id="rId4"/>
                        </a:rPr>
                        <a:t>[Timsit, M. O. 2006]</a:t>
                      </a:r>
                      <a:r>
                        <a:rPr sz="1000"/>
                        <a:t>, </a:t>
                      </a:r>
                      <a:r>
                        <a:rPr sz="1000">
                          <a:solidFill>
                            <a:srgbClr val="F7BF66"/>
                          </a:solidFill>
                          <a:hlinkClick r:id="rId5"/>
                        </a:rPr>
                        <a:t>[Venigalla, S. 2013]</a:t>
                      </a:r>
                      <a:r>
                        <a:rPr sz="1000"/>
                        <a:t>, </a:t>
                      </a:r>
                      <a:r>
                        <a:rPr sz="1000">
                          <a:solidFill>
                            <a:srgbClr val="F7BF66"/>
                          </a:solidFill>
                          <a:hlinkClick r:id="rId6"/>
                        </a:rPr>
                        <a:t>[Hagemann, I. S. 2009]</a:t>
                      </a:r>
                      <a:r>
                        <a:rPr sz="1000"/>
                        <a:t>, </a:t>
                      </a:r>
                      <a:r>
                        <a:rPr sz="1000">
                          <a:solidFill>
                            <a:srgbClr val="F7BF66"/>
                          </a:solidFill>
                          <a:hlinkClick r:id="rId3" action="ppaction://hlinksldjump"/>
                        </a:rPr>
                        <a:t>[Hillyer, S. P.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043-017OL-5.0-6.17-2021G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7.2: Chemotherapie des metastasierten klarzelligen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metastasierten klarzelligen Nierenzellkarzinom soll eine palliative Chemotherapie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[Amato, R. J. 2000]</a:t>
                      </a:r>
                      <a:r>
                        <a:rPr sz="1000"/>
                        <a:t>, </a:t>
                      </a:r>
                      <a:r>
                        <a:rPr sz="1000">
                          <a:solidFill>
                            <a:srgbClr val="F7BF66"/>
                          </a:solidFill>
                          <a:hlinkClick r:id="rId3"/>
                        </a:rPr>
                        <a:t>[Buti, S. 2013]</a:t>
                      </a:r>
                      <a:r>
                        <a:rPr sz="1000"/>
                        <a:t>, </a:t>
                      </a:r>
                      <a:r>
                        <a:rPr sz="1000">
                          <a:solidFill>
                            <a:srgbClr val="F7BF66"/>
                          </a:solidFill>
                          <a:hlinkClick r:id="rId4"/>
                        </a:rPr>
                        <a:t>[Motzer, R. J. 2000]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043-017OL-5.0-7.1-2020G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7.3: Zytokintherapie des metastasierten klarzelligen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metastasierten klarzelligen Nierenzellkarzinom soll eine alleinige Zytokin­therapie basierend auf subkutanem IL-2 und/oder IFN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[Motzer, R. J. 2007]</a:t>
                      </a:r>
                      <a:r>
                        <a:rPr sz="1000"/>
                        <a:t>, </a:t>
                      </a:r>
                      <a:r>
                        <a:rPr sz="1000">
                          <a:solidFill>
                            <a:srgbClr val="F7BF66"/>
                          </a:solidFill>
                        </a:rPr>
                        <a:t>[Rini, B. I. 2008]</a:t>
                      </a:r>
                      <a:r>
                        <a:rPr sz="1000"/>
                        <a:t>, </a:t>
                      </a:r>
                      <a:r>
                        <a:rPr sz="1000">
                          <a:solidFill>
                            <a:srgbClr val="F7BF66"/>
                          </a:solidFill>
                          <a:hlinkClick r:id="rId3" action="ppaction://hlinksldjump"/>
                        </a:rPr>
                        <a:t>[Hudes, G. 2007]</a:t>
                      </a:r>
                      <a:r>
                        <a:rPr sz="1000"/>
                        <a:t>, </a:t>
                      </a:r>
                      <a:r>
                        <a:rPr sz="1000">
                          <a:solidFill>
                            <a:srgbClr val="F7BF66"/>
                          </a:solidFill>
                          <a:hlinkClick r:id="rId4"/>
                        </a:rPr>
                        <a:t>[Escudier, B. 2007]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043-017OL-5.0-7.2-2020G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7.4: Chemoimmuntherapie des klarzelligen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metastasierten klarzelligen Nierenzellkarzinom soll eine Chemoimmuntherapie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[Gore, M. E.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neu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Studien zur Therapie von Patienten mit fortgeschrittenem oder metastasiertem klarzelligem Nierenzellkarzinom mit Checkpoint-, Tyrosinkinase oder mTOR- Inhibitoren bzw. VEGF-Antikörpern haben unterschiedliche Patientenkollektive (günstiges, intermediäres und ungünstiges Risiko) eingeschlossen, weshalb die Studienergebnisse nicht vergleichbar sind. In den Empfehlungen wird daher Bezug auf die in den jeweiligen Studien untersuchten Risikogruppen genommen.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043-017OL-5.0-7.4-2020N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119E7-6645-A47F-9A1E-B301A5E998B5}"/>
              </a:ext>
            </a:extLst>
          </p:cNvPr>
          <p:cNvSpPr>
            <a:spLocks noGrp="1"/>
          </p:cNvSpPr>
          <p:nvPr>
            <p:ph type="title"/>
          </p:nvPr>
        </p:nvSpPr>
        <p:spPr/>
        <p:txBody>
          <a:bodyPr/>
          <a:lstStyle/>
          <a:p>
            <a:r>
              <a:t>Inhalte (Version 5.0 - September 2024)</a:t>
            </a:r>
          </a:p>
        </p:txBody>
      </p:sp>
      <p:graphicFrame>
        <p:nvGraphicFramePr>
          <p:cNvPr id="6" name="Tabelle 6">
            <a:extLst>
              <a:ext uri="{FF2B5EF4-FFF2-40B4-BE49-F238E27FC236}">
                <a16:creationId xmlns:a16="http://schemas.microsoft.com/office/drawing/2014/main" id="{1EB27FC2-97D7-45B5-CC14-359BB0A814F8}"/>
              </a:ext>
            </a:extLst>
          </p:cNvPr>
          <p:cNvGraphicFramePr>
            <a:graphicFrameLocks noGrp="1"/>
          </p:cNvGraphicFramePr>
          <p:nvPr>
            <p:extLst>
              <p:ext uri="{D42A27DB-BD31-4B8C-83A1-F6EECF244321}">
                <p14:modId xmlns:p14="http://schemas.microsoft.com/office/powerpoint/2010/main" val="355482428"/>
              </p:ext>
            </p:extLst>
          </p:nvPr>
        </p:nvGraphicFramePr>
        <p:xfrm>
          <a:off x="479375" y="1811670"/>
          <a:ext cx="11407825" cy="3323074"/>
        </p:xfrm>
        <a:graphic>
          <a:graphicData uri="http://schemas.openxmlformats.org/drawingml/2006/table">
            <a:tbl>
              <a:tblPr firstRow="1" bandRow="1">
                <a:tableStyleId>{E8B1032C-EA38-4F05-BA0D-38AFFFC7BED3}</a:tableStyleId>
              </a:tblPr>
              <a:tblGrid>
                <a:gridCol w="3317116">
                  <a:extLst>
                    <a:ext uri="{9D8B030D-6E8A-4147-A177-3AD203B41FA5}">
                      <a16:colId xmlns:a16="http://schemas.microsoft.com/office/drawing/2014/main" val="1693754731"/>
                    </a:ext>
                  </a:extLst>
                </a:gridCol>
                <a:gridCol w="2704197">
                  <a:extLst>
                    <a:ext uri="{9D8B030D-6E8A-4147-A177-3AD203B41FA5}">
                      <a16:colId xmlns:a16="http://schemas.microsoft.com/office/drawing/2014/main" val="1848812442"/>
                    </a:ext>
                  </a:extLst>
                </a:gridCol>
                <a:gridCol w="2917828">
                  <a:extLst>
                    <a:ext uri="{9D8B030D-6E8A-4147-A177-3AD203B41FA5}">
                      <a16:colId xmlns:a16="http://schemas.microsoft.com/office/drawing/2014/main" val="3984511210"/>
                    </a:ext>
                  </a:extLst>
                </a:gridCol>
                <a:gridCol w="2468684">
                  <a:extLst>
                    <a:ext uri="{9D8B030D-6E8A-4147-A177-3AD203B41FA5}">
                      <a16:colId xmlns:a16="http://schemas.microsoft.com/office/drawing/2014/main" val="2232043338"/>
                    </a:ext>
                  </a:extLst>
                </a:gridCol>
              </a:tblGrid>
              <a:tr h="742434">
                <a:tc>
                  <a:txBody>
                    <a:bodyPr/>
                    <a:lstStyle/>
                    <a:p>
                      <a:pPr>
                        <a:lnSpc>
                          <a:spcPct val="100000"/>
                        </a:lnSpc>
                        <a:spcBef>
                          <a:spcPts val="1200"/>
                        </a:spcBef>
                        <a:spcAft>
                          <a:spcPts val="1200"/>
                        </a:spcAft>
                      </a:pPr>
                      <a:endParaRPr lang="de-DE" dirty="0"/>
                    </a:p>
                  </a:txBody>
                  <a:tcPr anchor="ctr"/>
                </a:tc>
                <a:tc>
                  <a:txBody>
                    <a:bodyPr/>
                    <a:lstStyle/>
                    <a:p>
                      <a:pPr algn="ctr">
                        <a:lnSpc>
                          <a:spcPct val="100000"/>
                        </a:lnSpc>
                        <a:spcBef>
                          <a:spcPts val="1200"/>
                        </a:spcBef>
                        <a:spcAft>
                          <a:spcPts val="1200"/>
                        </a:spcAft>
                      </a:pPr>
                      <a:r>
                        <a:rPr lang="de-DE" dirty="0"/>
                        <a:t>gesamt</a:t>
                      </a:r>
                    </a:p>
                  </a:txBody>
                  <a:tcPr anchor="ctr"/>
                </a:tc>
                <a:tc>
                  <a:txBody>
                    <a:bodyPr/>
                    <a:lstStyle/>
                    <a:p>
                      <a:pPr algn="ctr">
                        <a:lnSpc>
                          <a:spcPct val="100000"/>
                        </a:lnSpc>
                        <a:spcBef>
                          <a:spcPts val="1200"/>
                        </a:spcBef>
                        <a:spcAft>
                          <a:spcPts val="1200"/>
                        </a:spcAft>
                      </a:pPr>
                      <a:r>
                        <a:rPr lang="de-DE" dirty="0"/>
                        <a:t>Empfehlungen</a:t>
                      </a:r>
                    </a:p>
                  </a:txBody>
                  <a:tcPr anchor="ctr"/>
                </a:tc>
                <a:tc>
                  <a:txBody>
                    <a:bodyPr/>
                    <a:lstStyle/>
                    <a:p>
                      <a:pPr algn="ctr">
                        <a:lnSpc>
                          <a:spcPct val="100000"/>
                        </a:lnSpc>
                        <a:spcBef>
                          <a:spcPts val="1200"/>
                        </a:spcBef>
                        <a:spcAft>
                          <a:spcPts val="1200"/>
                        </a:spcAft>
                      </a:pPr>
                      <a:r>
                        <a:rPr lang="de-DE" dirty="0"/>
                        <a:t>Statements</a:t>
                      </a:r>
                    </a:p>
                  </a:txBody>
                  <a:tcPr anchor="ctr"/>
                </a:tc>
                <a:extLst>
                  <a:ext uri="{0D108BD9-81ED-4DB2-BD59-A6C34878D82A}">
                    <a16:rowId xmlns:a16="http://schemas.microsoft.com/office/drawing/2014/main" val="1510203961"/>
                  </a:ext>
                </a:extLst>
              </a:tr>
              <a:tr h="154816">
                <a:tc>
                  <a:txBody>
                    <a:bodyPr/>
                    <a:lstStyle/>
                    <a:p>
                      <a:pPr>
                        <a:lnSpc>
                          <a:spcPct val="100000"/>
                        </a:lnSpc>
                        <a:spcBef>
                          <a:spcPts val="1200"/>
                        </a:spcBef>
                        <a:spcAft>
                          <a:spcPts val="1200"/>
                        </a:spcAft>
                      </a:pPr>
                      <a:r>
                        <a:rPr lang="de-DE" dirty="0"/>
                        <a:t>gesamt</a:t>
                      </a:r>
                    </a:p>
                  </a:txBody>
                  <a:tcPr anchor="ctr"/>
                </a:tc>
                <a:tc>
                  <a:txBody>
                    <a:bodyPr/>
                    <a:lstStyle/>
                    <a:p>
                      <a:pPr algn="ctr"/>
                      <a:r>
                        <a:t>165</a:t>
                      </a:r>
                    </a:p>
                  </a:txBody>
                  <a:tcPr anchor="ctr"/>
                </a:tc>
                <a:tc>
                  <a:txBody>
                    <a:bodyPr/>
                    <a:lstStyle/>
                    <a:p>
                      <a:pPr algn="ctr"/>
                      <a:r>
                        <a:t>131 (79.4%)</a:t>
                      </a:r>
                    </a:p>
                  </a:txBody>
                  <a:tcPr anchor="ctr"/>
                </a:tc>
                <a:tc>
                  <a:txBody>
                    <a:bodyPr/>
                    <a:lstStyle/>
                    <a:p>
                      <a:pPr algn="ctr"/>
                      <a:r>
                        <a:t>34 (20.6%)</a:t>
                      </a:r>
                    </a:p>
                  </a:txBody>
                  <a:tcPr anchor="ctr"/>
                </a:tc>
                <a:extLst>
                  <a:ext uri="{0D108BD9-81ED-4DB2-BD59-A6C34878D82A}">
                    <a16:rowId xmlns:a16="http://schemas.microsoft.com/office/drawing/2014/main" val="1700710632"/>
                  </a:ext>
                </a:extLst>
              </a:tr>
              <a:tr h="0">
                <a:tc>
                  <a:txBody>
                    <a:bodyPr/>
                    <a:lstStyle/>
                    <a:p>
                      <a:pPr>
                        <a:lnSpc>
                          <a:spcPct val="100000"/>
                        </a:lnSpc>
                        <a:spcBef>
                          <a:spcPts val="1200"/>
                        </a:spcBef>
                        <a:spcAft>
                          <a:spcPts val="1200"/>
                        </a:spcAft>
                      </a:pPr>
                      <a:r>
                        <a:rPr lang="de-DE" dirty="0"/>
                        <a:t>evidenzbasiert</a:t>
                      </a:r>
                    </a:p>
                  </a:txBody>
                  <a:tcPr anchor="ctr"/>
                </a:tc>
                <a:tc>
                  <a:txBody>
                    <a:bodyPr/>
                    <a:lstStyle/>
                    <a:p>
                      <a:pPr algn="ctr"/>
                      <a:r>
                        <a:t>75 (45.5%)</a:t>
                      </a:r>
                    </a:p>
                  </a:txBody>
                  <a:tcPr anchor="ctr"/>
                </a:tc>
                <a:tc>
                  <a:txBody>
                    <a:bodyPr/>
                    <a:lstStyle/>
                    <a:p>
                      <a:pPr algn="ctr"/>
                      <a:r>
                        <a:t>62 (37.6%)</a:t>
                      </a:r>
                    </a:p>
                  </a:txBody>
                  <a:tcPr anchor="ctr"/>
                </a:tc>
                <a:tc>
                  <a:txBody>
                    <a:bodyPr/>
                    <a:lstStyle/>
                    <a:p>
                      <a:pPr algn="ctr"/>
                      <a:r>
                        <a:t>13 (7.9%)</a:t>
                      </a:r>
                    </a:p>
                  </a:txBody>
                  <a:tcPr anchor="ctr"/>
                </a:tc>
                <a:extLst>
                  <a:ext uri="{0D108BD9-81ED-4DB2-BD59-A6C34878D82A}">
                    <a16:rowId xmlns:a16="http://schemas.microsoft.com/office/drawing/2014/main" val="1592242614"/>
                  </a:ext>
                </a:extLst>
              </a:tr>
              <a:tr h="296024">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konsensbasiert</a:t>
                      </a:r>
                    </a:p>
                  </a:txBody>
                  <a:tcPr anchor="ctr"/>
                </a:tc>
                <a:tc>
                  <a:txBody>
                    <a:bodyPr/>
                    <a:lstStyle/>
                    <a:p>
                      <a:pPr algn="ctr"/>
                      <a:r>
                        <a:t>90 (54.5%)</a:t>
                      </a:r>
                    </a:p>
                  </a:txBody>
                  <a:tcPr anchor="ctr"/>
                </a:tc>
                <a:tc>
                  <a:txBody>
                    <a:bodyPr/>
                    <a:lstStyle/>
                    <a:p>
                      <a:pPr algn="ctr"/>
                      <a:r>
                        <a:t>69 (41.8%)</a:t>
                      </a:r>
                    </a:p>
                  </a:txBody>
                  <a:tcPr anchor="ctr"/>
                </a:tc>
                <a:tc>
                  <a:txBody>
                    <a:bodyPr/>
                    <a:lstStyle/>
                    <a:p>
                      <a:pPr algn="ctr"/>
                      <a:r>
                        <a:t>21 (12.7%)</a:t>
                      </a:r>
                    </a:p>
                  </a:txBody>
                  <a:tcPr anchor="ctr"/>
                </a:tc>
                <a:extLst>
                  <a:ext uri="{0D108BD9-81ED-4DB2-BD59-A6C34878D82A}">
                    <a16:rowId xmlns:a16="http://schemas.microsoft.com/office/drawing/2014/main" val="1459438669"/>
                  </a:ext>
                </a:extLst>
              </a:tr>
              <a:tr h="370840">
                <a:tc gridSpan="4">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dirty="0"/>
                    </a:p>
                  </a:txBody>
                  <a:tcPr anchor="ctr"/>
                </a:tc>
                <a:tc hMerge="1">
                  <a:txBody>
                    <a:bodyPr/>
                    <a:lstStyle/>
                    <a:p>
                      <a:pPr algn="ctr"/>
                      <a:endParaRPr lang="de-DE"/>
                    </a:p>
                  </a:txBody>
                  <a:tcPr/>
                </a:tc>
                <a:tc hMerge="1">
                  <a:txBody>
                    <a:bodyPr/>
                    <a:lstStyle/>
                    <a:p>
                      <a:pPr algn="ctr">
                        <a:lnSpc>
                          <a:spcPct val="100000"/>
                        </a:lnSpc>
                        <a:spcBef>
                          <a:spcPts val="1200"/>
                        </a:spcBef>
                        <a:spcAft>
                          <a:spcPts val="1200"/>
                        </a:spcAft>
                      </a:pPr>
                      <a:endParaRPr lang="de-DE" dirty="0"/>
                    </a:p>
                  </a:txBody>
                  <a:tcPr anchor="ctr"/>
                </a:tc>
                <a:tc hMerge="1">
                  <a:txBody>
                    <a:bodyPr/>
                    <a:lstStyle/>
                    <a:p>
                      <a:pPr algn="ctr">
                        <a:lnSpc>
                          <a:spcPct val="100000"/>
                        </a:lnSpc>
                        <a:spcBef>
                          <a:spcPts val="1200"/>
                        </a:spcBef>
                        <a:spcAft>
                          <a:spcPts val="1200"/>
                        </a:spcAft>
                      </a:pPr>
                      <a:endParaRPr lang="de-DE" dirty="0"/>
                    </a:p>
                  </a:txBody>
                  <a:tcPr anchor="ctr"/>
                </a:tc>
                <a:extLst>
                  <a:ext uri="{0D108BD9-81ED-4DB2-BD59-A6C34878D82A}">
                    <a16:rowId xmlns:a16="http://schemas.microsoft.com/office/drawing/2014/main" val="984466113"/>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neu</a:t>
                      </a:r>
                    </a:p>
                  </a:txBody>
                  <a:tcPr anchor="ctr"/>
                </a:tc>
                <a:tc>
                  <a:txBody>
                    <a:bodyPr/>
                    <a:lstStyle/>
                    <a:p>
                      <a:pPr algn="ctr"/>
                      <a:r>
                        <a:t>53 (32.1%)</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Abbildungen</a:t>
                      </a:r>
                    </a:p>
                  </a:txBody>
                  <a:tcPr anchor="ctr"/>
                </a:tc>
                <a:tc>
                  <a:txBody>
                    <a:bodyPr/>
                    <a:lstStyle/>
                    <a:p>
                      <a:pPr algn="ctr"/>
                      <a:r>
                        <a:t>2</a:t>
                      </a:r>
                    </a:p>
                  </a:txBody>
                  <a:tcPr anchor="ctr"/>
                </a:tc>
                <a:extLst>
                  <a:ext uri="{0D108BD9-81ED-4DB2-BD59-A6C34878D82A}">
                    <a16:rowId xmlns:a16="http://schemas.microsoft.com/office/drawing/2014/main" val="1489588446"/>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modifiziert</a:t>
                      </a:r>
                    </a:p>
                  </a:txBody>
                  <a:tcPr anchor="ctr"/>
                </a:tc>
                <a:tc>
                  <a:txBody>
                    <a:bodyPr/>
                    <a:lstStyle/>
                    <a:p>
                      <a:pPr algn="ctr"/>
                      <a:r>
                        <a:t>20 (12.1%)</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Tabellen</a:t>
                      </a:r>
                    </a:p>
                  </a:txBody>
                  <a:tcPr anchor="ctr"/>
                </a:tc>
                <a:tc>
                  <a:txBody>
                    <a:bodyPr/>
                    <a:lstStyle/>
                    <a:p>
                      <a:pPr algn="ctr"/>
                      <a:r>
                        <a:t>51</a:t>
                      </a:r>
                    </a:p>
                  </a:txBody>
                  <a:tcPr anchor="ctr"/>
                </a:tc>
                <a:extLst>
                  <a:ext uri="{0D108BD9-81ED-4DB2-BD59-A6C34878D82A}">
                    <a16:rowId xmlns:a16="http://schemas.microsoft.com/office/drawing/2014/main" val="2023601915"/>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geprüft</a:t>
                      </a:r>
                    </a:p>
                  </a:txBody>
                  <a:tcPr anchor="ctr"/>
                </a:tc>
                <a:tc>
                  <a:txBody>
                    <a:bodyPr/>
                    <a:lstStyle/>
                    <a:p>
                      <a:pPr algn="ctr"/>
                      <a:r>
                        <a:t>91 (55.2%)</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600" dirty="0"/>
                        <a:t>Qualitätsindikatoren</a:t>
                      </a:r>
                    </a:p>
                  </a:txBody>
                  <a:tcPr anchor="ctr"/>
                </a:tc>
                <a:tc>
                  <a:txBody>
                    <a:bodyPr/>
                    <a:lstStyle/>
                    <a:p>
                      <a:pPr algn="ctr"/>
                      <a:r>
                        <a:t>9</a:t>
                      </a:r>
                    </a:p>
                  </a:txBody>
                  <a:tcPr anchor="ctr"/>
                </a:tc>
                <a:extLst>
                  <a:ext uri="{0D108BD9-81ED-4DB2-BD59-A6C34878D82A}">
                    <a16:rowId xmlns:a16="http://schemas.microsoft.com/office/drawing/2014/main" val="456889531"/>
                  </a:ext>
                </a:extLst>
              </a:tr>
            </a:tbl>
          </a:graphicData>
        </a:graphic>
      </p:graphicFrame>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941088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Auswahl der Erstlinientherapie sollen das IMDC Risiko (günstig, intermediär oder ungünstig) und patientenindividuelle Faktoren berücksichtigt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043-017OL-5.0-7.5-2022M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2604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Zur Erstlinientherapie des fortgeschrittenen oder metastasierten klarzelligen Nierenzellkarzinoms soll bei allen Risikogruppen eine der folgenden Kombinationstherapien eingesetzt werden:</a:t>
                      </a:r>
                    </a:p>
                    <a:p>
                      <a:pPr marL="171450" indent="-171450">
                        <a:buChar char="•"/>
                      </a:pPr>
                      <a:r>
                        <a:rPr sz="1000" b="0" i="0" u="none">
                          <a:latin typeface="Lucida Sans"/>
                        </a:rPr>
                        <a:t>Nivolumab plus Cabozantinib</a:t>
                      </a:r>
                    </a:p>
                    <a:p>
                      <a:pPr marL="171450" indent="-171450">
                        <a:buChar char="•"/>
                      </a:pPr>
                      <a:r>
                        <a:rPr sz="1000" b="0" i="0" u="none">
                          <a:latin typeface="Lucida Sans"/>
                        </a:rPr>
                        <a:t>Pembrolizumab plus Axitinib</a:t>
                      </a:r>
                    </a:p>
                    <a:p>
                      <a:pPr marL="171450" indent="-171450">
                        <a:buChar char="•"/>
                      </a:pPr>
                      <a:r>
                        <a:rPr sz="1000" b="0" i="0" u="none">
                          <a:latin typeface="Lucida Sans"/>
                        </a:rPr>
                        <a:t>Pembrolizumab plus Lenvatinib</a:t>
                      </a:r>
                    </a:p>
                    <a:p>
                      <a:endParaRPr sz="1000" b="0" i="0" u="none">
                        <a:latin typeface="Lucida Sans"/>
                      </a:endParaRPr>
                    </a:p>
                    <a:p>
                      <a:pPr>
                        <a:defRPr sz="1000">
                          <a:solidFill>
                            <a:srgbClr val="000000"/>
                          </a:solidFill>
                          <a:latin typeface="Lucida Sans"/>
                        </a:defRPr>
                      </a:pPr>
                      <a:r>
                        <a:rPr sz="1000" b="0" i="0" u="none">
                          <a:latin typeface="Lucida Sans"/>
                        </a:rPr>
                        <a:t>(alphabetische Reihenfolge)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[Rini, B. I. 2019]</a:t>
                      </a:r>
                      <a:r>
                        <a:rPr sz="1000"/>
                        <a:t>, </a:t>
                      </a:r>
                      <a:r>
                        <a:rPr sz="1000">
                          <a:solidFill>
                            <a:srgbClr val="F7BF66"/>
                          </a:solidFill>
                          <a:hlinkClick r:id="rId3"/>
                        </a:rPr>
                        <a:t>[Choueiri, TK 2021]</a:t>
                      </a:r>
                      <a:r>
                        <a:rPr sz="1000"/>
                        <a:t>, </a:t>
                      </a:r>
                      <a:r>
                        <a:rPr sz="1000">
                          <a:solidFill>
                            <a:srgbClr val="F7BF66"/>
                          </a:solidFill>
                          <a:hlinkClick r:id="rId4"/>
                        </a:rPr>
                        <a:t>[Motzer, R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043-017OL-5.0-7.6-2022M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Erstlinientherapie des fortgeschrittenen oder metastasierten klarzelligen Nierenzellkarzinom sollte bei allen Risikogruppen, wenn Kombinationen aus Empfehlung 7.6 nicht eingesetzt werden können, die Kombination Avelumab plus Axitinib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[Motzer, R. J.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043-017OL-5.0-7.7-2022M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Patienten mit intermediärem oder ungünstigem Risiko soll die Kombination Ipilimumab plus Nivolumab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[Rini, B. I. 2019]</a:t>
                      </a:r>
                      <a:r>
                        <a:rPr sz="1000"/>
                        <a:t>, </a:t>
                      </a:r>
                      <a:r>
                        <a:rPr sz="1000">
                          <a:solidFill>
                            <a:srgbClr val="F7BF66"/>
                          </a:solidFill>
                          <a:hlinkClick r:id="rId3"/>
                        </a:rPr>
                        <a:t>[Motzer, R. J.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043-017OL-5.0-7.8-2022M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2604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Wenn in der Erstlinie eine Checkpointinhibitor-basierte Kombinationstherapie nicht durchgeführt werden kann, soll eine risikobasierte alternative Therapie angeboten werden:</a:t>
                      </a:r>
                    </a:p>
                    <a:p>
                      <a:pPr marL="171450" indent="-171450">
                        <a:buChar char="•"/>
                      </a:pPr>
                      <a:r>
                        <a:rPr sz="1000" b="0" i="0" u="none">
                          <a:latin typeface="Lucida Sans"/>
                        </a:rPr>
                        <a:t>Bei Patienten mit günstigem Risiko:Pazopanib, Sunitinib oder Tivozanib </a:t>
                      </a:r>
                    </a:p>
                    <a:p>
                      <a:pPr marL="171450" indent="-171450">
                        <a:buChar char="•"/>
                      </a:pPr>
                      <a:r>
                        <a:rPr sz="1000" b="0" i="0" u="none">
                          <a:latin typeface="Lucida Sans"/>
                        </a:rPr>
                        <a:t>Bei Patienten mit intermediärem Risiko: Cabozantinib, Pazopanib, Sunitinib oder Tivozanib</a:t>
                      </a:r>
                    </a:p>
                    <a:p>
                      <a:pPr marL="171450" indent="-171450">
                        <a:buChar char="•"/>
                      </a:pPr>
                      <a:r>
                        <a:rPr sz="1000" b="0" i="0" u="none">
                          <a:latin typeface="Lucida Sans"/>
                        </a:rPr>
                        <a:t>Bei Patienten mit ungünstigem Risiko: Cabozantinib oder Sunitinib</a:t>
                      </a:r>
                    </a:p>
                    <a:p>
                      <a:endParaRPr sz="1000" b="0" i="0" u="none">
                        <a:latin typeface="Lucida Sans"/>
                      </a:endParaRPr>
                    </a:p>
                    <a:p>
                      <a:pPr>
                        <a:defRPr sz="1000">
                          <a:solidFill>
                            <a:srgbClr val="000000"/>
                          </a:solidFill>
                          <a:latin typeface="Lucida Sans"/>
                        </a:defRPr>
                      </a:pPr>
                      <a:r>
                        <a:rPr sz="1000" b="0" i="0" u="none">
                          <a:latin typeface="Lucida Sans"/>
                        </a:rPr>
                        <a:t>(alphabetische Reihenfolge).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 - 1++ bzgl. Pazopanib, Sunitinib oder Tivozanib, 1- bzgl. Cabozantinib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[Motzer, R. J. 2007]</a:t>
                      </a:r>
                      <a:r>
                        <a:rPr sz="1000"/>
                        <a:t>, </a:t>
                      </a:r>
                      <a:r>
                        <a:rPr sz="1000">
                          <a:solidFill>
                            <a:srgbClr val="F7BF66"/>
                          </a:solidFill>
                          <a:hlinkClick r:id="rId3"/>
                        </a:rPr>
                        <a:t>[Escudier, B. 2007]</a:t>
                      </a:r>
                      <a:r>
                        <a:rPr sz="1000"/>
                        <a:t>, </a:t>
                      </a:r>
                      <a:r>
                        <a:rPr sz="1000">
                          <a:solidFill>
                            <a:srgbClr val="F7BF66"/>
                          </a:solidFill>
                          <a:hlinkClick r:id="rId4"/>
                        </a:rPr>
                        <a:t>[Motzer, Robert J. 2013]</a:t>
                      </a:r>
                      <a:r>
                        <a:rPr sz="1000"/>
                        <a:t>, </a:t>
                      </a:r>
                      <a:r>
                        <a:rPr sz="1000">
                          <a:solidFill>
                            <a:srgbClr val="F7BF66"/>
                          </a:solidFill>
                          <a:hlinkClick r:id="rId5"/>
                        </a:rPr>
                        <a:t>[Motzer, Robert J. 2013]</a:t>
                      </a:r>
                      <a:r>
                        <a:rPr sz="1000"/>
                        <a:t>, </a:t>
                      </a:r>
                      <a:r>
                        <a:rPr sz="1000">
                          <a:solidFill>
                            <a:srgbClr val="F7BF66"/>
                          </a:solidFill>
                          <a:hlinkClick r:id="rId6"/>
                        </a:rPr>
                        <a:t>[Choueiri, T. K.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043-017OL-5.0-7.9-2022M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in der Erstlinie eine Checkpointinhibitor-basierte Kombinationstherapie nicht durchgeführt werden kann, kann bei Patienten mit ungünstigem Risikoprofil Pazopanib oder Temsirolimus als individuelle Therapiestrategie angeboten werden (alphabetische Reihenfolge).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[Hudes, G. 2007]</a:t>
                      </a:r>
                      <a:r>
                        <a:rPr sz="1000"/>
                        <a:t>, </a:t>
                      </a:r>
                      <a:r>
                        <a:rPr sz="1000">
                          <a:solidFill>
                            <a:srgbClr val="F7BF66"/>
                          </a:solidFill>
                          <a:hlinkClick r:id="rId3"/>
                        </a:rPr>
                        <a:t>[Motzer, Robert J.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043-017OL-5.0-7.10-2020N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Nach Versagen einer alleinigen VEGF/R-basierten Therapie soll die Folgetherapie aus Cabozantinib oder Nivolumab bestehen. Eine spezifische Sequenz der Substanzen kann nicht empfohlen werden (alphabetische Reihenfolge).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[Choueiri, T. K. 2015]</a:t>
                      </a:r>
                      <a:r>
                        <a:rPr sz="1000"/>
                        <a:t>, </a:t>
                      </a:r>
                      <a:r>
                        <a:rPr sz="1000">
                          <a:solidFill>
                            <a:srgbClr val="F7BF66"/>
                          </a:solidFill>
                          <a:hlinkClick r:id="rId3"/>
                        </a:rPr>
                        <a:t>[Motzer, R. J. 2015]</a:t>
                      </a:r>
                      <a:r>
                        <a:rPr sz="1000"/>
                        <a:t>, </a:t>
                      </a:r>
                      <a:r>
                        <a:rPr sz="1000">
                          <a:solidFill>
                            <a:srgbClr val="F7BF66"/>
                          </a:solidFill>
                          <a:hlinkClick r:id="rId4"/>
                        </a:rPr>
                        <a:t>[Choueiri, T. K.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043-017OL-5.0-7.11-2020M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Nach Versagen eines alleinigen VEGF/R Inhibitors sollte die Kombination aus Lenvatinib + Everolimus eingesetzt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[Choueiri, T. K. 2015]</a:t>
                      </a:r>
                      <a:r>
                        <a:rPr sz="1000"/>
                        <a:t>, </a:t>
                      </a:r>
                      <a:r>
                        <a:rPr sz="1000">
                          <a:solidFill>
                            <a:srgbClr val="F7BF66"/>
                          </a:solidFill>
                          <a:hlinkClick r:id="rId3"/>
                        </a:rPr>
                        <a:t>[Motzer, R. J.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043-017OL-5.0-7.12-2020M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nach Versagen einer VEGF/R Therapie keine Standardempfehlung umgesetzt werden kann, kann alternativ die Behandlung mit einem anderen TKI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[Motzer, R. J. 2008]</a:t>
                      </a:r>
                      <a:r>
                        <a:rPr sz="1000"/>
                        <a:t>, </a:t>
                      </a:r>
                      <a:r>
                        <a:rPr sz="1000">
                          <a:solidFill>
                            <a:srgbClr val="F7BF66"/>
                          </a:solidFill>
                          <a:hlinkClick r:id="rId3"/>
                        </a:rPr>
                        <a:t>[Motzer, R. J. 2013]</a:t>
                      </a:r>
                      <a:r>
                        <a:rPr sz="1000"/>
                        <a:t>, </a:t>
                      </a:r>
                      <a:r>
                        <a:rPr sz="1000">
                          <a:solidFill>
                            <a:srgbClr val="F7BF66"/>
                          </a:solidFill>
                          <a:hlinkClick r:id="rId4"/>
                        </a:rPr>
                        <a:t>[Eichelberg, C. 2015]</a:t>
                      </a:r>
                      <a:r>
                        <a:rPr sz="1000"/>
                        <a:t>, </a:t>
                      </a:r>
                      <a:r>
                        <a:rPr sz="1000">
                          <a:solidFill>
                            <a:srgbClr val="F7BF66"/>
                          </a:solidFill>
                          <a:hlinkClick r:id="rId5"/>
                        </a:rPr>
                        <a:t>[Retz, M. 2019]</a:t>
                      </a:r>
                      <a:r>
                        <a:rPr sz="1000"/>
                        <a:t>, </a:t>
                      </a:r>
                      <a:r>
                        <a:rPr sz="1000">
                          <a:solidFill>
                            <a:srgbClr val="F7BF66"/>
                          </a:solidFill>
                          <a:hlinkClick r:id="rId6"/>
                        </a:rPr>
                        <a:t>[Motzer, R. J.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043-017OL-5.0-7.13-2020N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7.14</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neu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Nach Versagen einer Checkpointinhibitor-basierten Erstlinientherapie ist kein Standard etabliert.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043-017OL-5.0-7.14-2020N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sp>
        <p:nvSpPr>
          <p:cNvPr id="3" name="Rechteck 2">
            <a:extLst>
              <a:ext uri="{FF2B5EF4-FFF2-40B4-BE49-F238E27FC236}">
                <a16:creationId xmlns:a16="http://schemas.microsoft.com/office/drawing/2014/main" id="{CE89007E-F640-5A52-E20C-CA191520432A}"/>
              </a:ext>
            </a:extLst>
          </p:cNvPr>
          <p:cNvSpPr/>
          <p:nvPr/>
        </p:nvSpPr>
        <p:spPr>
          <a:xfrm>
            <a:off x="479376" y="2209073"/>
            <a:ext cx="2159000" cy="498475"/>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Langfassung</a:t>
            </a:r>
          </a:p>
        </p:txBody>
      </p:sp>
      <p:sp>
        <p:nvSpPr>
          <p:cNvPr id="4" name="Rechteck 3">
            <a:extLst>
              <a:ext uri="{FF2B5EF4-FFF2-40B4-BE49-F238E27FC236}">
                <a16:creationId xmlns:a16="http://schemas.microsoft.com/office/drawing/2014/main" id="{881910C1-B1B8-3207-1D2D-11822AEBC28B}"/>
              </a:ext>
            </a:extLst>
          </p:cNvPr>
          <p:cNvSpPr/>
          <p:nvPr/>
        </p:nvSpPr>
        <p:spPr>
          <a:xfrm>
            <a:off x="3734666" y="2206701"/>
            <a:ext cx="2158998" cy="498483"/>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Kurzfassung</a:t>
            </a:r>
          </a:p>
        </p:txBody>
      </p:sp>
      <p:sp>
        <p:nvSpPr>
          <p:cNvPr id="5" name="Rechteck 4">
            <a:extLst>
              <a:ext uri="{FF2B5EF4-FFF2-40B4-BE49-F238E27FC236}">
                <a16:creationId xmlns:a16="http://schemas.microsoft.com/office/drawing/2014/main" id="{60A3C60C-C77E-90B0-0658-6F10CD60B898}"/>
              </a:ext>
            </a:extLst>
          </p:cNvPr>
          <p:cNvSpPr/>
          <p:nvPr/>
        </p:nvSpPr>
        <p:spPr>
          <a:xfrm>
            <a:off x="3734666" y="2931385"/>
            <a:ext cx="2158998"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Foliensatz</a:t>
            </a:r>
          </a:p>
        </p:txBody>
      </p:sp>
      <p:sp>
        <p:nvSpPr>
          <p:cNvPr id="6" name="Rechteck 5">
            <a:extLst>
              <a:ext uri="{FF2B5EF4-FFF2-40B4-BE49-F238E27FC236}">
                <a16:creationId xmlns:a16="http://schemas.microsoft.com/office/drawing/2014/main" id="{D83D69F6-7852-28AC-09E2-A9C6132195D1}"/>
              </a:ext>
            </a:extLst>
          </p:cNvPr>
          <p:cNvSpPr/>
          <p:nvPr/>
        </p:nvSpPr>
        <p:spPr>
          <a:xfrm>
            <a:off x="3734664" y="4403900"/>
            <a:ext cx="4751388" cy="489147"/>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Leitlinienreport</a:t>
            </a:r>
            <a:r>
              <a:rPr lang="de-DE" dirty="0"/>
              <a:t> inkl. Evidenzberichte  </a:t>
            </a:r>
          </a:p>
        </p:txBody>
      </p:sp>
      <p:sp>
        <p:nvSpPr>
          <p:cNvPr id="12" name="Rechteck 11">
            <a:extLst>
              <a:ext uri="{FF2B5EF4-FFF2-40B4-BE49-F238E27FC236}">
                <a16:creationId xmlns:a16="http://schemas.microsoft.com/office/drawing/2014/main" id="{4F6DDE44-15BE-B9E4-2508-80BDE968C156}"/>
              </a:ext>
            </a:extLst>
          </p:cNvPr>
          <p:cNvSpPr/>
          <p:nvPr/>
        </p:nvSpPr>
        <p:spPr>
          <a:xfrm>
            <a:off x="3734665" y="3635446"/>
            <a:ext cx="2158999"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Patientenleitlinie</a:t>
            </a:r>
          </a:p>
        </p:txBody>
      </p:sp>
      <p:cxnSp>
        <p:nvCxnSpPr>
          <p:cNvPr id="17" name="Verbinder: gewinkelt 16">
            <a:extLst>
              <a:ext uri="{FF2B5EF4-FFF2-40B4-BE49-F238E27FC236}">
                <a16:creationId xmlns:a16="http://schemas.microsoft.com/office/drawing/2014/main" id="{9AC57354-5DA4-C48D-BA40-EAA8C9349F8E}"/>
              </a:ext>
            </a:extLst>
          </p:cNvPr>
          <p:cNvCxnSpPr>
            <a:cxnSpLocks/>
            <a:stCxn id="3" idx="3"/>
            <a:endCxn id="5" idx="1"/>
          </p:cNvCxnSpPr>
          <p:nvPr/>
        </p:nvCxnSpPr>
        <p:spPr>
          <a:xfrm>
            <a:off x="2638376" y="2458311"/>
            <a:ext cx="1096290" cy="717648"/>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0" name="Verbinder: gewinkelt 19">
            <a:extLst>
              <a:ext uri="{FF2B5EF4-FFF2-40B4-BE49-F238E27FC236}">
                <a16:creationId xmlns:a16="http://schemas.microsoft.com/office/drawing/2014/main" id="{C98CC2D8-E995-25A4-D423-78605751CB8F}"/>
              </a:ext>
            </a:extLst>
          </p:cNvPr>
          <p:cNvCxnSpPr>
            <a:cxnSpLocks/>
            <a:stCxn id="3" idx="3"/>
            <a:endCxn id="12" idx="1"/>
          </p:cNvCxnSpPr>
          <p:nvPr/>
        </p:nvCxnSpPr>
        <p:spPr>
          <a:xfrm>
            <a:off x="2638376" y="2458311"/>
            <a:ext cx="1096289" cy="1421709"/>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3" name="Verbinder: gewinkelt 22">
            <a:extLst>
              <a:ext uri="{FF2B5EF4-FFF2-40B4-BE49-F238E27FC236}">
                <a16:creationId xmlns:a16="http://schemas.microsoft.com/office/drawing/2014/main" id="{2CDA9DB0-1B3F-3D1B-116C-210AE1723AF0}"/>
              </a:ext>
            </a:extLst>
          </p:cNvPr>
          <p:cNvCxnSpPr>
            <a:cxnSpLocks/>
            <a:stCxn id="3" idx="3"/>
            <a:endCxn id="6" idx="1"/>
          </p:cNvCxnSpPr>
          <p:nvPr/>
        </p:nvCxnSpPr>
        <p:spPr>
          <a:xfrm>
            <a:off x="2638376" y="2458311"/>
            <a:ext cx="1096288" cy="2190163"/>
          </a:xfrm>
          <a:prstGeom prst="bentConnector3">
            <a:avLst>
              <a:gd name="adj1" fmla="val 50000"/>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31" name="Rechteck 30">
            <a:extLst>
              <a:ext uri="{FF2B5EF4-FFF2-40B4-BE49-F238E27FC236}">
                <a16:creationId xmlns:a16="http://schemas.microsoft.com/office/drawing/2014/main" id="{0B603144-F1FB-CE3E-2A29-605018EAE01C}"/>
              </a:ext>
            </a:extLst>
          </p:cNvPr>
          <p:cNvSpPr/>
          <p:nvPr/>
        </p:nvSpPr>
        <p:spPr>
          <a:xfrm>
            <a:off x="476100" y="2948229"/>
            <a:ext cx="2158999"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Englische Version</a:t>
            </a:r>
          </a:p>
        </p:txBody>
      </p:sp>
      <p:cxnSp>
        <p:nvCxnSpPr>
          <p:cNvPr id="42" name="Gerade Verbindung mit Pfeil 41">
            <a:extLst>
              <a:ext uri="{FF2B5EF4-FFF2-40B4-BE49-F238E27FC236}">
                <a16:creationId xmlns:a16="http://schemas.microsoft.com/office/drawing/2014/main" id="{91552C5C-5658-4056-2EBE-AF63F1859BFA}"/>
              </a:ext>
            </a:extLst>
          </p:cNvPr>
          <p:cNvCxnSpPr>
            <a:cxnSpLocks/>
            <a:stCxn id="3" idx="3"/>
            <a:endCxn id="4" idx="1"/>
          </p:cNvCxnSpPr>
          <p:nvPr/>
        </p:nvCxnSpPr>
        <p:spPr>
          <a:xfrm flipV="1">
            <a:off x="2638376" y="2455943"/>
            <a:ext cx="1096290" cy="236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3" name="Gerade Verbindung mit Pfeil 42">
            <a:extLst>
              <a:ext uri="{FF2B5EF4-FFF2-40B4-BE49-F238E27FC236}">
                <a16:creationId xmlns:a16="http://schemas.microsoft.com/office/drawing/2014/main" id="{D6F17366-5102-9334-6C6D-6E25F76610F1}"/>
              </a:ext>
            </a:extLst>
          </p:cNvPr>
          <p:cNvCxnSpPr>
            <a:cxnSpLocks/>
            <a:stCxn id="3" idx="2"/>
            <a:endCxn id="31" idx="0"/>
          </p:cNvCxnSpPr>
          <p:nvPr/>
        </p:nvCxnSpPr>
        <p:spPr>
          <a:xfrm flipH="1">
            <a:off x="1555600" y="2707547"/>
            <a:ext cx="3277" cy="24068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45" name="TextBox 4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453181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extLst>
              <p:ext uri="{D42A27DB-BD31-4B8C-83A1-F6EECF244321}">
                <p14:modId xmlns:p14="http://schemas.microsoft.com/office/powerpoint/2010/main" val="1447303987"/>
              </p:ext>
            </p:extLst>
          </p:nvPr>
        </p:nvGraphicFramePr>
        <p:xfrm>
          <a:off x="360000" y="18900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dirty="0" err="1">
                          <a:latin typeface="Lucida Sans"/>
                        </a:rPr>
                        <a:t>Nach</a:t>
                      </a:r>
                      <a:r>
                        <a:rPr sz="1000" b="0" i="0" u="none" dirty="0">
                          <a:latin typeface="Lucida Sans"/>
                        </a:rPr>
                        <a:t> </a:t>
                      </a:r>
                      <a:r>
                        <a:rPr sz="1000" b="0" i="0" u="none" dirty="0" err="1">
                          <a:latin typeface="Lucida Sans"/>
                        </a:rPr>
                        <a:t>Versagen</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Kombinationstherapie</a:t>
                      </a:r>
                      <a:r>
                        <a:rPr sz="1000" b="0" i="0" u="none" dirty="0">
                          <a:latin typeface="Lucida Sans"/>
                        </a:rPr>
                        <a:t> </a:t>
                      </a:r>
                      <a:r>
                        <a:rPr sz="1000" b="0" i="0" u="none" dirty="0" err="1">
                          <a:latin typeface="Lucida Sans"/>
                        </a:rPr>
                        <a:t>aus</a:t>
                      </a:r>
                      <a:r>
                        <a:rPr sz="1000" b="0" i="0" u="none" dirty="0">
                          <a:latin typeface="Lucida Sans"/>
                        </a:rPr>
                        <a:t> </a:t>
                      </a:r>
                      <a:r>
                        <a:rPr sz="1000" b="0" i="0" u="none" dirty="0" err="1">
                          <a:latin typeface="Lucida Sans"/>
                        </a:rPr>
                        <a:t>Nivolumab+Ipilipumab</a:t>
                      </a:r>
                      <a:r>
                        <a:rPr sz="1000" b="0" i="0" u="none" dirty="0">
                          <a:latin typeface="Lucida Sans"/>
                        </a:rPr>
                        <a:t> </a:t>
                      </a:r>
                      <a:r>
                        <a:rPr sz="1000" b="0" i="0" u="none" dirty="0" err="1">
                          <a:latin typeface="Lucida Sans"/>
                        </a:rPr>
                        <a:t>sollte</a:t>
                      </a:r>
                      <a:r>
                        <a:rPr sz="1000" b="0" i="0" u="none" dirty="0">
                          <a:latin typeface="Lucida Sans"/>
                        </a:rPr>
                        <a:t> </a:t>
                      </a:r>
                      <a:r>
                        <a:rPr sz="1000" b="0" i="0" u="none" dirty="0" err="1">
                          <a:latin typeface="Lucida Sans"/>
                        </a:rPr>
                        <a:t>eine</a:t>
                      </a:r>
                      <a:r>
                        <a:rPr sz="1000" b="0" i="0" u="none" dirty="0">
                          <a:latin typeface="Lucida Sans"/>
                        </a:rPr>
                        <a:t> TKI-</a:t>
                      </a:r>
                      <a:r>
                        <a:rPr sz="1000" b="0" i="0" u="none" dirty="0" err="1">
                          <a:latin typeface="Lucida Sans"/>
                        </a:rPr>
                        <a:t>basierte</a:t>
                      </a:r>
                      <a:r>
                        <a:rPr sz="1000" b="0" i="0" u="none" dirty="0">
                          <a:latin typeface="Lucida Sans"/>
                        </a:rPr>
                        <a:t> </a:t>
                      </a:r>
                      <a:r>
                        <a:rPr sz="1000" b="0" i="0" u="none" dirty="0" err="1">
                          <a:latin typeface="Lucida Sans"/>
                        </a:rPr>
                        <a:t>Therapie</a:t>
                      </a:r>
                      <a:r>
                        <a:rPr sz="1000" b="0" i="0" u="none" dirty="0">
                          <a:latin typeface="Lucida Sans"/>
                        </a:rPr>
                        <a:t> </a:t>
                      </a:r>
                      <a:r>
                        <a:rPr sz="1000" b="0" i="0" u="none" dirty="0" err="1">
                          <a:latin typeface="Lucida Sans"/>
                        </a:rPr>
                        <a:t>verabreicht</a:t>
                      </a:r>
                      <a:r>
                        <a:rPr sz="1000" b="0" i="0" u="none" dirty="0">
                          <a:latin typeface="Lucida Sans"/>
                        </a:rPr>
                        <a:t> </a:t>
                      </a:r>
                      <a:r>
                        <a:rPr sz="1000" b="0" i="0" u="none" dirty="0" err="1">
                          <a:latin typeface="Lucida Sans"/>
                        </a:rPr>
                        <a:t>werden</a:t>
                      </a:r>
                      <a:r>
                        <a:rPr sz="1000" b="0" i="0" u="none" dirty="0">
                          <a:latin typeface="Lucida Sans"/>
                        </a:rPr>
                        <a:t> (</a:t>
                      </a:r>
                      <a:r>
                        <a:rPr sz="1000" b="0" i="0" u="none" dirty="0" err="1">
                          <a:latin typeface="Lucida Sans"/>
                        </a:rPr>
                        <a:t>Zulassungsstatus</a:t>
                      </a:r>
                      <a:r>
                        <a:rPr sz="1000" b="0" i="0" u="none" dirty="0">
                          <a:latin typeface="Lucida Sans"/>
                        </a:rPr>
                        <a:t> </a:t>
                      </a:r>
                      <a:r>
                        <a:rPr sz="1000" b="0" i="0" u="none" dirty="0" err="1">
                          <a:latin typeface="Lucida Sans"/>
                        </a:rPr>
                        <a:t>beachten</a:t>
                      </a:r>
                      <a:r>
                        <a:rPr sz="1000" b="0" i="0" u="none" dirty="0">
                          <a:latin typeface="Lucida Sans"/>
                        </a:rPr>
                        <a:t>*).</a:t>
                      </a:r>
                    </a:p>
                    <a:p>
                      <a:pPr>
                        <a:defRPr sz="1000">
                          <a:solidFill>
                            <a:srgbClr val="000000"/>
                          </a:solidFill>
                          <a:latin typeface="Lucida Sans"/>
                        </a:defRPr>
                      </a:pPr>
                      <a:endParaRPr lang="de-DE" sz="1000" b="0" i="0" u="none" dirty="0">
                        <a:latin typeface="Lucida Sans"/>
                      </a:endParaRPr>
                    </a:p>
                    <a:p>
                      <a:pPr>
                        <a:defRPr sz="1000">
                          <a:solidFill>
                            <a:srgbClr val="000000"/>
                          </a:solidFill>
                          <a:latin typeface="Lucida Sans"/>
                        </a:defRPr>
                      </a:pPr>
                      <a:r>
                        <a:rPr sz="1000" b="0" i="0" u="none" dirty="0">
                          <a:latin typeface="Lucida Sans"/>
                        </a:rPr>
                        <a:t>*Nur </a:t>
                      </a:r>
                      <a:r>
                        <a:rPr sz="1000" b="0" i="0" u="none" dirty="0" err="1">
                          <a:latin typeface="Lucida Sans"/>
                        </a:rPr>
                        <a:t>bei</a:t>
                      </a:r>
                      <a:r>
                        <a:rPr sz="1000" b="0" i="0" u="none" dirty="0">
                          <a:latin typeface="Lucida Sans"/>
                        </a:rPr>
                        <a:t> Sunitinib </a:t>
                      </a:r>
                      <a:r>
                        <a:rPr sz="1000" b="0" i="0" u="none" dirty="0" err="1">
                          <a:latin typeface="Lucida Sans"/>
                        </a:rPr>
                        <a:t>deckt</a:t>
                      </a:r>
                      <a:r>
                        <a:rPr sz="1000" b="0" i="0" u="none" dirty="0">
                          <a:latin typeface="Lucida Sans"/>
                        </a:rPr>
                        <a:t> der </a:t>
                      </a:r>
                      <a:r>
                        <a:rPr sz="1000" b="0" i="0" u="none" dirty="0" err="1">
                          <a:latin typeface="Lucida Sans"/>
                        </a:rPr>
                        <a:t>Zulassungstext</a:t>
                      </a:r>
                      <a:r>
                        <a:rPr sz="1000" b="0" i="0" u="none" dirty="0">
                          <a:latin typeface="Lucida Sans"/>
                        </a:rPr>
                        <a:t> </a:t>
                      </a:r>
                      <a:r>
                        <a:rPr sz="1000" b="0" i="0" u="none" dirty="0" err="1">
                          <a:latin typeface="Lucida Sans"/>
                        </a:rPr>
                        <a:t>auch</a:t>
                      </a:r>
                      <a:r>
                        <a:rPr sz="1000" b="0" i="0" u="none" dirty="0">
                          <a:latin typeface="Lucida Sans"/>
                        </a:rPr>
                        <a:t> </a:t>
                      </a:r>
                      <a:r>
                        <a:rPr sz="1000" b="0" i="0" u="none" dirty="0" err="1">
                          <a:latin typeface="Lucida Sans"/>
                        </a:rPr>
                        <a:t>einen</a:t>
                      </a:r>
                      <a:r>
                        <a:rPr sz="1000" b="0" i="0" u="none" dirty="0">
                          <a:latin typeface="Lucida Sans"/>
                        </a:rPr>
                        <a:t> </a:t>
                      </a:r>
                      <a:r>
                        <a:rPr sz="1000" b="0" i="0" u="none" dirty="0" err="1">
                          <a:latin typeface="Lucida Sans"/>
                        </a:rPr>
                        <a:t>Einsatz</a:t>
                      </a:r>
                      <a:r>
                        <a:rPr sz="1000" b="0" i="0" u="none" dirty="0">
                          <a:latin typeface="Lucida Sans"/>
                        </a:rPr>
                        <a:t> </a:t>
                      </a:r>
                      <a:r>
                        <a:rPr sz="1000" b="0" i="0" u="none" dirty="0" err="1">
                          <a:latin typeface="Lucida Sans"/>
                        </a:rPr>
                        <a:t>nach</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Therapie</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Nivolumab+Ipilimumab</a:t>
                      </a:r>
                      <a:r>
                        <a:rPr sz="1000" b="0" i="0" u="none" dirty="0">
                          <a:latin typeface="Lucida Sans"/>
                        </a:rPr>
                        <a:t> ab.  Bei </a:t>
                      </a:r>
                      <a:r>
                        <a:rPr sz="1000" b="0" i="0" u="none" dirty="0" err="1">
                          <a:latin typeface="Lucida Sans"/>
                        </a:rPr>
                        <a:t>allen</a:t>
                      </a:r>
                      <a:r>
                        <a:rPr sz="1000" b="0" i="0" u="none" dirty="0">
                          <a:latin typeface="Lucida Sans"/>
                        </a:rPr>
                        <a:t> </a:t>
                      </a:r>
                      <a:r>
                        <a:rPr sz="1000" b="0" i="0" u="none" dirty="0" err="1">
                          <a:latin typeface="Lucida Sans"/>
                        </a:rPr>
                        <a:t>anderen</a:t>
                      </a:r>
                      <a:r>
                        <a:rPr sz="1000" b="0" i="0" u="none" dirty="0">
                          <a:latin typeface="Lucida Sans"/>
                        </a:rPr>
                        <a:t> TKIs </a:t>
                      </a:r>
                      <a:r>
                        <a:rPr sz="1000" b="0" i="0" u="none" dirty="0" err="1">
                          <a:latin typeface="Lucida Sans"/>
                        </a:rPr>
                        <a:t>handelt</a:t>
                      </a:r>
                      <a:r>
                        <a:rPr sz="1000" b="0" i="0" u="none" dirty="0">
                          <a:latin typeface="Lucida Sans"/>
                        </a:rPr>
                        <a:t> es </a:t>
                      </a:r>
                      <a:r>
                        <a:rPr sz="1000" b="0" i="0" u="none" dirty="0" err="1">
                          <a:latin typeface="Lucida Sans"/>
                        </a:rPr>
                        <a:t>sich</a:t>
                      </a:r>
                      <a:r>
                        <a:rPr sz="1000" b="0" i="0" u="none" dirty="0">
                          <a:latin typeface="Lucida Sans"/>
                        </a:rPr>
                        <a:t> um </a:t>
                      </a:r>
                      <a:r>
                        <a:rPr sz="1000" b="0" i="0" u="none" dirty="0" err="1">
                          <a:latin typeface="Lucida Sans"/>
                        </a:rPr>
                        <a:t>einen</a:t>
                      </a:r>
                      <a:r>
                        <a:rPr sz="1000" b="0" i="0" u="none" dirty="0">
                          <a:latin typeface="Lucida Sans"/>
                        </a:rPr>
                        <a:t> Off-Label-Use.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043-017OL-5.0-7.15-2020N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extLst>
              <p:ext uri="{D42A27DB-BD31-4B8C-83A1-F6EECF244321}">
                <p14:modId xmlns:p14="http://schemas.microsoft.com/office/powerpoint/2010/main" val="969735582"/>
              </p:ext>
            </p:extLst>
          </p:nvPr>
        </p:nvGraphicFramePr>
        <p:xfrm>
          <a:off x="360000" y="18900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dirty="0" err="1">
                          <a:latin typeface="Lucida Sans"/>
                        </a:rPr>
                        <a:t>Nach</a:t>
                      </a:r>
                      <a:r>
                        <a:rPr sz="1000" b="0" i="0" u="none" dirty="0">
                          <a:latin typeface="Lucida Sans"/>
                        </a:rPr>
                        <a:t> </a:t>
                      </a:r>
                      <a:r>
                        <a:rPr sz="1000" b="0" i="0" u="none" dirty="0" err="1">
                          <a:latin typeface="Lucida Sans"/>
                        </a:rPr>
                        <a:t>Versagen</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Kombinationstherapie</a:t>
                      </a:r>
                      <a:r>
                        <a:rPr sz="1000" b="0" i="0" u="none" dirty="0">
                          <a:latin typeface="Lucida Sans"/>
                        </a:rPr>
                        <a:t> </a:t>
                      </a:r>
                      <a:r>
                        <a:rPr sz="1000" b="0" i="0" u="none" dirty="0" err="1">
                          <a:latin typeface="Lucida Sans"/>
                        </a:rPr>
                        <a:t>aus</a:t>
                      </a:r>
                      <a:r>
                        <a:rPr sz="1000" b="0" i="0" u="none" dirty="0">
                          <a:latin typeface="Lucida Sans"/>
                        </a:rPr>
                        <a:t> Avelumab + </a:t>
                      </a:r>
                      <a:r>
                        <a:rPr sz="1000" b="0" i="0" u="none" dirty="0" err="1">
                          <a:latin typeface="Lucida Sans"/>
                        </a:rPr>
                        <a:t>Axitinib</a:t>
                      </a:r>
                      <a:r>
                        <a:rPr sz="1000" b="0" i="0" u="none" dirty="0">
                          <a:latin typeface="Lucida Sans"/>
                        </a:rPr>
                        <a:t>, Nivolumab + </a:t>
                      </a:r>
                      <a:r>
                        <a:rPr sz="1000" b="0" i="0" u="none" dirty="0" err="1">
                          <a:latin typeface="Lucida Sans"/>
                        </a:rPr>
                        <a:t>Cabozantinib</a:t>
                      </a:r>
                      <a:r>
                        <a:rPr sz="1000" b="0" i="0" u="none" dirty="0">
                          <a:latin typeface="Lucida Sans"/>
                        </a:rPr>
                        <a:t>, </a:t>
                      </a:r>
                      <a:r>
                        <a:rPr sz="1000" b="0" i="0" u="none" dirty="0" err="1">
                          <a:latin typeface="Lucida Sans"/>
                        </a:rPr>
                        <a:t>Pembrolizumab+Axitinib</a:t>
                      </a:r>
                      <a:r>
                        <a:rPr sz="1000" b="0" i="0" u="none" dirty="0">
                          <a:latin typeface="Lucida Sans"/>
                        </a:rPr>
                        <a:t> </a:t>
                      </a:r>
                      <a:r>
                        <a:rPr sz="1000" b="0" i="0" u="none" dirty="0" err="1">
                          <a:latin typeface="Lucida Sans"/>
                        </a:rPr>
                        <a:t>oder</a:t>
                      </a:r>
                      <a:r>
                        <a:rPr sz="1000" b="0" i="0" u="none" dirty="0">
                          <a:latin typeface="Lucida Sans"/>
                        </a:rPr>
                        <a:t> Pembrolizumab + Lenvatinib </a:t>
                      </a:r>
                      <a:r>
                        <a:rPr sz="1000" b="0" i="0" u="none" dirty="0" err="1">
                          <a:latin typeface="Lucida Sans"/>
                        </a:rPr>
                        <a:t>sollte</a:t>
                      </a:r>
                      <a:r>
                        <a:rPr sz="1000" b="0" i="0" u="none" dirty="0">
                          <a:latin typeface="Lucida Sans"/>
                        </a:rPr>
                        <a:t> </a:t>
                      </a:r>
                      <a:r>
                        <a:rPr sz="1000" b="0" i="0" u="none" dirty="0" err="1">
                          <a:latin typeface="Lucida Sans"/>
                        </a:rPr>
                        <a:t>eine</a:t>
                      </a:r>
                      <a:r>
                        <a:rPr sz="1000" b="0" i="0" u="none" dirty="0">
                          <a:latin typeface="Lucida Sans"/>
                        </a:rPr>
                        <a:t> TKI-</a:t>
                      </a:r>
                      <a:r>
                        <a:rPr sz="1000" b="0" i="0" u="none" dirty="0" err="1">
                          <a:latin typeface="Lucida Sans"/>
                        </a:rPr>
                        <a:t>basierte</a:t>
                      </a:r>
                      <a:r>
                        <a:rPr sz="1000" b="0" i="0" u="none" dirty="0">
                          <a:latin typeface="Lucida Sans"/>
                        </a:rPr>
                        <a:t> </a:t>
                      </a:r>
                      <a:r>
                        <a:rPr sz="1000" b="0" i="0" u="none" dirty="0" err="1">
                          <a:latin typeface="Lucida Sans"/>
                        </a:rPr>
                        <a:t>Therapie</a:t>
                      </a:r>
                      <a:r>
                        <a:rPr sz="1000" b="0" i="0" u="none" dirty="0">
                          <a:latin typeface="Lucida Sans"/>
                        </a:rPr>
                        <a:t> </a:t>
                      </a:r>
                      <a:r>
                        <a:rPr sz="1000" b="0" i="0" u="none" dirty="0" err="1">
                          <a:latin typeface="Lucida Sans"/>
                        </a:rPr>
                        <a:t>verabreicht</a:t>
                      </a:r>
                      <a:r>
                        <a:rPr sz="1000" b="0" i="0" u="none" dirty="0">
                          <a:latin typeface="Lucida Sans"/>
                        </a:rPr>
                        <a:t> </a:t>
                      </a:r>
                      <a:r>
                        <a:rPr sz="1000" b="0" i="0" u="none" dirty="0" err="1">
                          <a:latin typeface="Lucida Sans"/>
                        </a:rPr>
                        <a:t>werden</a:t>
                      </a:r>
                      <a:r>
                        <a:rPr sz="1000" b="0" i="0" u="none" dirty="0">
                          <a:latin typeface="Lucida Sans"/>
                        </a:rPr>
                        <a:t> (</a:t>
                      </a:r>
                      <a:r>
                        <a:rPr sz="1000" b="0" i="0" u="none" dirty="0" err="1">
                          <a:latin typeface="Lucida Sans"/>
                        </a:rPr>
                        <a:t>Zulassungstatus</a:t>
                      </a:r>
                      <a:r>
                        <a:rPr sz="1000" b="0" i="0" u="none" dirty="0">
                          <a:latin typeface="Lucida Sans"/>
                        </a:rPr>
                        <a:t> </a:t>
                      </a:r>
                      <a:r>
                        <a:rPr sz="1000" b="0" i="0" u="none" dirty="0" err="1">
                          <a:latin typeface="Lucida Sans"/>
                        </a:rPr>
                        <a:t>beachten</a:t>
                      </a:r>
                      <a:r>
                        <a:rPr sz="1000" b="0" i="0" u="none" dirty="0">
                          <a:latin typeface="Lucida Sans"/>
                        </a:rPr>
                        <a:t>*).</a:t>
                      </a:r>
                    </a:p>
                    <a:p>
                      <a:pPr>
                        <a:defRPr sz="1000">
                          <a:solidFill>
                            <a:srgbClr val="000000"/>
                          </a:solidFill>
                          <a:latin typeface="Lucida Sans"/>
                        </a:defRPr>
                      </a:pPr>
                      <a:endParaRPr lang="de-DE" sz="1000" b="0" i="0" u="none" dirty="0">
                        <a:latin typeface="Lucida Sans"/>
                      </a:endParaRPr>
                    </a:p>
                    <a:p>
                      <a:pPr>
                        <a:defRPr sz="1000">
                          <a:solidFill>
                            <a:srgbClr val="000000"/>
                          </a:solidFill>
                          <a:latin typeface="Lucida Sans"/>
                        </a:defRPr>
                      </a:pPr>
                      <a:r>
                        <a:rPr sz="1000" b="0" i="0" u="none" dirty="0">
                          <a:latin typeface="Lucida Sans"/>
                        </a:rPr>
                        <a:t>*Bei Sunitinib, </a:t>
                      </a:r>
                      <a:r>
                        <a:rPr sz="1000" b="0" i="0" u="none" dirty="0" err="1">
                          <a:latin typeface="Lucida Sans"/>
                        </a:rPr>
                        <a:t>Cabozantinib</a:t>
                      </a:r>
                      <a:r>
                        <a:rPr sz="1000" b="0" i="0" u="none" dirty="0">
                          <a:latin typeface="Lucida Sans"/>
                        </a:rPr>
                        <a:t> und </a:t>
                      </a:r>
                      <a:r>
                        <a:rPr sz="1000" b="0" i="0" u="none" dirty="0" err="1">
                          <a:latin typeface="Lucida Sans"/>
                        </a:rPr>
                        <a:t>Lenvatinib+Everolimus</a:t>
                      </a:r>
                      <a:r>
                        <a:rPr sz="1000" b="0" i="0" u="none" dirty="0">
                          <a:latin typeface="Lucida Sans"/>
                        </a:rPr>
                        <a:t> </a:t>
                      </a:r>
                      <a:r>
                        <a:rPr sz="1000" b="0" i="0" u="none" dirty="0" err="1">
                          <a:latin typeface="Lucida Sans"/>
                        </a:rPr>
                        <a:t>deckt</a:t>
                      </a:r>
                      <a:r>
                        <a:rPr sz="1000" b="0" i="0" u="none" dirty="0">
                          <a:latin typeface="Lucida Sans"/>
                        </a:rPr>
                        <a:t> der </a:t>
                      </a:r>
                      <a:r>
                        <a:rPr sz="1000" b="0" i="0" u="none" dirty="0" err="1">
                          <a:latin typeface="Lucida Sans"/>
                        </a:rPr>
                        <a:t>Zulassungstext</a:t>
                      </a:r>
                      <a:r>
                        <a:rPr sz="1000" b="0" i="0" u="none" dirty="0">
                          <a:latin typeface="Lucida Sans"/>
                        </a:rPr>
                        <a:t> </a:t>
                      </a:r>
                      <a:r>
                        <a:rPr sz="1000" b="0" i="0" u="none" dirty="0" err="1">
                          <a:latin typeface="Lucida Sans"/>
                        </a:rPr>
                        <a:t>diese</a:t>
                      </a:r>
                      <a:r>
                        <a:rPr sz="1000" b="0" i="0" u="none" dirty="0">
                          <a:latin typeface="Lucida Sans"/>
                        </a:rPr>
                        <a:t> </a:t>
                      </a:r>
                      <a:r>
                        <a:rPr sz="1000" b="0" i="0" u="none" dirty="0" err="1">
                          <a:latin typeface="Lucida Sans"/>
                        </a:rPr>
                        <a:t>Indikation</a:t>
                      </a:r>
                      <a:r>
                        <a:rPr sz="1000" b="0" i="0" u="none" dirty="0">
                          <a:latin typeface="Lucida Sans"/>
                        </a:rPr>
                        <a:t> ab.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043-017OL-5.0-7.16-2022M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7.17</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neu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Nach Versagen eines mTOR-Inhibitors in der Erstlinientherapie ist kein Standard etabliert.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043-017OL-5.0-7.17-2020N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Nach Versagen eines mTOR-Inhibitors sollte die Folgetherapie mittels eines Tyrosinkinaseinhibitors (TKI) oder Nivolumab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[Motzer, R. J. 2015]</a:t>
                      </a:r>
                      <a:r>
                        <a:rPr sz="1000"/>
                        <a:t>, </a:t>
                      </a:r>
                      <a:r>
                        <a:rPr sz="1000">
                          <a:solidFill>
                            <a:srgbClr val="F7BF66"/>
                          </a:solidFill>
                          <a:hlinkClick r:id="rId3"/>
                        </a:rPr>
                        <a:t>[Motzer, R. J. 2008]</a:t>
                      </a:r>
                      <a:r>
                        <a:rPr sz="1000"/>
                        <a:t>, </a:t>
                      </a:r>
                      <a:r>
                        <a:rPr sz="1000">
                          <a:solidFill>
                            <a:srgbClr val="F7BF66"/>
                          </a:solidFill>
                          <a:hlinkClick r:id="rId4"/>
                        </a:rPr>
                        <a:t>[Motzer, R. J. 2013]</a:t>
                      </a:r>
                      <a:r>
                        <a:rPr sz="1000"/>
                        <a:t>, </a:t>
                      </a:r>
                      <a:r>
                        <a:rPr sz="1000">
                          <a:solidFill>
                            <a:srgbClr val="F7BF66"/>
                          </a:solidFill>
                          <a:hlinkClick r:id="rId5"/>
                        </a:rPr>
                        <a:t>[Eichelberg, C. 2015]</a:t>
                      </a:r>
                      <a:r>
                        <a:rPr sz="1000"/>
                        <a:t>, </a:t>
                      </a:r>
                      <a:r>
                        <a:rPr sz="1000">
                          <a:solidFill>
                            <a:srgbClr val="F7BF66"/>
                          </a:solidFill>
                          <a:hlinkClick r:id="rId6"/>
                        </a:rPr>
                        <a:t>[Retz, M. 2019]</a:t>
                      </a:r>
                      <a:r>
                        <a:rPr sz="1000"/>
                        <a:t>, </a:t>
                      </a:r>
                      <a:r>
                        <a:rPr sz="1000">
                          <a:solidFill>
                            <a:srgbClr val="F7BF66"/>
                          </a:solidFill>
                          <a:hlinkClick r:id="rId7"/>
                        </a:rPr>
                        <a:t>[Motzer, R. J.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043-017OL-5.0-7.18-2020M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7.19</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neu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Drittlinientherapie ist kein Standard etabliert.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043-017OL-5.0-7.19-2020N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Auswahl der Systemtherapie soll die Vortherapien berücksichtigen.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043-017OL-5.0-7.20-2020N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sollten Substanzen gegeben werden, die in der Vortherapie nicht enthalten waren.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043-017OL-5.0-7.21-2020N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Systemtherapie des metastasierten Nierenzellkarzinoms</a:t>
            </a:r>
          </a:p>
          <a:p>
            <a:r>
              <a:rPr sz="1400"/>
              <a:t>Kapitel 7.5: Therapie des fortgeschrittenen und/oder metastasierten klarzelligen Nierenzellkarzinoms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2022</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die eine Therapie mit einem Checkpoint-Inhibitor erhalten, sollen auch nach Therapieende auf immunvermittelte Nebenwirkungen kontrolliert werden. Treten Immuntherapie-assoziierte Nebenwirkungen auf, sollen diese in Abhängigkeit der Schwere therapiert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[Motzer, R. J. 2019]</a:t>
                      </a:r>
                      <a:r>
                        <a:rPr sz="1000"/>
                        <a:t>, </a:t>
                      </a:r>
                      <a:r>
                        <a:rPr sz="1000">
                          <a:solidFill>
                            <a:srgbClr val="F7BF66"/>
                          </a:solidFill>
                          <a:hlinkClick r:id="rId2"/>
                        </a:rPr>
                        <a:t>[Choueiri, T. K. 2015]</a:t>
                      </a:r>
                      <a:r>
                        <a:rPr sz="1000"/>
                        <a:t>, </a:t>
                      </a:r>
                      <a:r>
                        <a:rPr sz="1000">
                          <a:solidFill>
                            <a:srgbClr val="F7BF66"/>
                          </a:solidFill>
                          <a:hlinkClick r:id="rId3"/>
                        </a:rPr>
                        <a:t>[Motzer, R. J.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043-017OL-5.0-7.22-2022M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32" y="381000"/>
            <a:ext cx="11582400" cy="1066800"/>
          </a:xfrm>
        </p:spPr>
        <p:txBody>
          <a:bodyPr/>
          <a:lstStyle/>
          <a:p>
            <a:pPr>
              <a:defRPr sz="2000"/>
            </a:pPr>
            <a:r>
              <a:t>VEGF-Inhibitoren</a:t>
            </a:r>
          </a:p>
        </p:txBody>
      </p:sp>
      <p:graphicFrame>
        <p:nvGraphicFramePr>
          <p:cNvPr id="3" name="Table 2"/>
          <p:cNvGraphicFramePr>
            <a:graphicFrameLocks noGrp="1"/>
          </p:cNvGraphicFramePr>
          <p:nvPr>
            <p:extLst>
              <p:ext uri="{D42A27DB-BD31-4B8C-83A1-F6EECF244321}">
                <p14:modId xmlns:p14="http://schemas.microsoft.com/office/powerpoint/2010/main" val="824284154"/>
              </p:ext>
            </p:extLst>
          </p:nvPr>
        </p:nvGraphicFramePr>
        <p:xfrm>
          <a:off x="272232" y="1104900"/>
          <a:ext cx="11472000" cy="464820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0" i="0" u="none"/>
                        <a:t>VEGF-</a:t>
                      </a:r>
                      <a:r>
                        <a:rPr sz="1000" b="0" i="0" u="none">
                          <a:solidFill>
                            <a:srgbClr val="000000"/>
                          </a:solidFill>
                        </a:rPr>
                        <a:t> Inhibitoren 
</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Anwendungsgebiete</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Nutzenbewertung G-BA</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Axitinib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Erstlinie in Kombination mit Pembrolizumab oder Avelumab </a:t>
                      </a:r>
                    </a:p>
                    <a:p>
                      <a:pPr algn="l">
                        <a:spcAft>
                          <a:spcPts val="500"/>
                        </a:spcAft>
                      </a:pPr>
                      <a:r>
                        <a:rPr sz="1000" b="0" i="0" u="none">
                          <a:solidFill>
                            <a:srgbClr val="000000"/>
                          </a:solidFill>
                        </a:rPr>
                        <a:t>Zweitlinie nach Sunitinib oder Zytokinen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Nach Sunitinib: Zusatznutzen ist nicht belegt[1]</a:t>
                      </a:r>
                    </a:p>
                    <a:p>
                      <a:pPr algn="l">
                        <a:spcAft>
                          <a:spcPts val="500"/>
                        </a:spcAft>
                      </a:pPr>
                      <a:r>
                        <a:rPr sz="1000" b="0" i="0" u="none">
                          <a:solidFill>
                            <a:srgbClr val="000000"/>
                          </a:solidFill>
                        </a:rPr>
                        <a:t>Nach Zytokinen: Anhaltspunkt für geringen Zusatznutzen[2]</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Bevacizumab</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Erstlinie</a:t>
                      </a:r>
                      <a:r>
                        <a:rPr sz="1000" b="0" i="0" u="none" dirty="0">
                          <a:solidFill>
                            <a:srgbClr val="000000"/>
                          </a:solidFill>
                        </a:rPr>
                        <a:t> </a:t>
                      </a:r>
                      <a:r>
                        <a:rPr sz="1000" b="0" i="0" u="none" dirty="0" err="1">
                          <a:solidFill>
                            <a:srgbClr val="000000"/>
                          </a:solidFill>
                        </a:rPr>
                        <a:t>nach</a:t>
                      </a:r>
                      <a:r>
                        <a:rPr sz="1000" b="0" i="0" u="none" dirty="0">
                          <a:solidFill>
                            <a:srgbClr val="000000"/>
                          </a:solidFill>
                        </a:rPr>
                        <a:t> </a:t>
                      </a:r>
                      <a:r>
                        <a:rPr sz="1000" b="0" i="0" u="none" dirty="0" err="1">
                          <a:solidFill>
                            <a:srgbClr val="000000"/>
                          </a:solidFill>
                        </a:rPr>
                        <a:t>Zytokin</a:t>
                      </a:r>
                      <a:r>
                        <a:rPr sz="1000" b="0" i="0" u="none" dirty="0">
                          <a:solidFill>
                            <a:srgbClr val="000000"/>
                          </a:solidFill>
                        </a:rPr>
                        <a:t>, in </a:t>
                      </a:r>
                      <a:r>
                        <a:rPr sz="1000" b="0" i="0" u="none" dirty="0" err="1">
                          <a:solidFill>
                            <a:srgbClr val="000000"/>
                          </a:solidFill>
                        </a:rPr>
                        <a:t>Kombination</a:t>
                      </a:r>
                      <a:r>
                        <a:rPr sz="1000" b="0" i="0" u="none" dirty="0">
                          <a:solidFill>
                            <a:srgbClr val="000000"/>
                          </a:solidFill>
                        </a:rPr>
                        <a:t> </a:t>
                      </a:r>
                      <a:r>
                        <a:rPr sz="1000" b="0" i="0" u="none" dirty="0" err="1">
                          <a:solidFill>
                            <a:srgbClr val="000000"/>
                          </a:solidFill>
                        </a:rPr>
                        <a:t>mit</a:t>
                      </a:r>
                      <a:r>
                        <a:rPr sz="1000" b="0" i="0" u="none" dirty="0">
                          <a:solidFill>
                            <a:srgbClr val="000000"/>
                          </a:solidFill>
                        </a:rPr>
                        <a:t> Inf alpha </a:t>
                      </a:r>
                      <a:r>
                        <a:rPr sz="1000" b="0" i="0" u="none" dirty="0" err="1">
                          <a:solidFill>
                            <a:srgbClr val="000000"/>
                          </a:solidFill>
                        </a:rPr>
                        <a:t>bei</a:t>
                      </a:r>
                      <a:r>
                        <a:rPr sz="1000" b="0" i="0" u="none" dirty="0">
                          <a:solidFill>
                            <a:srgbClr val="000000"/>
                          </a:solidFill>
                        </a:rPr>
                        <a:t> </a:t>
                      </a:r>
                      <a:r>
                        <a:rPr sz="1000" b="0" i="0" u="none" dirty="0" err="1">
                          <a:solidFill>
                            <a:srgbClr val="000000"/>
                          </a:solidFill>
                        </a:rPr>
                        <a:t>günstigem</a:t>
                      </a:r>
                      <a:r>
                        <a:rPr sz="1000" b="0" i="0" u="none" dirty="0">
                          <a:solidFill>
                            <a:srgbClr val="000000"/>
                          </a:solidFill>
                        </a:rPr>
                        <a:t>/ </a:t>
                      </a:r>
                      <a:r>
                        <a:rPr sz="1000" b="0" i="0" u="none" dirty="0" err="1">
                          <a:solidFill>
                            <a:srgbClr val="000000"/>
                          </a:solidFill>
                        </a:rPr>
                        <a:t>intermediärem</a:t>
                      </a:r>
                      <a:r>
                        <a:rPr sz="1000" b="0" i="0" u="none" dirty="0">
                          <a:solidFill>
                            <a:srgbClr val="000000"/>
                          </a:solidFill>
                        </a:rPr>
                        <a:t> </a:t>
                      </a:r>
                      <a:r>
                        <a:rPr sz="1000" b="0" i="0" u="none" dirty="0" err="1">
                          <a:solidFill>
                            <a:srgbClr val="000000"/>
                          </a:solidFill>
                        </a:rPr>
                        <a:t>Risiko</a:t>
                      </a:r>
                      <a:endParaRPr sz="1000" b="0" i="0" u="none" dirty="0">
                        <a:solidFill>
                          <a:srgbClr val="000000"/>
                        </a:solidFill>
                      </a:endParaRP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Cabozantinib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Erstlinie bei intermediärem/ungünstigen Risiko </a:t>
                      </a:r>
                    </a:p>
                    <a:p>
                      <a:pPr algn="l">
                        <a:spcAft>
                          <a:spcPts val="500"/>
                        </a:spcAft>
                      </a:pPr>
                      <a:r>
                        <a:rPr sz="1000" b="0" i="0" u="none"/>
                        <a:t>Erstlinie in Kombination mit Nivolumab</a:t>
                      </a:r>
                    </a:p>
                    <a:p>
                      <a:pPr algn="l">
                        <a:spcAft>
                          <a:spcPts val="500"/>
                        </a:spcAft>
                      </a:pPr>
                      <a:r>
                        <a:rPr sz="1000" b="0" i="0" u="none">
                          <a:solidFill>
                            <a:srgbClr val="000000"/>
                          </a:solidFill>
                        </a:rPr>
                        <a:t>Zweitlinie nach VEGF/R-Versagen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Erstlinie: mittleres oder hohes Risiko: Zusatznutzen ist nicht belegt[3]</a:t>
                      </a:r>
                    </a:p>
                    <a:p>
                      <a:pPr algn="l">
                        <a:spcAft>
                          <a:spcPts val="500"/>
                        </a:spcAft>
                      </a:pPr>
                      <a:r>
                        <a:rPr sz="1000" b="0" i="0" u="none"/>
                        <a:t>Erstlinie, Kombination: Zusatznutzen ist nicht belegt</a:t>
                      </a:r>
                    </a:p>
                    <a:p>
                      <a:pPr algn="l">
                        <a:spcAft>
                          <a:spcPts val="500"/>
                        </a:spcAft>
                      </a:pPr>
                      <a:r>
                        <a:rPr sz="1000" b="0" i="0" u="none">
                          <a:solidFill>
                            <a:srgbClr val="000000"/>
                          </a:solidFill>
                        </a:rPr>
                        <a:t>Zweitlinie: Anhaltspunkt für einen nicht quantifizierbaren Zusatznutzen[4]</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dirty="0">
                          <a:solidFill>
                            <a:srgbClr val="000000"/>
                          </a:solidFill>
                        </a:rPr>
                        <a:t>Lenvatinib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Zweitlinie nach  VEGF/R Versagen in Kombination mit Everolimus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Ein Zusatznutzen ist nicht belegt</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Pazopanib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Erstlinie, nicht-risikoadaptiert </a:t>
                      </a:r>
                    </a:p>
                    <a:p>
                      <a:pPr algn="l">
                        <a:spcAft>
                          <a:spcPts val="500"/>
                        </a:spcAft>
                      </a:pPr>
                      <a:r>
                        <a:rPr sz="1000" b="0" i="0" u="none">
                          <a:solidFill>
                            <a:srgbClr val="000000"/>
                          </a:solidFill>
                        </a:rPr>
                        <a:t>Zweitlinie nach Zytokinen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Sorafenib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Zweitlinie nach Zytokinen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Sunitinib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Erstlinie, nicht-risikoadaptiert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Tivozanib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Erstlinie, bei günstigem/ intermediärem Risiko</a:t>
                      </a:r>
                    </a:p>
                    <a:p>
                      <a:pPr algn="l">
                        <a:spcAft>
                          <a:spcPts val="500"/>
                        </a:spcAft>
                      </a:pPr>
                      <a:r>
                        <a:rPr sz="1000" b="0" i="0" u="none">
                          <a:solidFill>
                            <a:srgbClr val="000000"/>
                          </a:solidFill>
                        </a:rPr>
                        <a:t>Zweitlinie nach Zytokinen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Zusatznutzen ist nicht belegt[6]</a:t>
                      </a:r>
                    </a:p>
                    <a:p>
                      <a:pPr algn="l">
                        <a:spcAft>
                          <a:spcPts val="500"/>
                        </a:spcAft>
                      </a:pPr>
                      <a:r>
                        <a:rPr sz="1000" b="0" i="0" u="none">
                          <a:solidFill>
                            <a:srgbClr val="000000"/>
                          </a:solidFill>
                        </a:rPr>
                        <a:t>Zusatznutzen ist nicht belegt[7]</a:t>
                      </a:r>
                    </a:p>
                  </a:txBody>
                  <a:tcPr>
                    <a:solidFill>
                      <a:srgbClr val="FCEACC"/>
                    </a:solidFill>
                  </a:tcPr>
                </a:tc>
                <a:extLst>
                  <a:ext uri="{0D108BD9-81ED-4DB2-BD59-A6C34878D82A}">
                    <a16:rowId xmlns:a16="http://schemas.microsoft.com/office/drawing/2014/main" val="10008"/>
                  </a:ext>
                </a:extLst>
              </a:tr>
              <a:tr h="0">
                <a:tc gridSpan="3">
                  <a:txBody>
                    <a:bodyPr/>
                    <a:lstStyle/>
                    <a:p>
                      <a:pPr algn="l">
                        <a:spcAft>
                          <a:spcPts val="500"/>
                        </a:spcAft>
                        <a:defRPr sz="900" b="0">
                          <a:solidFill>
                            <a:srgbClr val="000000"/>
                          </a:solidFill>
                          <a:latin typeface="Lucida Sans"/>
                        </a:defRPr>
                      </a:pPr>
                      <a:r>
                        <a:rPr sz="1000" b="0" i="0" u="none" dirty="0"/>
                        <a:t>[1] </a:t>
                      </a:r>
                      <a:r>
                        <a:rPr sz="1000" b="0" i="0" u="none" dirty="0" err="1"/>
                        <a:t>Beschluß</a:t>
                      </a:r>
                      <a:r>
                        <a:rPr sz="1000" b="0" i="0" u="none" dirty="0"/>
                        <a:t> G-BA </a:t>
                      </a:r>
                      <a:r>
                        <a:rPr sz="1000" b="0" i="0" u="none" dirty="0" err="1"/>
                        <a:t>vom</a:t>
                      </a:r>
                      <a:r>
                        <a:rPr sz="1000" b="0" i="0" u="none" dirty="0"/>
                        <a:t> 21.09.17; [2] </a:t>
                      </a:r>
                      <a:r>
                        <a:rPr sz="1000" b="0" i="0" u="none" dirty="0" err="1"/>
                        <a:t>Beschluß</a:t>
                      </a:r>
                      <a:r>
                        <a:rPr sz="1000" b="0" i="0" u="none" dirty="0"/>
                        <a:t> G-BA </a:t>
                      </a:r>
                      <a:r>
                        <a:rPr sz="1000" b="0" i="0" u="none" dirty="0" err="1"/>
                        <a:t>vom</a:t>
                      </a:r>
                      <a:r>
                        <a:rPr sz="1000" b="0" i="0" u="none" dirty="0"/>
                        <a:t> 21.09.17; [3] </a:t>
                      </a:r>
                      <a:r>
                        <a:rPr sz="1000" b="0" i="0" u="none" dirty="0" err="1"/>
                        <a:t>Beschluß</a:t>
                      </a:r>
                      <a:r>
                        <a:rPr sz="1000" b="0" i="0" u="none" dirty="0"/>
                        <a:t> G-BA </a:t>
                      </a:r>
                      <a:r>
                        <a:rPr sz="1000" b="0" i="0" u="none" dirty="0" err="1"/>
                        <a:t>vom</a:t>
                      </a:r>
                      <a:r>
                        <a:rPr sz="1000" b="0" i="0" u="none" dirty="0"/>
                        <a:t> 06.12.18; [4] </a:t>
                      </a:r>
                      <a:r>
                        <a:rPr sz="1000" b="0" i="0" u="none" dirty="0" err="1"/>
                        <a:t>Beschluß</a:t>
                      </a:r>
                      <a:r>
                        <a:rPr sz="1000" b="0" i="0" u="none" dirty="0"/>
                        <a:t> G-BA </a:t>
                      </a:r>
                      <a:r>
                        <a:rPr sz="1000" b="0" i="0" u="none" dirty="0" err="1"/>
                        <a:t>vom</a:t>
                      </a:r>
                      <a:r>
                        <a:rPr sz="1000" b="0" i="0" u="none" dirty="0"/>
                        <a:t> 20.04.17; [5] </a:t>
                      </a:r>
                      <a:r>
                        <a:rPr sz="1000" b="0" i="0" u="none" dirty="0" err="1"/>
                        <a:t>Beschluß</a:t>
                      </a:r>
                      <a:r>
                        <a:rPr sz="1000" b="0" i="0" u="none" dirty="0"/>
                        <a:t> G-BA </a:t>
                      </a:r>
                      <a:r>
                        <a:rPr sz="1000" b="0" i="0" u="none" dirty="0" err="1"/>
                        <a:t>vom</a:t>
                      </a:r>
                      <a:r>
                        <a:rPr sz="1000" b="0" i="0" u="none" dirty="0"/>
                        <a:t> 16.03.17; [6] </a:t>
                      </a:r>
                      <a:r>
                        <a:rPr sz="1000" b="0" i="0" u="none" dirty="0" err="1"/>
                        <a:t>Beschluß</a:t>
                      </a:r>
                      <a:r>
                        <a:rPr sz="1000" b="0" i="0" u="none" dirty="0"/>
                        <a:t> G-BA </a:t>
                      </a:r>
                      <a:r>
                        <a:rPr sz="1000" b="0" i="0" u="none" dirty="0" err="1"/>
                        <a:t>vom</a:t>
                      </a:r>
                      <a:r>
                        <a:rPr sz="1000" b="0" i="0" u="none" dirty="0"/>
                        <a:t> 19.04.18; [7] </a:t>
                      </a:r>
                      <a:r>
                        <a:rPr sz="1000" b="0" i="0" u="none" dirty="0" err="1"/>
                        <a:t>Beschluß</a:t>
                      </a:r>
                      <a:r>
                        <a:rPr sz="1000" b="0" i="0" u="none" dirty="0"/>
                        <a:t> G-BA </a:t>
                      </a:r>
                      <a:r>
                        <a:rPr sz="1000" b="0" i="0" u="none" dirty="0" err="1"/>
                        <a:t>vom</a:t>
                      </a:r>
                      <a:r>
                        <a:rPr sz="1000" b="0" i="0" u="none" dirty="0"/>
                        <a:t> 19.04.18;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mTOR-Inhibitoren</a:t>
            </a:r>
          </a:p>
        </p:txBody>
      </p:sp>
      <p:graphicFrame>
        <p:nvGraphicFramePr>
          <p:cNvPr id="3" name="Table 2"/>
          <p:cNvGraphicFramePr>
            <a:graphicFrameLocks noGrp="1"/>
          </p:cNvGraphicFramePr>
          <p:nvPr/>
        </p:nvGraphicFramePr>
        <p:xfrm>
          <a:off x="360000" y="1890000"/>
          <a:ext cx="11472000" cy="73152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0" i="0" u="none"/>
                        <a:t>mTOR-</a:t>
                      </a:r>
                      <a:r>
                        <a:rPr sz="1000" b="0" i="0" u="none">
                          <a:solidFill>
                            <a:srgbClr val="000000"/>
                          </a:solidFill>
                        </a:rPr>
                        <a:t>Inhibitoren </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Anwendungsgebiete</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Nutzenbewertung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Everolimus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Zweitlinie nach VEGF/R-Versagen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Temsirolimus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Erstlinie, ungünstiges Risikoprofil</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pic>
        <p:nvPicPr>
          <p:cNvPr id="7" name="Grafik 6">
            <a:extLst>
              <a:ext uri="{FF2B5EF4-FFF2-40B4-BE49-F238E27FC236}">
                <a16:creationId xmlns:a16="http://schemas.microsoft.com/office/drawing/2014/main" id="{0A54D63B-A7A9-1A6D-8CF9-765B4FA49665}"/>
              </a:ext>
            </a:extLst>
          </p:cNvPr>
          <p:cNvPicPr>
            <a:picLocks noChangeAspect="1"/>
          </p:cNvPicPr>
          <p:nvPr/>
        </p:nvPicPr>
        <p:blipFill rotWithShape="1">
          <a:blip r:embed="rId2"/>
          <a:srcRect t="1539" b="6154"/>
          <a:stretch/>
        </p:blipFill>
        <p:spPr>
          <a:xfrm>
            <a:off x="1898409" y="1628800"/>
            <a:ext cx="2613415" cy="4619456"/>
          </a:xfrm>
          <a:prstGeom prst="rect">
            <a:avLst/>
          </a:prstGeom>
        </p:spPr>
      </p:pic>
      <p:sp>
        <p:nvSpPr>
          <p:cNvPr id="8" name="Textfeld 7">
            <a:extLst>
              <a:ext uri="{FF2B5EF4-FFF2-40B4-BE49-F238E27FC236}">
                <a16:creationId xmlns:a16="http://schemas.microsoft.com/office/drawing/2014/main" id="{58051CFF-699D-1C9D-2D86-844512BFA83C}"/>
              </a:ext>
            </a:extLst>
          </p:cNvPr>
          <p:cNvSpPr txBox="1"/>
          <p:nvPr/>
        </p:nvSpPr>
        <p:spPr>
          <a:xfrm>
            <a:off x="4871864" y="1700808"/>
            <a:ext cx="5493736" cy="1754326"/>
          </a:xfrm>
          <a:prstGeom prst="rect">
            <a:avLst/>
          </a:prstGeom>
          <a:noFill/>
        </p:spPr>
        <p:txBody>
          <a:bodyPr wrap="square" rtlCol="0">
            <a:spAutoFit/>
          </a:bodyPr>
          <a:lstStyle/>
          <a:p>
            <a:r>
              <a:rPr lang="de-DE" dirty="0"/>
              <a:t>Die Leitlinie ist außerdem in der App des Leitlinienprogramms Onkologie enthalten. </a:t>
            </a:r>
          </a:p>
          <a:p>
            <a:endParaRPr lang="de-DE" dirty="0"/>
          </a:p>
          <a:p>
            <a:r>
              <a:rPr lang="de-DE" dirty="0"/>
              <a:t>Weitere Informationen unter: </a:t>
            </a:r>
            <a:r>
              <a:rPr lang="de-DE" dirty="0">
                <a:solidFill>
                  <a:srgbClr val="F39D11"/>
                </a:solidFill>
              </a:rPr>
              <a:t>https://www.leitlinienprogramm-onkologie.de/app/ </a:t>
            </a:r>
            <a:endParaRPr lang="de-DE" sz="2800" b="1" dirty="0">
              <a:solidFill>
                <a:srgbClr val="F39D11"/>
              </a:solidFill>
            </a:endParaRPr>
          </a:p>
        </p:txBody>
      </p:sp>
      <p:sp>
        <p:nvSpPr>
          <p:cNvPr id="9" name="TextBox 8"/>
          <p:cNvSpPr txBox="1"/>
          <p:nvPr/>
        </p:nvSpPr>
        <p:spPr>
          <a:xfrm>
            <a:off x="5484000" y="6498000"/>
            <a:ext cx="5040000" cy="360000"/>
          </a:xfrm>
          <a:prstGeom prst="rect">
            <a:avLst/>
          </a:prstGeom>
          <a:noFill/>
        </p:spPr>
        <p:txBody>
          <a:bodyPr wrap="square" anchor="ctr">
            <a:normAutofit/>
          </a:bodyPr>
          <a:lstStyle/>
          <a:p>
            <a:pPr>
              <a:defRPr sz="800"/>
            </a:pPr>
            <a:r>
              <a:rPr sz="800"/>
              <a:t>S3-LL POMGAT | V1.0 | November 2023</a:t>
            </a:r>
          </a:p>
        </p:txBody>
      </p:sp>
      <p:pic>
        <p:nvPicPr>
          <p:cNvPr id="3" name="Picture 18">
            <a:extLst>
              <a:ext uri="{FF2B5EF4-FFF2-40B4-BE49-F238E27FC236}">
                <a16:creationId xmlns:a16="http://schemas.microsoft.com/office/drawing/2014/main" id="{7010C83B-9272-48B3-FDCA-59C27CE15F1E}"/>
              </a:ext>
            </a:extLst>
          </p:cNvPr>
          <p:cNvPicPr>
            <a:picLocks noChangeAspect="1"/>
          </p:cNvPicPr>
          <p:nvPr/>
        </p:nvPicPr>
        <p:blipFill>
          <a:blip r:embed="rId3"/>
          <a:stretch>
            <a:fillRect/>
          </a:stretch>
        </p:blipFill>
        <p:spPr>
          <a:xfrm>
            <a:off x="4961436" y="3638423"/>
            <a:ext cx="1926652" cy="2247760"/>
          </a:xfrm>
          <a:prstGeom prst="rect">
            <a:avLst/>
          </a:prstGeom>
        </p:spPr>
      </p:pic>
      <p:pic>
        <p:nvPicPr>
          <p:cNvPr id="4" name="Picture 19">
            <a:extLst>
              <a:ext uri="{FF2B5EF4-FFF2-40B4-BE49-F238E27FC236}">
                <a16:creationId xmlns:a16="http://schemas.microsoft.com/office/drawing/2014/main" id="{D3558C38-AFD6-FB13-1BD7-E6BDA1BAF6C3}"/>
              </a:ext>
            </a:extLst>
          </p:cNvPr>
          <p:cNvPicPr>
            <a:picLocks noChangeAspect="1"/>
          </p:cNvPicPr>
          <p:nvPr/>
        </p:nvPicPr>
        <p:blipFill>
          <a:blip r:embed="rId4"/>
          <a:stretch>
            <a:fillRect/>
          </a:stretch>
        </p:blipFill>
        <p:spPr>
          <a:xfrm>
            <a:off x="7752185" y="3638423"/>
            <a:ext cx="1926651" cy="2247760"/>
          </a:xfrm>
          <a:prstGeom prst="rect">
            <a:avLst/>
          </a:prstGeom>
        </p:spPr>
      </p:pic>
      <p:sp>
        <p:nvSpPr>
          <p:cNvPr id="10" name="TextBox 9"/>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11" name="TextBox 10"/>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extLst>
      <p:ext uri="{BB962C8B-B14F-4D97-AF65-F5344CB8AC3E}">
        <p14:creationId xmlns:p14="http://schemas.microsoft.com/office/powerpoint/2010/main" val="41414092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Checkpoint-Inhibitoren</a:t>
            </a:r>
          </a:p>
        </p:txBody>
      </p:sp>
      <p:graphicFrame>
        <p:nvGraphicFramePr>
          <p:cNvPr id="3" name="Table 2"/>
          <p:cNvGraphicFramePr>
            <a:graphicFrameLocks noGrp="1"/>
          </p:cNvGraphicFramePr>
          <p:nvPr>
            <p:extLst>
              <p:ext uri="{D42A27DB-BD31-4B8C-83A1-F6EECF244321}">
                <p14:modId xmlns:p14="http://schemas.microsoft.com/office/powerpoint/2010/main" val="151508892"/>
              </p:ext>
            </p:extLst>
          </p:nvPr>
        </p:nvGraphicFramePr>
        <p:xfrm>
          <a:off x="360000" y="1890000"/>
          <a:ext cx="11472000" cy="284734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0" i="0" u="none"/>
                        <a:t>Checkpoint-</a:t>
                      </a:r>
                      <a:r>
                        <a:rPr sz="1000" b="0" i="0" u="none">
                          <a:solidFill>
                            <a:srgbClr val="000000"/>
                          </a:solidFill>
                        </a:rPr>
                        <a:t>Inhibitoren</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Anwendungsgebiete</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Nutzenbewertung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Avelumab (PD-L1-Inhibitor)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Erstlinie in Kombination mit Axitinib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Zusatznutzen ist nicht belegt 9</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Ipilimumab (CTLA4 Inhibitor)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Erstlinie bei intermediärem/ungünstigem Risiko, in Kombination mit Nivolumab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Hinweis auf einen beträchtlichen Zusatznutzen 10</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Nivolumab (PD-1 Inhibitor)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Erstlinie bei intermediärem/ ungünstigem Risiko, in Kombination mit Ipilimumab (s.o.)</a:t>
                      </a:r>
                    </a:p>
                    <a:p>
                      <a:pPr algn="l">
                        <a:spcAft>
                          <a:spcPts val="500"/>
                        </a:spcAft>
                      </a:pPr>
                      <a:r>
                        <a:rPr sz="1000" b="0" i="0" u="none"/>
                        <a:t>Erstlinie in Kombination mit Cabozantinib </a:t>
                      </a:r>
                    </a:p>
                    <a:p>
                      <a:pPr algn="l">
                        <a:spcAft>
                          <a:spcPts val="500"/>
                        </a:spcAft>
                      </a:pPr>
                      <a:r>
                        <a:rPr sz="1000" b="0" i="0" u="none">
                          <a:solidFill>
                            <a:srgbClr val="000000"/>
                          </a:solidFill>
                        </a:rPr>
                        <a:t>Zweitlinie nach VEGF-Versagen oder Versagen von Temsirolismus</a:t>
                      </a:r>
                    </a:p>
                  </a:txBody>
                  <a:tcPr>
                    <a:solidFill>
                      <a:srgbClr val="FCEACC"/>
                    </a:solidFill>
                  </a:tcPr>
                </a:tc>
                <a:tc>
                  <a:txBody>
                    <a:bodyPr/>
                    <a:lstStyle/>
                    <a:p>
                      <a:pPr algn="l">
                        <a:spcAft>
                          <a:spcPts val="500"/>
                        </a:spcAft>
                        <a:defRPr sz="900" b="0">
                          <a:solidFill>
                            <a:srgbClr val="000000"/>
                          </a:solidFill>
                          <a:latin typeface="Lucida Sans"/>
                        </a:defRPr>
                      </a:pPr>
                      <a:r>
                        <a:rPr sz="1000" b="0" i="0" u="none"/>
                        <a:t>Hinweis auf einen beträchtlichen Zusatznutzen10</a:t>
                      </a:r>
                    </a:p>
                    <a:p>
                      <a:pPr algn="l">
                        <a:spcAft>
                          <a:spcPts val="500"/>
                        </a:spcAft>
                      </a:pPr>
                      <a:r>
                        <a:rPr sz="1000" b="0" i="0" u="none"/>
                        <a:t>Zusatznutzen ist nicht belegt</a:t>
                      </a:r>
                    </a:p>
                    <a:p>
                      <a:pPr algn="l">
                        <a:spcAft>
                          <a:spcPts val="500"/>
                        </a:spcAft>
                      </a:pPr>
                      <a:r>
                        <a:rPr sz="1000" b="0" i="0" u="none">
                          <a:solidFill>
                            <a:srgbClr val="000000"/>
                          </a:solidFill>
                        </a:rPr>
                        <a:t>Nach VEGF-Inhibition: Hinweis auf beträchtlichen Zusatznutzen
</a:t>
                      </a:r>
                      <a:r>
                        <a:rPr sz="1000" b="0" i="0" u="none"/>
                        <a:t> 10
</a:t>
                      </a:r>
                    </a:p>
                    <a:p>
                      <a:pPr algn="l">
                        <a:spcAft>
                          <a:spcPts val="500"/>
                        </a:spcAft>
                      </a:pPr>
                      <a:r>
                        <a:rPr sz="1000" b="0" i="0" u="none">
                          <a:solidFill>
                            <a:srgbClr val="000000"/>
                          </a:solidFill>
                        </a:rPr>
                        <a:t>Nach Temsirolimus: Zusatznutzen ist nicht belegt </a:t>
                      </a:r>
                      <a:r>
                        <a:rPr sz="1000" b="0" i="0" u="none"/>
                        <a:t>11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Pembrolizumab (PD-1 Inhibitor)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Erstlinie in Kombination mit Axitinib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Hinweis auf einen beträchtlichen Zusatznutzen 11</a:t>
                      </a:r>
                    </a:p>
                  </a:txBody>
                  <a:tcPr>
                    <a:solidFill>
                      <a:srgbClr val="FCEACC"/>
                    </a:solidFill>
                  </a:tcPr>
                </a:tc>
                <a:extLst>
                  <a:ext uri="{0D108BD9-81ED-4DB2-BD59-A6C34878D82A}">
                    <a16:rowId xmlns:a16="http://schemas.microsoft.com/office/drawing/2014/main" val="10004"/>
                  </a:ext>
                </a:extLst>
              </a:tr>
              <a:tr h="0">
                <a:tc gridSpan="3">
                  <a:txBody>
                    <a:bodyPr/>
                    <a:lstStyle/>
                    <a:p>
                      <a:pPr algn="l">
                        <a:spcAft>
                          <a:spcPts val="500"/>
                        </a:spcAft>
                        <a:defRPr sz="900" b="0">
                          <a:solidFill>
                            <a:srgbClr val="000000"/>
                          </a:solidFill>
                          <a:latin typeface="Lucida Sans"/>
                        </a:defRPr>
                      </a:pPr>
                      <a:r>
                        <a:rPr sz="1000" b="0" i="0" u="none" dirty="0"/>
                        <a:t>[9] </a:t>
                      </a:r>
                      <a:r>
                        <a:rPr sz="1000" b="0" i="0" u="none" dirty="0" err="1"/>
                        <a:t>Beschluss</a:t>
                      </a:r>
                      <a:r>
                        <a:rPr sz="1000" b="0" i="0" u="none" dirty="0"/>
                        <a:t> G-BA </a:t>
                      </a:r>
                      <a:r>
                        <a:rPr sz="1000" b="0" i="0" u="none" dirty="0" err="1"/>
                        <a:t>vom</a:t>
                      </a:r>
                      <a:r>
                        <a:rPr sz="1000" b="0" i="0" u="none" dirty="0"/>
                        <a:t> 14.05.2020, [10] </a:t>
                      </a:r>
                      <a:r>
                        <a:rPr sz="1000" b="0" i="0" u="none" dirty="0" err="1"/>
                        <a:t>Beschluss</a:t>
                      </a:r>
                      <a:r>
                        <a:rPr sz="1000" b="0" i="0" u="none" dirty="0"/>
                        <a:t> G-BA </a:t>
                      </a:r>
                      <a:r>
                        <a:rPr sz="1000" b="0" i="0" u="none" dirty="0" err="1"/>
                        <a:t>vom</a:t>
                      </a:r>
                      <a:r>
                        <a:rPr sz="1000" b="0" i="0" u="none" dirty="0"/>
                        <a:t> 15.08.2019; [11] </a:t>
                      </a:r>
                      <a:r>
                        <a:rPr sz="1000" b="0" i="0" u="none" dirty="0" err="1"/>
                        <a:t>Beschluss</a:t>
                      </a:r>
                      <a:r>
                        <a:rPr sz="1000" b="0" i="0" u="none" dirty="0"/>
                        <a:t> G-BA </a:t>
                      </a:r>
                      <a:r>
                        <a:rPr sz="1000" b="0" i="0" u="none" dirty="0" err="1"/>
                        <a:t>vom</a:t>
                      </a:r>
                      <a:r>
                        <a:rPr sz="1000" b="0" i="0" u="none" dirty="0"/>
                        <a:t> 14.05.2020; [12] </a:t>
                      </a:r>
                      <a:r>
                        <a:rPr sz="1000" b="0" i="0" u="none" dirty="0" err="1"/>
                        <a:t>Beschluss</a:t>
                      </a:r>
                      <a:r>
                        <a:rPr sz="1000" b="0" i="0" u="none" dirty="0"/>
                        <a:t> G-BA </a:t>
                      </a:r>
                      <a:r>
                        <a:rPr sz="1000" b="0" i="0" u="none" dirty="0" err="1"/>
                        <a:t>vom</a:t>
                      </a:r>
                      <a:r>
                        <a:rPr sz="1000" b="0" i="0" u="none" dirty="0"/>
                        <a:t> 20.10.16</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Prognosekriterien zur Bestimmung der Risikogruppe (nach Heng 2013)</a:t>
            </a:r>
          </a:p>
        </p:txBody>
      </p:sp>
      <p:graphicFrame>
        <p:nvGraphicFramePr>
          <p:cNvPr id="3" name="Table 2"/>
          <p:cNvGraphicFramePr>
            <a:graphicFrameLocks noGrp="1"/>
          </p:cNvGraphicFramePr>
          <p:nvPr>
            <p:extLst>
              <p:ext uri="{D42A27DB-BD31-4B8C-83A1-F6EECF244321}">
                <p14:modId xmlns:p14="http://schemas.microsoft.com/office/powerpoint/2010/main" val="1361432386"/>
              </p:ext>
            </p:extLst>
          </p:nvPr>
        </p:nvGraphicFramePr>
        <p:xfrm>
          <a:off x="360000" y="1890000"/>
          <a:ext cx="11472000" cy="2346960"/>
        </p:xfrm>
        <a:graphic>
          <a:graphicData uri="http://schemas.openxmlformats.org/drawingml/2006/table">
            <a:tbl>
              <a:tblPr firstRow="1" bandRow="1">
                <a:tableStyleId>{5C22544A-7EE6-4342-B048-85BDC9FD1C3A}</a:tableStyleId>
              </a:tblPr>
              <a:tblGrid>
                <a:gridCol w="11472000">
                  <a:extLst>
                    <a:ext uri="{9D8B030D-6E8A-4147-A177-3AD203B41FA5}">
                      <a16:colId xmlns:a16="http://schemas.microsoft.com/office/drawing/2014/main" val="20000"/>
                    </a:ext>
                  </a:extLst>
                </a:gridCol>
              </a:tblGrid>
              <a:tr h="0">
                <a:tc>
                  <a:txBody>
                    <a:bodyPr/>
                    <a:lstStyle/>
                    <a:p>
                      <a:pPr algn="l">
                        <a:spcAft>
                          <a:spcPts val="500"/>
                        </a:spcAft>
                        <a:defRPr sz="900" b="0">
                          <a:solidFill>
                            <a:srgbClr val="000000"/>
                          </a:solidFill>
                          <a:latin typeface="Lucida Sans"/>
                        </a:defRPr>
                      </a:pPr>
                      <a:r>
                        <a:rPr sz="1600" b="0" i="0" u="none" dirty="0"/>
                        <a:t>IM</a:t>
                      </a:r>
                      <a:r>
                        <a:rPr sz="1600" b="0" i="0" u="none" dirty="0">
                          <a:solidFill>
                            <a:srgbClr val="000000"/>
                          </a:solidFill>
                        </a:rPr>
                        <a:t>DC-</a:t>
                      </a:r>
                      <a:r>
                        <a:rPr sz="1600" b="0" i="0" u="none" dirty="0" err="1">
                          <a:solidFill>
                            <a:srgbClr val="000000"/>
                          </a:solidFill>
                        </a:rPr>
                        <a:t>Kriterien</a:t>
                      </a:r>
                      <a:r>
                        <a:rPr sz="1600" b="0" i="0" u="none" dirty="0">
                          <a:solidFill>
                            <a:srgbClr val="000000"/>
                          </a:solidFill>
                        </a:rPr>
                        <a:t> </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600" b="0" i="0" u="none" dirty="0">
                          <a:solidFill>
                            <a:srgbClr val="000000"/>
                          </a:solidFill>
                        </a:rPr>
                        <a:t>Performance Status &lt; 80 %</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600" b="0" i="0" u="none" dirty="0" err="1">
                          <a:solidFill>
                            <a:srgbClr val="000000"/>
                          </a:solidFill>
                        </a:rPr>
                        <a:t>Intervall</a:t>
                      </a:r>
                      <a:r>
                        <a:rPr sz="1600" b="0" i="0" u="none" dirty="0">
                          <a:solidFill>
                            <a:srgbClr val="000000"/>
                          </a:solidFill>
                        </a:rPr>
                        <a:t> von Diagnose bis </a:t>
                      </a:r>
                      <a:r>
                        <a:rPr sz="1600" b="0" i="0" u="none" dirty="0" err="1">
                          <a:solidFill>
                            <a:srgbClr val="000000"/>
                          </a:solidFill>
                        </a:rPr>
                        <a:t>zur</a:t>
                      </a:r>
                      <a:r>
                        <a:rPr sz="1600" b="0" i="0" u="none" dirty="0">
                          <a:solidFill>
                            <a:srgbClr val="000000"/>
                          </a:solidFill>
                        </a:rPr>
                        <a:t> </a:t>
                      </a:r>
                      <a:r>
                        <a:rPr sz="1600" b="0" i="0" u="none" dirty="0" err="1">
                          <a:solidFill>
                            <a:srgbClr val="000000"/>
                          </a:solidFill>
                        </a:rPr>
                        <a:t>Systemtherapie</a:t>
                      </a:r>
                      <a:r>
                        <a:rPr sz="1600" b="0" i="0" u="none" dirty="0">
                          <a:solidFill>
                            <a:srgbClr val="000000"/>
                          </a:solidFill>
                        </a:rPr>
                        <a:t> &lt; 1 </a:t>
                      </a:r>
                      <a:r>
                        <a:rPr sz="1600" b="0" i="0" u="none" dirty="0" err="1">
                          <a:solidFill>
                            <a:srgbClr val="000000"/>
                          </a:solidFill>
                        </a:rPr>
                        <a:t>Jahr</a:t>
                      </a:r>
                      <a:endParaRPr sz="1600" b="0" i="0" u="none" dirty="0">
                        <a:solidFill>
                          <a:srgbClr val="000000"/>
                        </a:solidFill>
                      </a:endParaRP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600" b="0" i="0" u="none">
                          <a:solidFill>
                            <a:srgbClr val="000000"/>
                          </a:solidFill>
                        </a:rPr>
                        <a:t>Hämoglobin unterhalb des Normwertes</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600" b="0" i="0" u="none" dirty="0" err="1">
                          <a:solidFill>
                            <a:srgbClr val="000000"/>
                          </a:solidFill>
                        </a:rPr>
                        <a:t>Hyperkalziämie</a:t>
                      </a:r>
                      <a:endParaRPr sz="1600" b="0" i="0" u="none" dirty="0">
                        <a:solidFill>
                          <a:srgbClr val="000000"/>
                        </a:solidFill>
                      </a:endParaRP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600" b="0" i="0" u="none">
                          <a:solidFill>
                            <a:srgbClr val="000000"/>
                          </a:solidFill>
                        </a:rPr>
                        <a:t>Neutrophile oberhalb des Normwertes</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600" b="0" i="0" u="none" dirty="0" err="1">
                          <a:solidFill>
                            <a:srgbClr val="000000"/>
                          </a:solidFill>
                        </a:rPr>
                        <a:t>Thrombozyten</a:t>
                      </a:r>
                      <a:r>
                        <a:rPr sz="1600" b="0" i="0" u="none" dirty="0">
                          <a:solidFill>
                            <a:srgbClr val="000000"/>
                          </a:solidFill>
                        </a:rPr>
                        <a:t> </a:t>
                      </a:r>
                      <a:r>
                        <a:rPr sz="1600" b="0" i="0" u="none" dirty="0" err="1">
                          <a:solidFill>
                            <a:srgbClr val="000000"/>
                          </a:solidFill>
                        </a:rPr>
                        <a:t>oberhalb</a:t>
                      </a:r>
                      <a:r>
                        <a:rPr sz="1600" b="0" i="0" u="none" dirty="0">
                          <a:solidFill>
                            <a:srgbClr val="000000"/>
                          </a:solidFill>
                        </a:rPr>
                        <a:t> des </a:t>
                      </a:r>
                      <a:r>
                        <a:rPr sz="1600" b="0" i="0" u="none" dirty="0" err="1">
                          <a:solidFill>
                            <a:srgbClr val="000000"/>
                          </a:solidFill>
                        </a:rPr>
                        <a:t>Normwertes</a:t>
                      </a:r>
                      <a:endParaRPr sz="1600" b="0" i="0" u="none" dirty="0">
                        <a:solidFill>
                          <a:srgbClr val="000000"/>
                        </a:solidFill>
                      </a:endParaRPr>
                    </a:p>
                  </a:txBody>
                  <a:tcPr>
                    <a:solidFill>
                      <a:srgbClr val="FCEA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Prognose nach Risikogruppe in der Erstlinientherapie</a:t>
            </a:r>
          </a:p>
        </p:txBody>
      </p:sp>
      <p:graphicFrame>
        <p:nvGraphicFramePr>
          <p:cNvPr id="3" name="Table 2"/>
          <p:cNvGraphicFramePr>
            <a:graphicFrameLocks noGrp="1"/>
          </p:cNvGraphicFramePr>
          <p:nvPr>
            <p:extLst>
              <p:ext uri="{D42A27DB-BD31-4B8C-83A1-F6EECF244321}">
                <p14:modId xmlns:p14="http://schemas.microsoft.com/office/powerpoint/2010/main" val="2636507124"/>
              </p:ext>
            </p:extLst>
          </p:nvPr>
        </p:nvGraphicFramePr>
        <p:xfrm>
          <a:off x="360000" y="1890000"/>
          <a:ext cx="11472000" cy="121920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400" b="0" i="0" u="none" dirty="0"/>
                        <a:t>Prognose </a:t>
                      </a:r>
                      <a:r>
                        <a:rPr sz="1400" b="0" i="0" u="none" dirty="0" err="1"/>
                        <a:t>nach</a:t>
                      </a:r>
                      <a:r>
                        <a:rPr sz="1400" b="0" i="0" u="none" dirty="0"/>
                        <a:t> I</a:t>
                      </a:r>
                      <a:r>
                        <a:rPr sz="1400" b="0" i="0" u="none" dirty="0">
                          <a:solidFill>
                            <a:srgbClr val="000000"/>
                          </a:solidFill>
                        </a:rPr>
                        <a:t>MDC-</a:t>
                      </a:r>
                      <a:r>
                        <a:rPr sz="1400" b="0" i="0" u="none" dirty="0" err="1">
                          <a:solidFill>
                            <a:srgbClr val="000000"/>
                          </a:solidFill>
                        </a:rPr>
                        <a:t>Kriterien</a:t>
                      </a:r>
                      <a:endParaRPr sz="1400" b="0" i="0" u="none" dirty="0">
                        <a:solidFill>
                          <a:srgbClr val="000000"/>
                        </a:solidFill>
                      </a:endParaRPr>
                    </a:p>
                  </a:txBody>
                  <a:tcPr>
                    <a:solidFill>
                      <a:srgbClr val="F7BF66"/>
                    </a:solidFill>
                  </a:tcPr>
                </a:tc>
                <a:tc>
                  <a:txBody>
                    <a:bodyPr/>
                    <a:lstStyle/>
                    <a:p>
                      <a:pPr algn="l">
                        <a:spcAft>
                          <a:spcPts val="500"/>
                        </a:spcAft>
                        <a:defRPr sz="900" b="0">
                          <a:solidFill>
                            <a:srgbClr val="000000"/>
                          </a:solidFill>
                          <a:latin typeface="Lucida Sans"/>
                        </a:defRPr>
                      </a:pPr>
                      <a:r>
                        <a:rPr sz="1400" b="0" i="0" u="none">
                          <a:solidFill>
                            <a:srgbClr val="000000"/>
                          </a:solidFill>
                        </a:rPr>
                        <a:t>Medianes Gesamtüberleben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400" b="0" i="0" u="none" dirty="0" err="1">
                          <a:solidFill>
                            <a:srgbClr val="000000"/>
                          </a:solidFill>
                        </a:rPr>
                        <a:t>Gutes</a:t>
                      </a:r>
                      <a:r>
                        <a:rPr sz="1400" b="0" i="0" u="none" dirty="0">
                          <a:solidFill>
                            <a:srgbClr val="000000"/>
                          </a:solidFill>
                        </a:rPr>
                        <a:t> </a:t>
                      </a:r>
                      <a:r>
                        <a:rPr sz="1400" b="0" i="0" u="none" dirty="0" err="1">
                          <a:solidFill>
                            <a:srgbClr val="000000"/>
                          </a:solidFill>
                        </a:rPr>
                        <a:t>Risikoprofil</a:t>
                      </a:r>
                      <a:r>
                        <a:rPr sz="1400" b="0" i="0" u="none" dirty="0">
                          <a:solidFill>
                            <a:srgbClr val="000000"/>
                          </a:solidFill>
                        </a:rPr>
                        <a:t> (0 </a:t>
                      </a:r>
                      <a:r>
                        <a:rPr sz="1400" b="0" i="0" u="none" dirty="0" err="1">
                          <a:solidFill>
                            <a:srgbClr val="000000"/>
                          </a:solidFill>
                        </a:rPr>
                        <a:t>Risikofaktoren</a:t>
                      </a:r>
                      <a:r>
                        <a:rPr sz="1400" b="0" i="0" u="none" dirty="0">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43,2 Monate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400" b="0" i="0" u="none" dirty="0" err="1">
                          <a:solidFill>
                            <a:srgbClr val="000000"/>
                          </a:solidFill>
                        </a:rPr>
                        <a:t>Intermediäres</a:t>
                      </a:r>
                      <a:r>
                        <a:rPr sz="1400" b="0" i="0" u="none" dirty="0">
                          <a:solidFill>
                            <a:srgbClr val="000000"/>
                          </a:solidFill>
                        </a:rPr>
                        <a:t> </a:t>
                      </a:r>
                      <a:r>
                        <a:rPr sz="1400" b="0" i="0" u="none" dirty="0" err="1">
                          <a:solidFill>
                            <a:srgbClr val="000000"/>
                          </a:solidFill>
                        </a:rPr>
                        <a:t>Risikoprofil</a:t>
                      </a:r>
                      <a:r>
                        <a:rPr sz="1400" b="0" i="0" u="none" dirty="0">
                          <a:solidFill>
                            <a:srgbClr val="000000"/>
                          </a:solidFill>
                        </a:rPr>
                        <a:t> (1-2 </a:t>
                      </a:r>
                      <a:r>
                        <a:rPr sz="1400" b="0" i="0" u="none" dirty="0" err="1">
                          <a:solidFill>
                            <a:srgbClr val="000000"/>
                          </a:solidFill>
                        </a:rPr>
                        <a:t>Risikofaktoren</a:t>
                      </a:r>
                      <a:r>
                        <a:rPr sz="1400" b="0" i="0" u="none" dirty="0">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400" b="0" i="0" u="none" dirty="0">
                          <a:solidFill>
                            <a:srgbClr val="000000"/>
                          </a:solidFill>
                        </a:rPr>
                        <a:t>22,5 </a:t>
                      </a:r>
                      <a:r>
                        <a:rPr sz="1400" b="0" i="0" u="none" dirty="0" err="1">
                          <a:solidFill>
                            <a:srgbClr val="000000"/>
                          </a:solidFill>
                        </a:rPr>
                        <a:t>Monate</a:t>
                      </a:r>
                      <a:endParaRPr sz="1400" b="0" i="0" u="none" dirty="0">
                        <a:solidFill>
                          <a:srgbClr val="000000"/>
                        </a:solidFill>
                      </a:endParaRP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400" b="0" i="0" u="none">
                          <a:solidFill>
                            <a:srgbClr val="000000"/>
                          </a:solidFill>
                        </a:rPr>
                        <a:t>Ungünstiges Risikoprofil (</a:t>
                      </a:r>
                      <a:r>
                        <a:rPr sz="1400" b="0" i="0" u="sng">
                          <a:solidFill>
                            <a:srgbClr val="000000"/>
                          </a:solidFill>
                        </a:rPr>
                        <a:t>&gt;</a:t>
                      </a:r>
                      <a:r>
                        <a:rPr sz="1400" b="0" i="0" u="none">
                          <a:solidFill>
                            <a:srgbClr val="000000"/>
                          </a:solidFill>
                        </a:rPr>
                        <a:t> 3 Risikofaktoren)</a:t>
                      </a:r>
                    </a:p>
                  </a:txBody>
                  <a:tcPr>
                    <a:solidFill>
                      <a:srgbClr val="FCEACC"/>
                    </a:solidFill>
                  </a:tcPr>
                </a:tc>
                <a:tc>
                  <a:txBody>
                    <a:bodyPr/>
                    <a:lstStyle/>
                    <a:p>
                      <a:pPr algn="l">
                        <a:spcAft>
                          <a:spcPts val="500"/>
                        </a:spcAft>
                        <a:defRPr sz="900" b="0">
                          <a:solidFill>
                            <a:srgbClr val="000000"/>
                          </a:solidFill>
                          <a:latin typeface="Lucida Sans"/>
                        </a:defRPr>
                      </a:pPr>
                      <a:r>
                        <a:rPr sz="1400" b="0" i="0" u="none" dirty="0">
                          <a:solidFill>
                            <a:srgbClr val="000000"/>
                          </a:solidFill>
                        </a:rPr>
                        <a:t>7,8 </a:t>
                      </a:r>
                      <a:r>
                        <a:rPr sz="1400" b="0" i="0" u="none" dirty="0" err="1">
                          <a:solidFill>
                            <a:srgbClr val="000000"/>
                          </a:solidFill>
                        </a:rPr>
                        <a:t>Monate</a:t>
                      </a:r>
                      <a:endParaRPr sz="1400" b="0" i="0" u="none" dirty="0">
                        <a:solidFill>
                          <a:srgbClr val="000000"/>
                        </a:solidFill>
                      </a:endParaRPr>
                    </a:p>
                  </a:txBody>
                  <a:tcP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Systemtherapieoptionen gemäß Risikoprofil in der Erstlinientherapie</a:t>
            </a:r>
          </a:p>
        </p:txBody>
      </p:sp>
      <p:graphicFrame>
        <p:nvGraphicFramePr>
          <p:cNvPr id="3" name="Table 2"/>
          <p:cNvGraphicFramePr>
            <a:graphicFrameLocks noGrp="1"/>
          </p:cNvGraphicFramePr>
          <p:nvPr>
            <p:extLst>
              <p:ext uri="{D42A27DB-BD31-4B8C-83A1-F6EECF244321}">
                <p14:modId xmlns:p14="http://schemas.microsoft.com/office/powerpoint/2010/main" val="1077394068"/>
              </p:ext>
            </p:extLst>
          </p:nvPr>
        </p:nvGraphicFramePr>
        <p:xfrm>
          <a:off x="360000" y="1890000"/>
          <a:ext cx="11472000" cy="38100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0" i="0" u="none"/>
                        <a:t>Therapielinie</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Risikoprofil</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Standardempfehlung= starke Empfehlung </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Option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Erstlinie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Niedrig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Cabozantinib + Nivolumab</a:t>
                      </a:r>
                    </a:p>
                    <a:p>
                      <a:pPr algn="l">
                        <a:spcAft>
                          <a:spcPts val="500"/>
                        </a:spcAft>
                      </a:pPr>
                      <a:r>
                        <a:rPr sz="1000" b="0" i="0" u="none">
                          <a:solidFill>
                            <a:srgbClr val="000000"/>
                          </a:solidFill>
                        </a:rPr>
                        <a:t>Pembrolizumab +Axitinib</a:t>
                      </a:r>
                    </a:p>
                    <a:p>
                      <a:pPr algn="l">
                        <a:spcAft>
                          <a:spcPts val="500"/>
                        </a:spcAft>
                      </a:pPr>
                      <a:r>
                        <a:rPr sz="1000" b="0" i="0" u="none">
                          <a:solidFill>
                            <a:srgbClr val="000000"/>
                          </a:solidFill>
                        </a:rPr>
                        <a:t>Pembrolizumab + Lenvatinib</a:t>
                      </a:r>
                    </a:p>
                    <a:p>
                      <a:pPr algn="l">
                        <a:spcAft>
                          <a:spcPts val="500"/>
                        </a:spcAft>
                      </a:pPr>
                      <a:r>
                        <a:rPr sz="1000" b="0" i="0" u="none">
                          <a:solidFill>
                            <a:srgbClr val="000000"/>
                          </a:solidFill>
                        </a:rPr>
                        <a:t>*Avelumab+Axitinib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Pazopanib</a:t>
                      </a:r>
                    </a:p>
                    <a:p>
                      <a:pPr algn="l">
                        <a:spcAft>
                          <a:spcPts val="500"/>
                        </a:spcAft>
                      </a:pPr>
                      <a:r>
                        <a:rPr sz="1000" b="0" i="0" u="none">
                          <a:solidFill>
                            <a:srgbClr val="000000"/>
                          </a:solidFill>
                        </a:rPr>
                        <a:t>Sunitinib</a:t>
                      </a:r>
                    </a:p>
                    <a:p>
                      <a:pPr algn="l">
                        <a:spcAft>
                          <a:spcPts val="500"/>
                        </a:spcAft>
                      </a:pPr>
                      <a:r>
                        <a:rPr sz="1000" b="0" i="0" u="none">
                          <a:solidFill>
                            <a:srgbClr val="000000"/>
                          </a:solidFill>
                        </a:rPr>
                        <a:t>Tivozanib</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Intermediär</a:t>
                      </a:r>
                    </a:p>
                  </a:txBody>
                  <a:tcPr>
                    <a:solidFill>
                      <a:srgbClr val="FCEACC"/>
                    </a:solidFill>
                  </a:tcPr>
                </a:tc>
                <a:tc>
                  <a:txBody>
                    <a:bodyPr/>
                    <a:lstStyle/>
                    <a:p>
                      <a:pPr algn="l">
                        <a:spcAft>
                          <a:spcPts val="500"/>
                        </a:spcAft>
                        <a:defRPr sz="900" b="0">
                          <a:solidFill>
                            <a:srgbClr val="000000"/>
                          </a:solidFill>
                          <a:latin typeface="Lucida Sans"/>
                        </a:defRPr>
                      </a:pPr>
                      <a:r>
                        <a:rPr sz="1000" b="0" i="0" u="none"/>
                        <a:t>Cabozantinib + Nivolumab</a:t>
                      </a:r>
                    </a:p>
                    <a:p>
                      <a:pPr algn="l">
                        <a:spcAft>
                          <a:spcPts val="500"/>
                        </a:spcAft>
                      </a:pPr>
                      <a:r>
                        <a:rPr sz="1000" b="0" i="0" u="none"/>
                        <a:t>Ipilimumab + Nivolumab</a:t>
                      </a:r>
                    </a:p>
                    <a:p>
                      <a:pPr algn="l">
                        <a:spcAft>
                          <a:spcPts val="500"/>
                        </a:spcAft>
                      </a:pPr>
                      <a:r>
                        <a:rPr sz="1000" b="0" i="0" u="none">
                          <a:solidFill>
                            <a:srgbClr val="000000"/>
                          </a:solidFill>
                        </a:rPr>
                        <a:t>Pembrolizumab + Axitinib</a:t>
                      </a:r>
                    </a:p>
                    <a:p>
                      <a:pPr algn="l">
                        <a:spcAft>
                          <a:spcPts val="500"/>
                        </a:spcAft>
                      </a:pPr>
                      <a:r>
                        <a:rPr sz="1000" b="0" i="0" u="none">
                          <a:solidFill>
                            <a:srgbClr val="000000"/>
                          </a:solidFill>
                        </a:rPr>
                        <a:t>Pembrolizumab + Lenvatinib</a:t>
                      </a:r>
                    </a:p>
                    <a:p>
                      <a:pPr algn="l">
                        <a:spcAft>
                          <a:spcPts val="500"/>
                        </a:spcAft>
                      </a:pPr>
                      <a:r>
                        <a:rPr sz="1000" b="0" i="0" u="none">
                          <a:solidFill>
                            <a:srgbClr val="000000"/>
                          </a:solidFill>
                        </a:rPr>
                        <a:t>*Avelumab+Axitinib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Cabozantinib (B)**</a:t>
                      </a:r>
                    </a:p>
                    <a:p>
                      <a:pPr algn="l">
                        <a:spcAft>
                          <a:spcPts val="500"/>
                        </a:spcAft>
                      </a:pPr>
                      <a:r>
                        <a:rPr sz="1000" b="0" i="0" u="none">
                          <a:solidFill>
                            <a:srgbClr val="000000"/>
                          </a:solidFill>
                        </a:rPr>
                        <a:t>Sunitinib (B)**</a:t>
                      </a:r>
                    </a:p>
                    <a:p>
                      <a:pPr algn="l">
                        <a:spcAft>
                          <a:spcPts val="500"/>
                        </a:spcAft>
                      </a:pPr>
                      <a:r>
                        <a:rPr sz="1000" b="0" i="0" u="none">
                          <a:solidFill>
                            <a:srgbClr val="000000"/>
                          </a:solidFill>
                        </a:rPr>
                        <a:t>Pazopanib (B)**</a:t>
                      </a:r>
                    </a:p>
                    <a:p>
                      <a:pPr algn="l">
                        <a:spcAft>
                          <a:spcPts val="500"/>
                        </a:spcAft>
                      </a:pPr>
                      <a:r>
                        <a:rPr sz="1000" b="0" i="0" u="none">
                          <a:solidFill>
                            <a:srgbClr val="000000"/>
                          </a:solidFill>
                        </a:rPr>
                        <a:t>Tivozanib (B)**</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Ungünstig</a:t>
                      </a:r>
                    </a:p>
                  </a:txBody>
                  <a:tcPr>
                    <a:solidFill>
                      <a:srgbClr val="FCEACC"/>
                    </a:solidFill>
                  </a:tcPr>
                </a:tc>
                <a:tc>
                  <a:txBody>
                    <a:bodyPr/>
                    <a:lstStyle/>
                    <a:p>
                      <a:pPr algn="l">
                        <a:spcAft>
                          <a:spcPts val="500"/>
                        </a:spcAft>
                        <a:defRPr sz="900" b="0">
                          <a:solidFill>
                            <a:srgbClr val="000000"/>
                          </a:solidFill>
                          <a:latin typeface="Lucida Sans"/>
                        </a:defRPr>
                      </a:pPr>
                      <a:r>
                        <a:rPr sz="1000" b="0" i="0" u="none"/>
                        <a:t>Cabozantinib + Nivolumab</a:t>
                      </a:r>
                    </a:p>
                    <a:p>
                      <a:pPr algn="l">
                        <a:spcAft>
                          <a:spcPts val="500"/>
                        </a:spcAft>
                      </a:pPr>
                      <a:r>
                        <a:rPr sz="1000" b="0" i="0" u="none"/>
                        <a:t>Ipilimumab + Nivolumab</a:t>
                      </a:r>
                    </a:p>
                    <a:p>
                      <a:pPr algn="l">
                        <a:spcAft>
                          <a:spcPts val="500"/>
                        </a:spcAft>
                      </a:pPr>
                      <a:r>
                        <a:rPr sz="1000" b="0" i="0" u="none">
                          <a:solidFill>
                            <a:srgbClr val="000000"/>
                          </a:solidFill>
                        </a:rPr>
                        <a:t>Pembrolizumab + Axitinib</a:t>
                      </a:r>
                    </a:p>
                    <a:p>
                      <a:pPr algn="l">
                        <a:spcAft>
                          <a:spcPts val="500"/>
                        </a:spcAft>
                      </a:pPr>
                      <a:r>
                        <a:rPr sz="1000" b="0" i="0" u="none">
                          <a:solidFill>
                            <a:srgbClr val="000000"/>
                          </a:solidFill>
                        </a:rPr>
                        <a:t>Pembrolizumab + Lenvatinib</a:t>
                      </a:r>
                    </a:p>
                    <a:p>
                      <a:pPr algn="l">
                        <a:spcAft>
                          <a:spcPts val="500"/>
                        </a:spcAft>
                      </a:pPr>
                      <a:r>
                        <a:rPr sz="1000" b="0" i="0" u="none">
                          <a:solidFill>
                            <a:srgbClr val="000000"/>
                          </a:solidFill>
                        </a:rPr>
                        <a:t>*Avelumab+Axitinib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Cabozantinib (B)**</a:t>
                      </a:r>
                    </a:p>
                    <a:p>
                      <a:pPr algn="l">
                        <a:spcAft>
                          <a:spcPts val="500"/>
                        </a:spcAft>
                      </a:pPr>
                      <a:r>
                        <a:rPr sz="1000" b="0" i="0" u="none">
                          <a:solidFill>
                            <a:srgbClr val="000000"/>
                          </a:solidFill>
                        </a:rPr>
                        <a:t>Sunitinib (B)**</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 Zu </a:t>
                      </a:r>
                      <a:r>
                        <a:rPr sz="1000" b="0" i="0" u="none" dirty="0" err="1">
                          <a:solidFill>
                            <a:srgbClr val="000000"/>
                          </a:solidFill>
                        </a:rPr>
                        <a:t>dieser</a:t>
                      </a:r>
                      <a:r>
                        <a:rPr sz="1000" b="0" i="0" u="none" dirty="0">
                          <a:solidFill>
                            <a:srgbClr val="000000"/>
                          </a:solidFill>
                        </a:rPr>
                        <a:t> </a:t>
                      </a:r>
                      <a:r>
                        <a:rPr sz="1000" b="0" i="0" u="none" dirty="0" err="1">
                          <a:solidFill>
                            <a:srgbClr val="000000"/>
                          </a:solidFill>
                        </a:rPr>
                        <a:t>Kombination</a:t>
                      </a:r>
                      <a:r>
                        <a:rPr sz="1000" b="0" i="0" u="none" dirty="0">
                          <a:solidFill>
                            <a:srgbClr val="000000"/>
                          </a:solidFill>
                        </a:rPr>
                        <a:t> </a:t>
                      </a:r>
                      <a:r>
                        <a:rPr sz="1000" b="0" i="0" u="none" dirty="0" err="1">
                          <a:solidFill>
                            <a:srgbClr val="000000"/>
                          </a:solidFill>
                        </a:rPr>
                        <a:t>liegen</a:t>
                      </a:r>
                      <a:r>
                        <a:rPr sz="1000" b="0" i="0" u="none" dirty="0">
                          <a:solidFill>
                            <a:srgbClr val="000000"/>
                          </a:solidFill>
                        </a:rPr>
                        <a:t> </a:t>
                      </a:r>
                      <a:r>
                        <a:rPr sz="1000" b="0" i="0" u="none" dirty="0" err="1">
                          <a:solidFill>
                            <a:srgbClr val="000000"/>
                          </a:solidFill>
                        </a:rPr>
                        <a:t>noch</a:t>
                      </a:r>
                      <a:r>
                        <a:rPr sz="1000" b="0" i="0" u="none" dirty="0">
                          <a:solidFill>
                            <a:srgbClr val="000000"/>
                          </a:solidFill>
                        </a:rPr>
                        <a:t> </a:t>
                      </a:r>
                      <a:r>
                        <a:rPr sz="1000" b="0" i="0" u="none" dirty="0" err="1">
                          <a:solidFill>
                            <a:srgbClr val="000000"/>
                          </a:solidFill>
                        </a:rPr>
                        <a:t>keine</a:t>
                      </a:r>
                      <a:r>
                        <a:rPr sz="1000" b="0" i="0" u="none" dirty="0">
                          <a:solidFill>
                            <a:srgbClr val="000000"/>
                          </a:solidFill>
                        </a:rPr>
                        <a:t> </a:t>
                      </a:r>
                      <a:r>
                        <a:rPr sz="1000" b="0" i="0" u="none" dirty="0" err="1">
                          <a:solidFill>
                            <a:srgbClr val="000000"/>
                          </a:solidFill>
                        </a:rPr>
                        <a:t>hinreichenden</a:t>
                      </a:r>
                      <a:r>
                        <a:rPr sz="1000" b="0" i="0" u="none" dirty="0">
                          <a:solidFill>
                            <a:srgbClr val="000000"/>
                          </a:solidFill>
                        </a:rPr>
                        <a:t> </a:t>
                      </a:r>
                      <a:r>
                        <a:rPr sz="1000" b="0" i="0" u="none" dirty="0" err="1">
                          <a:solidFill>
                            <a:srgbClr val="000000"/>
                          </a:solidFill>
                        </a:rPr>
                        <a:t>Überlebensdaten</a:t>
                      </a:r>
                      <a:r>
                        <a:rPr sz="1000" b="0" i="0" u="none" dirty="0">
                          <a:solidFill>
                            <a:srgbClr val="000000"/>
                          </a:solidFill>
                        </a:rPr>
                        <a:t> </a:t>
                      </a:r>
                      <a:r>
                        <a:rPr sz="1000" b="0" i="0" u="none" dirty="0" err="1">
                          <a:solidFill>
                            <a:srgbClr val="000000"/>
                          </a:solidFill>
                        </a:rPr>
                        <a:t>vor</a:t>
                      </a:r>
                      <a:endParaRPr sz="1000" b="0" i="0" u="none" dirty="0">
                        <a:solidFill>
                          <a:srgbClr val="000000"/>
                        </a:solidFill>
                      </a:endParaRPr>
                    </a:p>
                    <a:p>
                      <a:pPr algn="l">
                        <a:spcAft>
                          <a:spcPts val="500"/>
                        </a:spcAft>
                      </a:pPr>
                      <a:r>
                        <a:rPr sz="1000" b="0" i="0" u="none" dirty="0">
                          <a:solidFill>
                            <a:srgbClr val="000000"/>
                          </a:solidFill>
                        </a:rPr>
                        <a:t>** </a:t>
                      </a:r>
                      <a:r>
                        <a:rPr sz="1000" b="0" i="0" u="none" dirty="0" err="1">
                          <a:solidFill>
                            <a:srgbClr val="000000"/>
                          </a:solidFill>
                        </a:rPr>
                        <a:t>Empfehlungsgrade</a:t>
                      </a:r>
                      <a:r>
                        <a:rPr sz="1000" b="0" i="0" u="none" dirty="0">
                          <a:solidFill>
                            <a:srgbClr val="000000"/>
                          </a:solidFill>
                        </a:rPr>
                        <a:t>: (B)=</a:t>
                      </a:r>
                      <a:r>
                        <a:rPr sz="1000" b="0" i="0" u="none" dirty="0" err="1">
                          <a:solidFill>
                            <a:srgbClr val="000000"/>
                          </a:solidFill>
                        </a:rPr>
                        <a:t>Sollte</a:t>
                      </a:r>
                      <a:r>
                        <a:rPr sz="1000" b="0" i="0" u="none" dirty="0">
                          <a:solidFill>
                            <a:srgbClr val="000000"/>
                          </a:solidFill>
                        </a:rPr>
                        <a:t>, (0)=</a:t>
                      </a:r>
                      <a:r>
                        <a:rPr sz="1000" b="0" i="0" u="none" dirty="0" err="1">
                          <a:solidFill>
                            <a:srgbClr val="000000"/>
                          </a:solidFill>
                        </a:rPr>
                        <a:t>Kann</a:t>
                      </a:r>
                      <a:r>
                        <a:rPr sz="1000" b="0" i="0" u="none" dirty="0">
                          <a:solidFill>
                            <a:srgbClr val="000000"/>
                          </a:solidFill>
                        </a:rPr>
                        <a:t>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Systemtherapieoptionen gemäß Vortherapie in der Zweitlinientherapie</a:t>
            </a:r>
          </a:p>
        </p:txBody>
      </p:sp>
      <p:graphicFrame>
        <p:nvGraphicFramePr>
          <p:cNvPr id="3" name="Table 2"/>
          <p:cNvGraphicFramePr>
            <a:graphicFrameLocks noGrp="1"/>
          </p:cNvGraphicFramePr>
          <p:nvPr>
            <p:extLst>
              <p:ext uri="{D42A27DB-BD31-4B8C-83A1-F6EECF244321}">
                <p14:modId xmlns:p14="http://schemas.microsoft.com/office/powerpoint/2010/main" val="3760304053"/>
              </p:ext>
            </p:extLst>
          </p:nvPr>
        </p:nvGraphicFramePr>
        <p:xfrm>
          <a:off x="360000" y="1890000"/>
          <a:ext cx="11472000" cy="263144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0" i="0" u="none"/>
                        <a:t>Therapielinie</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Vortherapie</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Standardempfehlung = starke Empfehlung</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Option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Zweitlinie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VEGF/R-Inhibitor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Cabozantinib</a:t>
                      </a:r>
                    </a:p>
                    <a:p>
                      <a:pPr algn="l">
                        <a:spcAft>
                          <a:spcPts val="500"/>
                        </a:spcAft>
                      </a:pPr>
                      <a:r>
                        <a:rPr sz="1000" b="0" i="0" u="none">
                          <a:solidFill>
                            <a:srgbClr val="000000"/>
                          </a:solidFill>
                        </a:rPr>
                        <a:t>Nivolumab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Lenvatinib+Everolimus Alternativ 
anderer TKI</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CPI</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TKI-basierte Therapie (Zulassungsstatus beachten)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Kombination CPI/TKI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TKI-basierte Therapie (Zulassungsstatus beachten)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Temsirolimus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TKI Nivolumab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VEGF/R: </a:t>
                      </a:r>
                      <a:r>
                        <a:rPr sz="1000" b="0" i="0" u="none" dirty="0" err="1">
                          <a:solidFill>
                            <a:srgbClr val="000000"/>
                          </a:solidFill>
                        </a:rPr>
                        <a:t>Vaskulärer</a:t>
                      </a:r>
                      <a:r>
                        <a:rPr sz="1000" b="0" i="0" u="none" dirty="0">
                          <a:solidFill>
                            <a:srgbClr val="000000"/>
                          </a:solidFill>
                        </a:rPr>
                        <a:t> </a:t>
                      </a:r>
                      <a:r>
                        <a:rPr sz="1000" b="0" i="0" u="none" dirty="0" err="1">
                          <a:solidFill>
                            <a:srgbClr val="000000"/>
                          </a:solidFill>
                        </a:rPr>
                        <a:t>endotherialer</a:t>
                      </a:r>
                      <a:r>
                        <a:rPr sz="1000" b="0" i="0" u="none" dirty="0">
                          <a:solidFill>
                            <a:srgbClr val="000000"/>
                          </a:solidFill>
                        </a:rPr>
                        <a:t> </a:t>
                      </a:r>
                      <a:r>
                        <a:rPr sz="1000" b="0" i="0" u="none" dirty="0" err="1">
                          <a:solidFill>
                            <a:srgbClr val="000000"/>
                          </a:solidFill>
                        </a:rPr>
                        <a:t>Wachstumsfaktor</a:t>
                      </a:r>
                      <a:r>
                        <a:rPr sz="1000" b="0" i="0" u="none" dirty="0">
                          <a:solidFill>
                            <a:srgbClr val="000000"/>
                          </a:solidFill>
                        </a:rPr>
                        <a:t>/</a:t>
                      </a:r>
                      <a:r>
                        <a:rPr sz="1000" b="0" i="0" u="none" dirty="0" err="1">
                          <a:solidFill>
                            <a:srgbClr val="000000"/>
                          </a:solidFill>
                        </a:rPr>
                        <a:t>Rezeptor</a:t>
                      </a:r>
                      <a:r>
                        <a:rPr sz="1000" b="0" i="0" u="none" dirty="0">
                          <a:solidFill>
                            <a:srgbClr val="000000"/>
                          </a:solidFill>
                        </a:rPr>
                        <a:t> CPI: </a:t>
                      </a:r>
                      <a:r>
                        <a:rPr sz="1000" b="0" i="0" u="none" dirty="0" err="1">
                          <a:solidFill>
                            <a:srgbClr val="000000"/>
                          </a:solidFill>
                        </a:rPr>
                        <a:t>Checkpointinhibitor</a:t>
                      </a:r>
                      <a:r>
                        <a:rPr sz="1000" b="0" i="0" u="none" dirty="0">
                          <a:solidFill>
                            <a:srgbClr val="000000"/>
                          </a:solidFill>
                        </a:rPr>
                        <a:t>
 TKI: </a:t>
                      </a:r>
                      <a:r>
                        <a:rPr sz="1000" b="0" i="0" u="none" dirty="0" err="1">
                          <a:solidFill>
                            <a:srgbClr val="000000"/>
                          </a:solidFill>
                        </a:rPr>
                        <a:t>Tyrosinkinaseinhibitor</a:t>
                      </a:r>
                      <a:r>
                        <a:rPr sz="1000" b="0" i="0" u="none" dirty="0">
                          <a:solidFill>
                            <a:srgbClr val="000000"/>
                          </a:solidFill>
                        </a:rPr>
                        <a:t>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Zulassungsstudie AXIS</a:t>
            </a:r>
          </a:p>
        </p:txBody>
      </p:sp>
      <p:graphicFrame>
        <p:nvGraphicFramePr>
          <p:cNvPr id="3" name="Table 2"/>
          <p:cNvGraphicFramePr>
            <a:graphicFrameLocks noGrp="1"/>
          </p:cNvGraphicFramePr>
          <p:nvPr/>
        </p:nvGraphicFramePr>
        <p:xfrm>
          <a:off x="360000" y="1890000"/>
          <a:ext cx="11472000" cy="28041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 </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Axitinib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Sorafenib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0,0001</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6,7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4,7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0,0001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20,1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19,2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0,3744</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8,2 %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52 %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NA</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 AE-assoziiert, AE: adverse events; ORR: objective response rate; CR: complete regression; PR: partial regression; SD: stable disease; NR: not reported, NA: Not applicable</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AGILE 1051 Studie</a:t>
            </a:r>
          </a:p>
        </p:txBody>
      </p:sp>
      <p:graphicFrame>
        <p:nvGraphicFramePr>
          <p:cNvPr id="3" name="Table 2"/>
          <p:cNvGraphicFramePr>
            <a:graphicFrameLocks noGrp="1"/>
          </p:cNvGraphicFramePr>
          <p:nvPr>
            <p:extLst>
              <p:ext uri="{D42A27DB-BD31-4B8C-83A1-F6EECF244321}">
                <p14:modId xmlns:p14="http://schemas.microsoft.com/office/powerpoint/2010/main" val="393711956"/>
              </p:ext>
            </p:extLst>
          </p:nvPr>
        </p:nvGraphicFramePr>
        <p:xfrm>
          <a:off x="360000" y="1890000"/>
          <a:ext cx="11472000" cy="23469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 </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Axitinib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Sorafenib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15 %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68%</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10,1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6,5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0,038*</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21,7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23,3 Monate</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43 %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 </a:t>
                      </a:r>
                      <a:r>
                        <a:rPr sz="1000" b="0" i="0" u="none" dirty="0" err="1">
                          <a:solidFill>
                            <a:srgbClr val="000000"/>
                          </a:solidFill>
                        </a:rPr>
                        <a:t>Niveau</a:t>
                      </a:r>
                      <a:r>
                        <a:rPr sz="1000" b="0" i="0" u="none" dirty="0">
                          <a:solidFill>
                            <a:srgbClr val="000000"/>
                          </a:solidFill>
                        </a:rPr>
                        <a:t> für </a:t>
                      </a:r>
                      <a:r>
                        <a:rPr sz="1000" b="0" i="0" u="none" dirty="0" err="1">
                          <a:solidFill>
                            <a:srgbClr val="000000"/>
                          </a:solidFill>
                        </a:rPr>
                        <a:t>Signifikanz</a:t>
                      </a:r>
                      <a:r>
                        <a:rPr sz="1000" b="0" i="0" u="none" dirty="0">
                          <a:solidFill>
                            <a:srgbClr val="000000"/>
                          </a:solidFill>
                        </a:rPr>
                        <a:t>: 0,025. ** AE-</a:t>
                      </a:r>
                      <a:r>
                        <a:rPr sz="1000" b="0" i="0" u="none" dirty="0" err="1">
                          <a:solidFill>
                            <a:srgbClr val="000000"/>
                          </a:solidFill>
                        </a:rPr>
                        <a:t>assoziiert</a:t>
                      </a:r>
                      <a:r>
                        <a:rPr sz="1000" b="0" i="0" u="none" dirty="0">
                          <a:solidFill>
                            <a:srgbClr val="000000"/>
                          </a:solidFill>
                        </a:rPr>
                        <a:t>, AE: adverse events; ORR: objective response rate; CR: complete regression; PR: partial regression; SD: stable disease; NR: not reported, NA: Not applicable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Phase III-Studie JAVELIN Renal 101</a:t>
            </a:r>
          </a:p>
        </p:txBody>
      </p:sp>
      <p:graphicFrame>
        <p:nvGraphicFramePr>
          <p:cNvPr id="3" name="Table 2"/>
          <p:cNvGraphicFramePr>
            <a:graphicFrameLocks noGrp="1"/>
          </p:cNvGraphicFramePr>
          <p:nvPr>
            <p:extLst>
              <p:ext uri="{D42A27DB-BD31-4B8C-83A1-F6EECF244321}">
                <p14:modId xmlns:p14="http://schemas.microsoft.com/office/powerpoint/2010/main" val="3899141944"/>
              </p:ext>
            </p:extLst>
          </p:nvPr>
        </p:nvGraphicFramePr>
        <p:xfrm>
          <a:off x="360000" y="1890000"/>
          <a:ext cx="11472000" cy="33629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0" i="0" u="none"/>
                        <a:t>Nutzen-/ Schadens</a:t>
                      </a:r>
                      <a:r>
                        <a:rPr sz="1000" b="0" i="0" u="none">
                          <a:solidFill>
                            <a:srgbClr val="000000"/>
                          </a:solidFill>
                        </a:rPr>
                        <a:t>­aspekte</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Avelumab + Axitinib</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Sunitinib</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 = 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52,5 %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27,3 %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0,001</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80,8 %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70,9 %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 Median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13,3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8,0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0,001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18-Monats-Überleben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78,2 %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72,4 %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21,9 % (Abbruch eine Substanz: 18,4%; beide Substanzen: 3,5 %)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8,0 %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42,2 % (Axitinib)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42,6 %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 Grad 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71,2 %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71,5 %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 </a:t>
                      </a:r>
                      <a:r>
                        <a:rPr sz="1000" b="0" i="0" u="none" dirty="0" err="1">
                          <a:solidFill>
                            <a:srgbClr val="000000"/>
                          </a:solidFill>
                        </a:rPr>
                        <a:t>Gesamtüberleben</a:t>
                      </a:r>
                      <a:r>
                        <a:rPr sz="1000" b="0" i="0" u="none" dirty="0">
                          <a:solidFill>
                            <a:srgbClr val="000000"/>
                          </a:solidFill>
                        </a:rPr>
                        <a:t>: Median in </a:t>
                      </a:r>
                      <a:r>
                        <a:rPr sz="1000" b="0" i="0" u="none" dirty="0" err="1">
                          <a:solidFill>
                            <a:srgbClr val="000000"/>
                          </a:solidFill>
                        </a:rPr>
                        <a:t>beiden</a:t>
                      </a:r>
                      <a:r>
                        <a:rPr sz="1000" b="0" i="0" u="none" dirty="0">
                          <a:solidFill>
                            <a:srgbClr val="000000"/>
                          </a:solidFill>
                        </a:rPr>
                        <a:t> Gruppen </a:t>
                      </a:r>
                      <a:r>
                        <a:rPr sz="1000" b="0" i="0" u="none" dirty="0" err="1">
                          <a:solidFill>
                            <a:srgbClr val="000000"/>
                          </a:solidFill>
                        </a:rPr>
                        <a:t>nicht</a:t>
                      </a:r>
                      <a:r>
                        <a:rPr sz="1000" b="0" i="0" u="none" dirty="0">
                          <a:solidFill>
                            <a:srgbClr val="000000"/>
                          </a:solidFill>
                        </a:rPr>
                        <a:t> </a:t>
                      </a:r>
                      <a:r>
                        <a:rPr sz="1000" b="0" i="0" u="none" dirty="0" err="1">
                          <a:solidFill>
                            <a:srgbClr val="000000"/>
                          </a:solidFill>
                        </a:rPr>
                        <a:t>erreicht</a:t>
                      </a:r>
                      <a:r>
                        <a:rPr sz="1000" b="0" i="0" u="none" dirty="0">
                          <a:solidFill>
                            <a:srgbClr val="000000"/>
                          </a:solidFill>
                        </a:rPr>
                        <a:t> (**): </a:t>
                      </a:r>
                      <a:r>
                        <a:rPr sz="1000" b="0" i="0" u="none" dirty="0" err="1">
                          <a:solidFill>
                            <a:srgbClr val="000000"/>
                          </a:solidFill>
                        </a:rPr>
                        <a:t>Unerwünschte</a:t>
                      </a:r>
                      <a:r>
                        <a:rPr sz="1000" b="0" i="0" u="none" dirty="0">
                          <a:solidFill>
                            <a:srgbClr val="000000"/>
                          </a:solidFill>
                        </a:rPr>
                        <a:t> </a:t>
                      </a:r>
                      <a:r>
                        <a:rPr sz="1000" b="0" i="0" u="none" dirty="0" err="1">
                          <a:solidFill>
                            <a:srgbClr val="000000"/>
                          </a:solidFill>
                        </a:rPr>
                        <a:t>Ereignisse</a:t>
                      </a:r>
                      <a:r>
                        <a:rPr sz="1000" b="0" i="0" u="none" dirty="0">
                          <a:solidFill>
                            <a:srgbClr val="000000"/>
                          </a:solidFill>
                        </a:rPr>
                        <a:t>, die </a:t>
                      </a:r>
                      <a:r>
                        <a:rPr sz="1000" b="0" i="0" u="none" dirty="0" err="1">
                          <a:solidFill>
                            <a:srgbClr val="000000"/>
                          </a:solidFill>
                        </a:rPr>
                        <a:t>im</a:t>
                      </a:r>
                      <a:r>
                        <a:rPr sz="1000" b="0" i="0" u="none" dirty="0">
                          <a:solidFill>
                            <a:srgbClr val="000000"/>
                          </a:solidFill>
                        </a:rPr>
                        <a:t> </a:t>
                      </a:r>
                      <a:r>
                        <a:rPr sz="1000" b="0" i="0" u="none" dirty="0" err="1">
                          <a:solidFill>
                            <a:srgbClr val="000000"/>
                          </a:solidFill>
                        </a:rPr>
                        <a:t>Zuge</a:t>
                      </a:r>
                      <a:r>
                        <a:rPr sz="1000" b="0" i="0" u="none" dirty="0">
                          <a:solidFill>
                            <a:srgbClr val="000000"/>
                          </a:solidFill>
                        </a:rPr>
                        <a:t> der </a:t>
                      </a:r>
                      <a:r>
                        <a:rPr sz="1000" b="0" i="0" u="none" dirty="0" err="1">
                          <a:solidFill>
                            <a:srgbClr val="000000"/>
                          </a:solidFill>
                        </a:rPr>
                        <a:t>Behandlung</a:t>
                      </a:r>
                      <a:r>
                        <a:rPr sz="1000" b="0" i="0" u="none" dirty="0">
                          <a:solidFill>
                            <a:srgbClr val="000000"/>
                          </a:solidFill>
                        </a:rPr>
                        <a:t> </a:t>
                      </a:r>
                      <a:r>
                        <a:rPr sz="1000" b="0" i="0" u="none" dirty="0" err="1">
                          <a:solidFill>
                            <a:srgbClr val="000000"/>
                          </a:solidFill>
                        </a:rPr>
                        <a:t>auftraten</a:t>
                      </a:r>
                      <a:r>
                        <a:rPr sz="1000" b="0" i="0" u="none" dirty="0">
                          <a:solidFill>
                            <a:srgbClr val="000000"/>
                          </a:solidFill>
                        </a:rPr>
                        <a:t> (Treatment-emergent adverse events) und </a:t>
                      </a:r>
                      <a:r>
                        <a:rPr sz="1000" b="0" i="0" u="none" dirty="0" err="1">
                          <a:solidFill>
                            <a:srgbClr val="000000"/>
                          </a:solidFill>
                        </a:rPr>
                        <a:t>zum</a:t>
                      </a:r>
                      <a:r>
                        <a:rPr sz="1000" b="0" i="0" u="none" dirty="0">
                          <a:solidFill>
                            <a:srgbClr val="000000"/>
                          </a:solidFill>
                        </a:rPr>
                        <a:t> </a:t>
                      </a:r>
                      <a:r>
                        <a:rPr sz="1000" b="0" i="0" u="none" dirty="0" err="1">
                          <a:solidFill>
                            <a:srgbClr val="000000"/>
                          </a:solidFill>
                        </a:rPr>
                        <a:t>Therapieabbruch</a:t>
                      </a:r>
                      <a:r>
                        <a:rPr sz="1000" b="0" i="0" u="none" dirty="0">
                          <a:solidFill>
                            <a:srgbClr val="000000"/>
                          </a:solidFill>
                        </a:rPr>
                        <a:t> </a:t>
                      </a:r>
                      <a:r>
                        <a:rPr sz="1000" b="0" i="0" u="none" dirty="0" err="1">
                          <a:solidFill>
                            <a:srgbClr val="000000"/>
                          </a:solidFill>
                        </a:rPr>
                        <a:t>führten</a:t>
                      </a:r>
                      <a:r>
                        <a:rPr sz="1000" b="0" i="0" u="none" dirty="0">
                          <a:solidFill>
                            <a:srgbClr val="000000"/>
                          </a:solidFill>
                        </a:rPr>
                        <a:t>
 (***) </a:t>
                      </a:r>
                      <a:r>
                        <a:rPr sz="1000" b="0" i="0" u="none" dirty="0" err="1">
                          <a:solidFill>
                            <a:srgbClr val="000000"/>
                          </a:solidFill>
                        </a:rPr>
                        <a:t>Unerwünschte</a:t>
                      </a:r>
                      <a:r>
                        <a:rPr sz="1000" b="0" i="0" u="none" dirty="0">
                          <a:solidFill>
                            <a:srgbClr val="000000"/>
                          </a:solidFill>
                        </a:rPr>
                        <a:t> </a:t>
                      </a:r>
                      <a:r>
                        <a:rPr sz="1000" b="0" i="0" u="none" dirty="0" err="1">
                          <a:solidFill>
                            <a:srgbClr val="000000"/>
                          </a:solidFill>
                        </a:rPr>
                        <a:t>Ereignisse</a:t>
                      </a:r>
                      <a:r>
                        <a:rPr sz="1000" b="0" i="0" u="none" dirty="0">
                          <a:solidFill>
                            <a:srgbClr val="000000"/>
                          </a:solidFill>
                        </a:rPr>
                        <a:t>, die </a:t>
                      </a:r>
                      <a:r>
                        <a:rPr sz="1000" b="0" i="0" u="none" dirty="0" err="1">
                          <a:solidFill>
                            <a:srgbClr val="000000"/>
                          </a:solidFill>
                        </a:rPr>
                        <a:t>im</a:t>
                      </a:r>
                      <a:r>
                        <a:rPr sz="1000" b="0" i="0" u="none" dirty="0">
                          <a:solidFill>
                            <a:srgbClr val="000000"/>
                          </a:solidFill>
                        </a:rPr>
                        <a:t> </a:t>
                      </a:r>
                      <a:r>
                        <a:rPr sz="1000" b="0" i="0" u="none" dirty="0" err="1">
                          <a:solidFill>
                            <a:srgbClr val="000000"/>
                          </a:solidFill>
                        </a:rPr>
                        <a:t>Zuge</a:t>
                      </a:r>
                      <a:r>
                        <a:rPr sz="1000" b="0" i="0" u="none" dirty="0">
                          <a:solidFill>
                            <a:srgbClr val="000000"/>
                          </a:solidFill>
                        </a:rPr>
                        <a:t> der </a:t>
                      </a:r>
                      <a:r>
                        <a:rPr sz="1000" b="0" i="0" u="none" dirty="0" err="1">
                          <a:solidFill>
                            <a:srgbClr val="000000"/>
                          </a:solidFill>
                        </a:rPr>
                        <a:t>Behandlung</a:t>
                      </a:r>
                      <a:r>
                        <a:rPr sz="1000" b="0" i="0" u="none" dirty="0">
                          <a:solidFill>
                            <a:srgbClr val="000000"/>
                          </a:solidFill>
                        </a:rPr>
                        <a:t> </a:t>
                      </a:r>
                      <a:r>
                        <a:rPr sz="1000" b="0" i="0" u="none" dirty="0" err="1">
                          <a:solidFill>
                            <a:srgbClr val="000000"/>
                          </a:solidFill>
                        </a:rPr>
                        <a:t>auftraten</a:t>
                      </a:r>
                      <a:r>
                        <a:rPr sz="1000" b="0" i="0" u="none" dirty="0">
                          <a:solidFill>
                            <a:srgbClr val="000000"/>
                          </a:solidFill>
                        </a:rPr>
                        <a:t> (Treatment-emergent adverse events)
 ORR: objective response rate; CR: complete remission; PR: partial remission; SD: stable disease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Zulassungsstudie AVOREN</a:t>
            </a:r>
          </a:p>
        </p:txBody>
      </p:sp>
      <p:graphicFrame>
        <p:nvGraphicFramePr>
          <p:cNvPr id="3" name="Table 2"/>
          <p:cNvGraphicFramePr>
            <a:graphicFrameLocks noGrp="1"/>
          </p:cNvGraphicFramePr>
          <p:nvPr>
            <p:extLst>
              <p:ext uri="{D42A27DB-BD31-4B8C-83A1-F6EECF244321}">
                <p14:modId xmlns:p14="http://schemas.microsoft.com/office/powerpoint/2010/main" val="436445450"/>
              </p:ext>
            </p:extLst>
          </p:nvPr>
        </p:nvGraphicFramePr>
        <p:xfrm>
          <a:off x="360000" y="1890000"/>
          <a:ext cx="11472000" cy="26263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Bev/INF</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Placebo/INF</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0,0001</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10,2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5,4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0,0001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23,3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21,3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0,3360</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60,2 %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45,1 %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 AE-</a:t>
                      </a:r>
                      <a:r>
                        <a:rPr sz="1000" b="0" i="0" u="none" dirty="0" err="1">
                          <a:solidFill>
                            <a:srgbClr val="000000"/>
                          </a:solidFill>
                        </a:rPr>
                        <a:t>assoziiert</a:t>
                      </a:r>
                      <a:r>
                        <a:rPr sz="1000" b="0" i="0" u="none" dirty="0">
                          <a:solidFill>
                            <a:srgbClr val="000000"/>
                          </a:solidFill>
                        </a:rPr>
                        <a:t> </a:t>
                      </a:r>
                      <a:r>
                        <a:rPr sz="1000" b="0" i="0" u="none" dirty="0" err="1">
                          <a:solidFill>
                            <a:srgbClr val="000000"/>
                          </a:solidFill>
                        </a:rPr>
                        <a:t>bezogen</a:t>
                      </a:r>
                      <a:r>
                        <a:rPr sz="1000" b="0" i="0" u="none" dirty="0">
                          <a:solidFill>
                            <a:srgbClr val="000000"/>
                          </a:solidFill>
                        </a:rPr>
                        <a:t> auf </a:t>
                      </a:r>
                      <a:r>
                        <a:rPr sz="1000" b="0" i="0" u="none" dirty="0" err="1">
                          <a:solidFill>
                            <a:srgbClr val="000000"/>
                          </a:solidFill>
                        </a:rPr>
                        <a:t>Abbruchraten</a:t>
                      </a:r>
                      <a:r>
                        <a:rPr sz="1000" b="0" i="0" u="none" dirty="0">
                          <a:solidFill>
                            <a:srgbClr val="000000"/>
                          </a:solidFill>
                        </a:rPr>
                        <a:t> **: </a:t>
                      </a:r>
                      <a:r>
                        <a:rPr sz="1000" b="0" i="0" u="none" dirty="0" err="1">
                          <a:solidFill>
                            <a:srgbClr val="000000"/>
                          </a:solidFill>
                        </a:rPr>
                        <a:t>nur</a:t>
                      </a:r>
                      <a:r>
                        <a:rPr sz="1000" b="0" i="0" u="none" dirty="0">
                          <a:solidFill>
                            <a:srgbClr val="000000"/>
                          </a:solidFill>
                        </a:rPr>
                        <a:t> IFN-</a:t>
                      </a:r>
                      <a:r>
                        <a:rPr sz="1000" b="0" i="0" u="none" dirty="0" err="1">
                          <a:solidFill>
                            <a:srgbClr val="000000"/>
                          </a:solidFill>
                        </a:rPr>
                        <a:t>Dosisreduktion</a:t>
                      </a:r>
                      <a:r>
                        <a:rPr sz="1000" b="0" i="0" u="none" dirty="0">
                          <a:solidFill>
                            <a:srgbClr val="000000"/>
                          </a:solidFill>
                        </a:rPr>
                        <a:t>
 ORR: objective response rate; CR: complete regression; PR: partial regression; SD: stable disease; NR: not reported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Phase-III-Studie der Cancer and Leukemia Group B (CALGB)</a:t>
            </a:r>
          </a:p>
        </p:txBody>
      </p:sp>
      <p:graphicFrame>
        <p:nvGraphicFramePr>
          <p:cNvPr id="3" name="Table 2"/>
          <p:cNvGraphicFramePr>
            <a:graphicFrameLocks noGrp="1"/>
          </p:cNvGraphicFramePr>
          <p:nvPr>
            <p:extLst>
              <p:ext uri="{D42A27DB-BD31-4B8C-83A1-F6EECF244321}">
                <p14:modId xmlns:p14="http://schemas.microsoft.com/office/powerpoint/2010/main" val="21795092"/>
              </p:ext>
            </p:extLst>
          </p:nvPr>
        </p:nvGraphicFramePr>
        <p:xfrm>
          <a:off x="360000" y="1890000"/>
          <a:ext cx="11472000" cy="26263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Bev/INF</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INF</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26 %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0,0001</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8,5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5,2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0,0001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46 %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0,0001</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 AE-</a:t>
                      </a:r>
                      <a:r>
                        <a:rPr sz="1000" b="0" i="0" u="none" dirty="0" err="1">
                          <a:solidFill>
                            <a:srgbClr val="000000"/>
                          </a:solidFill>
                        </a:rPr>
                        <a:t>assoziiert</a:t>
                      </a:r>
                      <a:r>
                        <a:rPr sz="1000" b="0" i="0" u="none" dirty="0">
                          <a:solidFill>
                            <a:srgbClr val="000000"/>
                          </a:solidFill>
                        </a:rPr>
                        <a:t> **: </a:t>
                      </a:r>
                      <a:r>
                        <a:rPr sz="1000" b="0" i="0" u="none" dirty="0" err="1">
                          <a:solidFill>
                            <a:srgbClr val="000000"/>
                          </a:solidFill>
                        </a:rPr>
                        <a:t>nur</a:t>
                      </a:r>
                      <a:r>
                        <a:rPr sz="1000" b="0" i="0" u="none" dirty="0">
                          <a:solidFill>
                            <a:srgbClr val="000000"/>
                          </a:solidFill>
                        </a:rPr>
                        <a:t> IFN-</a:t>
                      </a:r>
                      <a:r>
                        <a:rPr sz="1000" b="0" i="0" u="none" dirty="0" err="1">
                          <a:solidFill>
                            <a:srgbClr val="000000"/>
                          </a:solidFill>
                        </a:rPr>
                        <a:t>Dosisreduktion</a:t>
                      </a:r>
                      <a:r>
                        <a:rPr sz="1000" b="0" i="0" u="none" dirty="0">
                          <a:solidFill>
                            <a:srgbClr val="000000"/>
                          </a:solidFill>
                        </a:rPr>
                        <a:t>
 ORR: objective response rate; CR: complete regression; PR: partial regression; SD: stable disease; NR: not reported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08323-E170-5680-7E60-C26319B83810}"/>
              </a:ext>
            </a:extLst>
          </p:cNvPr>
          <p:cNvSpPr>
            <a:spLocks noGrp="1"/>
          </p:cNvSpPr>
          <p:nvPr>
            <p:ph type="title"/>
          </p:nvPr>
        </p:nvSpPr>
        <p:spPr/>
        <p:txBody>
          <a:bodyPr/>
          <a:lstStyle/>
          <a:p>
            <a:r>
              <a:rPr lang="de-DE" dirty="0">
                <a:latin typeface="Lucida Sans" pitchFamily="34" charset="0"/>
                <a:ea typeface="ＭＳ Ｐゴシック" charset="-128"/>
              </a:rPr>
              <a:t>Methodik</a:t>
            </a:r>
            <a:endParaRPr lang="de-DE" dirty="0"/>
          </a:p>
        </p:txBody>
      </p:sp>
      <p:sp>
        <p:nvSpPr>
          <p:cNvPr id="4" name="Rechteck 1">
            <a:extLst>
              <a:ext uri="{FF2B5EF4-FFF2-40B4-BE49-F238E27FC236}">
                <a16:creationId xmlns:a16="http://schemas.microsoft.com/office/drawing/2014/main" id="{9116B08B-D359-B863-C594-8A524A66B5C0}"/>
              </a:ext>
            </a:extLst>
          </p:cNvPr>
          <p:cNvSpPr>
            <a:spLocks noChangeArrowheads="1"/>
          </p:cNvSpPr>
          <p:nvPr/>
        </p:nvSpPr>
        <p:spPr bwMode="auto">
          <a:xfrm>
            <a:off x="392990" y="3497057"/>
            <a:ext cx="4089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Lucida Sans Unicode" pitchFamily="34" charset="0"/>
                <a:ea typeface="ＭＳ Ｐゴシック" pitchFamily="34" charset="-128"/>
              </a:defRPr>
            </a:lvl1pPr>
            <a:lvl2pPr marL="742950" indent="-285750" eaLnBrk="0" hangingPunct="0">
              <a:spcBef>
                <a:spcPct val="20000"/>
              </a:spcBef>
              <a:buFont typeface="Arial" charset="0"/>
              <a:buChar char="•"/>
              <a:defRPr sz="2000">
                <a:solidFill>
                  <a:schemeClr val="tx1"/>
                </a:solidFill>
                <a:latin typeface="Lucida Sans Unicode" pitchFamily="34" charset="0"/>
                <a:ea typeface="ＭＳ Ｐゴシック" pitchFamily="34" charset="-128"/>
              </a:defRPr>
            </a:lvl2pPr>
            <a:lvl3pPr marL="1143000" indent="-228600" eaLnBrk="0" hangingPunct="0">
              <a:spcBef>
                <a:spcPct val="20000"/>
              </a:spcBef>
              <a:buFont typeface="Arial" charset="0"/>
              <a:buChar char="•"/>
              <a:defRPr sz="1600">
                <a:solidFill>
                  <a:schemeClr val="tx1"/>
                </a:solidFill>
                <a:latin typeface="Lucida Sans Unicode" pitchFamily="34" charset="0"/>
                <a:ea typeface="ＭＳ Ｐゴシック" pitchFamily="34" charset="-128"/>
              </a:defRPr>
            </a:lvl3pPr>
            <a:lvl4pPr marL="1600200" indent="-228600" eaLnBrk="0" hangingPunct="0">
              <a:spcBef>
                <a:spcPct val="20000"/>
              </a:spcBef>
              <a:buFont typeface="Arial" charset="0"/>
              <a:buChar char="•"/>
              <a:defRPr sz="1200">
                <a:solidFill>
                  <a:schemeClr val="tx1"/>
                </a:solidFill>
                <a:latin typeface="Lucida Sans Unicode" pitchFamily="34" charset="0"/>
                <a:ea typeface="ＭＳ Ｐゴシック" pitchFamily="34" charset="-128"/>
              </a:defRPr>
            </a:lvl4pPr>
            <a:lvl5pPr marL="2057400" indent="-228600" eaLnBrk="0" hangingPunct="0">
              <a:spcBef>
                <a:spcPct val="20000"/>
              </a:spcBef>
              <a:buFont typeface="Arial" charset="0"/>
              <a:buChar char="•"/>
              <a:defRPr sz="1000">
                <a:solidFill>
                  <a:schemeClr val="tx1"/>
                </a:solidFill>
                <a:latin typeface="Lucida Sans Unicode"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9pPr>
          </a:lstStyle>
          <a:p>
            <a:pPr eaLnBrk="1" hangingPunct="1">
              <a:spcBef>
                <a:spcPct val="0"/>
              </a:spcBef>
              <a:buFontTx/>
              <a:buNone/>
            </a:pPr>
            <a:r>
              <a:rPr lang="de-DE" altLang="de-DE" sz="1800">
                <a:latin typeface="Lucida Sans" pitchFamily="34" charset="0"/>
              </a:rPr>
              <a:t>Klassifikation der Konsensusstärke</a:t>
            </a:r>
          </a:p>
        </p:txBody>
      </p:sp>
      <p:sp>
        <p:nvSpPr>
          <p:cNvPr id="5" name="Textfeld 4">
            <a:extLst>
              <a:ext uri="{FF2B5EF4-FFF2-40B4-BE49-F238E27FC236}">
                <a16:creationId xmlns:a16="http://schemas.microsoft.com/office/drawing/2014/main" id="{CA28FD66-F4A9-B2CC-A3A1-D17C5BF2F917}"/>
              </a:ext>
            </a:extLst>
          </p:cNvPr>
          <p:cNvSpPr txBox="1">
            <a:spLocks noChangeArrowheads="1"/>
          </p:cNvSpPr>
          <p:nvPr/>
        </p:nvSpPr>
        <p:spPr bwMode="auto">
          <a:xfrm>
            <a:off x="337458" y="1643856"/>
            <a:ext cx="8159750" cy="369887"/>
          </a:xfrm>
          <a:prstGeom prst="rect">
            <a:avLst/>
          </a:prstGeom>
          <a:noFill/>
          <a:ln w="9525">
            <a:noFill/>
            <a:miter lim="800000"/>
            <a:headEnd/>
            <a:tailEnd/>
          </a:ln>
        </p:spPr>
        <p:txBody>
          <a:bodyPr>
            <a:spAutoFit/>
          </a:bodyPr>
          <a:lstStyle/>
          <a:p>
            <a:pPr>
              <a:defRPr/>
            </a:pPr>
            <a:r>
              <a:rPr lang="de-DE" dirty="0">
                <a:latin typeface="Lucida Sans" pitchFamily="34" charset="0"/>
              </a:rPr>
              <a:t>Formale Konsentierung der Empfehlungen inkl. Empfehlungsstärke  </a:t>
            </a:r>
          </a:p>
        </p:txBody>
      </p:sp>
      <p:pic>
        <p:nvPicPr>
          <p:cNvPr id="6" name="Picture 13">
            <a:extLst>
              <a:ext uri="{FF2B5EF4-FFF2-40B4-BE49-F238E27FC236}">
                <a16:creationId xmlns:a16="http://schemas.microsoft.com/office/drawing/2014/main" id="{032EF855-9F40-6B35-17CF-4C4A4E842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02" y="2013743"/>
            <a:ext cx="6441460"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fik 9">
            <a:extLst>
              <a:ext uri="{FF2B5EF4-FFF2-40B4-BE49-F238E27FC236}">
                <a16:creationId xmlns:a16="http://schemas.microsoft.com/office/drawing/2014/main" id="{59A436E1-2979-025C-346F-C6C59E9ABC5A}"/>
              </a:ext>
            </a:extLst>
          </p:cNvPr>
          <p:cNvPicPr>
            <a:picLocks noChangeAspect="1"/>
          </p:cNvPicPr>
          <p:nvPr/>
        </p:nvPicPr>
        <p:blipFill>
          <a:blip r:embed="rId3"/>
          <a:stretch>
            <a:fillRect/>
          </a:stretch>
        </p:blipFill>
        <p:spPr>
          <a:xfrm>
            <a:off x="392990" y="3835364"/>
            <a:ext cx="6063050" cy="1963337"/>
          </a:xfrm>
          <a:prstGeom prst="rect">
            <a:avLst/>
          </a:prstGeom>
        </p:spPr>
      </p:pic>
      <p:sp>
        <p:nvSpPr>
          <p:cNvPr id="11" name="TextBox 10"/>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12" name="TextBox 11"/>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extLst>
      <p:ext uri="{BB962C8B-B14F-4D97-AF65-F5344CB8AC3E}">
        <p14:creationId xmlns:p14="http://schemas.microsoft.com/office/powerpoint/2010/main" val="26702204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Zulassungsstudie METEOR (Zweitlinie)</a:t>
            </a:r>
          </a:p>
        </p:txBody>
      </p:sp>
      <p:graphicFrame>
        <p:nvGraphicFramePr>
          <p:cNvPr id="3" name="Table 2"/>
          <p:cNvGraphicFramePr>
            <a:graphicFrameLocks noGrp="1"/>
          </p:cNvGraphicFramePr>
          <p:nvPr>
            <p:extLst>
              <p:ext uri="{D42A27DB-BD31-4B8C-83A1-F6EECF244321}">
                <p14:modId xmlns:p14="http://schemas.microsoft.com/office/powerpoint/2010/main" val="138230309"/>
              </p:ext>
            </p:extLst>
          </p:nvPr>
        </p:nvGraphicFramePr>
        <p:xfrm>
          <a:off x="360000" y="1890000"/>
          <a:ext cx="11472000" cy="21945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Cabozantinib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Everolimus</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&lt;0,001</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7,4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3,9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0,001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HR 0,66 (CI95% 0,53-0,83)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0,00026</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ORR: objective response rate; CR: complete regression; PR: partial regression; SD: stable disease; NR: not reported</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CABOSUN Studie (Erstlinie)</a:t>
            </a:r>
          </a:p>
        </p:txBody>
      </p:sp>
      <p:graphicFrame>
        <p:nvGraphicFramePr>
          <p:cNvPr id="3" name="Table 2"/>
          <p:cNvGraphicFramePr>
            <a:graphicFrameLocks noGrp="1"/>
          </p:cNvGraphicFramePr>
          <p:nvPr>
            <p:extLst>
              <p:ext uri="{D42A27DB-BD31-4B8C-83A1-F6EECF244321}">
                <p14:modId xmlns:p14="http://schemas.microsoft.com/office/powerpoint/2010/main" val="3255248019"/>
              </p:ext>
            </p:extLst>
          </p:nvPr>
        </p:nvGraphicFramePr>
        <p:xfrm>
          <a:off x="360000" y="1890000"/>
          <a:ext cx="11472000" cy="21945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Cabozantinib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Sunitinib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9%</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0,0008</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HR 0,80 (95%CI 0,53-1,21)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68%</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ORR: objective response rate; CR: complete regression; PR: partial regression; SD: stable disease; NR: not reported</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Zulassungsstudie RECORD-1</a:t>
            </a:r>
          </a:p>
        </p:txBody>
      </p:sp>
      <p:graphicFrame>
        <p:nvGraphicFramePr>
          <p:cNvPr id="3" name="Table 2"/>
          <p:cNvGraphicFramePr>
            <a:graphicFrameLocks noGrp="1"/>
          </p:cNvGraphicFramePr>
          <p:nvPr>
            <p:extLst>
              <p:ext uri="{D42A27DB-BD31-4B8C-83A1-F6EECF244321}">
                <p14:modId xmlns:p14="http://schemas.microsoft.com/office/powerpoint/2010/main" val="447958802"/>
              </p:ext>
            </p:extLst>
          </p:nvPr>
        </p:nvGraphicFramePr>
        <p:xfrm>
          <a:off x="360000" y="1890000"/>
          <a:ext cx="11472000" cy="24104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Everolimus</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Placebo</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32 %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4,9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1,9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0,001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14,8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14,4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0,162**</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 AE-</a:t>
                      </a:r>
                      <a:r>
                        <a:rPr sz="1000" b="0" i="0" u="none" dirty="0" err="1">
                          <a:solidFill>
                            <a:srgbClr val="000000"/>
                          </a:solidFill>
                        </a:rPr>
                        <a:t>assoziiert</a:t>
                      </a:r>
                      <a:r>
                        <a:rPr sz="1000" b="0" i="0" u="none" dirty="0">
                          <a:solidFill>
                            <a:srgbClr val="000000"/>
                          </a:solidFill>
                        </a:rPr>
                        <a:t>, **</a:t>
                      </a:r>
                      <a:r>
                        <a:rPr sz="1000" b="0" i="0" u="none" dirty="0" err="1">
                          <a:solidFill>
                            <a:srgbClr val="000000"/>
                          </a:solidFill>
                        </a:rPr>
                        <a:t>nicht</a:t>
                      </a:r>
                      <a:r>
                        <a:rPr sz="1000" b="0" i="0" u="none" dirty="0">
                          <a:solidFill>
                            <a:srgbClr val="000000"/>
                          </a:solidFill>
                        </a:rPr>
                        <a:t> </a:t>
                      </a:r>
                      <a:r>
                        <a:rPr sz="1000" b="0" i="0" u="none" dirty="0" err="1">
                          <a:solidFill>
                            <a:srgbClr val="000000"/>
                          </a:solidFill>
                        </a:rPr>
                        <a:t>signifikant</a:t>
                      </a:r>
                      <a:r>
                        <a:rPr sz="1000" b="0" i="0" u="none" dirty="0">
                          <a:solidFill>
                            <a:srgbClr val="000000"/>
                          </a:solidFill>
                        </a:rPr>
                        <a:t>, NA: Not applicable ORR: objective response rate; CR: complete regression; PR: partial regression; SD: stable disease; NR: not reported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RECORD-3 Studie (Effektivitätsdaten Erstlinie)</a:t>
            </a:r>
          </a:p>
        </p:txBody>
      </p:sp>
      <p:graphicFrame>
        <p:nvGraphicFramePr>
          <p:cNvPr id="3" name="Table 2"/>
          <p:cNvGraphicFramePr>
            <a:graphicFrameLocks noGrp="1"/>
          </p:cNvGraphicFramePr>
          <p:nvPr>
            <p:extLst>
              <p:ext uri="{D42A27DB-BD31-4B8C-83A1-F6EECF244321}">
                <p14:modId xmlns:p14="http://schemas.microsoft.com/office/powerpoint/2010/main" val="2392947608"/>
              </p:ext>
            </p:extLst>
          </p:nvPr>
        </p:nvGraphicFramePr>
        <p:xfrm>
          <a:off x="360000" y="1890000"/>
          <a:ext cx="11472000" cy="26263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Everolimus</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Sunitinib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66 %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7,9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10,7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22,4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32,0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*AE-</a:t>
                      </a:r>
                      <a:r>
                        <a:rPr sz="1000" b="0" i="0" u="none" dirty="0" err="1">
                          <a:solidFill>
                            <a:srgbClr val="000000"/>
                          </a:solidFill>
                        </a:rPr>
                        <a:t>assoziiert</a:t>
                      </a:r>
                      <a:r>
                        <a:rPr sz="1000" b="0" i="0" u="none" dirty="0">
                          <a:solidFill>
                            <a:srgbClr val="000000"/>
                          </a:solidFill>
                        </a:rPr>
                        <a:t>, NA: Not applicable ORR: objective response rate; CR: complete regression; PR: partial regression; SD: stable disease; NR: not reported
 ** </a:t>
                      </a:r>
                      <a:r>
                        <a:rPr sz="1000" b="0" i="0" u="none" dirty="0" err="1">
                          <a:solidFill>
                            <a:srgbClr val="000000"/>
                          </a:solidFill>
                        </a:rPr>
                        <a:t>Zentrale</a:t>
                      </a:r>
                      <a:r>
                        <a:rPr sz="1000" b="0" i="0" u="none" dirty="0">
                          <a:solidFill>
                            <a:srgbClr val="000000"/>
                          </a:solidFill>
                        </a:rPr>
                        <a:t> </a:t>
                      </a:r>
                      <a:r>
                        <a:rPr sz="1000" b="0" i="0" u="none" dirty="0" err="1">
                          <a:solidFill>
                            <a:srgbClr val="000000"/>
                          </a:solidFill>
                        </a:rPr>
                        <a:t>Beurteilung</a:t>
                      </a:r>
                      <a:r>
                        <a:rPr sz="1000" b="0" i="0" u="none" dirty="0">
                          <a:solidFill>
                            <a:srgbClr val="000000"/>
                          </a:solidFill>
                        </a:rPr>
                        <a:t>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Zulassungsstudie CheckMate025</a:t>
            </a:r>
          </a:p>
        </p:txBody>
      </p:sp>
      <p:graphicFrame>
        <p:nvGraphicFramePr>
          <p:cNvPr id="3" name="Table 2"/>
          <p:cNvGraphicFramePr>
            <a:graphicFrameLocks noGrp="1"/>
          </p:cNvGraphicFramePr>
          <p:nvPr>
            <p:extLst>
              <p:ext uri="{D42A27DB-BD31-4B8C-83A1-F6EECF244321}">
                <p14:modId xmlns:p14="http://schemas.microsoft.com/office/powerpoint/2010/main" val="2156528583"/>
              </p:ext>
            </p:extLst>
          </p:nvPr>
        </p:nvGraphicFramePr>
        <p:xfrm>
          <a:off x="360000" y="1890000"/>
          <a:ext cx="11472000" cy="24104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Nivolumab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Everolimus</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4,4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 0,11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25,0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19,6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0,002</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26 %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a:t>
                      </a:r>
                      <a:r>
                        <a:rPr sz="1000" b="0" i="0" u="none" dirty="0" err="1">
                          <a:solidFill>
                            <a:srgbClr val="000000"/>
                          </a:solidFill>
                        </a:rPr>
                        <a:t>Prüfarzt-basierte</a:t>
                      </a:r>
                      <a:r>
                        <a:rPr sz="1000" b="0" i="0" u="none" dirty="0">
                          <a:solidFill>
                            <a:srgbClr val="000000"/>
                          </a:solidFill>
                        </a:rPr>
                        <a:t> </a:t>
                      </a:r>
                      <a:r>
                        <a:rPr sz="1000" b="0" i="0" u="none" dirty="0" err="1">
                          <a:solidFill>
                            <a:srgbClr val="000000"/>
                          </a:solidFill>
                        </a:rPr>
                        <a:t>Auswertung</a:t>
                      </a:r>
                      <a:r>
                        <a:rPr sz="1000" b="0" i="0" u="none" dirty="0">
                          <a:solidFill>
                            <a:srgbClr val="000000"/>
                          </a:solidFill>
                        </a:rPr>
                        <a:t>. **</a:t>
                      </a:r>
                      <a:r>
                        <a:rPr sz="1000" b="0" i="0" u="none" dirty="0" err="1">
                          <a:solidFill>
                            <a:srgbClr val="000000"/>
                          </a:solidFill>
                        </a:rPr>
                        <a:t>nur</a:t>
                      </a:r>
                      <a:r>
                        <a:rPr sz="1000" b="0" i="0" u="none" dirty="0">
                          <a:solidFill>
                            <a:srgbClr val="000000"/>
                          </a:solidFill>
                        </a:rPr>
                        <a:t> </a:t>
                      </a:r>
                      <a:r>
                        <a:rPr sz="1000" b="0" i="0" u="none" dirty="0" err="1">
                          <a:solidFill>
                            <a:srgbClr val="000000"/>
                          </a:solidFill>
                        </a:rPr>
                        <a:t>therapieassoziierte</a:t>
                      </a:r>
                      <a:r>
                        <a:rPr sz="1000" b="0" i="0" u="none" dirty="0">
                          <a:solidFill>
                            <a:srgbClr val="000000"/>
                          </a:solidFill>
                        </a:rPr>
                        <a:t> </a:t>
                      </a:r>
                      <a:r>
                        <a:rPr sz="1000" b="0" i="0" u="none" dirty="0" err="1">
                          <a:solidFill>
                            <a:srgbClr val="000000"/>
                          </a:solidFill>
                        </a:rPr>
                        <a:t>Nebenwirkungen</a:t>
                      </a:r>
                      <a:r>
                        <a:rPr sz="1000" b="0" i="0" u="none" dirty="0">
                          <a:solidFill>
                            <a:srgbClr val="000000"/>
                          </a:solidFill>
                        </a:rPr>
                        <a:t> </a:t>
                      </a:r>
                      <a:r>
                        <a:rPr sz="1000" b="0" i="0" u="none" dirty="0" err="1">
                          <a:solidFill>
                            <a:srgbClr val="000000"/>
                          </a:solidFill>
                        </a:rPr>
                        <a:t>berichtet</a:t>
                      </a:r>
                      <a:r>
                        <a:rPr sz="1000" b="0" i="0" u="none" dirty="0">
                          <a:solidFill>
                            <a:srgbClr val="000000"/>
                          </a:solidFill>
                        </a:rPr>
                        <a:t>.</a:t>
                      </a:r>
                    </a:p>
                    <a:p>
                      <a:pPr algn="l">
                        <a:spcAft>
                          <a:spcPts val="500"/>
                        </a:spcAft>
                      </a:pPr>
                      <a:r>
                        <a:rPr sz="1000" b="0" i="0" u="none" dirty="0">
                          <a:solidFill>
                            <a:srgbClr val="000000"/>
                          </a:solidFill>
                        </a:rPr>
                        <a:t>ORR: objective response rate; CR: complete regression; PR: partial regression; SD: stable disease; NR: not reported</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Zulassungsstudie CheckMate-9ER</a:t>
            </a:r>
          </a:p>
        </p:txBody>
      </p:sp>
      <p:graphicFrame>
        <p:nvGraphicFramePr>
          <p:cNvPr id="3" name="Table 2"/>
          <p:cNvGraphicFramePr>
            <a:graphicFrameLocks noGrp="1"/>
          </p:cNvGraphicFramePr>
          <p:nvPr>
            <p:extLst>
              <p:ext uri="{D42A27DB-BD31-4B8C-83A1-F6EECF244321}">
                <p14:modId xmlns:p14="http://schemas.microsoft.com/office/powerpoint/2010/main" val="3297270401"/>
              </p:ext>
            </p:extLst>
          </p:nvPr>
        </p:nvGraphicFramePr>
        <p:xfrm>
          <a:off x="360000" y="1890000"/>
          <a:ext cx="11472000" cy="21945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0"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0" i="0" u="none"/>
                        <a:t>Nivolumab + Cabozantinib</a:t>
                      </a:r>
                    </a:p>
                  </a:txBody>
                  <a:tcPr>
                    <a:solidFill>
                      <a:srgbClr val="F7BF66"/>
                    </a:solidFill>
                  </a:tcPr>
                </a:tc>
                <a:tc>
                  <a:txBody>
                    <a:bodyPr/>
                    <a:lstStyle/>
                    <a:p>
                      <a:pPr algn="l">
                        <a:spcAft>
                          <a:spcPts val="500"/>
                        </a:spcAft>
                        <a:defRPr sz="900" b="0">
                          <a:solidFill>
                            <a:srgbClr val="000000"/>
                          </a:solidFill>
                          <a:latin typeface="Lucida Sans"/>
                        </a:defRPr>
                      </a:pPr>
                      <a:r>
                        <a:rPr sz="1000" b="0" i="0" u="none"/>
                        <a:t>Sunitinib</a:t>
                      </a:r>
                    </a:p>
                  </a:txBody>
                  <a:tcPr>
                    <a:solidFill>
                      <a:srgbClr val="F7BF66"/>
                    </a:solidFill>
                  </a:tcPr>
                </a:tc>
                <a:tc>
                  <a:txBody>
                    <a:bodyPr/>
                    <a:lstStyle/>
                    <a:p>
                      <a:pPr algn="l">
                        <a:spcAft>
                          <a:spcPts val="500"/>
                        </a:spcAft>
                        <a:defRPr sz="900" b="0">
                          <a:solidFill>
                            <a:srgbClr val="000000"/>
                          </a:solidFill>
                          <a:latin typeface="Lucida Sans"/>
                        </a:defRPr>
                      </a:pPr>
                      <a:r>
                        <a:rPr sz="1000" b="0" i="0" u="none"/>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t>55,7 %</a:t>
                      </a:r>
                    </a:p>
                  </a:txBody>
                  <a:tcPr>
                    <a:solidFill>
                      <a:srgbClr val="FCEACC"/>
                    </a:solidFill>
                  </a:tcPr>
                </a:tc>
                <a:tc>
                  <a:txBody>
                    <a:bodyPr/>
                    <a:lstStyle/>
                    <a:p>
                      <a:pPr algn="l">
                        <a:spcAft>
                          <a:spcPts val="500"/>
                        </a:spcAft>
                        <a:defRPr sz="900" b="0">
                          <a:solidFill>
                            <a:srgbClr val="000000"/>
                          </a:solidFill>
                          <a:latin typeface="Lucida Sans"/>
                        </a:defRPr>
                      </a:pPr>
                      <a:r>
                        <a:rPr sz="1000" b="0" i="0" u="none"/>
                        <a:t>27,1 %</a:t>
                      </a:r>
                    </a:p>
                  </a:txBody>
                  <a:tcPr>
                    <a:solidFill>
                      <a:srgbClr val="FCEACC"/>
                    </a:solidFill>
                  </a:tcPr>
                </a:tc>
                <a:tc>
                  <a:txBody>
                    <a:bodyPr/>
                    <a:lstStyle/>
                    <a:p>
                      <a:pPr algn="l">
                        <a:spcAft>
                          <a:spcPts val="500"/>
                        </a:spcAft>
                        <a:defRPr sz="900" b="0">
                          <a:solidFill>
                            <a:srgbClr val="000000"/>
                          </a:solidFill>
                          <a:latin typeface="Lucida Sans"/>
                        </a:defRPr>
                      </a:pPr>
                      <a:r>
                        <a:rPr sz="1000" b="0" i="0" u="none"/>
                        <a:t>&lt;0,001</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t>87,9 %</a:t>
                      </a:r>
                    </a:p>
                  </a:txBody>
                  <a:tcPr>
                    <a:solidFill>
                      <a:srgbClr val="FCEACC"/>
                    </a:solidFill>
                  </a:tcPr>
                </a:tc>
                <a:tc>
                  <a:txBody>
                    <a:bodyPr/>
                    <a:lstStyle/>
                    <a:p>
                      <a:pPr algn="l">
                        <a:spcAft>
                          <a:spcPts val="500"/>
                        </a:spcAft>
                        <a:defRPr sz="900" b="0">
                          <a:solidFill>
                            <a:srgbClr val="000000"/>
                          </a:solidFill>
                          <a:latin typeface="Lucida Sans"/>
                        </a:defRPr>
                      </a:pPr>
                      <a:r>
                        <a:rPr sz="1000" b="0" i="0" u="none"/>
                        <a:t>69,2 %</a:t>
                      </a:r>
                    </a:p>
                  </a:txBody>
                  <a:tcPr>
                    <a:solidFill>
                      <a:srgbClr val="FCEACC"/>
                    </a:solidFill>
                  </a:tcPr>
                </a:tc>
                <a:tc>
                  <a:txBody>
                    <a:bodyPr/>
                    <a:lstStyle/>
                    <a:p>
                      <a:pPr algn="l">
                        <a:spcAft>
                          <a:spcPts val="500"/>
                        </a:spcAft>
                        <a:defRPr sz="900" b="0">
                          <a:solidFill>
                            <a:srgbClr val="000000"/>
                          </a:solidFill>
                          <a:latin typeface="Lucida Sans"/>
                        </a:defRPr>
                      </a:pPr>
                      <a:r>
                        <a:rPr sz="1000" b="0" i="0" u="none"/>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t>16,6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t>8,3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t>&lt;0,001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t>0,001</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t>19,7 %</a:t>
                      </a:r>
                    </a:p>
                  </a:txBody>
                  <a:tcPr>
                    <a:solidFill>
                      <a:srgbClr val="FCEACC"/>
                    </a:solidFill>
                  </a:tcPr>
                </a:tc>
                <a:tc>
                  <a:txBody>
                    <a:bodyPr/>
                    <a:lstStyle/>
                    <a:p>
                      <a:pPr algn="l">
                        <a:spcAft>
                          <a:spcPts val="500"/>
                        </a:spcAft>
                        <a:defRPr sz="900" b="0">
                          <a:solidFill>
                            <a:srgbClr val="000000"/>
                          </a:solidFill>
                          <a:latin typeface="Lucida Sans"/>
                        </a:defRPr>
                      </a:pPr>
                      <a:r>
                        <a:rPr sz="1000" b="0" i="0" u="none"/>
                        <a:t>16,9 %</a:t>
                      </a:r>
                    </a:p>
                  </a:txBody>
                  <a:tcPr>
                    <a:solidFill>
                      <a:srgbClr val="FCEACC"/>
                    </a:solidFill>
                  </a:tcPr>
                </a:tc>
                <a:tc>
                  <a:txBody>
                    <a:bodyPr/>
                    <a:lstStyle/>
                    <a:p>
                      <a:pPr algn="l">
                        <a:spcAft>
                          <a:spcPts val="500"/>
                        </a:spcAft>
                        <a:defRPr sz="900" b="0">
                          <a:solidFill>
                            <a:srgbClr val="000000"/>
                          </a:solidFill>
                          <a:latin typeface="Lucida Sans"/>
                        </a:defRPr>
                      </a:pPr>
                      <a:r>
                        <a:rPr sz="1000" b="0" i="0" u="none"/>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56,3 %</a:t>
                      </a:r>
                    </a:p>
                  </a:txBody>
                  <a:tcPr>
                    <a:solidFill>
                      <a:srgbClr val="FCEACC"/>
                    </a:solidFill>
                  </a:tcPr>
                </a:tc>
                <a:tc>
                  <a:txBody>
                    <a:bodyPr/>
                    <a:lstStyle/>
                    <a:p>
                      <a:pPr algn="l">
                        <a:spcAft>
                          <a:spcPts val="500"/>
                        </a:spcAft>
                        <a:defRPr sz="900" b="0">
                          <a:solidFill>
                            <a:srgbClr val="000000"/>
                          </a:solidFill>
                          <a:latin typeface="Lucida Sans"/>
                        </a:defRPr>
                      </a:pPr>
                      <a:r>
                        <a:rPr sz="1000" b="0" i="0" u="none"/>
                        <a:t>51,6 %</a:t>
                      </a:r>
                    </a:p>
                  </a:txBody>
                  <a:tcPr>
                    <a:solidFill>
                      <a:srgbClr val="FCEACC"/>
                    </a:solidFill>
                  </a:tcPr>
                </a:tc>
                <a:tc>
                  <a:txBody>
                    <a:bodyPr/>
                    <a:lstStyle/>
                    <a:p>
                      <a:pPr algn="l">
                        <a:spcAft>
                          <a:spcPts val="500"/>
                        </a:spcAft>
                        <a:defRPr sz="900" b="0">
                          <a:solidFill>
                            <a:srgbClr val="000000"/>
                          </a:solidFill>
                          <a:latin typeface="Lucida Sans"/>
                        </a:defRPr>
                      </a:pPr>
                      <a:r>
                        <a:rPr sz="1000" b="0" i="0" u="none"/>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t>Nebenwirkungen Grad 3+4</a:t>
                      </a:r>
                    </a:p>
                  </a:txBody>
                  <a:tcPr>
                    <a:solidFill>
                      <a:srgbClr val="FCEACC"/>
                    </a:solidFill>
                  </a:tcPr>
                </a:tc>
                <a:tc>
                  <a:txBody>
                    <a:bodyPr/>
                    <a:lstStyle/>
                    <a:p>
                      <a:pPr algn="l">
                        <a:spcAft>
                          <a:spcPts val="500"/>
                        </a:spcAft>
                        <a:defRPr sz="900" b="0">
                          <a:solidFill>
                            <a:srgbClr val="000000"/>
                          </a:solidFill>
                          <a:latin typeface="Lucida Sans"/>
                        </a:defRPr>
                      </a:pPr>
                      <a:r>
                        <a:rPr sz="1000" b="0" i="0" u="none"/>
                        <a:t>75.3 %</a:t>
                      </a:r>
                    </a:p>
                  </a:txBody>
                  <a:tcPr>
                    <a:solidFill>
                      <a:srgbClr val="FCEACC"/>
                    </a:solidFill>
                  </a:tcPr>
                </a:tc>
                <a:tc>
                  <a:txBody>
                    <a:bodyPr/>
                    <a:lstStyle/>
                    <a:p>
                      <a:pPr algn="l">
                        <a:spcAft>
                          <a:spcPts val="500"/>
                        </a:spcAft>
                        <a:defRPr sz="900" b="0">
                          <a:solidFill>
                            <a:srgbClr val="000000"/>
                          </a:solidFill>
                          <a:latin typeface="Lucida Sans"/>
                        </a:defRPr>
                      </a:pPr>
                      <a:r>
                        <a:rPr sz="1000" b="0" i="0" u="none"/>
                        <a:t>70,6 %</a:t>
                      </a:r>
                    </a:p>
                  </a:txBody>
                  <a:tcPr>
                    <a:solidFill>
                      <a:srgbClr val="FCEACC"/>
                    </a:solidFill>
                  </a:tcPr>
                </a:tc>
                <a:tc>
                  <a:txBody>
                    <a:bodyPr/>
                    <a:lstStyle/>
                    <a:p>
                      <a:pPr algn="l">
                        <a:spcAft>
                          <a:spcPts val="500"/>
                        </a:spcAft>
                        <a:defRPr sz="900" b="0">
                          <a:solidFill>
                            <a:srgbClr val="000000"/>
                          </a:solidFill>
                          <a:latin typeface="Lucida Sans"/>
                        </a:defRPr>
                      </a:pPr>
                      <a:r>
                        <a:rPr sz="1000" b="0" i="0" u="none"/>
                        <a:t>:</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t>ORR: objective response rate; CR: complete regression; PR: partial regression; SD: stable disease; NR: not reported</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Effektivitätsdaten der CA209-214 Studie in der Erstlinie</a:t>
            </a:r>
          </a:p>
        </p:txBody>
      </p:sp>
      <p:graphicFrame>
        <p:nvGraphicFramePr>
          <p:cNvPr id="3" name="Table 2"/>
          <p:cNvGraphicFramePr>
            <a:graphicFrameLocks noGrp="1"/>
          </p:cNvGraphicFramePr>
          <p:nvPr/>
        </p:nvGraphicFramePr>
        <p:xfrm>
          <a:off x="360000" y="1890000"/>
          <a:ext cx="11472000" cy="30835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Ipilimumab +  Nivolumab
</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Sunitinib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&lt;0,001</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11,6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8,4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0,03*</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HR 0,63 (99,8%CI 0,44-0,89)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P&lt;0,001</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ORR: objective response rate; CR: complete regression; PR: partial regression; SD: stable disease; NR: not reported</a:t>
                      </a:r>
                    </a:p>
                    <a:p>
                      <a:pPr algn="l">
                        <a:spcAft>
                          <a:spcPts val="500"/>
                        </a:spcAft>
                      </a:pPr>
                      <a:r>
                        <a:rPr sz="1000" b="0" i="0" u="none">
                          <a:solidFill>
                            <a:srgbClr val="000000"/>
                          </a:solidFill>
                        </a:rPr>
                        <a:t>*präspezifiziertes Signifikanzniveau = 0,009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Zulassungsstudie HOPE205 (post hoc unabhängige Auswertung des Ansprechens)</a:t>
            </a:r>
          </a:p>
        </p:txBody>
      </p:sp>
      <p:graphicFrame>
        <p:nvGraphicFramePr>
          <p:cNvPr id="3" name="Table 2"/>
          <p:cNvGraphicFramePr>
            <a:graphicFrameLocks noGrp="1"/>
          </p:cNvGraphicFramePr>
          <p:nvPr>
            <p:extLst>
              <p:ext uri="{D42A27DB-BD31-4B8C-83A1-F6EECF244321}">
                <p14:modId xmlns:p14="http://schemas.microsoft.com/office/powerpoint/2010/main" val="2289380223"/>
              </p:ext>
            </p:extLst>
          </p:nvPr>
        </p:nvGraphicFramePr>
        <p:xfrm>
          <a:off x="360000" y="1890000"/>
          <a:ext cx="11472000" cy="26543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Everolimus</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Lenvatinib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Lenvatinib+Everolimus</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35 %</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82%</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5,6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9,0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12,8 Monate</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15,4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19,1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25,5 Monate</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24%</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 Lenvatinib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71%</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 Everolimus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79%</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71%</a:t>
                      </a:r>
                    </a:p>
                  </a:txBody>
                  <a:tcPr>
                    <a:solidFill>
                      <a:srgbClr val="FCEACC"/>
                    </a:solidFill>
                  </a:tcPr>
                </a:tc>
                <a:extLst>
                  <a:ext uri="{0D108BD9-81ED-4DB2-BD59-A6C34878D82A}">
                    <a16:rowId xmlns:a16="http://schemas.microsoft.com/office/drawing/2014/main" val="10008"/>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 AE-</a:t>
                      </a:r>
                      <a:r>
                        <a:rPr sz="1000" b="0" i="0" u="none" dirty="0" err="1">
                          <a:solidFill>
                            <a:srgbClr val="000000"/>
                          </a:solidFill>
                        </a:rPr>
                        <a:t>assoziiert</a:t>
                      </a:r>
                      <a:r>
                        <a:rPr sz="1000" b="0" i="0" u="none" dirty="0">
                          <a:solidFill>
                            <a:srgbClr val="000000"/>
                          </a:solidFill>
                        </a:rPr>
                        <a:t>, **</a:t>
                      </a:r>
                      <a:r>
                        <a:rPr sz="1000" b="0" i="0" u="none" dirty="0" err="1">
                          <a:solidFill>
                            <a:srgbClr val="000000"/>
                          </a:solidFill>
                        </a:rPr>
                        <a:t>nicht</a:t>
                      </a:r>
                      <a:r>
                        <a:rPr sz="1000" b="0" i="0" u="none" dirty="0">
                          <a:solidFill>
                            <a:srgbClr val="000000"/>
                          </a:solidFill>
                        </a:rPr>
                        <a:t> </a:t>
                      </a:r>
                      <a:r>
                        <a:rPr sz="1000" b="0" i="0" u="none" dirty="0" err="1">
                          <a:solidFill>
                            <a:srgbClr val="000000"/>
                          </a:solidFill>
                        </a:rPr>
                        <a:t>signifikant</a:t>
                      </a:r>
                      <a:r>
                        <a:rPr sz="1000" b="0" i="0" u="none" dirty="0">
                          <a:solidFill>
                            <a:srgbClr val="000000"/>
                          </a:solidFill>
                        </a:rPr>
                        <a:t> ORR: objective response rate; CR: complete regression; PR: partial regression; SD: stable disease; NR: not reported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Zulassungsstudie VEG105192</a:t>
            </a:r>
          </a:p>
        </p:txBody>
      </p:sp>
      <p:graphicFrame>
        <p:nvGraphicFramePr>
          <p:cNvPr id="3" name="Table 2"/>
          <p:cNvGraphicFramePr>
            <a:graphicFrameLocks noGrp="1"/>
          </p:cNvGraphicFramePr>
          <p:nvPr/>
        </p:nvGraphicFramePr>
        <p:xfrm>
          <a:off x="360000" y="1890000"/>
          <a:ext cx="11472000" cy="28676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Pazopanib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Placebo</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9,2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4,2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 &lt; 0,01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22,9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20,5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0,224**</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33 %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 AE-assoziiert, **nicht signifikant ORR: objective response rate; CR: complete regression; PR: partial regression; SD: stable disease; NR: not reported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Ergebnisse der Phase-III-Studie COMPARZ</a:t>
            </a:r>
          </a:p>
        </p:txBody>
      </p:sp>
      <p:graphicFrame>
        <p:nvGraphicFramePr>
          <p:cNvPr id="3" name="Table 2"/>
          <p:cNvGraphicFramePr>
            <a:graphicFrameLocks noGrp="1"/>
          </p:cNvGraphicFramePr>
          <p:nvPr>
            <p:extLst>
              <p:ext uri="{D42A27DB-BD31-4B8C-83A1-F6EECF244321}">
                <p14:modId xmlns:p14="http://schemas.microsoft.com/office/powerpoint/2010/main" val="1108641329"/>
              </p:ext>
            </p:extLst>
          </p:nvPr>
        </p:nvGraphicFramePr>
        <p:xfrm>
          <a:off x="360000" y="1890000"/>
          <a:ext cx="11472000" cy="25628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Nutzen/Schadensaspekte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Pazopanib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Sunitinib</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p-Wert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Ansprechraten (ORR=CR + PR)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0,03</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Clinical Benefit Rate (CR + PR + SD)</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Progressionsfreies 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8,4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9,5 Monate</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Gesamtüberleben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28,4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29,3 Monate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0,28**</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Abbruchraten*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Dosisreduktion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51 %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Nebenwirkungen Grad 3 +4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74 %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
                      </a:r>
                    </a:p>
                  </a:txBody>
                  <a:tcPr>
                    <a:solidFill>
                      <a:srgbClr val="FCEACC"/>
                    </a:solidFill>
                  </a:tcPr>
                </a:tc>
                <a:extLst>
                  <a:ext uri="{0D108BD9-81ED-4DB2-BD59-A6C34878D82A}">
                    <a16:rowId xmlns:a16="http://schemas.microsoft.com/office/drawing/2014/main" val="10007"/>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*AE-</a:t>
                      </a:r>
                      <a:r>
                        <a:rPr sz="1000" b="0" i="0" u="none" dirty="0" err="1">
                          <a:solidFill>
                            <a:srgbClr val="000000"/>
                          </a:solidFill>
                        </a:rPr>
                        <a:t>assoziiert</a:t>
                      </a:r>
                      <a:r>
                        <a:rPr sz="1000" b="0" i="0" u="none" dirty="0">
                          <a:solidFill>
                            <a:srgbClr val="000000"/>
                          </a:solidFill>
                        </a:rPr>
                        <a:t> auf </a:t>
                      </a:r>
                      <a:r>
                        <a:rPr sz="1000" b="0" i="0" u="none" dirty="0" err="1">
                          <a:solidFill>
                            <a:srgbClr val="000000"/>
                          </a:solidFill>
                        </a:rPr>
                        <a:t>Abbruchraten</a:t>
                      </a:r>
                      <a:r>
                        <a:rPr sz="1000" b="0" i="0" u="none" dirty="0">
                          <a:solidFill>
                            <a:srgbClr val="000000"/>
                          </a:solidFill>
                        </a:rPr>
                        <a:t> </a:t>
                      </a:r>
                      <a:r>
                        <a:rPr sz="1000" b="0" i="0" u="none" dirty="0" err="1">
                          <a:solidFill>
                            <a:srgbClr val="000000"/>
                          </a:solidFill>
                        </a:rPr>
                        <a:t>bezogen</a:t>
                      </a:r>
                      <a:r>
                        <a:rPr sz="1000" b="0" i="0" u="none" dirty="0">
                          <a:solidFill>
                            <a:srgbClr val="000000"/>
                          </a:solidFill>
                        </a:rPr>
                        <a:t>, **</a:t>
                      </a:r>
                      <a:r>
                        <a:rPr sz="1000" b="0" i="0" u="none" dirty="0" err="1">
                          <a:solidFill>
                            <a:srgbClr val="000000"/>
                          </a:solidFill>
                        </a:rPr>
                        <a:t>nicht</a:t>
                      </a:r>
                      <a:r>
                        <a:rPr sz="1000" b="0" i="0" u="none" dirty="0">
                          <a:solidFill>
                            <a:srgbClr val="000000"/>
                          </a:solidFill>
                        </a:rPr>
                        <a:t> </a:t>
                      </a:r>
                      <a:r>
                        <a:rPr sz="1000" b="0" i="0" u="none" dirty="0" err="1">
                          <a:solidFill>
                            <a:srgbClr val="000000"/>
                          </a:solidFill>
                        </a:rPr>
                        <a:t>signifikant</a:t>
                      </a:r>
                      <a:r>
                        <a:rPr sz="1000" b="0" i="0" u="none" dirty="0">
                          <a:solidFill>
                            <a:srgbClr val="000000"/>
                          </a:solidFill>
                        </a:rPr>
                        <a:t>, NA: Not applicable ORR: objective response rate; CR: complete regression; PR: partial regression; SD: stable disease; NR: not reported
</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Nierenzellkarzinom | V5.0 | September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22396</Words>
  <Application>Microsoft Office PowerPoint</Application>
  <PresentationFormat>Breitbild</PresentationFormat>
  <Paragraphs>4133</Paragraphs>
  <Slides>235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235</vt:i4>
      </vt:variant>
    </vt:vector>
  </HeadingPairs>
  <TitlesOfParts>
    <vt:vector size="240" baseType="lpstr">
      <vt:lpstr>Arial</vt:lpstr>
      <vt:lpstr>Calibri</vt:lpstr>
      <vt:lpstr>Lucida Sans</vt:lpstr>
      <vt:lpstr>Lucida Sans Unicode</vt:lpstr>
      <vt:lpstr>Office-Design</vt:lpstr>
      <vt:lpstr>PowerPoint-Präsentation</vt:lpstr>
      <vt:lpstr>Was ist neu? Was hat sich geändert?</vt:lpstr>
      <vt:lpstr>Inhaltsverzeichnis</vt:lpstr>
      <vt:lpstr>Leitlinien-Steckbrief</vt:lpstr>
      <vt:lpstr>Leitlinien-Eckdaten</vt:lpstr>
      <vt:lpstr>Inhalte (Version 5.0 - September 2024)</vt:lpstr>
      <vt:lpstr>Dokumente zur Leitlinie</vt:lpstr>
      <vt:lpstr>Dokumente zur Leitlinie</vt:lpstr>
      <vt:lpstr>Methodik</vt:lpstr>
      <vt:lpstr>Evidenzgradierung nach Oxford 2011</vt:lpstr>
      <vt:lpstr>Kapitel 3: Epidemiologie, Risikofaktoren und Prävention Kapitel 3.2: Modifizierbare Risikofaktoren von Nierenzelltumoren</vt:lpstr>
      <vt:lpstr>Kapitel 3: Epidemiologie, Risikofaktoren und Prävention Kapitel 3.2: Modifizierbare Risikofaktoren von Nierenzelltumoren</vt:lpstr>
      <vt:lpstr>Kapitel 3: Epidemiologie, Risikofaktoren und Prävention Kapitel 3.2: Modifizierbare Risikofaktoren von Nierenzelltumoren</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4.1: Diagnostik</vt:lpstr>
      <vt:lpstr>Kapitel 4: Diagnostik, Prognosemarker und ‑scores (klinisch, molekular) Kapitel 4.2: Prognosemarker und -scores</vt:lpstr>
      <vt:lpstr>Kapitel 4: Diagnostik, Prognosemarker und ‑scores (klinisch, molekular) Kapitel 4.2: Prognosemarker und -scores</vt:lpstr>
      <vt:lpstr>Kapitel 4: Diagnostik, Prognosemarker und ‑scores (klinisch, molekular) Kapitel 4.2: Prognosemarker und -scores</vt:lpstr>
      <vt:lpstr>Kapitel 4: Diagnostik, Prognosemarker und ‑scores (klinisch, molekular) Kapitel 4.7: Weitere Risikomodelle für Patienten mit metastasiertem Nierenzellkarzinom</vt:lpstr>
      <vt:lpstr>Kapitel 5: Therapie des nicht metastasierten Nierenzellkarzinoms Kapitel 5.1: Aktive Überwachung (Active Surveillance)</vt:lpstr>
      <vt:lpstr>Kapitel 5: Therapie des nicht metastasierten Nierenzellkarzinoms Kapitel 5.1: Aktive Überwachung (Active Surveillance)</vt:lpstr>
      <vt:lpstr>Kapitel 5: Therapie des nicht metastasierten Nierenzellkarzinoms Kapitel 5.1: Aktive Überwachung (Active Surveillance)</vt:lpstr>
      <vt:lpstr>Kapitel 5: Therapie des nicht metastasierten Nierenzellkarzinoms Kapitel 5.2: Fokale Therapie des Nierenzellkarzinoms</vt:lpstr>
      <vt:lpstr>Kapitel 5: Therapie des nicht metastasierten Nierenzellkarzinoms Kapitel 5.2: Fokale Therapie des Nierenzellkarzinoms</vt:lpstr>
      <vt:lpstr>Kapitel 6: Organerhaltende Operation, OP-Techniken (offen-operativ, laparoskopisch, robotergestützt), Lymphadenektomie, Adenektomie Kapitel 6.1: Offene oder laparoskopische/robotergestützte Operation bei Teil-/Totalnephrektomie</vt:lpstr>
      <vt:lpstr>Kapitel 6: Organerhaltende Operation, OP-Techniken (offen-operativ, laparoskopisch, robotergestützt), Lymphadenektomie, Adenektomie Kapitel 6.1: Offene oder laparoskopische/robotergestützte Operation bei Teil-/Totalnephrektomie</vt:lpstr>
      <vt:lpstr>Kapitel 6: Organerhaltende Operation, OP-Techniken (offen-operativ, laparoskopisch, robotergestützt), Lymphadenektomie, Adenektomie Kapitel 6.1: Offene oder laparoskopische/robotergestützte Operation bei Teil-/Totalnephrektomie</vt:lpstr>
      <vt:lpstr>Kapitel 6: Organerhaltende Operation, OP-Techniken (offen-operativ, laparoskopisch, robotergestützt), Lymphadenektomie, Adenektomie Kapitel 6.1: Offene oder laparoskopische/robotergestützte Operation bei Teil-/Totalnephrektomie</vt:lpstr>
      <vt:lpstr>Kapitel 6: Organerhaltende Operation, OP-Techniken (offen-operativ, laparoskopisch, robotergestützt), Lymphadenektomie, Adenektomie Kapitel 6.1: Offene oder laparoskopische/robotergestützte Operation bei Teil-/Totalnephrektomie</vt:lpstr>
      <vt:lpstr>Kapitel 6: Organerhaltende Operation, OP-Techniken (offen-operativ, laparoskopisch, robotergestützt), Lymphadenektomie, Adenektomie Kapitel 6.1: Offene oder laparoskopische/robotergestützte Operation bei Teil-/Totalnephrektomie</vt:lpstr>
      <vt:lpstr>Kapitel 6: Organerhaltende Operation, OP-Techniken (offen-operativ, laparoskopisch, robotergestützt), Lymphadenektomie, Adenektomie Kapitel 6.1: Offene oder laparoskopische/robotergestützte Operation bei Teil-/Totalnephrektomie</vt:lpstr>
      <vt:lpstr>Kapitel 6: Organerhaltende Operation, OP-Techniken (offen-operativ, laparoskopisch, robotergestützt), Lymphadenektomie, Adenektomie Kapitel 6.1: Offene oder laparoskopische/robotergestützte Operation bei Teil-/Totalnephrektomie</vt:lpstr>
      <vt:lpstr>Kapitel 6: Organerhaltende Operation, OP-Techniken (offen-operativ, laparoskopisch, robotergestützt), Lymphadenektomie, Adenektomie Kapitel 6.2: Einsatz von Warm- oder Kaltischämie</vt:lpstr>
      <vt:lpstr>Kapitel 6: Organerhaltende Operation, OP-Techniken (offen-operativ, laparoskopisch, robotergestützt), Lymphadenektomie, Adenektomie Kapitel 6.3: Adjuvante Lymphadenektomie</vt:lpstr>
      <vt:lpstr>Kapitel 6: Organerhaltende Operation, OP-Techniken (offen-operativ, laparoskopisch, robotergestützt), Lymphadenektomie, Adenektomie Kapitel 6.3: Adjuvante Lymphadenektomie</vt:lpstr>
      <vt:lpstr>Kapitel 6: Organerhaltende Operation, OP-Techniken (offen-operativ, laparoskopisch, robotergestützt), Lymphadenektomie, Adenektomie Kapitel 6.4: Adrenalektomie</vt:lpstr>
      <vt:lpstr>Kapitel 6: Organerhaltende Operation, OP-Techniken (offen-operativ, laparoskopisch, robotergestützt), Lymphadenektomie, Adenektomie Kapitel 6.5: Bedeutung der R1-Befunde</vt:lpstr>
      <vt:lpstr>Kapitel 6: Organerhaltende Operation, OP-Techniken (offen-operativ, laparoskopisch, robotergestützt), Lymphadenektomie, Adenektomie Kapitel 6.5: Bedeutung der R1-Befunde</vt:lpstr>
      <vt:lpstr>Kapitel 6: Organerhaltende Operation, OP-Techniken (offen-operativ, laparoskopisch, robotergestützt), Lymphadenektomie, Adenektomie Kapitel 6.5: Bedeutung der R1-Befunde</vt:lpstr>
      <vt:lpstr>Kapitel 6: Organerhaltende Operation, OP-Techniken (offen-operativ, laparoskopisch, robotergestützt), Lymphadenektomie, Adenektomie Kapitel 6.5: Bedeutung der R1-Befunde</vt:lpstr>
      <vt:lpstr>Kapitel 6: Organerhaltende Operation, OP-Techniken (offen-operativ, laparoskopisch, robotergestützt), Lymphadenektomie, Adenektomie Kapitel 6.5: Bedeutung der R1-Befunde</vt:lpstr>
      <vt:lpstr>Kapitel 7: Systemtherapie des metastasierten Nierenzellkarzinoms Kapitel 7.2: Chemotherapie des metastasierten klarzelligen Nierenzellkarzinoms</vt:lpstr>
      <vt:lpstr>Kapitel 7: Systemtherapie des metastasierten Nierenzellkarzinoms Kapitel 7.3: Zytokintherapie des metastasierten klarzelligen Nierenzellkarzinoms</vt:lpstr>
      <vt:lpstr>Kapitel 7: Systemtherapie des metastasierten Nierenzellkarzinoms Kapitel 7.4: Chemoimmuntherapie des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Kapitel 7: Systemtherapie des metastasierten Nierenzellkarzinoms Kapitel 7.5: Therapie des fortgeschrittenen und/oder metastasierten klarzelligen Nierenzellkarzinoms</vt:lpstr>
      <vt:lpstr>VEGF-Inhibitoren</vt:lpstr>
      <vt:lpstr>mTOR-Inhibitoren</vt:lpstr>
      <vt:lpstr>Checkpoint-Inhibitoren</vt:lpstr>
      <vt:lpstr>Prognosekriterien zur Bestimmung der Risikogruppe (nach Heng 2013)</vt:lpstr>
      <vt:lpstr>Prognose nach Risikogruppe in der Erstlinientherapie</vt:lpstr>
      <vt:lpstr>Systemtherapieoptionen gemäß Risikoprofil in der Erstlinientherapie</vt:lpstr>
      <vt:lpstr>Systemtherapieoptionen gemäß Vortherapie in der Zweitlinientherapie</vt:lpstr>
      <vt:lpstr>Ergebnisse der Zulassungsstudie AXIS</vt:lpstr>
      <vt:lpstr>Ergebnisse der AGILE 1051 Studie</vt:lpstr>
      <vt:lpstr>Ergebnisse der Phase III-Studie JAVELIN Renal 101</vt:lpstr>
      <vt:lpstr>Ergebnisse der Zulassungsstudie AVOREN</vt:lpstr>
      <vt:lpstr>Ergebnisse der Phase-III-Studie der Cancer and Leukemia Group B (CALGB)</vt:lpstr>
      <vt:lpstr>Ergebnisse der Zulassungsstudie METEOR (Zweitlinie)</vt:lpstr>
      <vt:lpstr>Ergebnisse der CABOSUN Studie (Erstlinie)</vt:lpstr>
      <vt:lpstr>Ergebnisse der Zulassungsstudie RECORD-1</vt:lpstr>
      <vt:lpstr>Ergebnisse RECORD-3 Studie (Effektivitätsdaten Erstlinie)</vt:lpstr>
      <vt:lpstr>Ergebnisse der Zulassungsstudie CheckMate025</vt:lpstr>
      <vt:lpstr>Ergebnisse der Zulassungsstudie CheckMate-9ER</vt:lpstr>
      <vt:lpstr>Effektivitätsdaten der CA209-214 Studie in der Erstlinie</vt:lpstr>
      <vt:lpstr>Ergebnisse der Zulassungsstudie HOPE205 (post hoc unabhängige Auswertung des Ansprechens)</vt:lpstr>
      <vt:lpstr>Ergebnisse der Zulassungsstudie VEG105192</vt:lpstr>
      <vt:lpstr>Ergebnisse der Phase-III-Studie COMPARZ</vt:lpstr>
      <vt:lpstr>Ergebnisse der KEYNOTE-426-Studie</vt:lpstr>
      <vt:lpstr>Ergebnisse der Zulassungsstudie CLEAR in der Erstlinie</vt:lpstr>
      <vt:lpstr>Ergebnisse der Zulassungsstudie TARGET</vt:lpstr>
      <vt:lpstr>Ergebnisse SWITCH-1 Studie (Effektivitätsdaten Erstlinie)</vt:lpstr>
      <vt:lpstr>Ergebnisse der SWITCH-2 Studie. Angegeben werden die jeweils verwendeten Substanzen in der Erstlinie</vt:lpstr>
      <vt:lpstr>Ergebnisse der Zulassungsstudie NCT00098657</vt:lpstr>
      <vt:lpstr>Effektivitätsdaten der TIVO-1 Studie bei TKI-naiven Patienten mit max. 1 Vortherapie</vt:lpstr>
      <vt:lpstr>Ergebnisse der Zulassungsstudie ARCC (Erstlinie)</vt:lpstr>
      <vt:lpstr>Ergebnisse der INTORSECT-Studie (Zweitlinie)</vt:lpstr>
      <vt:lpstr>Flowchart zur Systemtherapie des klarzelligen Nierenzellkarzinoms</vt:lpstr>
      <vt:lpstr>Kapitel 7: Systemtherapie des metastasierten Nierenzellkarzinoms Kapitel 7.8: Therapie bei terminaler Niereninsuffizienz</vt:lpstr>
      <vt:lpstr>Kapitel 7: Systemtherapie des metastasierten Nierenzellkarzinoms Kapitel 7.9: Beginn, Dauer und Wechsel der systemischen Therapie beim metastasierten Nierenzellkarzinom</vt:lpstr>
      <vt:lpstr>Kapitel 7: Systemtherapie des metastasierten Nierenzellkarzinoms Kapitel 7.9: Beginn, Dauer und Wechsel der systemischen Therapie beim metastasierten Nierenzellkarzinom</vt:lpstr>
      <vt:lpstr>Kapitel 7: Systemtherapie des metastasierten Nierenzellkarzinoms Kapitel 7.9: Beginn, Dauer und Wechsel der systemischen Therapie beim metastasierten Nierenzellkarzinom</vt:lpstr>
      <vt:lpstr>Kapitel 7: Systemtherapie des metastasierten Nierenzellkarzinoms Kapitel 7.9: Beginn, Dauer und Wechsel der systemischen Therapie beim metastasierten Nierenzellkarzinom</vt:lpstr>
      <vt:lpstr>Kapitel 7: Systemtherapie des metastasierten Nierenzellkarzinoms Kapitel 7.9: Beginn, Dauer und Wechsel der systemischen Therapie beim metastasierten Nierenzellkarzinom</vt:lpstr>
      <vt:lpstr>Kapitel 7: Systemtherapie des metastasierten Nierenzellkarzinoms Kapitel 7.9: Beginn, Dauer und Wechsel der systemischen Therapie beim metastasierten Nierenzellkarzinom</vt:lpstr>
      <vt:lpstr>Kapitel 7: Systemtherapie des metastasierten Nierenzellkarzinoms Kapitel 7.9: Beginn, Dauer und Wechsel der systemischen Therapie beim metastasierten Nierenzellkarzinom</vt:lpstr>
      <vt:lpstr>Kapitel 7: Systemtherapie des metastasierten Nierenzellkarzinoms Kapitel 7.9: Beginn, Dauer und Wechsel der systemischen Therapie beim metastasierten Nierenzellkarzinom</vt:lpstr>
      <vt:lpstr>Kapitel 8: Lokale Metastasentherapie Kapitel 8.1: Allgemeines Vorgehen</vt:lpstr>
      <vt:lpstr>Kapitel 8: Lokale Metastasentherapie Kapitel 8.1: Allgemeines Vorgehen</vt:lpstr>
      <vt:lpstr>Kapitel 8: Lokale Metastasentherapie Kapitel 8.2: Stellenwert lokaler Therapien in Abhängigkeit von Zeitpunkt und Lokalisation der Metastasierung</vt:lpstr>
      <vt:lpstr>Kapitel 8: Lokale Metastasentherapie Kapitel 8.2: Stellenwert lokaler Therapien in Abhängigkeit von Zeitpunkt und Lokalisation der Metastasierung</vt:lpstr>
      <vt:lpstr>Kapitel 8: Lokale Metastasentherapie Kapitel 8.2: Stellenwert lokaler Therapien in Abhängigkeit von Zeitpunkt und Lokalisation der Metastasierung</vt:lpstr>
      <vt:lpstr>Kapitel 8: Lokale Metastasentherapie Kapitel 8.2: Stellenwert lokaler Therapien in Abhängigkeit von Zeitpunkt und Lokalisation der Metastasierung</vt:lpstr>
      <vt:lpstr>Kapitel 8: Lokale Metastasentherapie Kapitel 8.2: Stellenwert lokaler Therapien in Abhängigkeit von Zeitpunkt und Lokalisation der Metastasierung</vt:lpstr>
      <vt:lpstr>Kapitel 8: Lokale Metastasentherapie Kapitel 8.3: Vorgehen bei speziellen Metastasenlokalisationen</vt:lpstr>
      <vt:lpstr>Kapitel 8: Lokale Metastasentherapie Kapitel 8.3: Vorgehen bei speziellen Metastasenlokalisationen</vt:lpstr>
      <vt:lpstr>Kapitel 8: Lokale Metastasentherapie Kapitel 8.3: Vorgehen bei speziellen Metastasenlokalisationen</vt:lpstr>
      <vt:lpstr>Kapitel 8: Lokale Metastasentherapie Kapitel 8.3: Vorgehen bei speziellen Metastasenlokalisationen</vt:lpstr>
      <vt:lpstr>Retrospektive Studien zur Überlebensrate nach Lungenmetastasektomie</vt:lpstr>
      <vt:lpstr>Kapitel 8: Lokale Metastasentherapie Kapitel 8.3: Vorgehen bei speziellen Metastasenlokalisationen</vt:lpstr>
      <vt:lpstr>Kapitel 8: Lokale Metastasentherapie Kapitel 8.3: Vorgehen bei speziellen Metastasenlokalisationen</vt:lpstr>
      <vt:lpstr>RPA-Klassen und Prognoseschätzung nach Gaspar et al.</vt:lpstr>
      <vt:lpstr>GPA-/Sperduto-Index für Summenscorebildung</vt:lpstr>
      <vt:lpstr>GPA-/Sperduto-Index und Prognose</vt:lpstr>
      <vt:lpstr>Kapitel 8: Lokale Metastasentherapie Kapitel 8.4: Stellenwert der perioperativen Systemtherapie bei Metastasenchirurgie</vt:lpstr>
      <vt:lpstr>Kapitel 9: Neoadjuvante und adjuvante Therapie Kapitel 9.1: Neoadjuvante Therapie</vt:lpstr>
      <vt:lpstr>Kapitel 9: Neoadjuvante und adjuvante Therapie Kapitel 9.1: Neoadjuvante Therapie</vt:lpstr>
      <vt:lpstr>Kapitel 9: Neoadjuvante und adjuvante Therapie Kapitel 9.1: Neoadjuvante Therapie</vt:lpstr>
      <vt:lpstr>Kapitel 9: Neoadjuvante und adjuvante Therapie Kapitel 9.2: Adjuvante Therapie</vt:lpstr>
      <vt:lpstr>Kapitel 9: Neoadjuvante und adjuvante Therapie Kapitel 9.2: Adjuvante Therapie</vt:lpstr>
      <vt:lpstr>Kapitel 9: Neoadjuvante und adjuvante Therapie Kapitel 9.2: Adjuvante Therapie</vt:lpstr>
      <vt:lpstr>Kapitel 9: Neoadjuvante und adjuvante Therapie Kapitel 9.2: Adjuvante Therapie</vt:lpstr>
      <vt:lpstr>Adjuvante Studien zur Target-Therapie</vt:lpstr>
      <vt:lpstr>Adjuvante Studien zur Therapie mit einem Checkpointinhibitor</vt:lpstr>
      <vt:lpstr>Patientenkollektive in Studien</vt:lpstr>
      <vt:lpstr>Patientenkollektive in Studien Teil 2</vt:lpstr>
      <vt:lpstr>Kapitel 10: Nicht-Klarzellige Nierenzellkarzinome Kapitel 10.1: Pathologie der nicht-klarzelligen Nierenzellkarzinome</vt:lpstr>
      <vt:lpstr>Kapitel 10: Nicht-Klarzellige Nierenzellkarzinome Kapitel 10.1: Pathologie der nicht-klarzelligen Nierenzellkarzinome</vt:lpstr>
      <vt:lpstr>WHO Klassifikation der Nierenzellkarzinome 2016</vt:lpstr>
      <vt:lpstr>Kapitel 10: Nicht-Klarzellige Nierenzellkarzinome Kapitel 10.2: Therapie der nicht-klarzelligen Nierenzellkarzinome</vt:lpstr>
      <vt:lpstr>Kapitel 10: Nicht-Klarzellige Nierenzellkarzinome Kapitel 10.2: Therapie der nicht-klarzelligen Nierenzellkarzinome</vt:lpstr>
      <vt:lpstr>Kapitel 10: Nicht-Klarzellige Nierenzellkarzinome Kapitel 10.2: Therapie der nicht-klarzelligen Nierenzellkarzinome</vt:lpstr>
      <vt:lpstr>Kapitel 10: Nicht-Klarzellige Nierenzellkarzinome Kapitel 10.2: Therapie der nicht-klarzelligen Nierenzellkarzinome</vt:lpstr>
      <vt:lpstr>Kapitel 10: Nicht-Klarzellige Nierenzellkarzinome Kapitel 10.2: Therapie der nicht-klarzelligen Nierenzellkarzinome</vt:lpstr>
      <vt:lpstr>Kapitel 10: Nicht-Klarzellige Nierenzellkarzinome Kapitel 10.2: Therapie der nicht-klarzelligen Nierenzellkarzinome</vt:lpstr>
      <vt:lpstr>Kapitel 10: Nicht-Klarzellige Nierenzellkarzinome Kapitel 10.2: Therapie der nicht-klarzelligen Nierenzellkarzinome</vt:lpstr>
      <vt:lpstr>Kapitel 10: Nicht-Klarzellige Nierenzellkarzinome Kapitel 10.2: Therapie der nicht-klarzelligen Nierenzellkarzinome</vt:lpstr>
      <vt:lpstr>Klinische Studien bei Nierenzellkarzinomen mit sarkomatoidem Anteil</vt:lpstr>
      <vt:lpstr>Übersicht erblicher Tumorsyndrome mit Nierentumoren I</vt:lpstr>
      <vt:lpstr>Übersicht erblicher Tumorsyndrome mit Nierentumoren II</vt:lpstr>
      <vt:lpstr>Übersicht erblicher Tumorsyndrome mit Nierentumoren III</vt:lpstr>
      <vt:lpstr>Kapitel 11: Erbliche Tumoren Kapitel 11.1: Identifikation von Personen mit einem erhöhten Risiko für erbliche Nierentumoren (ENT)</vt:lpstr>
      <vt:lpstr>Kapitel 11: Erbliche Tumoren Kapitel 11.1: Identifikation von Personen mit einem erhöhten Risiko für erbliche Nierentumoren (ENT)</vt:lpstr>
      <vt:lpstr>Kapitel 11: Erbliche Tumoren Kapitel 11.1: Identifikation von Personen mit einem erhöhten Risiko für erbliche Nierentumoren (ENT)</vt:lpstr>
      <vt:lpstr>Kapitel 11: Erbliche Tumoren Kapitel 11.2: Spezifische Diagnostik</vt:lpstr>
      <vt:lpstr>Abklärungs-Algorithmus zum familiären erblichen Nierentumor (FENT):</vt:lpstr>
      <vt:lpstr>Kapitel 11: Erbliche Tumoren Kapitel 11.2: Spezifische Diagnostik</vt:lpstr>
      <vt:lpstr>Kapitel 11: Erbliche Tumoren Kapitel 11.2: Spezifische Diagnostik</vt:lpstr>
      <vt:lpstr>Kapitel 11: Erbliche Tumoren Kapitel 11.2: Spezifische Diagnostik</vt:lpstr>
      <vt:lpstr>Kapitel 11: Erbliche Tumoren Kapitel 11.3: Sonstige Diagnostik</vt:lpstr>
      <vt:lpstr>Kapitel 11: Erbliche Tumoren Kapitel 11.3: Sonstige Diagnostik</vt:lpstr>
      <vt:lpstr>Kapitel 11: Erbliche Tumoren Kapitel 11.3: Sonstige Diagnostik</vt:lpstr>
      <vt:lpstr>Kapitel 11: Erbliche Tumoren Kapitel 11.3: Sonstige Diagnostik</vt:lpstr>
      <vt:lpstr>Kapitel 11: Erbliche Tumoren Kapitel 11.4: Spezifische Therapie bei erblichen Syndromen</vt:lpstr>
      <vt:lpstr>Kapitel 11: Erbliche Tumoren Kapitel 11.4: Spezifische Therapie bei erblichen Syndromen</vt:lpstr>
      <vt:lpstr>Kapitel 11: Erbliche Tumoren Kapitel 11.4: Spezifische Therapie bei erblichen Syndromen</vt:lpstr>
      <vt:lpstr>Kapitel 11: Erbliche Tumoren Kapitel 11.4: Spezifische Therapie bei erblichen Syndromen</vt:lpstr>
      <vt:lpstr>Kapitel 11: Erbliche Tumoren Kapitel 11.4: Spezifische Therapie bei erblichen Syndromen</vt:lpstr>
      <vt:lpstr>Kapitel 11: Erbliche Tumoren Kapitel 11.4: Spezifische Therapie bei erblichen Syndromen</vt:lpstr>
      <vt:lpstr>Kapitel 11: Erbliche Tumoren Kapitel 11.4: Spezifische Therapie bei erblichen Syndromen</vt:lpstr>
      <vt:lpstr>Kapitel 11: Erbliche Tumoren Kapitel 11.4: Spezifische Therapie bei erblichen Syndromen</vt:lpstr>
      <vt:lpstr>Kapitel 11: Erbliche Tumoren Kapitel 11.4: Spezifische Therapie bei erblichen Syndromen</vt:lpstr>
      <vt:lpstr>Kapitel 11: Erbliche Tumoren Kapitel 11.5: Prävention/Familien-Betreuung/Diagnostik bei nicht-erkrankten Mutationsträgern</vt:lpstr>
      <vt:lpstr>Kapitel 11: Erbliche Tumoren Kapitel 11.5: Prävention/Familien-Betreuung/Diagnostik bei nicht-erkrankten Mutationsträgern</vt:lpstr>
      <vt:lpstr>Kapitel 11: Erbliche Tumoren Kapitel 11.5: Prävention/Familien-Betreuung/Diagnostik bei nicht-erkrankten Mutationsträgern</vt:lpstr>
      <vt:lpstr>Kapitel 11: Erbliche Tumoren Kapitel 11.5: Prävention/Familien-Betreuung/Diagnostik bei nicht-erkrankten Mutationsträgern</vt:lpstr>
      <vt:lpstr>Kapitel 11: Erbliche Tumoren Kapitel 11.5: Prävention/Familien-Betreuung/Diagnostik bei nicht-erkrankten Mutationsträgern</vt:lpstr>
      <vt:lpstr>Kapitel 11: Erbliche Tumoren Kapitel 11.5: Prävention/Familien-Betreuung/Diagnostik bei nicht-erkrankten Mutationsträgern</vt:lpstr>
      <vt:lpstr>Kapitel 12: Palliative Lokaltherapie Kapitel 12.1: Palliative Radiotherapie</vt:lpstr>
      <vt:lpstr>Kapitel 12: Palliative Lokaltherapie Kapitel 12.1: Palliative Radiotherapie</vt:lpstr>
      <vt:lpstr>Kapitel 12: Palliative Lokaltherapie Kapitel 12.1: Palliative Radiotherapie</vt:lpstr>
      <vt:lpstr>Kapitel 12: Palliative Lokaltherapie Kapitel 12.1: Palliative Radiotherapie</vt:lpstr>
      <vt:lpstr>Kapitel 12: Palliative Lokaltherapie Kapitel 12.1: Palliative Radiotherapie</vt:lpstr>
      <vt:lpstr>Kapitel 12: Palliative Lokaltherapie Kapitel 12.1: Palliative Radiotherapie</vt:lpstr>
      <vt:lpstr>Kapitel 12: Palliative Lokaltherapie Kapitel 12.1: Palliative Radiotherapie</vt:lpstr>
      <vt:lpstr>Kapitel 12: Palliative Lokaltherapie Kapitel 12.1: Palliative Radiotherapie</vt:lpstr>
      <vt:lpstr>Kapitel 13: Supportive Maßnahmen, komplementäre Therapien Kapitel 13.1: Supportive Therapie</vt:lpstr>
      <vt:lpstr>Kapitel 13: Supportive Maßnahmen, komplementäre Therapien Kapitel 13.1: Supportive Therapie</vt:lpstr>
      <vt:lpstr>Kapitel 13: Supportive Maßnahmen, komplementäre Therapien Kapitel 13.1: Supportive Therapie</vt:lpstr>
      <vt:lpstr>Kapitel 13: Supportive Maßnahmen, komplementäre Therapien Kapitel 13.1: Supportive Therapie</vt:lpstr>
      <vt:lpstr>Kapitel 13: Supportive Maßnahmen, komplementäre Therapien Kapitel 13.1: Supportive Therapie</vt:lpstr>
      <vt:lpstr>Kapitel 13: Supportive Maßnahmen, komplementäre Therapien Kapitel 13.1: Supportive Therapie</vt:lpstr>
      <vt:lpstr>Kapitel 13: Supportive Maßnahmen, komplementäre Therapien Kapitel 13.1: Supportive Therapie</vt:lpstr>
      <vt:lpstr>Kapitel 13: Supportive Maßnahmen, komplementäre Therapien Kapitel 13.1: Supportive Therapie</vt:lpstr>
      <vt:lpstr>Kapitel 13: Supportive Maßnahmen, komplementäre Therapien Kapitel 13.1: Supportive Therapie</vt:lpstr>
      <vt:lpstr>Kapitel 13: Supportive Maßnahmen, komplementäre Therapien Kapitel 13.2: Komplementäre Therapie</vt:lpstr>
      <vt:lpstr>Kapitel 13: Supportive Maßnahmen, komplementäre Therapien Kapitel 13.2: Komplementäre Therapie</vt:lpstr>
      <vt:lpstr>Kapitel 14: Rehabilitation und Nachsorge Kapitel 14.1: Rehabilitation nach Akuttherapie</vt:lpstr>
      <vt:lpstr>Kapitel 14: Rehabilitation und Nachsorge Kapitel 14.1: Rehabilitation nach Akuttherapie</vt:lpstr>
      <vt:lpstr>Kapitel 14: Rehabilitation und Nachsorge Kapitel 14.1: Rehabilitation nach Akuttherapie</vt:lpstr>
      <vt:lpstr>Kapitel 14: Rehabilitation und Nachsorge Kapitel 14.1: Rehabilitation nach Akuttherapie</vt:lpstr>
      <vt:lpstr>Kapitel 14: Rehabilitation und Nachsorge Kapitel 14.1: Rehabilitation nach Akuttherapie</vt:lpstr>
      <vt:lpstr>Kapitel 14: Rehabilitation und Nachsorge Kapitel 14.1: Rehabilitation nach Akuttherapie</vt:lpstr>
      <vt:lpstr>Kapitel 14: Rehabilitation und Nachsorge Kapitel 14.2: Nachsorge nach Lokaltherapie des Primärtumors im nicht fernmetastasierten Stadium</vt:lpstr>
      <vt:lpstr>Kapitel 14: Rehabilitation und Nachsorge Kapitel 14.2: Nachsorge nach Lokaltherapie des Primärtumors im nicht fernmetastasierten Stadium</vt:lpstr>
      <vt:lpstr>Kapitel 14: Rehabilitation und Nachsorge Kapitel 14.2: Nachsorge nach Lokaltherapie des Primärtumors im nicht fernmetastasierten Stadium</vt:lpstr>
      <vt:lpstr>Kapitel 14: Rehabilitation und Nachsorge Kapitel 14.2: Nachsorge nach Lokaltherapie des Primärtumors im nicht fernmetastasierten Stadium</vt:lpstr>
      <vt:lpstr>Definition der Risikogruppen in der Nachsorge nach Lokaloperation eines Nierenzell­karzinoms</vt:lpstr>
      <vt:lpstr>Empfehlung zum Nachsorgeplan für Patienten mit niedrigem Rezidivrisiko</vt:lpstr>
      <vt:lpstr>Empfehlung zum Nachsorgeplan für Patienten mit mittlerem Rezidivrisiko</vt:lpstr>
      <vt:lpstr>Empfehlung zum Nachsorgeplan für Patienten mit hohem Rezidivrisiko</vt:lpstr>
      <vt:lpstr>Kapitel 15: Psychoonkologische Aspekte</vt:lpstr>
      <vt:lpstr>Kapitel 15: Psychoonkologische Aspekte</vt:lpstr>
      <vt:lpstr>Kapitel 15: Psychoonkologische Aspekte</vt:lpstr>
      <vt:lpstr>Kapitel 16: Qualitätsindikatoren</vt:lpstr>
      <vt:lpstr>Kapitel 16: Qualitätsindikatoren</vt:lpstr>
      <vt:lpstr>Kapitel 16: Qualitätsindikatoren</vt:lpstr>
      <vt:lpstr>Kapitel 16: Qualitätsindikatoren</vt:lpstr>
      <vt:lpstr>Kapitel 16: Qualitätsindikatoren</vt:lpstr>
      <vt:lpstr>Kapitel 16: Qualitätsindikatoren</vt:lpstr>
      <vt:lpstr>Kapitel 16: Qualitätsindikatoren</vt:lpstr>
      <vt:lpstr>Kapitel 16: Qualitätsindikatoren</vt:lpstr>
      <vt:lpstr>Kapitel 16: Qualitätsindikatoren</vt:lpstr>
      <vt:lpstr>Zusätzliche Literaturreferenzen</vt:lpstr>
    </vt:vector>
  </TitlesOfParts>
  <Company>FKK .design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Jan Federmann</dc:creator>
  <cp:lastModifiedBy>Thomas Langer</cp:lastModifiedBy>
  <cp:revision>480</cp:revision>
  <dcterms:created xsi:type="dcterms:W3CDTF">2011-09-15T15:22:15Z</dcterms:created>
  <dcterms:modified xsi:type="dcterms:W3CDTF">2024-09-25T08:50:27Z</dcterms:modified>
</cp:coreProperties>
</file>