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11"/>
  </p:notesMasterIdLst>
  <p:sldIdLst>
    <p:sldId id="256" r:id="rId2"/>
    <p:sldId id="317" r:id="rId3"/>
    <p:sldId id="258" r:id="rId4"/>
    <p:sldId id="259" r:id="rId5"/>
    <p:sldId id="261" r:id="rId6"/>
    <p:sldId id="262" r:id="rId7"/>
    <p:sldId id="322" r:id="rId8"/>
    <p:sldId id="316" r:id="rId9"/>
    <p:sldId id="320" r:id="rId10"/>
    <p:sldId id="321" r:id="rId11"/>
    <p:sldId id="324" r:id="rId12"/>
    <p:sldId id="325" r:id="rId13"/>
    <p:sldId id="326" r:id="rId14"/>
    <p:sldId id="327" r:id="rId15"/>
    <p:sldId id="328" r:id="rId16"/>
    <p:sldId id="329" r:id="rId17"/>
    <p:sldId id="330" r:id="rId18"/>
    <p:sldId id="331" r:id="rId19"/>
    <p:sldId id="332" r:id="rId20"/>
    <p:sldId id="333" r:id="rId21"/>
    <p:sldId id="334" r:id="rId22"/>
    <p:sldId id="337" r:id="rId23"/>
    <p:sldId id="339" r:id="rId24"/>
    <p:sldId id="342" r:id="rId25"/>
    <p:sldId id="343" r:id="rId26"/>
    <p:sldId id="345" r:id="rId27"/>
    <p:sldId id="346" r:id="rId28"/>
    <p:sldId id="347" r:id="rId29"/>
    <p:sldId id="348" r:id="rId30"/>
    <p:sldId id="351" r:id="rId31"/>
    <p:sldId id="353" r:id="rId32"/>
    <p:sldId id="355" r:id="rId33"/>
    <p:sldId id="356" r:id="rId34"/>
    <p:sldId id="358" r:id="rId35"/>
    <p:sldId id="359" r:id="rId36"/>
    <p:sldId id="361"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6" r:id="rId50"/>
    <p:sldId id="378" r:id="rId51"/>
    <p:sldId id="379" r:id="rId52"/>
    <p:sldId id="381" r:id="rId53"/>
    <p:sldId id="382" r:id="rId54"/>
    <p:sldId id="383" r:id="rId55"/>
    <p:sldId id="384" r:id="rId56"/>
    <p:sldId id="386" r:id="rId57"/>
    <p:sldId id="389" r:id="rId58"/>
    <p:sldId id="391" r:id="rId59"/>
    <p:sldId id="393" r:id="rId60"/>
    <p:sldId id="394" r:id="rId61"/>
    <p:sldId id="395" r:id="rId62"/>
    <p:sldId id="396" r:id="rId63"/>
    <p:sldId id="398" r:id="rId64"/>
    <p:sldId id="400" r:id="rId65"/>
    <p:sldId id="402" r:id="rId66"/>
    <p:sldId id="403" r:id="rId67"/>
    <p:sldId id="404" r:id="rId68"/>
    <p:sldId id="406" r:id="rId69"/>
    <p:sldId id="408" r:id="rId70"/>
    <p:sldId id="409" r:id="rId71"/>
    <p:sldId id="411" r:id="rId72"/>
    <p:sldId id="412" r:id="rId73"/>
    <p:sldId id="414" r:id="rId74"/>
    <p:sldId id="416" r:id="rId75"/>
    <p:sldId id="418" r:id="rId76"/>
    <p:sldId id="420" r:id="rId77"/>
    <p:sldId id="421" r:id="rId78"/>
    <p:sldId id="423" r:id="rId79"/>
    <p:sldId id="425" r:id="rId80"/>
    <p:sldId id="426" r:id="rId81"/>
    <p:sldId id="427" r:id="rId82"/>
    <p:sldId id="428" r:id="rId83"/>
    <p:sldId id="431" r:id="rId84"/>
    <p:sldId id="432" r:id="rId85"/>
    <p:sldId id="433" r:id="rId86"/>
    <p:sldId id="434" r:id="rId87"/>
    <p:sldId id="435" r:id="rId88"/>
    <p:sldId id="436" r:id="rId89"/>
    <p:sldId id="437" r:id="rId90"/>
    <p:sldId id="439" r:id="rId91"/>
    <p:sldId id="440" r:id="rId92"/>
    <p:sldId id="441" r:id="rId93"/>
    <p:sldId id="442" r:id="rId94"/>
    <p:sldId id="443" r:id="rId95"/>
    <p:sldId id="444" r:id="rId96"/>
    <p:sldId id="445" r:id="rId97"/>
    <p:sldId id="446" r:id="rId98"/>
    <p:sldId id="447" r:id="rId99"/>
    <p:sldId id="448" r:id="rId100"/>
    <p:sldId id="449" r:id="rId101"/>
    <p:sldId id="450" r:id="rId102"/>
    <p:sldId id="451" r:id="rId103"/>
    <p:sldId id="452" r:id="rId104"/>
    <p:sldId id="453" r:id="rId105"/>
    <p:sldId id="454" r:id="rId106"/>
    <p:sldId id="457" r:id="rId107"/>
    <p:sldId id="458" r:id="rId108"/>
    <p:sldId id="459" r:id="rId109"/>
    <p:sldId id="318" r:id="rId110"/>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BD"/>
    <a:srgbClr val="F7BF66"/>
    <a:srgbClr val="F29400"/>
    <a:srgbClr val="92D050"/>
    <a:srgbClr val="FFC7CE"/>
    <a:srgbClr val="F2F2F2"/>
    <a:srgbClr val="0098C6"/>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7" autoAdjust="0"/>
    <p:restoredTop sz="85039" autoAdjust="0"/>
  </p:normalViewPr>
  <p:slideViewPr>
    <p:cSldViewPr snapToObjects="1" showGuides="1">
      <p:cViewPr varScale="1">
        <p:scale>
          <a:sx n="50" d="100"/>
          <a:sy n="50" d="100"/>
        </p:scale>
        <p:origin x="1908" y="44"/>
      </p:cViewPr>
      <p:guideLst>
        <p:guide orient="horz" pos="2160"/>
        <p:guide pos="2880"/>
      </p:guideLst>
    </p:cSldViewPr>
  </p:slideViewPr>
  <p:notesTextViewPr>
    <p:cViewPr>
      <p:scale>
        <a:sx n="3" d="2"/>
        <a:sy n="3" d="2"/>
      </p:scale>
      <p:origin x="0" y="0"/>
    </p:cViewPr>
  </p:notesTextViewPr>
  <p:notesViewPr>
    <p:cSldViewPr snapToObjects="1">
      <p:cViewPr varScale="1">
        <p:scale>
          <a:sx n="84" d="100"/>
          <a:sy n="84"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79596-C45C-4EA9-829C-A39EFA43EA83}" type="datetimeFigureOut">
              <a:rPr lang="de-DE" smtClean="0"/>
              <a:t>18.06.2024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484E5-32F8-43D1-8A74-293459209132}" type="slidenum">
              <a:rPr lang="de-DE" smtClean="0"/>
              <a:t>‹Nr.›</a:t>
            </a:fld>
            <a:endParaRPr lang="de-DE"/>
          </a:p>
        </p:txBody>
      </p:sp>
    </p:spTree>
    <p:extLst>
      <p:ext uri="{BB962C8B-B14F-4D97-AF65-F5344CB8AC3E}">
        <p14:creationId xmlns:p14="http://schemas.microsoft.com/office/powerpoint/2010/main" val="240196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1A7484E5-32F8-43D1-8A74-293459209132}" type="slidenum">
              <a:rPr lang="de-DE" smtClean="0"/>
              <a:t>1</a:t>
            </a:fld>
            <a:endParaRPr lang="de-DE"/>
          </a:p>
        </p:txBody>
      </p:sp>
    </p:spTree>
    <p:extLst>
      <p:ext uri="{BB962C8B-B14F-4D97-AF65-F5344CB8AC3E}">
        <p14:creationId xmlns:p14="http://schemas.microsoft.com/office/powerpoint/2010/main" val="202759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7484E5-32F8-43D1-8A74-293459209132}" type="slidenum">
              <a:rPr lang="de-DE" smtClean="0"/>
              <a:t>9</a:t>
            </a:fld>
            <a:endParaRPr lang="de-DE"/>
          </a:p>
        </p:txBody>
      </p:sp>
    </p:spTree>
    <p:extLst>
      <p:ext uri="{BB962C8B-B14F-4D97-AF65-F5344CB8AC3E}">
        <p14:creationId xmlns:p14="http://schemas.microsoft.com/office/powerpoint/2010/main" val="226821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lgn="ctr">
              <a:defRPr sz="3200"/>
            </a:lvl1pPr>
          </a:lstStyle>
          <a:p>
            <a:r>
              <a:rPr lang="de-DE" dirty="0"/>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a:xfrm>
            <a:off x="228600" y="152400"/>
            <a:ext cx="2362200" cy="457200"/>
          </a:xfrm>
        </p:spPr>
        <p:txBody>
          <a:bodyPr/>
          <a:lstStyle/>
          <a:p>
            <a:fld id="{F129FD23-5131-3541-9ED3-E0468AE35D07}" type="datetimeFigureOut">
              <a:rPr lang="de-DE" smtClean="0"/>
              <a:pPr/>
              <a:t>18.06.2024</a:t>
            </a:fld>
            <a:endParaRPr lang="de-DE" dirty="0"/>
          </a:p>
        </p:txBody>
      </p:sp>
      <p:sp>
        <p:nvSpPr>
          <p:cNvPr id="5" name="Fußzeilenplatzhalter 4"/>
          <p:cNvSpPr>
            <a:spLocks noGrp="1"/>
          </p:cNvSpPr>
          <p:nvPr>
            <p:ph type="ftr" sz="quarter" idx="11"/>
          </p:nvPr>
        </p:nvSpPr>
        <p:spPr>
          <a:xfrm>
            <a:off x="3779912" y="6553200"/>
            <a:ext cx="4297288" cy="168275"/>
          </a:xfrm>
        </p:spPr>
        <p:txBody>
          <a:bodyPr/>
          <a:lstStyle/>
          <a:p>
            <a:endParaRPr lang="de-DE" dirty="0"/>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18.06.2024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685800"/>
            <a:ext cx="2057400" cy="5440363"/>
          </a:xfrm>
        </p:spPr>
        <p:txBody>
          <a:bodyPr vert="eaVert"/>
          <a:lstStyle/>
          <a:p>
            <a:r>
              <a:rPr lang="de-DE"/>
              <a:t>Mastertitelformat bearbeiten</a:t>
            </a:r>
          </a:p>
        </p:txBody>
      </p:sp>
      <p:sp>
        <p:nvSpPr>
          <p:cNvPr id="3" name="Vertikaler Textplatzhalter 2"/>
          <p:cNvSpPr>
            <a:spLocks noGrp="1"/>
          </p:cNvSpPr>
          <p:nvPr>
            <p:ph type="body" orient="vert" idx="1"/>
          </p:nvPr>
        </p:nvSpPr>
        <p:spPr>
          <a:xfrm>
            <a:off x="228600" y="685800"/>
            <a:ext cx="6248400" cy="544036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18.06.2024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18.06.2024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F129FD23-5131-3541-9ED3-E0468AE35D07}" type="datetimeFigureOut">
              <a:rPr lang="de-DE" smtClean="0"/>
              <a:pPr/>
              <a:t>18.06.2024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228600" y="1981200"/>
            <a:ext cx="42672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Inhaltsplatzhalter 3"/>
          <p:cNvSpPr>
            <a:spLocks noGrp="1"/>
          </p:cNvSpPr>
          <p:nvPr>
            <p:ph sz="half" idx="2"/>
          </p:nvPr>
        </p:nvSpPr>
        <p:spPr>
          <a:xfrm>
            <a:off x="4648200" y="1981200"/>
            <a:ext cx="42672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5" name="Datumsplatzhalter 4"/>
          <p:cNvSpPr>
            <a:spLocks noGrp="1"/>
          </p:cNvSpPr>
          <p:nvPr>
            <p:ph type="dt" sz="half" idx="10"/>
          </p:nvPr>
        </p:nvSpPr>
        <p:spPr/>
        <p:txBody>
          <a:bodyPr/>
          <a:lstStyle/>
          <a:p>
            <a:fld id="{F129FD23-5131-3541-9ED3-E0468AE35D07}" type="datetimeFigureOut">
              <a:rPr lang="de-DE" smtClean="0"/>
              <a:pPr/>
              <a:t>18.06.2024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228600" y="1981200"/>
            <a:ext cx="4268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228600" y="2743200"/>
            <a:ext cx="4268788"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7" name="Datumsplatzhalter 6"/>
          <p:cNvSpPr>
            <a:spLocks noGrp="1"/>
          </p:cNvSpPr>
          <p:nvPr>
            <p:ph type="dt" sz="half" idx="10"/>
          </p:nvPr>
        </p:nvSpPr>
        <p:spPr/>
        <p:txBody>
          <a:bodyPr/>
          <a:lstStyle/>
          <a:p>
            <a:fld id="{F129FD23-5131-3541-9ED3-E0468AE35D07}" type="datetimeFigureOut">
              <a:rPr lang="de-DE" smtClean="0"/>
              <a:pPr/>
              <a:t>18.06.2024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3E13DB4-833F-7E4A-A9B3-4FA7E7C2759D}" type="slidenum">
              <a:rPr lang="de-DE" smtClean="0"/>
              <a:pPr/>
              <a:t>‹Nr.›</a:t>
            </a:fld>
            <a:endParaRPr lang="de-DE"/>
          </a:p>
        </p:txBody>
      </p:sp>
      <p:sp>
        <p:nvSpPr>
          <p:cNvPr id="10" name="Textplatzhalter 2"/>
          <p:cNvSpPr>
            <a:spLocks noGrp="1"/>
          </p:cNvSpPr>
          <p:nvPr>
            <p:ph type="body" idx="13"/>
          </p:nvPr>
        </p:nvSpPr>
        <p:spPr>
          <a:xfrm>
            <a:off x="4646612" y="1981200"/>
            <a:ext cx="4268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p:cNvSpPr>
            <a:spLocks noGrp="1"/>
          </p:cNvSpPr>
          <p:nvPr>
            <p:ph sz="half" idx="14"/>
          </p:nvPr>
        </p:nvSpPr>
        <p:spPr>
          <a:xfrm>
            <a:off x="4646612" y="2743200"/>
            <a:ext cx="4268788"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F129FD23-5131-3541-9ED3-E0468AE35D07}" type="datetimeFigureOut">
              <a:rPr lang="de-DE" smtClean="0"/>
              <a:pPr/>
              <a:t>18.06.2024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129FD23-5131-3541-9ED3-E0468AE35D07}" type="datetimeFigureOut">
              <a:rPr lang="de-DE" smtClean="0"/>
              <a:pPr/>
              <a:t>18.06.2024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3008313" cy="1143000"/>
          </a:xfrm>
        </p:spPr>
        <p:txBody>
          <a:bodyPr anchor="b"/>
          <a:lstStyle>
            <a:lvl1pPr algn="l">
              <a:defRPr sz="2000" b="1"/>
            </a:lvl1pPr>
          </a:lstStyle>
          <a:p>
            <a:r>
              <a:rPr lang="de-DE" dirty="0"/>
              <a:t>Mastertitelformat bearbeiten</a:t>
            </a:r>
          </a:p>
        </p:txBody>
      </p:sp>
      <p:sp>
        <p:nvSpPr>
          <p:cNvPr id="3" name="Inhaltsplatzhalter 2"/>
          <p:cNvSpPr>
            <a:spLocks noGrp="1"/>
          </p:cNvSpPr>
          <p:nvPr>
            <p:ph idx="1"/>
          </p:nvPr>
        </p:nvSpPr>
        <p:spPr>
          <a:xfrm>
            <a:off x="3575050" y="762000"/>
            <a:ext cx="5111750" cy="53641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Textplatzhalt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18.06.2024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18.06.2024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28600" y="762000"/>
            <a:ext cx="8686800" cy="10668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228600" y="1981200"/>
            <a:ext cx="8686800" cy="42672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3788378" y="6558626"/>
            <a:ext cx="1219200" cy="168275"/>
          </a:xfrm>
          <a:prstGeom prst="rect">
            <a:avLst/>
          </a:prstGeom>
        </p:spPr>
        <p:txBody>
          <a:bodyPr vert="horz" lIns="91440" tIns="45720" rIns="91440" bIns="45720" rtlCol="0" anchor="ctr"/>
          <a:lstStyle>
            <a:lvl1pPr algn="l">
              <a:defRPr sz="800">
                <a:solidFill>
                  <a:schemeClr val="tx1">
                    <a:tint val="75000"/>
                  </a:schemeClr>
                </a:solidFill>
              </a:defRPr>
            </a:lvl1pPr>
          </a:lstStyle>
          <a:p>
            <a:fld id="{F129FD23-5131-3541-9ED3-E0468AE35D07}" type="datetimeFigureOut">
              <a:rPr lang="de-DE" smtClean="0"/>
              <a:pPr/>
              <a:t>18.06.2024</a:t>
            </a:fld>
            <a:endParaRPr lang="de-DE" dirty="0"/>
          </a:p>
        </p:txBody>
      </p:sp>
      <p:sp>
        <p:nvSpPr>
          <p:cNvPr id="5" name="Fußzeilenplatzhalter 4"/>
          <p:cNvSpPr>
            <a:spLocks noGrp="1"/>
          </p:cNvSpPr>
          <p:nvPr>
            <p:ph type="ftr" sz="quarter" idx="3"/>
          </p:nvPr>
        </p:nvSpPr>
        <p:spPr>
          <a:xfrm>
            <a:off x="5076056" y="6553200"/>
            <a:ext cx="3001144" cy="173701"/>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229600" y="6553200"/>
            <a:ext cx="685800" cy="168275"/>
          </a:xfrm>
          <a:prstGeom prst="rect">
            <a:avLst/>
          </a:prstGeom>
        </p:spPr>
        <p:txBody>
          <a:bodyPr vert="horz" lIns="91440" tIns="45720" rIns="91440" bIns="45720" rtlCol="0" anchor="ctr"/>
          <a:lstStyle>
            <a:lvl1pPr algn="r">
              <a:defRPr sz="800">
                <a:solidFill>
                  <a:schemeClr val="tx1">
                    <a:tint val="75000"/>
                  </a:schemeClr>
                </a:solidFill>
              </a:defRPr>
            </a:lvl1pPr>
          </a:lstStyle>
          <a:p>
            <a:fld id="{33E13DB4-833F-7E4A-A9B3-4FA7E7C2759D}" type="slidenum">
              <a:rPr lang="de-DE" smtClean="0"/>
              <a:pPr/>
              <a:t>‹Nr.›</a:t>
            </a:fld>
            <a:endParaRPr lang="de-DE" dirty="0"/>
          </a:p>
        </p:txBody>
      </p:sp>
      <p:sp>
        <p:nvSpPr>
          <p:cNvPr id="11" name="Rechteck 10">
            <a:extLst>
              <a:ext uri="{FF2B5EF4-FFF2-40B4-BE49-F238E27FC236}">
                <a16:creationId xmlns:a16="http://schemas.microsoft.com/office/drawing/2014/main" id="{B9805C25-DACB-4522-A7BB-5B82F8512CDF}"/>
              </a:ext>
            </a:extLst>
          </p:cNvPr>
          <p:cNvSpPr/>
          <p:nvPr userDrawn="1"/>
        </p:nvSpPr>
        <p:spPr>
          <a:xfrm>
            <a:off x="0" y="575331"/>
            <a:ext cx="5292080" cy="86805"/>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68143337-1DEB-4AE7-942D-BBA219458EC2}"/>
              </a:ext>
            </a:extLst>
          </p:cNvPr>
          <p:cNvSpPr/>
          <p:nvPr userDrawn="1"/>
        </p:nvSpPr>
        <p:spPr>
          <a:xfrm>
            <a:off x="0" y="6374205"/>
            <a:ext cx="9144000" cy="79131"/>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3" name="Grafik 12" descr="Onkologie_Logo_RGB.jpg">
            <a:extLst>
              <a:ext uri="{FF2B5EF4-FFF2-40B4-BE49-F238E27FC236}">
                <a16:creationId xmlns:a16="http://schemas.microsoft.com/office/drawing/2014/main" id="{6B5A9BC5-49EE-49F1-82BA-70ED743F38AF}"/>
              </a:ext>
            </a:extLst>
          </p:cNvPr>
          <p:cNvPicPr/>
          <p:nvPr userDrawn="1"/>
        </p:nvPicPr>
        <p:blipFill rotWithShape="1">
          <a:blip r:embed="rId13"/>
          <a:srcRect l="9051" r="52362" b="-3238"/>
          <a:stretch/>
        </p:blipFill>
        <p:spPr>
          <a:xfrm>
            <a:off x="228600" y="6365413"/>
            <a:ext cx="3528392" cy="399788"/>
          </a:xfrm>
          <a:prstGeom prst="rect">
            <a:avLst/>
          </a:prstGeom>
        </p:spPr>
      </p:pic>
      <p:pic>
        <p:nvPicPr>
          <p:cNvPr id="8" name="Grafik 7">
            <a:extLst>
              <a:ext uri="{FF2B5EF4-FFF2-40B4-BE49-F238E27FC236}">
                <a16:creationId xmlns:a16="http://schemas.microsoft.com/office/drawing/2014/main" id="{61CF07D0-7038-7BED-8601-E488BA30EF33}"/>
              </a:ext>
            </a:extLst>
          </p:cNvPr>
          <p:cNvPicPr>
            <a:picLocks noChangeAspect="1"/>
          </p:cNvPicPr>
          <p:nvPr userDrawn="1"/>
        </p:nvPicPr>
        <p:blipFill rotWithShape="1">
          <a:blip r:embed="rId14"/>
          <a:srcRect l="3307" r="2059"/>
          <a:stretch/>
        </p:blipFill>
        <p:spPr>
          <a:xfrm>
            <a:off x="5292080" y="125443"/>
            <a:ext cx="3851920" cy="6005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92.xml"/><Relationship Id="rId3" Type="http://schemas.openxmlformats.org/officeDocument/2006/relationships/slide" Target="slide6.xml"/><Relationship Id="rId7" Type="http://schemas.openxmlformats.org/officeDocument/2006/relationships/slide" Target="slide22.xml"/><Relationship Id="rId12" Type="http://schemas.openxmlformats.org/officeDocument/2006/relationships/slide" Target="slide9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76.xml"/><Relationship Id="rId5" Type="http://schemas.openxmlformats.org/officeDocument/2006/relationships/slide" Target="slide11.xml"/><Relationship Id="rId10" Type="http://schemas.openxmlformats.org/officeDocument/2006/relationships/slide" Target="slide46.xml"/><Relationship Id="rId4" Type="http://schemas.openxmlformats.org/officeDocument/2006/relationships/slide" Target="slide8.xml"/><Relationship Id="rId9" Type="http://schemas.openxmlformats.org/officeDocument/2006/relationships/slide" Target="slide45.xml"/><Relationship Id="rId14" Type="http://schemas.openxmlformats.org/officeDocument/2006/relationships/slide" Target="slide10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pubmed.ncbi.nlm.nih.gov/21468010/" TargetMode="External"/><Relationship Id="rId2" Type="http://schemas.openxmlformats.org/officeDocument/2006/relationships/hyperlink" Target="https://pubmed.ncbi.nlm.nih.gov/20600033/" TargetMode="External"/><Relationship Id="rId1" Type="http://schemas.openxmlformats.org/officeDocument/2006/relationships/slideLayout" Target="../slideLayouts/slideLayout6.xml"/><Relationship Id="rId5" Type="http://schemas.openxmlformats.org/officeDocument/2006/relationships/hyperlink" Target="https://pubmed.ncbi.nlm.nih.gov/26595056/" TargetMode="External"/><Relationship Id="rId4" Type="http://schemas.openxmlformats.org/officeDocument/2006/relationships/hyperlink" Target="https://pubmed.ncbi.nlm.nih.gov/23851020/"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pubmed.ncbi.nlm.nih.gov/24535597/" TargetMode="External"/><Relationship Id="rId13" Type="http://schemas.openxmlformats.org/officeDocument/2006/relationships/hyperlink" Target="https://pubmed.ncbi.nlm.nih.gov/18212745/" TargetMode="External"/><Relationship Id="rId3" Type="http://schemas.openxmlformats.org/officeDocument/2006/relationships/hyperlink" Target="https://pubmed.ncbi.nlm.nih.gov/23851020/" TargetMode="External"/><Relationship Id="rId7" Type="http://schemas.openxmlformats.org/officeDocument/2006/relationships/hyperlink" Target="https://pubmed.ncbi.nlm.nih.gov/26989684/" TargetMode="External"/><Relationship Id="rId12" Type="http://schemas.openxmlformats.org/officeDocument/2006/relationships/slide" Target="slide109.xml"/><Relationship Id="rId2" Type="http://schemas.openxmlformats.org/officeDocument/2006/relationships/hyperlink" Target="https://pubmed.ncbi.nlm.nih.gov/20461069/" TargetMode="External"/><Relationship Id="rId1" Type="http://schemas.openxmlformats.org/officeDocument/2006/relationships/slideLayout" Target="../slideLayouts/slideLayout6.xml"/><Relationship Id="rId6" Type="http://schemas.openxmlformats.org/officeDocument/2006/relationships/hyperlink" Target="https://pubmed.ncbi.nlm.nih.gov/24219822/" TargetMode="External"/><Relationship Id="rId11" Type="http://schemas.openxmlformats.org/officeDocument/2006/relationships/hyperlink" Target="https://pubmed.ncbi.nlm.nih.gov/22115605/" TargetMode="External"/><Relationship Id="rId5" Type="http://schemas.openxmlformats.org/officeDocument/2006/relationships/hyperlink" Target="https://pubmed.ncbi.nlm.nih.gov/22315471/" TargetMode="External"/><Relationship Id="rId15" Type="http://schemas.openxmlformats.org/officeDocument/2006/relationships/hyperlink" Target="https://pubmed.ncbi.nlm.nih.gov/27387830/" TargetMode="External"/><Relationship Id="rId10" Type="http://schemas.openxmlformats.org/officeDocument/2006/relationships/hyperlink" Target="https://pubmed.ncbi.nlm.nih.gov/18330935/" TargetMode="External"/><Relationship Id="rId4" Type="http://schemas.openxmlformats.org/officeDocument/2006/relationships/hyperlink" Target="https://pubmed.ncbi.nlm.nih.gov/21535204/" TargetMode="External"/><Relationship Id="rId9" Type="http://schemas.openxmlformats.org/officeDocument/2006/relationships/hyperlink" Target="https://pubmed.ncbi.nlm.nih.gov/26371851/" TargetMode="External"/><Relationship Id="rId14" Type="http://schemas.openxmlformats.org/officeDocument/2006/relationships/hyperlink" Target="https://pubmed.ncbi.nlm.nih.gov/2403415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ubmed/31188203" TargetMode="External"/><Relationship Id="rId2" Type="http://schemas.openxmlformats.org/officeDocument/2006/relationships/hyperlink" Target="https://www.ncbi.nlm.nih.gov/pubmed/30999111" TargetMode="External"/><Relationship Id="rId1" Type="http://schemas.openxmlformats.org/officeDocument/2006/relationships/slideLayout" Target="../slideLayouts/slideLayout6.xml"/><Relationship Id="rId4" Type="http://schemas.openxmlformats.org/officeDocument/2006/relationships/hyperlink" Target="https://www.ncbi.nlm.nih.gov/pubmed/2986111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www.sign.ac.uk/pdf/sign87.pdf" TargetMode="External"/><Relationship Id="rId3" Type="http://schemas.openxmlformats.org/officeDocument/2006/relationships/hyperlink" Target="https://pubmed.ncbi.nlm.nih.gov/20033712/" TargetMode="External"/><Relationship Id="rId7" Type="http://schemas.openxmlformats.org/officeDocument/2006/relationships/hyperlink" Target="https://pubmed.ncbi.nlm.nih.gov/23816008/" TargetMode="External"/><Relationship Id="rId2" Type="http://schemas.openxmlformats.org/officeDocument/2006/relationships/hyperlink" Target="https://pubmed.ncbi.nlm.nih.gov/21710266/" TargetMode="External"/><Relationship Id="rId1" Type="http://schemas.openxmlformats.org/officeDocument/2006/relationships/slideLayout" Target="../slideLayouts/slideLayout6.xml"/><Relationship Id="rId6" Type="http://schemas.openxmlformats.org/officeDocument/2006/relationships/hyperlink" Target="https://pubmed.ncbi.nlm.nih.gov/16270235/" TargetMode="External"/><Relationship Id="rId5" Type="http://schemas.openxmlformats.org/officeDocument/2006/relationships/hyperlink" Target="https://pubmed.ncbi.nlm.nih.gov/15130270/" TargetMode="External"/><Relationship Id="rId4" Type="http://schemas.openxmlformats.org/officeDocument/2006/relationships/hyperlink" Target="https://pubmed.ncbi.nlm.nih.gov/15671368/" TargetMode="External"/><Relationship Id="rId9" Type="http://schemas.openxmlformats.org/officeDocument/2006/relationships/hyperlink" Target="https://pubmed.ncbi.nlm.nih.gov/19788609/"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pubmed.ncbi.nlm.nih.gov/10986052/" TargetMode="External"/><Relationship Id="rId13" Type="http://schemas.openxmlformats.org/officeDocument/2006/relationships/hyperlink" Target="https://pubmed.ncbi.nlm.nih.gov/19520214/" TargetMode="External"/><Relationship Id="rId18" Type="http://schemas.openxmlformats.org/officeDocument/2006/relationships/hyperlink" Target="https://www.ncbi.nlm.nih.gov/pubmed/30558091" TargetMode="External"/><Relationship Id="rId3" Type="http://schemas.openxmlformats.org/officeDocument/2006/relationships/hyperlink" Target="https://pubmed.ncbi.nlm.nih.gov/21705456/" TargetMode="External"/><Relationship Id="rId7" Type="http://schemas.openxmlformats.org/officeDocument/2006/relationships/hyperlink" Target="https://pubmed.ncbi.nlm.nih.gov/12560430/" TargetMode="External"/><Relationship Id="rId12" Type="http://schemas.openxmlformats.org/officeDocument/2006/relationships/hyperlink" Target="https://kce.fgov.be/publication/report/update-of-the-national-guideline-on-upper-gastrointestinal-cancer" TargetMode="External"/><Relationship Id="rId17" Type="http://schemas.openxmlformats.org/officeDocument/2006/relationships/hyperlink" Target="https://pubmed.ncbi.nlm.nih.gov/26458070/" TargetMode="External"/><Relationship Id="rId2" Type="http://schemas.openxmlformats.org/officeDocument/2006/relationships/slide" Target="slide109.xml"/><Relationship Id="rId16" Type="http://schemas.openxmlformats.org/officeDocument/2006/relationships/hyperlink" Target="https://pubmed.ncbi.nlm.nih.gov/20033712/" TargetMode="External"/><Relationship Id="rId1" Type="http://schemas.openxmlformats.org/officeDocument/2006/relationships/slideLayout" Target="../slideLayouts/slideLayout6.xml"/><Relationship Id="rId6" Type="http://schemas.openxmlformats.org/officeDocument/2006/relationships/hyperlink" Target="https://pubmed.ncbi.nlm.nih.gov/10809196/" TargetMode="External"/><Relationship Id="rId11" Type="http://schemas.openxmlformats.org/officeDocument/2006/relationships/hyperlink" Target="https://pubmed.ncbi.nlm.nih.gov/22785452/" TargetMode="External"/><Relationship Id="rId5" Type="http://schemas.openxmlformats.org/officeDocument/2006/relationships/hyperlink" Target="https://pubmed.ncbi.nlm.nih.gov/23361284/" TargetMode="External"/><Relationship Id="rId15" Type="http://schemas.openxmlformats.org/officeDocument/2006/relationships/hyperlink" Target="https://pubmed.ncbi.nlm.nih.gov/23752201/" TargetMode="External"/><Relationship Id="rId10" Type="http://schemas.openxmlformats.org/officeDocument/2006/relationships/hyperlink" Target="https://pubmed.ncbi.nlm.nih.gov/19379906/" TargetMode="External"/><Relationship Id="rId19" Type="http://schemas.openxmlformats.org/officeDocument/2006/relationships/hyperlink" Target="https://www.ncbi.nlm.nih.gov/pubmed/30622778" TargetMode="External"/><Relationship Id="rId4" Type="http://schemas.openxmlformats.org/officeDocument/2006/relationships/hyperlink" Target="https://pubmed.ncbi.nlm.nih.gov/22582047/" TargetMode="External"/><Relationship Id="rId9" Type="http://schemas.openxmlformats.org/officeDocument/2006/relationships/hyperlink" Target="https://pubmed.ncbi.nlm.nih.gov/15181133/" TargetMode="External"/><Relationship Id="rId14" Type="http://schemas.openxmlformats.org/officeDocument/2006/relationships/hyperlink" Target="https://pubmed.ncbi.nlm.nih.gov/18212745/"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ubmed.ncbi.nlm.nih.gov/18528732/" TargetMode="External"/><Relationship Id="rId2" Type="http://schemas.openxmlformats.org/officeDocument/2006/relationships/hyperlink" Target="https://pubmed.ncbi.nlm.nih.gov/10025451/" TargetMode="External"/><Relationship Id="rId1" Type="http://schemas.openxmlformats.org/officeDocument/2006/relationships/slideLayout" Target="../slideLayouts/slideLayout6.xml"/><Relationship Id="rId6" Type="http://schemas.openxmlformats.org/officeDocument/2006/relationships/hyperlink" Target="https://pubmed.ncbi.nlm.nih.gov/12715229/" TargetMode="External"/><Relationship Id="rId5" Type="http://schemas.openxmlformats.org/officeDocument/2006/relationships/hyperlink" Target="https://pubmed.ncbi.nlm.nih.gov/16675895/" TargetMode="External"/><Relationship Id="rId4" Type="http://schemas.openxmlformats.org/officeDocument/2006/relationships/hyperlink" Target="https://pubmed.ncbi.nlm.nih.gov/9515844/"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pubmed.ncbi.nlm.nih.gov/26458070/"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s://pubmed.ncbi.nlm.nih.gov/25071104/"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hyperlink" Target="https://pubmed.ncbi.nlm.nih.gov/23274278/" TargetMode="External"/><Relationship Id="rId3" Type="http://schemas.openxmlformats.org/officeDocument/2006/relationships/hyperlink" Target="https://pubmed.ncbi.nlm.nih.gov/23152265/" TargetMode="External"/><Relationship Id="rId7" Type="http://schemas.openxmlformats.org/officeDocument/2006/relationships/hyperlink" Target="https://pubmed.ncbi.nlm.nih.gov/24718444/" TargetMode="External"/><Relationship Id="rId2" Type="http://schemas.openxmlformats.org/officeDocument/2006/relationships/hyperlink" Target="https://pubmed.ncbi.nlm.nih.gov/10638466/" TargetMode="External"/><Relationship Id="rId1" Type="http://schemas.openxmlformats.org/officeDocument/2006/relationships/slideLayout" Target="../slideLayouts/slideLayout6.xml"/><Relationship Id="rId6" Type="http://schemas.openxmlformats.org/officeDocument/2006/relationships/hyperlink" Target="https://pubmed.ncbi.nlm.nih.gov/23411423/" TargetMode="External"/><Relationship Id="rId5" Type="http://schemas.openxmlformats.org/officeDocument/2006/relationships/hyperlink" Target="https://pubmed.ncbi.nlm.nih.gov/22673593/" TargetMode="External"/><Relationship Id="rId4" Type="http://schemas.openxmlformats.org/officeDocument/2006/relationships/hyperlink" Target="https://pubmed.ncbi.nlm.nih.gov/16843410/" TargetMode="External"/><Relationship Id="rId9" Type="http://schemas.openxmlformats.org/officeDocument/2006/relationships/hyperlink" Target="https://www.leitlinienprogramm-onkologie.de/leitlinien/magenkarzino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leitlinienprogramm-onkologie.de/leitlinien/oesophaguskarzinom/"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s://pubmed.ncbi.nlm.nih.gov/18538500/" TargetMode="External"/><Relationship Id="rId2" Type="http://schemas.openxmlformats.org/officeDocument/2006/relationships/hyperlink" Target="https://pubmed.ncbi.nlm.nih.gov/16235286/" TargetMode="External"/><Relationship Id="rId1" Type="http://schemas.openxmlformats.org/officeDocument/2006/relationships/slideLayout" Target="../slideLayouts/slideLayout6.xml"/><Relationship Id="rId4" Type="http://schemas.openxmlformats.org/officeDocument/2006/relationships/hyperlink" Target="https://pubmed.ncbi.nlm.nih.gov/15447788/"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pubmed.ncbi.nlm.nih.gov/18538500/" TargetMode="External"/><Relationship Id="rId3" Type="http://schemas.openxmlformats.org/officeDocument/2006/relationships/hyperlink" Target="https://pubmed.ncbi.nlm.nih.gov/21595951/" TargetMode="External"/><Relationship Id="rId7" Type="http://schemas.openxmlformats.org/officeDocument/2006/relationships/hyperlink" Target="https://pubmed.ncbi.nlm.nih.gov/21444866/" TargetMode="External"/><Relationship Id="rId2" Type="http://schemas.openxmlformats.org/officeDocument/2006/relationships/hyperlink" Target="https://pubmed.ncbi.nlm.nih.gov/19770374/" TargetMode="External"/><Relationship Id="rId1" Type="http://schemas.openxmlformats.org/officeDocument/2006/relationships/slideLayout" Target="../slideLayouts/slideLayout6.xml"/><Relationship Id="rId6" Type="http://schemas.openxmlformats.org/officeDocument/2006/relationships/hyperlink" Target="https://pubmed.ncbi.nlm.nih.gov/9270638/" TargetMode="External"/><Relationship Id="rId11" Type="http://schemas.openxmlformats.org/officeDocument/2006/relationships/hyperlink" Target="https://pubmed.ncbi.nlm.nih.gov/30982686/" TargetMode="External"/><Relationship Id="rId5" Type="http://schemas.openxmlformats.org/officeDocument/2006/relationships/hyperlink" Target="https://pubmed.ncbi.nlm.nih.gov/9869669/" TargetMode="External"/><Relationship Id="rId10" Type="http://schemas.openxmlformats.org/officeDocument/2006/relationships/hyperlink" Target="https://pubmed.ncbi.nlm.nih.gov/25192931/" TargetMode="External"/><Relationship Id="rId4" Type="http://schemas.openxmlformats.org/officeDocument/2006/relationships/hyperlink" Target="https://pubmed.ncbi.nlm.nih.gov/16822992/" TargetMode="External"/><Relationship Id="rId9" Type="http://schemas.openxmlformats.org/officeDocument/2006/relationships/hyperlink" Target="http://www.nature.com/bjc/journal/v83/n1/pdf/6691309a.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pubmed.ncbi.nlm.nih.gov/15194636/" TargetMode="External"/><Relationship Id="rId2" Type="http://schemas.openxmlformats.org/officeDocument/2006/relationships/hyperlink" Target="https://pubmed.ncbi.nlm.nih.gov/21684205/"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s://pubmed.ncbi.nlm.nih.gov/15151953/" TargetMode="External"/><Relationship Id="rId2" Type="http://schemas.openxmlformats.org/officeDocument/2006/relationships/hyperlink" Target="https://pubmed.ncbi.nlm.nih.gov/9219702/" TargetMode="External"/><Relationship Id="rId1" Type="http://schemas.openxmlformats.org/officeDocument/2006/relationships/slideLayout" Target="../slideLayouts/slideLayout6.xml"/><Relationship Id="rId6" Type="http://schemas.openxmlformats.org/officeDocument/2006/relationships/hyperlink" Target="https://www.ncbi.nlm.nih.gov/pubmed/16129366" TargetMode="External"/><Relationship Id="rId5" Type="http://schemas.openxmlformats.org/officeDocument/2006/relationships/hyperlink" Target="https://www.ncbi.nlm.nih.gov/pubmed/28477744" TargetMode="External"/><Relationship Id="rId4" Type="http://schemas.openxmlformats.org/officeDocument/2006/relationships/hyperlink" Target="https://pubmed.ncbi.nlm.nih.gov/18309943/"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hyperlink" Target="https://www.ncbi.nlm.nih.gov/pubmed/30675071" TargetMode="External"/><Relationship Id="rId3" Type="http://schemas.openxmlformats.org/officeDocument/2006/relationships/hyperlink" Target="https://www.ncbi.nlm.nih.gov/pubmed/31828290" TargetMode="External"/><Relationship Id="rId7" Type="http://schemas.openxmlformats.org/officeDocument/2006/relationships/hyperlink" Target="https://pubmed.ncbi.nlm.nih.gov/25617915/" TargetMode="External"/><Relationship Id="rId2" Type="http://schemas.openxmlformats.org/officeDocument/2006/relationships/hyperlink" Target="https://www.ncbi.nlm.nih.gov/pubmed/24772340" TargetMode="External"/><Relationship Id="rId1" Type="http://schemas.openxmlformats.org/officeDocument/2006/relationships/slideLayout" Target="../slideLayouts/slideLayout6.xml"/><Relationship Id="rId6" Type="http://schemas.openxmlformats.org/officeDocument/2006/relationships/hyperlink" Target="https://pubmed.ncbi.nlm.nih.gov/32027364/" TargetMode="External"/><Relationship Id="rId5" Type="http://schemas.openxmlformats.org/officeDocument/2006/relationships/hyperlink" Target="https://www.ncbi.nlm.nih.gov/pubmed/29991071" TargetMode="External"/><Relationship Id="rId4" Type="http://schemas.openxmlformats.org/officeDocument/2006/relationships/hyperlink" Target="https://www.ncbi.nlm.nih.gov/pubmed/30855081" TargetMode="External"/><Relationship Id="rId9" Type="http://schemas.openxmlformats.org/officeDocument/2006/relationships/hyperlink" Target="https://www.ncbi.nlm.nih.gov/pubmed/27626318"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8" Type="http://schemas.openxmlformats.org/officeDocument/2006/relationships/hyperlink" Target="https://pubmed.ncbi.nlm.nih.gov/16437440/" TargetMode="External"/><Relationship Id="rId3" Type="http://schemas.openxmlformats.org/officeDocument/2006/relationships/hyperlink" Target="https://pubmed.ncbi.nlm.nih.gov/17971585/" TargetMode="External"/><Relationship Id="rId7" Type="http://schemas.openxmlformats.org/officeDocument/2006/relationships/hyperlink" Target="http://dx.doi.org/10.1007/s10388-008-0158-8" TargetMode="External"/><Relationship Id="rId2" Type="http://schemas.openxmlformats.org/officeDocument/2006/relationships/hyperlink" Target="https://pubmed.ncbi.nlm.nih.gov/8996153/" TargetMode="External"/><Relationship Id="rId1" Type="http://schemas.openxmlformats.org/officeDocument/2006/relationships/slideLayout" Target="../slideLayouts/slideLayout6.xml"/><Relationship Id="rId6" Type="http://schemas.openxmlformats.org/officeDocument/2006/relationships/hyperlink" Target="https://pubmed.ncbi.nlm.nih.gov/21665908/" TargetMode="External"/><Relationship Id="rId11" Type="http://schemas.openxmlformats.org/officeDocument/2006/relationships/hyperlink" Target="https://pubmed.ncbi.nlm.nih.gov/19415029/" TargetMode="External"/><Relationship Id="rId5" Type="http://schemas.openxmlformats.org/officeDocument/2006/relationships/hyperlink" Target="https://pubmed.ncbi.nlm.nih.gov/19549720/" TargetMode="External"/><Relationship Id="rId10" Type="http://schemas.openxmlformats.org/officeDocument/2006/relationships/hyperlink" Target="https://pubmed.ncbi.nlm.nih.gov/1584260/" TargetMode="External"/><Relationship Id="rId4" Type="http://schemas.openxmlformats.org/officeDocument/2006/relationships/hyperlink" Target="https://pubmed.ncbi.nlm.nih.gov/24615406/" TargetMode="External"/><Relationship Id="rId9" Type="http://schemas.openxmlformats.org/officeDocument/2006/relationships/hyperlink" Target="https://pubmed.ncbi.nlm.nih.gov/1650475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hyperlink" Target="http://dx.doi.org/10.1007/s10388-008-0158-8" TargetMode="External"/><Relationship Id="rId3" Type="http://schemas.openxmlformats.org/officeDocument/2006/relationships/hyperlink" Target="https://pubmed.ncbi.nlm.nih.gov/22116018/" TargetMode="External"/><Relationship Id="rId7" Type="http://schemas.openxmlformats.org/officeDocument/2006/relationships/hyperlink" Target="https://pubmed.ncbi.nlm.nih.gov/17971585/" TargetMode="External"/><Relationship Id="rId12" Type="http://schemas.openxmlformats.org/officeDocument/2006/relationships/hyperlink" Target="https://pubmed.ncbi.nlm.nih.gov/21900218/" TargetMode="External"/><Relationship Id="rId2" Type="http://schemas.openxmlformats.org/officeDocument/2006/relationships/hyperlink" Target="https://kce.fgov.be/publication/report/update-of-the-national-guideline-on-upper-gastrointestinal-cancer" TargetMode="External"/><Relationship Id="rId1" Type="http://schemas.openxmlformats.org/officeDocument/2006/relationships/slideLayout" Target="../slideLayouts/slideLayout6.xml"/><Relationship Id="rId6" Type="http://schemas.openxmlformats.org/officeDocument/2006/relationships/hyperlink" Target="https://pubmed.ncbi.nlm.nih.gov/24615406/" TargetMode="External"/><Relationship Id="rId11" Type="http://schemas.openxmlformats.org/officeDocument/2006/relationships/hyperlink" Target="https://pubmed.ncbi.nlm.nih.gov/11870157/" TargetMode="External"/><Relationship Id="rId5" Type="http://schemas.openxmlformats.org/officeDocument/2006/relationships/hyperlink" Target="https://pubmed.ncbi.nlm.nih.gov/21462364/" TargetMode="External"/><Relationship Id="rId10" Type="http://schemas.openxmlformats.org/officeDocument/2006/relationships/hyperlink" Target="https://pubmed.ncbi.nlm.nih.gov/17401004/" TargetMode="External"/><Relationship Id="rId4" Type="http://schemas.openxmlformats.org/officeDocument/2006/relationships/hyperlink" Target="https://www.ncbi.nlm.nih.gov/pubmed/28477744" TargetMode="External"/><Relationship Id="rId9" Type="http://schemas.openxmlformats.org/officeDocument/2006/relationships/hyperlink" Target="https://pubmed.ncbi.nlm.nih.gov/20868554/"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8" Type="http://schemas.openxmlformats.org/officeDocument/2006/relationships/hyperlink" Target="https://www.ncbi.nlm.nih.gov/pubmed/30174889" TargetMode="External"/><Relationship Id="rId13" Type="http://schemas.openxmlformats.org/officeDocument/2006/relationships/hyperlink" Target="https://www.ncbi.nlm.nih.gov/pubmed/22184384" TargetMode="External"/><Relationship Id="rId3" Type="http://schemas.openxmlformats.org/officeDocument/2006/relationships/hyperlink" Target="https://pubmed.ncbi.nlm.nih.gov/20355244/" TargetMode="External"/><Relationship Id="rId7" Type="http://schemas.openxmlformats.org/officeDocument/2006/relationships/hyperlink" Target="https://www.ncbi.nlm.nih.gov/pubmed/29483964" TargetMode="External"/><Relationship Id="rId12" Type="http://schemas.openxmlformats.org/officeDocument/2006/relationships/hyperlink" Target="https://pubmed.ncbi.nlm.nih.gov/20130877/" TargetMode="External"/><Relationship Id="rId2" Type="http://schemas.openxmlformats.org/officeDocument/2006/relationships/hyperlink" Target="https://pubmed.ncbi.nlm.nih.gov/15447788/" TargetMode="External"/><Relationship Id="rId1" Type="http://schemas.openxmlformats.org/officeDocument/2006/relationships/slideLayout" Target="../slideLayouts/slideLayout6.xml"/><Relationship Id="rId6" Type="http://schemas.openxmlformats.org/officeDocument/2006/relationships/hyperlink" Target="https://www.ncbi.nlm.nih.gov/pubmed/29143229" TargetMode="External"/><Relationship Id="rId11" Type="http://schemas.openxmlformats.org/officeDocument/2006/relationships/hyperlink" Target="https://pubmed.ncbi.nlm.nih.gov/23523184/" TargetMode="External"/><Relationship Id="rId5" Type="http://schemas.openxmlformats.org/officeDocument/2006/relationships/hyperlink" Target="https://pubmed.ncbi.nlm.nih.gov/23155224/" TargetMode="External"/><Relationship Id="rId10" Type="http://schemas.openxmlformats.org/officeDocument/2006/relationships/hyperlink" Target="https://www.leitlinienprogramm-onkologie.de/leitlinien/magenkarzinom/" TargetMode="External"/><Relationship Id="rId4" Type="http://schemas.openxmlformats.org/officeDocument/2006/relationships/hyperlink" Target="https://pubmed.ncbi.nlm.nih.gov/23506601/" TargetMode="External"/><Relationship Id="rId9" Type="http://schemas.openxmlformats.org/officeDocument/2006/relationships/hyperlink" Target="https://www.ncbi.nlm.nih.gov/pubmed/28477744" TargetMode="External"/></Relationships>
</file>

<file path=ppt/slides/_rels/slide74.xml.rels><?xml version="1.0" encoding="UTF-8" standalone="yes"?>
<Relationships xmlns="http://schemas.openxmlformats.org/package/2006/relationships"><Relationship Id="rId2" Type="http://schemas.openxmlformats.org/officeDocument/2006/relationships/hyperlink" Target="https://pubmed.ncbi.nlm.nih.gov/33789008/"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8" Type="http://schemas.openxmlformats.org/officeDocument/2006/relationships/hyperlink" Target="https://pubmed.ncbi.nlm.nih.gov/26464077/" TargetMode="External"/><Relationship Id="rId3" Type="http://schemas.openxmlformats.org/officeDocument/2006/relationships/hyperlink" Target="https://pubmed.ncbi.nlm.nih.gov/28589374/" TargetMode="External"/><Relationship Id="rId7" Type="http://schemas.openxmlformats.org/officeDocument/2006/relationships/hyperlink" Target="https://pubmed.ncbi.nlm.nih.gov/25480826/" TargetMode="External"/><Relationship Id="rId2" Type="http://schemas.openxmlformats.org/officeDocument/2006/relationships/hyperlink" Target="https://pubmed.ncbi.nlm.nih.gov/28603881/" TargetMode="External"/><Relationship Id="rId1" Type="http://schemas.openxmlformats.org/officeDocument/2006/relationships/slideLayout" Target="../slideLayouts/slideLayout6.xml"/><Relationship Id="rId6" Type="http://schemas.openxmlformats.org/officeDocument/2006/relationships/hyperlink" Target="https://pubmed.ncbi.nlm.nih.gov/28676557/" TargetMode="External"/><Relationship Id="rId5" Type="http://schemas.openxmlformats.org/officeDocument/2006/relationships/hyperlink" Target="https://pubmed.ncbi.nlm.nih.gov/26231807/" TargetMode="External"/><Relationship Id="rId10" Type="http://schemas.openxmlformats.org/officeDocument/2006/relationships/hyperlink" Target="https://pubmed.ncbi.nlm.nih.gov/27185614/" TargetMode="External"/><Relationship Id="rId4" Type="http://schemas.openxmlformats.org/officeDocument/2006/relationships/hyperlink" Target="https://pubmed.ncbi.nlm.nih.gov/24621947/" TargetMode="External"/><Relationship Id="rId9" Type="http://schemas.openxmlformats.org/officeDocument/2006/relationships/hyperlink" Target="https://www.leitlinienprogramm-onkologie.de/leitlinien/palliativmedizin/"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pubmed.ncbi.nlm.nih.gov/11956258/" TargetMode="External"/><Relationship Id="rId7" Type="http://schemas.openxmlformats.org/officeDocument/2006/relationships/hyperlink" Target="https://www.leitlinienprogramm-onkologie.de/leitlinien/magenkarzinom/" TargetMode="External"/><Relationship Id="rId2" Type="http://schemas.openxmlformats.org/officeDocument/2006/relationships/hyperlink" Target="https://kce.fgov.be/publication/report/update-of-the-national-guideline-on-upper-gastrointestinal-cancer" TargetMode="External"/><Relationship Id="rId1" Type="http://schemas.openxmlformats.org/officeDocument/2006/relationships/slideLayout" Target="../slideLayouts/slideLayout6.xml"/><Relationship Id="rId6" Type="http://schemas.openxmlformats.org/officeDocument/2006/relationships/hyperlink" Target="https://pubmed.ncbi.nlm.nih.gov/8996151/" TargetMode="External"/><Relationship Id="rId5" Type="http://schemas.openxmlformats.org/officeDocument/2006/relationships/hyperlink" Target="https://pubmed.ncbi.nlm.nih.gov/18172173/" TargetMode="External"/><Relationship Id="rId4" Type="http://schemas.openxmlformats.org/officeDocument/2006/relationships/hyperlink" Target="https://pubmed.ncbi.nlm.nih.gov/17075117/"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pubmed.ncbi.nlm.nih.gov/18172173/" TargetMode="External"/><Relationship Id="rId3" Type="http://schemas.openxmlformats.org/officeDocument/2006/relationships/hyperlink" Target="https://pubmed.ncbi.nlm.nih.gov/18349393/" TargetMode="External"/><Relationship Id="rId7" Type="http://schemas.openxmlformats.org/officeDocument/2006/relationships/hyperlink" Target="https://pubmed.ncbi.nlm.nih.gov/17075117/" TargetMode="External"/><Relationship Id="rId12" Type="http://schemas.openxmlformats.org/officeDocument/2006/relationships/hyperlink" Target="https://pubmed.ncbi.nlm.nih.gov/34454674/" TargetMode="External"/><Relationship Id="rId2" Type="http://schemas.openxmlformats.org/officeDocument/2006/relationships/hyperlink" Target="https://pubmed.ncbi.nlm.nih.gov/20159816/" TargetMode="External"/><Relationship Id="rId1" Type="http://schemas.openxmlformats.org/officeDocument/2006/relationships/slideLayout" Target="../slideLayouts/slideLayout6.xml"/><Relationship Id="rId6" Type="http://schemas.openxmlformats.org/officeDocument/2006/relationships/hyperlink" Target="https://pubmed.ncbi.nlm.nih.gov/11956258/" TargetMode="External"/><Relationship Id="rId11" Type="http://schemas.openxmlformats.org/officeDocument/2006/relationships/hyperlink" Target="https://pubmed.ncbi.nlm.nih.gov/34102137/" TargetMode="External"/><Relationship Id="rId5" Type="http://schemas.openxmlformats.org/officeDocument/2006/relationships/hyperlink" Target="https://pubmed.ncbi.nlm.nih.gov/19474114/" TargetMode="External"/><Relationship Id="rId10" Type="http://schemas.openxmlformats.org/officeDocument/2006/relationships/hyperlink" Target="https://www.leitlinienprogramm-onkologie.de/leitlinien/magenkarzinom/" TargetMode="External"/><Relationship Id="rId4" Type="http://schemas.openxmlformats.org/officeDocument/2006/relationships/hyperlink" Target="https://pubmed.ncbi.nlm.nih.gov/19153121/" TargetMode="External"/><Relationship Id="rId9" Type="http://schemas.openxmlformats.org/officeDocument/2006/relationships/hyperlink" Target="https://pubmed.ncbi.nlm.nih.gov/8996151/"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leitlinienprogramm-onkologie.de/leitlinien/magenkarzinom/" TargetMode="External"/><Relationship Id="rId2" Type="http://schemas.openxmlformats.org/officeDocument/2006/relationships/hyperlink" Target="https://pubmed.ncbi.nlm.nih.gov/20728210/"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hyperlink" Target="https://pubmed.ncbi.nlm.nih.gov/35108470/" TargetMode="External"/><Relationship Id="rId2" Type="http://schemas.openxmlformats.org/officeDocument/2006/relationships/hyperlink" Target="https://pubmed.ncbi.nlm.nih.gov/34454674/" TargetMode="External"/><Relationship Id="rId1" Type="http://schemas.openxmlformats.org/officeDocument/2006/relationships/slideLayout" Target="../slideLayouts/slideLayout6.xml"/><Relationship Id="rId4" Type="http://schemas.openxmlformats.org/officeDocument/2006/relationships/hyperlink" Target="https://pubmed.ncbi.nlm.nih.gov/34519801/"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s://pubmed.ncbi.nlm.nih.gov/24190112/" TargetMode="External"/><Relationship Id="rId7" Type="http://schemas.openxmlformats.org/officeDocument/2006/relationships/hyperlink" Target="https://pubmed.ncbi.nlm.nih.gov/30355453/" TargetMode="External"/><Relationship Id="rId2" Type="http://schemas.openxmlformats.org/officeDocument/2006/relationships/hyperlink" Target="https://pubmed.ncbi.nlm.nih.gov/21742485/" TargetMode="External"/><Relationship Id="rId1" Type="http://schemas.openxmlformats.org/officeDocument/2006/relationships/slideLayout" Target="../slideLayouts/slideLayout6.xml"/><Relationship Id="rId6" Type="http://schemas.openxmlformats.org/officeDocument/2006/relationships/hyperlink" Target="https://pubmed.ncbi.nlm.nih.gov/25240821/" TargetMode="External"/><Relationship Id="rId5" Type="http://schemas.openxmlformats.org/officeDocument/2006/relationships/hyperlink" Target="https://pubmed.ncbi.nlm.nih.gov/24094768/" TargetMode="External"/><Relationship Id="rId4" Type="http://schemas.openxmlformats.org/officeDocument/2006/relationships/hyperlink" Target="https://pubmed.ncbi.nlm.nih.gov/24332238/"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pubmed.ncbi.nlm.nih.gov/32880601/" TargetMode="External"/><Relationship Id="rId2" Type="http://schemas.openxmlformats.org/officeDocument/2006/relationships/hyperlink" Target="https://pubmed.ncbi.nlm.nih.gov/29543932/" TargetMode="External"/><Relationship Id="rId1" Type="http://schemas.openxmlformats.org/officeDocument/2006/relationships/slideLayout" Target="../slideLayouts/slideLayout6.xml"/><Relationship Id="rId5" Type="http://schemas.openxmlformats.org/officeDocument/2006/relationships/hyperlink" Target="https://pubmed.ncbi.nlm.nih.gov/34102137/" TargetMode="External"/><Relationship Id="rId4" Type="http://schemas.openxmlformats.org/officeDocument/2006/relationships/hyperlink" Target="https://www.ncbi.nlm.nih.gov/pubmed/29880231"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pubmed.ncbi.nlm.nih.gov/32416073/" TargetMode="External"/><Relationship Id="rId2" Type="http://schemas.openxmlformats.org/officeDocument/2006/relationships/hyperlink" Target="https://www.ncbi.nlm.nih.gov/pubmed/31582355" TargetMode="External"/><Relationship Id="rId1" Type="http://schemas.openxmlformats.org/officeDocument/2006/relationships/slideLayout" Target="../slideLayouts/slideLayout6.xml"/><Relationship Id="rId4" Type="http://schemas.openxmlformats.org/officeDocument/2006/relationships/hyperlink" Target="https://pubmed.ncbi.nlm.nih.gov/35442766/"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hyperlink" Target="https://pubmed.ncbi.nlm.nih.gov/15500894/" TargetMode="External"/><Relationship Id="rId2" Type="http://schemas.openxmlformats.org/officeDocument/2006/relationships/hyperlink" Target="https://pubmed.ncbi.nlm.nih.gov/23647761/" TargetMode="External"/><Relationship Id="rId1" Type="http://schemas.openxmlformats.org/officeDocument/2006/relationships/slideLayout" Target="../slideLayouts/slideLayout6.xml"/><Relationship Id="rId5" Type="http://schemas.openxmlformats.org/officeDocument/2006/relationships/hyperlink" Target="https://pubmed.ncbi.nlm.nih.gov/22336151/" TargetMode="External"/><Relationship Id="rId4" Type="http://schemas.openxmlformats.org/officeDocument/2006/relationships/hyperlink" Target="https://pubmed.ncbi.nlm.nih.gov/20835926/"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ncbi.nlm.nih.gov/pubmed/29728468" TargetMode="External"/><Relationship Id="rId2" Type="http://schemas.openxmlformats.org/officeDocument/2006/relationships/hyperlink" Target="https://pubmed.ncbi.nlm.nih.gov/20440646/" TargetMode="External"/><Relationship Id="rId1" Type="http://schemas.openxmlformats.org/officeDocument/2006/relationships/slideLayout" Target="../slideLayouts/slideLayout6.xml"/><Relationship Id="rId6" Type="http://schemas.openxmlformats.org/officeDocument/2006/relationships/hyperlink" Target="https://www.ncbi.nlm.nih.gov/pubmed/27626318" TargetMode="External"/><Relationship Id="rId5" Type="http://schemas.openxmlformats.org/officeDocument/2006/relationships/hyperlink" Target="https://www.ncbi.nlm.nih.gov/pubmed/29991071" TargetMode="External"/><Relationship Id="rId4" Type="http://schemas.openxmlformats.org/officeDocument/2006/relationships/hyperlink" Target="https://www.ncbi.nlm.nih.gov/pubmed/2896474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diagonal liegende Ecken abgeschnitten 2">
            <a:extLst>
              <a:ext uri="{FF2B5EF4-FFF2-40B4-BE49-F238E27FC236}">
                <a16:creationId xmlns:a16="http://schemas.microsoft.com/office/drawing/2014/main" id="{FCE358CF-BB63-A64B-33BB-F93A3A069F0F}"/>
              </a:ext>
            </a:extLst>
          </p:cNvPr>
          <p:cNvSpPr/>
          <p:nvPr/>
        </p:nvSpPr>
        <p:spPr>
          <a:xfrm>
            <a:off x="656486" y="1196752"/>
            <a:ext cx="7848872" cy="4464496"/>
          </a:xfrm>
          <a:prstGeom prst="snip2DiagRect">
            <a:avLst/>
          </a:prstGeom>
          <a:solidFill>
            <a:srgbClr val="FFE3BD"/>
          </a:solidFill>
          <a:ln w="7620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
        <p:nvSpPr>
          <p:cNvPr id="6" name="Rechteck: obere Ecken abgerundet 5">
            <a:extLst>
              <a:ext uri="{FF2B5EF4-FFF2-40B4-BE49-F238E27FC236}">
                <a16:creationId xmlns:a16="http://schemas.microsoft.com/office/drawing/2014/main" id="{67C592BE-6958-75D7-18E4-8CD6F688587C}"/>
              </a:ext>
            </a:extLst>
          </p:cNvPr>
          <p:cNvSpPr/>
          <p:nvPr/>
        </p:nvSpPr>
        <p:spPr>
          <a:xfrm rot="16200000">
            <a:off x="5381472" y="1251376"/>
            <a:ext cx="2413135" cy="3888063"/>
          </a:xfrm>
          <a:prstGeom prst="round2Same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normAutofit/>
          </a:bodyPr>
          <a:lstStyle/>
          <a:p>
            <a:r>
              <a:rPr lang="de-DE" b="1" dirty="0">
                <a:solidFill>
                  <a:schemeClr val="tx1"/>
                </a:solidFill>
              </a:rPr>
              <a:t>S3-Leitlinie Diagnostik und Therapie der Plattenepithelkarzinome und Adenokarzinome des Ösophagus</a:t>
            </a:r>
          </a:p>
          <a:p>
            <a:endParaRPr lang="de-DE" dirty="0">
              <a:solidFill>
                <a:schemeClr val="tx1"/>
              </a:solidFill>
            </a:endParaRPr>
          </a:p>
          <a:p>
            <a:r>
              <a:rPr lang="de-DE" sz="1200" dirty="0">
                <a:solidFill>
                  <a:schemeClr val="tx1"/>
                </a:solidFill>
              </a:rPr>
              <a:t>Langversion 4.0 – Dezember 2023</a:t>
            </a:r>
          </a:p>
          <a:p>
            <a:r>
              <a:rPr lang="de-DE" sz="1200" dirty="0">
                <a:solidFill>
                  <a:schemeClr val="tx1"/>
                </a:solidFill>
              </a:rPr>
              <a:t>AWMF-Registernummer: 021-023OL </a:t>
            </a:r>
          </a:p>
        </p:txBody>
      </p:sp>
    </p:spTree>
  </p:cSld>
  <p:clrMapOvr>
    <a:masterClrMapping/>
  </p:clrMapOvr>
  <mc:AlternateContent xmlns:mc="http://schemas.openxmlformats.org/markup-compatibility/2006" xmlns:p14="http://schemas.microsoft.com/office/powerpoint/2010/main">
    <mc:Choice Requires="p14">
      <p:transition spd="slow" p14:dur="2000" advTm="31005"/>
    </mc:Choice>
    <mc:Fallback xmlns="">
      <p:transition spd="slow" advTm="310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7464-CC17-FDEE-F6A0-0D41FE0FA2F9}"/>
              </a:ext>
            </a:extLst>
          </p:cNvPr>
          <p:cNvSpPr>
            <a:spLocks noGrp="1"/>
          </p:cNvSpPr>
          <p:nvPr>
            <p:ph type="title"/>
          </p:nvPr>
        </p:nvSpPr>
        <p:spPr/>
        <p:txBody>
          <a:bodyPr/>
          <a:lstStyle/>
          <a:p>
            <a:r>
              <a:rPr lang="de-DE" dirty="0"/>
              <a:t>Evidenzgradierung nach Oxford 2011</a:t>
            </a:r>
          </a:p>
        </p:txBody>
      </p:sp>
      <p:graphicFrame>
        <p:nvGraphicFramePr>
          <p:cNvPr id="3" name="Tabelle 2">
            <a:extLst>
              <a:ext uri="{FF2B5EF4-FFF2-40B4-BE49-F238E27FC236}">
                <a16:creationId xmlns:a16="http://schemas.microsoft.com/office/drawing/2014/main" id="{7A67736A-4A2C-A39F-B6D0-E94DA7147080}"/>
              </a:ext>
            </a:extLst>
          </p:cNvPr>
          <p:cNvGraphicFramePr>
            <a:graphicFrameLocks noGrp="1"/>
          </p:cNvGraphicFramePr>
          <p:nvPr>
            <p:extLst>
              <p:ext uri="{D42A27DB-BD31-4B8C-83A1-F6EECF244321}">
                <p14:modId xmlns:p14="http://schemas.microsoft.com/office/powerpoint/2010/main" val="3213178910"/>
              </p:ext>
            </p:extLst>
          </p:nvPr>
        </p:nvGraphicFramePr>
        <p:xfrm>
          <a:off x="323528" y="1535649"/>
          <a:ext cx="8136905" cy="4538792"/>
        </p:xfrm>
        <a:graphic>
          <a:graphicData uri="http://schemas.openxmlformats.org/drawingml/2006/table">
            <a:tbl>
              <a:tblPr/>
              <a:tblGrid>
                <a:gridCol w="1445992">
                  <a:extLst>
                    <a:ext uri="{9D8B030D-6E8A-4147-A177-3AD203B41FA5}">
                      <a16:colId xmlns:a16="http://schemas.microsoft.com/office/drawing/2014/main" val="477418651"/>
                    </a:ext>
                  </a:extLst>
                </a:gridCol>
                <a:gridCol w="1445992">
                  <a:extLst>
                    <a:ext uri="{9D8B030D-6E8A-4147-A177-3AD203B41FA5}">
                      <a16:colId xmlns:a16="http://schemas.microsoft.com/office/drawing/2014/main" val="347742915"/>
                    </a:ext>
                  </a:extLst>
                </a:gridCol>
                <a:gridCol w="1454549">
                  <a:extLst>
                    <a:ext uri="{9D8B030D-6E8A-4147-A177-3AD203B41FA5}">
                      <a16:colId xmlns:a16="http://schemas.microsoft.com/office/drawing/2014/main" val="1360062346"/>
                    </a:ext>
                  </a:extLst>
                </a:gridCol>
                <a:gridCol w="1694119">
                  <a:extLst>
                    <a:ext uri="{9D8B030D-6E8A-4147-A177-3AD203B41FA5}">
                      <a16:colId xmlns:a16="http://schemas.microsoft.com/office/drawing/2014/main" val="1666071900"/>
                    </a:ext>
                  </a:extLst>
                </a:gridCol>
                <a:gridCol w="1078072">
                  <a:extLst>
                    <a:ext uri="{9D8B030D-6E8A-4147-A177-3AD203B41FA5}">
                      <a16:colId xmlns:a16="http://schemas.microsoft.com/office/drawing/2014/main" val="3613647151"/>
                    </a:ext>
                  </a:extLst>
                </a:gridCol>
                <a:gridCol w="1018181">
                  <a:extLst>
                    <a:ext uri="{9D8B030D-6E8A-4147-A177-3AD203B41FA5}">
                      <a16:colId xmlns:a16="http://schemas.microsoft.com/office/drawing/2014/main" val="1409370792"/>
                    </a:ext>
                  </a:extLst>
                </a:gridCol>
              </a:tblGrid>
              <a:tr h="197470">
                <a:tc>
                  <a:txBody>
                    <a:bodyPr/>
                    <a:lstStyle/>
                    <a:p>
                      <a:r>
                        <a:rPr lang="de-DE" sz="700" b="1" dirty="0">
                          <a:effectLst/>
                        </a:rPr>
                        <a:t>Frage</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1</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2 </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3 </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4</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5</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extLst>
                  <a:ext uri="{0D108BD9-81ED-4DB2-BD59-A6C34878D82A}">
                    <a16:rowId xmlns:a16="http://schemas.microsoft.com/office/drawing/2014/main" val="2992310343"/>
                  </a:ext>
                </a:extLst>
              </a:tr>
              <a:tr h="397733">
                <a:tc>
                  <a:txBody>
                    <a:bodyPr/>
                    <a:lstStyle/>
                    <a:p>
                      <a:r>
                        <a:rPr lang="de-DE" sz="700" dirty="0">
                          <a:effectLst/>
                        </a:rPr>
                        <a:t>Wie verbreitet ist das Problem?</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Lokale und aktuelle Zufallsstichprobe oder Zählung (Vollerhebung)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Erhebungen, die auf die lokalen Umstände übertragen werden können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Lokale Erhebung, die nicht auf einer Zufallsstichprobe basiert</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Fallserie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 anwendbar</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878864184"/>
                  </a:ext>
                </a:extLst>
              </a:tr>
              <a:tr h="584826">
                <a:tc>
                  <a:txBody>
                    <a:bodyPr/>
                    <a:lstStyle/>
                    <a:p>
                      <a:r>
                        <a:rPr lang="de-DE" sz="700" dirty="0">
                          <a:effectLst/>
                        </a:rPr>
                        <a:t>Ist dieser diagnostische oder kontrollierende Test genau? (Diagnose)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Querschnittsstudien mit durchgehend angewandtem Referenzstandard und Verblindung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Einzelne Querschnittsstudie mit durchgehend angewandtem Referenzstandard und Verblindung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Nicht-konsekutive Studie oder Studie ohne angewandten Referenz-standard</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Fall-Kontroll-Studie oder Studie mit ungeeignetem oder nicht unabhängigem Referenz-standard</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011215074"/>
                  </a:ext>
                </a:extLst>
              </a:tr>
              <a:tr h="718499">
                <a:tc>
                  <a:txBody>
                    <a:bodyPr/>
                    <a:lstStyle/>
                    <a:p>
                      <a:r>
                        <a:rPr lang="de-DE" sz="700">
                          <a:effectLst/>
                        </a:rPr>
                        <a:t>Was würde passieren, wenn wir keine Therapie anwenden würden? (Prognose)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Einzelne Kohortenstudie von Patienten im Anfangsstadium der Erkrankung (Inception </a:t>
                      </a:r>
                      <a:r>
                        <a:rPr lang="de-DE" sz="700" dirty="0" err="1">
                          <a:effectLst/>
                        </a:rPr>
                        <a:t>cohort</a:t>
                      </a:r>
                      <a:r>
                        <a:rPr lang="de-DE" sz="700" dirty="0">
                          <a:effectLst/>
                        </a:rPr>
                        <a:t> </a:t>
                      </a:r>
                      <a:r>
                        <a:rPr lang="de-DE" sz="700" dirty="0" err="1">
                          <a:effectLst/>
                        </a:rPr>
                        <a:t>study</a:t>
                      </a:r>
                      <a:r>
                        <a:rPr lang="de-DE" sz="700" dirty="0">
                          <a:effectLst/>
                        </a:rPr>
                        <a:t>)</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Kohortenstudie oder Kontrollarm einer randomisierten Studie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Fallserie oder Fall-Kontroll-Studie oder eine prognostische Kohorten-studie mit niedriger methodischer Qualität1</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 anwendbar</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75774738"/>
                  </a:ext>
                </a:extLst>
              </a:tr>
              <a:tr h="490460">
                <a:tc>
                  <a:txBody>
                    <a:bodyPr/>
                    <a:lstStyle/>
                    <a:p>
                      <a:r>
                        <a:rPr lang="de-DE" sz="700">
                          <a:effectLst/>
                        </a:rPr>
                        <a:t>Hilft dieses Vorgehen? (nutzen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randomisierten Studien oder N-von-1-Studien2</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Randomisierte Studie oder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Kontrollierte Kohortenstudie/Follow-up-Studie3</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Fallserien oder Fall-Kontroll-Studien oder Studien mit historischen Kontrollen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5">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1473310750"/>
                  </a:ext>
                </a:extLst>
              </a:tr>
              <a:tr h="766344">
                <a:tc rowSpan="2">
                  <a:txBody>
                    <a:bodyPr/>
                    <a:lstStyle/>
                    <a:p>
                      <a:r>
                        <a:rPr lang="de-DE" sz="700">
                          <a:effectLst/>
                        </a:rPr>
                        <a:t>Was sind häufige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Systematische Übersichtsarbeit von entweder randomisierten Studien oder eingebetteten Fall-Kontroll-Studien4. Oder N-von-1-Studie mit zur Fragestellung passenden Patienten oder beobachtende 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Randomisierte Studie oder (</a:t>
                      </a:r>
                      <a:r>
                        <a:rPr lang="de-DE" sz="700" dirty="0" err="1">
                          <a:effectLst/>
                        </a:rPr>
                        <a:t>ausnahms</a:t>
                      </a:r>
                      <a:r>
                        <a:rPr lang="de-DE" sz="700" dirty="0">
                          <a:effectLst/>
                        </a:rPr>
                        <a:t>-weise)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3">
                  <a:txBody>
                    <a:bodyPr/>
                    <a:lstStyle/>
                    <a:p>
                      <a:r>
                        <a:rPr lang="de-DE" sz="700" dirty="0">
                          <a:effectLst/>
                        </a:rPr>
                        <a:t>Kontrollierte Kohortenstudie/Follow-</a:t>
                      </a:r>
                      <a:r>
                        <a:rPr lang="de-DE" sz="700" dirty="0" err="1">
                          <a:effectLst/>
                        </a:rPr>
                        <a:t>up</a:t>
                      </a:r>
                      <a:r>
                        <a:rPr lang="de-DE" sz="700" dirty="0">
                          <a:effectLst/>
                        </a:rPr>
                        <a:t>- Studie (Post-Marketing-Überwachung), mit ausreichender Fallzahl, um eine häufige Nebenwirkung zu identifizieren. Sollen Langzeitneben-wirkungen erfasst werden, muss das Follow-</a:t>
                      </a:r>
                      <a:r>
                        <a:rPr lang="de-DE" sz="700" dirty="0" err="1">
                          <a:effectLst/>
                        </a:rPr>
                        <a:t>up</a:t>
                      </a:r>
                      <a:r>
                        <a:rPr lang="de-DE" sz="700" dirty="0">
                          <a:effectLst/>
                        </a:rPr>
                        <a:t> ausreichend sein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711357536"/>
                  </a:ext>
                </a:extLst>
              </a:tr>
              <a:tr h="114372">
                <a:tc vMerge="1">
                  <a:txBody>
                    <a:bodyPr/>
                    <a:lstStyle/>
                    <a:p>
                      <a:r>
                        <a:rPr lang="de-DE" sz="700">
                          <a:effectLst/>
                        </a:rPr>
                        <a:t>Was sind seltene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a:effectLst/>
                        </a:rPr>
                        <a:t>Systematischer Überblick über randomisierte Studien oder N-von-1-Studien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a:effectLst/>
                        </a:rPr>
                        <a:t>Randomisierte Studie oder (ausnahmsweise)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847941970"/>
                  </a:ext>
                </a:extLst>
              </a:tr>
              <a:tr h="653469">
                <a:tc>
                  <a:txBody>
                    <a:bodyPr/>
                    <a:lstStyle/>
                    <a:p>
                      <a:r>
                        <a:rPr lang="de-DE" sz="700">
                          <a:effectLst/>
                        </a:rPr>
                        <a:t>Was sind seltene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Systematischer Überblick über randomisierte Studien oder N-von-1-Studien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Randomisierte Studie oder (ausnahmsweise)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a:p>
                  </a:txBody>
                  <a:tcPr/>
                </a:tc>
                <a:extLst>
                  <a:ext uri="{0D108BD9-81ED-4DB2-BD59-A6C34878D82A}">
                    <a16:rowId xmlns:a16="http://schemas.microsoft.com/office/drawing/2014/main" val="3343034535"/>
                  </a:ext>
                </a:extLst>
              </a:tr>
              <a:tr h="490460">
                <a:tc>
                  <a:txBody>
                    <a:bodyPr/>
                    <a:lstStyle/>
                    <a:p>
                      <a:r>
                        <a:rPr lang="de-DE" sz="700">
                          <a:effectLst/>
                        </a:rPr>
                        <a:t>Ist dieser Früherkennungstest sinnvoll? (Screening)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Systematische Übersichtsarbeit von randomisierten 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Randomisierte Studie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899309396"/>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33283099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nvGraphicFramePr>
        <p:xfrm>
          <a:off x="360000" y="1890000"/>
          <a:ext cx="8424000" cy="1920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9: Systemtherapie des metastasierten Adenokarzinoms des Ösophagus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Systemtherapie (Erstlinie)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eines metastasierten Adenokarzinoms des Ösophagus (C15, C16.0, M1)</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9.2</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Adäquate Rate systemischer First-Line Chemotherapie-Gabe bei metastasiertem Adenokarzinom des Ösophagus</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nvGraphicFramePr>
        <p:xfrm>
          <a:off x="360000" y="1890000"/>
          <a:ext cx="8424000" cy="26212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10: Anastomoseninsuffizienz nach chirurgischer Resektion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Anastomoseninsuffizienz, die endoskopisch, interventionell oder operativ behandelt wurden</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einer Neoplasie des Ösophagus (D.00.1, C.15, C16.0) und elektiver chirurgischer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Möglichst niedrige Rate an Re-Interventionen aufgrund einer Anastomoseninsuffizienz nach elektiven Eingriffen am Ösophagus</a:t>
                      </a:r>
                    </a:p>
                    <a:p>
                      <a:pPr>
                        <a:spcAft>
                          <a:spcPts val="600"/>
                        </a:spcAft>
                        <a:defRPr sz="1000" b="0">
                          <a:solidFill>
                            <a:srgbClr val="000000"/>
                          </a:solidFill>
                          <a:latin typeface="Lucida Sans"/>
                        </a:defRPr>
                      </a:pPr>
                      <a:r>
                        <a:rPr sz="1200" b="0">
                          <a:latin typeface="Lucida Sans"/>
                        </a:rPr>
                        <a:t>Ergebnisindikator basierend auf einem entsprechenden QI aus Belgien:</a:t>
                      </a:r>
                    </a:p>
                    <a:p>
                      <a:pPr>
                        <a:spcAft>
                          <a:spcPts val="600"/>
                        </a:spcAft>
                        <a:defRPr sz="1000" b="0">
                          <a:solidFill>
                            <a:srgbClr val="000000"/>
                          </a:solidFill>
                          <a:latin typeface="Lucida Sans"/>
                        </a:defRPr>
                      </a:pPr>
                      <a:r>
                        <a:rPr sz="1200" b="0">
                          <a:latin typeface="Lucida Sans"/>
                        </a:rPr>
                        <a:t>III: Localized defect requiring surgical therapy –Soll erfasst werden</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nvGraphicFramePr>
        <p:xfrm>
          <a:off x="360000" y="1890000"/>
          <a:ext cx="8424000" cy="27279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11: 11.1 und 11.2:  Mortalität nach Operation</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Zähler 11.1: 
Anzahl postoperativ verstorbene Patienten nach 30 Tagen 
Zähler 11.2
Anzahl postoperativ verstorbene Patienten nach 90 Tagen</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Nenner 11. 1+11.2: 
Alle Patienten mit Neoplasie des Ösophagus (D.00.1, C.15x, C16x) und Operation (chirurgische Resektion OPS 5.422.0, alle 5.423, 5.424, 5.425, 5.426)</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Ergebnisindikator basierend auf einem entsprechenden QI aus Belgien:</a:t>
                      </a:r>
                    </a:p>
                    <a:p>
                      <a:pPr>
                        <a:spcAft>
                          <a:spcPts val="600"/>
                        </a:spcAft>
                        <a:defRPr sz="1000" b="0">
                          <a:solidFill>
                            <a:srgbClr val="000000"/>
                          </a:solidFill>
                          <a:latin typeface="Lucida Sans"/>
                        </a:defRPr>
                      </a:pPr>
                      <a:r>
                        <a:rPr sz="1200" b="0">
                          <a:latin typeface="Lucida Sans"/>
                        </a:rPr>
                        <a:t>OC6: Oesophageal resection mortality rate within 30 days \(Vlayen Joan, et al. 2013\)</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nvGraphicFramePr>
        <p:xfrm>
          <a:off x="360000" y="1890000"/>
          <a:ext cx="8424000" cy="1920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12: HER2-/PD-L1-Bestimmung bei metastasiertem Adenokarzinom des Ösophagus (neu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Testung HER2 und PD-L1 CPS vor Einleitung der Systemtherapie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eines Adenokarzinoms des Ösophagus (C15, C16.0) und M1 und palliativer Systemtherapie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9.3</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Möglichst häufig Testung HER2 und PD-L1 CPS bei metastasiertem Adenokarzinom des Ösophagus und palliativer Systemtherapie</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1907706152"/>
              </p:ext>
            </p:extLst>
          </p:nvPr>
        </p:nvGraphicFramePr>
        <p:xfrm>
          <a:off x="360000" y="1890000"/>
          <a:ext cx="8424000" cy="1920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dirty="0">
                          <a:latin typeface="Lucida Sans"/>
                        </a:rPr>
                        <a:t>QI 13: PD-L1-Bestimmung </a:t>
                      </a:r>
                      <a:r>
                        <a:rPr sz="1200" b="1" dirty="0" err="1">
                          <a:latin typeface="Lucida Sans"/>
                        </a:rPr>
                        <a:t>bei</a:t>
                      </a:r>
                      <a:r>
                        <a:rPr sz="1200" b="1" dirty="0">
                          <a:latin typeface="Lucida Sans"/>
                        </a:rPr>
                        <a:t> </a:t>
                      </a:r>
                      <a:r>
                        <a:rPr sz="1200" b="1" dirty="0" err="1">
                          <a:latin typeface="Lucida Sans"/>
                        </a:rPr>
                        <a:t>metastasiertem</a:t>
                      </a:r>
                      <a:r>
                        <a:rPr sz="1200" b="1" dirty="0">
                          <a:latin typeface="Lucida Sans"/>
                        </a:rPr>
                        <a:t> </a:t>
                      </a:r>
                      <a:r>
                        <a:rPr sz="1200" b="1" dirty="0" err="1">
                          <a:latin typeface="Lucida Sans"/>
                        </a:rPr>
                        <a:t>Plattenepithelkarzinom</a:t>
                      </a:r>
                      <a:r>
                        <a:rPr sz="1200" b="1" dirty="0">
                          <a:latin typeface="Lucida Sans"/>
                        </a:rPr>
                        <a:t> (neu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dirty="0" err="1">
                          <a:latin typeface="Lucida Sans"/>
                        </a:rPr>
                        <a:t>Zähler</a:t>
                      </a:r>
                      <a:endParaRPr sz="1200" b="1" dirty="0">
                        <a:latin typeface="Lucida Sans"/>
                      </a:endParaRPr>
                    </a:p>
                  </a:txBody>
                  <a:tcPr anchor="ctr">
                    <a:solidFill>
                      <a:srgbClr val="FCEACC"/>
                    </a:solidFill>
                  </a:tcPr>
                </a:tc>
                <a:tc>
                  <a:txBody>
                    <a:bodyPr/>
                    <a:lstStyle/>
                    <a:p>
                      <a:pPr>
                        <a:defRPr sz="1000" b="0">
                          <a:solidFill>
                            <a:srgbClr val="000000"/>
                          </a:solidFill>
                          <a:latin typeface="Lucida Sans"/>
                        </a:defRPr>
                      </a:pPr>
                      <a:r>
                        <a:rPr sz="1200" b="0" dirty="0">
                          <a:latin typeface="Lucida Sans"/>
                        </a:rPr>
                        <a:t>Pat des </a:t>
                      </a:r>
                      <a:r>
                        <a:rPr sz="1200" b="0" dirty="0" err="1">
                          <a:latin typeface="Lucida Sans"/>
                        </a:rPr>
                        <a:t>Nenners</a:t>
                      </a:r>
                      <a:r>
                        <a:rPr sz="1200" b="0" dirty="0">
                          <a:latin typeface="Lucida Sans"/>
                        </a:rPr>
                        <a:t> </a:t>
                      </a:r>
                      <a:r>
                        <a:rPr sz="1200" b="0" dirty="0" err="1">
                          <a:latin typeface="Lucida Sans"/>
                        </a:rPr>
                        <a:t>mit</a:t>
                      </a:r>
                      <a:r>
                        <a:rPr sz="1200" b="0" dirty="0">
                          <a:latin typeface="Lucida Sans"/>
                        </a:rPr>
                        <a:t> </a:t>
                      </a:r>
                      <a:r>
                        <a:rPr sz="1200" b="0" dirty="0" err="1">
                          <a:latin typeface="Lucida Sans"/>
                        </a:rPr>
                        <a:t>Testung</a:t>
                      </a:r>
                      <a:r>
                        <a:rPr sz="1200" b="0" dirty="0">
                          <a:latin typeface="Lucida Sans"/>
                        </a:rPr>
                        <a:t> PD-L1 CPS und PD-L1 TPS </a:t>
                      </a:r>
                      <a:r>
                        <a:rPr sz="1200" b="0" dirty="0" err="1">
                          <a:latin typeface="Lucida Sans"/>
                        </a:rPr>
                        <a:t>vor</a:t>
                      </a:r>
                      <a:r>
                        <a:rPr sz="1200" b="0" dirty="0">
                          <a:latin typeface="Lucida Sans"/>
                        </a:rPr>
                        <a:t> </a:t>
                      </a:r>
                      <a:r>
                        <a:rPr sz="1200" b="0" dirty="0" err="1">
                          <a:latin typeface="Lucida Sans"/>
                        </a:rPr>
                        <a:t>Einleitung</a:t>
                      </a:r>
                      <a:r>
                        <a:rPr sz="1200" b="0" dirty="0">
                          <a:latin typeface="Lucida Sans"/>
                        </a:rPr>
                        <a:t> der </a:t>
                      </a:r>
                      <a:r>
                        <a:rPr sz="1200" b="0" dirty="0" err="1">
                          <a:latin typeface="Lucida Sans"/>
                        </a:rPr>
                        <a:t>Systemtherapie</a:t>
                      </a:r>
                      <a:endParaRPr sz="1200" b="0" dirty="0">
                        <a:latin typeface="Lucida Sans"/>
                      </a:endParaRP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Plattenepithelkarzinom des Ösophagus (C15) und M1 und palliativer Systemtherapie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9.7</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häufig</a:t>
                      </a:r>
                      <a:r>
                        <a:rPr sz="1200" b="0" dirty="0">
                          <a:latin typeface="Lucida Sans"/>
                        </a:rPr>
                        <a:t> </a:t>
                      </a:r>
                      <a:r>
                        <a:rPr sz="1200" b="0" dirty="0" err="1">
                          <a:latin typeface="Lucida Sans"/>
                        </a:rPr>
                        <a:t>Testung</a:t>
                      </a:r>
                      <a:r>
                        <a:rPr sz="1200" b="0" dirty="0">
                          <a:latin typeface="Lucida Sans"/>
                        </a:rPr>
                        <a:t> PD-L1 CPS und PD-L1 TPS </a:t>
                      </a:r>
                      <a:r>
                        <a:rPr sz="1200" b="0" dirty="0" err="1">
                          <a:latin typeface="Lucida Sans"/>
                        </a:rPr>
                        <a:t>bei</a:t>
                      </a:r>
                      <a:r>
                        <a:rPr sz="1200" b="0" dirty="0">
                          <a:latin typeface="Lucida Sans"/>
                        </a:rPr>
                        <a:t> </a:t>
                      </a:r>
                      <a:r>
                        <a:rPr sz="1200" b="0" dirty="0" err="1">
                          <a:latin typeface="Lucida Sans"/>
                        </a:rPr>
                        <a:t>metastasiertem</a:t>
                      </a:r>
                      <a:r>
                        <a:rPr sz="1200" b="0" dirty="0">
                          <a:latin typeface="Lucida Sans"/>
                        </a:rPr>
                        <a:t> </a:t>
                      </a:r>
                      <a:r>
                        <a:rPr sz="1200" b="0" dirty="0" err="1">
                          <a:latin typeface="Lucida Sans"/>
                        </a:rPr>
                        <a:t>Plattenepithelkarzinom</a:t>
                      </a:r>
                      <a:r>
                        <a:rPr sz="1200" b="0" dirty="0">
                          <a:latin typeface="Lucida Sans"/>
                        </a:rPr>
                        <a:t> des </a:t>
                      </a:r>
                      <a:r>
                        <a:rPr sz="1200" b="0" dirty="0" err="1">
                          <a:latin typeface="Lucida Sans"/>
                        </a:rPr>
                        <a:t>Ösophagus</a:t>
                      </a:r>
                      <a:r>
                        <a:rPr sz="1200" b="0" dirty="0">
                          <a:latin typeface="Lucida Sans"/>
                        </a:rPr>
                        <a:t> und </a:t>
                      </a:r>
                      <a:r>
                        <a:rPr sz="1200" b="0" dirty="0" err="1">
                          <a:latin typeface="Lucida Sans"/>
                        </a:rPr>
                        <a:t>palliativer</a:t>
                      </a:r>
                      <a:r>
                        <a:rPr sz="1200" b="0" dirty="0">
                          <a:latin typeface="Lucida Sans"/>
                        </a:rPr>
                        <a:t> </a:t>
                      </a:r>
                      <a:r>
                        <a:rPr sz="1200" b="0" dirty="0" err="1">
                          <a:latin typeface="Lucida Sans"/>
                        </a:rPr>
                        <a:t>Systemtherapie</a:t>
                      </a:r>
                      <a:endParaRPr sz="1200" b="0" dirty="0">
                        <a:latin typeface="Lucida Sans"/>
                      </a:endParaRP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434752"/>
          </a:xfrm>
        </p:spPr>
        <p:txBody>
          <a:bodyPr/>
          <a:lstStyle/>
          <a:p>
            <a:pPr>
              <a:defRPr sz="2000"/>
            </a:pPr>
            <a:r>
              <a:rPr dirty="0" err="1"/>
              <a:t>Forschungsfragen</a:t>
            </a:r>
            <a:endParaRPr dirty="0"/>
          </a:p>
        </p:txBody>
      </p:sp>
      <p:graphicFrame>
        <p:nvGraphicFramePr>
          <p:cNvPr id="3" name="Table 2"/>
          <p:cNvGraphicFramePr>
            <a:graphicFrameLocks noGrp="1"/>
          </p:cNvGraphicFramePr>
          <p:nvPr>
            <p:extLst>
              <p:ext uri="{D42A27DB-BD31-4B8C-83A1-F6EECF244321}">
                <p14:modId xmlns:p14="http://schemas.microsoft.com/office/powerpoint/2010/main" val="3252914664"/>
              </p:ext>
            </p:extLst>
          </p:nvPr>
        </p:nvGraphicFramePr>
        <p:xfrm>
          <a:off x="276064" y="1417320"/>
          <a:ext cx="8591871" cy="4023360"/>
        </p:xfrm>
        <a:graphic>
          <a:graphicData uri="http://schemas.openxmlformats.org/drawingml/2006/table">
            <a:tbl>
              <a:tblPr firstRow="1" bandRow="1">
                <a:tableStyleId>{5C22544A-7EE6-4342-B048-85BDC9FD1C3A}</a:tableStyleId>
              </a:tblPr>
              <a:tblGrid>
                <a:gridCol w="4001931">
                  <a:extLst>
                    <a:ext uri="{9D8B030D-6E8A-4147-A177-3AD203B41FA5}">
                      <a16:colId xmlns:a16="http://schemas.microsoft.com/office/drawing/2014/main" val="20001"/>
                    </a:ext>
                  </a:extLst>
                </a:gridCol>
                <a:gridCol w="2294970">
                  <a:extLst>
                    <a:ext uri="{9D8B030D-6E8A-4147-A177-3AD203B41FA5}">
                      <a16:colId xmlns:a16="http://schemas.microsoft.com/office/drawing/2014/main" val="20002"/>
                    </a:ext>
                  </a:extLst>
                </a:gridCol>
                <a:gridCol w="229497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rPr b="1" dirty="0" err="1"/>
                        <a:t>Forschungsfrage</a:t>
                      </a:r>
                      <a:endParaRPr b="1" dirty="0"/>
                    </a:p>
                  </a:txBody>
                  <a:tcPr anchor="ctr">
                    <a:solidFill>
                      <a:srgbClr val="F7BF66"/>
                    </a:solidFill>
                  </a:tcPr>
                </a:tc>
                <a:tc>
                  <a:txBody>
                    <a:bodyPr/>
                    <a:lstStyle/>
                    <a:p>
                      <a:pPr>
                        <a:defRPr sz="900" b="0">
                          <a:solidFill>
                            <a:srgbClr val="000000"/>
                          </a:solidFill>
                          <a:latin typeface="Lucida Sans"/>
                        </a:defRPr>
                      </a:pPr>
                      <a:r>
                        <a:rPr b="1" dirty="0" err="1"/>
                        <a:t>Kurze</a:t>
                      </a:r>
                      <a:r>
                        <a:rPr b="1" dirty="0"/>
                        <a:t> </a:t>
                      </a:r>
                      <a:r>
                        <a:rPr b="1" dirty="0" err="1"/>
                        <a:t>Erläuterung</a:t>
                      </a:r>
                      <a:endParaRPr b="1" dirty="0"/>
                    </a:p>
                  </a:txBody>
                  <a:tcPr anchor="ctr">
                    <a:solidFill>
                      <a:srgbClr val="F7BF66"/>
                    </a:solidFill>
                  </a:tcPr>
                </a:tc>
                <a:tc>
                  <a:txBody>
                    <a:bodyPr/>
                    <a:lstStyle/>
                    <a:p>
                      <a:pPr>
                        <a:defRPr sz="900" b="0">
                          <a:solidFill>
                            <a:srgbClr val="000000"/>
                          </a:solidFill>
                          <a:latin typeface="Lucida Sans"/>
                        </a:defRPr>
                      </a:pPr>
                      <a:r>
                        <a:rPr b="1" dirty="0" err="1"/>
                        <a:t>Vorgeschlagene</a:t>
                      </a:r>
                      <a:r>
                        <a:rPr b="1" dirty="0"/>
                        <a:t> </a:t>
                      </a:r>
                      <a:r>
                        <a:rPr b="1" dirty="0" err="1"/>
                        <a:t>Studienkonzeption</a:t>
                      </a:r>
                      <a:r>
                        <a:rPr b="1" dirty="0"/>
                        <a:t> / </a:t>
                      </a:r>
                      <a:r>
                        <a:rPr b="1" dirty="0" err="1"/>
                        <a:t>Interventionsstudie</a:t>
                      </a:r>
                      <a:r>
                        <a:rPr b="1" dirty="0"/>
                        <a:t> / RCT / Register / etc. (PICO: Population / Intervention / </a:t>
                      </a:r>
                      <a:r>
                        <a:rPr b="1" dirty="0" err="1"/>
                        <a:t>Kontrollgruppe</a:t>
                      </a:r>
                      <a:r>
                        <a:rPr b="1" dirty="0"/>
                        <a:t> / </a:t>
                      </a:r>
                      <a:r>
                        <a:rPr b="1" dirty="0" err="1"/>
                        <a:t>Endpunkt</a:t>
                      </a:r>
                      <a:r>
                        <a:rPr b="1" dirty="0"/>
                        <a:t>)</a:t>
                      </a: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rPr dirty="0" err="1"/>
                        <a:t>Inwieweit</a:t>
                      </a:r>
                      <a:r>
                        <a:rPr dirty="0"/>
                        <a:t> </a:t>
                      </a:r>
                      <a:r>
                        <a:rPr dirty="0" err="1"/>
                        <a:t>haben</a:t>
                      </a:r>
                      <a:r>
                        <a:rPr dirty="0"/>
                        <a:t> </a:t>
                      </a:r>
                      <a:r>
                        <a:rPr dirty="0" err="1"/>
                        <a:t>körperliche</a:t>
                      </a:r>
                      <a:r>
                        <a:rPr dirty="0"/>
                        <a:t> </a:t>
                      </a:r>
                      <a:r>
                        <a:rPr dirty="0" err="1"/>
                        <a:t>Bewegung</a:t>
                      </a:r>
                      <a:r>
                        <a:rPr dirty="0"/>
                        <a:t>/ Sport </a:t>
                      </a:r>
                      <a:r>
                        <a:rPr dirty="0" err="1"/>
                        <a:t>einen</a:t>
                      </a:r>
                      <a:r>
                        <a:rPr dirty="0"/>
                        <a:t> </a:t>
                      </a:r>
                      <a:r>
                        <a:rPr dirty="0" err="1"/>
                        <a:t>präventiven</a:t>
                      </a:r>
                      <a:r>
                        <a:rPr dirty="0"/>
                        <a:t> </a:t>
                      </a:r>
                      <a:r>
                        <a:rPr dirty="0" err="1"/>
                        <a:t>Effekt</a:t>
                      </a:r>
                      <a:r>
                        <a:rPr dirty="0"/>
                        <a:t> auf die </a:t>
                      </a:r>
                      <a:r>
                        <a:rPr dirty="0" err="1"/>
                        <a:t>Entstehung</a:t>
                      </a:r>
                      <a:r>
                        <a:rPr dirty="0"/>
                        <a:t> von </a:t>
                      </a:r>
                      <a:r>
                        <a:rPr dirty="0" err="1"/>
                        <a:t>Ösophagus-karzinomen</a:t>
                      </a:r>
                      <a:r>
                        <a:rPr dirty="0"/>
                        <a:t>?</a:t>
                      </a:r>
                    </a:p>
                  </a:txBody>
                  <a:tcPr anchor="ctr">
                    <a:solidFill>
                      <a:srgbClr val="FCEACC"/>
                    </a:solidFill>
                  </a:tcPr>
                </a:tc>
                <a:tc>
                  <a:txBody>
                    <a:bodyPr/>
                    <a:lstStyle/>
                    <a:p>
                      <a:pPr>
                        <a:defRPr sz="900" b="0">
                          <a:solidFill>
                            <a:srgbClr val="000000"/>
                          </a:solidFill>
                          <a:latin typeface="Lucida Sans"/>
                        </a:defRPr>
                      </a:pPr>
                      <a:r>
                        <a:t>Bislang gibt es keine prospektiv erhobenen Daten, die den Effekt von Bewegung/Sport (ähnlich wie beim kolorektalen oder Mammakarzinom) beim Ösophaguskarzinom belegen.</a:t>
                      </a:r>
                    </a:p>
                  </a:txBody>
                  <a:tcPr anchor="ctr">
                    <a:solidFill>
                      <a:srgbClr val="FCEACC"/>
                    </a:solidFill>
                  </a:tcPr>
                </a:tc>
                <a:tc>
                  <a:txBody>
                    <a:bodyPr/>
                    <a:lstStyle/>
                    <a:p>
                      <a:pPr>
                        <a:defRPr sz="900" b="0">
                          <a:solidFill>
                            <a:srgbClr val="000000"/>
                          </a:solidFill>
                          <a:latin typeface="Lucida Sans"/>
                        </a:defRPr>
                      </a:pPr>
                      <a:r>
                        <a:rPr dirty="0" err="1"/>
                        <a:t>Evtl</a:t>
                      </a:r>
                      <a:r>
                        <a:rPr dirty="0"/>
                        <a:t>. </a:t>
                      </a:r>
                      <a:r>
                        <a:rPr dirty="0" err="1"/>
                        <a:t>müsste</a:t>
                      </a:r>
                      <a:r>
                        <a:rPr dirty="0"/>
                        <a:t> man die Studie auf </a:t>
                      </a:r>
                      <a:r>
                        <a:rPr dirty="0" err="1"/>
                        <a:t>Risikopatienten</a:t>
                      </a:r>
                      <a:r>
                        <a:rPr dirty="0"/>
                        <a:t>, </a:t>
                      </a:r>
                      <a:r>
                        <a:rPr dirty="0" err="1"/>
                        <a:t>z.B.</a:t>
                      </a:r>
                      <a:r>
                        <a:rPr dirty="0"/>
                        <a:t> </a:t>
                      </a:r>
                      <a:r>
                        <a:rPr dirty="0" err="1"/>
                        <a:t>Patienten</a:t>
                      </a:r>
                      <a:r>
                        <a:rPr dirty="0"/>
                        <a:t> </a:t>
                      </a:r>
                      <a:r>
                        <a:rPr dirty="0" err="1"/>
                        <a:t>mit</a:t>
                      </a:r>
                      <a:r>
                        <a:rPr dirty="0"/>
                        <a:t> Barrett-</a:t>
                      </a:r>
                      <a:r>
                        <a:rPr dirty="0" err="1"/>
                        <a:t>Ösophagus</a:t>
                      </a:r>
                      <a:r>
                        <a:rPr dirty="0"/>
                        <a:t> </a:t>
                      </a:r>
                      <a:r>
                        <a:rPr dirty="0" err="1"/>
                        <a:t>ohne</a:t>
                      </a:r>
                      <a:r>
                        <a:rPr dirty="0"/>
                        <a:t> </a:t>
                      </a:r>
                      <a:r>
                        <a:rPr dirty="0" err="1"/>
                        <a:t>Dysplasien</a:t>
                      </a:r>
                      <a:r>
                        <a:rPr dirty="0"/>
                        <a:t>, </a:t>
                      </a:r>
                      <a:r>
                        <a:rPr dirty="0" err="1"/>
                        <a:t>eingrenzen</a:t>
                      </a:r>
                      <a:r>
                        <a:rPr dirty="0"/>
                        <a:t>.</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rPr dirty="0" err="1"/>
                        <a:t>Wieweit</a:t>
                      </a:r>
                      <a:r>
                        <a:rPr dirty="0"/>
                        <a:t> </a:t>
                      </a:r>
                      <a:r>
                        <a:rPr dirty="0" err="1"/>
                        <a:t>können</a:t>
                      </a:r>
                      <a:r>
                        <a:rPr dirty="0"/>
                        <a:t> </a:t>
                      </a:r>
                      <a:r>
                        <a:rPr dirty="0" err="1"/>
                        <a:t>körperliche</a:t>
                      </a:r>
                      <a:r>
                        <a:rPr dirty="0"/>
                        <a:t> </a:t>
                      </a:r>
                      <a:r>
                        <a:rPr dirty="0" err="1"/>
                        <a:t>Bewegung</a:t>
                      </a:r>
                      <a:r>
                        <a:rPr dirty="0"/>
                        <a:t>/ Sport die Prognose von </a:t>
                      </a:r>
                      <a:r>
                        <a:rPr dirty="0" err="1"/>
                        <a:t>Patienten</a:t>
                      </a:r>
                      <a:r>
                        <a:rPr dirty="0"/>
                        <a:t> </a:t>
                      </a:r>
                      <a:r>
                        <a:rPr dirty="0" err="1"/>
                        <a:t>mit</a:t>
                      </a:r>
                      <a:r>
                        <a:rPr dirty="0"/>
                        <a:t> </a:t>
                      </a:r>
                      <a:r>
                        <a:rPr dirty="0" err="1"/>
                        <a:t>Ösophagus-karzinom</a:t>
                      </a:r>
                      <a:r>
                        <a:rPr dirty="0"/>
                        <a:t> </a:t>
                      </a:r>
                      <a:r>
                        <a:rPr dirty="0" err="1"/>
                        <a:t>beeinflussen</a:t>
                      </a:r>
                      <a:r>
                        <a:rPr dirty="0"/>
                        <a:t>?</a:t>
                      </a:r>
                    </a:p>
                  </a:txBody>
                  <a:tcPr anchor="ctr">
                    <a:solidFill>
                      <a:srgbClr val="FCEACC"/>
                    </a:solidFill>
                  </a:tcPr>
                </a:tc>
                <a:tc>
                  <a:txBody>
                    <a:bodyPr/>
                    <a:lstStyle/>
                    <a:p>
                      <a:pPr>
                        <a:defRPr sz="900" b="0">
                          <a:solidFill>
                            <a:srgbClr val="000000"/>
                          </a:solidFill>
                          <a:latin typeface="Lucida Sans"/>
                        </a:defRPr>
                      </a:pPr>
                      <a:r>
                        <a:t>Bislang gibt es keine prospektiv erhobenen Daten, die den Effekt von Bewegung/Sport (ähnlich wie beim kolorektalen oder Mammakarzinom) beim Ösophaguskarzinom belegen</a:t>
                      </a:r>
                    </a:p>
                  </a:txBody>
                  <a:tcPr anchor="ctr">
                    <a:solidFill>
                      <a:srgbClr val="FCEACC"/>
                    </a:solidFill>
                  </a:tcPr>
                </a:tc>
                <a:tc>
                  <a:txBody>
                    <a:bodyPr/>
                    <a:lstStyle/>
                    <a:p>
                      <a:pPr>
                        <a:defRPr sz="900" b="0">
                          <a:solidFill>
                            <a:srgbClr val="000000"/>
                          </a:solidFill>
                          <a:latin typeface="Lucida Sans"/>
                        </a:defRPr>
                      </a:pPr>
                      <a:r>
                        <a:t>Zu erfassen wären neben Gesamtüberleben und tumorbezogenen Überleben auch die Lebensqualität mit entsprechenden Scores.</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rPr dirty="0" err="1"/>
                        <a:t>Gibt</a:t>
                      </a:r>
                      <a:r>
                        <a:rPr dirty="0"/>
                        <a:t> es </a:t>
                      </a:r>
                      <a:r>
                        <a:rPr dirty="0" err="1"/>
                        <a:t>Möglichkeiten</a:t>
                      </a:r>
                      <a:r>
                        <a:rPr dirty="0"/>
                        <a:t>, das </a:t>
                      </a:r>
                      <a:r>
                        <a:rPr dirty="0" err="1"/>
                        <a:t>Ansprechen</a:t>
                      </a:r>
                      <a:r>
                        <a:rPr dirty="0"/>
                        <a:t> auf </a:t>
                      </a:r>
                      <a:r>
                        <a:rPr dirty="0" err="1"/>
                        <a:t>eine</a:t>
                      </a:r>
                      <a:r>
                        <a:rPr dirty="0"/>
                        <a:t> </a:t>
                      </a:r>
                      <a:r>
                        <a:rPr dirty="0" err="1"/>
                        <a:t>neoadjuvante</a:t>
                      </a:r>
                      <a:r>
                        <a:rPr dirty="0"/>
                        <a:t> </a:t>
                      </a:r>
                      <a:r>
                        <a:rPr dirty="0" err="1"/>
                        <a:t>Therapie</a:t>
                      </a:r>
                      <a:r>
                        <a:rPr dirty="0"/>
                        <a:t> </a:t>
                      </a:r>
                      <a:r>
                        <a:rPr dirty="0" err="1"/>
                        <a:t>vorherzusagen</a:t>
                      </a:r>
                      <a:r>
                        <a:rPr dirty="0"/>
                        <a:t>?</a:t>
                      </a:r>
                    </a:p>
                  </a:txBody>
                  <a:tcPr anchor="ctr">
                    <a:solidFill>
                      <a:srgbClr val="FCEACC"/>
                    </a:solidFill>
                  </a:tcPr>
                </a:tc>
                <a:tc>
                  <a:txBody>
                    <a:bodyPr/>
                    <a:lstStyle/>
                    <a:p>
                      <a:pPr>
                        <a:defRPr sz="900" b="0">
                          <a:solidFill>
                            <a:srgbClr val="000000"/>
                          </a:solidFill>
                          <a:latin typeface="Lucida Sans"/>
                        </a:defRPr>
                      </a:pPr>
                      <a:r>
                        <a:rPr dirty="0"/>
                        <a:t>Die Prognose von </a:t>
                      </a:r>
                      <a:r>
                        <a:rPr dirty="0" err="1"/>
                        <a:t>Patienten</a:t>
                      </a:r>
                      <a:r>
                        <a:rPr dirty="0"/>
                        <a:t>, die </a:t>
                      </a:r>
                      <a:r>
                        <a:rPr dirty="0" err="1"/>
                        <a:t>nicht</a:t>
                      </a:r>
                      <a:r>
                        <a:rPr dirty="0"/>
                        <a:t> auf </a:t>
                      </a:r>
                      <a:r>
                        <a:rPr dirty="0" err="1"/>
                        <a:t>eine</a:t>
                      </a:r>
                      <a:r>
                        <a:rPr dirty="0"/>
                        <a:t> </a:t>
                      </a:r>
                      <a:r>
                        <a:rPr dirty="0" err="1"/>
                        <a:t>neoadjuvante</a:t>
                      </a:r>
                      <a:r>
                        <a:rPr dirty="0"/>
                        <a:t> </a:t>
                      </a:r>
                      <a:r>
                        <a:rPr dirty="0" err="1"/>
                        <a:t>Therapie</a:t>
                      </a:r>
                      <a:r>
                        <a:rPr dirty="0"/>
                        <a:t> </a:t>
                      </a:r>
                      <a:r>
                        <a:rPr dirty="0" err="1"/>
                        <a:t>ansprechen</a:t>
                      </a:r>
                      <a:r>
                        <a:rPr dirty="0"/>
                        <a:t>, </a:t>
                      </a:r>
                      <a:r>
                        <a:rPr dirty="0" err="1"/>
                        <a:t>ist</a:t>
                      </a:r>
                      <a:r>
                        <a:rPr dirty="0"/>
                        <a:t> </a:t>
                      </a:r>
                      <a:r>
                        <a:rPr dirty="0" err="1"/>
                        <a:t>deutlich</a:t>
                      </a:r>
                      <a:r>
                        <a:rPr dirty="0"/>
                        <a:t> </a:t>
                      </a:r>
                      <a:r>
                        <a:rPr dirty="0" err="1"/>
                        <a:t>schlechter</a:t>
                      </a:r>
                      <a:r>
                        <a:rPr dirty="0"/>
                        <a:t>. </a:t>
                      </a:r>
                      <a:r>
                        <a:rPr dirty="0" err="1"/>
                        <a:t>Basierend</a:t>
                      </a:r>
                      <a:r>
                        <a:rPr dirty="0"/>
                        <a:t> auf </a:t>
                      </a:r>
                      <a:r>
                        <a:rPr dirty="0" err="1"/>
                        <a:t>einer</a:t>
                      </a:r>
                      <a:r>
                        <a:rPr dirty="0"/>
                        <a:t> </a:t>
                      </a:r>
                      <a:r>
                        <a:rPr dirty="0" err="1"/>
                        <a:t>zuverlässigen</a:t>
                      </a:r>
                      <a:r>
                        <a:rPr dirty="0"/>
                        <a:t> </a:t>
                      </a:r>
                      <a:r>
                        <a:rPr dirty="0" err="1"/>
                        <a:t>Prädiktion</a:t>
                      </a:r>
                      <a:r>
                        <a:rPr dirty="0"/>
                        <a:t> </a:t>
                      </a:r>
                      <a:r>
                        <a:rPr dirty="0" err="1"/>
                        <a:t>könnten</a:t>
                      </a:r>
                      <a:r>
                        <a:rPr dirty="0"/>
                        <a:t> </a:t>
                      </a:r>
                      <a:r>
                        <a:rPr dirty="0" err="1"/>
                        <a:t>Therapiekonzepte</a:t>
                      </a:r>
                      <a:r>
                        <a:rPr dirty="0"/>
                        <a:t> </a:t>
                      </a:r>
                      <a:r>
                        <a:rPr dirty="0" err="1"/>
                        <a:t>angepasst</a:t>
                      </a:r>
                      <a:r>
                        <a:rPr dirty="0"/>
                        <a:t> </a:t>
                      </a:r>
                      <a:r>
                        <a:rPr dirty="0" err="1"/>
                        <a:t>werden</a:t>
                      </a:r>
                      <a:r>
                        <a:rPr dirty="0"/>
                        <a:t>.</a:t>
                      </a:r>
                    </a:p>
                  </a:txBody>
                  <a:tcPr anchor="ctr">
                    <a:solidFill>
                      <a:srgbClr val="FCEACC"/>
                    </a:solidFill>
                  </a:tcPr>
                </a:tc>
                <a:tc>
                  <a:txBody>
                    <a:bodyPr/>
                    <a:lstStyle/>
                    <a:p>
                      <a:pPr>
                        <a:defRPr sz="900" b="0">
                          <a:solidFill>
                            <a:srgbClr val="000000"/>
                          </a:solidFill>
                          <a:latin typeface="Lucida Sans"/>
                        </a:defRPr>
                      </a:pPr>
                      <a:r>
                        <a:rPr dirty="0" err="1"/>
                        <a:t>Molekulare</a:t>
                      </a:r>
                      <a:r>
                        <a:rPr dirty="0"/>
                        <a:t> / </a:t>
                      </a:r>
                      <a:r>
                        <a:rPr dirty="0" err="1"/>
                        <a:t>Morphologische</a:t>
                      </a:r>
                      <a:r>
                        <a:rPr dirty="0"/>
                        <a:t> Studie an </a:t>
                      </a:r>
                      <a:r>
                        <a:rPr dirty="0" err="1"/>
                        <a:t>prätherapeutischem</a:t>
                      </a:r>
                      <a:r>
                        <a:rPr dirty="0"/>
                        <a:t> </a:t>
                      </a:r>
                      <a:r>
                        <a:rPr dirty="0" err="1"/>
                        <a:t>Biopsiematerial</a:t>
                      </a:r>
                      <a:r>
                        <a:rPr dirty="0"/>
                        <a:t> (</a:t>
                      </a:r>
                      <a:r>
                        <a:rPr dirty="0" err="1"/>
                        <a:t>ggf</a:t>
                      </a:r>
                      <a:r>
                        <a:rPr dirty="0"/>
                        <a:t>. </a:t>
                      </a:r>
                      <a:r>
                        <a:rPr dirty="0" err="1"/>
                        <a:t>retrospektiv</a:t>
                      </a:r>
                      <a:r>
                        <a:rPr dirty="0"/>
                        <a:t> </a:t>
                      </a:r>
                      <a:r>
                        <a:rPr dirty="0" err="1"/>
                        <a:t>aus</a:t>
                      </a:r>
                      <a:r>
                        <a:rPr dirty="0"/>
                        <a:t> </a:t>
                      </a:r>
                      <a:r>
                        <a:rPr dirty="0" err="1"/>
                        <a:t>multizentert</a:t>
                      </a:r>
                      <a:r>
                        <a:rPr dirty="0"/>
                        <a:t> </a:t>
                      </a:r>
                      <a:r>
                        <a:rPr dirty="0" err="1"/>
                        <a:t>Studien</a:t>
                      </a:r>
                      <a:r>
                        <a:rPr dirty="0"/>
                        <a:t>)</a:t>
                      </a:r>
                    </a:p>
                  </a:txBody>
                  <a:tcPr anchor="ctr">
                    <a:solidFill>
                      <a:srgbClr val="FCEACC"/>
                    </a:solidFill>
                  </a:tcPr>
                </a:tc>
                <a:extLst>
                  <a:ext uri="{0D108BD9-81ED-4DB2-BD59-A6C34878D82A}">
                    <a16:rowId xmlns:a16="http://schemas.microsoft.com/office/drawing/2014/main" val="10005"/>
                  </a:ext>
                </a:extLst>
              </a:tr>
              <a:tr h="0">
                <a:tc>
                  <a:txBody>
                    <a:bodyPr/>
                    <a:lstStyle/>
                    <a:p>
                      <a:pPr>
                        <a:defRPr sz="900" b="0">
                          <a:solidFill>
                            <a:srgbClr val="000000"/>
                          </a:solidFill>
                          <a:latin typeface="Lucida Sans"/>
                        </a:defRPr>
                      </a:pPr>
                      <a:r>
                        <a:rPr dirty="0" err="1"/>
                        <a:t>Identifizierung</a:t>
                      </a:r>
                      <a:r>
                        <a:rPr dirty="0"/>
                        <a:t> </a:t>
                      </a:r>
                      <a:r>
                        <a:rPr dirty="0" err="1"/>
                        <a:t>molekularer</a:t>
                      </a:r>
                      <a:r>
                        <a:rPr dirty="0"/>
                        <a:t> </a:t>
                      </a:r>
                      <a:r>
                        <a:rPr dirty="0" err="1"/>
                        <a:t>Alterationen</a:t>
                      </a:r>
                      <a:r>
                        <a:rPr dirty="0"/>
                        <a:t>, die </a:t>
                      </a:r>
                      <a:r>
                        <a:rPr dirty="0" err="1"/>
                        <a:t>als</a:t>
                      </a:r>
                      <a:r>
                        <a:rPr dirty="0"/>
                        <a:t> </a:t>
                      </a:r>
                      <a:r>
                        <a:rPr dirty="0" err="1"/>
                        <a:t>potentielle</a:t>
                      </a:r>
                      <a:r>
                        <a:rPr dirty="0"/>
                        <a:t> </a:t>
                      </a:r>
                      <a:r>
                        <a:rPr dirty="0" err="1"/>
                        <a:t>therapeutische</a:t>
                      </a:r>
                      <a:r>
                        <a:rPr dirty="0"/>
                        <a:t> Targets </a:t>
                      </a:r>
                      <a:r>
                        <a:rPr dirty="0" err="1"/>
                        <a:t>infrage</a:t>
                      </a:r>
                      <a:r>
                        <a:rPr dirty="0"/>
                        <a:t> </a:t>
                      </a:r>
                      <a:r>
                        <a:rPr dirty="0" err="1"/>
                        <a:t>kämen</a:t>
                      </a:r>
                      <a:endParaRPr dirty="0"/>
                    </a:p>
                  </a:txBody>
                  <a:tcPr anchor="ctr">
                    <a:solidFill>
                      <a:srgbClr val="FCEACC"/>
                    </a:solidFill>
                  </a:tcPr>
                </a:tc>
                <a:tc>
                  <a:txBody>
                    <a:bodyPr/>
                    <a:lstStyle/>
                    <a:p>
                      <a:pPr>
                        <a:defRPr sz="900" b="0">
                          <a:solidFill>
                            <a:srgbClr val="000000"/>
                          </a:solidFill>
                          <a:latin typeface="Lucida Sans"/>
                        </a:defRPr>
                      </a:pPr>
                      <a:r>
                        <a:t>Verbesserung der therapeutischen Optionen. Anwendungsorientiert (Analyse von Gewebeproben)</a:t>
                      </a:r>
                    </a:p>
                  </a:txBody>
                  <a:tcPr anchor="ctr">
                    <a:solidFill>
                      <a:srgbClr val="FCEACC"/>
                    </a:solidFill>
                  </a:tcPr>
                </a:tc>
                <a:tc>
                  <a:txBody>
                    <a:bodyPr/>
                    <a:lstStyle/>
                    <a:p>
                      <a:pPr>
                        <a:defRPr sz="900" b="0">
                          <a:solidFill>
                            <a:srgbClr val="000000"/>
                          </a:solidFill>
                          <a:latin typeface="Lucida Sans"/>
                        </a:defRPr>
                      </a:pPr>
                      <a:r>
                        <a:rPr dirty="0" err="1"/>
                        <a:t>Umfassende</a:t>
                      </a:r>
                      <a:r>
                        <a:rPr dirty="0"/>
                        <a:t> </a:t>
                      </a:r>
                      <a:r>
                        <a:rPr dirty="0" err="1"/>
                        <a:t>molekulare</a:t>
                      </a:r>
                      <a:r>
                        <a:rPr dirty="0"/>
                        <a:t> </a:t>
                      </a:r>
                      <a:r>
                        <a:rPr dirty="0" err="1"/>
                        <a:t>Analysen</a:t>
                      </a:r>
                      <a:r>
                        <a:rPr dirty="0"/>
                        <a:t> von </a:t>
                      </a:r>
                      <a:r>
                        <a:rPr dirty="0" err="1"/>
                        <a:t>Tumorgewebe</a:t>
                      </a:r>
                      <a:r>
                        <a:rPr dirty="0"/>
                        <a:t> (Screening Ansatz); In vivo </a:t>
                      </a:r>
                      <a:r>
                        <a:rPr dirty="0" err="1"/>
                        <a:t>Studien</a:t>
                      </a:r>
                      <a:r>
                        <a:rPr dirty="0"/>
                        <a:t> </a:t>
                      </a:r>
                      <a:r>
                        <a:rPr dirty="0" err="1"/>
                        <a:t>zur</a:t>
                      </a:r>
                      <a:r>
                        <a:rPr dirty="0"/>
                        <a:t> </a:t>
                      </a:r>
                      <a:r>
                        <a:rPr dirty="0" err="1"/>
                        <a:t>Überprüfung</a:t>
                      </a:r>
                      <a:r>
                        <a:rPr dirty="0"/>
                        <a:t> der </a:t>
                      </a:r>
                      <a:r>
                        <a:rPr dirty="0" err="1"/>
                        <a:t>biologischen</a:t>
                      </a:r>
                      <a:r>
                        <a:rPr dirty="0"/>
                        <a:t> </a:t>
                      </a:r>
                      <a:r>
                        <a:rPr dirty="0" err="1"/>
                        <a:t>Relevanz</a:t>
                      </a:r>
                      <a:r>
                        <a:rPr dirty="0"/>
                        <a:t> </a:t>
                      </a:r>
                      <a:r>
                        <a:rPr dirty="0" err="1"/>
                        <a:t>identifizierter</a:t>
                      </a:r>
                      <a:r>
                        <a:rPr dirty="0"/>
                        <a:t> Targets</a:t>
                      </a:r>
                    </a:p>
                  </a:txBody>
                  <a:tcPr anchor="ctr">
                    <a:solidFill>
                      <a:srgbClr val="FCEACC"/>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922AC843-EFDB-8914-2EA1-3A4B2CEB99B6}"/>
              </a:ext>
            </a:extLst>
          </p:cNvPr>
          <p:cNvGraphicFramePr>
            <a:graphicFrameLocks noGrp="1"/>
          </p:cNvGraphicFramePr>
          <p:nvPr>
            <p:extLst>
              <p:ext uri="{D42A27DB-BD31-4B8C-83A1-F6EECF244321}">
                <p14:modId xmlns:p14="http://schemas.microsoft.com/office/powerpoint/2010/main" val="2641392783"/>
              </p:ext>
            </p:extLst>
          </p:nvPr>
        </p:nvGraphicFramePr>
        <p:xfrm>
          <a:off x="244005" y="1257300"/>
          <a:ext cx="8686799" cy="4343400"/>
        </p:xfrm>
        <a:graphic>
          <a:graphicData uri="http://schemas.openxmlformats.org/drawingml/2006/table">
            <a:tbl>
              <a:tblPr firstRow="1" bandRow="1">
                <a:tableStyleId>{5C22544A-7EE6-4342-B048-85BDC9FD1C3A}</a:tableStyleId>
              </a:tblPr>
              <a:tblGrid>
                <a:gridCol w="4046147">
                  <a:extLst>
                    <a:ext uri="{9D8B030D-6E8A-4147-A177-3AD203B41FA5}">
                      <a16:colId xmlns:a16="http://schemas.microsoft.com/office/drawing/2014/main" val="1392792728"/>
                    </a:ext>
                  </a:extLst>
                </a:gridCol>
                <a:gridCol w="2320326">
                  <a:extLst>
                    <a:ext uri="{9D8B030D-6E8A-4147-A177-3AD203B41FA5}">
                      <a16:colId xmlns:a16="http://schemas.microsoft.com/office/drawing/2014/main" val="3054829664"/>
                    </a:ext>
                  </a:extLst>
                </a:gridCol>
                <a:gridCol w="2320326">
                  <a:extLst>
                    <a:ext uri="{9D8B030D-6E8A-4147-A177-3AD203B41FA5}">
                      <a16:colId xmlns:a16="http://schemas.microsoft.com/office/drawing/2014/main" val="2681683709"/>
                    </a:ext>
                  </a:extLst>
                </a:gridCol>
              </a:tblGrid>
              <a:tr h="0">
                <a:tc>
                  <a:txBody>
                    <a:bodyPr/>
                    <a:lstStyle/>
                    <a:p>
                      <a:pPr>
                        <a:defRPr sz="900" b="0">
                          <a:solidFill>
                            <a:srgbClr val="000000"/>
                          </a:solidFill>
                          <a:latin typeface="Lucida Sans"/>
                        </a:defRPr>
                      </a:pPr>
                      <a:r>
                        <a:rPr b="1" dirty="0" err="1"/>
                        <a:t>Forschungsfrage</a:t>
                      </a:r>
                      <a:endParaRPr b="1" dirty="0"/>
                    </a:p>
                  </a:txBody>
                  <a:tcPr anchor="ctr">
                    <a:solidFill>
                      <a:srgbClr val="F7BF66"/>
                    </a:solidFill>
                  </a:tcPr>
                </a:tc>
                <a:tc>
                  <a:txBody>
                    <a:bodyPr/>
                    <a:lstStyle/>
                    <a:p>
                      <a:pPr>
                        <a:defRPr sz="900" b="0">
                          <a:solidFill>
                            <a:srgbClr val="000000"/>
                          </a:solidFill>
                          <a:latin typeface="Lucida Sans"/>
                        </a:defRPr>
                      </a:pPr>
                      <a:r>
                        <a:rPr b="1" dirty="0" err="1"/>
                        <a:t>Kurze</a:t>
                      </a:r>
                      <a:r>
                        <a:rPr b="1" dirty="0"/>
                        <a:t> </a:t>
                      </a:r>
                      <a:r>
                        <a:rPr b="1" dirty="0" err="1"/>
                        <a:t>Erläuterung</a:t>
                      </a:r>
                      <a:endParaRPr b="1" dirty="0"/>
                    </a:p>
                  </a:txBody>
                  <a:tcPr anchor="ctr">
                    <a:solidFill>
                      <a:srgbClr val="F7BF66"/>
                    </a:solidFill>
                  </a:tcPr>
                </a:tc>
                <a:tc>
                  <a:txBody>
                    <a:bodyPr/>
                    <a:lstStyle/>
                    <a:p>
                      <a:pPr>
                        <a:defRPr sz="900" b="0">
                          <a:solidFill>
                            <a:srgbClr val="000000"/>
                          </a:solidFill>
                          <a:latin typeface="Lucida Sans"/>
                        </a:defRPr>
                      </a:pPr>
                      <a:r>
                        <a:rPr b="1" dirty="0" err="1"/>
                        <a:t>Vorgeschlagene</a:t>
                      </a:r>
                      <a:r>
                        <a:rPr b="1" dirty="0"/>
                        <a:t> </a:t>
                      </a:r>
                      <a:r>
                        <a:rPr b="1" dirty="0" err="1"/>
                        <a:t>Studienkonzeption</a:t>
                      </a:r>
                      <a:r>
                        <a:rPr b="1" dirty="0"/>
                        <a:t> / </a:t>
                      </a:r>
                      <a:r>
                        <a:rPr b="1" dirty="0" err="1"/>
                        <a:t>Interventionsstudie</a:t>
                      </a:r>
                      <a:r>
                        <a:rPr b="1" dirty="0"/>
                        <a:t> / RCT / Register / etc. (PICO: Population / Intervention / </a:t>
                      </a:r>
                      <a:r>
                        <a:rPr b="1" dirty="0" err="1"/>
                        <a:t>Kontrollgruppe</a:t>
                      </a:r>
                      <a:r>
                        <a:rPr b="1" dirty="0"/>
                        <a:t> / </a:t>
                      </a:r>
                      <a:r>
                        <a:rPr b="1" dirty="0" err="1"/>
                        <a:t>Endpunkt</a:t>
                      </a:r>
                      <a:r>
                        <a:rPr b="1" dirty="0"/>
                        <a:t>)</a:t>
                      </a:r>
                    </a:p>
                  </a:txBody>
                  <a:tcPr anchor="ctr">
                    <a:solidFill>
                      <a:srgbClr val="F7BF66"/>
                    </a:solidFill>
                  </a:tcPr>
                </a:tc>
                <a:extLst>
                  <a:ext uri="{0D108BD9-81ED-4DB2-BD59-A6C34878D82A}">
                    <a16:rowId xmlns:a16="http://schemas.microsoft.com/office/drawing/2014/main" val="2513001278"/>
                  </a:ext>
                </a:extLst>
              </a:tr>
              <a:tr h="0">
                <a:tc>
                  <a:txBody>
                    <a:bodyPr/>
                    <a:lstStyle/>
                    <a:p>
                      <a:pPr>
                        <a:defRPr sz="900" b="0">
                          <a:solidFill>
                            <a:srgbClr val="000000"/>
                          </a:solidFill>
                          <a:latin typeface="Lucida Sans"/>
                        </a:defRPr>
                      </a:pPr>
                      <a:r>
                        <a:rPr dirty="0" err="1"/>
                        <a:t>Verbessert</a:t>
                      </a:r>
                      <a:r>
                        <a:rPr dirty="0"/>
                        <a:t> </a:t>
                      </a:r>
                      <a:r>
                        <a:rPr dirty="0" err="1"/>
                        <a:t>eine</a:t>
                      </a:r>
                      <a:r>
                        <a:rPr dirty="0"/>
                        <a:t> </a:t>
                      </a:r>
                      <a:r>
                        <a:rPr dirty="0" err="1"/>
                        <a:t>strukturierte</a:t>
                      </a:r>
                      <a:r>
                        <a:rPr dirty="0"/>
                        <a:t> </a:t>
                      </a:r>
                      <a:r>
                        <a:rPr dirty="0" err="1"/>
                        <a:t>Nachsorge</a:t>
                      </a:r>
                      <a:r>
                        <a:rPr dirty="0"/>
                        <a:t> das </a:t>
                      </a:r>
                      <a:r>
                        <a:rPr dirty="0" err="1"/>
                        <a:t>Gesamtüberleben</a:t>
                      </a:r>
                      <a:r>
                        <a:rPr dirty="0"/>
                        <a:t> </a:t>
                      </a:r>
                      <a:r>
                        <a:rPr dirty="0" err="1"/>
                        <a:t>im</a:t>
                      </a:r>
                      <a:r>
                        <a:rPr dirty="0"/>
                        <a:t> </a:t>
                      </a:r>
                      <a:r>
                        <a:rPr dirty="0" err="1"/>
                        <a:t>Vergleich</a:t>
                      </a:r>
                      <a:r>
                        <a:rPr dirty="0"/>
                        <a:t> </a:t>
                      </a:r>
                      <a:r>
                        <a:rPr dirty="0" err="1"/>
                        <a:t>zu</a:t>
                      </a:r>
                      <a:r>
                        <a:rPr dirty="0"/>
                        <a:t> </a:t>
                      </a:r>
                      <a:r>
                        <a:rPr dirty="0" err="1"/>
                        <a:t>einer</a:t>
                      </a:r>
                      <a:r>
                        <a:rPr dirty="0"/>
                        <a:t> </a:t>
                      </a:r>
                      <a:r>
                        <a:rPr dirty="0" err="1"/>
                        <a:t>allein</a:t>
                      </a:r>
                      <a:r>
                        <a:rPr dirty="0"/>
                        <a:t> </a:t>
                      </a:r>
                      <a:r>
                        <a:rPr dirty="0" err="1"/>
                        <a:t>sympt</a:t>
                      </a:r>
                      <a:r>
                        <a:rPr dirty="0"/>
                        <a:t>. </a:t>
                      </a:r>
                      <a:r>
                        <a:rPr dirty="0" err="1"/>
                        <a:t>orientierten</a:t>
                      </a:r>
                      <a:r>
                        <a:rPr dirty="0"/>
                        <a:t> </a:t>
                      </a:r>
                      <a:r>
                        <a:rPr dirty="0" err="1"/>
                        <a:t>Nachsorge</a:t>
                      </a:r>
                      <a:r>
                        <a:rPr dirty="0"/>
                        <a:t>?</a:t>
                      </a:r>
                    </a:p>
                  </a:txBody>
                  <a:tcPr anchor="ctr">
                    <a:solidFill>
                      <a:srgbClr val="FCEACC"/>
                    </a:solidFill>
                  </a:tcPr>
                </a:tc>
                <a:tc>
                  <a:txBody>
                    <a:bodyPr/>
                    <a:lstStyle/>
                    <a:p>
                      <a:pPr>
                        <a:defRPr sz="900" b="0">
                          <a:solidFill>
                            <a:srgbClr val="000000"/>
                          </a:solidFill>
                          <a:latin typeface="Lucida Sans"/>
                        </a:defRPr>
                      </a:pPr>
                      <a:r>
                        <a:t>Bislang gibt es keine prospektiv erhobenen Daten, die die Überlegenheit einer strukturierten Nachsorge beim Ösophaguskarzinom belegen</a:t>
                      </a:r>
                    </a:p>
                  </a:txBody>
                  <a:tcPr anchor="ctr">
                    <a:solidFill>
                      <a:srgbClr val="FCEACC"/>
                    </a:solidFill>
                  </a:tcPr>
                </a:tc>
                <a:tc>
                  <a:txBody>
                    <a:bodyPr/>
                    <a:lstStyle/>
                    <a:p>
                      <a:pPr>
                        <a:defRPr sz="900" b="0">
                          <a:solidFill>
                            <a:srgbClr val="000000"/>
                          </a:solidFill>
                          <a:latin typeface="Lucida Sans"/>
                        </a:defRPr>
                      </a:pPr>
                      <a:r>
                        <a:rPr dirty="0"/>
                        <a:t>RCT, Arm A: </a:t>
                      </a:r>
                      <a:r>
                        <a:rPr dirty="0" err="1"/>
                        <a:t>strukturierte</a:t>
                      </a:r>
                      <a:r>
                        <a:rPr dirty="0"/>
                        <a:t> </a:t>
                      </a:r>
                      <a:r>
                        <a:rPr dirty="0" err="1"/>
                        <a:t>Nachsorge</a:t>
                      </a:r>
                      <a:r>
                        <a:rPr dirty="0"/>
                        <a:t> vs. Arm B: </a:t>
                      </a:r>
                      <a:r>
                        <a:rPr dirty="0" err="1"/>
                        <a:t>sympt</a:t>
                      </a:r>
                      <a:r>
                        <a:rPr dirty="0"/>
                        <a:t>. </a:t>
                      </a:r>
                      <a:r>
                        <a:rPr dirty="0" err="1"/>
                        <a:t>orientierte</a:t>
                      </a:r>
                      <a:r>
                        <a:rPr dirty="0"/>
                        <a:t> </a:t>
                      </a:r>
                      <a:r>
                        <a:rPr dirty="0" err="1"/>
                        <a:t>Nachsorge</a:t>
                      </a:r>
                      <a:r>
                        <a:rPr dirty="0"/>
                        <a:t> </a:t>
                      </a:r>
                      <a:r>
                        <a:rPr dirty="0" err="1"/>
                        <a:t>nach</a:t>
                      </a:r>
                      <a:r>
                        <a:rPr dirty="0"/>
                        <a:t> </a:t>
                      </a:r>
                      <a:r>
                        <a:rPr dirty="0" err="1"/>
                        <a:t>kurativer</a:t>
                      </a:r>
                      <a:r>
                        <a:rPr dirty="0"/>
                        <a:t> </a:t>
                      </a:r>
                      <a:r>
                        <a:rPr dirty="0" err="1"/>
                        <a:t>Therapie</a:t>
                      </a:r>
                      <a:r>
                        <a:rPr dirty="0"/>
                        <a:t> </a:t>
                      </a:r>
                      <a:r>
                        <a:rPr dirty="0" err="1"/>
                        <a:t>lokal</a:t>
                      </a:r>
                      <a:r>
                        <a:rPr dirty="0"/>
                        <a:t> </a:t>
                      </a:r>
                      <a:r>
                        <a:rPr dirty="0" err="1"/>
                        <a:t>fortgeschrittener</a:t>
                      </a:r>
                      <a:r>
                        <a:rPr dirty="0"/>
                        <a:t> </a:t>
                      </a:r>
                      <a:r>
                        <a:rPr dirty="0" err="1"/>
                        <a:t>Tumore</a:t>
                      </a:r>
                      <a:r>
                        <a:rPr dirty="0"/>
                        <a:t>, </a:t>
                      </a:r>
                      <a:r>
                        <a:rPr dirty="0" err="1"/>
                        <a:t>primärer</a:t>
                      </a:r>
                      <a:r>
                        <a:rPr dirty="0"/>
                        <a:t> </a:t>
                      </a:r>
                      <a:r>
                        <a:rPr dirty="0" err="1"/>
                        <a:t>Endpunkt</a:t>
                      </a:r>
                      <a:r>
                        <a:rPr dirty="0"/>
                        <a:t>: </a:t>
                      </a:r>
                      <a:r>
                        <a:rPr dirty="0" err="1"/>
                        <a:t>Gesamtüberleben</a:t>
                      </a:r>
                      <a:endParaRPr dirty="0"/>
                    </a:p>
                  </a:txBody>
                  <a:tcPr anchor="ctr">
                    <a:solidFill>
                      <a:srgbClr val="FCEACC"/>
                    </a:solidFill>
                  </a:tcPr>
                </a:tc>
                <a:extLst>
                  <a:ext uri="{0D108BD9-81ED-4DB2-BD59-A6C34878D82A}">
                    <a16:rowId xmlns:a16="http://schemas.microsoft.com/office/drawing/2014/main" val="2672715341"/>
                  </a:ext>
                </a:extLst>
              </a:tr>
              <a:tr h="0">
                <a:tc>
                  <a:txBody>
                    <a:bodyPr/>
                    <a:lstStyle/>
                    <a:p>
                      <a:pPr>
                        <a:defRPr sz="900" b="0">
                          <a:solidFill>
                            <a:srgbClr val="000000"/>
                          </a:solidFill>
                          <a:latin typeface="Lucida Sans"/>
                        </a:defRPr>
                      </a:pPr>
                      <a:r>
                        <a:rPr dirty="0" err="1"/>
                        <a:t>Verbessern</a:t>
                      </a:r>
                      <a:r>
                        <a:rPr dirty="0"/>
                        <a:t> </a:t>
                      </a:r>
                      <a:r>
                        <a:rPr dirty="0" err="1"/>
                        <a:t>neue</a:t>
                      </a:r>
                      <a:r>
                        <a:rPr dirty="0"/>
                        <a:t> </a:t>
                      </a:r>
                      <a:r>
                        <a:rPr dirty="0" err="1"/>
                        <a:t>endoskopische</a:t>
                      </a:r>
                      <a:r>
                        <a:rPr dirty="0"/>
                        <a:t> </a:t>
                      </a:r>
                      <a:r>
                        <a:rPr dirty="0" err="1"/>
                        <a:t>Hochauflösungsverfahren</a:t>
                      </a:r>
                      <a:r>
                        <a:rPr dirty="0"/>
                        <a:t> (TXI, EDOF) die </a:t>
                      </a:r>
                      <a:r>
                        <a:rPr dirty="0" err="1"/>
                        <a:t>Früh-Diagnostik</a:t>
                      </a:r>
                      <a:r>
                        <a:rPr dirty="0"/>
                        <a:t> </a:t>
                      </a:r>
                      <a:r>
                        <a:rPr dirty="0" err="1"/>
                        <a:t>beim</a:t>
                      </a:r>
                      <a:r>
                        <a:rPr dirty="0"/>
                        <a:t> </a:t>
                      </a:r>
                      <a:r>
                        <a:rPr dirty="0" err="1"/>
                        <a:t>Ösophagus</a:t>
                      </a:r>
                      <a:r>
                        <a:rPr dirty="0"/>
                        <a:t> – </a:t>
                      </a:r>
                      <a:r>
                        <a:rPr dirty="0" err="1"/>
                        <a:t>Karzinom</a:t>
                      </a:r>
                      <a:r>
                        <a:rPr dirty="0"/>
                        <a:t>?</a:t>
                      </a:r>
                    </a:p>
                  </a:txBody>
                  <a:tcPr anchor="ctr">
                    <a:solidFill>
                      <a:srgbClr val="FCEACC"/>
                    </a:solidFill>
                  </a:tcPr>
                </a:tc>
                <a:tc>
                  <a:txBody>
                    <a:bodyPr/>
                    <a:lstStyle/>
                    <a:p>
                      <a:pPr>
                        <a:defRPr sz="900" b="0">
                          <a:solidFill>
                            <a:srgbClr val="000000"/>
                          </a:solidFill>
                          <a:latin typeface="Lucida Sans"/>
                        </a:defRPr>
                      </a:pPr>
                      <a:r>
                        <a:t>Neue Weißlicht-Konturverbesserung (TXI) und die räumliche Bild - Vergrößerung (EDOF) ermöglichen eine viel bessere Detailbetrachtung</a:t>
                      </a:r>
                    </a:p>
                  </a:txBody>
                  <a:tcPr anchor="ctr">
                    <a:solidFill>
                      <a:srgbClr val="FCEACC"/>
                    </a:solidFill>
                  </a:tcPr>
                </a:tc>
                <a:tc>
                  <a:txBody>
                    <a:bodyPr/>
                    <a:lstStyle/>
                    <a:p>
                      <a:pPr>
                        <a:defRPr sz="900" b="0">
                          <a:solidFill>
                            <a:srgbClr val="000000"/>
                          </a:solidFill>
                          <a:latin typeface="Lucida Sans"/>
                        </a:defRPr>
                      </a:pPr>
                      <a:r>
                        <a:t>RCT: Testgruppe mit TXI/EDOF-Endoskopie vs. Kontrolle mit Standardverfahren / alternativ Registerstudie
Endpunkt: Aufdeckung Dysplasien / Frühkarzinome</a:t>
                      </a:r>
                    </a:p>
                  </a:txBody>
                  <a:tcPr anchor="ctr">
                    <a:solidFill>
                      <a:srgbClr val="FCEACC"/>
                    </a:solidFill>
                  </a:tcPr>
                </a:tc>
                <a:extLst>
                  <a:ext uri="{0D108BD9-81ED-4DB2-BD59-A6C34878D82A}">
                    <a16:rowId xmlns:a16="http://schemas.microsoft.com/office/drawing/2014/main" val="1102328731"/>
                  </a:ext>
                </a:extLst>
              </a:tr>
              <a:tr h="0">
                <a:tc>
                  <a:txBody>
                    <a:bodyPr/>
                    <a:lstStyle/>
                    <a:p>
                      <a:pPr>
                        <a:defRPr sz="900" b="0">
                          <a:solidFill>
                            <a:srgbClr val="000000"/>
                          </a:solidFill>
                          <a:latin typeface="Lucida Sans"/>
                        </a:defRPr>
                      </a:pPr>
                      <a:r>
                        <a:rPr dirty="0" err="1"/>
                        <a:t>Klinisch</a:t>
                      </a:r>
                      <a:r>
                        <a:rPr dirty="0"/>
                        <a:t> </a:t>
                      </a:r>
                      <a:r>
                        <a:rPr dirty="0" err="1"/>
                        <a:t>komplette</a:t>
                      </a:r>
                      <a:r>
                        <a:rPr dirty="0"/>
                        <a:t> Remission (</a:t>
                      </a:r>
                      <a:r>
                        <a:rPr dirty="0" err="1"/>
                        <a:t>cCR</a:t>
                      </a:r>
                      <a:r>
                        <a:rPr dirty="0"/>
                        <a:t>) </a:t>
                      </a:r>
                      <a:r>
                        <a:rPr dirty="0" err="1"/>
                        <a:t>nach</a:t>
                      </a:r>
                      <a:r>
                        <a:rPr dirty="0"/>
                        <a:t> Chemoradiotherapie </a:t>
                      </a:r>
                      <a:r>
                        <a:rPr dirty="0" err="1"/>
                        <a:t>beim</a:t>
                      </a:r>
                      <a:r>
                        <a:rPr dirty="0"/>
                        <a:t> </a:t>
                      </a:r>
                      <a:r>
                        <a:rPr dirty="0" err="1"/>
                        <a:t>lokal</a:t>
                      </a:r>
                      <a:r>
                        <a:rPr dirty="0"/>
                        <a:t> </a:t>
                      </a:r>
                      <a:r>
                        <a:rPr dirty="0" err="1"/>
                        <a:t>fortgeschrittenen</a:t>
                      </a:r>
                      <a:r>
                        <a:rPr dirty="0"/>
                        <a:t> SCC des </a:t>
                      </a:r>
                      <a:r>
                        <a:rPr dirty="0" err="1"/>
                        <a:t>intrathorakalen</a:t>
                      </a:r>
                      <a:r>
                        <a:rPr dirty="0"/>
                        <a:t> </a:t>
                      </a:r>
                      <a:r>
                        <a:rPr dirty="0" err="1"/>
                        <a:t>Ösophagus</a:t>
                      </a:r>
                      <a:r>
                        <a:rPr dirty="0"/>
                        <a:t>: Definition der </a:t>
                      </a:r>
                      <a:r>
                        <a:rPr dirty="0" err="1"/>
                        <a:t>cCR</a:t>
                      </a:r>
                      <a:r>
                        <a:rPr dirty="0"/>
                        <a:t>, </a:t>
                      </a:r>
                      <a:r>
                        <a:rPr dirty="0" err="1"/>
                        <a:t>Durchführung</a:t>
                      </a:r>
                      <a:r>
                        <a:rPr dirty="0"/>
                        <a:t> </a:t>
                      </a:r>
                      <a:r>
                        <a:rPr dirty="0" err="1"/>
                        <a:t>einer</a:t>
                      </a:r>
                      <a:r>
                        <a:rPr dirty="0"/>
                        <a:t> </a:t>
                      </a:r>
                      <a:r>
                        <a:rPr dirty="0" err="1"/>
                        <a:t>geplanten</a:t>
                      </a:r>
                      <a:r>
                        <a:rPr dirty="0"/>
                        <a:t> OP vs. </a:t>
                      </a:r>
                      <a:r>
                        <a:rPr dirty="0" err="1"/>
                        <a:t>einer</a:t>
                      </a:r>
                      <a:r>
                        <a:rPr dirty="0"/>
                        <a:t> watch &amp; wait </a:t>
                      </a:r>
                      <a:r>
                        <a:rPr dirty="0" err="1"/>
                        <a:t>Strategie</a:t>
                      </a:r>
                      <a:r>
                        <a:rPr dirty="0"/>
                        <a:t> und Prognose der </a:t>
                      </a:r>
                      <a:r>
                        <a:rPr dirty="0" err="1"/>
                        <a:t>Patienten</a:t>
                      </a:r>
                      <a:r>
                        <a:rPr dirty="0"/>
                        <a:t> </a:t>
                      </a:r>
                      <a:r>
                        <a:rPr dirty="0" err="1"/>
                        <a:t>beider</a:t>
                      </a:r>
                      <a:r>
                        <a:rPr dirty="0"/>
                        <a:t> </a:t>
                      </a:r>
                      <a:r>
                        <a:rPr dirty="0" err="1"/>
                        <a:t>Behandlungsoptionen</a:t>
                      </a:r>
                      <a:endParaRPr dirty="0"/>
                    </a:p>
                  </a:txBody>
                  <a:tcPr anchor="ctr">
                    <a:solidFill>
                      <a:srgbClr val="FCEACC"/>
                    </a:solidFill>
                  </a:tcPr>
                </a:tc>
                <a:tc>
                  <a:txBody>
                    <a:bodyPr/>
                    <a:lstStyle/>
                    <a:p>
                      <a:pPr>
                        <a:defRPr sz="900" b="0">
                          <a:solidFill>
                            <a:srgbClr val="000000"/>
                          </a:solidFill>
                          <a:latin typeface="Lucida Sans"/>
                        </a:defRPr>
                      </a:pPr>
                      <a:r>
                        <a:t>In der S3-Leitlinie der AWMF zum Ösophaguskarzinom werden beim lokal fortgeschrittenen SCC die präoperative CRT mit geplanter OP und im Falle einer cCR der Verzicht auf OP mit Einleitung einer w&amp;w Strategie als Behandlungsoptionen genannt. Er ist derzeit unklar, welche Optionen in der Standardversorgung nach Diagnose einer cCR empfohlen werden und ob die Prognose der Patienten vergleichbar ist.</a:t>
                      </a:r>
                    </a:p>
                  </a:txBody>
                  <a:tcPr anchor="ctr">
                    <a:solidFill>
                      <a:srgbClr val="FCEACC"/>
                    </a:solidFill>
                  </a:tcPr>
                </a:tc>
                <a:tc>
                  <a:txBody>
                    <a:bodyPr/>
                    <a:lstStyle/>
                    <a:p>
                      <a:pPr>
                        <a:defRPr sz="900" b="0">
                          <a:solidFill>
                            <a:srgbClr val="000000"/>
                          </a:solidFill>
                          <a:latin typeface="Lucida Sans"/>
                        </a:defRPr>
                      </a:pPr>
                      <a:r>
                        <a:rPr dirty="0" err="1"/>
                        <a:t>Prospektive</a:t>
                      </a:r>
                      <a:r>
                        <a:rPr dirty="0"/>
                        <a:t> </a:t>
                      </a:r>
                      <a:r>
                        <a:rPr dirty="0" err="1"/>
                        <a:t>Kohortenstudie</a:t>
                      </a:r>
                      <a:r>
                        <a:rPr dirty="0"/>
                        <a:t> </a:t>
                      </a:r>
                      <a:r>
                        <a:rPr dirty="0" err="1"/>
                        <a:t>mit</a:t>
                      </a:r>
                      <a:r>
                        <a:rPr dirty="0"/>
                        <a:t> </a:t>
                      </a:r>
                      <a:r>
                        <a:rPr dirty="0" err="1"/>
                        <a:t>Patienten</a:t>
                      </a:r>
                      <a:r>
                        <a:rPr dirty="0"/>
                        <a:t> die in der </a:t>
                      </a:r>
                      <a:r>
                        <a:rPr dirty="0" err="1"/>
                        <a:t>Regelversorgung</a:t>
                      </a:r>
                      <a:r>
                        <a:rPr dirty="0"/>
                        <a:t> </a:t>
                      </a:r>
                      <a:r>
                        <a:rPr dirty="0" err="1"/>
                        <a:t>eine</a:t>
                      </a:r>
                      <a:r>
                        <a:rPr dirty="0"/>
                        <a:t> </a:t>
                      </a:r>
                      <a:r>
                        <a:rPr dirty="0" err="1"/>
                        <a:t>kombinierte</a:t>
                      </a:r>
                      <a:r>
                        <a:rPr dirty="0"/>
                        <a:t> Chemoradiotherapie </a:t>
                      </a:r>
                      <a:r>
                        <a:rPr dirty="0" err="1"/>
                        <a:t>erhalten</a:t>
                      </a:r>
                      <a:r>
                        <a:rPr dirty="0"/>
                        <a:t>, </a:t>
                      </a:r>
                      <a:r>
                        <a:rPr dirty="0" err="1"/>
                        <a:t>nach</a:t>
                      </a:r>
                      <a:r>
                        <a:rPr dirty="0"/>
                        <a:t> der </a:t>
                      </a:r>
                      <a:r>
                        <a:rPr dirty="0" err="1"/>
                        <a:t>eine</a:t>
                      </a:r>
                      <a:r>
                        <a:rPr dirty="0"/>
                        <a:t> </a:t>
                      </a:r>
                      <a:r>
                        <a:rPr dirty="0" err="1"/>
                        <a:t>cCR</a:t>
                      </a:r>
                      <a:r>
                        <a:rPr dirty="0"/>
                        <a:t> </a:t>
                      </a:r>
                      <a:r>
                        <a:rPr dirty="0" err="1"/>
                        <a:t>diagnostiziert</a:t>
                      </a:r>
                      <a:r>
                        <a:rPr dirty="0"/>
                        <a:t> </a:t>
                      </a:r>
                      <a:r>
                        <a:rPr dirty="0" err="1"/>
                        <a:t>wird</a:t>
                      </a:r>
                      <a:r>
                        <a:rPr dirty="0"/>
                        <a:t>. </a:t>
                      </a:r>
                      <a:r>
                        <a:rPr dirty="0" err="1"/>
                        <a:t>Datenerhebung</a:t>
                      </a:r>
                      <a:r>
                        <a:rPr dirty="0"/>
                        <a:t> der </a:t>
                      </a:r>
                      <a:r>
                        <a:rPr dirty="0" err="1"/>
                        <a:t>Untersuchungstechniken</a:t>
                      </a:r>
                      <a:r>
                        <a:rPr dirty="0"/>
                        <a:t> </a:t>
                      </a:r>
                      <a:r>
                        <a:rPr dirty="0" err="1"/>
                        <a:t>mit</a:t>
                      </a:r>
                      <a:r>
                        <a:rPr dirty="0"/>
                        <a:t> der die </a:t>
                      </a:r>
                      <a:r>
                        <a:rPr dirty="0" err="1"/>
                        <a:t>cCR</a:t>
                      </a:r>
                      <a:r>
                        <a:rPr dirty="0"/>
                        <a:t> </a:t>
                      </a:r>
                      <a:r>
                        <a:rPr dirty="0" err="1"/>
                        <a:t>definiert</a:t>
                      </a:r>
                      <a:r>
                        <a:rPr dirty="0"/>
                        <a:t> </a:t>
                      </a:r>
                      <a:r>
                        <a:rPr dirty="0" err="1"/>
                        <a:t>wird</a:t>
                      </a:r>
                      <a:r>
                        <a:rPr dirty="0"/>
                        <a:t>. </a:t>
                      </a:r>
                      <a:r>
                        <a:rPr dirty="0" err="1"/>
                        <a:t>Vergleich</a:t>
                      </a:r>
                      <a:r>
                        <a:rPr dirty="0"/>
                        <a:t> der </a:t>
                      </a:r>
                      <a:r>
                        <a:rPr dirty="0" err="1"/>
                        <a:t>Überlebenszeiten</a:t>
                      </a:r>
                      <a:r>
                        <a:rPr dirty="0"/>
                        <a:t> (DFS und OS) </a:t>
                      </a:r>
                      <a:r>
                        <a:rPr dirty="0" err="1"/>
                        <a:t>dieser</a:t>
                      </a:r>
                      <a:r>
                        <a:rPr dirty="0"/>
                        <a:t> </a:t>
                      </a:r>
                      <a:r>
                        <a:rPr dirty="0" err="1"/>
                        <a:t>Patienten</a:t>
                      </a:r>
                      <a:r>
                        <a:rPr dirty="0"/>
                        <a:t>, die </a:t>
                      </a:r>
                      <a:r>
                        <a:rPr dirty="0" err="1"/>
                        <a:t>im</a:t>
                      </a:r>
                      <a:r>
                        <a:rPr dirty="0"/>
                        <a:t> Anschluss an die CRT </a:t>
                      </a:r>
                      <a:r>
                        <a:rPr dirty="0" err="1"/>
                        <a:t>eine</a:t>
                      </a:r>
                      <a:r>
                        <a:rPr dirty="0"/>
                        <a:t> </a:t>
                      </a:r>
                      <a:r>
                        <a:rPr dirty="0" err="1"/>
                        <a:t>geplante</a:t>
                      </a:r>
                      <a:r>
                        <a:rPr dirty="0"/>
                        <a:t> OP </a:t>
                      </a:r>
                      <a:r>
                        <a:rPr dirty="0" err="1"/>
                        <a:t>erhalten</a:t>
                      </a:r>
                      <a:r>
                        <a:rPr dirty="0"/>
                        <a:t> </a:t>
                      </a:r>
                      <a:r>
                        <a:rPr dirty="0" err="1"/>
                        <a:t>mit</a:t>
                      </a:r>
                      <a:r>
                        <a:rPr dirty="0"/>
                        <a:t> </a:t>
                      </a:r>
                      <a:r>
                        <a:rPr dirty="0" err="1"/>
                        <a:t>Patienten</a:t>
                      </a:r>
                      <a:r>
                        <a:rPr dirty="0"/>
                        <a:t>, die </a:t>
                      </a:r>
                      <a:r>
                        <a:rPr dirty="0" err="1"/>
                        <a:t>keine</a:t>
                      </a:r>
                      <a:r>
                        <a:rPr dirty="0"/>
                        <a:t> OP </a:t>
                      </a:r>
                      <a:r>
                        <a:rPr dirty="0" err="1"/>
                        <a:t>erhalten</a:t>
                      </a:r>
                      <a:r>
                        <a:rPr dirty="0"/>
                        <a:t>, </a:t>
                      </a:r>
                      <a:r>
                        <a:rPr dirty="0" err="1"/>
                        <a:t>sondern</a:t>
                      </a:r>
                      <a:r>
                        <a:rPr dirty="0"/>
                        <a:t> in </a:t>
                      </a:r>
                      <a:r>
                        <a:rPr dirty="0" err="1"/>
                        <a:t>ein</a:t>
                      </a:r>
                      <a:r>
                        <a:rPr dirty="0"/>
                        <a:t> </a:t>
                      </a:r>
                      <a:r>
                        <a:rPr dirty="0" err="1"/>
                        <a:t>w&amp;w</a:t>
                      </a:r>
                      <a:r>
                        <a:rPr dirty="0"/>
                        <a:t> </a:t>
                      </a:r>
                      <a:r>
                        <a:rPr dirty="0" err="1"/>
                        <a:t>Programm</a:t>
                      </a:r>
                      <a:r>
                        <a:rPr dirty="0"/>
                        <a:t> </a:t>
                      </a:r>
                      <a:r>
                        <a:rPr dirty="0" err="1"/>
                        <a:t>aufgenommen</a:t>
                      </a:r>
                      <a:r>
                        <a:rPr dirty="0"/>
                        <a:t> </a:t>
                      </a:r>
                      <a:r>
                        <a:rPr dirty="0" err="1"/>
                        <a:t>werden</a:t>
                      </a:r>
                      <a:r>
                        <a:rPr dirty="0"/>
                        <a:t>.</a:t>
                      </a:r>
                    </a:p>
                  </a:txBody>
                  <a:tcPr anchor="ctr">
                    <a:solidFill>
                      <a:srgbClr val="FCEACC"/>
                    </a:solidFill>
                  </a:tcPr>
                </a:tc>
                <a:extLst>
                  <a:ext uri="{0D108BD9-81ED-4DB2-BD59-A6C34878D82A}">
                    <a16:rowId xmlns:a16="http://schemas.microsoft.com/office/drawing/2014/main" val="1048057122"/>
                  </a:ext>
                </a:extLst>
              </a:tr>
            </a:tbl>
          </a:graphicData>
        </a:graphic>
      </p:graphicFrame>
      <p:sp>
        <p:nvSpPr>
          <p:cNvPr id="4" name="Title 1">
            <a:extLst>
              <a:ext uri="{FF2B5EF4-FFF2-40B4-BE49-F238E27FC236}">
                <a16:creationId xmlns:a16="http://schemas.microsoft.com/office/drawing/2014/main" id="{4FF18A1E-8692-143E-3784-3EBB988039EF}"/>
              </a:ext>
            </a:extLst>
          </p:cNvPr>
          <p:cNvSpPr>
            <a:spLocks noGrp="1"/>
          </p:cNvSpPr>
          <p:nvPr>
            <p:ph type="title"/>
          </p:nvPr>
        </p:nvSpPr>
        <p:spPr>
          <a:xfrm>
            <a:off x="228600" y="762000"/>
            <a:ext cx="8686800" cy="434752"/>
          </a:xfrm>
        </p:spPr>
        <p:txBody>
          <a:bodyPr/>
          <a:lstStyle/>
          <a:p>
            <a:pPr>
              <a:defRPr sz="2000"/>
            </a:pPr>
            <a:r>
              <a:rPr dirty="0" err="1"/>
              <a:t>Forschungsfragen</a:t>
            </a:r>
            <a:endParaRPr dirty="0"/>
          </a:p>
        </p:txBody>
      </p:sp>
    </p:spTree>
    <p:extLst>
      <p:ext uri="{BB962C8B-B14F-4D97-AF65-F5344CB8AC3E}">
        <p14:creationId xmlns:p14="http://schemas.microsoft.com/office/powerpoint/2010/main" val="26737838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E1757355-F994-B3C0-67AA-3E67804326C7}"/>
              </a:ext>
            </a:extLst>
          </p:cNvPr>
          <p:cNvGraphicFramePr>
            <a:graphicFrameLocks noGrp="1"/>
          </p:cNvGraphicFramePr>
          <p:nvPr>
            <p:extLst>
              <p:ext uri="{D42A27DB-BD31-4B8C-83A1-F6EECF244321}">
                <p14:modId xmlns:p14="http://schemas.microsoft.com/office/powerpoint/2010/main" val="2805279849"/>
              </p:ext>
            </p:extLst>
          </p:nvPr>
        </p:nvGraphicFramePr>
        <p:xfrm>
          <a:off x="231553" y="1257300"/>
          <a:ext cx="8686799" cy="4343400"/>
        </p:xfrm>
        <a:graphic>
          <a:graphicData uri="http://schemas.openxmlformats.org/drawingml/2006/table">
            <a:tbl>
              <a:tblPr firstRow="1" bandRow="1">
                <a:tableStyleId>{5C22544A-7EE6-4342-B048-85BDC9FD1C3A}</a:tableStyleId>
              </a:tblPr>
              <a:tblGrid>
                <a:gridCol w="4046147">
                  <a:extLst>
                    <a:ext uri="{9D8B030D-6E8A-4147-A177-3AD203B41FA5}">
                      <a16:colId xmlns:a16="http://schemas.microsoft.com/office/drawing/2014/main" val="1392792728"/>
                    </a:ext>
                  </a:extLst>
                </a:gridCol>
                <a:gridCol w="2320326">
                  <a:extLst>
                    <a:ext uri="{9D8B030D-6E8A-4147-A177-3AD203B41FA5}">
                      <a16:colId xmlns:a16="http://schemas.microsoft.com/office/drawing/2014/main" val="3054829664"/>
                    </a:ext>
                  </a:extLst>
                </a:gridCol>
                <a:gridCol w="2320326">
                  <a:extLst>
                    <a:ext uri="{9D8B030D-6E8A-4147-A177-3AD203B41FA5}">
                      <a16:colId xmlns:a16="http://schemas.microsoft.com/office/drawing/2014/main" val="2681683709"/>
                    </a:ext>
                  </a:extLst>
                </a:gridCol>
              </a:tblGrid>
              <a:tr h="0">
                <a:tc>
                  <a:txBody>
                    <a:bodyPr/>
                    <a:lstStyle/>
                    <a:p>
                      <a:pPr>
                        <a:defRPr sz="900" b="0">
                          <a:solidFill>
                            <a:srgbClr val="000000"/>
                          </a:solidFill>
                          <a:latin typeface="Lucida Sans"/>
                        </a:defRPr>
                      </a:pPr>
                      <a:r>
                        <a:rPr b="1" dirty="0" err="1"/>
                        <a:t>Forschungsfrage</a:t>
                      </a:r>
                      <a:endParaRPr b="1" dirty="0"/>
                    </a:p>
                  </a:txBody>
                  <a:tcPr anchor="ctr">
                    <a:solidFill>
                      <a:srgbClr val="F7BF66"/>
                    </a:solidFill>
                  </a:tcPr>
                </a:tc>
                <a:tc>
                  <a:txBody>
                    <a:bodyPr/>
                    <a:lstStyle/>
                    <a:p>
                      <a:pPr>
                        <a:defRPr sz="900" b="0">
                          <a:solidFill>
                            <a:srgbClr val="000000"/>
                          </a:solidFill>
                          <a:latin typeface="Lucida Sans"/>
                        </a:defRPr>
                      </a:pPr>
                      <a:r>
                        <a:rPr b="1" dirty="0" err="1"/>
                        <a:t>Kurze</a:t>
                      </a:r>
                      <a:r>
                        <a:rPr b="1" dirty="0"/>
                        <a:t> </a:t>
                      </a:r>
                      <a:r>
                        <a:rPr b="1" dirty="0" err="1"/>
                        <a:t>Erläuterung</a:t>
                      </a:r>
                      <a:endParaRPr b="1" dirty="0"/>
                    </a:p>
                  </a:txBody>
                  <a:tcPr anchor="ctr">
                    <a:solidFill>
                      <a:srgbClr val="F7BF66"/>
                    </a:solidFill>
                  </a:tcPr>
                </a:tc>
                <a:tc>
                  <a:txBody>
                    <a:bodyPr/>
                    <a:lstStyle/>
                    <a:p>
                      <a:pPr>
                        <a:defRPr sz="900" b="0">
                          <a:solidFill>
                            <a:srgbClr val="000000"/>
                          </a:solidFill>
                          <a:latin typeface="Lucida Sans"/>
                        </a:defRPr>
                      </a:pPr>
                      <a:r>
                        <a:rPr b="1" dirty="0" err="1"/>
                        <a:t>Vorgeschlagene</a:t>
                      </a:r>
                      <a:r>
                        <a:rPr b="1" dirty="0"/>
                        <a:t> </a:t>
                      </a:r>
                      <a:r>
                        <a:rPr b="1" dirty="0" err="1"/>
                        <a:t>Studienkonzeption</a:t>
                      </a:r>
                      <a:r>
                        <a:rPr b="1" dirty="0"/>
                        <a:t> / </a:t>
                      </a:r>
                      <a:r>
                        <a:rPr b="1" dirty="0" err="1"/>
                        <a:t>Interventionsstudie</a:t>
                      </a:r>
                      <a:r>
                        <a:rPr b="1" dirty="0"/>
                        <a:t> / RCT / Register / etc. (PICO: Population / Intervention / </a:t>
                      </a:r>
                      <a:r>
                        <a:rPr b="1" dirty="0" err="1"/>
                        <a:t>Kontrollgruppe</a:t>
                      </a:r>
                      <a:r>
                        <a:rPr b="1" dirty="0"/>
                        <a:t> / </a:t>
                      </a:r>
                      <a:r>
                        <a:rPr b="1" dirty="0" err="1"/>
                        <a:t>Endpunkt</a:t>
                      </a:r>
                      <a:r>
                        <a:rPr b="1" dirty="0"/>
                        <a:t>)</a:t>
                      </a:r>
                    </a:p>
                  </a:txBody>
                  <a:tcPr anchor="ctr">
                    <a:solidFill>
                      <a:srgbClr val="F7BF66"/>
                    </a:solidFill>
                  </a:tcPr>
                </a:tc>
                <a:extLst>
                  <a:ext uri="{0D108BD9-81ED-4DB2-BD59-A6C34878D82A}">
                    <a16:rowId xmlns:a16="http://schemas.microsoft.com/office/drawing/2014/main" val="2513001278"/>
                  </a:ext>
                </a:extLst>
              </a:tr>
              <a:tr h="0">
                <a:tc>
                  <a:txBody>
                    <a:bodyPr/>
                    <a:lstStyle/>
                    <a:p>
                      <a:pPr>
                        <a:defRPr sz="900" b="0">
                          <a:solidFill>
                            <a:srgbClr val="000000"/>
                          </a:solidFill>
                          <a:latin typeface="Lucida Sans"/>
                        </a:defRPr>
                      </a:pPr>
                      <a:r>
                        <a:rPr dirty="0" err="1"/>
                        <a:t>Welche</a:t>
                      </a:r>
                      <a:r>
                        <a:rPr dirty="0"/>
                        <a:t> </a:t>
                      </a:r>
                      <a:r>
                        <a:rPr dirty="0" err="1"/>
                        <a:t>molekularen</a:t>
                      </a:r>
                      <a:r>
                        <a:rPr dirty="0"/>
                        <a:t> </a:t>
                      </a:r>
                      <a:r>
                        <a:rPr dirty="0" err="1"/>
                        <a:t>Mechanismen</a:t>
                      </a:r>
                      <a:r>
                        <a:rPr dirty="0"/>
                        <a:t> </a:t>
                      </a:r>
                      <a:r>
                        <a:rPr dirty="0" err="1"/>
                        <a:t>liegen</a:t>
                      </a:r>
                      <a:r>
                        <a:rPr dirty="0"/>
                        <a:t> </a:t>
                      </a:r>
                      <a:r>
                        <a:rPr dirty="0" err="1"/>
                        <a:t>einer</a:t>
                      </a:r>
                      <a:r>
                        <a:rPr dirty="0"/>
                        <a:t> </a:t>
                      </a:r>
                      <a:r>
                        <a:rPr dirty="0" err="1"/>
                        <a:t>klinischen</a:t>
                      </a:r>
                      <a:r>
                        <a:rPr dirty="0"/>
                        <a:t> </a:t>
                      </a:r>
                      <a:r>
                        <a:rPr dirty="0" err="1"/>
                        <a:t>Resistenz</a:t>
                      </a:r>
                      <a:r>
                        <a:rPr dirty="0"/>
                        <a:t> </a:t>
                      </a:r>
                      <a:r>
                        <a:rPr dirty="0" err="1"/>
                        <a:t>gegenüber</a:t>
                      </a:r>
                      <a:r>
                        <a:rPr dirty="0"/>
                        <a:t> Checkpoint-</a:t>
                      </a:r>
                      <a:r>
                        <a:rPr dirty="0" err="1"/>
                        <a:t>Inhibitoren</a:t>
                      </a:r>
                      <a:r>
                        <a:rPr dirty="0"/>
                        <a:t> </a:t>
                      </a:r>
                      <a:r>
                        <a:rPr dirty="0" err="1"/>
                        <a:t>zugrunde</a:t>
                      </a:r>
                      <a:r>
                        <a:rPr dirty="0"/>
                        <a:t>?</a:t>
                      </a:r>
                    </a:p>
                  </a:txBody>
                  <a:tcPr anchor="ctr">
                    <a:solidFill>
                      <a:srgbClr val="FCEACC"/>
                    </a:solidFill>
                  </a:tcPr>
                </a:tc>
                <a:tc>
                  <a:txBody>
                    <a:bodyPr/>
                    <a:lstStyle/>
                    <a:p>
                      <a:pPr>
                        <a:defRPr sz="900" b="0">
                          <a:solidFill>
                            <a:srgbClr val="000000"/>
                          </a:solidFill>
                          <a:latin typeface="Lucida Sans"/>
                        </a:defRPr>
                      </a:pPr>
                      <a:r>
                        <a:t>Obwohl der Einsatz von Checkpoint-Inhibitoren die Effektivität der palliativen Systemtherapie von Patienten mit Adeno- oder Plattenepithelkarzinomen des Ösophagus deutlich verbessert hat, erleiden die meisten Patienten im Verlauf der Therapie eine Tumorprogression. Die Identifizierung der tumoralen Resistenz-Mechanismen gegenüber Checkpoint-Inhibitoren könnte zu einer Verbesserung der Behandlungsergebnisse führen.</a:t>
                      </a:r>
                    </a:p>
                  </a:txBody>
                  <a:tcPr anchor="ctr">
                    <a:solidFill>
                      <a:srgbClr val="FCEACC"/>
                    </a:solidFill>
                  </a:tcPr>
                </a:tc>
                <a:tc>
                  <a:txBody>
                    <a:bodyPr/>
                    <a:lstStyle/>
                    <a:p>
                      <a:pPr>
                        <a:defRPr sz="900" b="0">
                          <a:solidFill>
                            <a:srgbClr val="000000"/>
                          </a:solidFill>
                          <a:latin typeface="Lucida Sans"/>
                        </a:defRPr>
                      </a:pPr>
                      <a:r>
                        <a:t>Molekulare Untersuchungen an Tumorgewebe (ggfs Liquid Biopsy) von Patienten, die eine Therapie mit Checkpoint-Inhibitoren erhalten.</a:t>
                      </a:r>
                    </a:p>
                  </a:txBody>
                  <a:tcPr anchor="ctr">
                    <a:solidFill>
                      <a:srgbClr val="FCEACC"/>
                    </a:solidFill>
                  </a:tcPr>
                </a:tc>
                <a:extLst>
                  <a:ext uri="{0D108BD9-81ED-4DB2-BD59-A6C34878D82A}">
                    <a16:rowId xmlns:a16="http://schemas.microsoft.com/office/drawing/2014/main" val="2672715341"/>
                  </a:ext>
                </a:extLst>
              </a:tr>
              <a:tr h="0">
                <a:tc>
                  <a:txBody>
                    <a:bodyPr/>
                    <a:lstStyle/>
                    <a:p>
                      <a:pPr>
                        <a:defRPr sz="900" b="0">
                          <a:solidFill>
                            <a:srgbClr val="000000"/>
                          </a:solidFill>
                          <a:latin typeface="Lucida Sans"/>
                        </a:defRPr>
                      </a:pPr>
                      <a:r>
                        <a:t>Versorgungforschung: Wie viele Patienten mit einem fortgeschrittenen oder metastasierten Ösophaguskarzinom werden in den verschiedenen Therapielinien leitliniengerecht behandelt?</a:t>
                      </a:r>
                    </a:p>
                  </a:txBody>
                  <a:tcPr anchor="ctr">
                    <a:solidFill>
                      <a:srgbClr val="FCEACC"/>
                    </a:solidFill>
                  </a:tcPr>
                </a:tc>
                <a:tc>
                  <a:txBody>
                    <a:bodyPr/>
                    <a:lstStyle/>
                    <a:p>
                      <a:pPr>
                        <a:defRPr sz="900" b="0">
                          <a:solidFill>
                            <a:srgbClr val="000000"/>
                          </a:solidFill>
                          <a:latin typeface="Lucida Sans"/>
                        </a:defRPr>
                      </a:pPr>
                      <a:r>
                        <a:rPr dirty="0" err="1"/>
                        <a:t>Verbesserung</a:t>
                      </a:r>
                      <a:r>
                        <a:rPr dirty="0"/>
                        <a:t> der </a:t>
                      </a:r>
                      <a:r>
                        <a:rPr dirty="0" err="1"/>
                        <a:t>medizinischen</a:t>
                      </a:r>
                      <a:r>
                        <a:rPr dirty="0"/>
                        <a:t> </a:t>
                      </a:r>
                      <a:r>
                        <a:rPr dirty="0" err="1"/>
                        <a:t>Behandlung</a:t>
                      </a:r>
                      <a:r>
                        <a:rPr dirty="0"/>
                        <a:t> von </a:t>
                      </a:r>
                      <a:r>
                        <a:rPr dirty="0" err="1"/>
                        <a:t>Patienten</a:t>
                      </a:r>
                      <a:r>
                        <a:rPr dirty="0"/>
                        <a:t> </a:t>
                      </a:r>
                      <a:r>
                        <a:rPr dirty="0" err="1"/>
                        <a:t>mit</a:t>
                      </a:r>
                      <a:r>
                        <a:rPr dirty="0"/>
                        <a:t> </a:t>
                      </a:r>
                      <a:r>
                        <a:rPr dirty="0" err="1"/>
                        <a:t>fortgeschrittenen</a:t>
                      </a:r>
                      <a:r>
                        <a:rPr dirty="0"/>
                        <a:t> Adeno- </a:t>
                      </a:r>
                      <a:r>
                        <a:rPr dirty="0" err="1"/>
                        <a:t>oder</a:t>
                      </a:r>
                      <a:r>
                        <a:rPr dirty="0"/>
                        <a:t> </a:t>
                      </a:r>
                      <a:r>
                        <a:rPr dirty="0" err="1"/>
                        <a:t>Plattenepithelkarzinomen</a:t>
                      </a:r>
                      <a:r>
                        <a:rPr dirty="0"/>
                        <a:t> des </a:t>
                      </a:r>
                      <a:r>
                        <a:rPr dirty="0" err="1"/>
                        <a:t>Ösophagus</a:t>
                      </a:r>
                      <a:r>
                        <a:rPr dirty="0"/>
                        <a:t>, </a:t>
                      </a:r>
                      <a:r>
                        <a:rPr dirty="0" err="1"/>
                        <a:t>Erfassung</a:t>
                      </a:r>
                      <a:r>
                        <a:rPr dirty="0"/>
                        <a:t> der </a:t>
                      </a:r>
                      <a:r>
                        <a:rPr dirty="0" err="1"/>
                        <a:t>onkologischen</a:t>
                      </a:r>
                      <a:r>
                        <a:rPr dirty="0"/>
                        <a:t> </a:t>
                      </a:r>
                      <a:r>
                        <a:rPr dirty="0" err="1"/>
                        <a:t>Versorgungssituation</a:t>
                      </a:r>
                      <a:endParaRPr dirty="0"/>
                    </a:p>
                  </a:txBody>
                  <a:tcPr anchor="ctr">
                    <a:solidFill>
                      <a:srgbClr val="FCEACC"/>
                    </a:solidFill>
                  </a:tcPr>
                </a:tc>
                <a:tc>
                  <a:txBody>
                    <a:bodyPr/>
                    <a:lstStyle/>
                    <a:p>
                      <a:pPr>
                        <a:defRPr sz="900" b="0">
                          <a:solidFill>
                            <a:srgbClr val="000000"/>
                          </a:solidFill>
                          <a:latin typeface="Lucida Sans"/>
                        </a:defRPr>
                      </a:pPr>
                      <a:r>
                        <a:t>Multizentrische Registerstudie</a:t>
                      </a:r>
                    </a:p>
                  </a:txBody>
                  <a:tcPr anchor="ctr">
                    <a:solidFill>
                      <a:srgbClr val="FCEACC"/>
                    </a:solidFill>
                  </a:tcPr>
                </a:tc>
                <a:extLst>
                  <a:ext uri="{0D108BD9-81ED-4DB2-BD59-A6C34878D82A}">
                    <a16:rowId xmlns:a16="http://schemas.microsoft.com/office/drawing/2014/main" val="1102328731"/>
                  </a:ext>
                </a:extLst>
              </a:tr>
              <a:tr h="0">
                <a:tc>
                  <a:txBody>
                    <a:bodyPr/>
                    <a:lstStyle/>
                    <a:p>
                      <a:pPr>
                        <a:defRPr sz="900" b="0">
                          <a:solidFill>
                            <a:srgbClr val="000000"/>
                          </a:solidFill>
                          <a:latin typeface="Lucida Sans"/>
                        </a:defRPr>
                      </a:pPr>
                      <a:r>
                        <a:t>Kann eine Kombination aus SEMS und palliativer Radiatio eine Verbesserung der Dysphagie ohne Zunahme der Komplikationen erzielen?</a:t>
                      </a:r>
                    </a:p>
                  </a:txBody>
                  <a:tcPr anchor="ctr">
                    <a:solidFill>
                      <a:srgbClr val="FCEACC"/>
                    </a:solidFill>
                  </a:tcPr>
                </a:tc>
                <a:tc>
                  <a:txBody>
                    <a:bodyPr/>
                    <a:lstStyle/>
                    <a:p>
                      <a:pPr>
                        <a:defRPr sz="900" b="0">
                          <a:solidFill>
                            <a:srgbClr val="000000"/>
                          </a:solidFill>
                          <a:latin typeface="Lucida Sans"/>
                        </a:defRPr>
                      </a:pPr>
                      <a:r>
                        <a:rPr dirty="0"/>
                        <a:t>Die </a:t>
                      </a:r>
                      <a:r>
                        <a:rPr dirty="0" err="1"/>
                        <a:t>Daten</a:t>
                      </a:r>
                      <a:r>
                        <a:rPr dirty="0"/>
                        <a:t> </a:t>
                      </a:r>
                      <a:r>
                        <a:rPr dirty="0" err="1"/>
                        <a:t>aus</a:t>
                      </a:r>
                      <a:r>
                        <a:rPr dirty="0"/>
                        <a:t> den </a:t>
                      </a:r>
                      <a:r>
                        <a:rPr dirty="0" err="1"/>
                        <a:t>bisherigen</a:t>
                      </a:r>
                      <a:r>
                        <a:rPr dirty="0"/>
                        <a:t> </a:t>
                      </a:r>
                      <a:r>
                        <a:rPr dirty="0" err="1"/>
                        <a:t>Studien</a:t>
                      </a:r>
                      <a:r>
                        <a:rPr dirty="0"/>
                        <a:t> </a:t>
                      </a:r>
                      <a:r>
                        <a:rPr dirty="0" err="1"/>
                        <a:t>sind</a:t>
                      </a:r>
                      <a:r>
                        <a:rPr dirty="0"/>
                        <a:t> </a:t>
                      </a:r>
                      <a:r>
                        <a:rPr dirty="0" err="1"/>
                        <a:t>widersprüchlich</a:t>
                      </a:r>
                      <a:r>
                        <a:rPr dirty="0"/>
                        <a:t> </a:t>
                      </a:r>
                      <a:r>
                        <a:rPr dirty="0" err="1"/>
                        <a:t>bezüglich</a:t>
                      </a:r>
                      <a:r>
                        <a:rPr dirty="0"/>
                        <a:t> der </a:t>
                      </a:r>
                      <a:r>
                        <a:rPr dirty="0" err="1"/>
                        <a:t>Dysphagieverbesserung</a:t>
                      </a:r>
                      <a:r>
                        <a:rPr dirty="0"/>
                        <a:t> und </a:t>
                      </a:r>
                      <a:r>
                        <a:rPr dirty="0" err="1"/>
                        <a:t>Komplikationen</a:t>
                      </a:r>
                      <a:r>
                        <a:rPr dirty="0"/>
                        <a:t> </a:t>
                      </a:r>
                      <a:r>
                        <a:rPr dirty="0" err="1"/>
                        <a:t>bei</a:t>
                      </a:r>
                      <a:r>
                        <a:rPr dirty="0"/>
                        <a:t> SEMS und </a:t>
                      </a:r>
                      <a:r>
                        <a:rPr dirty="0" err="1"/>
                        <a:t>Radiatio</a:t>
                      </a:r>
                      <a:endParaRPr dirty="0"/>
                    </a:p>
                  </a:txBody>
                  <a:tcPr anchor="ctr">
                    <a:solidFill>
                      <a:srgbClr val="FCEACC"/>
                    </a:solidFill>
                  </a:tcPr>
                </a:tc>
                <a:tc>
                  <a:txBody>
                    <a:bodyPr/>
                    <a:lstStyle/>
                    <a:p>
                      <a:pPr>
                        <a:defRPr sz="900" b="0">
                          <a:solidFill>
                            <a:srgbClr val="000000"/>
                          </a:solidFill>
                          <a:latin typeface="Lucida Sans"/>
                        </a:defRPr>
                      </a:pPr>
                      <a:r>
                        <a:rPr dirty="0" err="1"/>
                        <a:t>Prospektiv-randomisierte</a:t>
                      </a:r>
                      <a:r>
                        <a:rPr dirty="0"/>
                        <a:t> Multicenter-Studie </a:t>
                      </a:r>
                      <a:r>
                        <a:rPr dirty="0" err="1"/>
                        <a:t>mit</a:t>
                      </a:r>
                      <a:r>
                        <a:rPr dirty="0"/>
                        <a:t> </a:t>
                      </a:r>
                      <a:r>
                        <a:rPr dirty="0" err="1"/>
                        <a:t>einer</a:t>
                      </a:r>
                      <a:r>
                        <a:rPr dirty="0"/>
                        <a:t> Gruppe SEMS und </a:t>
                      </a:r>
                      <a:r>
                        <a:rPr dirty="0" err="1"/>
                        <a:t>einer</a:t>
                      </a:r>
                      <a:r>
                        <a:rPr dirty="0"/>
                        <a:t> Gruppe SEMS plus </a:t>
                      </a:r>
                      <a:r>
                        <a:rPr dirty="0" err="1"/>
                        <a:t>Radiatio</a:t>
                      </a:r>
                      <a:endParaRPr dirty="0"/>
                    </a:p>
                  </a:txBody>
                  <a:tcPr anchor="ctr">
                    <a:solidFill>
                      <a:srgbClr val="FCEACC"/>
                    </a:solidFill>
                  </a:tcPr>
                </a:tc>
                <a:extLst>
                  <a:ext uri="{0D108BD9-81ED-4DB2-BD59-A6C34878D82A}">
                    <a16:rowId xmlns:a16="http://schemas.microsoft.com/office/drawing/2014/main" val="1048057122"/>
                  </a:ext>
                </a:extLst>
              </a:tr>
            </a:tbl>
          </a:graphicData>
        </a:graphic>
      </p:graphicFrame>
      <p:sp>
        <p:nvSpPr>
          <p:cNvPr id="4" name="Title 1">
            <a:extLst>
              <a:ext uri="{FF2B5EF4-FFF2-40B4-BE49-F238E27FC236}">
                <a16:creationId xmlns:a16="http://schemas.microsoft.com/office/drawing/2014/main" id="{35DF8128-F19D-9D31-2890-7A58836CF9BE}"/>
              </a:ext>
            </a:extLst>
          </p:cNvPr>
          <p:cNvSpPr>
            <a:spLocks noGrp="1"/>
          </p:cNvSpPr>
          <p:nvPr>
            <p:ph type="title"/>
          </p:nvPr>
        </p:nvSpPr>
        <p:spPr>
          <a:xfrm>
            <a:off x="228600" y="762000"/>
            <a:ext cx="8686800" cy="434752"/>
          </a:xfrm>
        </p:spPr>
        <p:txBody>
          <a:bodyPr/>
          <a:lstStyle/>
          <a:p>
            <a:pPr>
              <a:defRPr sz="2000"/>
            </a:pPr>
            <a:r>
              <a:rPr dirty="0" err="1"/>
              <a:t>Forschungsfragen</a:t>
            </a:r>
            <a:endParaRPr dirty="0"/>
          </a:p>
        </p:txBody>
      </p:sp>
    </p:spTree>
    <p:extLst>
      <p:ext uri="{BB962C8B-B14F-4D97-AF65-F5344CB8AC3E}">
        <p14:creationId xmlns:p14="http://schemas.microsoft.com/office/powerpoint/2010/main" val="5677585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E1757355-F994-B3C0-67AA-3E67804326C7}"/>
              </a:ext>
            </a:extLst>
          </p:cNvPr>
          <p:cNvGraphicFramePr>
            <a:graphicFrameLocks noGrp="1"/>
          </p:cNvGraphicFramePr>
          <p:nvPr>
            <p:extLst>
              <p:ext uri="{D42A27DB-BD31-4B8C-83A1-F6EECF244321}">
                <p14:modId xmlns:p14="http://schemas.microsoft.com/office/powerpoint/2010/main" val="2801901340"/>
              </p:ext>
            </p:extLst>
          </p:nvPr>
        </p:nvGraphicFramePr>
        <p:xfrm>
          <a:off x="231553" y="1257300"/>
          <a:ext cx="8686799" cy="4160520"/>
        </p:xfrm>
        <a:graphic>
          <a:graphicData uri="http://schemas.openxmlformats.org/drawingml/2006/table">
            <a:tbl>
              <a:tblPr firstRow="1" bandRow="1">
                <a:tableStyleId>{5C22544A-7EE6-4342-B048-85BDC9FD1C3A}</a:tableStyleId>
              </a:tblPr>
              <a:tblGrid>
                <a:gridCol w="3332335">
                  <a:extLst>
                    <a:ext uri="{9D8B030D-6E8A-4147-A177-3AD203B41FA5}">
                      <a16:colId xmlns:a16="http://schemas.microsoft.com/office/drawing/2014/main" val="1392792728"/>
                    </a:ext>
                  </a:extLst>
                </a:gridCol>
                <a:gridCol w="3034138">
                  <a:extLst>
                    <a:ext uri="{9D8B030D-6E8A-4147-A177-3AD203B41FA5}">
                      <a16:colId xmlns:a16="http://schemas.microsoft.com/office/drawing/2014/main" val="3054829664"/>
                    </a:ext>
                  </a:extLst>
                </a:gridCol>
                <a:gridCol w="2320326">
                  <a:extLst>
                    <a:ext uri="{9D8B030D-6E8A-4147-A177-3AD203B41FA5}">
                      <a16:colId xmlns:a16="http://schemas.microsoft.com/office/drawing/2014/main" val="2681683709"/>
                    </a:ext>
                  </a:extLst>
                </a:gridCol>
              </a:tblGrid>
              <a:tr h="0">
                <a:tc>
                  <a:txBody>
                    <a:bodyPr/>
                    <a:lstStyle/>
                    <a:p>
                      <a:pPr>
                        <a:defRPr sz="900" b="0">
                          <a:solidFill>
                            <a:srgbClr val="000000"/>
                          </a:solidFill>
                          <a:latin typeface="Lucida Sans"/>
                        </a:defRPr>
                      </a:pPr>
                      <a:r>
                        <a:rPr b="1" dirty="0" err="1"/>
                        <a:t>Forschungsfrage</a:t>
                      </a:r>
                      <a:endParaRPr b="1" dirty="0"/>
                    </a:p>
                  </a:txBody>
                  <a:tcPr anchor="ctr">
                    <a:solidFill>
                      <a:srgbClr val="F7BF66"/>
                    </a:solidFill>
                  </a:tcPr>
                </a:tc>
                <a:tc>
                  <a:txBody>
                    <a:bodyPr/>
                    <a:lstStyle/>
                    <a:p>
                      <a:pPr>
                        <a:defRPr sz="900" b="0">
                          <a:solidFill>
                            <a:srgbClr val="000000"/>
                          </a:solidFill>
                          <a:latin typeface="Lucida Sans"/>
                        </a:defRPr>
                      </a:pPr>
                      <a:r>
                        <a:rPr b="1" dirty="0" err="1"/>
                        <a:t>Kurze</a:t>
                      </a:r>
                      <a:r>
                        <a:rPr b="1" dirty="0"/>
                        <a:t> </a:t>
                      </a:r>
                      <a:r>
                        <a:rPr b="1" dirty="0" err="1"/>
                        <a:t>Erläuterung</a:t>
                      </a:r>
                      <a:endParaRPr b="1" dirty="0"/>
                    </a:p>
                  </a:txBody>
                  <a:tcPr anchor="ctr">
                    <a:solidFill>
                      <a:srgbClr val="F7BF66"/>
                    </a:solidFill>
                  </a:tcPr>
                </a:tc>
                <a:tc>
                  <a:txBody>
                    <a:bodyPr/>
                    <a:lstStyle/>
                    <a:p>
                      <a:pPr>
                        <a:defRPr sz="900" b="0">
                          <a:solidFill>
                            <a:srgbClr val="000000"/>
                          </a:solidFill>
                          <a:latin typeface="Lucida Sans"/>
                        </a:defRPr>
                      </a:pPr>
                      <a:r>
                        <a:rPr b="1" dirty="0" err="1"/>
                        <a:t>Vorgeschlagene</a:t>
                      </a:r>
                      <a:r>
                        <a:rPr b="1" dirty="0"/>
                        <a:t> </a:t>
                      </a:r>
                      <a:r>
                        <a:rPr b="1" dirty="0" err="1"/>
                        <a:t>Studienkonzeption</a:t>
                      </a:r>
                      <a:r>
                        <a:rPr b="1" dirty="0"/>
                        <a:t> / </a:t>
                      </a:r>
                      <a:r>
                        <a:rPr b="1" dirty="0" err="1"/>
                        <a:t>Interventionsstudie</a:t>
                      </a:r>
                      <a:r>
                        <a:rPr b="1" dirty="0"/>
                        <a:t> / RCT / Register / etc. (PICO: Population / Intervention / </a:t>
                      </a:r>
                      <a:r>
                        <a:rPr b="1" dirty="0" err="1"/>
                        <a:t>Kontrollgruppe</a:t>
                      </a:r>
                      <a:r>
                        <a:rPr b="1" dirty="0"/>
                        <a:t> / </a:t>
                      </a:r>
                      <a:r>
                        <a:rPr b="1" dirty="0" err="1"/>
                        <a:t>Endpunkt</a:t>
                      </a:r>
                      <a:r>
                        <a:rPr b="1" dirty="0"/>
                        <a:t>)</a:t>
                      </a:r>
                    </a:p>
                  </a:txBody>
                  <a:tcPr anchor="ctr">
                    <a:solidFill>
                      <a:srgbClr val="F7BF66"/>
                    </a:solidFill>
                  </a:tcPr>
                </a:tc>
                <a:extLst>
                  <a:ext uri="{0D108BD9-81ED-4DB2-BD59-A6C34878D82A}">
                    <a16:rowId xmlns:a16="http://schemas.microsoft.com/office/drawing/2014/main" val="2513001278"/>
                  </a:ext>
                </a:extLst>
              </a:tr>
              <a:tr h="0">
                <a:tc>
                  <a:txBody>
                    <a:bodyPr/>
                    <a:lstStyle/>
                    <a:p>
                      <a:pPr>
                        <a:defRPr sz="900" b="0">
                          <a:solidFill>
                            <a:srgbClr val="000000"/>
                          </a:solidFill>
                          <a:latin typeface="Lucida Sans"/>
                        </a:defRPr>
                      </a:pPr>
                      <a:r>
                        <a:rPr dirty="0" err="1"/>
                        <a:t>Welche</a:t>
                      </a:r>
                      <a:r>
                        <a:rPr dirty="0"/>
                        <a:t> </a:t>
                      </a:r>
                      <a:r>
                        <a:rPr dirty="0" err="1"/>
                        <a:t>molekularen</a:t>
                      </a:r>
                      <a:r>
                        <a:rPr dirty="0"/>
                        <a:t> </a:t>
                      </a:r>
                      <a:r>
                        <a:rPr dirty="0" err="1"/>
                        <a:t>Mechanismen</a:t>
                      </a:r>
                      <a:r>
                        <a:rPr dirty="0"/>
                        <a:t> </a:t>
                      </a:r>
                      <a:r>
                        <a:rPr dirty="0" err="1"/>
                        <a:t>liegen</a:t>
                      </a:r>
                      <a:r>
                        <a:rPr dirty="0"/>
                        <a:t> </a:t>
                      </a:r>
                      <a:r>
                        <a:rPr dirty="0" err="1"/>
                        <a:t>einer</a:t>
                      </a:r>
                      <a:r>
                        <a:rPr dirty="0"/>
                        <a:t> </a:t>
                      </a:r>
                      <a:r>
                        <a:rPr dirty="0" err="1"/>
                        <a:t>klinischen</a:t>
                      </a:r>
                      <a:r>
                        <a:rPr dirty="0"/>
                        <a:t> </a:t>
                      </a:r>
                      <a:r>
                        <a:rPr dirty="0" err="1"/>
                        <a:t>Resistenz</a:t>
                      </a:r>
                      <a:r>
                        <a:rPr dirty="0"/>
                        <a:t> </a:t>
                      </a:r>
                      <a:r>
                        <a:rPr dirty="0" err="1"/>
                        <a:t>gegenüber</a:t>
                      </a:r>
                      <a:r>
                        <a:rPr dirty="0"/>
                        <a:t> Checkpoint-</a:t>
                      </a:r>
                      <a:r>
                        <a:rPr dirty="0" err="1"/>
                        <a:t>Inhibitoren</a:t>
                      </a:r>
                      <a:r>
                        <a:rPr dirty="0"/>
                        <a:t> </a:t>
                      </a:r>
                      <a:r>
                        <a:rPr dirty="0" err="1"/>
                        <a:t>zugrunde</a:t>
                      </a:r>
                      <a:r>
                        <a:rPr dirty="0"/>
                        <a:t>?</a:t>
                      </a:r>
                    </a:p>
                  </a:txBody>
                  <a:tcPr anchor="ctr">
                    <a:solidFill>
                      <a:srgbClr val="FCEACC"/>
                    </a:solidFill>
                  </a:tcPr>
                </a:tc>
                <a:tc>
                  <a:txBody>
                    <a:bodyPr/>
                    <a:lstStyle/>
                    <a:p>
                      <a:pPr>
                        <a:defRPr sz="900" b="0">
                          <a:solidFill>
                            <a:srgbClr val="000000"/>
                          </a:solidFill>
                          <a:latin typeface="Lucida Sans"/>
                        </a:defRPr>
                      </a:pPr>
                      <a:r>
                        <a:t>Obwohl der Einsatz von Checkpoint-Inhibitoren die Effektivität der palliativen Systemtherapie von Patienten mit Adeno- oder Plattenepithelkarzinomen des Ösophagus deutlich verbessert hat, erleiden die meisten Patienten im Verlauf der Therapie eine Tumorprogression. Die Identifizierung der tumoralen Resistenz-Mechanismen gegenüber Checkpoint-Inhibitoren könnte zu einer Verbesserung der Behandlungsergebnisse führen.</a:t>
                      </a:r>
                    </a:p>
                  </a:txBody>
                  <a:tcPr anchor="ctr">
                    <a:solidFill>
                      <a:srgbClr val="FCEACC"/>
                    </a:solidFill>
                  </a:tcPr>
                </a:tc>
                <a:tc>
                  <a:txBody>
                    <a:bodyPr/>
                    <a:lstStyle/>
                    <a:p>
                      <a:pPr>
                        <a:defRPr sz="900" b="0">
                          <a:solidFill>
                            <a:srgbClr val="000000"/>
                          </a:solidFill>
                          <a:latin typeface="Lucida Sans"/>
                        </a:defRPr>
                      </a:pPr>
                      <a:r>
                        <a:t>Molekulare Untersuchungen an Tumorgewebe (ggfs Liquid Biopsy) von Patienten, die eine Therapie mit Checkpoint-Inhibitoren erhalten.</a:t>
                      </a:r>
                    </a:p>
                  </a:txBody>
                  <a:tcPr anchor="ctr">
                    <a:solidFill>
                      <a:srgbClr val="FCEACC"/>
                    </a:solidFill>
                  </a:tcPr>
                </a:tc>
                <a:extLst>
                  <a:ext uri="{0D108BD9-81ED-4DB2-BD59-A6C34878D82A}">
                    <a16:rowId xmlns:a16="http://schemas.microsoft.com/office/drawing/2014/main" val="2672715341"/>
                  </a:ext>
                </a:extLst>
              </a:tr>
              <a:tr h="0">
                <a:tc>
                  <a:txBody>
                    <a:bodyPr/>
                    <a:lstStyle/>
                    <a:p>
                      <a:pPr>
                        <a:defRPr sz="900" b="0">
                          <a:solidFill>
                            <a:srgbClr val="000000"/>
                          </a:solidFill>
                          <a:latin typeface="Lucida Sans"/>
                        </a:defRPr>
                      </a:pPr>
                      <a:r>
                        <a:t>Versorgungforschung: Wie viele Patienten mit einem fortgeschrittenen oder metastasierten Ösophaguskarzinom werden in den verschiedenen Therapielinien leitliniengerecht behandelt?</a:t>
                      </a:r>
                    </a:p>
                  </a:txBody>
                  <a:tcPr anchor="ctr">
                    <a:solidFill>
                      <a:srgbClr val="FCEACC"/>
                    </a:solidFill>
                  </a:tcPr>
                </a:tc>
                <a:tc>
                  <a:txBody>
                    <a:bodyPr/>
                    <a:lstStyle/>
                    <a:p>
                      <a:pPr>
                        <a:defRPr sz="900" b="0">
                          <a:solidFill>
                            <a:srgbClr val="000000"/>
                          </a:solidFill>
                          <a:latin typeface="Lucida Sans"/>
                        </a:defRPr>
                      </a:pPr>
                      <a:r>
                        <a:rPr dirty="0" err="1"/>
                        <a:t>Verbesserung</a:t>
                      </a:r>
                      <a:r>
                        <a:rPr dirty="0"/>
                        <a:t> der </a:t>
                      </a:r>
                      <a:r>
                        <a:rPr dirty="0" err="1"/>
                        <a:t>medizinischen</a:t>
                      </a:r>
                      <a:r>
                        <a:rPr dirty="0"/>
                        <a:t> </a:t>
                      </a:r>
                      <a:r>
                        <a:rPr dirty="0" err="1"/>
                        <a:t>Behandlung</a:t>
                      </a:r>
                      <a:r>
                        <a:rPr dirty="0"/>
                        <a:t> von </a:t>
                      </a:r>
                      <a:r>
                        <a:rPr dirty="0" err="1"/>
                        <a:t>Patienten</a:t>
                      </a:r>
                      <a:r>
                        <a:rPr dirty="0"/>
                        <a:t> </a:t>
                      </a:r>
                      <a:r>
                        <a:rPr dirty="0" err="1"/>
                        <a:t>mit</a:t>
                      </a:r>
                      <a:r>
                        <a:rPr dirty="0"/>
                        <a:t> </a:t>
                      </a:r>
                      <a:r>
                        <a:rPr dirty="0" err="1"/>
                        <a:t>fortgeschrittenen</a:t>
                      </a:r>
                      <a:r>
                        <a:rPr dirty="0"/>
                        <a:t> Adeno- </a:t>
                      </a:r>
                      <a:r>
                        <a:rPr dirty="0" err="1"/>
                        <a:t>oder</a:t>
                      </a:r>
                      <a:r>
                        <a:rPr dirty="0"/>
                        <a:t> </a:t>
                      </a:r>
                      <a:r>
                        <a:rPr dirty="0" err="1"/>
                        <a:t>Plattenepithelkarzinomen</a:t>
                      </a:r>
                      <a:r>
                        <a:rPr dirty="0"/>
                        <a:t> des </a:t>
                      </a:r>
                      <a:r>
                        <a:rPr dirty="0" err="1"/>
                        <a:t>Ösophagus</a:t>
                      </a:r>
                      <a:r>
                        <a:rPr dirty="0"/>
                        <a:t>, </a:t>
                      </a:r>
                      <a:r>
                        <a:rPr dirty="0" err="1"/>
                        <a:t>Erfassung</a:t>
                      </a:r>
                      <a:r>
                        <a:rPr dirty="0"/>
                        <a:t> der </a:t>
                      </a:r>
                      <a:r>
                        <a:rPr dirty="0" err="1"/>
                        <a:t>onkologischen</a:t>
                      </a:r>
                      <a:r>
                        <a:rPr dirty="0"/>
                        <a:t> </a:t>
                      </a:r>
                      <a:r>
                        <a:rPr dirty="0" err="1"/>
                        <a:t>Versorgungssituation</a:t>
                      </a:r>
                      <a:endParaRPr dirty="0"/>
                    </a:p>
                  </a:txBody>
                  <a:tcPr anchor="ctr">
                    <a:solidFill>
                      <a:srgbClr val="FCEACC"/>
                    </a:solidFill>
                  </a:tcPr>
                </a:tc>
                <a:tc>
                  <a:txBody>
                    <a:bodyPr/>
                    <a:lstStyle/>
                    <a:p>
                      <a:pPr>
                        <a:defRPr sz="900" b="0">
                          <a:solidFill>
                            <a:srgbClr val="000000"/>
                          </a:solidFill>
                          <a:latin typeface="Lucida Sans"/>
                        </a:defRPr>
                      </a:pPr>
                      <a:r>
                        <a:t>Multizentrische Registerstudie</a:t>
                      </a:r>
                    </a:p>
                  </a:txBody>
                  <a:tcPr anchor="ctr">
                    <a:solidFill>
                      <a:srgbClr val="FCEACC"/>
                    </a:solidFill>
                  </a:tcPr>
                </a:tc>
                <a:extLst>
                  <a:ext uri="{0D108BD9-81ED-4DB2-BD59-A6C34878D82A}">
                    <a16:rowId xmlns:a16="http://schemas.microsoft.com/office/drawing/2014/main" val="1102328731"/>
                  </a:ext>
                </a:extLst>
              </a:tr>
              <a:tr h="0">
                <a:tc>
                  <a:txBody>
                    <a:bodyPr/>
                    <a:lstStyle/>
                    <a:p>
                      <a:pPr>
                        <a:defRPr sz="900" b="0">
                          <a:solidFill>
                            <a:srgbClr val="000000"/>
                          </a:solidFill>
                          <a:latin typeface="Lucida Sans"/>
                        </a:defRPr>
                      </a:pPr>
                      <a:r>
                        <a:rPr dirty="0" err="1"/>
                        <a:t>Kann</a:t>
                      </a:r>
                      <a:r>
                        <a:rPr dirty="0"/>
                        <a:t> </a:t>
                      </a:r>
                      <a:r>
                        <a:rPr dirty="0" err="1"/>
                        <a:t>eine</a:t>
                      </a:r>
                      <a:r>
                        <a:rPr dirty="0"/>
                        <a:t> </a:t>
                      </a:r>
                      <a:r>
                        <a:rPr dirty="0" err="1"/>
                        <a:t>Kombination</a:t>
                      </a:r>
                      <a:r>
                        <a:rPr dirty="0"/>
                        <a:t> </a:t>
                      </a:r>
                      <a:r>
                        <a:rPr dirty="0" err="1"/>
                        <a:t>aus</a:t>
                      </a:r>
                      <a:r>
                        <a:rPr dirty="0"/>
                        <a:t> SEMS und </a:t>
                      </a:r>
                      <a:r>
                        <a:rPr dirty="0" err="1"/>
                        <a:t>palliativer</a:t>
                      </a:r>
                      <a:r>
                        <a:rPr dirty="0"/>
                        <a:t> </a:t>
                      </a:r>
                      <a:r>
                        <a:rPr dirty="0" err="1"/>
                        <a:t>Radiatio</a:t>
                      </a:r>
                      <a:r>
                        <a:rPr dirty="0"/>
                        <a:t> </a:t>
                      </a:r>
                      <a:r>
                        <a:rPr dirty="0" err="1"/>
                        <a:t>eine</a:t>
                      </a:r>
                      <a:r>
                        <a:rPr dirty="0"/>
                        <a:t> </a:t>
                      </a:r>
                      <a:r>
                        <a:rPr dirty="0" err="1"/>
                        <a:t>Verbesserung</a:t>
                      </a:r>
                      <a:r>
                        <a:rPr dirty="0"/>
                        <a:t> der </a:t>
                      </a:r>
                      <a:r>
                        <a:rPr dirty="0" err="1"/>
                        <a:t>Dysphagie</a:t>
                      </a:r>
                      <a:r>
                        <a:rPr dirty="0"/>
                        <a:t> </a:t>
                      </a:r>
                      <a:r>
                        <a:rPr dirty="0" err="1"/>
                        <a:t>ohne</a:t>
                      </a:r>
                      <a:r>
                        <a:rPr dirty="0"/>
                        <a:t> </a:t>
                      </a:r>
                      <a:r>
                        <a:rPr dirty="0" err="1"/>
                        <a:t>Zunahme</a:t>
                      </a:r>
                      <a:r>
                        <a:rPr dirty="0"/>
                        <a:t> der </a:t>
                      </a:r>
                      <a:r>
                        <a:rPr dirty="0" err="1"/>
                        <a:t>Komplikationen</a:t>
                      </a:r>
                      <a:r>
                        <a:rPr dirty="0"/>
                        <a:t> </a:t>
                      </a:r>
                      <a:r>
                        <a:rPr dirty="0" err="1"/>
                        <a:t>erzielen</a:t>
                      </a:r>
                      <a:r>
                        <a:rPr dirty="0"/>
                        <a:t>?</a:t>
                      </a:r>
                    </a:p>
                  </a:txBody>
                  <a:tcPr anchor="ctr">
                    <a:solidFill>
                      <a:srgbClr val="FCEACC"/>
                    </a:solidFill>
                  </a:tcPr>
                </a:tc>
                <a:tc>
                  <a:txBody>
                    <a:bodyPr/>
                    <a:lstStyle/>
                    <a:p>
                      <a:pPr>
                        <a:defRPr sz="900" b="0">
                          <a:solidFill>
                            <a:srgbClr val="000000"/>
                          </a:solidFill>
                          <a:latin typeface="Lucida Sans"/>
                        </a:defRPr>
                      </a:pPr>
                      <a:r>
                        <a:rPr dirty="0"/>
                        <a:t>Die </a:t>
                      </a:r>
                      <a:r>
                        <a:rPr dirty="0" err="1"/>
                        <a:t>Daten</a:t>
                      </a:r>
                      <a:r>
                        <a:rPr dirty="0"/>
                        <a:t> </a:t>
                      </a:r>
                      <a:r>
                        <a:rPr dirty="0" err="1"/>
                        <a:t>aus</a:t>
                      </a:r>
                      <a:r>
                        <a:rPr dirty="0"/>
                        <a:t> den </a:t>
                      </a:r>
                      <a:r>
                        <a:rPr dirty="0" err="1"/>
                        <a:t>bisherigen</a:t>
                      </a:r>
                      <a:r>
                        <a:rPr dirty="0"/>
                        <a:t> </a:t>
                      </a:r>
                      <a:r>
                        <a:rPr dirty="0" err="1"/>
                        <a:t>Studien</a:t>
                      </a:r>
                      <a:r>
                        <a:rPr dirty="0"/>
                        <a:t> </a:t>
                      </a:r>
                      <a:r>
                        <a:rPr dirty="0" err="1"/>
                        <a:t>sind</a:t>
                      </a:r>
                      <a:r>
                        <a:rPr dirty="0"/>
                        <a:t> </a:t>
                      </a:r>
                      <a:r>
                        <a:rPr dirty="0" err="1"/>
                        <a:t>widersprüchlich</a:t>
                      </a:r>
                      <a:r>
                        <a:rPr dirty="0"/>
                        <a:t> </a:t>
                      </a:r>
                      <a:r>
                        <a:rPr dirty="0" err="1"/>
                        <a:t>bezüglich</a:t>
                      </a:r>
                      <a:r>
                        <a:rPr dirty="0"/>
                        <a:t> der </a:t>
                      </a:r>
                      <a:r>
                        <a:rPr dirty="0" err="1"/>
                        <a:t>Dysphagieverbesserung</a:t>
                      </a:r>
                      <a:r>
                        <a:rPr dirty="0"/>
                        <a:t> und </a:t>
                      </a:r>
                      <a:r>
                        <a:rPr dirty="0" err="1"/>
                        <a:t>Komplikationen</a:t>
                      </a:r>
                      <a:r>
                        <a:rPr dirty="0"/>
                        <a:t> </a:t>
                      </a:r>
                      <a:r>
                        <a:rPr dirty="0" err="1"/>
                        <a:t>bei</a:t>
                      </a:r>
                      <a:r>
                        <a:rPr dirty="0"/>
                        <a:t> SEMS und </a:t>
                      </a:r>
                      <a:r>
                        <a:rPr dirty="0" err="1"/>
                        <a:t>Radiatio</a:t>
                      </a:r>
                      <a:endParaRPr dirty="0"/>
                    </a:p>
                  </a:txBody>
                  <a:tcPr anchor="ctr">
                    <a:solidFill>
                      <a:srgbClr val="FCEACC"/>
                    </a:solidFill>
                  </a:tcPr>
                </a:tc>
                <a:tc>
                  <a:txBody>
                    <a:bodyPr/>
                    <a:lstStyle/>
                    <a:p>
                      <a:pPr>
                        <a:defRPr sz="900" b="0">
                          <a:solidFill>
                            <a:srgbClr val="000000"/>
                          </a:solidFill>
                          <a:latin typeface="Lucida Sans"/>
                        </a:defRPr>
                      </a:pPr>
                      <a:r>
                        <a:rPr dirty="0" err="1"/>
                        <a:t>Prospektiv-randomisierte</a:t>
                      </a:r>
                      <a:r>
                        <a:rPr dirty="0"/>
                        <a:t> Multicenter-Studie </a:t>
                      </a:r>
                      <a:r>
                        <a:rPr dirty="0" err="1"/>
                        <a:t>mit</a:t>
                      </a:r>
                      <a:r>
                        <a:rPr dirty="0"/>
                        <a:t> </a:t>
                      </a:r>
                      <a:r>
                        <a:rPr dirty="0" err="1"/>
                        <a:t>einer</a:t>
                      </a:r>
                      <a:r>
                        <a:rPr dirty="0"/>
                        <a:t> Gruppe SEMS und </a:t>
                      </a:r>
                      <a:r>
                        <a:rPr dirty="0" err="1"/>
                        <a:t>einer</a:t>
                      </a:r>
                      <a:r>
                        <a:rPr dirty="0"/>
                        <a:t> Gruppe SEMS plus </a:t>
                      </a:r>
                      <a:r>
                        <a:rPr dirty="0" err="1"/>
                        <a:t>Radiatio</a:t>
                      </a:r>
                      <a:endParaRPr dirty="0"/>
                    </a:p>
                  </a:txBody>
                  <a:tcPr anchor="ctr">
                    <a:solidFill>
                      <a:srgbClr val="FCEACC"/>
                    </a:solidFill>
                  </a:tcPr>
                </a:tc>
                <a:extLst>
                  <a:ext uri="{0D108BD9-81ED-4DB2-BD59-A6C34878D82A}">
                    <a16:rowId xmlns:a16="http://schemas.microsoft.com/office/drawing/2014/main" val="1048057122"/>
                  </a:ext>
                </a:extLst>
              </a:tr>
              <a:tr h="0">
                <a:tc>
                  <a:txBody>
                    <a:bodyPr/>
                    <a:lstStyle/>
                    <a:p>
                      <a:pPr>
                        <a:defRPr sz="900" b="0">
                          <a:solidFill>
                            <a:srgbClr val="000000"/>
                          </a:solidFill>
                          <a:latin typeface="Lucida Sans"/>
                        </a:defRPr>
                      </a:pPr>
                      <a:r>
                        <a:rPr dirty="0" err="1"/>
                        <a:t>Kann</a:t>
                      </a:r>
                      <a:r>
                        <a:rPr dirty="0"/>
                        <a:t> in der </a:t>
                      </a:r>
                      <a:r>
                        <a:rPr dirty="0" err="1"/>
                        <a:t>palliativen</a:t>
                      </a:r>
                      <a:r>
                        <a:rPr dirty="0"/>
                        <a:t> </a:t>
                      </a:r>
                      <a:r>
                        <a:rPr dirty="0" err="1"/>
                        <a:t>Therapie</a:t>
                      </a:r>
                      <a:r>
                        <a:rPr dirty="0"/>
                        <a:t> </a:t>
                      </a:r>
                      <a:r>
                        <a:rPr dirty="0" err="1"/>
                        <a:t>mit</a:t>
                      </a:r>
                      <a:r>
                        <a:rPr dirty="0"/>
                        <a:t> der </a:t>
                      </a:r>
                      <a:r>
                        <a:rPr dirty="0" err="1"/>
                        <a:t>Kryospray-Therapie</a:t>
                      </a:r>
                      <a:r>
                        <a:rPr dirty="0"/>
                        <a:t> </a:t>
                      </a:r>
                      <a:r>
                        <a:rPr dirty="0" err="1"/>
                        <a:t>eine</a:t>
                      </a:r>
                      <a:r>
                        <a:rPr dirty="0"/>
                        <a:t> </a:t>
                      </a:r>
                      <a:r>
                        <a:rPr dirty="0" err="1"/>
                        <a:t>Verbesserung</a:t>
                      </a:r>
                      <a:r>
                        <a:rPr dirty="0"/>
                        <a:t> der </a:t>
                      </a:r>
                      <a:r>
                        <a:rPr dirty="0" err="1"/>
                        <a:t>Dysphagie</a:t>
                      </a:r>
                      <a:r>
                        <a:rPr dirty="0"/>
                        <a:t> </a:t>
                      </a:r>
                      <a:r>
                        <a:rPr dirty="0" err="1"/>
                        <a:t>erreicht</a:t>
                      </a:r>
                      <a:r>
                        <a:rPr dirty="0"/>
                        <a:t> </a:t>
                      </a:r>
                      <a:r>
                        <a:rPr dirty="0" err="1"/>
                        <a:t>werden</a:t>
                      </a:r>
                      <a:r>
                        <a:rPr dirty="0"/>
                        <a:t>?</a:t>
                      </a:r>
                    </a:p>
                  </a:txBody>
                  <a:tcPr anchor="ctr">
                    <a:solidFill>
                      <a:srgbClr val="FCEACC"/>
                    </a:solidFill>
                  </a:tcPr>
                </a:tc>
                <a:tc>
                  <a:txBody>
                    <a:bodyPr/>
                    <a:lstStyle/>
                    <a:p>
                      <a:pPr>
                        <a:defRPr sz="900" b="0">
                          <a:solidFill>
                            <a:srgbClr val="000000"/>
                          </a:solidFill>
                          <a:latin typeface="Lucida Sans"/>
                        </a:defRPr>
                      </a:pPr>
                      <a:r>
                        <a:t>Erste Kohortenstudien legen nahe, dass mit der Kryospray-Therapie eine Verbesserung der Dysphagie ähnlich wie bei SEMS-Anlage erreicht werden kann.</a:t>
                      </a:r>
                    </a:p>
                  </a:txBody>
                  <a:tcPr anchor="ctr">
                    <a:solidFill>
                      <a:srgbClr val="FCEACC"/>
                    </a:solidFill>
                  </a:tcPr>
                </a:tc>
                <a:tc>
                  <a:txBody>
                    <a:bodyPr/>
                    <a:lstStyle/>
                    <a:p>
                      <a:pPr>
                        <a:defRPr sz="900" b="0">
                          <a:solidFill>
                            <a:srgbClr val="000000"/>
                          </a:solidFill>
                          <a:latin typeface="Lucida Sans"/>
                        </a:defRPr>
                      </a:pPr>
                      <a:r>
                        <a:rPr dirty="0" err="1"/>
                        <a:t>Prospektive</a:t>
                      </a:r>
                      <a:r>
                        <a:rPr dirty="0"/>
                        <a:t> </a:t>
                      </a:r>
                      <a:r>
                        <a:rPr dirty="0" err="1"/>
                        <a:t>multizentrische</a:t>
                      </a:r>
                      <a:r>
                        <a:rPr dirty="0"/>
                        <a:t> </a:t>
                      </a:r>
                      <a:r>
                        <a:rPr dirty="0" err="1"/>
                        <a:t>Kohortenstudie</a:t>
                      </a:r>
                      <a:endParaRPr dirty="0"/>
                    </a:p>
                  </a:txBody>
                  <a:tcPr anchor="ctr">
                    <a:solidFill>
                      <a:srgbClr val="FCEACC"/>
                    </a:solidFill>
                  </a:tcPr>
                </a:tc>
                <a:extLst>
                  <a:ext uri="{0D108BD9-81ED-4DB2-BD59-A6C34878D82A}">
                    <a16:rowId xmlns:a16="http://schemas.microsoft.com/office/drawing/2014/main" val="3821757379"/>
                  </a:ext>
                </a:extLst>
              </a:tr>
            </a:tbl>
          </a:graphicData>
        </a:graphic>
      </p:graphicFrame>
      <p:sp>
        <p:nvSpPr>
          <p:cNvPr id="4" name="Title 1">
            <a:extLst>
              <a:ext uri="{FF2B5EF4-FFF2-40B4-BE49-F238E27FC236}">
                <a16:creationId xmlns:a16="http://schemas.microsoft.com/office/drawing/2014/main" id="{35DF8128-F19D-9D31-2890-7A58836CF9BE}"/>
              </a:ext>
            </a:extLst>
          </p:cNvPr>
          <p:cNvSpPr>
            <a:spLocks noGrp="1"/>
          </p:cNvSpPr>
          <p:nvPr>
            <p:ph type="title"/>
          </p:nvPr>
        </p:nvSpPr>
        <p:spPr>
          <a:xfrm>
            <a:off x="228600" y="762000"/>
            <a:ext cx="8686800" cy="434752"/>
          </a:xfrm>
        </p:spPr>
        <p:txBody>
          <a:bodyPr/>
          <a:lstStyle/>
          <a:p>
            <a:pPr>
              <a:defRPr sz="2000"/>
            </a:pPr>
            <a:r>
              <a:rPr dirty="0" err="1"/>
              <a:t>Forschungsfragen</a:t>
            </a:r>
            <a:endParaRPr dirty="0"/>
          </a:p>
        </p:txBody>
      </p:sp>
    </p:spTree>
    <p:extLst>
      <p:ext uri="{BB962C8B-B14F-4D97-AF65-F5344CB8AC3E}">
        <p14:creationId xmlns:p14="http://schemas.microsoft.com/office/powerpoint/2010/main" val="39088868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a:xfrm>
            <a:off x="228600" y="681900"/>
            <a:ext cx="8686800" cy="1066800"/>
          </a:xfrm>
        </p:spPr>
        <p:txBody>
          <a:bodyPr/>
          <a:lstStyle/>
          <a:p>
            <a:r>
              <a:rPr lang="de-DE" dirty="0"/>
              <a:t>Zusätzliche Literaturreferenzen</a:t>
            </a:r>
          </a:p>
        </p:txBody>
      </p:sp>
      <p:sp>
        <p:nvSpPr>
          <p:cNvPr id="3" name="Inhaltsplatzhalter 2">
            <a:extLst>
              <a:ext uri="{FF2B5EF4-FFF2-40B4-BE49-F238E27FC236}">
                <a16:creationId xmlns:a16="http://schemas.microsoft.com/office/drawing/2014/main" id="{0E570F90-49E3-5ACB-B737-3AA78C5050BF}"/>
              </a:ext>
            </a:extLst>
          </p:cNvPr>
          <p:cNvSpPr>
            <a:spLocks noGrp="1"/>
          </p:cNvSpPr>
          <p:nvPr>
            <p:ph idx="1"/>
          </p:nvPr>
        </p:nvSpPr>
        <p:spPr/>
        <p:txBody>
          <a:bodyPr/>
          <a:lstStyle/>
          <a:p>
            <a:pPr marL="171450" indent="-171450">
              <a:buChar char="•"/>
              <a:defRPr sz="900"/>
            </a:pPr>
            <a:r>
              <a:rPr dirty="0" err="1"/>
              <a:t>Kreienberg</a:t>
            </a:r>
            <a:r>
              <a:rPr dirty="0"/>
              <a:t>, R. et al. </a:t>
            </a:r>
            <a:r>
              <a:rPr dirty="0" err="1"/>
              <a:t>Interdisziplinäre</a:t>
            </a:r>
            <a:r>
              <a:rPr dirty="0"/>
              <a:t> S3-Leitlinie für die </a:t>
            </a:r>
            <a:r>
              <a:rPr dirty="0" err="1"/>
              <a:t>Diagnostik,Therapie</a:t>
            </a:r>
            <a:r>
              <a:rPr dirty="0"/>
              <a:t> und </a:t>
            </a:r>
            <a:r>
              <a:rPr dirty="0" err="1"/>
              <a:t>Nachsorge</a:t>
            </a:r>
            <a:r>
              <a:rPr dirty="0"/>
              <a:t> des </a:t>
            </a:r>
            <a:r>
              <a:rPr dirty="0" err="1"/>
              <a:t>Mammakarzinoms</a:t>
            </a:r>
            <a:r>
              <a:rPr dirty="0"/>
              <a:t>. AWMF-Register-Nummer: 032 - 045OL2012</a:t>
            </a:r>
            <a:endParaRPr lang="de-DE" dirty="0"/>
          </a:p>
          <a:p>
            <a:pPr marL="171450" indent="-171450">
              <a:buChar char="•"/>
              <a:defRPr sz="900"/>
            </a:pPr>
            <a:r>
              <a:rPr dirty="0"/>
              <a:t>Tranchemontagne, J., </a:t>
            </a:r>
            <a:r>
              <a:rPr dirty="0" err="1"/>
              <a:t>Stadification</a:t>
            </a:r>
            <a:r>
              <a:rPr dirty="0"/>
              <a:t> </a:t>
            </a:r>
            <a:r>
              <a:rPr dirty="0" err="1"/>
              <a:t>initiale</a:t>
            </a:r>
            <a:r>
              <a:rPr dirty="0"/>
              <a:t> du cancer de </a:t>
            </a:r>
            <a:r>
              <a:rPr dirty="0" err="1"/>
              <a:t>l'oesophage</a:t>
            </a:r>
            <a:r>
              <a:rPr dirty="0"/>
              <a:t>: </a:t>
            </a:r>
            <a:r>
              <a:rPr dirty="0" err="1"/>
              <a:t>revuesystematique</a:t>
            </a:r>
            <a:r>
              <a:rPr dirty="0"/>
              <a:t> sur la performance des </a:t>
            </a:r>
            <a:r>
              <a:rPr dirty="0" err="1"/>
              <a:t>methodes</a:t>
            </a:r>
            <a:r>
              <a:rPr dirty="0"/>
              <a:t> </a:t>
            </a:r>
            <a:r>
              <a:rPr dirty="0" err="1"/>
              <a:t>diagnostiques</a:t>
            </a:r>
            <a:r>
              <a:rPr dirty="0"/>
              <a:t>. Initial staging </a:t>
            </a:r>
            <a:r>
              <a:rPr dirty="0" err="1"/>
              <a:t>ofoesophageal</a:t>
            </a:r>
            <a:r>
              <a:rPr dirty="0"/>
              <a:t> cancer: systematic review of the performance of </a:t>
            </a:r>
            <a:r>
              <a:rPr dirty="0" err="1"/>
              <a:t>diagnosticmethods</a:t>
            </a:r>
            <a:r>
              <a:rPr dirty="0"/>
              <a:t>. </a:t>
            </a:r>
            <a:r>
              <a:rPr dirty="0" err="1"/>
              <a:t>Agence</a:t>
            </a:r>
            <a:r>
              <a:rPr dirty="0"/>
              <a:t> </a:t>
            </a:r>
            <a:r>
              <a:rPr dirty="0" err="1"/>
              <a:t>d'evaluation</a:t>
            </a:r>
            <a:r>
              <a:rPr dirty="0"/>
              <a:t> des technologies et des modes </a:t>
            </a:r>
            <a:r>
              <a:rPr dirty="0" err="1"/>
              <a:t>d'intervention</a:t>
            </a:r>
            <a:r>
              <a:rPr dirty="0"/>
              <a:t> </a:t>
            </a:r>
            <a:r>
              <a:rPr dirty="0" err="1"/>
              <a:t>ensante</a:t>
            </a:r>
            <a:r>
              <a:rPr dirty="0"/>
              <a:t> \(AETMIS\). ETMIS 5\(6\). Montreal 2009</a:t>
            </a:r>
          </a:p>
          <a:p>
            <a:pPr marL="171450" indent="-171450">
              <a:buChar char="•"/>
              <a:defRPr sz="900"/>
            </a:pPr>
            <a:r>
              <a:rPr dirty="0"/>
              <a:t>1591-223X, Dossier 209-2011 ISSN, </a:t>
            </a:r>
            <a:r>
              <a:rPr dirty="0" err="1"/>
              <a:t>Servizio</a:t>
            </a:r>
            <a:r>
              <a:rPr dirty="0"/>
              <a:t> </a:t>
            </a:r>
            <a:r>
              <a:rPr dirty="0" err="1"/>
              <a:t>Santario</a:t>
            </a:r>
            <a:r>
              <a:rPr dirty="0"/>
              <a:t> </a:t>
            </a:r>
            <a:r>
              <a:rPr dirty="0" err="1"/>
              <a:t>Regionale</a:t>
            </a:r>
            <a:r>
              <a:rPr dirty="0"/>
              <a:t> ER. Dossier209-2011 ISSN 1591-223X , 2011.</a:t>
            </a:r>
            <a:endParaRPr lang="de-DE" dirty="0"/>
          </a:p>
          <a:p>
            <a:pPr marL="171450" indent="-171450">
              <a:defRPr sz="900"/>
            </a:pPr>
            <a:r>
              <a:rPr lang="en-US" sz="900" dirty="0"/>
              <a:t>Medical Services Advisory Committee 2. Positron emission tomography for </a:t>
            </a:r>
            <a:r>
              <a:rPr lang="en-US" sz="900" dirty="0" err="1"/>
              <a:t>oesophageal</a:t>
            </a:r>
            <a:r>
              <a:rPr lang="en-US" sz="900" dirty="0"/>
              <a:t> and gastric cancer : assessment report / prepared by the Medical Services Advisory Committee with the assistance of Silke </a:t>
            </a:r>
            <a:r>
              <a:rPr lang="en-US" sz="900" dirty="0" err="1"/>
              <a:t>Walleser</a:t>
            </a:r>
            <a:r>
              <a:rPr lang="en-US" sz="900" dirty="0"/>
              <a:t> et al Australia. </a:t>
            </a:r>
            <a:r>
              <a:rPr lang="de-DE" sz="900" dirty="0"/>
              <a:t>2008</a:t>
            </a:r>
          </a:p>
          <a:p>
            <a:pPr marL="171450" indent="-171450">
              <a:buChar char="•"/>
              <a:defRPr sz="900"/>
            </a:pPr>
            <a:endParaRPr dirty="0"/>
          </a:p>
        </p:txBody>
      </p:sp>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421215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Patienteninformation und Aufklärung</a:t>
            </a:r>
          </a:p>
          <a:p>
            <a:r>
              <a:rPr sz="1400"/>
              <a:t>Kapitel 3.1: Informationsmaterial</a:t>
            </a:r>
          </a:p>
        </p:txBody>
      </p:sp>
      <p:graphicFrame>
        <p:nvGraphicFramePr>
          <p:cNvPr id="3" name="Table 2"/>
          <p:cNvGraphicFramePr>
            <a:graphicFrameLocks noGrp="1"/>
          </p:cNvGraphicFramePr>
          <p:nvPr>
            <p:extLst>
              <p:ext uri="{D42A27DB-BD31-4B8C-83A1-F6EECF244321}">
                <p14:modId xmlns:p14="http://schemas.microsoft.com/office/powerpoint/2010/main" val="3030277838"/>
              </p:ext>
            </p:extLst>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Informationsmaterialien (Print- und Internetmedien) sollen nach definierten Qualitätskriterien für Gesundheitsinformationen erstellt und den Patienten zur Verfügung gestellt werden, um sie durch eine verständliche Risikokommunikation (z.B.  Angabe von absoluten Risikoreduktionen) in ihrer selbstbestimmten Entscheidung für oder gegen die medizinischen Maßnahmen zu unterstützen.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021-023OL-4.0-3.1-2023G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Patienteninformation und Aufklärung</a:t>
            </a:r>
          </a:p>
          <a:p>
            <a:r>
              <a:rPr sz="1400"/>
              <a:t>Kapitel 3.2: Grundprinzipien einer patientenzentrierten Kommunikation</a:t>
            </a:r>
          </a:p>
        </p:txBody>
      </p:sp>
      <p:graphicFrame>
        <p:nvGraphicFramePr>
          <p:cNvPr id="3" name="Table 2"/>
          <p:cNvGraphicFramePr>
            <a:graphicFrameLocks noGrp="1"/>
          </p:cNvGraphicFramePr>
          <p:nvPr/>
        </p:nvGraphicFramePr>
        <p:xfrm>
          <a:off x="360000" y="1890000"/>
          <a:ext cx="7920000" cy="3249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u="none">
                          <a:latin typeface="Lucida Sans"/>
                        </a:rPr>
                        <a:t>Die Art der Vermittlung von Informationen und der Aufklärung der Patientin soll nach den folgenden Grundprinzipien einer patientenzentrierten Kommunikation, die eine partizipative Entscheidungsfindung ermöglicht, erfolgen:</a:t>
                      </a:r>
                    </a:p>
                    <a:p>
                      <a:pPr marL="171450" indent="-171450">
                        <a:buChar char="•"/>
                      </a:pPr>
                      <a:r>
                        <a:rPr sz="1000" u="none">
                          <a:latin typeface="Lucida Sans"/>
                        </a:rPr>
                        <a:t>Ausdruck von Empathie und aktives Zuhören,</a:t>
                      </a:r>
                    </a:p>
                    <a:p>
                      <a:pPr marL="171450" indent="-171450">
                        <a:buChar char="•"/>
                      </a:pPr>
                      <a:r>
                        <a:rPr sz="1000" u="none">
                          <a:latin typeface="Lucida Sans"/>
                        </a:rPr>
                        <a:t>direktes und einfühlsames Ansprechen schwieriger Themen,</a:t>
                      </a:r>
                    </a:p>
                    <a:p>
                      <a:pPr marL="171450" indent="-171450">
                        <a:buChar char="•"/>
                      </a:pPr>
                      <a:r>
                        <a:rPr sz="1000" u="none">
                          <a:latin typeface="Lucida Sans"/>
                        </a:rPr>
                        <a:t>wenn möglich, Vermeidung von medizinischem Fachvokabular, ggf. Erklärung von Fachbegriffen,</a:t>
                      </a:r>
                    </a:p>
                    <a:p>
                      <a:pPr marL="171450" indent="-171450">
                        <a:buChar char="•"/>
                      </a:pPr>
                      <a:r>
                        <a:rPr sz="1000" u="none">
                          <a:latin typeface="Lucida Sans"/>
                        </a:rPr>
                        <a:t>Strategien, um das Verständnis zu verbessern (Wiederholung, Zusammenfassung wichtiger Informationen, Nutzung von Graphiken u.a.)</a:t>
                      </a:r>
                    </a:p>
                    <a:p>
                      <a:pPr marL="171450" indent="-171450">
                        <a:buChar char="•"/>
                      </a:pPr>
                      <a:r>
                        <a:rPr sz="1000" u="none">
                          <a:latin typeface="Lucida Sans"/>
                        </a:rPr>
                        <a:t>Ermutigung, Fragen zu stellen</a:t>
                      </a:r>
                    </a:p>
                    <a:p>
                      <a:pPr marL="171450" indent="-171450">
                        <a:buChar char="•"/>
                      </a:pPr>
                      <a:r>
                        <a:rPr sz="1000" u="none">
                          <a:latin typeface="Lucida Sans"/>
                        </a:rPr>
                        <a:t>Erlaubnis und Ermutigung, Gefühle auszudrücken</a:t>
                      </a:r>
                    </a:p>
                    <a:p>
                      <a:pPr marL="171450" indent="-171450">
                        <a:buChar char="•"/>
                        <a:defRPr sz="1000">
                          <a:solidFill>
                            <a:srgbClr val="000000"/>
                          </a:solidFill>
                          <a:latin typeface="Lucida Sans"/>
                        </a:defRPr>
                      </a:pPr>
                      <a:r>
                        <a:rPr sz="1000" u="none">
                          <a:latin typeface="Lucida Sans"/>
                        </a:rPr>
                        <a:t>weiterführende Hilfe anbieten (siehe Abschnitt Psychoonkologie)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Kreienberg, R. et al. Interdisziplinäre S3-Leitlinie für die Diagnostik,Therapie und Nachsorge des Mammakarzinoms. AWMF-Register-Nummer: 032 - 045OL2012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021-023OL-4.0-3.2-2023G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Patienteninformation und Aufklärung</a:t>
            </a:r>
          </a:p>
          <a:p>
            <a:r>
              <a:rPr sz="1400"/>
              <a:t>Kapitel 3.3: Therapieaufklärungsgespräch</a:t>
            </a:r>
          </a:p>
        </p:txBody>
      </p:sp>
      <p:graphicFrame>
        <p:nvGraphicFramePr>
          <p:cNvPr id="3" name="Table 2"/>
          <p:cNvGraphicFramePr>
            <a:graphicFrameLocks noGrp="1"/>
          </p:cNvGraphicFramePr>
          <p:nvPr>
            <p:extLst>
              <p:ext uri="{D42A27DB-BD31-4B8C-83A1-F6EECF244321}">
                <p14:modId xmlns:p14="http://schemas.microsoft.com/office/powerpoint/2010/main" val="1886115572"/>
              </p:ext>
            </p:extLst>
          </p:nvPr>
        </p:nvGraphicFramePr>
        <p:xfrm>
          <a:off x="323528" y="1628800"/>
          <a:ext cx="7920000" cy="46729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477730">
                <a:tc>
                  <a:txBody>
                    <a:bodyPr/>
                    <a:lstStyle/>
                    <a:p>
                      <a:pPr>
                        <a:defRPr sz="2000" b="1">
                          <a:solidFill>
                            <a:srgbClr val="000000"/>
                          </a:solidFill>
                          <a:latin typeface="Lucida Sans"/>
                        </a:defRPr>
                      </a:pPr>
                      <a:r>
                        <a:t>EK</a:t>
                      </a:r>
                    </a:p>
                  </a:txBody>
                  <a:tcPr>
                    <a:solidFill>
                      <a:srgbClr val="FCEACC"/>
                    </a:solidFill>
                  </a:tcPr>
                </a:tc>
                <a:tc gridSpan="2">
                  <a:txBody>
                    <a:bodyPr/>
                    <a:lstStyle/>
                    <a:p>
                      <a:r>
                        <a:rPr sz="900" u="none" dirty="0">
                          <a:latin typeface="Lucida Sans"/>
                        </a:rPr>
                        <a:t>Als </a:t>
                      </a:r>
                      <a:r>
                        <a:rPr sz="900" u="none" dirty="0" err="1">
                          <a:latin typeface="Lucida Sans"/>
                        </a:rPr>
                        <a:t>Inhalte</a:t>
                      </a:r>
                      <a:r>
                        <a:rPr sz="900" u="none" dirty="0">
                          <a:latin typeface="Lucida Sans"/>
                        </a:rPr>
                        <a:t> </a:t>
                      </a:r>
                      <a:r>
                        <a:rPr sz="900" u="none" dirty="0" err="1">
                          <a:latin typeface="Lucida Sans"/>
                        </a:rPr>
                        <a:t>eines</a:t>
                      </a:r>
                      <a:r>
                        <a:rPr sz="900" u="none" dirty="0">
                          <a:latin typeface="Lucida Sans"/>
                        </a:rPr>
                        <a:t> </a:t>
                      </a:r>
                      <a:r>
                        <a:rPr sz="900" u="none" dirty="0" err="1">
                          <a:latin typeface="Lucida Sans"/>
                        </a:rPr>
                        <a:t>Therapieaufklärungsgespräches</a:t>
                      </a:r>
                      <a:r>
                        <a:rPr sz="900" u="none" dirty="0">
                          <a:latin typeface="Lucida Sans"/>
                        </a:rPr>
                        <a:t> </a:t>
                      </a:r>
                      <a:r>
                        <a:rPr sz="900" u="none" dirty="0" err="1">
                          <a:latin typeface="Lucida Sans"/>
                        </a:rPr>
                        <a:t>sollten</a:t>
                      </a:r>
                      <a:r>
                        <a:rPr sz="900" u="none" dirty="0">
                          <a:latin typeface="Lucida Sans"/>
                        </a:rPr>
                        <a:t> je </a:t>
                      </a:r>
                      <a:r>
                        <a:rPr sz="900" u="none" dirty="0" err="1">
                          <a:latin typeface="Lucida Sans"/>
                        </a:rPr>
                        <a:t>nach</a:t>
                      </a:r>
                      <a:r>
                        <a:rPr sz="900" u="none" dirty="0">
                          <a:latin typeface="Lucida Sans"/>
                        </a:rPr>
                        <a:t> </a:t>
                      </a:r>
                      <a:r>
                        <a:rPr sz="900" u="none" dirty="0" err="1">
                          <a:latin typeface="Lucida Sans"/>
                        </a:rPr>
                        <a:t>Therapieansatz</a:t>
                      </a:r>
                      <a:r>
                        <a:rPr sz="900" u="none" dirty="0">
                          <a:latin typeface="Lucida Sans"/>
                        </a:rPr>
                        <a:t> </a:t>
                      </a:r>
                      <a:r>
                        <a:rPr sz="900" u="none" dirty="0" err="1">
                          <a:latin typeface="Lucida Sans"/>
                        </a:rPr>
                        <a:t>folgende</a:t>
                      </a:r>
                      <a:r>
                        <a:rPr sz="900" u="none" dirty="0">
                          <a:latin typeface="Lucida Sans"/>
                        </a:rPr>
                        <a:t> </a:t>
                      </a:r>
                      <a:r>
                        <a:rPr sz="900" u="none" dirty="0" err="1">
                          <a:latin typeface="Lucida Sans"/>
                        </a:rPr>
                        <a:t>Punkte</a:t>
                      </a:r>
                      <a:r>
                        <a:rPr sz="900" u="none" dirty="0">
                          <a:latin typeface="Lucida Sans"/>
                        </a:rPr>
                        <a:t> </a:t>
                      </a:r>
                      <a:r>
                        <a:rPr sz="900" u="none" dirty="0" err="1">
                          <a:latin typeface="Lucida Sans"/>
                        </a:rPr>
                        <a:t>angesprochen</a:t>
                      </a:r>
                      <a:r>
                        <a:rPr sz="900" u="none" dirty="0">
                          <a:latin typeface="Lucida Sans"/>
                        </a:rPr>
                        <a:t> </a:t>
                      </a:r>
                      <a:r>
                        <a:rPr sz="900" u="none" dirty="0" err="1">
                          <a:latin typeface="Lucida Sans"/>
                        </a:rPr>
                        <a:t>werden</a:t>
                      </a:r>
                      <a:r>
                        <a:rPr sz="900" u="none" dirty="0">
                          <a:latin typeface="Lucida Sans"/>
                        </a:rPr>
                        <a:t>:  </a:t>
                      </a:r>
                    </a:p>
                    <a:p>
                      <a:r>
                        <a:rPr sz="900" u="none" dirty="0" err="1">
                          <a:latin typeface="Lucida Sans"/>
                        </a:rPr>
                        <a:t>Kurative</a:t>
                      </a:r>
                      <a:r>
                        <a:rPr sz="900" u="none" dirty="0">
                          <a:latin typeface="Lucida Sans"/>
                        </a:rPr>
                        <a:t> </a:t>
                      </a:r>
                      <a:r>
                        <a:rPr sz="900" u="none" dirty="0" err="1">
                          <a:latin typeface="Lucida Sans"/>
                        </a:rPr>
                        <a:t>Therapie</a:t>
                      </a:r>
                      <a:endParaRPr sz="900" u="none" dirty="0">
                        <a:latin typeface="Lucida Sans"/>
                      </a:endParaRPr>
                    </a:p>
                    <a:p>
                      <a:pPr marL="171450" indent="-171450">
                        <a:buChar char="•"/>
                      </a:pPr>
                      <a:r>
                        <a:rPr sz="900" u="none" dirty="0" err="1">
                          <a:latin typeface="Lucida Sans"/>
                        </a:rPr>
                        <a:t>Endoskopische</a:t>
                      </a:r>
                      <a:r>
                        <a:rPr sz="900" u="none" dirty="0">
                          <a:latin typeface="Lucida Sans"/>
                        </a:rPr>
                        <a:t> </a:t>
                      </a:r>
                      <a:r>
                        <a:rPr sz="900" u="none" dirty="0" err="1">
                          <a:latin typeface="Lucida Sans"/>
                        </a:rPr>
                        <a:t>Therapie</a:t>
                      </a:r>
                      <a:r>
                        <a:rPr sz="900" u="none" dirty="0">
                          <a:latin typeface="Lucida Sans"/>
                        </a:rPr>
                        <a:t> </a:t>
                      </a:r>
                      <a:r>
                        <a:rPr sz="900" u="none" dirty="0" err="1">
                          <a:latin typeface="Lucida Sans"/>
                        </a:rPr>
                        <a:t>bei</a:t>
                      </a:r>
                      <a:r>
                        <a:rPr sz="900" u="none" dirty="0">
                          <a:latin typeface="Lucida Sans"/>
                        </a:rPr>
                        <a:t> </a:t>
                      </a:r>
                      <a:r>
                        <a:rPr sz="900" u="none" dirty="0" err="1">
                          <a:latin typeface="Lucida Sans"/>
                        </a:rPr>
                        <a:t>Frühkarzinomen</a:t>
                      </a:r>
                      <a:endParaRPr sz="900" u="none" dirty="0">
                        <a:latin typeface="Lucida Sans"/>
                      </a:endParaRPr>
                    </a:p>
                    <a:p>
                      <a:pPr marL="171450" indent="-171450">
                        <a:buChar char="•"/>
                      </a:pPr>
                      <a:r>
                        <a:rPr sz="900" u="none" dirty="0" err="1">
                          <a:latin typeface="Lucida Sans"/>
                        </a:rPr>
                        <a:t>Neoadjuvante</a:t>
                      </a:r>
                      <a:r>
                        <a:rPr sz="900" u="none" dirty="0">
                          <a:latin typeface="Lucida Sans"/>
                        </a:rPr>
                        <a:t> </a:t>
                      </a:r>
                      <a:r>
                        <a:rPr sz="900" u="none" dirty="0" err="1">
                          <a:latin typeface="Lucida Sans"/>
                        </a:rPr>
                        <a:t>Strategie</a:t>
                      </a:r>
                      <a:r>
                        <a:rPr sz="900" u="none" dirty="0">
                          <a:latin typeface="Lucida Sans"/>
                        </a:rPr>
                        <a:t> - </a:t>
                      </a:r>
                      <a:r>
                        <a:rPr sz="900" u="none" dirty="0" err="1">
                          <a:latin typeface="Lucida Sans"/>
                        </a:rPr>
                        <a:t>Prinzipien</a:t>
                      </a:r>
                      <a:r>
                        <a:rPr sz="900" u="none" dirty="0">
                          <a:latin typeface="Lucida Sans"/>
                        </a:rPr>
                        <a:t>, </a:t>
                      </a:r>
                      <a:r>
                        <a:rPr sz="900" u="none" dirty="0" err="1">
                          <a:latin typeface="Lucida Sans"/>
                        </a:rPr>
                        <a:t>Ziele</a:t>
                      </a:r>
                      <a:endParaRPr sz="900" u="none" dirty="0">
                        <a:latin typeface="Lucida Sans"/>
                      </a:endParaRPr>
                    </a:p>
                    <a:p>
                      <a:pPr marL="171450" indent="-171450">
                        <a:buChar char="•"/>
                      </a:pPr>
                      <a:r>
                        <a:rPr sz="900" u="none" dirty="0" err="1">
                          <a:latin typeface="Lucida Sans"/>
                        </a:rPr>
                        <a:t>Radiochemotherapie</a:t>
                      </a:r>
                      <a:r>
                        <a:rPr sz="900" u="none" dirty="0">
                          <a:latin typeface="Lucida Sans"/>
                        </a:rPr>
                        <a:t>: Dauer und </a:t>
                      </a:r>
                      <a:r>
                        <a:rPr sz="900" u="none" dirty="0" err="1">
                          <a:latin typeface="Lucida Sans"/>
                        </a:rPr>
                        <a:t>Durchführung</a:t>
                      </a:r>
                      <a:r>
                        <a:rPr sz="900" u="none" dirty="0">
                          <a:latin typeface="Lucida Sans"/>
                        </a:rPr>
                        <a:t>, </a:t>
                      </a:r>
                      <a:r>
                        <a:rPr sz="900" u="none" dirty="0" err="1">
                          <a:latin typeface="Lucida Sans"/>
                        </a:rPr>
                        <a:t>Nebenwirkungen</a:t>
                      </a:r>
                      <a:r>
                        <a:rPr sz="900" u="none" dirty="0">
                          <a:latin typeface="Lucida Sans"/>
                        </a:rPr>
                        <a:t>, </a:t>
                      </a:r>
                      <a:r>
                        <a:rPr sz="900" u="none" dirty="0" err="1">
                          <a:latin typeface="Lucida Sans"/>
                        </a:rPr>
                        <a:t>Spätfolgen</a:t>
                      </a:r>
                      <a:endParaRPr sz="900" u="none" dirty="0">
                        <a:latin typeface="Lucida Sans"/>
                      </a:endParaRPr>
                    </a:p>
                    <a:p>
                      <a:pPr marL="171450" indent="-171450">
                        <a:buChar char="•"/>
                      </a:pPr>
                      <a:r>
                        <a:rPr sz="900" u="none" dirty="0">
                          <a:latin typeface="Lucida Sans"/>
                        </a:rPr>
                        <a:t>Operative </a:t>
                      </a:r>
                      <a:r>
                        <a:rPr sz="900" u="none" dirty="0" err="1">
                          <a:latin typeface="Lucida Sans"/>
                        </a:rPr>
                        <a:t>Therapie</a:t>
                      </a:r>
                      <a:r>
                        <a:rPr sz="900" u="none" dirty="0">
                          <a:latin typeface="Lucida Sans"/>
                        </a:rPr>
                        <a:t>: </a:t>
                      </a:r>
                      <a:r>
                        <a:rPr sz="900" u="none" dirty="0" err="1">
                          <a:latin typeface="Lucida Sans"/>
                        </a:rPr>
                        <a:t>Zweihöhleneingriff</a:t>
                      </a:r>
                      <a:r>
                        <a:rPr sz="900" u="none" dirty="0">
                          <a:latin typeface="Lucida Sans"/>
                        </a:rPr>
                        <a:t>, Technik und </a:t>
                      </a:r>
                      <a:r>
                        <a:rPr sz="900" u="none" dirty="0" err="1">
                          <a:latin typeface="Lucida Sans"/>
                        </a:rPr>
                        <a:t>Rekonstruktionsverfahren</a:t>
                      </a:r>
                      <a:r>
                        <a:rPr sz="900" u="none" dirty="0">
                          <a:latin typeface="Lucida Sans"/>
                        </a:rPr>
                        <a:t>: </a:t>
                      </a:r>
                      <a:r>
                        <a:rPr sz="900" u="none" dirty="0" err="1">
                          <a:latin typeface="Lucida Sans"/>
                        </a:rPr>
                        <a:t>Thorakale</a:t>
                      </a:r>
                      <a:r>
                        <a:rPr sz="900" u="none" dirty="0">
                          <a:latin typeface="Lucida Sans"/>
                        </a:rPr>
                        <a:t>/</a:t>
                      </a:r>
                      <a:r>
                        <a:rPr sz="900" u="none" dirty="0" err="1">
                          <a:latin typeface="Lucida Sans"/>
                        </a:rPr>
                        <a:t>kollare</a:t>
                      </a:r>
                      <a:r>
                        <a:rPr sz="900" u="none" dirty="0">
                          <a:latin typeface="Lucida Sans"/>
                        </a:rPr>
                        <a:t> Anastomose</a:t>
                      </a:r>
                    </a:p>
                    <a:p>
                      <a:pPr marL="171450" indent="-171450">
                        <a:buChar char="•"/>
                      </a:pPr>
                      <a:r>
                        <a:rPr sz="900" u="none" dirty="0" err="1">
                          <a:latin typeface="Lucida Sans"/>
                        </a:rPr>
                        <a:t>Risiken</a:t>
                      </a:r>
                      <a:endParaRPr sz="900" u="none" dirty="0">
                        <a:latin typeface="Lucida Sans"/>
                      </a:endParaRPr>
                    </a:p>
                    <a:p>
                      <a:pPr marL="171450" indent="-171450">
                        <a:buChar char="•"/>
                      </a:pPr>
                      <a:r>
                        <a:rPr sz="900" u="none" dirty="0" err="1">
                          <a:latin typeface="Lucida Sans"/>
                        </a:rPr>
                        <a:t>Ernährungstherapie</a:t>
                      </a:r>
                      <a:r>
                        <a:rPr sz="900" u="none" dirty="0">
                          <a:latin typeface="Lucida Sans"/>
                        </a:rPr>
                        <a:t> und -sonde, </a:t>
                      </a:r>
                      <a:r>
                        <a:rPr sz="900" u="none" dirty="0" err="1">
                          <a:latin typeface="Lucida Sans"/>
                        </a:rPr>
                        <a:t>Feinnadelkatheter-jejunostomie</a:t>
                      </a:r>
                      <a:r>
                        <a:rPr sz="900" u="none" dirty="0">
                          <a:latin typeface="Lucida Sans"/>
                        </a:rPr>
                        <a:t> (FKJ)</a:t>
                      </a:r>
                    </a:p>
                    <a:p>
                      <a:pPr marL="171450" indent="-171450">
                        <a:buChar char="•"/>
                      </a:pPr>
                      <a:r>
                        <a:rPr sz="900" u="none" dirty="0" err="1">
                          <a:latin typeface="Lucida Sans"/>
                        </a:rPr>
                        <a:t>Funktionelle</a:t>
                      </a:r>
                      <a:r>
                        <a:rPr sz="900" u="none" dirty="0">
                          <a:latin typeface="Lucida Sans"/>
                        </a:rPr>
                        <a:t> </a:t>
                      </a:r>
                      <a:r>
                        <a:rPr sz="900" u="none" dirty="0" err="1">
                          <a:latin typeface="Lucida Sans"/>
                        </a:rPr>
                        <a:t>Auswirkungen</a:t>
                      </a:r>
                      <a:endParaRPr sz="900" u="none" dirty="0">
                        <a:latin typeface="Lucida Sans"/>
                      </a:endParaRPr>
                    </a:p>
                    <a:p>
                      <a:pPr marL="171450" indent="-171450">
                        <a:buChar char="•"/>
                      </a:pPr>
                      <a:r>
                        <a:rPr sz="900" u="none" dirty="0">
                          <a:latin typeface="Lucida Sans"/>
                        </a:rPr>
                        <a:t>Rehabilitation</a:t>
                      </a:r>
                    </a:p>
                    <a:p>
                      <a:r>
                        <a:rPr sz="900" u="none" dirty="0">
                          <a:latin typeface="Lucida Sans"/>
                        </a:rPr>
                        <a:t>Palliative </a:t>
                      </a:r>
                      <a:r>
                        <a:rPr sz="900" u="none" dirty="0" err="1">
                          <a:latin typeface="Lucida Sans"/>
                        </a:rPr>
                        <a:t>Therapie</a:t>
                      </a:r>
                      <a:endParaRPr sz="900" u="none" dirty="0">
                        <a:latin typeface="Lucida Sans"/>
                      </a:endParaRPr>
                    </a:p>
                    <a:p>
                      <a:pPr marL="171450" indent="-171450">
                        <a:buChar char="•"/>
                      </a:pPr>
                      <a:r>
                        <a:rPr sz="900" u="none" dirty="0">
                          <a:latin typeface="Lucida Sans"/>
                        </a:rPr>
                        <a:t>Radio(chemo)</a:t>
                      </a:r>
                      <a:r>
                        <a:rPr sz="900" u="none" dirty="0" err="1">
                          <a:latin typeface="Lucida Sans"/>
                        </a:rPr>
                        <a:t>therapie</a:t>
                      </a:r>
                      <a:endParaRPr sz="900" u="none" dirty="0">
                        <a:latin typeface="Lucida Sans"/>
                      </a:endParaRPr>
                    </a:p>
                    <a:p>
                      <a:pPr marL="171450" indent="-171450">
                        <a:buChar char="•"/>
                      </a:pPr>
                      <a:r>
                        <a:rPr sz="900" u="none" dirty="0" err="1">
                          <a:latin typeface="Lucida Sans"/>
                        </a:rPr>
                        <a:t>Chemotherapie</a:t>
                      </a:r>
                      <a:endParaRPr sz="900" u="none" dirty="0">
                        <a:latin typeface="Lucida Sans"/>
                      </a:endParaRPr>
                    </a:p>
                    <a:p>
                      <a:pPr marL="171450" indent="-171450">
                        <a:buChar char="•"/>
                      </a:pPr>
                      <a:r>
                        <a:rPr sz="900" u="none" dirty="0" err="1">
                          <a:latin typeface="Lucida Sans"/>
                        </a:rPr>
                        <a:t>Endoskopische</a:t>
                      </a:r>
                      <a:r>
                        <a:rPr sz="900" u="none" dirty="0">
                          <a:latin typeface="Lucida Sans"/>
                        </a:rPr>
                        <a:t> </a:t>
                      </a:r>
                      <a:r>
                        <a:rPr sz="900" u="none" dirty="0" err="1">
                          <a:latin typeface="Lucida Sans"/>
                        </a:rPr>
                        <a:t>Therapie</a:t>
                      </a:r>
                      <a:r>
                        <a:rPr sz="900" u="none" dirty="0">
                          <a:latin typeface="Lucida Sans"/>
                        </a:rPr>
                        <a:t> (</a:t>
                      </a:r>
                      <a:r>
                        <a:rPr sz="900" u="none" dirty="0" err="1">
                          <a:latin typeface="Lucida Sans"/>
                        </a:rPr>
                        <a:t>u.a.</a:t>
                      </a:r>
                      <a:r>
                        <a:rPr sz="900" u="none" dirty="0">
                          <a:latin typeface="Lucida Sans"/>
                        </a:rPr>
                        <a:t> </a:t>
                      </a:r>
                      <a:r>
                        <a:rPr sz="900" u="none" dirty="0" err="1">
                          <a:latin typeface="Lucida Sans"/>
                        </a:rPr>
                        <a:t>Stentimplantation</a:t>
                      </a:r>
                      <a:r>
                        <a:rPr sz="900" u="none" dirty="0">
                          <a:latin typeface="Lucida Sans"/>
                        </a:rPr>
                        <a:t>)</a:t>
                      </a:r>
                    </a:p>
                    <a:p>
                      <a:pPr marL="171450" indent="-171450">
                        <a:buChar char="•"/>
                      </a:pPr>
                      <a:r>
                        <a:rPr sz="900" u="none" dirty="0" err="1">
                          <a:latin typeface="Lucida Sans"/>
                        </a:rPr>
                        <a:t>Perkutane</a:t>
                      </a:r>
                      <a:r>
                        <a:rPr sz="900" u="none" dirty="0">
                          <a:latin typeface="Lucida Sans"/>
                        </a:rPr>
                        <a:t> </a:t>
                      </a:r>
                      <a:r>
                        <a:rPr sz="900" u="none" dirty="0" err="1">
                          <a:latin typeface="Lucida Sans"/>
                        </a:rPr>
                        <a:t>endoskopische</a:t>
                      </a:r>
                      <a:r>
                        <a:rPr sz="900" u="none" dirty="0">
                          <a:latin typeface="Lucida Sans"/>
                        </a:rPr>
                        <a:t> </a:t>
                      </a:r>
                      <a:r>
                        <a:rPr sz="900" u="none" dirty="0" err="1">
                          <a:latin typeface="Lucida Sans"/>
                        </a:rPr>
                        <a:t>Gastrostomie</a:t>
                      </a:r>
                      <a:r>
                        <a:rPr sz="900" u="none" dirty="0">
                          <a:latin typeface="Lucida Sans"/>
                        </a:rPr>
                        <a:t> (PEG)</a:t>
                      </a:r>
                    </a:p>
                    <a:p>
                      <a:pPr marL="171450" indent="-171450">
                        <a:buChar char="•"/>
                      </a:pPr>
                      <a:r>
                        <a:rPr sz="900" u="none" dirty="0" err="1">
                          <a:latin typeface="Lucida Sans"/>
                        </a:rPr>
                        <a:t>Palliativmedizin</a:t>
                      </a:r>
                      <a:r>
                        <a:rPr sz="900" u="none" dirty="0">
                          <a:latin typeface="Lucida Sans"/>
                        </a:rPr>
                        <a:t> </a:t>
                      </a:r>
                      <a:r>
                        <a:rPr sz="900" u="none" dirty="0" err="1">
                          <a:latin typeface="Lucida Sans"/>
                        </a:rPr>
                        <a:t>inkl</a:t>
                      </a:r>
                      <a:r>
                        <a:rPr sz="900" u="none" dirty="0">
                          <a:latin typeface="Lucida Sans"/>
                        </a:rPr>
                        <a:t>. </a:t>
                      </a:r>
                      <a:r>
                        <a:rPr sz="900" u="none" dirty="0" err="1">
                          <a:latin typeface="Lucida Sans"/>
                        </a:rPr>
                        <a:t>Schmerztherapie</a:t>
                      </a:r>
                      <a:endParaRPr sz="900" u="none" dirty="0">
                        <a:latin typeface="Lucida Sans"/>
                      </a:endParaRPr>
                    </a:p>
                    <a:p>
                      <a:r>
                        <a:rPr sz="900" u="none" dirty="0" err="1">
                          <a:latin typeface="Lucida Sans"/>
                        </a:rPr>
                        <a:t>Betont</a:t>
                      </a:r>
                      <a:r>
                        <a:rPr sz="900" u="none" dirty="0">
                          <a:latin typeface="Lucida Sans"/>
                        </a:rPr>
                        <a:t> </a:t>
                      </a:r>
                      <a:r>
                        <a:rPr sz="900" u="none" dirty="0" err="1">
                          <a:latin typeface="Lucida Sans"/>
                        </a:rPr>
                        <a:t>werden</a:t>
                      </a:r>
                      <a:r>
                        <a:rPr sz="900" u="none" dirty="0">
                          <a:latin typeface="Lucida Sans"/>
                        </a:rPr>
                        <a:t> </a:t>
                      </a:r>
                      <a:r>
                        <a:rPr sz="900" u="none" dirty="0" err="1">
                          <a:latin typeface="Lucida Sans"/>
                        </a:rPr>
                        <a:t>sollten</a:t>
                      </a:r>
                      <a:r>
                        <a:rPr sz="900" u="none" dirty="0">
                          <a:latin typeface="Lucida Sans"/>
                        </a:rPr>
                        <a:t> </a:t>
                      </a:r>
                      <a:r>
                        <a:rPr sz="900" u="none" dirty="0" err="1">
                          <a:latin typeface="Lucida Sans"/>
                        </a:rPr>
                        <a:t>auch</a:t>
                      </a:r>
                      <a:r>
                        <a:rPr sz="900" u="none" dirty="0">
                          <a:latin typeface="Lucida Sans"/>
                        </a:rPr>
                        <a:t> </a:t>
                      </a:r>
                      <a:r>
                        <a:rPr sz="900" u="none" dirty="0" err="1">
                          <a:latin typeface="Lucida Sans"/>
                        </a:rPr>
                        <a:t>Notwendigkeit</a:t>
                      </a:r>
                      <a:r>
                        <a:rPr sz="900" u="none" dirty="0">
                          <a:latin typeface="Lucida Sans"/>
                        </a:rPr>
                        <a:t> und </a:t>
                      </a:r>
                      <a:r>
                        <a:rPr sz="900" u="none" dirty="0" err="1">
                          <a:latin typeface="Lucida Sans"/>
                        </a:rPr>
                        <a:t>Möglichkeiten</a:t>
                      </a:r>
                      <a:r>
                        <a:rPr sz="900" u="none" dirty="0">
                          <a:latin typeface="Lucida Sans"/>
                        </a:rPr>
                        <a:t> der </a:t>
                      </a:r>
                      <a:r>
                        <a:rPr sz="900" u="none" dirty="0" err="1">
                          <a:latin typeface="Lucida Sans"/>
                        </a:rPr>
                        <a:t>Patientenkooperation</a:t>
                      </a:r>
                      <a:r>
                        <a:rPr sz="900" u="none" dirty="0">
                          <a:latin typeface="Lucida Sans"/>
                        </a:rPr>
                        <a:t> </a:t>
                      </a:r>
                    </a:p>
                    <a:p>
                      <a:pPr marL="171450" indent="-171450">
                        <a:buChar char="•"/>
                      </a:pPr>
                      <a:r>
                        <a:rPr sz="900" u="none" dirty="0">
                          <a:latin typeface="Lucida Sans"/>
                        </a:rPr>
                        <a:t>Compliance </a:t>
                      </a:r>
                      <a:r>
                        <a:rPr sz="900" u="none" dirty="0" err="1">
                          <a:latin typeface="Lucida Sans"/>
                        </a:rPr>
                        <a:t>bzw</a:t>
                      </a:r>
                      <a:r>
                        <a:rPr sz="900" u="none" dirty="0">
                          <a:latin typeface="Lucida Sans"/>
                        </a:rPr>
                        <a:t>. </a:t>
                      </a:r>
                      <a:r>
                        <a:rPr sz="900" u="none" dirty="0" err="1">
                          <a:latin typeface="Lucida Sans"/>
                        </a:rPr>
                        <a:t>Adhärenz</a:t>
                      </a:r>
                      <a:endParaRPr sz="900" u="none" dirty="0">
                        <a:latin typeface="Lucida Sans"/>
                      </a:endParaRPr>
                    </a:p>
                    <a:p>
                      <a:pPr marL="171450" indent="-171450">
                        <a:buChar char="•"/>
                      </a:pPr>
                      <a:r>
                        <a:rPr sz="900" u="none" dirty="0" err="1">
                          <a:latin typeface="Lucida Sans"/>
                        </a:rPr>
                        <a:t>Konditionierung</a:t>
                      </a:r>
                      <a:endParaRPr sz="900" u="none" dirty="0">
                        <a:latin typeface="Lucida Sans"/>
                      </a:endParaRPr>
                    </a:p>
                    <a:p>
                      <a:pPr marL="171450" indent="-171450">
                        <a:buChar char="•"/>
                      </a:pPr>
                      <a:r>
                        <a:rPr sz="900" u="none" dirty="0" err="1">
                          <a:latin typeface="Lucida Sans"/>
                        </a:rPr>
                        <a:t>Mobilisierung</a:t>
                      </a:r>
                      <a:r>
                        <a:rPr sz="900" u="none" dirty="0">
                          <a:latin typeface="Lucida Sans"/>
                        </a:rPr>
                        <a:t>/</a:t>
                      </a:r>
                      <a:r>
                        <a:rPr sz="900" u="none" dirty="0" err="1">
                          <a:latin typeface="Lucida Sans"/>
                        </a:rPr>
                        <a:t>körperlicher</a:t>
                      </a:r>
                      <a:r>
                        <a:rPr sz="900" u="none" dirty="0">
                          <a:latin typeface="Lucida Sans"/>
                        </a:rPr>
                        <a:t> </a:t>
                      </a:r>
                      <a:r>
                        <a:rPr sz="900" u="none" dirty="0" err="1">
                          <a:latin typeface="Lucida Sans"/>
                        </a:rPr>
                        <a:t>Aktivität</a:t>
                      </a:r>
                      <a:endParaRPr sz="900" u="none" dirty="0">
                        <a:latin typeface="Lucida Sans"/>
                      </a:endParaRPr>
                    </a:p>
                    <a:p>
                      <a:pPr marL="171450" indent="-171450">
                        <a:buChar char="•"/>
                      </a:pPr>
                      <a:r>
                        <a:rPr sz="900" u="none" dirty="0" err="1">
                          <a:latin typeface="Lucida Sans"/>
                        </a:rPr>
                        <a:t>Ernährung</a:t>
                      </a:r>
                      <a:endParaRPr sz="900" u="none" dirty="0">
                        <a:latin typeface="Lucida Sans"/>
                      </a:endParaRPr>
                    </a:p>
                    <a:p>
                      <a:pPr marL="171450" indent="-171450">
                        <a:buChar char="•"/>
                      </a:pPr>
                      <a:r>
                        <a:rPr sz="900" u="none" dirty="0">
                          <a:latin typeface="Lucida Sans"/>
                        </a:rPr>
                        <a:t>Rehabilitation</a:t>
                      </a:r>
                    </a:p>
                    <a:p>
                      <a:pPr marL="171450" indent="-171450">
                        <a:buChar char="•"/>
                      </a:pPr>
                      <a:r>
                        <a:rPr sz="900" u="none" dirty="0" err="1">
                          <a:latin typeface="Lucida Sans"/>
                        </a:rPr>
                        <a:t>Nachsorge</a:t>
                      </a:r>
                      <a:endParaRPr sz="900" u="none" dirty="0">
                        <a:latin typeface="Lucida Sans"/>
                      </a:endParaRPr>
                    </a:p>
                    <a:p>
                      <a:pPr marL="171450" indent="-171450">
                        <a:buChar char="•"/>
                      </a:pPr>
                      <a:r>
                        <a:rPr sz="900" u="none" dirty="0" err="1">
                          <a:latin typeface="Lucida Sans"/>
                        </a:rPr>
                        <a:t>Teilnahme</a:t>
                      </a:r>
                      <a:r>
                        <a:rPr sz="900" u="none" dirty="0">
                          <a:latin typeface="Lucida Sans"/>
                        </a:rPr>
                        <a:t> an </a:t>
                      </a:r>
                      <a:r>
                        <a:rPr sz="900" u="none" dirty="0" err="1">
                          <a:latin typeface="Lucida Sans"/>
                        </a:rPr>
                        <a:t>klinischen</a:t>
                      </a:r>
                      <a:r>
                        <a:rPr sz="900" u="none" dirty="0">
                          <a:latin typeface="Lucida Sans"/>
                        </a:rPr>
                        <a:t> </a:t>
                      </a:r>
                      <a:r>
                        <a:rPr sz="900" u="none" dirty="0" err="1">
                          <a:latin typeface="Lucida Sans"/>
                        </a:rPr>
                        <a:t>Studien</a:t>
                      </a:r>
                      <a:endParaRPr sz="900" u="none" dirty="0">
                        <a:latin typeface="Lucida Sans"/>
                      </a:endParaRPr>
                    </a:p>
                    <a:p>
                      <a:r>
                        <a:rPr sz="900" u="none" dirty="0" err="1">
                          <a:latin typeface="Lucida Sans"/>
                        </a:rPr>
                        <a:t>Angeboten</a:t>
                      </a:r>
                      <a:r>
                        <a:rPr sz="900" u="none" dirty="0">
                          <a:latin typeface="Lucida Sans"/>
                        </a:rPr>
                        <a:t> </a:t>
                      </a:r>
                      <a:r>
                        <a:rPr sz="900" u="none" dirty="0" err="1">
                          <a:latin typeface="Lucida Sans"/>
                        </a:rPr>
                        <a:t>werden</a:t>
                      </a:r>
                      <a:r>
                        <a:rPr sz="900" u="none" dirty="0">
                          <a:latin typeface="Lucida Sans"/>
                        </a:rPr>
                        <a:t> </a:t>
                      </a:r>
                      <a:r>
                        <a:rPr sz="900" u="none" dirty="0" err="1">
                          <a:latin typeface="Lucida Sans"/>
                        </a:rPr>
                        <a:t>sollte</a:t>
                      </a:r>
                      <a:r>
                        <a:rPr sz="900" u="none" dirty="0">
                          <a:latin typeface="Lucida Sans"/>
                        </a:rPr>
                        <a:t> in </a:t>
                      </a:r>
                      <a:r>
                        <a:rPr sz="900" u="none" dirty="0" err="1">
                          <a:latin typeface="Lucida Sans"/>
                        </a:rPr>
                        <a:t>jedem</a:t>
                      </a:r>
                      <a:r>
                        <a:rPr sz="900" u="none" dirty="0">
                          <a:latin typeface="Lucida Sans"/>
                        </a:rPr>
                        <a:t> Fall </a:t>
                      </a:r>
                      <a:r>
                        <a:rPr sz="900" u="none" dirty="0" err="1">
                          <a:latin typeface="Lucida Sans"/>
                        </a:rPr>
                        <a:t>eine</a:t>
                      </a:r>
                      <a:r>
                        <a:rPr sz="900" u="none" dirty="0">
                          <a:latin typeface="Lucida Sans"/>
                        </a:rPr>
                        <a:t> </a:t>
                      </a:r>
                      <a:r>
                        <a:rPr sz="900" u="none" dirty="0" err="1">
                          <a:latin typeface="Lucida Sans"/>
                        </a:rPr>
                        <a:t>psychoonkologische</a:t>
                      </a:r>
                      <a:r>
                        <a:rPr sz="900" u="none" dirty="0">
                          <a:latin typeface="Lucida Sans"/>
                        </a:rPr>
                        <a:t> </a:t>
                      </a:r>
                      <a:r>
                        <a:rPr sz="900" u="none" dirty="0" err="1">
                          <a:latin typeface="Lucida Sans"/>
                        </a:rPr>
                        <a:t>Unterstützung</a:t>
                      </a:r>
                      <a:r>
                        <a:rPr sz="900" u="none" dirty="0">
                          <a:latin typeface="Lucida Sans"/>
                        </a:rPr>
                        <a:t>.</a:t>
                      </a:r>
                    </a:p>
                    <a:p>
                      <a:pPr>
                        <a:defRPr sz="1000">
                          <a:solidFill>
                            <a:srgbClr val="000000"/>
                          </a:solidFill>
                          <a:latin typeface="Lucida Sans"/>
                        </a:defRPr>
                      </a:pPr>
                      <a:endParaRPr sz="1000" u="none" dirty="0">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021-023OL-4.0-3.3-2023G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Bekannte Risikofaktoren für die Entstehung eines Ösophaguskarzinoms</a:t>
            </a:r>
          </a:p>
        </p:txBody>
      </p:sp>
      <p:pic>
        <p:nvPicPr>
          <p:cNvPr id="3" name="Picture 2" descr="9663e9d6666d40bf9e4d5be6e6a0ae7a.png"/>
          <p:cNvPicPr>
            <a:picLocks noChangeAspect="1"/>
          </p:cNvPicPr>
          <p:nvPr/>
        </p:nvPicPr>
        <p:blipFill>
          <a:blip r:embed="rId2"/>
          <a:stretch>
            <a:fillRect/>
          </a:stretch>
        </p:blipFill>
        <p:spPr>
          <a:xfrm>
            <a:off x="360000" y="1890000"/>
            <a:ext cx="8424000" cy="3126617"/>
          </a:xfrm>
          <a:prstGeom prst="rect">
            <a:avLst/>
          </a:prstGeom>
        </p:spPr>
      </p:pic>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a:t>
            </a:r>
          </a:p>
          <a:p>
            <a:r>
              <a:rPr sz="1400"/>
              <a:t>Kapitel 4.1: Rauchen</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Rauchen erhöht das Risiko für Ösophaguskarzinome. Dies gilt für Plattenepithelkarzinome und für Adenokarzinome des Ösophagus und des ösophagogastralen Übergangs.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021-023OL-4.0-4.1-2023G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a:t>
            </a:r>
          </a:p>
          <a:p>
            <a:r>
              <a:rPr sz="1400"/>
              <a:t>Kapitel 4.2: Alkohol</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Alkohol erhöht das Risiko für Plattenepithelkarzinome des Ösophagus.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021-023OL-4.0-4.2-2023G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a:t>
            </a:r>
          </a:p>
          <a:p>
            <a:r>
              <a:rPr sz="1400"/>
              <a:t>Kapitel 4.3: Übergewicht</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Übergewicht/Adipositas erhöht das Risiko für Adenokarzinome des Ösophagus und des ösophagogastralen Übergangs. Eine an Obst, Gemüse und Ballaststoffen reiche Ernährung hat einen gewissen protektiven Effekt.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021-023OL-4.0-4.3-2023M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a:t>
            </a:r>
          </a:p>
          <a:p>
            <a:r>
              <a:rPr sz="1400"/>
              <a:t>Kapitel 4.4: Weitere Risikofaktoren</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Eine Achalasie erhöht das Risiko für Plattenepithel- und Adenokarzinome des Ösophagus.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021-023OL-4.0-4.4-2023G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a:t>
            </a:r>
          </a:p>
          <a:p>
            <a:r>
              <a:rPr sz="1400"/>
              <a:t>Kapitel 4.4: Weitere Risikofaktoren</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4.5</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Eine frühere Strahlentherapie im Hals-Thorax-Bereich kann dosisabhängig das Risiko für ein späteres Plattenepithelkarzinom des Ösophagus erhöhen.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021-023OL-4.0-4.5-2023M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C3080-0A2F-7304-EEFB-1B434C7E47AD}"/>
              </a:ext>
            </a:extLst>
          </p:cNvPr>
          <p:cNvSpPr>
            <a:spLocks noGrp="1"/>
          </p:cNvSpPr>
          <p:nvPr>
            <p:ph type="title"/>
          </p:nvPr>
        </p:nvSpPr>
        <p:spPr/>
        <p:txBody>
          <a:bodyPr/>
          <a:lstStyle/>
          <a:p>
            <a:r>
              <a:rPr lang="de-DE" dirty="0"/>
              <a:t>Inhaltsverzeichnis</a:t>
            </a:r>
          </a:p>
        </p:txBody>
      </p:sp>
      <p:sp>
        <p:nvSpPr>
          <p:cNvPr id="3" name="Inhaltsplatzhalter 2">
            <a:extLst>
              <a:ext uri="{FF2B5EF4-FFF2-40B4-BE49-F238E27FC236}">
                <a16:creationId xmlns:a16="http://schemas.microsoft.com/office/drawing/2014/main" id="{168482A4-545D-6F5C-D074-E0E1DBD93633}"/>
              </a:ext>
            </a:extLst>
          </p:cNvPr>
          <p:cNvSpPr>
            <a:spLocks noGrp="1"/>
          </p:cNvSpPr>
          <p:nvPr>
            <p:ph idx="1"/>
          </p:nvPr>
        </p:nvSpPr>
        <p:spPr/>
        <p:txBody>
          <a:bodyPr>
            <a:normAutofit/>
          </a:bodyPr>
          <a:lstStyle/>
          <a:p>
            <a:pPr marL="0" indent="0">
              <a:buNone/>
            </a:pPr>
            <a:r>
              <a:rPr lang="de-DE" sz="1200" b="1" dirty="0"/>
              <a:t>Allgemeine Informationen</a:t>
            </a:r>
          </a:p>
          <a:p>
            <a:pPr marL="215900" indent="-215900"/>
            <a:r>
              <a:rPr lang="de-DE" sz="1200" dirty="0">
                <a:hlinkClick r:id="rId2" action="ppaction://hlinksldjump"/>
              </a:rPr>
              <a:t>Übersicht über die Leitlinie</a:t>
            </a:r>
            <a:endParaRPr lang="de-DE" sz="1200" dirty="0"/>
          </a:p>
          <a:p>
            <a:pPr marL="215900" indent="-215900"/>
            <a:r>
              <a:rPr lang="de-DE" sz="1200" dirty="0">
                <a:hlinkClick r:id="rId3" action="ppaction://hlinksldjump"/>
              </a:rPr>
              <a:t>Dokumente zur Leitlinie</a:t>
            </a:r>
            <a:endParaRPr lang="de-DE" sz="1200" dirty="0"/>
          </a:p>
          <a:p>
            <a:pPr marL="215900" indent="-215900"/>
            <a:r>
              <a:rPr lang="de-DE" sz="1200" dirty="0">
                <a:hlinkClick r:id="rId4" action="ppaction://hlinksldjump"/>
              </a:rPr>
              <a:t>Methodik</a:t>
            </a:r>
            <a:endParaRPr lang="de-DE" sz="1200" dirty="0"/>
          </a:p>
          <a:p>
            <a:pPr marL="0" indent="0">
              <a:buNone/>
            </a:pPr>
            <a:endParaRPr lang="de-DE" sz="1200" b="1" dirty="0"/>
          </a:p>
          <a:p>
            <a:pPr marL="0" indent="0">
              <a:buNone/>
            </a:pPr>
            <a:r>
              <a:rPr lang="de-DE" sz="1200" b="1" dirty="0"/>
              <a:t>Leitlinienkapitel </a:t>
            </a:r>
            <a:r>
              <a:rPr lang="de-DE" sz="1200" b="1"/>
              <a:t>mit Empfehlungen</a:t>
            </a:r>
            <a:endParaRPr lang="de-DE" sz="1200" b="1" dirty="0"/>
          </a:p>
          <a:p>
            <a:pPr marL="171450" indent="-171450">
              <a:buChar char="•"/>
              <a:defRPr sz="1200"/>
            </a:pPr>
            <a:r>
              <a:rPr>
                <a:hlinkClick r:id="rId5" action="ppaction://hlinksldjump"/>
              </a:rPr>
              <a:t>Kapitel 3: Patienteninformation und Aufklärung</a:t>
            </a:r>
          </a:p>
          <a:p>
            <a:pPr marL="171450" indent="-171450">
              <a:buChar char="•"/>
              <a:defRPr sz="1200"/>
            </a:pPr>
            <a:r>
              <a:rPr>
                <a:hlinkClick r:id="rId6" action="ppaction://hlinksldjump"/>
              </a:rPr>
              <a:t>Kapitel 4: Risikofaktoren</a:t>
            </a:r>
          </a:p>
          <a:p>
            <a:pPr marL="171450" indent="-171450">
              <a:buChar char="•"/>
              <a:defRPr sz="1200"/>
            </a:pPr>
            <a:r>
              <a:rPr>
                <a:hlinkClick r:id="rId7" action="ppaction://hlinksldjump"/>
              </a:rPr>
              <a:t>Kapitel 5: Prävention</a:t>
            </a:r>
          </a:p>
          <a:p>
            <a:pPr marL="171450" indent="-171450">
              <a:buChar char="•"/>
              <a:defRPr sz="1200"/>
            </a:pPr>
            <a:r>
              <a:rPr>
                <a:hlinkClick r:id="rId8" action="ppaction://hlinksldjump"/>
              </a:rPr>
              <a:t>Kapitel 6: Primärdiagnostik und Staging inklusive Pathologie</a:t>
            </a:r>
          </a:p>
          <a:p>
            <a:pPr marL="171450" indent="-171450">
              <a:buChar char="•"/>
              <a:defRPr sz="1200"/>
            </a:pPr>
            <a:r>
              <a:rPr>
                <a:hlinkClick r:id="rId9" action="ppaction://hlinksldjump"/>
              </a:rPr>
              <a:t>Kapitel 7: Ernährungsmedizinische Versorgung</a:t>
            </a:r>
          </a:p>
          <a:p>
            <a:pPr marL="171450" indent="-171450">
              <a:buChar char="•"/>
              <a:defRPr sz="1200"/>
            </a:pPr>
            <a:r>
              <a:rPr>
                <a:hlinkClick r:id="rId10" action="ppaction://hlinksldjump"/>
              </a:rPr>
              <a:t>Kapitel 8: Kurativ intendierte Therapie</a:t>
            </a:r>
          </a:p>
          <a:p>
            <a:pPr marL="171450" indent="-171450">
              <a:buChar char="•"/>
              <a:defRPr sz="1200"/>
            </a:pPr>
            <a:r>
              <a:rPr>
                <a:hlinkClick r:id="rId11" action="ppaction://hlinksldjump"/>
              </a:rPr>
              <a:t>Kapitel 9: Palliativtherapie</a:t>
            </a:r>
          </a:p>
          <a:p>
            <a:pPr marL="171450" indent="-171450">
              <a:buChar char="•"/>
              <a:defRPr sz="1200"/>
            </a:pPr>
            <a:r>
              <a:rPr>
                <a:hlinkClick r:id="rId12" action="ppaction://hlinksldjump"/>
              </a:rPr>
              <a:t>Kapitel 10: Psychoonkologie</a:t>
            </a:r>
          </a:p>
          <a:p>
            <a:pPr marL="171450" indent="-171450">
              <a:buChar char="•"/>
              <a:defRPr sz="1200"/>
            </a:pPr>
            <a:r>
              <a:rPr>
                <a:hlinkClick r:id="rId13" action="ppaction://hlinksldjump"/>
              </a:rPr>
              <a:t>Kapitel 12: Qualitätsindikatoren</a:t>
            </a:r>
          </a:p>
          <a:p>
            <a:pPr marL="171450" indent="-171450">
              <a:buChar char="•"/>
              <a:defRPr sz="1200"/>
            </a:pPr>
            <a:r>
              <a:rPr>
                <a:hlinkClick r:id="rId14" action="ppaction://hlinksldjump"/>
              </a:rPr>
              <a:t>Kapitel 13: Forschungsfragen</a:t>
            </a:r>
          </a:p>
          <a:p>
            <a:pPr marL="171450" indent="-171450">
              <a:buChar char="•"/>
              <a:defRPr sz="1200"/>
            </a:pPr>
            <a:r>
              <a:rPr>
                <a:hlinkClick r:id="" action="ppaction://noaction"/>
              </a:rPr>
              <a:t>Kapitel 14: Anhänge</a:t>
            </a:r>
          </a:p>
        </p:txBody>
      </p:sp>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err="1"/>
              <a:t>Deze</a:t>
            </a:r>
            <a:r>
              <a:rPr dirty="0" err="1"/>
              <a:t>mber</a:t>
            </a:r>
            <a:r>
              <a:rPr dirty="0"/>
              <a:t> 2023</a:t>
            </a:r>
          </a:p>
        </p:txBody>
      </p:sp>
    </p:spTree>
    <p:extLst>
      <p:ext uri="{BB962C8B-B14F-4D97-AF65-F5344CB8AC3E}">
        <p14:creationId xmlns:p14="http://schemas.microsoft.com/office/powerpoint/2010/main" val="195888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a:t>
            </a:r>
          </a:p>
          <a:p>
            <a:r>
              <a:rPr sz="1400"/>
              <a:t>Kapitel 4.4: Weitere Risikofaktoren</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4.6</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Stenosen nach Säure- und Laugenverätzungen erhöhen das Risiko für das Ösophaguskarzinom.</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021-023OL-4.0-4.6-2023G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a:t>
            </a:r>
          </a:p>
          <a:p>
            <a:r>
              <a:rPr sz="1400"/>
              <a:t>Kapitel 4.4: Weitere Risikofaktoren</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4.7</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Gastroösophagealer Reflux erhöht das Risiko für Adenokarzinome des Ösophagus.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021-023OL-4.0-4.7-2023G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5A568E1A-5168-4E1D-319B-D44F577EA134}"/>
              </a:ext>
            </a:extLst>
          </p:cNvPr>
          <p:cNvGraphicFramePr>
            <a:graphicFrameLocks noGrp="1"/>
          </p:cNvGraphicFramePr>
          <p:nvPr>
            <p:extLst>
              <p:ext uri="{D42A27DB-BD31-4B8C-83A1-F6EECF244321}">
                <p14:modId xmlns:p14="http://schemas.microsoft.com/office/powerpoint/2010/main" val="3967794318"/>
              </p:ext>
            </p:extLst>
          </p:nvPr>
        </p:nvGraphicFramePr>
        <p:xfrm>
          <a:off x="374156" y="3285001"/>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4.8</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Der Barrett-Ösophagus erhöht das Risiko für Adenokarzinome des Ösophagus.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021-023OL-4.0-4.8-2023G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6" name="Table 2">
            <a:extLst>
              <a:ext uri="{FF2B5EF4-FFF2-40B4-BE49-F238E27FC236}">
                <a16:creationId xmlns:a16="http://schemas.microsoft.com/office/drawing/2014/main" id="{A9F1CAFD-4FDE-DEE4-6524-F036C3EBE24F}"/>
              </a:ext>
            </a:extLst>
          </p:cNvPr>
          <p:cNvGraphicFramePr>
            <a:graphicFrameLocks noGrp="1"/>
          </p:cNvGraphicFramePr>
          <p:nvPr>
            <p:extLst>
              <p:ext uri="{D42A27DB-BD31-4B8C-83A1-F6EECF244321}">
                <p14:modId xmlns:p14="http://schemas.microsoft.com/office/powerpoint/2010/main" val="1531548349"/>
              </p:ext>
            </p:extLst>
          </p:nvPr>
        </p:nvGraphicFramePr>
        <p:xfrm>
          <a:off x="374156" y="4680002"/>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4.9</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Patienten mit Plattenepithelkarzinomen des Ösophagus besitzen ein erhöhtes Risiko für synchrone und metachrone Kopf-/Halstumoren und umgekehrt.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021-023OL-4.0-4.9-2023G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5: </a:t>
            </a:r>
            <a:r>
              <a:rPr sz="2400" dirty="0" err="1"/>
              <a:t>Prävention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505366026"/>
              </p:ext>
            </p:extLst>
          </p:nvPr>
        </p:nvGraphicFramePr>
        <p:xfrm>
          <a:off x="338885" y="1678502"/>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Eine Empfehlung zur medikamentösen Prävention der Entwicklung eines Ösophaguskarzinoms kann nicht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021-023OL-4.0-5.1-2023G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F4F9AC7A-C5CC-6D30-C701-6ACD45E9C132}"/>
              </a:ext>
            </a:extLst>
          </p:cNvPr>
          <p:cNvGraphicFramePr>
            <a:graphicFrameLocks noGrp="1"/>
          </p:cNvGraphicFramePr>
          <p:nvPr>
            <p:extLst>
              <p:ext uri="{D42A27DB-BD31-4B8C-83A1-F6EECF244321}">
                <p14:modId xmlns:p14="http://schemas.microsoft.com/office/powerpoint/2010/main" val="1985644275"/>
              </p:ext>
            </p:extLst>
          </p:nvPr>
        </p:nvGraphicFramePr>
        <p:xfrm>
          <a:off x="348201" y="30414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dirty="0">
                          <a:latin typeface="Lucida Sans"/>
                        </a:rPr>
                        <a:t>Eine </a:t>
                      </a:r>
                      <a:r>
                        <a:rPr sz="1000" u="none" dirty="0" err="1">
                          <a:latin typeface="Lucida Sans"/>
                        </a:rPr>
                        <a:t>hohe</a:t>
                      </a:r>
                      <a:r>
                        <a:rPr sz="1000" u="none" dirty="0">
                          <a:latin typeface="Lucida Sans"/>
                        </a:rPr>
                        <a:t> </a:t>
                      </a:r>
                      <a:r>
                        <a:rPr sz="1000" u="none" dirty="0" err="1">
                          <a:latin typeface="Lucida Sans"/>
                        </a:rPr>
                        <a:t>Aufnahme</a:t>
                      </a:r>
                      <a:r>
                        <a:rPr sz="1000" u="none" dirty="0">
                          <a:latin typeface="Lucida Sans"/>
                        </a:rPr>
                        <a:t> von </a:t>
                      </a:r>
                      <a:r>
                        <a:rPr sz="1000" u="none" dirty="0" err="1">
                          <a:latin typeface="Lucida Sans"/>
                        </a:rPr>
                        <a:t>Obst</a:t>
                      </a:r>
                      <a:r>
                        <a:rPr sz="1000" u="none" dirty="0">
                          <a:latin typeface="Lucida Sans"/>
                        </a:rPr>
                        <a:t> und </a:t>
                      </a:r>
                      <a:r>
                        <a:rPr sz="1000" u="none" dirty="0" err="1">
                          <a:latin typeface="Lucida Sans"/>
                        </a:rPr>
                        <a:t>Gemüse</a:t>
                      </a:r>
                      <a:r>
                        <a:rPr sz="1000" u="none" dirty="0">
                          <a:latin typeface="Lucida Sans"/>
                        </a:rPr>
                        <a:t> </a:t>
                      </a:r>
                      <a:r>
                        <a:rPr sz="1000" u="none" dirty="0" err="1">
                          <a:latin typeface="Lucida Sans"/>
                        </a:rPr>
                        <a:t>kann</a:t>
                      </a:r>
                      <a:r>
                        <a:rPr sz="1000" u="none" dirty="0">
                          <a:latin typeface="Lucida Sans"/>
                        </a:rPr>
                        <a:t> </a:t>
                      </a:r>
                      <a:r>
                        <a:rPr sz="1000" u="none" dirty="0" err="1">
                          <a:latin typeface="Lucida Sans"/>
                        </a:rPr>
                        <a:t>zu</a:t>
                      </a:r>
                      <a:r>
                        <a:rPr sz="1000" u="none" dirty="0">
                          <a:latin typeface="Lucida Sans"/>
                        </a:rPr>
                        <a:t> </a:t>
                      </a:r>
                      <a:r>
                        <a:rPr sz="1000" u="none" dirty="0" err="1">
                          <a:latin typeface="Lucida Sans"/>
                        </a:rPr>
                        <a:t>einer</a:t>
                      </a:r>
                      <a:r>
                        <a:rPr sz="1000" u="none" dirty="0">
                          <a:latin typeface="Lucida Sans"/>
                        </a:rPr>
                        <a:t> </a:t>
                      </a:r>
                      <a:r>
                        <a:rPr sz="1000" u="none" dirty="0" err="1">
                          <a:latin typeface="Lucida Sans"/>
                        </a:rPr>
                        <a:t>Risikosenkung</a:t>
                      </a:r>
                      <a:r>
                        <a:rPr sz="1000" u="none" dirty="0">
                          <a:latin typeface="Lucida Sans"/>
                        </a:rPr>
                        <a:t> des Ösophaguskarzinoms </a:t>
                      </a:r>
                      <a:r>
                        <a:rPr sz="1000" u="none" dirty="0" err="1">
                          <a:latin typeface="Lucida Sans"/>
                        </a:rPr>
                        <a:t>beitragen</a:t>
                      </a:r>
                      <a:r>
                        <a:rPr sz="100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021-023OL-4.0-5.2-2023G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6.1: Primärdiagnostik</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Alle Patienten mit neu aufgetretener Dysphagie, gastrointestinaler Blutung, rezidivierender Aspiration, rezidivierendem Erbrechen, Dyspepsie, Gewichtsverlust und/oder Inappetenz sollen einer frühzeitigen Endoskopie (ÖGD) zugeführt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FC6B067B-8C51-4688-4884-7E9ABD46BDBD}"/>
              </a:ext>
            </a:extLst>
          </p:cNvPr>
          <p:cNvGraphicFramePr>
            <a:graphicFrameLocks noGrp="1"/>
          </p:cNvGraphicFramePr>
          <p:nvPr>
            <p:extLst>
              <p:ext uri="{D42A27DB-BD31-4B8C-83A1-F6EECF244321}">
                <p14:modId xmlns:p14="http://schemas.microsoft.com/office/powerpoint/2010/main" val="1758520373"/>
              </p:ext>
            </p:extLst>
          </p:nvPr>
        </p:nvGraphicFramePr>
        <p:xfrm>
          <a:off x="360000" y="3449707"/>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Bei der ÖGD sollen Biopsien aus allen suspekten Läsionen genommen werden. Beim Barrett-Ösophagus sollen zusätzlich 4-Quadranten-Biopsien entnommen werden. Suspekte Areale sollen getrennt asserviert und histopathologisch untersucht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6" name="Table 2">
            <a:extLst>
              <a:ext uri="{FF2B5EF4-FFF2-40B4-BE49-F238E27FC236}">
                <a16:creationId xmlns:a16="http://schemas.microsoft.com/office/drawing/2014/main" id="{0439C9EE-BBB8-BD84-E158-AD767ECBBA42}"/>
              </a:ext>
            </a:extLst>
          </p:cNvPr>
          <p:cNvGraphicFramePr>
            <a:graphicFrameLocks noGrp="1"/>
          </p:cNvGraphicFramePr>
          <p:nvPr>
            <p:extLst>
              <p:ext uri="{D42A27DB-BD31-4B8C-83A1-F6EECF244321}">
                <p14:modId xmlns:p14="http://schemas.microsoft.com/office/powerpoint/2010/main" val="224475416"/>
              </p:ext>
            </p:extLst>
          </p:nvPr>
        </p:nvGraphicFramePr>
        <p:xfrm>
          <a:off x="355674" y="5013176"/>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dirty="0">
                          <a:latin typeface="Lucida Sans"/>
                        </a:rPr>
                        <a:t>Die ÖGD </a:t>
                      </a:r>
                      <a:r>
                        <a:rPr sz="1000" u="none" dirty="0" err="1">
                          <a:latin typeface="Lucida Sans"/>
                        </a:rPr>
                        <a:t>mittels</a:t>
                      </a:r>
                      <a:r>
                        <a:rPr sz="1000" u="none" dirty="0">
                          <a:latin typeface="Lucida Sans"/>
                        </a:rPr>
                        <a:t> </a:t>
                      </a:r>
                      <a:r>
                        <a:rPr sz="1000" u="none" dirty="0" err="1">
                          <a:latin typeface="Lucida Sans"/>
                        </a:rPr>
                        <a:t>hochauflösender</a:t>
                      </a:r>
                      <a:r>
                        <a:rPr sz="1000" u="none" dirty="0">
                          <a:latin typeface="Lucida Sans"/>
                        </a:rPr>
                        <a:t> </a:t>
                      </a:r>
                      <a:r>
                        <a:rPr sz="1000" u="none" dirty="0" err="1">
                          <a:latin typeface="Lucida Sans"/>
                        </a:rPr>
                        <a:t>Videoendoskopie</a:t>
                      </a:r>
                      <a:r>
                        <a:rPr sz="1000" u="none" dirty="0">
                          <a:latin typeface="Lucida Sans"/>
                        </a:rPr>
                        <a:t> </a:t>
                      </a:r>
                      <a:r>
                        <a:rPr sz="1000" u="none" dirty="0" err="1">
                          <a:latin typeface="Lucida Sans"/>
                        </a:rPr>
                        <a:t>besitzt</a:t>
                      </a:r>
                      <a:r>
                        <a:rPr sz="1000" u="none" dirty="0">
                          <a:latin typeface="Lucida Sans"/>
                        </a:rPr>
                        <a:t> die </a:t>
                      </a:r>
                      <a:r>
                        <a:rPr sz="1000" u="none" dirty="0" err="1">
                          <a:latin typeface="Lucida Sans"/>
                        </a:rPr>
                        <a:t>höchste</a:t>
                      </a:r>
                      <a:r>
                        <a:rPr sz="1000" u="none" dirty="0">
                          <a:latin typeface="Lucida Sans"/>
                        </a:rPr>
                        <a:t> </a:t>
                      </a:r>
                      <a:r>
                        <a:rPr sz="1000" u="none" dirty="0" err="1">
                          <a:latin typeface="Lucida Sans"/>
                        </a:rPr>
                        <a:t>Sensitivität</a:t>
                      </a:r>
                      <a:r>
                        <a:rPr sz="1000" u="none" dirty="0">
                          <a:latin typeface="Lucida Sans"/>
                        </a:rPr>
                        <a:t> und </a:t>
                      </a:r>
                      <a:r>
                        <a:rPr sz="1000" u="none" dirty="0" err="1">
                          <a:latin typeface="Lucida Sans"/>
                        </a:rPr>
                        <a:t>Spezifität</a:t>
                      </a:r>
                      <a:r>
                        <a:rPr sz="1000" u="none" dirty="0">
                          <a:latin typeface="Lucida Sans"/>
                        </a:rPr>
                        <a:t> für den </a:t>
                      </a:r>
                      <a:r>
                        <a:rPr sz="1000" u="none" dirty="0" err="1">
                          <a:latin typeface="Lucida Sans"/>
                        </a:rPr>
                        <a:t>Nachweis</a:t>
                      </a:r>
                      <a:r>
                        <a:rPr sz="1000" u="none" dirty="0">
                          <a:latin typeface="Lucida Sans"/>
                        </a:rPr>
                        <a:t> von </a:t>
                      </a:r>
                      <a:r>
                        <a:rPr sz="1000" u="none" dirty="0" err="1">
                          <a:latin typeface="Lucida Sans"/>
                        </a:rPr>
                        <a:t>Neoplasien</a:t>
                      </a:r>
                      <a:r>
                        <a:rPr sz="1000" u="none" dirty="0">
                          <a:latin typeface="Lucida Sans"/>
                        </a:rPr>
                        <a:t> des </a:t>
                      </a:r>
                      <a:r>
                        <a:rPr sz="1000" u="none" dirty="0" err="1">
                          <a:latin typeface="Lucida Sans"/>
                        </a:rPr>
                        <a:t>oberen</a:t>
                      </a:r>
                      <a:r>
                        <a:rPr sz="1000" u="none" dirty="0">
                          <a:latin typeface="Lucida Sans"/>
                        </a:rPr>
                        <a:t> </a:t>
                      </a:r>
                      <a:r>
                        <a:rPr sz="1000" u="none" dirty="0" err="1">
                          <a:latin typeface="Lucida Sans"/>
                        </a:rPr>
                        <a:t>Gastrointestinaltraktes</a:t>
                      </a:r>
                      <a:r>
                        <a:rPr sz="1000" u="none" dirty="0">
                          <a:latin typeface="Lucida Sans"/>
                        </a:rPr>
                        <a:t> und </a:t>
                      </a:r>
                      <a:r>
                        <a:rPr sz="1000" u="none" dirty="0" err="1">
                          <a:latin typeface="Lucida Sans"/>
                        </a:rPr>
                        <a:t>soll</a:t>
                      </a:r>
                      <a:r>
                        <a:rPr sz="1000" u="none" dirty="0">
                          <a:latin typeface="Lucida Sans"/>
                        </a:rPr>
                        <a:t> </a:t>
                      </a:r>
                      <a:r>
                        <a:rPr sz="1000" u="none" dirty="0" err="1">
                          <a:latin typeface="Lucida Sans"/>
                        </a:rPr>
                        <a:t>daher</a:t>
                      </a:r>
                      <a:r>
                        <a:rPr sz="1000" u="none" dirty="0">
                          <a:latin typeface="Lucida Sans"/>
                        </a:rPr>
                        <a:t> </a:t>
                      </a:r>
                      <a:r>
                        <a:rPr sz="1000" u="none" dirty="0" err="1">
                          <a:latin typeface="Lucida Sans"/>
                        </a:rPr>
                        <a:t>als</a:t>
                      </a:r>
                      <a:r>
                        <a:rPr sz="1000" u="none" dirty="0">
                          <a:latin typeface="Lucida Sans"/>
                        </a:rPr>
                        <a:t> </a:t>
                      </a:r>
                      <a:r>
                        <a:rPr sz="1000" u="none" dirty="0" err="1">
                          <a:latin typeface="Lucida Sans"/>
                        </a:rPr>
                        <a:t>Standardverfahren</a:t>
                      </a:r>
                      <a:r>
                        <a:rPr sz="1000" u="none" dirty="0">
                          <a:latin typeface="Lucida Sans"/>
                        </a:rPr>
                        <a:t> </a:t>
                      </a:r>
                      <a:r>
                        <a:rPr sz="1000" u="none" dirty="0" err="1">
                          <a:latin typeface="Lucida Sans"/>
                        </a:rPr>
                        <a:t>zur</a:t>
                      </a:r>
                      <a:r>
                        <a:rPr sz="1000" u="none" dirty="0">
                          <a:latin typeface="Lucida Sans"/>
                        </a:rPr>
                        <a:t> </a:t>
                      </a:r>
                      <a:r>
                        <a:rPr sz="1000" u="none" dirty="0" err="1">
                          <a:latin typeface="Lucida Sans"/>
                        </a:rPr>
                        <a:t>Diagnosestellung</a:t>
                      </a:r>
                      <a:r>
                        <a:rPr sz="1000" u="none" dirty="0">
                          <a:latin typeface="Lucida Sans"/>
                        </a:rPr>
                        <a:t> </a:t>
                      </a:r>
                      <a:r>
                        <a:rPr sz="1000" u="none" dirty="0" err="1">
                          <a:latin typeface="Lucida Sans"/>
                        </a:rPr>
                        <a:t>eingesetzt</a:t>
                      </a:r>
                      <a:r>
                        <a:rPr sz="1000" u="none" dirty="0">
                          <a:latin typeface="Lucida Sans"/>
                        </a:rPr>
                        <a:t> </a:t>
                      </a:r>
                      <a:r>
                        <a:rPr sz="1000" u="none" dirty="0" err="1">
                          <a:latin typeface="Lucida Sans"/>
                        </a:rPr>
                        <a:t>werden</a:t>
                      </a:r>
                      <a:r>
                        <a:rPr sz="100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6.2: Erweiterte Diagnostik</a:t>
            </a:r>
          </a:p>
        </p:txBody>
      </p:sp>
      <p:graphicFrame>
        <p:nvGraphicFramePr>
          <p:cNvPr id="3" name="Table 2"/>
          <p:cNvGraphicFramePr>
            <a:graphicFrameLocks noGrp="1"/>
          </p:cNvGraphicFramePr>
          <p:nvPr/>
        </p:nvGraphicFramePr>
        <p:xfrm>
          <a:off x="360000" y="1890000"/>
          <a:ext cx="79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Die Chromoendoskopie (Lugol´sche Lösung) oder die computergestützten digitalen (Filter-) Verfahren sollten bei Risiko-Patienten für ein Ösophaguskarzinom (= anamnestisch Plattenepithelkarzinom des Mundes/Nase/ Rachens/ Bronchial-Systems, Ösophagus)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[Curvers, W. L. 2010]</a:t>
                      </a:r>
                      <a:r>
                        <a:rPr sz="1000"/>
                        <a:t>, </a:t>
                      </a:r>
                      <a:r>
                        <a:rPr sz="1000">
                          <a:solidFill>
                            <a:srgbClr val="F7BF66"/>
                          </a:solidFill>
                          <a:hlinkClick r:id="rId3"/>
                        </a:rPr>
                        <a:t>[Hori, K. 2011]</a:t>
                      </a:r>
                      <a:r>
                        <a:rPr sz="1000"/>
                        <a:t>, </a:t>
                      </a:r>
                      <a:r>
                        <a:rPr sz="1000">
                          <a:solidFill>
                            <a:srgbClr val="F7BF66"/>
                          </a:solidFill>
                          <a:hlinkClick r:id="rId4"/>
                        </a:rPr>
                        <a:t>[Qumseya, B. J. 2013]</a:t>
                      </a:r>
                      <a:r>
                        <a:rPr sz="1000"/>
                        <a:t>, </a:t>
                      </a:r>
                      <a:r>
                        <a:rPr sz="1000">
                          <a:solidFill>
                            <a:srgbClr val="F7BF66"/>
                          </a:solidFill>
                          <a:hlinkClick r:id="rId5"/>
                        </a:rPr>
                        <a:t>[Chung, C. S.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6.2: Erweiterte Diagnostik</a:t>
            </a:r>
          </a:p>
        </p:txBody>
      </p:sp>
      <p:graphicFrame>
        <p:nvGraphicFramePr>
          <p:cNvPr id="3" name="Table 2"/>
          <p:cNvGraphicFramePr>
            <a:graphicFrameLocks noGrp="1"/>
          </p:cNvGraphicFramePr>
          <p:nvPr/>
        </p:nvGraphicFramePr>
        <p:xfrm>
          <a:off x="360000" y="189000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rPr dirty="0" err="1"/>
                        <a:t>Empfehlungsgrad</a:t>
                      </a:r>
                      <a:endParaRPr dirty="0"/>
                    </a:p>
                    <a:p>
                      <a:pPr>
                        <a:defRPr sz="2000" b="1">
                          <a:solidFill>
                            <a:srgbClr val="000000"/>
                          </a:solidFill>
                          <a:latin typeface="Lucida Sans"/>
                        </a:defRPr>
                      </a:pPr>
                      <a:r>
                        <a:rPr dirty="0"/>
                        <a:t>B</a:t>
                      </a:r>
                    </a:p>
                  </a:txBody>
                  <a:tcPr>
                    <a:solidFill>
                      <a:srgbClr val="FCEACC"/>
                    </a:solidFill>
                  </a:tcPr>
                </a:tc>
                <a:tc gridSpan="2">
                  <a:txBody>
                    <a:bodyPr/>
                    <a:lstStyle/>
                    <a:p>
                      <a:pPr>
                        <a:defRPr sz="1000">
                          <a:solidFill>
                            <a:srgbClr val="000000"/>
                          </a:solidFill>
                          <a:latin typeface="Lucida Sans"/>
                        </a:defRPr>
                      </a:pPr>
                      <a:r>
                        <a:rPr sz="1000" u="none">
                          <a:latin typeface="Lucida Sans"/>
                        </a:rPr>
                        <a:t>Die Chromoendoskopie sowie neue computergestützte digitale (Filter-, Kontrast- und AI) Verfahren sollten zur Verbesserung der Detektion von Dysplasien/ Frühkarzinomen der Speiseröhre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[Curvers, W. L. 2010]</a:t>
                      </a:r>
                      <a:r>
                        <a:rPr sz="1000"/>
                        <a:t>, </a:t>
                      </a:r>
                      <a:r>
                        <a:rPr sz="1000">
                          <a:solidFill>
                            <a:srgbClr val="F7BF66"/>
                          </a:solidFill>
                          <a:hlinkClick r:id="rId3"/>
                        </a:rPr>
                        <a:t>[Qumseya, B. J. 2013]</a:t>
                      </a:r>
                      <a:r>
                        <a:rPr sz="1000"/>
                        <a:t>, </a:t>
                      </a:r>
                      <a:r>
                        <a:rPr sz="1000">
                          <a:solidFill>
                            <a:srgbClr val="F7BF66"/>
                          </a:solidFill>
                          <a:hlinkClick r:id="rId4"/>
                        </a:rPr>
                        <a:t>[Uedo, N. 2011]</a:t>
                      </a:r>
                      <a:r>
                        <a:rPr sz="1000"/>
                        <a:t>, </a:t>
                      </a:r>
                      <a:r>
                        <a:rPr sz="1000">
                          <a:solidFill>
                            <a:srgbClr val="F7BF66"/>
                          </a:solidFill>
                          <a:hlinkClick r:id="rId5"/>
                        </a:rPr>
                        <a:t>[Sharma, P. 2013]</a:t>
                      </a:r>
                      <a:r>
                        <a:rPr sz="1000"/>
                        <a:t>, </a:t>
                      </a:r>
                      <a:r>
                        <a:rPr sz="1000">
                          <a:solidFill>
                            <a:srgbClr val="F7BF66"/>
                          </a:solidFill>
                          <a:hlinkClick r:id="rId6"/>
                        </a:rPr>
                        <a:t>[Canto, M. I. 2014]</a:t>
                      </a:r>
                      <a:r>
                        <a:rPr sz="1000"/>
                        <a:t>, </a:t>
                      </a:r>
                      <a:r>
                        <a:rPr sz="1000">
                          <a:solidFill>
                            <a:srgbClr val="F7BF66"/>
                          </a:solidFill>
                          <a:hlinkClick r:id="rId7"/>
                        </a:rPr>
                        <a:t>[Fugazza, A. 2016]</a:t>
                      </a:r>
                      <a:r>
                        <a:rPr sz="1000"/>
                        <a:t>, </a:t>
                      </a:r>
                      <a:r>
                        <a:rPr sz="1000">
                          <a:solidFill>
                            <a:srgbClr val="F7BF66"/>
                          </a:solidFill>
                          <a:hlinkClick r:id="rId8"/>
                        </a:rPr>
                        <a:t>[Gupta, A. 2014]</a:t>
                      </a:r>
                      <a:r>
                        <a:rPr sz="1000"/>
                        <a:t>, </a:t>
                      </a:r>
                      <a:r>
                        <a:rPr sz="1000">
                          <a:solidFill>
                            <a:srgbClr val="F7BF66"/>
                          </a:solidFill>
                          <a:hlinkClick r:id="rId9"/>
                        </a:rPr>
                        <a:t>[Coletta, M. 2016]</a:t>
                      </a:r>
                      <a:r>
                        <a:rPr sz="1000"/>
                        <a:t>, </a:t>
                      </a:r>
                      <a:r>
                        <a:rPr sz="1000">
                          <a:solidFill>
                            <a:srgbClr val="F7BF66"/>
                          </a:solidFill>
                          <a:hlinkClick r:id="rId3"/>
                        </a:rPr>
                        <a:t>[Qumseya, B. J.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021-023OL-4.0-6.5-2023M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906085CC-5181-0BBC-23FB-A6B40A12A407}"/>
              </a:ext>
            </a:extLst>
          </p:cNvPr>
          <p:cNvGraphicFramePr>
            <a:graphicFrameLocks noGrp="1"/>
          </p:cNvGraphicFramePr>
          <p:nvPr>
            <p:extLst>
              <p:ext uri="{D42A27DB-BD31-4B8C-83A1-F6EECF244321}">
                <p14:modId xmlns:p14="http://schemas.microsoft.com/office/powerpoint/2010/main" val="2748723999"/>
              </p:ext>
            </p:extLst>
          </p:nvPr>
        </p:nvGraphicFramePr>
        <p:xfrm>
          <a:off x="360000" y="419400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Der endoskopische Ultraschall (EUS) sollte Bestandteil des Stagings bei Patienten mit kurativer Therapieintention sein.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10"/>
                        </a:rPr>
                        <a:t>[Puli, S. R. 2008]</a:t>
                      </a:r>
                      <a:r>
                        <a:rPr sz="1000"/>
                        <a:t>, </a:t>
                      </a:r>
                      <a:r>
                        <a:rPr sz="1000">
                          <a:solidFill>
                            <a:srgbClr val="F7BF66"/>
                          </a:solidFill>
                          <a:hlinkClick r:id="rId11"/>
                        </a:rPr>
                        <a:t>[Thosani, N. 2012]</a:t>
                      </a:r>
                      <a:r>
                        <a:rPr sz="1000"/>
                        <a:t>, </a:t>
                      </a:r>
                      <a:r>
                        <a:rPr sz="1000">
                          <a:solidFill>
                            <a:srgbClr val="F7BF66"/>
                          </a:solidFill>
                          <a:hlinkClick r:id="rId12" action="ppaction://hlinksldjump"/>
                        </a:rPr>
                        <a:t>[Tranchemontagne, J. None]</a:t>
                      </a:r>
                      <a:r>
                        <a:rPr sz="1000"/>
                        <a:t>, </a:t>
                      </a:r>
                      <a:r>
                        <a:rPr sz="1000">
                          <a:solidFill>
                            <a:srgbClr val="F7BF66"/>
                          </a:solidFill>
                          <a:hlinkClick r:id="rId13"/>
                        </a:rPr>
                        <a:t>[van Vliet, E. P. 2008]</a:t>
                      </a:r>
                      <a:r>
                        <a:rPr sz="1000"/>
                        <a:t>, </a:t>
                      </a:r>
                      <a:r>
                        <a:rPr sz="1000">
                          <a:solidFill>
                            <a:srgbClr val="F7BF66"/>
                          </a:solidFill>
                          <a:hlinkClick r:id="rId14"/>
                        </a:rPr>
                        <a:t>[Russell, I 2013]</a:t>
                      </a:r>
                      <a:r>
                        <a:rPr sz="1000"/>
                        <a:t>, </a:t>
                      </a:r>
                      <a:r>
                        <a:rPr sz="1000">
                          <a:solidFill>
                            <a:srgbClr val="F7BF66"/>
                          </a:solidFill>
                          <a:hlinkClick r:id="rId15"/>
                        </a:rPr>
                        <a:t>[Luo, L. N.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2000"/>
            </a:pPr>
            <a:r>
              <a:rPr lang="de-DE" sz="1800" dirty="0"/>
              <a:t>Ü</a:t>
            </a:r>
            <a:r>
              <a:rPr sz="1800" dirty="0" err="1"/>
              <a:t>bersicht</a:t>
            </a:r>
            <a:r>
              <a:rPr sz="1800" dirty="0"/>
              <a:t> </a:t>
            </a:r>
            <a:r>
              <a:rPr sz="1800" dirty="0" err="1"/>
              <a:t>über</a:t>
            </a:r>
            <a:r>
              <a:rPr sz="1800" dirty="0"/>
              <a:t> die Staging-</a:t>
            </a:r>
            <a:r>
              <a:rPr sz="1800" dirty="0" err="1"/>
              <a:t>Ergebnisse</a:t>
            </a:r>
            <a:r>
              <a:rPr sz="1800" dirty="0"/>
              <a:t> des </a:t>
            </a:r>
            <a:r>
              <a:rPr sz="1800" dirty="0" err="1"/>
              <a:t>endoskopischen</a:t>
            </a:r>
            <a:r>
              <a:rPr sz="1800" dirty="0"/>
              <a:t> </a:t>
            </a:r>
            <a:r>
              <a:rPr sz="1800" dirty="0" err="1"/>
              <a:t>Ultraschalls</a:t>
            </a:r>
            <a:r>
              <a:rPr sz="1800" dirty="0"/>
              <a:t> (EUS) für die T- und N-</a:t>
            </a:r>
            <a:r>
              <a:rPr sz="1800" dirty="0" err="1"/>
              <a:t>Kategorien</a:t>
            </a:r>
            <a:r>
              <a:rPr sz="1800" dirty="0"/>
              <a:t> von </a:t>
            </a:r>
            <a:r>
              <a:rPr sz="1800" dirty="0" err="1"/>
              <a:t>Ösophaguskarzinomen</a:t>
            </a:r>
            <a:r>
              <a:rPr sz="1800" dirty="0"/>
              <a:t> (</a:t>
            </a:r>
            <a:r>
              <a:rPr sz="1800" dirty="0" err="1"/>
              <a:t>Sensitivität</a:t>
            </a:r>
            <a:r>
              <a:rPr sz="1800" dirty="0"/>
              <a:t>/</a:t>
            </a:r>
            <a:r>
              <a:rPr sz="1800" dirty="0" err="1"/>
              <a:t>Spezifität</a:t>
            </a:r>
            <a:r>
              <a:rPr sz="1800" dirty="0"/>
              <a:t> </a:t>
            </a:r>
            <a:r>
              <a:rPr sz="1800" dirty="0" err="1"/>
              <a:t>durch</a:t>
            </a:r>
            <a:r>
              <a:rPr sz="1800" dirty="0"/>
              <a:t>  EUS/EUS-FNP).</a:t>
            </a:r>
          </a:p>
        </p:txBody>
      </p:sp>
      <p:graphicFrame>
        <p:nvGraphicFramePr>
          <p:cNvPr id="3" name="Table 2"/>
          <p:cNvGraphicFramePr>
            <a:graphicFrameLocks noGrp="1"/>
          </p:cNvGraphicFramePr>
          <p:nvPr>
            <p:extLst>
              <p:ext uri="{D42A27DB-BD31-4B8C-83A1-F6EECF244321}">
                <p14:modId xmlns:p14="http://schemas.microsoft.com/office/powerpoint/2010/main" val="702397436"/>
              </p:ext>
            </p:extLst>
          </p:nvPr>
        </p:nvGraphicFramePr>
        <p:xfrm>
          <a:off x="360000" y="1890000"/>
          <a:ext cx="8424000" cy="4160520"/>
        </p:xfrm>
        <a:graphic>
          <a:graphicData uri="http://schemas.openxmlformats.org/drawingml/2006/table">
            <a:tbl>
              <a:tblPr firstRow="1" bandRow="1">
                <a:tableStyleId>{5C22544A-7EE6-4342-B048-85BDC9FD1C3A}</a:tableStyleId>
              </a:tblPr>
              <a:tblGrid>
                <a:gridCol w="2106000">
                  <a:extLst>
                    <a:ext uri="{9D8B030D-6E8A-4147-A177-3AD203B41FA5}">
                      <a16:colId xmlns:a16="http://schemas.microsoft.com/office/drawing/2014/main" val="20000"/>
                    </a:ext>
                  </a:extLst>
                </a:gridCol>
                <a:gridCol w="2106000">
                  <a:extLst>
                    <a:ext uri="{9D8B030D-6E8A-4147-A177-3AD203B41FA5}">
                      <a16:colId xmlns:a16="http://schemas.microsoft.com/office/drawing/2014/main" val="20001"/>
                    </a:ext>
                  </a:extLst>
                </a:gridCol>
                <a:gridCol w="2106000">
                  <a:extLst>
                    <a:ext uri="{9D8B030D-6E8A-4147-A177-3AD203B41FA5}">
                      <a16:colId xmlns:a16="http://schemas.microsoft.com/office/drawing/2014/main" val="20002"/>
                    </a:ext>
                  </a:extLst>
                </a:gridCol>
                <a:gridCol w="2106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rPr b="1"/>
                        <a:t> Metaanalysen zum EUS</a:t>
                      </a:r>
                    </a:p>
                  </a:txBody>
                  <a:tcPr anchor="ctr">
                    <a:solidFill>
                      <a:srgbClr val="F7BF66"/>
                    </a:solidFill>
                  </a:tcPr>
                </a:tc>
                <a:tc>
                  <a:txBody>
                    <a:bodyPr/>
                    <a:lstStyle/>
                    <a:p>
                      <a:pPr>
                        <a:defRPr sz="900" b="0">
                          <a:solidFill>
                            <a:srgbClr val="000000"/>
                          </a:solidFill>
                          <a:latin typeface="Lucida Sans"/>
                        </a:defRPr>
                      </a:pPr>
                      <a:r>
                        <a:rPr b="1"/>
                        <a:t> Anzahl Patienten/Studien</a:t>
                      </a:r>
                    </a:p>
                  </a:txBody>
                  <a:tcPr anchor="ctr">
                    <a:solidFill>
                      <a:srgbClr val="F7BF66"/>
                    </a:solidFill>
                  </a:tcPr>
                </a:tc>
                <a:tc>
                  <a:txBody>
                    <a:bodyPr/>
                    <a:lstStyle/>
                    <a:p>
                      <a:pPr>
                        <a:defRPr sz="900" b="0">
                          <a:solidFill>
                            <a:srgbClr val="000000"/>
                          </a:solidFill>
                          <a:latin typeface="Lucida Sans"/>
                        </a:defRPr>
                      </a:pPr>
                      <a:r>
                        <a:rPr b="1"/>
                        <a:t>Sensitivität/Spezifität T-Kategorie </a:t>
                      </a:r>
                    </a:p>
                  </a:txBody>
                  <a:tcPr anchor="ctr">
                    <a:solidFill>
                      <a:srgbClr val="F7BF66"/>
                    </a:solidFill>
                  </a:tcPr>
                </a:tc>
                <a:tc>
                  <a:txBody>
                    <a:bodyPr/>
                    <a:lstStyle/>
                    <a:p>
                      <a:pPr>
                        <a:defRPr sz="900" b="0">
                          <a:solidFill>
                            <a:srgbClr val="000000"/>
                          </a:solidFill>
                          <a:latin typeface="Lucida Sans"/>
                        </a:defRPr>
                      </a:pPr>
                      <a:r>
                        <a:rPr b="1" dirty="0" err="1"/>
                        <a:t>Sensitivität</a:t>
                      </a:r>
                      <a:r>
                        <a:rPr b="1" dirty="0"/>
                        <a:t>/</a:t>
                      </a:r>
                      <a:r>
                        <a:rPr b="1" dirty="0" err="1"/>
                        <a:t>Spezifität</a:t>
                      </a:r>
                      <a:r>
                        <a:rPr b="1" dirty="0"/>
                        <a:t> N-</a:t>
                      </a:r>
                      <a:r>
                        <a:rPr b="1" dirty="0" err="1"/>
                        <a:t>Kategorie</a:t>
                      </a:r>
                      <a:r>
                        <a:rPr b="1" dirty="0"/>
                        <a:t> </a:t>
                      </a: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t>Thosani et al., 2012 </a:t>
                      </a:r>
                    </a:p>
                  </a:txBody>
                  <a:tcPr anchor="ctr">
                    <a:solidFill>
                      <a:srgbClr val="FCEACC"/>
                    </a:solidFill>
                  </a:tcPr>
                </a:tc>
                <a:tc>
                  <a:txBody>
                    <a:bodyPr/>
                    <a:lstStyle/>
                    <a:p>
                      <a:pPr>
                        <a:defRPr sz="900" b="0">
                          <a:solidFill>
                            <a:srgbClr val="000000"/>
                          </a:solidFill>
                          <a:latin typeface="Lucida Sans"/>
                        </a:defRPr>
                      </a:pPr>
                      <a:r>
                        <a:t>1019/19</a:t>
                      </a:r>
                    </a:p>
                  </a:txBody>
                  <a:tcPr anchor="ctr">
                    <a:solidFill>
                      <a:srgbClr val="FCEACC"/>
                    </a:solidFill>
                  </a:tcPr>
                </a:tc>
                <a:tc>
                  <a:txBody>
                    <a:bodyPr/>
                    <a:lstStyle/>
                    <a:p>
                      <a:pPr>
                        <a:defRPr sz="900" b="0">
                          <a:solidFill>
                            <a:srgbClr val="000000"/>
                          </a:solidFill>
                          <a:latin typeface="Lucida Sans"/>
                        </a:defRPr>
                      </a:pPr>
                      <a:r>
                        <a:t>Frühe Karzinome*(T1a/T1b):</a:t>
                      </a:r>
                    </a:p>
                    <a:p>
                      <a:pPr>
                        <a:defRPr sz="900" b="0">
                          <a:solidFill>
                            <a:srgbClr val="000000"/>
                          </a:solidFill>
                          <a:latin typeface="Lucida Sans"/>
                        </a:defRPr>
                      </a:pPr>
                      <a:r>
                        <a:t>T1a: 85%/87%</a:t>
                      </a:r>
                    </a:p>
                    <a:p>
                      <a:pPr>
                        <a:defRPr sz="900" b="0">
                          <a:solidFill>
                            <a:srgbClr val="000000"/>
                          </a:solidFill>
                          <a:latin typeface="Lucida Sans"/>
                        </a:defRPr>
                      </a:pPr>
                      <a:r>
                        <a:t>T1b: 86%//86%</a:t>
                      </a:r>
                    </a:p>
                  </a:txBody>
                  <a:tcPr anchor="ctr">
                    <a:solidFill>
                      <a:srgbClr val="FCEACC"/>
                    </a:solidFill>
                  </a:tcPr>
                </a:tc>
                <a:tc>
                  <a:txBody>
                    <a:bodyPr/>
                    <a:lstStyle/>
                    <a:p>
                      <a:pPr>
                        <a:defRPr sz="900" b="0">
                          <a:solidFill>
                            <a:srgbClr val="000000"/>
                          </a:solidFill>
                          <a:latin typeface="Lucida Sans"/>
                        </a:defRPr>
                      </a:pPr>
                      <a:r>
                        <a:t>n.a. </a:t>
                      </a: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t>Puli et al., 2008 </a:t>
                      </a:r>
                    </a:p>
                  </a:txBody>
                  <a:tcPr anchor="ctr">
                    <a:solidFill>
                      <a:srgbClr val="FCEACC"/>
                    </a:solidFill>
                  </a:tcPr>
                </a:tc>
                <a:tc>
                  <a:txBody>
                    <a:bodyPr/>
                    <a:lstStyle/>
                    <a:p>
                      <a:pPr>
                        <a:defRPr sz="900" b="0">
                          <a:solidFill>
                            <a:srgbClr val="000000"/>
                          </a:solidFill>
                          <a:latin typeface="Lucida Sans"/>
                        </a:defRPr>
                      </a:pPr>
                      <a:r>
                        <a:t>2585/49</a:t>
                      </a:r>
                    </a:p>
                  </a:txBody>
                  <a:tcPr anchor="ctr">
                    <a:solidFill>
                      <a:srgbClr val="FCEACC"/>
                    </a:solidFill>
                  </a:tcPr>
                </a:tc>
                <a:tc>
                  <a:txBody>
                    <a:bodyPr/>
                    <a:lstStyle/>
                    <a:p>
                      <a:pPr>
                        <a:defRPr sz="900" b="0">
                          <a:solidFill>
                            <a:srgbClr val="000000"/>
                          </a:solidFill>
                          <a:latin typeface="Lucida Sans"/>
                        </a:defRPr>
                      </a:pPr>
                      <a:r>
                        <a:t>T1: 82%/96%</a:t>
                      </a:r>
                    </a:p>
                    <a:p>
                      <a:pPr>
                        <a:defRPr sz="900" b="0">
                          <a:solidFill>
                            <a:srgbClr val="000000"/>
                          </a:solidFill>
                          <a:latin typeface="Lucida Sans"/>
                        </a:defRPr>
                      </a:pPr>
                      <a:r>
                        <a:t>T2: 81%/94%</a:t>
                      </a:r>
                    </a:p>
                    <a:p>
                      <a:pPr>
                        <a:defRPr sz="900" b="0">
                          <a:solidFill>
                            <a:srgbClr val="000000"/>
                          </a:solidFill>
                          <a:latin typeface="Lucida Sans"/>
                        </a:defRPr>
                      </a:pPr>
                      <a:r>
                        <a:t>T3: 91%/94%</a:t>
                      </a:r>
                    </a:p>
                    <a:p>
                      <a:pPr>
                        <a:defRPr sz="900" b="0">
                          <a:solidFill>
                            <a:srgbClr val="000000"/>
                          </a:solidFill>
                          <a:latin typeface="Lucida Sans"/>
                        </a:defRPr>
                      </a:pPr>
                      <a:r>
                        <a:t>T4: 92%/97%</a:t>
                      </a:r>
                    </a:p>
                  </a:txBody>
                  <a:tcPr anchor="ctr">
                    <a:solidFill>
                      <a:srgbClr val="FCEACC"/>
                    </a:solidFill>
                  </a:tcPr>
                </a:tc>
                <a:tc>
                  <a:txBody>
                    <a:bodyPr/>
                    <a:lstStyle/>
                    <a:p>
                      <a:pPr>
                        <a:defRPr sz="900" b="0">
                          <a:solidFill>
                            <a:srgbClr val="000000"/>
                          </a:solidFill>
                          <a:latin typeface="Lucida Sans"/>
                        </a:defRPr>
                      </a:pPr>
                      <a:r>
                        <a:t>EUS: 85%/85%</a:t>
                      </a:r>
                    </a:p>
                    <a:p>
                      <a:pPr>
                        <a:defRPr sz="900" b="0">
                          <a:solidFill>
                            <a:srgbClr val="000000"/>
                          </a:solidFill>
                          <a:latin typeface="Lucida Sans"/>
                        </a:defRPr>
                      </a:pPr>
                      <a:r>
                        <a:t>EUS-FNP: 97%/96%</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t>Van Vliet, 2008 </a:t>
                      </a:r>
                    </a:p>
                  </a:txBody>
                  <a:tcPr anchor="ctr">
                    <a:solidFill>
                      <a:srgbClr val="FCEACC"/>
                    </a:solidFill>
                  </a:tcPr>
                </a:tc>
                <a:tc>
                  <a:txBody>
                    <a:bodyPr/>
                    <a:lstStyle/>
                    <a:p>
                      <a:pPr>
                        <a:defRPr sz="900" b="0">
                          <a:solidFill>
                            <a:srgbClr val="000000"/>
                          </a:solidFill>
                          <a:latin typeface="Lucida Sans"/>
                        </a:defRPr>
                      </a:pPr>
                      <a:r>
                        <a:t>1841/31**</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EUS: 80%/70% </a:t>
                      </a:r>
                    </a:p>
                    <a:p>
                      <a:pPr>
                        <a:defRPr sz="900" b="0">
                          <a:solidFill>
                            <a:srgbClr val="000000"/>
                          </a:solidFill>
                          <a:latin typeface="Lucida Sans"/>
                        </a:defRPr>
                      </a:pPr>
                      <a:r>
                        <a:t>Zöliakale Lymphknoten (früher "M1a"): 85%/96%</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t>Tranchemontagne, 2009 </a:t>
                      </a:r>
                    </a:p>
                  </a:txBody>
                  <a:tcPr anchor="ctr">
                    <a:solidFill>
                      <a:srgbClr val="FCEACC"/>
                    </a:solidFill>
                  </a:tcPr>
                </a:tc>
                <a:tc>
                  <a:txBody>
                    <a:bodyPr/>
                    <a:lstStyle/>
                    <a:p>
                      <a:pPr>
                        <a:defRPr sz="900" b="0">
                          <a:solidFill>
                            <a:srgbClr val="000000"/>
                          </a:solidFill>
                          <a:latin typeface="Lucida Sans"/>
                        </a:defRPr>
                      </a:pPr>
                      <a:r>
                        <a:t>na/na</a:t>
                      </a:r>
                    </a:p>
                  </a:txBody>
                  <a:tcPr anchor="ctr">
                    <a:solidFill>
                      <a:srgbClr val="FCEACC"/>
                    </a:solidFill>
                  </a:tcPr>
                </a:tc>
                <a:tc>
                  <a:txBody>
                    <a:bodyPr/>
                    <a:lstStyle/>
                    <a:p>
                      <a:pPr>
                        <a:defRPr sz="900" b="0">
                          <a:solidFill>
                            <a:srgbClr val="000000"/>
                          </a:solidFill>
                          <a:latin typeface="Lucida Sans"/>
                        </a:defRPr>
                      </a:pPr>
                      <a:r>
                        <a:t>
T4: -/99 %</a:t>
                      </a:r>
                    </a:p>
                  </a:txBody>
                  <a:tcPr anchor="ctr">
                    <a:solidFill>
                      <a:srgbClr val="FCEACC"/>
                    </a:solidFill>
                  </a:tcPr>
                </a:tc>
                <a:tc>
                  <a:txBody>
                    <a:bodyPr/>
                    <a:lstStyle/>
                    <a:p>
                      <a:pPr>
                        <a:defRPr sz="900" b="0">
                          <a:solidFill>
                            <a:srgbClr val="000000"/>
                          </a:solidFill>
                          <a:latin typeface="Lucida Sans"/>
                        </a:defRPr>
                      </a:pPr>
                      <a:r>
                        <a:t>76%/67%</a:t>
                      </a:r>
                    </a:p>
                    <a:p>
                      <a:pPr>
                        <a:defRPr sz="900" b="0">
                          <a:solidFill>
                            <a:srgbClr val="000000"/>
                          </a:solidFill>
                          <a:latin typeface="Lucida Sans"/>
                        </a:defRPr>
                      </a:pPr>
                      <a:r>
                        <a:t>Zöliakale Lymphknoten (früher "M1a"): 75%/94%</a:t>
                      </a:r>
                    </a:p>
                  </a:txBody>
                  <a:tcPr anchor="ctr">
                    <a:solidFill>
                      <a:srgbClr val="FCEACC"/>
                    </a:solidFill>
                  </a:tcPr>
                </a:tc>
                <a:extLst>
                  <a:ext uri="{0D108BD9-81ED-4DB2-BD59-A6C34878D82A}">
                    <a16:rowId xmlns:a16="http://schemas.microsoft.com/office/drawing/2014/main" val="10004"/>
                  </a:ext>
                </a:extLst>
              </a:tr>
              <a:tr h="0">
                <a:tc>
                  <a:txBody>
                    <a:bodyPr/>
                    <a:lstStyle/>
                    <a:p>
                      <a:pPr>
                        <a:defRPr sz="900" b="0">
                          <a:solidFill>
                            <a:srgbClr val="000000"/>
                          </a:solidFill>
                          <a:latin typeface="Lucida Sans"/>
                        </a:defRPr>
                      </a:pPr>
                      <a:r>
                        <a:t>Luo et al. 2016 , </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T1a: 84 % / 91%</a:t>
                      </a:r>
                    </a:p>
                    <a:p>
                      <a:pPr>
                        <a:defRPr sz="900" b="0">
                          <a:solidFill>
                            <a:srgbClr val="000000"/>
                          </a:solidFill>
                          <a:latin typeface="Lucida Sans"/>
                        </a:defRPr>
                      </a:pPr>
                      <a:r>
                        <a:t>T1b: 81% / 89 %</a:t>
                      </a:r>
                    </a:p>
                    <a:p>
                      <a:pPr>
                        <a:defRPr sz="900" b="0">
                          <a:solidFill>
                            <a:srgbClr val="000000"/>
                          </a:solidFill>
                          <a:latin typeface="Lucida Sans"/>
                        </a:defRPr>
                      </a:pPr>
                      <a:r>
                        <a:t>T4: 84% / 96%</a:t>
                      </a:r>
                    </a:p>
                  </a:txBody>
                  <a:tcPr anchor="ctr">
                    <a:solidFill>
                      <a:srgbClr val="FCEACC"/>
                    </a:solidFill>
                  </a:tcPr>
                </a:tc>
                <a:tc>
                  <a:txBody>
                    <a:bodyPr/>
                    <a:lstStyle/>
                    <a:p>
                      <a:pPr>
                        <a:defRPr sz="900" b="0">
                          <a:solidFill>
                            <a:srgbClr val="000000"/>
                          </a:solidFill>
                          <a:latin typeface="Lucida Sans"/>
                        </a:defRPr>
                      </a:pPr>
                      <a:r>
                        <a:t>n.a.</a:t>
                      </a:r>
                    </a:p>
                  </a:txBody>
                  <a:tcPr anchor="ctr">
                    <a:solidFill>
                      <a:srgbClr val="FCEACC"/>
                    </a:solidFill>
                  </a:tcPr>
                </a:tc>
                <a:extLst>
                  <a:ext uri="{0D108BD9-81ED-4DB2-BD59-A6C34878D82A}">
                    <a16:rowId xmlns:a16="http://schemas.microsoft.com/office/drawing/2014/main" val="10005"/>
                  </a:ext>
                </a:extLst>
              </a:tr>
              <a:tr h="0">
                <a:tc>
                  <a:txBody>
                    <a:bodyPr/>
                    <a:lstStyle/>
                    <a:p>
                      <a:pPr>
                        <a:defRPr sz="900" b="0">
                          <a:solidFill>
                            <a:srgbClr val="000000"/>
                          </a:solidFill>
                          <a:latin typeface="Lucida Sans"/>
                        </a:defRPr>
                      </a:pPr>
                      <a:r>
                        <a:t>Qumseya et al. 2018 </a:t>
                      </a:r>
                    </a:p>
                  </a:txBody>
                  <a:tcPr anchor="ctr">
                    <a:solidFill>
                      <a:srgbClr val="FCEACC"/>
                    </a:solidFill>
                  </a:tcPr>
                </a:tc>
                <a:tc>
                  <a:txBody>
                    <a:bodyPr/>
                    <a:lstStyle/>
                    <a:p>
                      <a:pPr>
                        <a:defRPr sz="900" b="0">
                          <a:solidFill>
                            <a:srgbClr val="000000"/>
                          </a:solidFill>
                          <a:latin typeface="Lucida Sans"/>
                        </a:defRPr>
                      </a:pPr>
                      <a:r>
                        <a:t>Metaanalyse</a:t>
                      </a:r>
                    </a:p>
                    <a:p>
                      <a:pPr>
                        <a:defRPr sz="900" b="0">
                          <a:solidFill>
                            <a:srgbClr val="000000"/>
                          </a:solidFill>
                          <a:latin typeface="Lucida Sans"/>
                        </a:defRPr>
                      </a:pPr>
                      <a:r>
                        <a:t>11 Studien</a:t>
                      </a:r>
                    </a:p>
                    <a:p>
                      <a:pPr>
                        <a:defRPr sz="900" b="0">
                          <a:solidFill>
                            <a:srgbClr val="000000"/>
                          </a:solidFill>
                          <a:latin typeface="Lucida Sans"/>
                        </a:defRPr>
                      </a:pPr>
                      <a:r>
                        <a:t>nur Barrett- HGD und Früh-Ca. (pT1)</a:t>
                      </a:r>
                    </a:p>
                  </a:txBody>
                  <a:tcPr anchor="ctr">
                    <a:solidFill>
                      <a:srgbClr val="FCEACC"/>
                    </a:solidFill>
                  </a:tcPr>
                </a:tc>
                <a:tc>
                  <a:txBody>
                    <a:bodyPr/>
                    <a:lstStyle/>
                    <a:p>
                      <a:pPr>
                        <a:defRPr sz="900" b="0">
                          <a:solidFill>
                            <a:srgbClr val="000000"/>
                          </a:solidFill>
                          <a:latin typeface="Lucida Sans"/>
                        </a:defRPr>
                      </a:pPr>
                      <a:r>
                        <a:t>Overstaging in 9,1 % (6,5-12,5%)</a:t>
                      </a:r>
                    </a:p>
                    <a:p>
                      <a:pPr>
                        <a:defRPr sz="900" b="0">
                          <a:solidFill>
                            <a:srgbClr val="000000"/>
                          </a:solidFill>
                          <a:latin typeface="Lucida Sans"/>
                        </a:defRPr>
                      </a:pPr>
                      <a:r>
                        <a:t>Falsch Negativ: 9,2 %</a:t>
                      </a:r>
                    </a:p>
                    <a:p>
                      <a:pPr>
                        <a:defRPr sz="900" b="0">
                          <a:solidFill>
                            <a:srgbClr val="000000"/>
                          </a:solidFill>
                          <a:latin typeface="Lucida Sans"/>
                        </a:defRPr>
                      </a:pPr>
                      <a:r>
                        <a:t>Accuracy 75%</a:t>
                      </a:r>
                    </a:p>
                  </a:txBody>
                  <a:tcPr anchor="ctr">
                    <a:solidFill>
                      <a:srgbClr val="FCEACC"/>
                    </a:solidFill>
                  </a:tcPr>
                </a:tc>
                <a:tc>
                  <a:txBody>
                    <a:bodyPr/>
                    <a:lstStyle/>
                    <a:p>
                      <a:pPr>
                        <a:defRPr sz="900" b="0">
                          <a:solidFill>
                            <a:srgbClr val="000000"/>
                          </a:solidFill>
                          <a:latin typeface="Lucida Sans"/>
                        </a:defRPr>
                      </a:pPr>
                      <a:r>
                        <a:t>n.a.</a:t>
                      </a:r>
                    </a:p>
                  </a:txBody>
                  <a:tcPr anchor="ctr">
                    <a:solidFill>
                      <a:srgbClr val="FCEACC"/>
                    </a:solidFill>
                  </a:tcPr>
                </a:tc>
                <a:extLst>
                  <a:ext uri="{0D108BD9-81ED-4DB2-BD59-A6C34878D82A}">
                    <a16:rowId xmlns:a16="http://schemas.microsoft.com/office/drawing/2014/main" val="10006"/>
                  </a:ext>
                </a:extLst>
              </a:tr>
              <a:tr h="0">
                <a:tc gridSpan="4">
                  <a:txBody>
                    <a:bodyPr/>
                    <a:lstStyle/>
                    <a:p>
                      <a:pPr>
                        <a:defRPr sz="900" b="0">
                          <a:solidFill>
                            <a:srgbClr val="000000"/>
                          </a:solidFill>
                          <a:latin typeface="Lucida Sans"/>
                        </a:defRPr>
                      </a:pPr>
                      <a:r>
                        <a:rPr dirty="0"/>
                        <a:t>* = in </a:t>
                      </a:r>
                      <a:r>
                        <a:rPr dirty="0" err="1"/>
                        <a:t>dieser</a:t>
                      </a:r>
                      <a:r>
                        <a:rPr dirty="0"/>
                        <a:t> </a:t>
                      </a:r>
                      <a:r>
                        <a:rPr dirty="0" err="1"/>
                        <a:t>Literaturarbeit</a:t>
                      </a:r>
                      <a:r>
                        <a:rPr dirty="0"/>
                        <a:t> </a:t>
                      </a:r>
                      <a:r>
                        <a:rPr dirty="0" err="1"/>
                        <a:t>ist</a:t>
                      </a:r>
                      <a:r>
                        <a:rPr dirty="0"/>
                        <a:t> die </a:t>
                      </a:r>
                      <a:r>
                        <a:rPr dirty="0" err="1"/>
                        <a:t>Treffsicherheit</a:t>
                      </a:r>
                      <a:r>
                        <a:rPr dirty="0"/>
                        <a:t> für </a:t>
                      </a:r>
                      <a:r>
                        <a:rPr dirty="0" err="1"/>
                        <a:t>frühe</a:t>
                      </a:r>
                      <a:r>
                        <a:rPr dirty="0"/>
                        <a:t> </a:t>
                      </a:r>
                      <a:r>
                        <a:rPr dirty="0" err="1"/>
                        <a:t>Karzinome</a:t>
                      </a:r>
                      <a:r>
                        <a:rPr dirty="0"/>
                        <a:t> </a:t>
                      </a:r>
                      <a:r>
                        <a:rPr dirty="0" err="1"/>
                        <a:t>angegeben</a:t>
                      </a:r>
                      <a:r>
                        <a:rPr dirty="0"/>
                        <a:t>.</a:t>
                      </a:r>
                    </a:p>
                    <a:p>
                      <a:pPr>
                        <a:defRPr sz="900" b="0">
                          <a:solidFill>
                            <a:srgbClr val="000000"/>
                          </a:solidFill>
                          <a:latin typeface="Lucida Sans"/>
                        </a:defRPr>
                      </a:pPr>
                      <a:r>
                        <a:rPr dirty="0"/>
                        <a:t>** = 5 </a:t>
                      </a:r>
                      <a:r>
                        <a:rPr dirty="0" err="1"/>
                        <a:t>Studien</a:t>
                      </a:r>
                      <a:r>
                        <a:rPr dirty="0"/>
                        <a:t> </a:t>
                      </a:r>
                      <a:r>
                        <a:rPr dirty="0" err="1"/>
                        <a:t>zu</a:t>
                      </a:r>
                      <a:r>
                        <a:rPr dirty="0"/>
                        <a:t> </a:t>
                      </a:r>
                      <a:r>
                        <a:rPr dirty="0" err="1"/>
                        <a:t>zöliakalen</a:t>
                      </a:r>
                      <a:r>
                        <a:rPr dirty="0"/>
                        <a:t> </a:t>
                      </a:r>
                      <a:r>
                        <a:rPr dirty="0" err="1"/>
                        <a:t>Lymphknoten</a:t>
                      </a:r>
                      <a:endParaRPr dirty="0"/>
                    </a:p>
                    <a:p>
                      <a:pPr>
                        <a:defRPr sz="900" b="0">
                          <a:solidFill>
                            <a:srgbClr val="000000"/>
                          </a:solidFill>
                          <a:latin typeface="Lucida Sans"/>
                        </a:defRPr>
                      </a:pPr>
                      <a:r>
                        <a:rPr dirty="0" err="1"/>
                        <a:t>n.a.</a:t>
                      </a:r>
                      <a:r>
                        <a:rPr dirty="0"/>
                        <a:t> = </a:t>
                      </a:r>
                      <a:r>
                        <a:rPr dirty="0" err="1"/>
                        <a:t>nicht</a:t>
                      </a:r>
                      <a:r>
                        <a:rPr dirty="0"/>
                        <a:t> </a:t>
                      </a:r>
                      <a:r>
                        <a:rPr dirty="0" err="1"/>
                        <a:t>angegeben</a:t>
                      </a:r>
                      <a:endParaRPr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Direkter Vergleich der eingesetzten Stagingverfahren bei der Aufdeckung von Lymphknoten-Metastasen.</a:t>
            </a:r>
          </a:p>
        </p:txBody>
      </p:sp>
      <p:graphicFrame>
        <p:nvGraphicFramePr>
          <p:cNvPr id="3" name="Table 2"/>
          <p:cNvGraphicFramePr>
            <a:graphicFrameLocks noGrp="1"/>
          </p:cNvGraphicFramePr>
          <p:nvPr>
            <p:extLst>
              <p:ext uri="{D42A27DB-BD31-4B8C-83A1-F6EECF244321}">
                <p14:modId xmlns:p14="http://schemas.microsoft.com/office/powerpoint/2010/main" val="909679606"/>
              </p:ext>
            </p:extLst>
          </p:nvPr>
        </p:nvGraphicFramePr>
        <p:xfrm>
          <a:off x="360000" y="1890000"/>
          <a:ext cx="8424000" cy="1463040"/>
        </p:xfrm>
        <a:graphic>
          <a:graphicData uri="http://schemas.openxmlformats.org/drawingml/2006/table">
            <a:tbl>
              <a:tblPr firstRow="1" bandRow="1">
                <a:tableStyleId>{5C22544A-7EE6-4342-B048-85BDC9FD1C3A}</a:tableStyleId>
              </a:tblPr>
              <a:tblGrid>
                <a:gridCol w="2106000">
                  <a:extLst>
                    <a:ext uri="{9D8B030D-6E8A-4147-A177-3AD203B41FA5}">
                      <a16:colId xmlns:a16="http://schemas.microsoft.com/office/drawing/2014/main" val="20000"/>
                    </a:ext>
                  </a:extLst>
                </a:gridCol>
                <a:gridCol w="2106000">
                  <a:extLst>
                    <a:ext uri="{9D8B030D-6E8A-4147-A177-3AD203B41FA5}">
                      <a16:colId xmlns:a16="http://schemas.microsoft.com/office/drawing/2014/main" val="20001"/>
                    </a:ext>
                  </a:extLst>
                </a:gridCol>
                <a:gridCol w="2106000">
                  <a:extLst>
                    <a:ext uri="{9D8B030D-6E8A-4147-A177-3AD203B41FA5}">
                      <a16:colId xmlns:a16="http://schemas.microsoft.com/office/drawing/2014/main" val="20002"/>
                    </a:ext>
                  </a:extLst>
                </a:gridCol>
                <a:gridCol w="2106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rPr b="1" dirty="0" err="1"/>
                        <a:t>Methode</a:t>
                      </a:r>
                      <a:endParaRPr b="1" dirty="0"/>
                    </a:p>
                  </a:txBody>
                  <a:tcPr anchor="ctr">
                    <a:solidFill>
                      <a:srgbClr val="F7BF66"/>
                    </a:solidFill>
                  </a:tcPr>
                </a:tc>
                <a:tc>
                  <a:txBody>
                    <a:bodyPr/>
                    <a:lstStyle/>
                    <a:p>
                      <a:pPr>
                        <a:defRPr sz="900" b="0">
                          <a:solidFill>
                            <a:srgbClr val="000000"/>
                          </a:solidFill>
                          <a:latin typeface="Lucida Sans"/>
                        </a:defRPr>
                      </a:pPr>
                      <a:r>
                        <a:rPr b="1" dirty="0" err="1"/>
                        <a:t>Gepoolte</a:t>
                      </a:r>
                      <a:r>
                        <a:rPr b="1" dirty="0"/>
                        <a:t> </a:t>
                      </a:r>
                      <a:r>
                        <a:rPr b="1" dirty="0" err="1"/>
                        <a:t>Sensitivität</a:t>
                      </a:r>
                      <a:r>
                        <a:rPr b="1" dirty="0"/>
                        <a:t> (95% KI)</a:t>
                      </a:r>
                    </a:p>
                  </a:txBody>
                  <a:tcPr anchor="ctr">
                    <a:solidFill>
                      <a:srgbClr val="F7BF66"/>
                    </a:solidFill>
                  </a:tcPr>
                </a:tc>
                <a:tc>
                  <a:txBody>
                    <a:bodyPr/>
                    <a:lstStyle/>
                    <a:p>
                      <a:pPr>
                        <a:defRPr sz="900" b="0">
                          <a:solidFill>
                            <a:srgbClr val="000000"/>
                          </a:solidFill>
                          <a:latin typeface="Lucida Sans"/>
                        </a:defRPr>
                      </a:pPr>
                      <a:r>
                        <a:rPr b="1" dirty="0" err="1"/>
                        <a:t>Gepoolte</a:t>
                      </a:r>
                      <a:r>
                        <a:rPr b="1" dirty="0"/>
                        <a:t> </a:t>
                      </a:r>
                      <a:r>
                        <a:rPr b="1" dirty="0" err="1"/>
                        <a:t>Spezifität</a:t>
                      </a:r>
                      <a:r>
                        <a:rPr b="1" dirty="0"/>
                        <a:t> (95% KI)</a:t>
                      </a:r>
                    </a:p>
                  </a:txBody>
                  <a:tcPr anchor="ctr">
                    <a:solidFill>
                      <a:srgbClr val="F7BF66"/>
                    </a:solidFill>
                  </a:tcPr>
                </a:tc>
                <a:tc>
                  <a:txBody>
                    <a:bodyPr/>
                    <a:lstStyle/>
                    <a:p>
                      <a:pPr>
                        <a:defRPr sz="900" b="0">
                          <a:solidFill>
                            <a:srgbClr val="000000"/>
                          </a:solidFill>
                          <a:latin typeface="Lucida Sans"/>
                        </a:defRPr>
                      </a:pPr>
                      <a:r>
                        <a:rPr b="1" dirty="0" err="1"/>
                        <a:t>Gepoolte</a:t>
                      </a:r>
                      <a:r>
                        <a:rPr b="1" dirty="0"/>
                        <a:t> </a:t>
                      </a:r>
                      <a:r>
                        <a:rPr b="1" dirty="0" err="1"/>
                        <a:t>Treffsicherheit</a:t>
                      </a:r>
                      <a:r>
                        <a:rPr b="1" dirty="0"/>
                        <a:t> (95% KI)</a:t>
                      </a: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rPr dirty="0"/>
                        <a:t>EUS-FNP</a:t>
                      </a:r>
                    </a:p>
                  </a:txBody>
                  <a:tcPr anchor="ctr">
                    <a:solidFill>
                      <a:srgbClr val="FCEACC"/>
                    </a:solidFill>
                  </a:tcPr>
                </a:tc>
                <a:tc>
                  <a:txBody>
                    <a:bodyPr/>
                    <a:lstStyle/>
                    <a:p>
                      <a:pPr>
                        <a:defRPr sz="900" b="0">
                          <a:solidFill>
                            <a:srgbClr val="000000"/>
                          </a:solidFill>
                          <a:latin typeface="Lucida Sans"/>
                        </a:defRPr>
                      </a:pPr>
                      <a:r>
                        <a:t>81%</a:t>
                      </a:r>
                    </a:p>
                    <a:p>
                      <a:pPr>
                        <a:defRPr sz="900" b="0">
                          <a:solidFill>
                            <a:srgbClr val="000000"/>
                          </a:solidFill>
                          <a:latin typeface="Lucida Sans"/>
                        </a:defRPr>
                      </a:pPr>
                      <a:r>
                        <a:t>(0,76-0,85) </a:t>
                      </a:r>
                    </a:p>
                  </a:txBody>
                  <a:tcPr anchor="ctr">
                    <a:solidFill>
                      <a:srgbClr val="FCEACC"/>
                    </a:solidFill>
                  </a:tcPr>
                </a:tc>
                <a:tc>
                  <a:txBody>
                    <a:bodyPr/>
                    <a:lstStyle/>
                    <a:p>
                      <a:pPr>
                        <a:defRPr sz="900" b="0">
                          <a:solidFill>
                            <a:srgbClr val="000000"/>
                          </a:solidFill>
                          <a:latin typeface="Lucida Sans"/>
                        </a:defRPr>
                      </a:pPr>
                      <a:r>
                        <a:t>73%</a:t>
                      </a:r>
                    </a:p>
                    <a:p>
                      <a:pPr>
                        <a:defRPr sz="900" b="0">
                          <a:solidFill>
                            <a:srgbClr val="000000"/>
                          </a:solidFill>
                          <a:latin typeface="Lucida Sans"/>
                        </a:defRPr>
                      </a:pPr>
                      <a:r>
                        <a:t>(0,63-0,80) </a:t>
                      </a:r>
                    </a:p>
                  </a:txBody>
                  <a:tcPr anchor="ctr">
                    <a:solidFill>
                      <a:srgbClr val="FCEACC"/>
                    </a:solidFill>
                  </a:tcPr>
                </a:tc>
                <a:tc>
                  <a:txBody>
                    <a:bodyPr/>
                    <a:lstStyle/>
                    <a:p>
                      <a:pPr>
                        <a:defRPr sz="900" b="0">
                          <a:solidFill>
                            <a:srgbClr val="000000"/>
                          </a:solidFill>
                          <a:latin typeface="Lucida Sans"/>
                        </a:defRPr>
                      </a:pPr>
                      <a:r>
                        <a:t>77%</a:t>
                      </a:r>
                    </a:p>
                    <a:p>
                      <a:pPr>
                        <a:defRPr sz="900" b="0">
                          <a:solidFill>
                            <a:srgbClr val="000000"/>
                          </a:solidFill>
                          <a:latin typeface="Lucida Sans"/>
                        </a:defRPr>
                      </a:pPr>
                      <a:r>
                        <a:t>(0,72-0,81) </a:t>
                      </a: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t>MDCT</a:t>
                      </a:r>
                    </a:p>
                  </a:txBody>
                  <a:tcPr anchor="ctr">
                    <a:solidFill>
                      <a:srgbClr val="FCEACC"/>
                    </a:solidFill>
                  </a:tcPr>
                </a:tc>
                <a:tc>
                  <a:txBody>
                    <a:bodyPr/>
                    <a:lstStyle/>
                    <a:p>
                      <a:pPr>
                        <a:defRPr sz="900" b="0">
                          <a:solidFill>
                            <a:srgbClr val="000000"/>
                          </a:solidFill>
                          <a:latin typeface="Lucida Sans"/>
                        </a:defRPr>
                      </a:pPr>
                      <a:r>
                        <a:t>54%</a:t>
                      </a:r>
                    </a:p>
                    <a:p>
                      <a:pPr>
                        <a:defRPr sz="900" b="0">
                          <a:solidFill>
                            <a:srgbClr val="000000"/>
                          </a:solidFill>
                          <a:latin typeface="Lucida Sans"/>
                        </a:defRPr>
                      </a:pPr>
                      <a:r>
                        <a:t>(0,48-0,61)</a:t>
                      </a:r>
                    </a:p>
                  </a:txBody>
                  <a:tcPr anchor="ctr">
                    <a:solidFill>
                      <a:srgbClr val="FCEACC"/>
                    </a:solidFill>
                  </a:tcPr>
                </a:tc>
                <a:tc>
                  <a:txBody>
                    <a:bodyPr/>
                    <a:lstStyle/>
                    <a:p>
                      <a:pPr>
                        <a:defRPr sz="900" b="0">
                          <a:solidFill>
                            <a:srgbClr val="000000"/>
                          </a:solidFill>
                          <a:latin typeface="Lucida Sans"/>
                        </a:defRPr>
                      </a:pPr>
                      <a:r>
                        <a:t>87%</a:t>
                      </a:r>
                    </a:p>
                    <a:p>
                      <a:pPr>
                        <a:defRPr sz="900" b="0">
                          <a:solidFill>
                            <a:srgbClr val="000000"/>
                          </a:solidFill>
                          <a:latin typeface="Lucida Sans"/>
                        </a:defRPr>
                      </a:pPr>
                      <a:r>
                        <a:t>(0,79-0,92)</a:t>
                      </a:r>
                    </a:p>
                  </a:txBody>
                  <a:tcPr anchor="ctr">
                    <a:solidFill>
                      <a:srgbClr val="FCEACC"/>
                    </a:solidFill>
                  </a:tcPr>
                </a:tc>
                <a:tc>
                  <a:txBody>
                    <a:bodyPr/>
                    <a:lstStyle/>
                    <a:p>
                      <a:pPr>
                        <a:defRPr sz="900" b="0">
                          <a:solidFill>
                            <a:srgbClr val="000000"/>
                          </a:solidFill>
                          <a:latin typeface="Lucida Sans"/>
                        </a:defRPr>
                      </a:pPr>
                      <a:r>
                        <a:t>65%</a:t>
                      </a:r>
                    </a:p>
                    <a:p>
                      <a:pPr>
                        <a:defRPr sz="900" b="0">
                          <a:solidFill>
                            <a:srgbClr val="000000"/>
                          </a:solidFill>
                          <a:latin typeface="Lucida Sans"/>
                        </a:defRPr>
                      </a:pPr>
                      <a:r>
                        <a:t>(0,60-0,70)</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t>FDG-PET</a:t>
                      </a:r>
                    </a:p>
                  </a:txBody>
                  <a:tcPr anchor="ctr">
                    <a:solidFill>
                      <a:srgbClr val="FCEACC"/>
                    </a:solidFill>
                  </a:tcPr>
                </a:tc>
                <a:tc>
                  <a:txBody>
                    <a:bodyPr/>
                    <a:lstStyle/>
                    <a:p>
                      <a:pPr>
                        <a:defRPr sz="900" b="0">
                          <a:solidFill>
                            <a:srgbClr val="000000"/>
                          </a:solidFill>
                          <a:latin typeface="Lucida Sans"/>
                        </a:defRPr>
                      </a:pPr>
                      <a:r>
                        <a:t>52%</a:t>
                      </a:r>
                    </a:p>
                    <a:p>
                      <a:pPr>
                        <a:defRPr sz="900" b="0">
                          <a:solidFill>
                            <a:srgbClr val="000000"/>
                          </a:solidFill>
                          <a:latin typeface="Lucida Sans"/>
                        </a:defRPr>
                      </a:pPr>
                      <a:r>
                        <a:t>(0,44-0,60)</a:t>
                      </a:r>
                    </a:p>
                  </a:txBody>
                  <a:tcPr anchor="ctr">
                    <a:solidFill>
                      <a:srgbClr val="FCEACC"/>
                    </a:solidFill>
                  </a:tcPr>
                </a:tc>
                <a:tc>
                  <a:txBody>
                    <a:bodyPr/>
                    <a:lstStyle/>
                    <a:p>
                      <a:pPr>
                        <a:defRPr sz="900" b="0">
                          <a:solidFill>
                            <a:srgbClr val="000000"/>
                          </a:solidFill>
                          <a:latin typeface="Lucida Sans"/>
                        </a:defRPr>
                      </a:pPr>
                      <a:r>
                        <a:t>82%</a:t>
                      </a:r>
                    </a:p>
                    <a:p>
                      <a:pPr>
                        <a:defRPr sz="900" b="0">
                          <a:solidFill>
                            <a:srgbClr val="000000"/>
                          </a:solidFill>
                          <a:latin typeface="Lucida Sans"/>
                        </a:defRPr>
                      </a:pPr>
                      <a:r>
                        <a:t>(0,65-0,92)</a:t>
                      </a:r>
                    </a:p>
                  </a:txBody>
                  <a:tcPr anchor="ctr">
                    <a:solidFill>
                      <a:srgbClr val="FCEACC"/>
                    </a:solidFill>
                  </a:tcPr>
                </a:tc>
                <a:tc>
                  <a:txBody>
                    <a:bodyPr/>
                    <a:lstStyle/>
                    <a:p>
                      <a:pPr>
                        <a:defRPr sz="900" b="0">
                          <a:solidFill>
                            <a:srgbClr val="000000"/>
                          </a:solidFill>
                          <a:latin typeface="Lucida Sans"/>
                        </a:defRPr>
                      </a:pPr>
                      <a:r>
                        <a:rPr dirty="0"/>
                        <a:t>69%</a:t>
                      </a:r>
                    </a:p>
                    <a:p>
                      <a:pPr>
                        <a:defRPr sz="900" b="0">
                          <a:solidFill>
                            <a:srgbClr val="000000"/>
                          </a:solidFill>
                          <a:latin typeface="Lucida Sans"/>
                        </a:defRPr>
                      </a:pPr>
                      <a:r>
                        <a:rPr dirty="0"/>
                        <a:t>(0,60-0,77)</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1807"/>
            <a:ext cx="8686800" cy="1066800"/>
          </a:xfrm>
        </p:spPr>
        <p:txBody>
          <a:bodyPr/>
          <a:lstStyle/>
          <a:p>
            <a:pPr>
              <a:defRPr sz="2000"/>
            </a:pPr>
            <a:r>
              <a:t>Algorithmus zum Staging des Ösophaguskarzinoms</a:t>
            </a:r>
          </a:p>
        </p:txBody>
      </p:sp>
      <p:pic>
        <p:nvPicPr>
          <p:cNvPr id="3" name="Picture 2" descr="1e65ec2fb444457fa15b697fb19ceb5b.png"/>
          <p:cNvPicPr>
            <a:picLocks noChangeAspect="1"/>
          </p:cNvPicPr>
          <p:nvPr/>
        </p:nvPicPr>
        <p:blipFill>
          <a:blip r:embed="rId2"/>
          <a:stretch>
            <a:fillRect/>
          </a:stretch>
        </p:blipFill>
        <p:spPr>
          <a:xfrm>
            <a:off x="1891418" y="1412776"/>
            <a:ext cx="5610054" cy="4869240"/>
          </a:xfrm>
          <a:prstGeom prst="rect">
            <a:avLst/>
          </a:prstGeom>
        </p:spPr>
      </p:pic>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6: </a:t>
            </a:r>
            <a:r>
              <a:rPr sz="2400" dirty="0" err="1"/>
              <a:t>Primärdiagnostik</a:t>
            </a:r>
            <a:r>
              <a:rPr sz="2400" dirty="0"/>
              <a:t> und Staging </a:t>
            </a:r>
            <a:r>
              <a:rPr sz="2400" dirty="0" err="1"/>
              <a:t>inklusive</a:t>
            </a:r>
            <a:r>
              <a:rPr sz="2400" dirty="0"/>
              <a:t> </a:t>
            </a:r>
            <a:r>
              <a:rPr sz="2400" dirty="0" err="1"/>
              <a:t>Pathologie</a:t>
            </a:r>
            <a:endParaRPr sz="2400" dirty="0"/>
          </a:p>
          <a:p>
            <a:r>
              <a:rPr sz="1400" dirty="0" err="1"/>
              <a:t>Kapitel</a:t>
            </a:r>
            <a:r>
              <a:rPr sz="1400" dirty="0"/>
              <a:t> 6.3: Staging des Ösophaguskarzinoms</a:t>
            </a:r>
          </a:p>
        </p:txBody>
      </p:sp>
      <p:graphicFrame>
        <p:nvGraphicFramePr>
          <p:cNvPr id="3" name="Table 2"/>
          <p:cNvGraphicFramePr>
            <a:graphicFrameLocks noGrp="1"/>
          </p:cNvGraphicFramePr>
          <p:nvPr>
            <p:extLst>
              <p:ext uri="{D42A27DB-BD31-4B8C-83A1-F6EECF244321}">
                <p14:modId xmlns:p14="http://schemas.microsoft.com/office/powerpoint/2010/main" val="2183937876"/>
              </p:ext>
            </p:extLst>
          </p:nvPr>
        </p:nvGraphicFramePr>
        <p:xfrm>
          <a:off x="360000" y="18900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rPr dirty="0" err="1"/>
                        <a:t>geprüft</a:t>
                      </a:r>
                      <a:r>
                        <a:rPr dirty="0"/>
                        <a: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dirty="0"/>
                        <a:t>ST</a:t>
                      </a:r>
                    </a:p>
                  </a:txBody>
                  <a:tcPr>
                    <a:solidFill>
                      <a:srgbClr val="FCEACC"/>
                    </a:solidFill>
                  </a:tcPr>
                </a:tc>
                <a:tc gridSpan="2">
                  <a:txBody>
                    <a:bodyPr/>
                    <a:lstStyle/>
                    <a:p>
                      <a:pPr>
                        <a:defRPr sz="1000">
                          <a:solidFill>
                            <a:srgbClr val="000000"/>
                          </a:solidFill>
                          <a:latin typeface="Lucida Sans"/>
                        </a:defRPr>
                      </a:pPr>
                      <a:r>
                        <a:rPr sz="1000" u="none">
                          <a:latin typeface="Lucida Sans"/>
                        </a:rPr>
                        <a:t>Die Beurteilung einer „Vollremission“ nach neoadjuvanter Tumorbehandlung ist mit den gegenwärtigen Untersuchungsverfahren (Endoskopie/Biopsie, EUS-FNP, CT/MRT und PET-CT) nicht mit ausreichender Sensitivität und Spezifität möglich.</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[de Gouw, Djjm 2019]</a:t>
                      </a:r>
                      <a:r>
                        <a:rPr sz="1000"/>
                        <a:t>, </a:t>
                      </a:r>
                      <a:r>
                        <a:rPr sz="1000">
                          <a:solidFill>
                            <a:srgbClr val="F7BF66"/>
                          </a:solidFill>
                          <a:hlinkClick r:id="rId3"/>
                        </a:rPr>
                        <a:t>[Eyck, B. M. 2020]</a:t>
                      </a:r>
                      <a:r>
                        <a:rPr sz="1000"/>
                        <a:t>, </a:t>
                      </a:r>
                      <a:r>
                        <a:rPr sz="1000">
                          <a:solidFill>
                            <a:srgbClr val="F7BF66"/>
                          </a:solidFill>
                          <a:hlinkClick r:id="rId4"/>
                        </a:rPr>
                        <a:t>[Noordman, B. J.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021-023OL-4.0-6.7-2023G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0B1B8584-60AF-75BD-8151-5FE28EEC5F2F}"/>
              </a:ext>
            </a:extLst>
          </p:cNvPr>
          <p:cNvGraphicFramePr>
            <a:graphicFrameLocks noGrp="1"/>
          </p:cNvGraphicFramePr>
          <p:nvPr>
            <p:extLst>
              <p:ext uri="{D42A27DB-BD31-4B8C-83A1-F6EECF244321}">
                <p14:modId xmlns:p14="http://schemas.microsoft.com/office/powerpoint/2010/main" val="2617274192"/>
              </p:ext>
            </p:extLst>
          </p:nvPr>
        </p:nvGraphicFramePr>
        <p:xfrm>
          <a:off x="360000" y="4221088"/>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rPr dirty="0"/>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B-Bild-Sonographie sollte als erstes bildgebendes Verfahren zum Ausschluss von Lebermetastasen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021-023OL-4.0-6.8-2023G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Leitlinien-Steckbrief</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3202659529"/>
              </p:ext>
            </p:extLst>
          </p:nvPr>
        </p:nvGraphicFramePr>
        <p:xfrm>
          <a:off x="323528" y="1847348"/>
          <a:ext cx="9726979" cy="3009178"/>
        </p:xfrm>
        <a:graphic>
          <a:graphicData uri="http://schemas.openxmlformats.org/drawingml/2006/table">
            <a:tbl>
              <a:tblPr firstRow="1" bandRow="1">
                <a:tableStyleId>{2D5ABB26-0587-4C30-8999-92F81FD0307C}</a:tableStyleId>
              </a:tblPr>
              <a:tblGrid>
                <a:gridCol w="4110355">
                  <a:extLst>
                    <a:ext uri="{9D8B030D-6E8A-4147-A177-3AD203B41FA5}">
                      <a16:colId xmlns:a16="http://schemas.microsoft.com/office/drawing/2014/main" val="1406973512"/>
                    </a:ext>
                  </a:extLst>
                </a:gridCol>
                <a:gridCol w="5616624">
                  <a:extLst>
                    <a:ext uri="{9D8B030D-6E8A-4147-A177-3AD203B41FA5}">
                      <a16:colId xmlns:a16="http://schemas.microsoft.com/office/drawing/2014/main" val="1529656610"/>
                    </a:ext>
                  </a:extLst>
                </a:gridCol>
              </a:tblGrid>
              <a:tr h="410638">
                <a:tc>
                  <a:txBody>
                    <a:bodyPr/>
                    <a:lstStyle/>
                    <a:p>
                      <a:pPr>
                        <a:spcBef>
                          <a:spcPts val="1200"/>
                        </a:spcBef>
                        <a:spcAft>
                          <a:spcPts val="1200"/>
                        </a:spcAft>
                      </a:pPr>
                      <a:r>
                        <a:rPr lang="de-DE" b="1" dirty="0"/>
                        <a:t>Autoren/Beteiligte:</a:t>
                      </a:r>
                    </a:p>
                  </a:txBody>
                  <a:tcPr/>
                </a:tc>
                <a:tc>
                  <a:txBody>
                    <a:bodyPr/>
                    <a:lstStyle/>
                    <a:p>
                      <a:r>
                        <a:t>48 Autorinnen und Autoren</a:t>
                      </a:r>
                    </a:p>
                  </a:txBody>
                  <a:tcPr/>
                </a:tc>
                <a:extLst>
                  <a:ext uri="{0D108BD9-81ED-4DB2-BD59-A6C34878D82A}">
                    <a16:rowId xmlns:a16="http://schemas.microsoft.com/office/drawing/2014/main" val="621736096"/>
                  </a:ext>
                </a:extLst>
              </a:tr>
              <a:tr h="1243022">
                <a:tc>
                  <a:txBody>
                    <a:bodyPr/>
                    <a:lstStyle/>
                    <a:p>
                      <a:pPr>
                        <a:spcBef>
                          <a:spcPts val="1200"/>
                        </a:spcBef>
                        <a:spcAft>
                          <a:spcPts val="1200"/>
                        </a:spcAft>
                      </a:pPr>
                      <a:r>
                        <a:rPr lang="de-DE" b="1" dirty="0"/>
                        <a:t>Herausgeber:</a:t>
                      </a:r>
                    </a:p>
                  </a:txBody>
                  <a:tcPr/>
                </a:tc>
                <a:tc>
                  <a:txBody>
                    <a:bodyPr/>
                    <a:lstStyle/>
                    <a:p>
                      <a:pPr>
                        <a:spcBef>
                          <a:spcPts val="1200"/>
                        </a:spcBef>
                        <a:spcAft>
                          <a:spcPts val="1200"/>
                        </a:spcAft>
                      </a:pPr>
                      <a:r>
                        <a:rPr lang="de-DE" dirty="0"/>
                        <a:t>Leitlinienprogramm Onkologie:</a:t>
                      </a:r>
                    </a:p>
                  </a:txBody>
                  <a:tcPr/>
                </a:tc>
                <a:extLst>
                  <a:ext uri="{0D108BD9-81ED-4DB2-BD59-A6C34878D82A}">
                    <a16:rowId xmlns:a16="http://schemas.microsoft.com/office/drawing/2014/main" val="763604331"/>
                  </a:ext>
                </a:extLst>
              </a:tr>
              <a:tr h="410638">
                <a:tc>
                  <a:txBody>
                    <a:bodyPr/>
                    <a:lstStyle/>
                    <a:p>
                      <a:pPr>
                        <a:spcBef>
                          <a:spcPts val="1200"/>
                        </a:spcBef>
                        <a:spcAft>
                          <a:spcPts val="1200"/>
                        </a:spcAft>
                      </a:pPr>
                      <a:r>
                        <a:rPr lang="de-DE" b="1" dirty="0"/>
                        <a:t>Finanzierung:</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800" kern="1200" dirty="0">
                          <a:solidFill>
                            <a:schemeClr val="tx1"/>
                          </a:solidFill>
                          <a:effectLst/>
                        </a:rPr>
                        <a:t>Deutsche Krebshilfe (DKH)</a:t>
                      </a:r>
                    </a:p>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800" kern="1200" dirty="0">
                        <a:solidFill>
                          <a:schemeClr val="tx1"/>
                        </a:solidFill>
                        <a:effectLst/>
                      </a:endParaRPr>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b="1" dirty="0"/>
                        <a:t>Federführende Fachgesellschaften:</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800" kern="1200" dirty="0">
                        <a:solidFill>
                          <a:schemeClr val="tx1"/>
                        </a:solidFill>
                        <a:effectLst/>
                      </a:endParaRPr>
                    </a:p>
                  </a:txBody>
                  <a:tcPr/>
                </a:tc>
                <a:extLst>
                  <a:ext uri="{0D108BD9-81ED-4DB2-BD59-A6C34878D82A}">
                    <a16:rowId xmlns:a16="http://schemas.microsoft.com/office/drawing/2014/main" val="4228840373"/>
                  </a:ext>
                </a:extLst>
              </a:tr>
            </a:tbl>
          </a:graphicData>
        </a:graphic>
      </p:graphicFrame>
      <p:pic>
        <p:nvPicPr>
          <p:cNvPr id="4" name="Grafik 3" descr="Onkologie_Logo_RGB.jpg">
            <a:extLst>
              <a:ext uri="{FF2B5EF4-FFF2-40B4-BE49-F238E27FC236}">
                <a16:creationId xmlns:a16="http://schemas.microsoft.com/office/drawing/2014/main" id="{6ED2B013-07E2-7C5A-0207-1FB5D0869AAB}"/>
              </a:ext>
            </a:extLst>
          </p:cNvPr>
          <p:cNvPicPr/>
          <p:nvPr/>
        </p:nvPicPr>
        <p:blipFill rotWithShape="1">
          <a:blip r:embed="rId2"/>
          <a:srcRect l="9051" r="52362" b="-3238"/>
          <a:stretch/>
        </p:blipFill>
        <p:spPr>
          <a:xfrm>
            <a:off x="4427984" y="2708920"/>
            <a:ext cx="4159636" cy="504056"/>
          </a:xfrm>
          <a:prstGeom prst="rect">
            <a:avLst/>
          </a:prstGeom>
        </p:spPr>
      </p:pic>
      <p:pic>
        <p:nvPicPr>
          <p:cNvPr id="5" name="Picture 4" descr="2f7dc4ee225c49b999ca72b4eeaddf40.png"/>
          <p:cNvPicPr>
            <a:picLocks noChangeAspect="1"/>
          </p:cNvPicPr>
          <p:nvPr/>
        </p:nvPicPr>
        <p:blipFill>
          <a:blip r:embed="rId3"/>
          <a:stretch>
            <a:fillRect/>
          </a:stretch>
        </p:blipFill>
        <p:spPr>
          <a:xfrm>
            <a:off x="4660010" y="4525886"/>
            <a:ext cx="2693763" cy="1192212"/>
          </a:xfrm>
          <a:prstGeom prst="rect">
            <a:avLst/>
          </a:prstGeom>
        </p:spPr>
      </p:pic>
      <p:sp>
        <p:nvSpPr>
          <p:cNvPr id="7" name="TextBox 6"/>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4130059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6.3: Staging des Ösophaguskarzinoms</a:t>
            </a:r>
          </a:p>
        </p:txBody>
      </p:sp>
      <p:graphicFrame>
        <p:nvGraphicFramePr>
          <p:cNvPr id="3" name="Table 2"/>
          <p:cNvGraphicFramePr>
            <a:graphicFrameLocks noGrp="1"/>
          </p:cNvGraphicFramePr>
          <p:nvPr>
            <p:extLst>
              <p:ext uri="{D42A27DB-BD31-4B8C-83A1-F6EECF244321}">
                <p14:modId xmlns:p14="http://schemas.microsoft.com/office/powerpoint/2010/main" val="459948537"/>
              </p:ext>
            </p:extLst>
          </p:nvPr>
        </p:nvGraphicFramePr>
        <p:xfrm>
          <a:off x="360000" y="3285001"/>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6.10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Bestimmung zirkulierender Tumormarker zur Diagnose oder zur Therapieüberwachung des Ösophaguskarzinoms soll nicht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021-023OL-4.0-6.10-2023G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9343145B-CD68-3A54-DCD4-D01C12DDDCA2}"/>
              </a:ext>
            </a:extLst>
          </p:cNvPr>
          <p:cNvGraphicFramePr>
            <a:graphicFrameLocks noGrp="1"/>
          </p:cNvGraphicFramePr>
          <p:nvPr>
            <p:extLst>
              <p:ext uri="{D42A27DB-BD31-4B8C-83A1-F6EECF244321}">
                <p14:modId xmlns:p14="http://schemas.microsoft.com/office/powerpoint/2010/main" val="2681201755"/>
              </p:ext>
            </p:extLst>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B-Bild-Sonographie des Halses kann ergänzend zum Ausschluss von zervikalen Lymphknotenmetastasen zum Staging eingesetzt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021-023OL-4.0-6.9-2023G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6" name="Table 2">
            <a:extLst>
              <a:ext uri="{FF2B5EF4-FFF2-40B4-BE49-F238E27FC236}">
                <a16:creationId xmlns:a16="http://schemas.microsoft.com/office/drawing/2014/main" id="{18A11981-A30F-0BB6-6B74-7A3907443AD0}"/>
              </a:ext>
            </a:extLst>
          </p:cNvPr>
          <p:cNvGraphicFramePr>
            <a:graphicFrameLocks noGrp="1"/>
          </p:cNvGraphicFramePr>
          <p:nvPr>
            <p:extLst>
              <p:ext uri="{D42A27DB-BD31-4B8C-83A1-F6EECF244321}">
                <p14:modId xmlns:p14="http://schemas.microsoft.com/office/powerpoint/2010/main" val="1668781080"/>
              </p:ext>
            </p:extLst>
          </p:nvPr>
        </p:nvGraphicFramePr>
        <p:xfrm>
          <a:off x="360000" y="4680002"/>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Der Röntgen-Breischluck soll nicht zur Diagnosestellung des Ösophaguskarzinoms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021-023OL-4.0-6.11-2023G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6.3: Staging des Ösophaguskarzinoms</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Zur Diagnostik von lokalen Tumorkomplikationen (Fisteln) kann eine Röntgen-Untersuchung mit oralem, wasserlöslichem Kontrastmittel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021-023OL-4.0-6.12-2023G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1BC12438-8E8F-4C54-B8B5-F0B24035377B}"/>
              </a:ext>
            </a:extLst>
          </p:cNvPr>
          <p:cNvGraphicFramePr>
            <a:graphicFrameLocks noGrp="1"/>
          </p:cNvGraphicFramePr>
          <p:nvPr>
            <p:extLst>
              <p:ext uri="{D42A27DB-BD31-4B8C-83A1-F6EECF244321}">
                <p14:modId xmlns:p14="http://schemas.microsoft.com/office/powerpoint/2010/main" val="3841428998"/>
              </p:ext>
            </p:extLst>
          </p:nvPr>
        </p:nvGraphicFramePr>
        <p:xfrm>
          <a:off x="360000" y="3429000"/>
          <a:ext cx="79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Bei Patienten mit einem neu diagnostizierten Ösophaguskarzinom sollte zum primären Staging eine Multidetektor-CT (MDCT) von Hals/ Thorax und Abdomen (mit multiplanaren Rekonstruktionen und Wanddistension mit oralem negativem Kontrastmittel) und zusätzlich i.v. Kontrastmittel durchgeführt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[Ba-Ssalamah, A. 2011]</a:t>
                      </a:r>
                      <a:r>
                        <a:rPr sz="1000"/>
                        <a:t>, </a:t>
                      </a:r>
                      <a:r>
                        <a:rPr sz="1000">
                          <a:solidFill>
                            <a:srgbClr val="F7BF66"/>
                          </a:solidFill>
                          <a:hlinkClick r:id="rId3"/>
                        </a:rPr>
                        <a:t>[Choi, J. 2010]</a:t>
                      </a:r>
                      <a:r>
                        <a:rPr sz="1000"/>
                        <a:t>, </a:t>
                      </a:r>
                      <a:r>
                        <a:rPr sz="1000">
                          <a:solidFill>
                            <a:srgbClr val="F7BF66"/>
                          </a:solidFill>
                          <a:hlinkClick r:id="rId4"/>
                        </a:rPr>
                        <a:t>[Gollub, M. J. 2005]</a:t>
                      </a:r>
                      <a:r>
                        <a:rPr sz="1000"/>
                        <a:t>, </a:t>
                      </a:r>
                      <a:r>
                        <a:rPr sz="1000">
                          <a:solidFill>
                            <a:srgbClr val="F7BF66"/>
                          </a:solidFill>
                          <a:hlinkClick r:id="rId5"/>
                        </a:rPr>
                        <a:t>[Kamel, I. R. 2004]</a:t>
                      </a:r>
                      <a:r>
                        <a:rPr sz="1000"/>
                        <a:t>, </a:t>
                      </a:r>
                      <a:r>
                        <a:rPr sz="1000">
                          <a:solidFill>
                            <a:srgbClr val="F7BF66"/>
                          </a:solidFill>
                          <a:hlinkClick r:id="rId6"/>
                        </a:rPr>
                        <a:t>[Lowe, V. J. 2005]</a:t>
                      </a:r>
                      <a:r>
                        <a:rPr sz="1000"/>
                        <a:t>, </a:t>
                      </a:r>
                      <a:r>
                        <a:rPr sz="1000">
                          <a:solidFill>
                            <a:srgbClr val="F7BF66"/>
                          </a:solidFill>
                          <a:hlinkClick r:id="rId7"/>
                        </a:rPr>
                        <a:t>[Makarawo, T. P. 2013]</a:t>
                      </a:r>
                      <a:r>
                        <a:rPr sz="1000"/>
                        <a:t>, </a:t>
                      </a:r>
                      <a:r>
                        <a:rPr sz="1000">
                          <a:solidFill>
                            <a:srgbClr val="F7BF66"/>
                          </a:solidFill>
                          <a:hlinkClick r:id="rId8"/>
                        </a:rPr>
                        <a:t>[Network, Scottish Intercollegiate Guidelines 2006]</a:t>
                      </a:r>
                      <a:r>
                        <a:rPr sz="1000"/>
                        <a:t>, </a:t>
                      </a:r>
                      <a:r>
                        <a:rPr sz="1000">
                          <a:solidFill>
                            <a:srgbClr val="F7BF66"/>
                          </a:solidFill>
                          <a:hlinkClick r:id="rId9"/>
                        </a:rPr>
                        <a:t>[Takizawa, K.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021-023OL-4.0-6.13-2023G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6: </a:t>
            </a:r>
            <a:r>
              <a:rPr sz="2400" dirty="0" err="1"/>
              <a:t>Primärdiagnostik</a:t>
            </a:r>
            <a:r>
              <a:rPr sz="2400" dirty="0"/>
              <a:t> und Staging </a:t>
            </a:r>
            <a:r>
              <a:rPr sz="2400" dirty="0" err="1"/>
              <a:t>inklusive</a:t>
            </a:r>
            <a:r>
              <a:rPr sz="2400" dirty="0"/>
              <a:t> </a:t>
            </a:r>
            <a:r>
              <a:rPr sz="2400" dirty="0" err="1"/>
              <a:t>Pathologie</a:t>
            </a:r>
            <a:endParaRPr sz="2400" dirty="0"/>
          </a:p>
          <a:p>
            <a:r>
              <a:rPr sz="1400" dirty="0" err="1"/>
              <a:t>Kapitel</a:t>
            </a:r>
            <a:r>
              <a:rPr sz="1400" dirty="0"/>
              <a:t> 6.3: Staging des Ösophaguskarzinoms</a:t>
            </a:r>
          </a:p>
        </p:txBody>
      </p:sp>
      <p:graphicFrame>
        <p:nvGraphicFramePr>
          <p:cNvPr id="3" name="Table 2"/>
          <p:cNvGraphicFramePr>
            <a:graphicFrameLocks noGrp="1"/>
          </p:cNvGraphicFramePr>
          <p:nvPr>
            <p:extLst>
              <p:ext uri="{D42A27DB-BD31-4B8C-83A1-F6EECF244321}">
                <p14:modId xmlns:p14="http://schemas.microsoft.com/office/powerpoint/2010/main" val="2182717593"/>
              </p:ext>
            </p:extLst>
          </p:nvPr>
        </p:nvGraphicFramePr>
        <p:xfrm>
          <a:off x="360000" y="1890000"/>
          <a:ext cx="7920000" cy="2487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u="none">
                          <a:latin typeface="Lucida Sans"/>
                        </a:rPr>
                        <a:t>Bei lokal fortgeschrittenen Tumoren (cT 2-4 und cN+) kann zusätzlich eine PET/CT-Untersuchung zum M-Staging eingesetzt werden, falls der Patient potenziell kurativ behandelbar ist bzw. das Ergebnis klinische Konsequenzen hat.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dirty="0">
                          <a:solidFill>
                            <a:srgbClr val="F7BF66"/>
                          </a:solidFill>
                          <a:hlinkClick r:id="rId2" action="ppaction://hlinksldjump"/>
                        </a:rPr>
                        <a:t>[1591-223X, Dossier 209-2011 ISSN 2011]</a:t>
                      </a:r>
                      <a:r>
                        <a:rPr sz="1000" dirty="0"/>
                        <a:t>, </a:t>
                      </a:r>
                      <a:r>
                        <a:rPr sz="1000" dirty="0">
                          <a:solidFill>
                            <a:srgbClr val="F7BF66"/>
                          </a:solidFill>
                          <a:hlinkClick r:id="rId3"/>
                        </a:rPr>
                        <a:t>[Allum, W. H. 2011]</a:t>
                      </a:r>
                      <a:r>
                        <a:rPr sz="1000" dirty="0"/>
                        <a:t>, </a:t>
                      </a:r>
                      <a:r>
                        <a:rPr sz="1000" dirty="0">
                          <a:solidFill>
                            <a:srgbClr val="F7BF66"/>
                          </a:solidFill>
                          <a:hlinkClick r:id="rId4"/>
                        </a:rPr>
                        <a:t>[Barber, T. W. 2012]</a:t>
                      </a:r>
                      <a:r>
                        <a:rPr sz="1000" dirty="0"/>
                        <a:t>, </a:t>
                      </a:r>
                      <a:r>
                        <a:rPr sz="1000" dirty="0">
                          <a:solidFill>
                            <a:srgbClr val="F7BF66"/>
                          </a:solidFill>
                          <a:hlinkClick r:id="rId5"/>
                        </a:rPr>
                        <a:t>[</a:t>
                      </a:r>
                      <a:r>
                        <a:rPr sz="1000" dirty="0" err="1">
                          <a:solidFill>
                            <a:srgbClr val="F7BF66"/>
                          </a:solidFill>
                          <a:hlinkClick r:id="rId5"/>
                        </a:rPr>
                        <a:t>Cervino</a:t>
                      </a:r>
                      <a:r>
                        <a:rPr sz="1000" dirty="0">
                          <a:solidFill>
                            <a:srgbClr val="F7BF66"/>
                          </a:solidFill>
                          <a:hlinkClick r:id="rId5"/>
                        </a:rPr>
                        <a:t>, A. R. 2012]</a:t>
                      </a:r>
                      <a:r>
                        <a:rPr sz="1000" dirty="0"/>
                        <a:t>, </a:t>
                      </a:r>
                      <a:r>
                        <a:rPr sz="1000" dirty="0">
                          <a:solidFill>
                            <a:srgbClr val="F7BF66"/>
                          </a:solidFill>
                          <a:hlinkClick r:id="rId6"/>
                        </a:rPr>
                        <a:t>[Choi, J. Y. 2000]</a:t>
                      </a:r>
                      <a:r>
                        <a:rPr sz="1000" dirty="0"/>
                        <a:t>, </a:t>
                      </a:r>
                      <a:r>
                        <a:rPr sz="1000" dirty="0">
                          <a:solidFill>
                            <a:srgbClr val="F7BF66"/>
                          </a:solidFill>
                          <a:hlinkClick r:id="rId7"/>
                        </a:rPr>
                        <a:t>[Downey, R. J. 2003]</a:t>
                      </a:r>
                      <a:r>
                        <a:rPr sz="1000" dirty="0"/>
                        <a:t>, </a:t>
                      </a:r>
                      <a:r>
                        <a:rPr sz="1000" dirty="0">
                          <a:solidFill>
                            <a:srgbClr val="F7BF66"/>
                          </a:solidFill>
                          <a:hlinkClick r:id="rId8"/>
                        </a:rPr>
                        <a:t>[Flamen, P. 2000]</a:t>
                      </a:r>
                      <a:r>
                        <a:rPr sz="1000" dirty="0"/>
                        <a:t>, </a:t>
                      </a:r>
                      <a:r>
                        <a:rPr sz="1000" dirty="0">
                          <a:solidFill>
                            <a:srgbClr val="F7BF66"/>
                          </a:solidFill>
                          <a:hlinkClick r:id="rId9"/>
                        </a:rPr>
                        <a:t>[</a:t>
                      </a:r>
                      <a:r>
                        <a:rPr sz="1000" dirty="0" err="1">
                          <a:solidFill>
                            <a:srgbClr val="F7BF66"/>
                          </a:solidFill>
                          <a:hlinkClick r:id="rId9"/>
                        </a:rPr>
                        <a:t>Heeren</a:t>
                      </a:r>
                      <a:r>
                        <a:rPr sz="1000" dirty="0">
                          <a:solidFill>
                            <a:srgbClr val="F7BF66"/>
                          </a:solidFill>
                          <a:hlinkClick r:id="rId9"/>
                        </a:rPr>
                        <a:t>, P. A. 2004]</a:t>
                      </a:r>
                      <a:r>
                        <a:rPr sz="1000" dirty="0"/>
                        <a:t>, </a:t>
                      </a:r>
                      <a:r>
                        <a:rPr sz="1000" dirty="0">
                          <a:solidFill>
                            <a:srgbClr val="F7BF66"/>
                          </a:solidFill>
                          <a:hlinkClick r:id="rId10"/>
                        </a:rPr>
                        <a:t>[Hsu, W. H. 2009]</a:t>
                      </a:r>
                      <a:r>
                        <a:rPr sz="1000" dirty="0"/>
                        <a:t>, </a:t>
                      </a:r>
                      <a:r>
                        <a:rPr sz="1000" dirty="0">
                          <a:solidFill>
                            <a:srgbClr val="F7BF66"/>
                          </a:solidFill>
                          <a:hlinkClick r:id="rId11"/>
                        </a:rPr>
                        <a:t>[Kato, H. 2012]</a:t>
                      </a:r>
                      <a:r>
                        <a:rPr sz="1000" dirty="0"/>
                        <a:t>, </a:t>
                      </a:r>
                      <a:r>
                        <a:rPr sz="1000" dirty="0">
                          <a:solidFill>
                            <a:srgbClr val="F7BF66"/>
                          </a:solidFill>
                          <a:hlinkClick r:id="rId12"/>
                        </a:rPr>
                        <a:t>[</a:t>
                      </a:r>
                      <a:r>
                        <a:rPr sz="1000" dirty="0" err="1">
                          <a:solidFill>
                            <a:srgbClr val="F7BF66"/>
                          </a:solidFill>
                          <a:hlinkClick r:id="rId12"/>
                        </a:rPr>
                        <a:t>Lerut</a:t>
                      </a:r>
                      <a:r>
                        <a:rPr sz="1000" dirty="0">
                          <a:solidFill>
                            <a:srgbClr val="F7BF66"/>
                          </a:solidFill>
                          <a:hlinkClick r:id="rId12"/>
                        </a:rPr>
                        <a:t> T, </a:t>
                      </a:r>
                      <a:r>
                        <a:rPr sz="1000" dirty="0" err="1">
                          <a:solidFill>
                            <a:srgbClr val="F7BF66"/>
                          </a:solidFill>
                          <a:hlinkClick r:id="rId12"/>
                        </a:rPr>
                        <a:t>Stordeur</a:t>
                      </a:r>
                      <a:r>
                        <a:rPr sz="1000" dirty="0">
                          <a:solidFill>
                            <a:srgbClr val="F7BF66"/>
                          </a:solidFill>
                          <a:hlinkClick r:id="rId12"/>
                        </a:rPr>
                        <a:t> S, </a:t>
                      </a:r>
                      <a:r>
                        <a:rPr sz="1000" dirty="0" err="1">
                          <a:solidFill>
                            <a:srgbClr val="F7BF66"/>
                          </a:solidFill>
                          <a:hlinkClick r:id="rId12"/>
                        </a:rPr>
                        <a:t>Verleye</a:t>
                      </a:r>
                      <a:r>
                        <a:rPr sz="1000" dirty="0">
                          <a:solidFill>
                            <a:srgbClr val="F7BF66"/>
                          </a:solidFill>
                          <a:hlinkClick r:id="rId12"/>
                        </a:rPr>
                        <a:t> L, 2012]</a:t>
                      </a:r>
                      <a:r>
                        <a:rPr sz="1000" dirty="0"/>
                        <a:t>, </a:t>
                      </a:r>
                      <a:r>
                        <a:rPr sz="1000" dirty="0">
                          <a:solidFill>
                            <a:srgbClr val="F7BF66"/>
                          </a:solidFill>
                          <a:hlinkClick r:id="rId13"/>
                        </a:rPr>
                        <a:t>[Noble, F. 2009]</a:t>
                      </a:r>
                      <a:r>
                        <a:rPr sz="1000" dirty="0"/>
                        <a:t>, </a:t>
                      </a:r>
                      <a:r>
                        <a:rPr sz="1000" dirty="0">
                          <a:solidFill>
                            <a:srgbClr val="F7BF66"/>
                          </a:solidFill>
                          <a:hlinkClick r:id="rId2" action="ppaction://hlinksldjump"/>
                        </a:rPr>
                        <a:t>[Tranchemontagne, J. None]</a:t>
                      </a:r>
                      <a:r>
                        <a:rPr sz="1000" dirty="0"/>
                        <a:t>, </a:t>
                      </a:r>
                      <a:r>
                        <a:rPr sz="1000" dirty="0">
                          <a:solidFill>
                            <a:srgbClr val="F7BF66"/>
                          </a:solidFill>
                          <a:hlinkClick r:id="rId14"/>
                        </a:rPr>
                        <a:t>[van Vliet, E. P. 2008]</a:t>
                      </a:r>
                      <a:r>
                        <a:rPr sz="1000" dirty="0"/>
                        <a:t>, </a:t>
                      </a:r>
                      <a:r>
                        <a:rPr sz="1000" dirty="0">
                          <a:solidFill>
                            <a:srgbClr val="F7BF66"/>
                          </a:solidFill>
                          <a:hlinkClick r:id="rId15"/>
                        </a:rPr>
                        <a:t>[Varghese, T. K., Jr. 2013]</a:t>
                      </a:r>
                      <a:r>
                        <a:rPr sz="1000" dirty="0"/>
                        <a:t>, </a:t>
                      </a:r>
                      <a:r>
                        <a:rPr sz="1000" dirty="0">
                          <a:solidFill>
                            <a:srgbClr val="F7BF66"/>
                          </a:solidFill>
                          <a:hlinkClick r:id="rId16"/>
                        </a:rPr>
                        <a:t>[Choi, J. 2010]</a:t>
                      </a:r>
                      <a:r>
                        <a:rPr sz="1000" dirty="0"/>
                        <a:t>, </a:t>
                      </a:r>
                      <a:r>
                        <a:rPr sz="1000" kern="1200" dirty="0">
                          <a:solidFill>
                            <a:srgbClr val="F7BF66"/>
                          </a:solidFill>
                          <a:latin typeface="Lucida Sans"/>
                          <a:ea typeface="+mn-ea"/>
                          <a:cs typeface="+mn-cs"/>
                          <a:hlinkClick r:id="rId2" action="ppaction://hlinksldjump" tooltip="Medical Services Advisory Committee 2. Positron emission tomography for oesophageal and gastric cancer : assessment report / prepared by the Medical Services Advisory Committee with the assistance of Silke Walleser et al Australia. 2008"/>
                        </a:rPr>
                        <a:t>[Medical Services Advisory Committee, 2008</a:t>
                      </a:r>
                      <a:r>
                        <a:rPr lang="de-DE" sz="1000" kern="1200" dirty="0">
                          <a:solidFill>
                            <a:srgbClr val="F7BF66"/>
                          </a:solidFill>
                          <a:latin typeface="Lucida Sans"/>
                          <a:ea typeface="+mn-ea"/>
                          <a:cs typeface="+mn-cs"/>
                          <a:hlinkClick r:id="rId2" action="ppaction://hlinksldjump" tooltip="Medical Services Advisory Committee 2. Positron emission tomography for oesophageal and gastric cancer : assessment report / prepared by the Medical Services Advisory Committee with the assistance of Silke Walleser et al Australia. 2008"/>
                        </a:rPr>
                        <a:t>]</a:t>
                      </a:r>
                      <a:r>
                        <a:rPr sz="1000" kern="1200" dirty="0">
                          <a:solidFill>
                            <a:srgbClr val="F7BF66"/>
                          </a:solidFill>
                          <a:latin typeface="Lucida Sans"/>
                          <a:ea typeface="+mn-ea"/>
                          <a:cs typeface="+mn-cs"/>
                        </a:rPr>
                        <a:t>, </a:t>
                      </a:r>
                      <a:r>
                        <a:rPr sz="1000" dirty="0">
                          <a:solidFill>
                            <a:srgbClr val="F7BF66"/>
                          </a:solidFill>
                          <a:hlinkClick r:id="rId17"/>
                        </a:rPr>
                        <a:t>[Findlay, J. M. 2015]</a:t>
                      </a:r>
                      <a:r>
                        <a:rPr sz="1000" dirty="0"/>
                        <a:t>, </a:t>
                      </a:r>
                      <a:r>
                        <a:rPr sz="1000" dirty="0">
                          <a:solidFill>
                            <a:srgbClr val="F7BF66"/>
                          </a:solidFill>
                          <a:hlinkClick r:id="rId18"/>
                        </a:rPr>
                        <a:t>[Hu, J. 2018]</a:t>
                      </a:r>
                      <a:r>
                        <a:rPr sz="1000" dirty="0"/>
                        <a:t>, </a:t>
                      </a:r>
                      <a:r>
                        <a:rPr sz="1000" dirty="0">
                          <a:solidFill>
                            <a:srgbClr val="F7BF66"/>
                          </a:solidFill>
                          <a:hlinkClick r:id="rId19"/>
                        </a:rPr>
                        <a:t>[Jiang, C.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021-023OL-4.0-6.14-2023G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6.3: Staging des Ösophaguskarzinoms</a:t>
            </a:r>
          </a:p>
        </p:txBody>
      </p:sp>
      <p:graphicFrame>
        <p:nvGraphicFramePr>
          <p:cNvPr id="3" name="Table 2"/>
          <p:cNvGraphicFramePr>
            <a:graphicFrameLocks noGrp="1"/>
          </p:cNvGraphicFramePr>
          <p:nvPr/>
        </p:nvGraphicFramePr>
        <p:xfrm>
          <a:off x="360000" y="18900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Eine flexible Bronchoskopie sollte bei lokal fortgeschrittenen Tumoren mit Kontakt zum Tracheo-Bronchialsystem auf Höhe - oder oberhalb - der Karina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[Baisi, A. 1999]</a:t>
                      </a:r>
                      <a:r>
                        <a:rPr sz="1000"/>
                        <a:t>, </a:t>
                      </a:r>
                      <a:r>
                        <a:rPr sz="1000">
                          <a:solidFill>
                            <a:srgbClr val="F7BF66"/>
                          </a:solidFill>
                          <a:hlinkClick r:id="rId3"/>
                        </a:rPr>
                        <a:t>[Omloo, J. M. 2008]</a:t>
                      </a:r>
                      <a:r>
                        <a:rPr sz="1000"/>
                        <a:t>, </a:t>
                      </a:r>
                      <a:r>
                        <a:rPr sz="1000">
                          <a:solidFill>
                            <a:srgbClr val="F7BF66"/>
                          </a:solidFill>
                          <a:hlinkClick r:id="rId4"/>
                        </a:rPr>
                        <a:t>[Riedel, M. 1998]</a:t>
                      </a:r>
                      <a:r>
                        <a:rPr sz="1000"/>
                        <a:t>, </a:t>
                      </a:r>
                      <a:r>
                        <a:rPr sz="1000">
                          <a:solidFill>
                            <a:srgbClr val="F7BF66"/>
                          </a:solidFill>
                          <a:hlinkClick r:id="rId5"/>
                        </a:rPr>
                        <a:t>[Wakamatsu, T. 2006]</a:t>
                      </a:r>
                      <a:r>
                        <a:rPr sz="1000"/>
                        <a:t>, </a:t>
                      </a:r>
                      <a:r>
                        <a:rPr sz="1000">
                          <a:solidFill>
                            <a:srgbClr val="F7BF66"/>
                          </a:solidFill>
                          <a:hlinkClick r:id="rId6"/>
                        </a:rPr>
                        <a:t>[Osugi, H. 2003]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021-023OL-4.0-6.15-2023G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16B4B505-8BD2-932F-FCD3-22B25541DB67}"/>
              </a:ext>
            </a:extLst>
          </p:cNvPr>
          <p:cNvGraphicFramePr>
            <a:graphicFrameLocks noGrp="1"/>
          </p:cNvGraphicFramePr>
          <p:nvPr>
            <p:extLst>
              <p:ext uri="{D42A27DB-BD31-4B8C-83A1-F6EECF244321}">
                <p14:modId xmlns:p14="http://schemas.microsoft.com/office/powerpoint/2010/main" val="274489332"/>
              </p:ext>
            </p:extLst>
          </p:nvPr>
        </p:nvGraphicFramePr>
        <p:xfrm>
          <a:off x="360000" y="4221088"/>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Zum Staging des Ösophaguskarzinoms sollte keine starre Endoskopie der oberen Luft- und Speisewege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021-023OL-4.0-6.16-2023G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6.4: Diagnostische Laparoskopie und Thorakoskopie (Staging)</a:t>
            </a:r>
          </a:p>
        </p:txBody>
      </p:sp>
      <p:graphicFrame>
        <p:nvGraphicFramePr>
          <p:cNvPr id="3" name="Table 2"/>
          <p:cNvGraphicFramePr>
            <a:graphicFrameLocks noGrp="1"/>
          </p:cNvGraphicFramePr>
          <p:nvPr/>
        </p:nvGraphicFramePr>
        <p:xfrm>
          <a:off x="360000" y="1890000"/>
          <a:ext cx="79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u="none">
                          <a:latin typeface="Lucida Sans"/>
                        </a:rPr>
                        <a:t>Eine diagnostische Laparoskopie kann bei Adenokarzinomen des distalen Ösophagus und des ösophagogastralen Überganges zum Ausschluss von Metastasen der Leber und/oder des Peritoneums in fortgeschrittenen Stadien durchgeführt werden (insbesondere im Falle einer cT3-, cT4-Kategorie).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[Findlay, J. M.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021-023OL-4.0-6.17-2023G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6.5: Pathologie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Dysplasien/intraepitheliale Neoplasien sollen nach der gültigen WHO-Klassifikation graduiert werden in negativ, unklar/fraglich, niedriggradige (low grade/LGD) oder hochgradige (high grade/HGD) Dysplasie.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021-023OL-4.0-6.18-2023G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80D7B5F3-4C5F-5852-A62D-292504FEFB25}"/>
              </a:ext>
            </a:extLst>
          </p:cNvPr>
          <p:cNvGraphicFramePr>
            <a:graphicFrameLocks noGrp="1"/>
          </p:cNvGraphicFramePr>
          <p:nvPr>
            <p:extLst>
              <p:ext uri="{D42A27DB-BD31-4B8C-83A1-F6EECF244321}">
                <p14:modId xmlns:p14="http://schemas.microsoft.com/office/powerpoint/2010/main" val="1035857822"/>
              </p:ext>
            </p:extLst>
          </p:nvPr>
        </p:nvGraphicFramePr>
        <p:xfrm>
          <a:off x="360000" y="3479029"/>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rPr dirty="0"/>
                        <a:t>EK</a:t>
                      </a:r>
                    </a:p>
                  </a:txBody>
                  <a:tcPr>
                    <a:solidFill>
                      <a:srgbClr val="FCEACC"/>
                    </a:solidFill>
                  </a:tcPr>
                </a:tc>
                <a:tc gridSpan="2">
                  <a:txBody>
                    <a:bodyPr/>
                    <a:lstStyle/>
                    <a:p>
                      <a:pPr>
                        <a:defRPr sz="1000">
                          <a:solidFill>
                            <a:srgbClr val="000000"/>
                          </a:solidFill>
                          <a:latin typeface="Lucida Sans"/>
                        </a:defRPr>
                      </a:pPr>
                      <a:r>
                        <a:rPr sz="1000" u="none">
                          <a:latin typeface="Lucida Sans"/>
                        </a:rPr>
                        <a:t>Bei histologischer Diagnose einer IEN/Dysplasie im Barrett-Ösophagus soll der Prozess einer kompetenten (dokumentierten) pathologischen Zweitmeinung im Sinne eines Vier-Augen-Prinzips durchgeführt werden. Bei Dissens oder Unsicherheit bezüglich der Dysplasiediagnose soll eine externe Begutachtung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021-023OL-4.0-6.19-2023G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6.5: Pathologie</a:t>
            </a:r>
          </a:p>
        </p:txBody>
      </p:sp>
      <p:graphicFrame>
        <p:nvGraphicFramePr>
          <p:cNvPr id="3" name="Table 2"/>
          <p:cNvGraphicFramePr>
            <a:graphicFrameLocks noGrp="1"/>
          </p:cNvGraphicFramePr>
          <p:nvPr/>
        </p:nvGraphicFramePr>
        <p:xfrm>
          <a:off x="360000" y="1890000"/>
          <a:ext cx="7920000" cy="1884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Der histopathologische Befund am Biopsiematerial soll die folgenden Angaben enthalten:</a:t>
                      </a:r>
                    </a:p>
                    <a:p>
                      <a:pPr marL="171450" indent="-171450">
                        <a:buChar char="•"/>
                      </a:pPr>
                      <a:r>
                        <a:rPr sz="1000" u="none">
                          <a:latin typeface="Lucida Sans"/>
                        </a:rPr>
                        <a:t>Art der neoplastischen Läsion (LGD/LGIEN, HGD/HGIEN, Karzinom), insbesondere ob ein invasives Karzinom vorliegt (bei HGD/HGIEN: Klassifikation am Biopsat als Tis nach UICC)</a:t>
                      </a:r>
                    </a:p>
                    <a:p>
                      <a:pPr marL="171450" indent="-171450">
                        <a:buChar char="•"/>
                      </a:pPr>
                      <a:r>
                        <a:rPr sz="1000" u="none">
                          <a:latin typeface="Lucida Sans"/>
                        </a:rPr>
                        <a:t>Histologischer Typ nach WHO (insbesondere Unterscheidung Plattenepithel- versus Adenokarzinom)</a:t>
                      </a:r>
                    </a:p>
                    <a:p>
                      <a:pPr marL="171450" indent="-171450">
                        <a:buChar char="•"/>
                      </a:pPr>
                      <a:r>
                        <a:rPr sz="1000" u="none">
                          <a:latin typeface="Lucida Sans"/>
                        </a:rPr>
                        <a:t>Bei invasiven Adenokarzinomen: Differenzierungsgrad (Grading) nach aktueller WHO-Klassifikation</a:t>
                      </a:r>
                    </a:p>
                    <a:p>
                      <a:pPr marL="171450" indent="-171450">
                        <a:buChar char="•"/>
                        <a:defRPr sz="1000">
                          <a:solidFill>
                            <a:srgbClr val="000000"/>
                          </a:solidFill>
                          <a:latin typeface="Lucida Sans"/>
                        </a:defRPr>
                      </a:pPr>
                      <a:r>
                        <a:rPr sz="1000" u="none">
                          <a:latin typeface="Lucida Sans"/>
                        </a:rPr>
                        <a:t>Bei Läsionen im distalen Ösophagus: Ist eine Becherzell-haltige Barrett-Mukosa vorhanden?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021-023OL-4.0-6.20-2023G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63F0536A-C762-3F3C-033D-9578C01D1868}"/>
              </a:ext>
            </a:extLst>
          </p:cNvPr>
          <p:cNvGraphicFramePr>
            <a:graphicFrameLocks noGrp="1"/>
          </p:cNvGraphicFramePr>
          <p:nvPr>
            <p:extLst>
              <p:ext uri="{D42A27DB-BD31-4B8C-83A1-F6EECF244321}">
                <p14:modId xmlns:p14="http://schemas.microsoft.com/office/powerpoint/2010/main" val="1301974817"/>
              </p:ext>
            </p:extLst>
          </p:nvPr>
        </p:nvGraphicFramePr>
        <p:xfrm>
          <a:off x="360000" y="4221088"/>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6.21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histologische Klassifikation und Stadieneinteilung der Ösophaguskarzinome soll nach der jeweils aktuellen WHO- und der TNM-Klassifikation der UICC erfolgen. Die pathologisch-anatomische Begutachtung soll stets vollständig und in standardisierter Form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021-023OL-4.0-6.21-2023G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47" y="579873"/>
            <a:ext cx="8686800" cy="1066800"/>
          </a:xfrm>
        </p:spPr>
        <p:txBody>
          <a:bodyPr>
            <a:normAutofit/>
          </a:bodyPr>
          <a:lstStyle/>
          <a:p>
            <a:pPr>
              <a:defRPr sz="2000"/>
            </a:pPr>
            <a:r>
              <a:rPr sz="1800" dirty="0" err="1"/>
              <a:t>Klinische</a:t>
            </a:r>
            <a:r>
              <a:rPr sz="1800" dirty="0"/>
              <a:t> </a:t>
            </a:r>
            <a:r>
              <a:rPr sz="1800" dirty="0" err="1"/>
              <a:t>Klassifikation</a:t>
            </a:r>
            <a:r>
              <a:rPr sz="1800" dirty="0"/>
              <a:t> der </a:t>
            </a:r>
            <a:r>
              <a:rPr sz="1800" dirty="0" err="1"/>
              <a:t>Ösophaguskarzinome</a:t>
            </a:r>
            <a:r>
              <a:rPr sz="1800" dirty="0"/>
              <a:t>, </a:t>
            </a:r>
            <a:r>
              <a:rPr sz="1800" dirty="0" err="1"/>
              <a:t>eingeschlossen</a:t>
            </a:r>
            <a:r>
              <a:rPr sz="1800" dirty="0"/>
              <a:t> </a:t>
            </a:r>
            <a:r>
              <a:rPr sz="1800" dirty="0" err="1"/>
              <a:t>Karzinome</a:t>
            </a:r>
            <a:r>
              <a:rPr sz="1800" dirty="0"/>
              <a:t> des ösophagogastralen </a:t>
            </a:r>
            <a:r>
              <a:rPr sz="1800" dirty="0" err="1"/>
              <a:t>Übergangs</a:t>
            </a:r>
            <a:r>
              <a:rPr sz="1800" dirty="0"/>
              <a:t> </a:t>
            </a:r>
            <a:r>
              <a:rPr sz="1800" dirty="0" err="1"/>
              <a:t>nach</a:t>
            </a:r>
            <a:r>
              <a:rPr sz="1800" dirty="0"/>
              <a:t> der TNM-</a:t>
            </a:r>
            <a:r>
              <a:rPr sz="1800" dirty="0" err="1"/>
              <a:t>Klassifikation</a:t>
            </a:r>
            <a:endParaRPr sz="1800" dirty="0"/>
          </a:p>
        </p:txBody>
      </p:sp>
      <p:graphicFrame>
        <p:nvGraphicFramePr>
          <p:cNvPr id="3" name="Table 2"/>
          <p:cNvGraphicFramePr>
            <a:graphicFrameLocks noGrp="1"/>
          </p:cNvGraphicFramePr>
          <p:nvPr>
            <p:extLst>
              <p:ext uri="{D42A27DB-BD31-4B8C-83A1-F6EECF244321}">
                <p14:modId xmlns:p14="http://schemas.microsoft.com/office/powerpoint/2010/main" val="1183453305"/>
              </p:ext>
            </p:extLst>
          </p:nvPr>
        </p:nvGraphicFramePr>
        <p:xfrm>
          <a:off x="215347" y="1484784"/>
          <a:ext cx="8424000" cy="4800600"/>
        </p:xfrm>
        <a:graphic>
          <a:graphicData uri="http://schemas.openxmlformats.org/drawingml/2006/table">
            <a:tbl>
              <a:tblPr firstRow="1" bandRow="1">
                <a:tableStyleId>{5C22544A-7EE6-4342-B048-85BDC9FD1C3A}</a:tableStyleId>
              </a:tblPr>
              <a:tblGrid>
                <a:gridCol w="4212000">
                  <a:extLst>
                    <a:ext uri="{9D8B030D-6E8A-4147-A177-3AD203B41FA5}">
                      <a16:colId xmlns:a16="http://schemas.microsoft.com/office/drawing/2014/main" val="20000"/>
                    </a:ext>
                  </a:extLst>
                </a:gridCol>
                <a:gridCol w="4212000">
                  <a:extLst>
                    <a:ext uri="{9D8B030D-6E8A-4147-A177-3AD203B41FA5}">
                      <a16:colId xmlns:a16="http://schemas.microsoft.com/office/drawing/2014/main" val="20001"/>
                    </a:ext>
                  </a:extLst>
                </a:gridCol>
              </a:tblGrid>
              <a:tr h="0">
                <a:tc gridSpan="2">
                  <a:txBody>
                    <a:bodyPr/>
                    <a:lstStyle/>
                    <a:p>
                      <a:pPr>
                        <a:defRPr sz="900" b="0">
                          <a:solidFill>
                            <a:srgbClr val="000000"/>
                          </a:solidFill>
                          <a:latin typeface="Lucida Sans"/>
                        </a:defRPr>
                      </a:pPr>
                      <a:r>
                        <a:t>T - Primärtumor</a:t>
                      </a: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rPr sz="600" dirty="0"/>
                        <a:t>TX </a:t>
                      </a:r>
                    </a:p>
                  </a:txBody>
                  <a:tcPr anchor="ctr">
                    <a:solidFill>
                      <a:srgbClr val="FCEACC"/>
                    </a:solidFill>
                  </a:tcPr>
                </a:tc>
                <a:tc>
                  <a:txBody>
                    <a:bodyPr/>
                    <a:lstStyle/>
                    <a:p>
                      <a:pPr>
                        <a:defRPr sz="900" b="0">
                          <a:solidFill>
                            <a:srgbClr val="000000"/>
                          </a:solidFill>
                          <a:latin typeface="Lucida Sans"/>
                        </a:defRPr>
                      </a:pPr>
                      <a:r>
                        <a:rPr sz="600"/>
                        <a:t>Primärtumor kann nicht beurteilt werden</a:t>
                      </a: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rPr sz="600"/>
                        <a:t>T0</a:t>
                      </a:r>
                    </a:p>
                  </a:txBody>
                  <a:tcPr anchor="ctr">
                    <a:solidFill>
                      <a:srgbClr val="FCEACC"/>
                    </a:solidFill>
                  </a:tcPr>
                </a:tc>
                <a:tc>
                  <a:txBody>
                    <a:bodyPr/>
                    <a:lstStyle/>
                    <a:p>
                      <a:pPr>
                        <a:defRPr sz="900" b="0">
                          <a:solidFill>
                            <a:srgbClr val="000000"/>
                          </a:solidFill>
                          <a:latin typeface="Lucida Sans"/>
                        </a:defRPr>
                      </a:pPr>
                      <a:r>
                        <a:rPr sz="600"/>
                        <a:t>Kein Anhalt für Primärtumor</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rPr sz="600"/>
                        <a:t>Tis</a:t>
                      </a:r>
                    </a:p>
                  </a:txBody>
                  <a:tcPr anchor="ctr">
                    <a:solidFill>
                      <a:srgbClr val="FCEACC"/>
                    </a:solidFill>
                  </a:tcPr>
                </a:tc>
                <a:tc>
                  <a:txBody>
                    <a:bodyPr/>
                    <a:lstStyle/>
                    <a:p>
                      <a:pPr>
                        <a:defRPr sz="900" b="0">
                          <a:solidFill>
                            <a:srgbClr val="000000"/>
                          </a:solidFill>
                          <a:latin typeface="Lucida Sans"/>
                        </a:defRPr>
                      </a:pPr>
                      <a:r>
                        <a:rPr sz="600"/>
                        <a:t>Carcinoma in situ</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rPr sz="600" dirty="0"/>
                        <a:t>T1</a:t>
                      </a:r>
                    </a:p>
                  </a:txBody>
                  <a:tcPr anchor="ctr">
                    <a:solidFill>
                      <a:srgbClr val="FCEACC"/>
                    </a:solidFill>
                  </a:tcPr>
                </a:tc>
                <a:tc>
                  <a:txBody>
                    <a:bodyPr/>
                    <a:lstStyle/>
                    <a:p>
                      <a:pPr>
                        <a:defRPr sz="900" b="0">
                          <a:solidFill>
                            <a:srgbClr val="000000"/>
                          </a:solidFill>
                          <a:latin typeface="Lucida Sans"/>
                        </a:defRPr>
                      </a:pPr>
                      <a:r>
                        <a:rPr sz="600"/>
                        <a:t>Tumor infiltriert Lamina propria, Muscularis mucosae oder Submukosa</a:t>
                      </a:r>
                    </a:p>
                  </a:txBody>
                  <a:tcPr anchor="ctr">
                    <a:solidFill>
                      <a:srgbClr val="FCEACC"/>
                    </a:solidFill>
                  </a:tcPr>
                </a:tc>
                <a:extLst>
                  <a:ext uri="{0D108BD9-81ED-4DB2-BD59-A6C34878D82A}">
                    <a16:rowId xmlns:a16="http://schemas.microsoft.com/office/drawing/2014/main" val="10004"/>
                  </a:ext>
                </a:extLst>
              </a:tr>
              <a:tr h="0">
                <a:tc>
                  <a:txBody>
                    <a:bodyPr/>
                    <a:lstStyle/>
                    <a:p>
                      <a:pPr>
                        <a:defRPr sz="900" b="0">
                          <a:solidFill>
                            <a:srgbClr val="000000"/>
                          </a:solidFill>
                          <a:latin typeface="Lucida Sans"/>
                        </a:defRPr>
                      </a:pPr>
                      <a:r>
                        <a:rPr sz="600"/>
                        <a:t>T1a</a:t>
                      </a:r>
                    </a:p>
                  </a:txBody>
                  <a:tcPr anchor="ctr">
                    <a:solidFill>
                      <a:srgbClr val="FCEACC"/>
                    </a:solidFill>
                  </a:tcPr>
                </a:tc>
                <a:tc>
                  <a:txBody>
                    <a:bodyPr/>
                    <a:lstStyle/>
                    <a:p>
                      <a:pPr>
                        <a:defRPr sz="900" b="0">
                          <a:solidFill>
                            <a:srgbClr val="000000"/>
                          </a:solidFill>
                          <a:latin typeface="Lucida Sans"/>
                        </a:defRPr>
                      </a:pPr>
                      <a:r>
                        <a:rPr sz="600"/>
                        <a:t>Tumor infiltriert Lamina propria, Muscularis mucosae</a:t>
                      </a:r>
                    </a:p>
                  </a:txBody>
                  <a:tcPr anchor="ctr">
                    <a:solidFill>
                      <a:srgbClr val="FCEACC"/>
                    </a:solidFill>
                  </a:tcPr>
                </a:tc>
                <a:extLst>
                  <a:ext uri="{0D108BD9-81ED-4DB2-BD59-A6C34878D82A}">
                    <a16:rowId xmlns:a16="http://schemas.microsoft.com/office/drawing/2014/main" val="10005"/>
                  </a:ext>
                </a:extLst>
              </a:tr>
              <a:tr h="0">
                <a:tc>
                  <a:txBody>
                    <a:bodyPr/>
                    <a:lstStyle/>
                    <a:p>
                      <a:pPr>
                        <a:defRPr sz="900" b="0">
                          <a:solidFill>
                            <a:srgbClr val="000000"/>
                          </a:solidFill>
                          <a:latin typeface="Lucida Sans"/>
                        </a:defRPr>
                      </a:pPr>
                      <a:r>
                        <a:rPr sz="600"/>
                        <a:t>T1b </a:t>
                      </a:r>
                    </a:p>
                  </a:txBody>
                  <a:tcPr anchor="ctr">
                    <a:solidFill>
                      <a:srgbClr val="FCEACC"/>
                    </a:solidFill>
                  </a:tcPr>
                </a:tc>
                <a:tc>
                  <a:txBody>
                    <a:bodyPr/>
                    <a:lstStyle/>
                    <a:p>
                      <a:pPr>
                        <a:defRPr sz="900" b="0">
                          <a:solidFill>
                            <a:srgbClr val="000000"/>
                          </a:solidFill>
                          <a:latin typeface="Lucida Sans"/>
                        </a:defRPr>
                      </a:pPr>
                      <a:r>
                        <a:rPr sz="600"/>
                        <a:t>Tumor infiltriert Submukosa</a:t>
                      </a:r>
                    </a:p>
                  </a:txBody>
                  <a:tcPr anchor="ctr">
                    <a:solidFill>
                      <a:srgbClr val="FCEACC"/>
                    </a:solidFill>
                  </a:tcPr>
                </a:tc>
                <a:extLst>
                  <a:ext uri="{0D108BD9-81ED-4DB2-BD59-A6C34878D82A}">
                    <a16:rowId xmlns:a16="http://schemas.microsoft.com/office/drawing/2014/main" val="10006"/>
                  </a:ext>
                </a:extLst>
              </a:tr>
              <a:tr h="0">
                <a:tc>
                  <a:txBody>
                    <a:bodyPr/>
                    <a:lstStyle/>
                    <a:p>
                      <a:pPr>
                        <a:defRPr sz="900" b="0">
                          <a:solidFill>
                            <a:srgbClr val="000000"/>
                          </a:solidFill>
                          <a:latin typeface="Lucida Sans"/>
                        </a:defRPr>
                      </a:pPr>
                      <a:r>
                        <a:rPr sz="600"/>
                        <a:t>T2</a:t>
                      </a:r>
                    </a:p>
                  </a:txBody>
                  <a:tcPr anchor="ctr">
                    <a:solidFill>
                      <a:srgbClr val="FCEACC"/>
                    </a:solidFill>
                  </a:tcPr>
                </a:tc>
                <a:tc>
                  <a:txBody>
                    <a:bodyPr/>
                    <a:lstStyle/>
                    <a:p>
                      <a:pPr>
                        <a:defRPr sz="900" b="0">
                          <a:solidFill>
                            <a:srgbClr val="000000"/>
                          </a:solidFill>
                          <a:latin typeface="Lucida Sans"/>
                        </a:defRPr>
                      </a:pPr>
                      <a:r>
                        <a:rPr sz="600"/>
                        <a:t>Tumor infiltriert Muscularis propria</a:t>
                      </a:r>
                    </a:p>
                  </a:txBody>
                  <a:tcPr anchor="ctr">
                    <a:solidFill>
                      <a:srgbClr val="FCEACC"/>
                    </a:solidFill>
                  </a:tcPr>
                </a:tc>
                <a:extLst>
                  <a:ext uri="{0D108BD9-81ED-4DB2-BD59-A6C34878D82A}">
                    <a16:rowId xmlns:a16="http://schemas.microsoft.com/office/drawing/2014/main" val="10007"/>
                  </a:ext>
                </a:extLst>
              </a:tr>
              <a:tr h="0">
                <a:tc>
                  <a:txBody>
                    <a:bodyPr/>
                    <a:lstStyle/>
                    <a:p>
                      <a:pPr>
                        <a:defRPr sz="900" b="0">
                          <a:solidFill>
                            <a:srgbClr val="000000"/>
                          </a:solidFill>
                          <a:latin typeface="Lucida Sans"/>
                        </a:defRPr>
                      </a:pPr>
                      <a:r>
                        <a:rPr sz="600"/>
                        <a:t>T3</a:t>
                      </a:r>
                    </a:p>
                  </a:txBody>
                  <a:tcPr anchor="ctr">
                    <a:solidFill>
                      <a:srgbClr val="FCEACC"/>
                    </a:solidFill>
                  </a:tcPr>
                </a:tc>
                <a:tc>
                  <a:txBody>
                    <a:bodyPr/>
                    <a:lstStyle/>
                    <a:p>
                      <a:pPr>
                        <a:defRPr sz="900" b="0">
                          <a:solidFill>
                            <a:srgbClr val="000000"/>
                          </a:solidFill>
                          <a:latin typeface="Lucida Sans"/>
                        </a:defRPr>
                      </a:pPr>
                      <a:r>
                        <a:rPr sz="600"/>
                        <a:t>Tumor infiltriert Adventitia</a:t>
                      </a:r>
                    </a:p>
                  </a:txBody>
                  <a:tcPr anchor="ctr">
                    <a:solidFill>
                      <a:srgbClr val="FCEACC"/>
                    </a:solidFill>
                  </a:tcPr>
                </a:tc>
                <a:extLst>
                  <a:ext uri="{0D108BD9-81ED-4DB2-BD59-A6C34878D82A}">
                    <a16:rowId xmlns:a16="http://schemas.microsoft.com/office/drawing/2014/main" val="10008"/>
                  </a:ext>
                </a:extLst>
              </a:tr>
              <a:tr h="0">
                <a:tc>
                  <a:txBody>
                    <a:bodyPr/>
                    <a:lstStyle/>
                    <a:p>
                      <a:pPr>
                        <a:defRPr sz="900" b="0">
                          <a:solidFill>
                            <a:srgbClr val="000000"/>
                          </a:solidFill>
                          <a:latin typeface="Lucida Sans"/>
                        </a:defRPr>
                      </a:pPr>
                      <a:r>
                        <a:rPr sz="600" dirty="0"/>
                        <a:t>T4 </a:t>
                      </a:r>
                    </a:p>
                  </a:txBody>
                  <a:tcPr anchor="ctr">
                    <a:solidFill>
                      <a:srgbClr val="FCEACC"/>
                    </a:solidFill>
                  </a:tcPr>
                </a:tc>
                <a:tc>
                  <a:txBody>
                    <a:bodyPr/>
                    <a:lstStyle/>
                    <a:p>
                      <a:pPr>
                        <a:defRPr sz="900" b="0">
                          <a:solidFill>
                            <a:srgbClr val="000000"/>
                          </a:solidFill>
                          <a:latin typeface="Lucida Sans"/>
                        </a:defRPr>
                      </a:pPr>
                      <a:r>
                        <a:rPr sz="600"/>
                        <a:t>Tumor infiltriert Nachbarstrukturen</a:t>
                      </a:r>
                    </a:p>
                  </a:txBody>
                  <a:tcPr anchor="ctr">
                    <a:solidFill>
                      <a:srgbClr val="FCEACC"/>
                    </a:solidFill>
                  </a:tcPr>
                </a:tc>
                <a:extLst>
                  <a:ext uri="{0D108BD9-81ED-4DB2-BD59-A6C34878D82A}">
                    <a16:rowId xmlns:a16="http://schemas.microsoft.com/office/drawing/2014/main" val="10009"/>
                  </a:ext>
                </a:extLst>
              </a:tr>
              <a:tr h="0">
                <a:tc>
                  <a:txBody>
                    <a:bodyPr/>
                    <a:lstStyle/>
                    <a:p>
                      <a:pPr>
                        <a:defRPr sz="900" b="0">
                          <a:solidFill>
                            <a:srgbClr val="000000"/>
                          </a:solidFill>
                          <a:latin typeface="Lucida Sans"/>
                        </a:defRPr>
                      </a:pPr>
                      <a:r>
                        <a:rPr sz="600"/>
                        <a:t>T4a </a:t>
                      </a:r>
                    </a:p>
                  </a:txBody>
                  <a:tcPr anchor="ctr">
                    <a:solidFill>
                      <a:srgbClr val="FCEACC"/>
                    </a:solidFill>
                  </a:tcPr>
                </a:tc>
                <a:tc>
                  <a:txBody>
                    <a:bodyPr/>
                    <a:lstStyle/>
                    <a:p>
                      <a:pPr>
                        <a:defRPr sz="900" b="0">
                          <a:solidFill>
                            <a:srgbClr val="000000"/>
                          </a:solidFill>
                          <a:latin typeface="Lucida Sans"/>
                        </a:defRPr>
                      </a:pPr>
                      <a:r>
                        <a:rPr sz="600"/>
                        <a:t>Tumor infiltriert Pleura, Perikard, V. azygos, Zwerchfell oder Peritoneum</a:t>
                      </a:r>
                    </a:p>
                  </a:txBody>
                  <a:tcPr anchor="ctr">
                    <a:solidFill>
                      <a:srgbClr val="FCEACC"/>
                    </a:solidFill>
                  </a:tcPr>
                </a:tc>
                <a:extLst>
                  <a:ext uri="{0D108BD9-81ED-4DB2-BD59-A6C34878D82A}">
                    <a16:rowId xmlns:a16="http://schemas.microsoft.com/office/drawing/2014/main" val="10010"/>
                  </a:ext>
                </a:extLst>
              </a:tr>
              <a:tr h="0">
                <a:tc>
                  <a:txBody>
                    <a:bodyPr/>
                    <a:lstStyle/>
                    <a:p>
                      <a:pPr>
                        <a:defRPr sz="900" b="0">
                          <a:solidFill>
                            <a:srgbClr val="000000"/>
                          </a:solidFill>
                          <a:latin typeface="Lucida Sans"/>
                        </a:defRPr>
                      </a:pPr>
                      <a:r>
                        <a:rPr sz="600"/>
                        <a:t>T4b</a:t>
                      </a:r>
                    </a:p>
                  </a:txBody>
                  <a:tcPr anchor="ctr">
                    <a:solidFill>
                      <a:srgbClr val="FCEACC"/>
                    </a:solidFill>
                  </a:tcPr>
                </a:tc>
                <a:tc>
                  <a:txBody>
                    <a:bodyPr/>
                    <a:lstStyle/>
                    <a:p>
                      <a:pPr>
                        <a:defRPr sz="900" b="0">
                          <a:solidFill>
                            <a:srgbClr val="000000"/>
                          </a:solidFill>
                          <a:latin typeface="Lucida Sans"/>
                        </a:defRPr>
                      </a:pPr>
                      <a:r>
                        <a:rPr sz="600"/>
                        <a:t>Tumor infiltriert andere Nachbarstrukturen wie Aorta, Wirbelkörper oder Trachea</a:t>
                      </a:r>
                    </a:p>
                  </a:txBody>
                  <a:tcPr anchor="ctr">
                    <a:solidFill>
                      <a:srgbClr val="FCEACC"/>
                    </a:solidFill>
                  </a:tcPr>
                </a:tc>
                <a:extLst>
                  <a:ext uri="{0D108BD9-81ED-4DB2-BD59-A6C34878D82A}">
                    <a16:rowId xmlns:a16="http://schemas.microsoft.com/office/drawing/2014/main" val="10011"/>
                  </a:ext>
                </a:extLst>
              </a:tr>
              <a:tr h="0">
                <a:tc gridSpan="2">
                  <a:txBody>
                    <a:bodyPr/>
                    <a:lstStyle/>
                    <a:p>
                      <a:pPr>
                        <a:defRPr sz="900" b="0">
                          <a:solidFill>
                            <a:srgbClr val="000000"/>
                          </a:solidFill>
                          <a:latin typeface="Lucida Sans"/>
                        </a:defRPr>
                      </a:pPr>
                      <a:r>
                        <a:rPr sz="600" dirty="0"/>
                        <a:t>N- </a:t>
                      </a:r>
                      <a:r>
                        <a:rPr sz="600" dirty="0" err="1"/>
                        <a:t>Regionäre</a:t>
                      </a:r>
                      <a:r>
                        <a:rPr sz="600" dirty="0"/>
                        <a:t> </a:t>
                      </a:r>
                      <a:r>
                        <a:rPr sz="600" dirty="0" err="1"/>
                        <a:t>Lymphknoten</a:t>
                      </a:r>
                      <a:endParaRPr sz="600"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2"/>
                  </a:ext>
                </a:extLst>
              </a:tr>
              <a:tr h="0">
                <a:tc>
                  <a:txBody>
                    <a:bodyPr/>
                    <a:lstStyle/>
                    <a:p>
                      <a:pPr>
                        <a:defRPr sz="900" b="0">
                          <a:solidFill>
                            <a:srgbClr val="000000"/>
                          </a:solidFill>
                          <a:latin typeface="Lucida Sans"/>
                        </a:defRPr>
                      </a:pPr>
                      <a:r>
                        <a:rPr sz="600"/>
                        <a:t>NX </a:t>
                      </a:r>
                    </a:p>
                  </a:txBody>
                  <a:tcPr anchor="ctr">
                    <a:solidFill>
                      <a:srgbClr val="FCEACC"/>
                    </a:solidFill>
                  </a:tcPr>
                </a:tc>
                <a:tc>
                  <a:txBody>
                    <a:bodyPr/>
                    <a:lstStyle/>
                    <a:p>
                      <a:pPr>
                        <a:defRPr sz="900" b="0">
                          <a:solidFill>
                            <a:srgbClr val="000000"/>
                          </a:solidFill>
                          <a:latin typeface="Lucida Sans"/>
                        </a:defRPr>
                      </a:pPr>
                      <a:r>
                        <a:rPr sz="600" dirty="0" err="1"/>
                        <a:t>Regionäre</a:t>
                      </a:r>
                      <a:r>
                        <a:rPr sz="600" dirty="0"/>
                        <a:t> </a:t>
                      </a:r>
                      <a:r>
                        <a:rPr sz="600" dirty="0" err="1"/>
                        <a:t>Lymphknoten</a:t>
                      </a:r>
                      <a:r>
                        <a:rPr sz="600" dirty="0"/>
                        <a:t> </a:t>
                      </a:r>
                      <a:r>
                        <a:rPr sz="600" dirty="0" err="1"/>
                        <a:t>können</a:t>
                      </a:r>
                      <a:r>
                        <a:rPr sz="600" dirty="0"/>
                        <a:t> </a:t>
                      </a:r>
                      <a:r>
                        <a:rPr sz="600" dirty="0" err="1"/>
                        <a:t>nicht</a:t>
                      </a:r>
                      <a:r>
                        <a:rPr sz="600" dirty="0"/>
                        <a:t> </a:t>
                      </a:r>
                      <a:r>
                        <a:rPr sz="600" dirty="0" err="1"/>
                        <a:t>beurteilt</a:t>
                      </a:r>
                      <a:r>
                        <a:rPr sz="600" dirty="0"/>
                        <a:t> </a:t>
                      </a:r>
                      <a:r>
                        <a:rPr sz="600" dirty="0" err="1"/>
                        <a:t>werden</a:t>
                      </a:r>
                      <a:endParaRPr sz="600" dirty="0"/>
                    </a:p>
                  </a:txBody>
                  <a:tcPr anchor="ctr">
                    <a:solidFill>
                      <a:srgbClr val="FCEACC"/>
                    </a:solidFill>
                  </a:tcPr>
                </a:tc>
                <a:extLst>
                  <a:ext uri="{0D108BD9-81ED-4DB2-BD59-A6C34878D82A}">
                    <a16:rowId xmlns:a16="http://schemas.microsoft.com/office/drawing/2014/main" val="10013"/>
                  </a:ext>
                </a:extLst>
              </a:tr>
              <a:tr h="0">
                <a:tc>
                  <a:txBody>
                    <a:bodyPr/>
                    <a:lstStyle/>
                    <a:p>
                      <a:pPr>
                        <a:defRPr sz="900" b="0">
                          <a:solidFill>
                            <a:srgbClr val="000000"/>
                          </a:solidFill>
                          <a:latin typeface="Lucida Sans"/>
                        </a:defRPr>
                      </a:pPr>
                      <a:r>
                        <a:rPr sz="600"/>
                        <a:t>N0</a:t>
                      </a:r>
                    </a:p>
                  </a:txBody>
                  <a:tcPr anchor="ctr">
                    <a:solidFill>
                      <a:srgbClr val="FCEACC"/>
                    </a:solidFill>
                  </a:tcPr>
                </a:tc>
                <a:tc>
                  <a:txBody>
                    <a:bodyPr/>
                    <a:lstStyle/>
                    <a:p>
                      <a:pPr>
                        <a:defRPr sz="900" b="0">
                          <a:solidFill>
                            <a:srgbClr val="000000"/>
                          </a:solidFill>
                          <a:latin typeface="Lucida Sans"/>
                        </a:defRPr>
                      </a:pPr>
                      <a:r>
                        <a:rPr sz="600"/>
                        <a:t>Keine regionären Lymphknotenmetastasen</a:t>
                      </a:r>
                    </a:p>
                  </a:txBody>
                  <a:tcPr anchor="ctr">
                    <a:solidFill>
                      <a:srgbClr val="FCEACC"/>
                    </a:solidFill>
                  </a:tcPr>
                </a:tc>
                <a:extLst>
                  <a:ext uri="{0D108BD9-81ED-4DB2-BD59-A6C34878D82A}">
                    <a16:rowId xmlns:a16="http://schemas.microsoft.com/office/drawing/2014/main" val="10014"/>
                  </a:ext>
                </a:extLst>
              </a:tr>
              <a:tr h="0">
                <a:tc>
                  <a:txBody>
                    <a:bodyPr/>
                    <a:lstStyle/>
                    <a:p>
                      <a:pPr>
                        <a:defRPr sz="900" b="0">
                          <a:solidFill>
                            <a:srgbClr val="000000"/>
                          </a:solidFill>
                          <a:latin typeface="Lucida Sans"/>
                        </a:defRPr>
                      </a:pPr>
                      <a:r>
                        <a:rPr sz="600"/>
                        <a:t>N1 </a:t>
                      </a:r>
                    </a:p>
                  </a:txBody>
                  <a:tcPr anchor="ctr">
                    <a:solidFill>
                      <a:srgbClr val="FCEACC"/>
                    </a:solidFill>
                  </a:tcPr>
                </a:tc>
                <a:tc>
                  <a:txBody>
                    <a:bodyPr/>
                    <a:lstStyle/>
                    <a:p>
                      <a:pPr>
                        <a:defRPr sz="900" b="0">
                          <a:solidFill>
                            <a:srgbClr val="000000"/>
                          </a:solidFill>
                          <a:latin typeface="Lucida Sans"/>
                        </a:defRPr>
                      </a:pPr>
                      <a:r>
                        <a:rPr sz="600"/>
                        <a:t>Metastasen in 1 – 2 Lymphknoten</a:t>
                      </a:r>
                    </a:p>
                  </a:txBody>
                  <a:tcPr anchor="ctr">
                    <a:solidFill>
                      <a:srgbClr val="FCEACC"/>
                    </a:solidFill>
                  </a:tcPr>
                </a:tc>
                <a:extLst>
                  <a:ext uri="{0D108BD9-81ED-4DB2-BD59-A6C34878D82A}">
                    <a16:rowId xmlns:a16="http://schemas.microsoft.com/office/drawing/2014/main" val="10015"/>
                  </a:ext>
                </a:extLst>
              </a:tr>
              <a:tr h="0">
                <a:tc>
                  <a:txBody>
                    <a:bodyPr/>
                    <a:lstStyle/>
                    <a:p>
                      <a:pPr>
                        <a:defRPr sz="900" b="0">
                          <a:solidFill>
                            <a:srgbClr val="000000"/>
                          </a:solidFill>
                          <a:latin typeface="Lucida Sans"/>
                        </a:defRPr>
                      </a:pPr>
                      <a:r>
                        <a:rPr sz="600"/>
                        <a:t>N2 </a:t>
                      </a:r>
                    </a:p>
                  </a:txBody>
                  <a:tcPr anchor="ctr">
                    <a:solidFill>
                      <a:srgbClr val="FCEACC"/>
                    </a:solidFill>
                  </a:tcPr>
                </a:tc>
                <a:tc>
                  <a:txBody>
                    <a:bodyPr/>
                    <a:lstStyle/>
                    <a:p>
                      <a:pPr>
                        <a:defRPr sz="900" b="0">
                          <a:solidFill>
                            <a:srgbClr val="000000"/>
                          </a:solidFill>
                          <a:latin typeface="Lucida Sans"/>
                        </a:defRPr>
                      </a:pPr>
                      <a:r>
                        <a:rPr sz="600"/>
                        <a:t>Metastasen in 3 – 6 Lymphknoten</a:t>
                      </a:r>
                    </a:p>
                  </a:txBody>
                  <a:tcPr anchor="ctr">
                    <a:solidFill>
                      <a:srgbClr val="FCEACC"/>
                    </a:solidFill>
                  </a:tcPr>
                </a:tc>
                <a:extLst>
                  <a:ext uri="{0D108BD9-81ED-4DB2-BD59-A6C34878D82A}">
                    <a16:rowId xmlns:a16="http://schemas.microsoft.com/office/drawing/2014/main" val="10016"/>
                  </a:ext>
                </a:extLst>
              </a:tr>
              <a:tr h="0">
                <a:tc>
                  <a:txBody>
                    <a:bodyPr/>
                    <a:lstStyle/>
                    <a:p>
                      <a:pPr>
                        <a:defRPr sz="900" b="0">
                          <a:solidFill>
                            <a:srgbClr val="000000"/>
                          </a:solidFill>
                          <a:latin typeface="Lucida Sans"/>
                        </a:defRPr>
                      </a:pPr>
                      <a:r>
                        <a:rPr sz="600" dirty="0"/>
                        <a:t>N3</a:t>
                      </a:r>
                    </a:p>
                  </a:txBody>
                  <a:tcPr anchor="ctr">
                    <a:solidFill>
                      <a:srgbClr val="FCEACC"/>
                    </a:solidFill>
                  </a:tcPr>
                </a:tc>
                <a:tc>
                  <a:txBody>
                    <a:bodyPr/>
                    <a:lstStyle/>
                    <a:p>
                      <a:pPr>
                        <a:defRPr sz="900" b="0">
                          <a:solidFill>
                            <a:srgbClr val="000000"/>
                          </a:solidFill>
                          <a:latin typeface="Lucida Sans"/>
                        </a:defRPr>
                      </a:pPr>
                      <a:r>
                        <a:rPr sz="600"/>
                        <a:t>Metastasen in 7 oder mehr regionären Lymphknoten</a:t>
                      </a:r>
                    </a:p>
                  </a:txBody>
                  <a:tcPr anchor="ctr">
                    <a:solidFill>
                      <a:srgbClr val="FCEACC"/>
                    </a:solidFill>
                  </a:tcPr>
                </a:tc>
                <a:extLst>
                  <a:ext uri="{0D108BD9-81ED-4DB2-BD59-A6C34878D82A}">
                    <a16:rowId xmlns:a16="http://schemas.microsoft.com/office/drawing/2014/main" val="10017"/>
                  </a:ext>
                </a:extLst>
              </a:tr>
              <a:tr h="0">
                <a:tc gridSpan="2">
                  <a:txBody>
                    <a:bodyPr/>
                    <a:lstStyle/>
                    <a:p>
                      <a:pPr>
                        <a:defRPr sz="900" b="0">
                          <a:solidFill>
                            <a:srgbClr val="000000"/>
                          </a:solidFill>
                          <a:latin typeface="Lucida Sans"/>
                        </a:defRPr>
                      </a:pPr>
                      <a:r>
                        <a:rPr sz="600"/>
                        <a:t>M - Fernmetastasen</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8"/>
                  </a:ext>
                </a:extLst>
              </a:tr>
              <a:tr h="0">
                <a:tc>
                  <a:txBody>
                    <a:bodyPr/>
                    <a:lstStyle/>
                    <a:p>
                      <a:pPr>
                        <a:defRPr sz="900" b="0">
                          <a:solidFill>
                            <a:srgbClr val="000000"/>
                          </a:solidFill>
                          <a:latin typeface="Lucida Sans"/>
                        </a:defRPr>
                      </a:pPr>
                      <a:r>
                        <a:rPr sz="600" dirty="0"/>
                        <a:t>M0</a:t>
                      </a:r>
                    </a:p>
                  </a:txBody>
                  <a:tcPr anchor="ctr">
                    <a:solidFill>
                      <a:srgbClr val="FCEACC"/>
                    </a:solidFill>
                  </a:tcPr>
                </a:tc>
                <a:tc>
                  <a:txBody>
                    <a:bodyPr/>
                    <a:lstStyle/>
                    <a:p>
                      <a:pPr>
                        <a:defRPr sz="900" b="0">
                          <a:solidFill>
                            <a:srgbClr val="000000"/>
                          </a:solidFill>
                          <a:latin typeface="Lucida Sans"/>
                        </a:defRPr>
                      </a:pPr>
                      <a:r>
                        <a:rPr sz="600"/>
                        <a:t>Keine Fernmetastasen</a:t>
                      </a:r>
                    </a:p>
                  </a:txBody>
                  <a:tcPr anchor="ctr">
                    <a:solidFill>
                      <a:srgbClr val="FCEACC"/>
                    </a:solidFill>
                  </a:tcPr>
                </a:tc>
                <a:extLst>
                  <a:ext uri="{0D108BD9-81ED-4DB2-BD59-A6C34878D82A}">
                    <a16:rowId xmlns:a16="http://schemas.microsoft.com/office/drawing/2014/main" val="10019"/>
                  </a:ext>
                </a:extLst>
              </a:tr>
              <a:tr h="0">
                <a:tc>
                  <a:txBody>
                    <a:bodyPr/>
                    <a:lstStyle/>
                    <a:p>
                      <a:pPr>
                        <a:defRPr sz="900" b="0">
                          <a:solidFill>
                            <a:srgbClr val="000000"/>
                          </a:solidFill>
                          <a:latin typeface="Lucida Sans"/>
                        </a:defRPr>
                      </a:pPr>
                      <a:r>
                        <a:rPr sz="600" dirty="0"/>
                        <a:t>M1 </a:t>
                      </a:r>
                    </a:p>
                  </a:txBody>
                  <a:tcPr anchor="ctr">
                    <a:solidFill>
                      <a:srgbClr val="FCEACC"/>
                    </a:solidFill>
                  </a:tcPr>
                </a:tc>
                <a:tc>
                  <a:txBody>
                    <a:bodyPr/>
                    <a:lstStyle/>
                    <a:p>
                      <a:pPr>
                        <a:defRPr sz="900" b="0">
                          <a:solidFill>
                            <a:srgbClr val="000000"/>
                          </a:solidFill>
                          <a:latin typeface="Lucida Sans"/>
                        </a:defRPr>
                      </a:pPr>
                      <a:r>
                        <a:rPr sz="600"/>
                        <a:t>Fernmetastasen</a:t>
                      </a:r>
                    </a:p>
                  </a:txBody>
                  <a:tcPr anchor="ctr">
                    <a:solidFill>
                      <a:srgbClr val="FCEACC"/>
                    </a:solidFill>
                  </a:tcPr>
                </a:tc>
                <a:extLst>
                  <a:ext uri="{0D108BD9-81ED-4DB2-BD59-A6C34878D82A}">
                    <a16:rowId xmlns:a16="http://schemas.microsoft.com/office/drawing/2014/main" val="10020"/>
                  </a:ext>
                </a:extLst>
              </a:tr>
              <a:tr h="0">
                <a:tc gridSpan="2">
                  <a:txBody>
                    <a:bodyPr/>
                    <a:lstStyle/>
                    <a:p>
                      <a:pPr>
                        <a:defRPr sz="900" b="0">
                          <a:solidFill>
                            <a:srgbClr val="000000"/>
                          </a:solidFill>
                          <a:latin typeface="Lucida Sans"/>
                        </a:defRPr>
                      </a:pPr>
                      <a:r>
                        <a:rPr sz="600"/>
                        <a:t>pTNM: Pathologische Klassifikation (Die pT- und pN-Kategorien entsprechen den T- und N-Kategorien.)</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21"/>
                  </a:ext>
                </a:extLst>
              </a:tr>
              <a:tr h="0">
                <a:tc>
                  <a:txBody>
                    <a:bodyPr/>
                    <a:lstStyle/>
                    <a:p>
                      <a:pPr>
                        <a:defRPr sz="900" b="0">
                          <a:solidFill>
                            <a:srgbClr val="000000"/>
                          </a:solidFill>
                          <a:latin typeface="Lucida Sans"/>
                        </a:defRPr>
                      </a:pPr>
                      <a:r>
                        <a:rPr sz="600"/>
                        <a:t>pM1</a:t>
                      </a:r>
                    </a:p>
                  </a:txBody>
                  <a:tcPr anchor="ctr">
                    <a:solidFill>
                      <a:srgbClr val="FCEACC"/>
                    </a:solidFill>
                  </a:tcPr>
                </a:tc>
                <a:tc>
                  <a:txBody>
                    <a:bodyPr/>
                    <a:lstStyle/>
                    <a:p>
                      <a:pPr>
                        <a:defRPr sz="900" b="0">
                          <a:solidFill>
                            <a:srgbClr val="000000"/>
                          </a:solidFill>
                          <a:latin typeface="Lucida Sans"/>
                        </a:defRPr>
                      </a:pPr>
                      <a:r>
                        <a:rPr sz="600"/>
                        <a:t>Fernmetastasen mikroskopisch bestätigt</a:t>
                      </a:r>
                    </a:p>
                  </a:txBody>
                  <a:tcPr anchor="ctr">
                    <a:solidFill>
                      <a:srgbClr val="FCEACC"/>
                    </a:solidFill>
                  </a:tcPr>
                </a:tc>
                <a:extLst>
                  <a:ext uri="{0D108BD9-81ED-4DB2-BD59-A6C34878D82A}">
                    <a16:rowId xmlns:a16="http://schemas.microsoft.com/office/drawing/2014/main" val="10022"/>
                  </a:ext>
                </a:extLst>
              </a:tr>
              <a:tr h="0">
                <a:tc>
                  <a:txBody>
                    <a:bodyPr/>
                    <a:lstStyle/>
                    <a:p>
                      <a:pPr>
                        <a:defRPr sz="900" b="0">
                          <a:solidFill>
                            <a:srgbClr val="000000"/>
                          </a:solidFill>
                          <a:latin typeface="Lucida Sans"/>
                        </a:defRPr>
                      </a:pPr>
                      <a:r>
                        <a:rPr sz="600" dirty="0"/>
                        <a:t>pN0</a:t>
                      </a:r>
                    </a:p>
                  </a:txBody>
                  <a:tcPr anchor="ctr">
                    <a:solidFill>
                      <a:srgbClr val="FCEACC"/>
                    </a:solidFill>
                  </a:tcPr>
                </a:tc>
                <a:tc>
                  <a:txBody>
                    <a:bodyPr/>
                    <a:lstStyle/>
                    <a:p>
                      <a:pPr>
                        <a:defRPr sz="900" b="0">
                          <a:solidFill>
                            <a:srgbClr val="000000"/>
                          </a:solidFill>
                          <a:latin typeface="Lucida Sans"/>
                        </a:defRPr>
                      </a:pPr>
                      <a:r>
                        <a:rPr sz="600"/>
                        <a:t>Regionäre Lymphadenektomie und histologische Untersuchung üblicherweise von 7 oder mehr Lymphknoten.</a:t>
                      </a:r>
                    </a:p>
                  </a:txBody>
                  <a:tcPr anchor="ctr">
                    <a:solidFill>
                      <a:srgbClr val="FCEACC"/>
                    </a:solidFill>
                  </a:tcPr>
                </a:tc>
                <a:extLst>
                  <a:ext uri="{0D108BD9-81ED-4DB2-BD59-A6C34878D82A}">
                    <a16:rowId xmlns:a16="http://schemas.microsoft.com/office/drawing/2014/main" val="10023"/>
                  </a:ext>
                </a:extLst>
              </a:tr>
              <a:tr h="0">
                <a:tc gridSpan="2">
                  <a:txBody>
                    <a:bodyPr/>
                    <a:lstStyle/>
                    <a:p>
                      <a:pPr>
                        <a:defRPr sz="900" b="0">
                          <a:solidFill>
                            <a:srgbClr val="000000"/>
                          </a:solidFill>
                          <a:latin typeface="Lucida Sans"/>
                        </a:defRPr>
                      </a:pPr>
                      <a:r>
                        <a:rPr sz="600" dirty="0"/>
                        <a:t>Quelle: 
</a:t>
                      </a:r>
                      <a:r>
                        <a:rPr sz="600" dirty="0" err="1"/>
                        <a:t>Anmerkung</a:t>
                      </a:r>
                      <a:r>
                        <a:rPr sz="600" dirty="0"/>
                        <a:t>: pM0 und </a:t>
                      </a:r>
                      <a:r>
                        <a:rPr sz="600" dirty="0" err="1"/>
                        <a:t>pMX</a:t>
                      </a:r>
                      <a:r>
                        <a:rPr sz="600" dirty="0"/>
                        <a:t> </a:t>
                      </a:r>
                      <a:r>
                        <a:rPr sz="600" dirty="0" err="1"/>
                        <a:t>sind</a:t>
                      </a:r>
                      <a:r>
                        <a:rPr sz="600" dirty="0"/>
                        <a:t> </a:t>
                      </a:r>
                      <a:r>
                        <a:rPr sz="600" dirty="0" err="1"/>
                        <a:t>keine</a:t>
                      </a:r>
                      <a:r>
                        <a:rPr sz="600" dirty="0"/>
                        <a:t> </a:t>
                      </a:r>
                      <a:r>
                        <a:rPr sz="600" dirty="0" err="1"/>
                        <a:t>anwendbaren</a:t>
                      </a:r>
                      <a:r>
                        <a:rPr sz="600" dirty="0"/>
                        <a:t> </a:t>
                      </a:r>
                      <a:r>
                        <a:rPr sz="600" dirty="0" err="1"/>
                        <a:t>Kategorien</a:t>
                      </a:r>
                      <a:r>
                        <a:rPr sz="600" dirty="0"/>
                        <a:t>.</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2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53" y="771525"/>
            <a:ext cx="4703440" cy="1066800"/>
          </a:xfrm>
        </p:spPr>
        <p:txBody>
          <a:bodyPr>
            <a:normAutofit fontScale="90000"/>
          </a:bodyPr>
          <a:lstStyle/>
          <a:p>
            <a:pPr>
              <a:defRPr sz="2000"/>
            </a:pPr>
            <a:r>
              <a:rPr sz="1800" dirty="0" err="1"/>
              <a:t>Stadiengruppierung</a:t>
            </a:r>
            <a:r>
              <a:rPr sz="1800" dirty="0"/>
              <a:t> der TNM-</a:t>
            </a:r>
            <a:r>
              <a:rPr sz="1800" dirty="0" err="1"/>
              <a:t>Klassifikation</a:t>
            </a:r>
            <a:r>
              <a:rPr sz="1800" dirty="0"/>
              <a:t> der </a:t>
            </a:r>
            <a:r>
              <a:rPr sz="1800" dirty="0" err="1"/>
              <a:t>Ösophaguskarzinome</a:t>
            </a:r>
            <a:r>
              <a:rPr sz="1800" dirty="0"/>
              <a:t>,  </a:t>
            </a:r>
            <a:r>
              <a:rPr sz="1800" dirty="0" err="1"/>
              <a:t>eingeschlossen</a:t>
            </a:r>
            <a:r>
              <a:rPr sz="1800" dirty="0"/>
              <a:t> </a:t>
            </a:r>
            <a:r>
              <a:rPr sz="1800" dirty="0" err="1"/>
              <a:t>Karzinome</a:t>
            </a:r>
            <a:r>
              <a:rPr sz="1800" dirty="0"/>
              <a:t> des ösophagogastralen </a:t>
            </a:r>
            <a:r>
              <a:rPr sz="1800" dirty="0" err="1"/>
              <a:t>Übergangs</a:t>
            </a:r>
            <a:r>
              <a:rPr sz="1800" dirty="0"/>
              <a:t> – </a:t>
            </a:r>
            <a:r>
              <a:rPr sz="1800" dirty="0" err="1"/>
              <a:t>Plattenepithelkarzinome</a:t>
            </a:r>
            <a:endParaRPr sz="1800" dirty="0"/>
          </a:p>
        </p:txBody>
      </p:sp>
      <p:graphicFrame>
        <p:nvGraphicFramePr>
          <p:cNvPr id="3" name="Table 2"/>
          <p:cNvGraphicFramePr>
            <a:graphicFrameLocks noGrp="1"/>
          </p:cNvGraphicFramePr>
          <p:nvPr>
            <p:extLst>
              <p:ext uri="{D42A27DB-BD31-4B8C-83A1-F6EECF244321}">
                <p14:modId xmlns:p14="http://schemas.microsoft.com/office/powerpoint/2010/main" val="737812903"/>
              </p:ext>
            </p:extLst>
          </p:nvPr>
        </p:nvGraphicFramePr>
        <p:xfrm>
          <a:off x="4760739" y="794420"/>
          <a:ext cx="4147600" cy="5514901"/>
        </p:xfrm>
        <a:graphic>
          <a:graphicData uri="http://schemas.openxmlformats.org/drawingml/2006/table">
            <a:tbl>
              <a:tblPr firstRow="1" bandRow="1">
                <a:tableStyleId>{5C22544A-7EE6-4342-B048-85BDC9FD1C3A}</a:tableStyleId>
              </a:tblPr>
              <a:tblGrid>
                <a:gridCol w="1036900">
                  <a:extLst>
                    <a:ext uri="{9D8B030D-6E8A-4147-A177-3AD203B41FA5}">
                      <a16:colId xmlns:a16="http://schemas.microsoft.com/office/drawing/2014/main" val="20000"/>
                    </a:ext>
                  </a:extLst>
                </a:gridCol>
                <a:gridCol w="1036900">
                  <a:extLst>
                    <a:ext uri="{9D8B030D-6E8A-4147-A177-3AD203B41FA5}">
                      <a16:colId xmlns:a16="http://schemas.microsoft.com/office/drawing/2014/main" val="20001"/>
                    </a:ext>
                  </a:extLst>
                </a:gridCol>
                <a:gridCol w="1036900">
                  <a:extLst>
                    <a:ext uri="{9D8B030D-6E8A-4147-A177-3AD203B41FA5}">
                      <a16:colId xmlns:a16="http://schemas.microsoft.com/office/drawing/2014/main" val="20002"/>
                    </a:ext>
                  </a:extLst>
                </a:gridCol>
                <a:gridCol w="1036900">
                  <a:extLst>
                    <a:ext uri="{9D8B030D-6E8A-4147-A177-3AD203B41FA5}">
                      <a16:colId xmlns:a16="http://schemas.microsoft.com/office/drawing/2014/main" val="20003"/>
                    </a:ext>
                  </a:extLst>
                </a:gridCol>
              </a:tblGrid>
              <a:tr h="190169">
                <a:tc>
                  <a:txBody>
                    <a:bodyPr/>
                    <a:lstStyle/>
                    <a:p>
                      <a:pPr>
                        <a:defRPr sz="900" b="0">
                          <a:solidFill>
                            <a:srgbClr val="000000"/>
                          </a:solidFill>
                          <a:latin typeface="Lucida Sans"/>
                        </a:defRPr>
                      </a:pPr>
                      <a:endParaRPr sz="600" dirty="0"/>
                    </a:p>
                  </a:txBody>
                  <a:tcPr anchor="ctr">
                    <a:solidFill>
                      <a:srgbClr val="F7BF66"/>
                    </a:solidFill>
                  </a:tcPr>
                </a:tc>
                <a:tc>
                  <a:txBody>
                    <a:bodyPr/>
                    <a:lstStyle/>
                    <a:p>
                      <a:pPr>
                        <a:defRPr sz="900" b="0">
                          <a:solidFill>
                            <a:srgbClr val="000000"/>
                          </a:solidFill>
                          <a:latin typeface="Lucida Sans"/>
                        </a:defRPr>
                      </a:pPr>
                      <a:r>
                        <a:rPr sz="600"/>
                        <a:t>T-Kategorie </a:t>
                      </a:r>
                    </a:p>
                  </a:txBody>
                  <a:tcPr anchor="ctr">
                    <a:solidFill>
                      <a:srgbClr val="F7BF66"/>
                    </a:solidFill>
                  </a:tcPr>
                </a:tc>
                <a:tc>
                  <a:txBody>
                    <a:bodyPr/>
                    <a:lstStyle/>
                    <a:p>
                      <a:pPr>
                        <a:defRPr sz="900" b="0">
                          <a:solidFill>
                            <a:srgbClr val="000000"/>
                          </a:solidFill>
                          <a:latin typeface="Lucida Sans"/>
                        </a:defRPr>
                      </a:pPr>
                      <a:r>
                        <a:rPr sz="600"/>
                        <a:t>N-Kategorie</a:t>
                      </a:r>
                    </a:p>
                  </a:txBody>
                  <a:tcPr anchor="ctr">
                    <a:solidFill>
                      <a:srgbClr val="F7BF66"/>
                    </a:solidFill>
                  </a:tcPr>
                </a:tc>
                <a:tc>
                  <a:txBody>
                    <a:bodyPr/>
                    <a:lstStyle/>
                    <a:p>
                      <a:pPr>
                        <a:defRPr sz="900" b="0">
                          <a:solidFill>
                            <a:srgbClr val="000000"/>
                          </a:solidFill>
                          <a:latin typeface="Lucida Sans"/>
                        </a:defRPr>
                      </a:pPr>
                      <a:r>
                        <a:rPr sz="600"/>
                        <a:t>M-Kategorie </a:t>
                      </a:r>
                    </a:p>
                  </a:txBody>
                  <a:tcPr anchor="ctr">
                    <a:solidFill>
                      <a:srgbClr val="F7BF66"/>
                    </a:solidFill>
                  </a:tcPr>
                </a:tc>
                <a:extLst>
                  <a:ext uri="{0D108BD9-81ED-4DB2-BD59-A6C34878D82A}">
                    <a16:rowId xmlns:a16="http://schemas.microsoft.com/office/drawing/2014/main" val="10000"/>
                  </a:ext>
                </a:extLst>
              </a:tr>
              <a:tr h="190169">
                <a:tc gridSpan="4">
                  <a:txBody>
                    <a:bodyPr/>
                    <a:lstStyle/>
                    <a:p>
                      <a:pPr>
                        <a:defRPr sz="900" b="0">
                          <a:solidFill>
                            <a:srgbClr val="000000"/>
                          </a:solidFill>
                          <a:latin typeface="Lucida Sans"/>
                        </a:defRPr>
                      </a:pPr>
                      <a:r>
                        <a:rPr sz="600" dirty="0" err="1"/>
                        <a:t>Klinisches</a:t>
                      </a:r>
                      <a:r>
                        <a:rPr sz="600" dirty="0"/>
                        <a:t> Stadium - </a:t>
                      </a:r>
                      <a:r>
                        <a:rPr sz="600" dirty="0" err="1"/>
                        <a:t>Plattenepithelkarzinome</a:t>
                      </a:r>
                      <a:endParaRPr sz="600" dirty="0"/>
                    </a:p>
                  </a:txBody>
                  <a:tcPr anchor="ctr">
                    <a:solidFill>
                      <a:srgbClr val="FFE3BD"/>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190169">
                <a:tc>
                  <a:txBody>
                    <a:bodyPr/>
                    <a:lstStyle/>
                    <a:p>
                      <a:pPr>
                        <a:defRPr sz="900" b="0">
                          <a:solidFill>
                            <a:srgbClr val="000000"/>
                          </a:solidFill>
                          <a:latin typeface="Lucida Sans"/>
                        </a:defRPr>
                      </a:pPr>
                      <a:r>
                        <a:rPr sz="600"/>
                        <a:t>Stadium 0</a:t>
                      </a:r>
                    </a:p>
                  </a:txBody>
                  <a:tcPr anchor="ctr">
                    <a:solidFill>
                      <a:srgbClr val="FCEACC"/>
                    </a:solidFill>
                  </a:tcPr>
                </a:tc>
                <a:tc>
                  <a:txBody>
                    <a:bodyPr/>
                    <a:lstStyle/>
                    <a:p>
                      <a:pPr>
                        <a:defRPr sz="900" b="0">
                          <a:solidFill>
                            <a:srgbClr val="000000"/>
                          </a:solidFill>
                          <a:latin typeface="Lucida Sans"/>
                        </a:defRPr>
                      </a:pPr>
                      <a:r>
                        <a:rPr sz="600"/>
                        <a:t>Tis</a:t>
                      </a:r>
                    </a:p>
                  </a:txBody>
                  <a:tcPr anchor="ctr">
                    <a:solidFill>
                      <a:srgbClr val="FCEACC"/>
                    </a:solidFill>
                  </a:tcPr>
                </a:tc>
                <a:tc>
                  <a:txBody>
                    <a:bodyPr/>
                    <a:lstStyle/>
                    <a:p>
                      <a:pPr>
                        <a:defRPr sz="900" b="0">
                          <a:solidFill>
                            <a:srgbClr val="000000"/>
                          </a:solidFill>
                          <a:latin typeface="Lucida Sans"/>
                        </a:defRPr>
                      </a:pPr>
                      <a:r>
                        <a:rPr sz="600"/>
                        <a:t>N0 </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2"/>
                  </a:ext>
                </a:extLst>
              </a:tr>
              <a:tr h="190169">
                <a:tc>
                  <a:txBody>
                    <a:bodyPr/>
                    <a:lstStyle/>
                    <a:p>
                      <a:pPr>
                        <a:defRPr sz="900" b="0">
                          <a:solidFill>
                            <a:srgbClr val="000000"/>
                          </a:solidFill>
                          <a:latin typeface="Lucida Sans"/>
                        </a:defRPr>
                      </a:pPr>
                      <a:r>
                        <a:rPr sz="600"/>
                        <a:t>Stadium I</a:t>
                      </a:r>
                    </a:p>
                  </a:txBody>
                  <a:tcPr anchor="ctr">
                    <a:solidFill>
                      <a:srgbClr val="FCEACC"/>
                    </a:solidFill>
                  </a:tcPr>
                </a:tc>
                <a:tc>
                  <a:txBody>
                    <a:bodyPr/>
                    <a:lstStyle/>
                    <a:p>
                      <a:pPr>
                        <a:defRPr sz="900" b="0">
                          <a:solidFill>
                            <a:srgbClr val="000000"/>
                          </a:solidFill>
                          <a:latin typeface="Lucida Sans"/>
                        </a:defRPr>
                      </a:pPr>
                      <a:r>
                        <a:rPr sz="600"/>
                        <a:t>T1</a:t>
                      </a:r>
                    </a:p>
                  </a:txBody>
                  <a:tcPr anchor="ctr">
                    <a:solidFill>
                      <a:srgbClr val="FCEACC"/>
                    </a:solidFill>
                  </a:tcPr>
                </a:tc>
                <a:tc>
                  <a:txBody>
                    <a:bodyPr/>
                    <a:lstStyle/>
                    <a:p>
                      <a:pPr>
                        <a:defRPr sz="900" b="0">
                          <a:solidFill>
                            <a:srgbClr val="000000"/>
                          </a:solidFill>
                          <a:latin typeface="Lucida Sans"/>
                        </a:defRPr>
                      </a:pPr>
                      <a:r>
                        <a:rPr sz="600"/>
                        <a:t>N0, N1</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3"/>
                  </a:ext>
                </a:extLst>
              </a:tr>
              <a:tr h="190169">
                <a:tc rowSpan="2">
                  <a:txBody>
                    <a:bodyPr/>
                    <a:lstStyle/>
                    <a:p>
                      <a:pPr>
                        <a:defRPr sz="900" b="0">
                          <a:solidFill>
                            <a:srgbClr val="000000"/>
                          </a:solidFill>
                          <a:latin typeface="Lucida Sans"/>
                        </a:defRPr>
                      </a:pPr>
                      <a:r>
                        <a:rPr sz="600" dirty="0"/>
                        <a:t>Stadium II </a:t>
                      </a:r>
                    </a:p>
                  </a:txBody>
                  <a:tcPr anchor="ctr">
                    <a:solidFill>
                      <a:srgbClr val="FCEACC"/>
                    </a:solidFill>
                  </a:tcPr>
                </a:tc>
                <a:tc>
                  <a:txBody>
                    <a:bodyPr/>
                    <a:lstStyle/>
                    <a:p>
                      <a:pPr>
                        <a:defRPr sz="900" b="0">
                          <a:solidFill>
                            <a:srgbClr val="000000"/>
                          </a:solidFill>
                          <a:latin typeface="Lucida Sans"/>
                        </a:defRPr>
                      </a:pPr>
                      <a:r>
                        <a:rPr sz="600"/>
                        <a:t>T2</a:t>
                      </a:r>
                    </a:p>
                  </a:txBody>
                  <a:tcPr anchor="ctr">
                    <a:solidFill>
                      <a:srgbClr val="FCEACC"/>
                    </a:solidFill>
                  </a:tcPr>
                </a:tc>
                <a:tc>
                  <a:txBody>
                    <a:bodyPr/>
                    <a:lstStyle/>
                    <a:p>
                      <a:pPr>
                        <a:defRPr sz="900" b="0">
                          <a:solidFill>
                            <a:srgbClr val="000000"/>
                          </a:solidFill>
                          <a:latin typeface="Lucida Sans"/>
                        </a:defRPr>
                      </a:pPr>
                      <a:r>
                        <a:rPr sz="600"/>
                        <a:t>N0, N1</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4"/>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T3</a:t>
                      </a:r>
                    </a:p>
                  </a:txBody>
                  <a:tcPr anchor="ctr">
                    <a:solidFill>
                      <a:srgbClr val="FCEACC"/>
                    </a:solidFill>
                  </a:tcPr>
                </a:tc>
                <a:tc>
                  <a:txBody>
                    <a:bodyPr/>
                    <a:lstStyle/>
                    <a:p>
                      <a:pPr>
                        <a:defRPr sz="900" b="0">
                          <a:solidFill>
                            <a:srgbClr val="000000"/>
                          </a:solidFill>
                          <a:latin typeface="Lucida Sans"/>
                        </a:defRPr>
                      </a:pPr>
                      <a:r>
                        <a:rPr sz="600"/>
                        <a:t>N0</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5"/>
                  </a:ext>
                </a:extLst>
              </a:tr>
              <a:tr h="190169">
                <a:tc rowSpan="2">
                  <a:txBody>
                    <a:bodyPr/>
                    <a:lstStyle/>
                    <a:p>
                      <a:pPr>
                        <a:defRPr sz="900" b="0">
                          <a:solidFill>
                            <a:srgbClr val="000000"/>
                          </a:solidFill>
                          <a:latin typeface="Lucida Sans"/>
                        </a:defRPr>
                      </a:pPr>
                      <a:r>
                        <a:rPr sz="600" dirty="0"/>
                        <a:t>Stadium III </a:t>
                      </a:r>
                    </a:p>
                  </a:txBody>
                  <a:tcPr anchor="ctr">
                    <a:solidFill>
                      <a:srgbClr val="FCEACC"/>
                    </a:solidFill>
                  </a:tcPr>
                </a:tc>
                <a:tc>
                  <a:txBody>
                    <a:bodyPr/>
                    <a:lstStyle/>
                    <a:p>
                      <a:pPr>
                        <a:defRPr sz="900" b="0">
                          <a:solidFill>
                            <a:srgbClr val="000000"/>
                          </a:solidFill>
                          <a:latin typeface="Lucida Sans"/>
                        </a:defRPr>
                      </a:pPr>
                      <a:r>
                        <a:rPr sz="600"/>
                        <a:t>T1,T2</a:t>
                      </a:r>
                    </a:p>
                  </a:txBody>
                  <a:tcPr anchor="ctr">
                    <a:solidFill>
                      <a:srgbClr val="FCEACC"/>
                    </a:solidFill>
                  </a:tcPr>
                </a:tc>
                <a:tc>
                  <a:txBody>
                    <a:bodyPr/>
                    <a:lstStyle/>
                    <a:p>
                      <a:pPr>
                        <a:defRPr sz="900" b="0">
                          <a:solidFill>
                            <a:srgbClr val="000000"/>
                          </a:solidFill>
                          <a:latin typeface="Lucida Sans"/>
                        </a:defRPr>
                      </a:pPr>
                      <a:r>
                        <a:rPr sz="600"/>
                        <a:t>N2</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6"/>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dirty="0"/>
                        <a:t>T3</a:t>
                      </a:r>
                    </a:p>
                  </a:txBody>
                  <a:tcPr anchor="ctr">
                    <a:solidFill>
                      <a:srgbClr val="FCEACC"/>
                    </a:solidFill>
                  </a:tcPr>
                </a:tc>
                <a:tc>
                  <a:txBody>
                    <a:bodyPr/>
                    <a:lstStyle/>
                    <a:p>
                      <a:pPr>
                        <a:defRPr sz="900" b="0">
                          <a:solidFill>
                            <a:srgbClr val="000000"/>
                          </a:solidFill>
                          <a:latin typeface="Lucida Sans"/>
                        </a:defRPr>
                      </a:pPr>
                      <a:r>
                        <a:rPr sz="600"/>
                        <a:t>N1, N2</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7"/>
                  </a:ext>
                </a:extLst>
              </a:tr>
              <a:tr h="190169">
                <a:tc rowSpan="2">
                  <a:txBody>
                    <a:bodyPr/>
                    <a:lstStyle/>
                    <a:p>
                      <a:pPr>
                        <a:defRPr sz="900" b="0">
                          <a:solidFill>
                            <a:srgbClr val="000000"/>
                          </a:solidFill>
                          <a:latin typeface="Lucida Sans"/>
                        </a:defRPr>
                      </a:pPr>
                      <a:r>
                        <a:rPr sz="600"/>
                        <a:t>Stadium IVA</a:t>
                      </a:r>
                    </a:p>
                  </a:txBody>
                  <a:tcPr anchor="ctr">
                    <a:solidFill>
                      <a:srgbClr val="FCEACC"/>
                    </a:solidFill>
                  </a:tcPr>
                </a:tc>
                <a:tc>
                  <a:txBody>
                    <a:bodyPr/>
                    <a:lstStyle/>
                    <a:p>
                      <a:pPr>
                        <a:defRPr sz="900" b="0">
                          <a:solidFill>
                            <a:srgbClr val="000000"/>
                          </a:solidFill>
                          <a:latin typeface="Lucida Sans"/>
                        </a:defRPr>
                      </a:pPr>
                      <a:r>
                        <a:rPr sz="600" dirty="0"/>
                        <a:t>T4a, T4b</a:t>
                      </a:r>
                    </a:p>
                  </a:txBody>
                  <a:tcPr anchor="ctr">
                    <a:solidFill>
                      <a:srgbClr val="FCEACC"/>
                    </a:solidFill>
                  </a:tcPr>
                </a:tc>
                <a:tc>
                  <a:txBody>
                    <a:bodyPr/>
                    <a:lstStyle/>
                    <a:p>
                      <a:pPr>
                        <a:defRPr sz="900" b="0">
                          <a:solidFill>
                            <a:srgbClr val="000000"/>
                          </a:solidFill>
                          <a:latin typeface="Lucida Sans"/>
                        </a:defRPr>
                      </a:pPr>
                      <a:r>
                        <a:rPr sz="600"/>
                        <a:t>jedes N</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8"/>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Jedes T</a:t>
                      </a:r>
                    </a:p>
                  </a:txBody>
                  <a:tcPr anchor="ctr">
                    <a:solidFill>
                      <a:srgbClr val="FCEACC"/>
                    </a:solidFill>
                  </a:tcPr>
                </a:tc>
                <a:tc>
                  <a:txBody>
                    <a:bodyPr/>
                    <a:lstStyle/>
                    <a:p>
                      <a:pPr>
                        <a:defRPr sz="900" b="0">
                          <a:solidFill>
                            <a:srgbClr val="000000"/>
                          </a:solidFill>
                          <a:latin typeface="Lucida Sans"/>
                        </a:defRPr>
                      </a:pPr>
                      <a:r>
                        <a:rPr sz="600"/>
                        <a:t>N3</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9"/>
                  </a:ext>
                </a:extLst>
              </a:tr>
              <a:tr h="190169">
                <a:tc>
                  <a:txBody>
                    <a:bodyPr/>
                    <a:lstStyle/>
                    <a:p>
                      <a:pPr>
                        <a:defRPr sz="900" b="0">
                          <a:solidFill>
                            <a:srgbClr val="000000"/>
                          </a:solidFill>
                          <a:latin typeface="Lucida Sans"/>
                        </a:defRPr>
                      </a:pPr>
                      <a:r>
                        <a:rPr sz="600"/>
                        <a:t>Stadium IVB</a:t>
                      </a:r>
                    </a:p>
                  </a:txBody>
                  <a:tcPr anchor="ctr">
                    <a:solidFill>
                      <a:srgbClr val="FCEACC"/>
                    </a:solidFill>
                  </a:tcPr>
                </a:tc>
                <a:tc>
                  <a:txBody>
                    <a:bodyPr/>
                    <a:lstStyle/>
                    <a:p>
                      <a:pPr>
                        <a:defRPr sz="900" b="0">
                          <a:solidFill>
                            <a:srgbClr val="000000"/>
                          </a:solidFill>
                          <a:latin typeface="Lucida Sans"/>
                        </a:defRPr>
                      </a:pPr>
                      <a:r>
                        <a:rPr sz="600" dirty="0" err="1"/>
                        <a:t>Jedes</a:t>
                      </a:r>
                      <a:r>
                        <a:rPr sz="600" dirty="0"/>
                        <a:t> T</a:t>
                      </a:r>
                    </a:p>
                  </a:txBody>
                  <a:tcPr anchor="ctr">
                    <a:solidFill>
                      <a:srgbClr val="FCEACC"/>
                    </a:solidFill>
                  </a:tcPr>
                </a:tc>
                <a:tc>
                  <a:txBody>
                    <a:bodyPr/>
                    <a:lstStyle/>
                    <a:p>
                      <a:pPr>
                        <a:defRPr sz="900" b="0">
                          <a:solidFill>
                            <a:srgbClr val="000000"/>
                          </a:solidFill>
                          <a:latin typeface="Lucida Sans"/>
                        </a:defRPr>
                      </a:pPr>
                      <a:r>
                        <a:rPr sz="600"/>
                        <a:t>Jedes N</a:t>
                      </a:r>
                    </a:p>
                  </a:txBody>
                  <a:tcPr anchor="ctr">
                    <a:solidFill>
                      <a:srgbClr val="FCEACC"/>
                    </a:solidFill>
                  </a:tcPr>
                </a:tc>
                <a:tc>
                  <a:txBody>
                    <a:bodyPr/>
                    <a:lstStyle/>
                    <a:p>
                      <a:pPr>
                        <a:defRPr sz="900" b="0">
                          <a:solidFill>
                            <a:srgbClr val="000000"/>
                          </a:solidFill>
                          <a:latin typeface="Lucida Sans"/>
                        </a:defRPr>
                      </a:pPr>
                      <a:r>
                        <a:rPr sz="600"/>
                        <a:t>M1</a:t>
                      </a:r>
                    </a:p>
                  </a:txBody>
                  <a:tcPr anchor="ctr">
                    <a:solidFill>
                      <a:srgbClr val="FCEACC"/>
                    </a:solidFill>
                  </a:tcPr>
                </a:tc>
                <a:extLst>
                  <a:ext uri="{0D108BD9-81ED-4DB2-BD59-A6C34878D82A}">
                    <a16:rowId xmlns:a16="http://schemas.microsoft.com/office/drawing/2014/main" val="10010"/>
                  </a:ext>
                </a:extLst>
              </a:tr>
              <a:tr h="190169">
                <a:tc gridSpan="4">
                  <a:txBody>
                    <a:bodyPr/>
                    <a:lstStyle/>
                    <a:p>
                      <a:pPr>
                        <a:defRPr sz="900" b="0">
                          <a:solidFill>
                            <a:srgbClr val="000000"/>
                          </a:solidFill>
                          <a:latin typeface="Lucida Sans"/>
                        </a:defRPr>
                      </a:pPr>
                      <a:r>
                        <a:rPr sz="600" dirty="0" err="1"/>
                        <a:t>Pathologisches</a:t>
                      </a:r>
                      <a:r>
                        <a:rPr sz="600" dirty="0"/>
                        <a:t> Stadium - </a:t>
                      </a:r>
                      <a:r>
                        <a:rPr sz="600" dirty="0" err="1"/>
                        <a:t>Plattenepithelkarzinome</a:t>
                      </a:r>
                      <a:endParaRPr sz="600" dirty="0"/>
                    </a:p>
                  </a:txBody>
                  <a:tcPr anchor="ctr">
                    <a:solidFill>
                      <a:srgbClr val="FFE3BD"/>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1"/>
                  </a:ext>
                </a:extLst>
              </a:tr>
              <a:tr h="190169">
                <a:tc>
                  <a:txBody>
                    <a:bodyPr/>
                    <a:lstStyle/>
                    <a:p>
                      <a:pPr>
                        <a:defRPr sz="900" b="0">
                          <a:solidFill>
                            <a:srgbClr val="000000"/>
                          </a:solidFill>
                          <a:latin typeface="Lucida Sans"/>
                        </a:defRPr>
                      </a:pPr>
                      <a:r>
                        <a:rPr sz="600"/>
                        <a:t>Stadium 0</a:t>
                      </a:r>
                    </a:p>
                  </a:txBody>
                  <a:tcPr anchor="ctr">
                    <a:solidFill>
                      <a:srgbClr val="FCEACC"/>
                    </a:solidFill>
                  </a:tcPr>
                </a:tc>
                <a:tc>
                  <a:txBody>
                    <a:bodyPr/>
                    <a:lstStyle/>
                    <a:p>
                      <a:pPr>
                        <a:defRPr sz="900" b="0">
                          <a:solidFill>
                            <a:srgbClr val="000000"/>
                          </a:solidFill>
                          <a:latin typeface="Lucida Sans"/>
                        </a:defRPr>
                      </a:pPr>
                      <a:r>
                        <a:rPr sz="600"/>
                        <a:t>pTis</a:t>
                      </a:r>
                    </a:p>
                  </a:txBody>
                  <a:tcPr anchor="ctr">
                    <a:solidFill>
                      <a:srgbClr val="FCEACC"/>
                    </a:solidFill>
                  </a:tcPr>
                </a:tc>
                <a:tc>
                  <a:txBody>
                    <a:bodyPr/>
                    <a:lstStyle/>
                    <a:p>
                      <a:pPr>
                        <a:defRPr sz="900" b="0">
                          <a:solidFill>
                            <a:srgbClr val="000000"/>
                          </a:solidFill>
                          <a:latin typeface="Lucida Sans"/>
                        </a:defRPr>
                      </a:pPr>
                      <a:r>
                        <a:rPr sz="600"/>
                        <a:t>pN0</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2"/>
                  </a:ext>
                </a:extLst>
              </a:tr>
              <a:tr h="190169">
                <a:tc>
                  <a:txBody>
                    <a:bodyPr/>
                    <a:lstStyle/>
                    <a:p>
                      <a:pPr>
                        <a:defRPr sz="900" b="0">
                          <a:solidFill>
                            <a:srgbClr val="000000"/>
                          </a:solidFill>
                          <a:latin typeface="Lucida Sans"/>
                        </a:defRPr>
                      </a:pPr>
                      <a:r>
                        <a:rPr sz="600"/>
                        <a:t>Stadium IA</a:t>
                      </a:r>
                    </a:p>
                  </a:txBody>
                  <a:tcPr anchor="ctr">
                    <a:solidFill>
                      <a:srgbClr val="FCEACC"/>
                    </a:solidFill>
                  </a:tcPr>
                </a:tc>
                <a:tc>
                  <a:txBody>
                    <a:bodyPr/>
                    <a:lstStyle/>
                    <a:p>
                      <a:pPr>
                        <a:defRPr sz="900" b="0">
                          <a:solidFill>
                            <a:srgbClr val="000000"/>
                          </a:solidFill>
                          <a:latin typeface="Lucida Sans"/>
                        </a:defRPr>
                      </a:pPr>
                      <a:r>
                        <a:rPr sz="600"/>
                        <a:t>pT1a</a:t>
                      </a:r>
                    </a:p>
                  </a:txBody>
                  <a:tcPr anchor="ctr">
                    <a:solidFill>
                      <a:srgbClr val="FCEACC"/>
                    </a:solidFill>
                  </a:tcPr>
                </a:tc>
                <a:tc>
                  <a:txBody>
                    <a:bodyPr/>
                    <a:lstStyle/>
                    <a:p>
                      <a:pPr>
                        <a:defRPr sz="900" b="0">
                          <a:solidFill>
                            <a:srgbClr val="000000"/>
                          </a:solidFill>
                          <a:latin typeface="Lucida Sans"/>
                        </a:defRPr>
                      </a:pPr>
                      <a:r>
                        <a:rPr sz="600"/>
                        <a:t>pN0</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3"/>
                  </a:ext>
                </a:extLst>
              </a:tr>
              <a:tr h="190169">
                <a:tc rowSpan="2">
                  <a:txBody>
                    <a:bodyPr/>
                    <a:lstStyle/>
                    <a:p>
                      <a:pPr>
                        <a:defRPr sz="900" b="0">
                          <a:solidFill>
                            <a:srgbClr val="000000"/>
                          </a:solidFill>
                          <a:latin typeface="Lucida Sans"/>
                        </a:defRPr>
                      </a:pPr>
                      <a:r>
                        <a:rPr sz="600"/>
                        <a:t>Stadium IB </a:t>
                      </a:r>
                    </a:p>
                  </a:txBody>
                  <a:tcPr anchor="ctr">
                    <a:solidFill>
                      <a:srgbClr val="FCEACC"/>
                    </a:solidFill>
                  </a:tcPr>
                </a:tc>
                <a:tc>
                  <a:txBody>
                    <a:bodyPr/>
                    <a:lstStyle/>
                    <a:p>
                      <a:pPr>
                        <a:defRPr sz="900" b="0">
                          <a:solidFill>
                            <a:srgbClr val="000000"/>
                          </a:solidFill>
                          <a:latin typeface="Lucida Sans"/>
                        </a:defRPr>
                      </a:pPr>
                      <a:r>
                        <a:rPr sz="600"/>
                        <a:t>PT1b</a:t>
                      </a:r>
                    </a:p>
                  </a:txBody>
                  <a:tcPr anchor="ctr">
                    <a:solidFill>
                      <a:srgbClr val="FCEACC"/>
                    </a:solidFill>
                  </a:tcPr>
                </a:tc>
                <a:tc>
                  <a:txBody>
                    <a:bodyPr/>
                    <a:lstStyle/>
                    <a:p>
                      <a:pPr>
                        <a:defRPr sz="900" b="0">
                          <a:solidFill>
                            <a:srgbClr val="000000"/>
                          </a:solidFill>
                          <a:latin typeface="Lucida Sans"/>
                        </a:defRPr>
                      </a:pPr>
                      <a:r>
                        <a:rPr sz="600" dirty="0"/>
                        <a:t>pn0</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4"/>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dirty="0"/>
                        <a:t>pT2</a:t>
                      </a:r>
                    </a:p>
                  </a:txBody>
                  <a:tcPr anchor="ctr">
                    <a:solidFill>
                      <a:srgbClr val="FCEACC"/>
                    </a:solidFill>
                  </a:tcPr>
                </a:tc>
                <a:tc>
                  <a:txBody>
                    <a:bodyPr/>
                    <a:lstStyle/>
                    <a:p>
                      <a:pPr>
                        <a:defRPr sz="900" b="0">
                          <a:solidFill>
                            <a:srgbClr val="000000"/>
                          </a:solidFill>
                          <a:latin typeface="Lucida Sans"/>
                        </a:defRPr>
                      </a:pPr>
                      <a:r>
                        <a:rPr sz="600"/>
                        <a:t>pN0</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5"/>
                  </a:ext>
                </a:extLst>
              </a:tr>
              <a:tr h="190169">
                <a:tc>
                  <a:txBody>
                    <a:bodyPr/>
                    <a:lstStyle/>
                    <a:p>
                      <a:pPr>
                        <a:defRPr sz="900" b="0">
                          <a:solidFill>
                            <a:srgbClr val="000000"/>
                          </a:solidFill>
                          <a:latin typeface="Lucida Sans"/>
                        </a:defRPr>
                      </a:pPr>
                      <a:r>
                        <a:rPr sz="600"/>
                        <a:t>Stadium IIA</a:t>
                      </a:r>
                    </a:p>
                  </a:txBody>
                  <a:tcPr anchor="ctr">
                    <a:solidFill>
                      <a:srgbClr val="FCEACC"/>
                    </a:solidFill>
                  </a:tcPr>
                </a:tc>
                <a:tc>
                  <a:txBody>
                    <a:bodyPr/>
                    <a:lstStyle/>
                    <a:p>
                      <a:pPr>
                        <a:defRPr sz="900" b="0">
                          <a:solidFill>
                            <a:srgbClr val="000000"/>
                          </a:solidFill>
                          <a:latin typeface="Lucida Sans"/>
                        </a:defRPr>
                      </a:pPr>
                      <a:r>
                        <a:rPr sz="600"/>
                        <a:t>pT2</a:t>
                      </a:r>
                    </a:p>
                  </a:txBody>
                  <a:tcPr anchor="ctr">
                    <a:solidFill>
                      <a:srgbClr val="FCEACC"/>
                    </a:solidFill>
                  </a:tcPr>
                </a:tc>
                <a:tc>
                  <a:txBody>
                    <a:bodyPr/>
                    <a:lstStyle/>
                    <a:p>
                      <a:pPr>
                        <a:defRPr sz="900" b="0">
                          <a:solidFill>
                            <a:srgbClr val="000000"/>
                          </a:solidFill>
                          <a:latin typeface="Lucida Sans"/>
                        </a:defRPr>
                      </a:pPr>
                      <a:r>
                        <a:rPr sz="600"/>
                        <a:t>pN0</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6"/>
                  </a:ext>
                </a:extLst>
              </a:tr>
              <a:tr h="190169">
                <a:tc rowSpan="2">
                  <a:txBody>
                    <a:bodyPr/>
                    <a:lstStyle/>
                    <a:p>
                      <a:pPr>
                        <a:defRPr sz="900" b="0">
                          <a:solidFill>
                            <a:srgbClr val="000000"/>
                          </a:solidFill>
                          <a:latin typeface="Lucida Sans"/>
                        </a:defRPr>
                      </a:pPr>
                      <a:r>
                        <a:rPr sz="600"/>
                        <a:t> Stadium IIB </a:t>
                      </a:r>
                    </a:p>
                  </a:txBody>
                  <a:tcPr anchor="ctr">
                    <a:solidFill>
                      <a:srgbClr val="FCEACC"/>
                    </a:solidFill>
                  </a:tcPr>
                </a:tc>
                <a:tc>
                  <a:txBody>
                    <a:bodyPr/>
                    <a:lstStyle/>
                    <a:p>
                      <a:pPr>
                        <a:defRPr sz="900" b="0">
                          <a:solidFill>
                            <a:srgbClr val="000000"/>
                          </a:solidFill>
                          <a:latin typeface="Lucida Sans"/>
                        </a:defRPr>
                      </a:pPr>
                      <a:r>
                        <a:rPr sz="600"/>
                        <a:t>pT1</a:t>
                      </a:r>
                    </a:p>
                  </a:txBody>
                  <a:tcPr anchor="ctr">
                    <a:solidFill>
                      <a:srgbClr val="FCEACC"/>
                    </a:solidFill>
                  </a:tcPr>
                </a:tc>
                <a:tc>
                  <a:txBody>
                    <a:bodyPr/>
                    <a:lstStyle/>
                    <a:p>
                      <a:pPr>
                        <a:defRPr sz="900" b="0">
                          <a:solidFill>
                            <a:srgbClr val="000000"/>
                          </a:solidFill>
                          <a:latin typeface="Lucida Sans"/>
                        </a:defRPr>
                      </a:pPr>
                      <a:r>
                        <a:rPr sz="600" dirty="0"/>
                        <a:t>pN1</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7"/>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pT3</a:t>
                      </a:r>
                    </a:p>
                  </a:txBody>
                  <a:tcPr anchor="ctr">
                    <a:solidFill>
                      <a:srgbClr val="FCEACC"/>
                    </a:solidFill>
                  </a:tcPr>
                </a:tc>
                <a:tc>
                  <a:txBody>
                    <a:bodyPr/>
                    <a:lstStyle/>
                    <a:p>
                      <a:pPr>
                        <a:defRPr sz="900" b="0">
                          <a:solidFill>
                            <a:srgbClr val="000000"/>
                          </a:solidFill>
                          <a:latin typeface="Lucida Sans"/>
                        </a:defRPr>
                      </a:pPr>
                      <a:r>
                        <a:rPr sz="600"/>
                        <a:t>pN0</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8"/>
                  </a:ext>
                </a:extLst>
              </a:tr>
              <a:tr h="190169">
                <a:tc rowSpan="2">
                  <a:txBody>
                    <a:bodyPr/>
                    <a:lstStyle/>
                    <a:p>
                      <a:pPr>
                        <a:defRPr sz="900" b="0">
                          <a:solidFill>
                            <a:srgbClr val="000000"/>
                          </a:solidFill>
                          <a:latin typeface="Lucida Sans"/>
                        </a:defRPr>
                      </a:pPr>
                      <a:r>
                        <a:rPr sz="600"/>
                        <a:t>Stadium IIIA</a:t>
                      </a:r>
                    </a:p>
                  </a:txBody>
                  <a:tcPr anchor="ctr">
                    <a:solidFill>
                      <a:srgbClr val="FCEACC"/>
                    </a:solidFill>
                  </a:tcPr>
                </a:tc>
                <a:tc>
                  <a:txBody>
                    <a:bodyPr/>
                    <a:lstStyle/>
                    <a:p>
                      <a:pPr>
                        <a:defRPr sz="900" b="0">
                          <a:solidFill>
                            <a:srgbClr val="000000"/>
                          </a:solidFill>
                          <a:latin typeface="Lucida Sans"/>
                        </a:defRPr>
                      </a:pPr>
                      <a:r>
                        <a:rPr sz="600" dirty="0"/>
                        <a:t>pT1</a:t>
                      </a:r>
                    </a:p>
                  </a:txBody>
                  <a:tcPr anchor="ctr">
                    <a:solidFill>
                      <a:srgbClr val="FCEACC"/>
                    </a:solidFill>
                  </a:tcPr>
                </a:tc>
                <a:tc>
                  <a:txBody>
                    <a:bodyPr/>
                    <a:lstStyle/>
                    <a:p>
                      <a:pPr>
                        <a:defRPr sz="900" b="0">
                          <a:solidFill>
                            <a:srgbClr val="000000"/>
                          </a:solidFill>
                          <a:latin typeface="Lucida Sans"/>
                        </a:defRPr>
                      </a:pPr>
                      <a:r>
                        <a:rPr sz="600"/>
                        <a:t>pN2</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9"/>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pT2</a:t>
                      </a:r>
                    </a:p>
                  </a:txBody>
                  <a:tcPr anchor="ctr">
                    <a:solidFill>
                      <a:srgbClr val="FCEACC"/>
                    </a:solidFill>
                  </a:tcPr>
                </a:tc>
                <a:tc>
                  <a:txBody>
                    <a:bodyPr/>
                    <a:lstStyle/>
                    <a:p>
                      <a:pPr>
                        <a:defRPr sz="900" b="0">
                          <a:solidFill>
                            <a:srgbClr val="000000"/>
                          </a:solidFill>
                          <a:latin typeface="Lucida Sans"/>
                        </a:defRPr>
                      </a:pPr>
                      <a:r>
                        <a:rPr sz="600"/>
                        <a:t>PN1</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20"/>
                  </a:ext>
                </a:extLst>
              </a:tr>
              <a:tr h="190169">
                <a:tc rowSpan="3">
                  <a:txBody>
                    <a:bodyPr/>
                    <a:lstStyle/>
                    <a:p>
                      <a:pPr>
                        <a:defRPr sz="900" b="0">
                          <a:solidFill>
                            <a:srgbClr val="000000"/>
                          </a:solidFill>
                          <a:latin typeface="Lucida Sans"/>
                        </a:defRPr>
                      </a:pPr>
                      <a:r>
                        <a:rPr sz="600"/>
                        <a:t>Stadium IIIB  </a:t>
                      </a:r>
                    </a:p>
                  </a:txBody>
                  <a:tcPr anchor="ctr">
                    <a:solidFill>
                      <a:srgbClr val="FCEACC"/>
                    </a:solidFill>
                  </a:tcPr>
                </a:tc>
                <a:tc>
                  <a:txBody>
                    <a:bodyPr/>
                    <a:lstStyle/>
                    <a:p>
                      <a:pPr>
                        <a:defRPr sz="900" b="0">
                          <a:solidFill>
                            <a:srgbClr val="000000"/>
                          </a:solidFill>
                          <a:latin typeface="Lucida Sans"/>
                        </a:defRPr>
                      </a:pPr>
                      <a:r>
                        <a:rPr sz="600"/>
                        <a:t>pT2</a:t>
                      </a:r>
                    </a:p>
                  </a:txBody>
                  <a:tcPr anchor="ctr">
                    <a:solidFill>
                      <a:srgbClr val="FCEACC"/>
                    </a:solidFill>
                  </a:tcPr>
                </a:tc>
                <a:tc>
                  <a:txBody>
                    <a:bodyPr/>
                    <a:lstStyle/>
                    <a:p>
                      <a:pPr>
                        <a:defRPr sz="900" b="0">
                          <a:solidFill>
                            <a:srgbClr val="000000"/>
                          </a:solidFill>
                          <a:latin typeface="Lucida Sans"/>
                        </a:defRPr>
                      </a:pPr>
                      <a:r>
                        <a:rPr sz="600"/>
                        <a:t>pN2</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21"/>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pT3</a:t>
                      </a:r>
                    </a:p>
                  </a:txBody>
                  <a:tcPr anchor="ctr">
                    <a:solidFill>
                      <a:srgbClr val="FCEACC"/>
                    </a:solidFill>
                  </a:tcPr>
                </a:tc>
                <a:tc>
                  <a:txBody>
                    <a:bodyPr/>
                    <a:lstStyle/>
                    <a:p>
                      <a:pPr>
                        <a:defRPr sz="900" b="0">
                          <a:solidFill>
                            <a:srgbClr val="000000"/>
                          </a:solidFill>
                          <a:latin typeface="Lucida Sans"/>
                        </a:defRPr>
                      </a:pPr>
                      <a:r>
                        <a:rPr sz="600"/>
                        <a:t>pN1, pN2</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22"/>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pT4a</a:t>
                      </a:r>
                    </a:p>
                  </a:txBody>
                  <a:tcPr anchor="ctr">
                    <a:solidFill>
                      <a:srgbClr val="FCEACC"/>
                    </a:solidFill>
                  </a:tcPr>
                </a:tc>
                <a:tc>
                  <a:txBody>
                    <a:bodyPr/>
                    <a:lstStyle/>
                    <a:p>
                      <a:pPr>
                        <a:defRPr sz="900" b="0">
                          <a:solidFill>
                            <a:srgbClr val="000000"/>
                          </a:solidFill>
                          <a:latin typeface="Lucida Sans"/>
                        </a:defRPr>
                      </a:pPr>
                      <a:r>
                        <a:rPr sz="600"/>
                        <a:t>pN0, pN1</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23"/>
                  </a:ext>
                </a:extLst>
              </a:tr>
              <a:tr h="190169">
                <a:tc rowSpan="3">
                  <a:txBody>
                    <a:bodyPr/>
                    <a:lstStyle/>
                    <a:p>
                      <a:pPr>
                        <a:defRPr sz="900" b="0">
                          <a:solidFill>
                            <a:srgbClr val="000000"/>
                          </a:solidFill>
                          <a:latin typeface="Lucida Sans"/>
                        </a:defRPr>
                      </a:pPr>
                      <a:r>
                        <a:rPr sz="600"/>
                        <a:t>Stadium IVA  </a:t>
                      </a:r>
                    </a:p>
                  </a:txBody>
                  <a:tcPr anchor="ctr">
                    <a:solidFill>
                      <a:srgbClr val="FCEACC"/>
                    </a:solidFill>
                  </a:tcPr>
                </a:tc>
                <a:tc>
                  <a:txBody>
                    <a:bodyPr/>
                    <a:lstStyle/>
                    <a:p>
                      <a:pPr>
                        <a:defRPr sz="900" b="0">
                          <a:solidFill>
                            <a:srgbClr val="000000"/>
                          </a:solidFill>
                          <a:latin typeface="Lucida Sans"/>
                        </a:defRPr>
                      </a:pPr>
                      <a:r>
                        <a:rPr sz="600"/>
                        <a:t>pT4a</a:t>
                      </a:r>
                    </a:p>
                  </a:txBody>
                  <a:tcPr anchor="ctr">
                    <a:solidFill>
                      <a:srgbClr val="FCEACC"/>
                    </a:solidFill>
                  </a:tcPr>
                </a:tc>
                <a:tc>
                  <a:txBody>
                    <a:bodyPr/>
                    <a:lstStyle/>
                    <a:p>
                      <a:pPr>
                        <a:defRPr sz="900" b="0">
                          <a:solidFill>
                            <a:srgbClr val="000000"/>
                          </a:solidFill>
                          <a:latin typeface="Lucida Sans"/>
                        </a:defRPr>
                      </a:pPr>
                      <a:r>
                        <a:rPr sz="600"/>
                        <a:t>pN2</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24"/>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pT4b</a:t>
                      </a:r>
                    </a:p>
                  </a:txBody>
                  <a:tcPr anchor="ctr">
                    <a:solidFill>
                      <a:srgbClr val="FCEACC"/>
                    </a:solidFill>
                  </a:tcPr>
                </a:tc>
                <a:tc>
                  <a:txBody>
                    <a:bodyPr/>
                    <a:lstStyle/>
                    <a:p>
                      <a:pPr>
                        <a:defRPr sz="900" b="0">
                          <a:solidFill>
                            <a:srgbClr val="000000"/>
                          </a:solidFill>
                          <a:latin typeface="Lucida Sans"/>
                        </a:defRPr>
                      </a:pPr>
                      <a:r>
                        <a:rPr sz="600"/>
                        <a:t>Jedes pN</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25"/>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Jedes pT</a:t>
                      </a:r>
                    </a:p>
                  </a:txBody>
                  <a:tcPr anchor="ctr">
                    <a:solidFill>
                      <a:srgbClr val="FCEACC"/>
                    </a:solidFill>
                  </a:tcPr>
                </a:tc>
                <a:tc>
                  <a:txBody>
                    <a:bodyPr/>
                    <a:lstStyle/>
                    <a:p>
                      <a:pPr>
                        <a:defRPr sz="900" b="0">
                          <a:solidFill>
                            <a:srgbClr val="000000"/>
                          </a:solidFill>
                          <a:latin typeface="Lucida Sans"/>
                        </a:defRPr>
                      </a:pPr>
                      <a:r>
                        <a:rPr sz="600"/>
                        <a:t>pN3</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26"/>
                  </a:ext>
                </a:extLst>
              </a:tr>
              <a:tr h="190169">
                <a:tc>
                  <a:txBody>
                    <a:bodyPr/>
                    <a:lstStyle/>
                    <a:p>
                      <a:pPr>
                        <a:defRPr sz="900" b="0">
                          <a:solidFill>
                            <a:srgbClr val="000000"/>
                          </a:solidFill>
                          <a:latin typeface="Lucida Sans"/>
                        </a:defRPr>
                      </a:pPr>
                      <a:r>
                        <a:rPr sz="600"/>
                        <a:t>Stadium IVB</a:t>
                      </a:r>
                    </a:p>
                  </a:txBody>
                  <a:tcPr anchor="ctr">
                    <a:solidFill>
                      <a:srgbClr val="FCEACC"/>
                    </a:solidFill>
                  </a:tcPr>
                </a:tc>
                <a:tc>
                  <a:txBody>
                    <a:bodyPr/>
                    <a:lstStyle/>
                    <a:p>
                      <a:pPr>
                        <a:defRPr sz="900" b="0">
                          <a:solidFill>
                            <a:srgbClr val="000000"/>
                          </a:solidFill>
                          <a:latin typeface="Lucida Sans"/>
                        </a:defRPr>
                      </a:pPr>
                      <a:r>
                        <a:rPr sz="600"/>
                        <a:t>Jedes pT</a:t>
                      </a:r>
                    </a:p>
                  </a:txBody>
                  <a:tcPr anchor="ctr">
                    <a:solidFill>
                      <a:srgbClr val="FCEACC"/>
                    </a:solidFill>
                  </a:tcPr>
                </a:tc>
                <a:tc>
                  <a:txBody>
                    <a:bodyPr/>
                    <a:lstStyle/>
                    <a:p>
                      <a:pPr>
                        <a:defRPr sz="900" b="0">
                          <a:solidFill>
                            <a:srgbClr val="000000"/>
                          </a:solidFill>
                          <a:latin typeface="Lucida Sans"/>
                        </a:defRPr>
                      </a:pPr>
                      <a:r>
                        <a:rPr sz="600"/>
                        <a:t>Jedes pN</a:t>
                      </a:r>
                    </a:p>
                  </a:txBody>
                  <a:tcPr anchor="ctr">
                    <a:solidFill>
                      <a:srgbClr val="FCEACC"/>
                    </a:solidFill>
                  </a:tcPr>
                </a:tc>
                <a:tc>
                  <a:txBody>
                    <a:bodyPr/>
                    <a:lstStyle/>
                    <a:p>
                      <a:pPr>
                        <a:defRPr sz="900" b="0">
                          <a:solidFill>
                            <a:srgbClr val="000000"/>
                          </a:solidFill>
                          <a:latin typeface="Lucida Sans"/>
                        </a:defRPr>
                      </a:pPr>
                      <a:r>
                        <a:rPr sz="600"/>
                        <a:t>M1</a:t>
                      </a:r>
                    </a:p>
                  </a:txBody>
                  <a:tcPr anchor="ctr">
                    <a:solidFill>
                      <a:srgbClr val="FCEACC"/>
                    </a:solidFill>
                  </a:tcPr>
                </a:tc>
                <a:extLst>
                  <a:ext uri="{0D108BD9-81ED-4DB2-BD59-A6C34878D82A}">
                    <a16:rowId xmlns:a16="http://schemas.microsoft.com/office/drawing/2014/main" val="10027"/>
                  </a:ext>
                </a:extLst>
              </a:tr>
              <a:tr h="190169">
                <a:tc gridSpan="4">
                  <a:txBody>
                    <a:bodyPr/>
                    <a:lstStyle/>
                    <a:p>
                      <a:pPr>
                        <a:defRPr sz="900" b="0">
                          <a:solidFill>
                            <a:srgbClr val="000000"/>
                          </a:solidFill>
                          <a:latin typeface="Lucida Sans"/>
                        </a:defRPr>
                      </a:pPr>
                      <a:endParaRPr sz="600"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28"/>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43200" cy="2450976"/>
          </a:xfrm>
        </p:spPr>
        <p:txBody>
          <a:bodyPr>
            <a:normAutofit/>
          </a:bodyPr>
          <a:lstStyle/>
          <a:p>
            <a:pPr>
              <a:defRPr sz="2000"/>
            </a:pPr>
            <a:r>
              <a:rPr sz="1600" dirty="0" err="1"/>
              <a:t>Stadiengruppierung</a:t>
            </a:r>
            <a:r>
              <a:rPr sz="1600" dirty="0"/>
              <a:t> der TNM-</a:t>
            </a:r>
            <a:r>
              <a:rPr sz="1600" dirty="0" err="1"/>
              <a:t>Klassifikation</a:t>
            </a:r>
            <a:r>
              <a:rPr sz="1600" dirty="0"/>
              <a:t> der </a:t>
            </a:r>
            <a:r>
              <a:rPr sz="1600" dirty="0" err="1"/>
              <a:t>Ösophaguskarzinome</a:t>
            </a:r>
            <a:r>
              <a:rPr sz="1600" dirty="0"/>
              <a:t>, </a:t>
            </a:r>
            <a:r>
              <a:rPr sz="1600" dirty="0" err="1"/>
              <a:t>eingeschlossen</a:t>
            </a:r>
            <a:r>
              <a:rPr sz="1600" dirty="0"/>
              <a:t> </a:t>
            </a:r>
            <a:r>
              <a:rPr sz="1600" dirty="0" err="1"/>
              <a:t>Karzinome</a:t>
            </a:r>
            <a:r>
              <a:rPr sz="1600" dirty="0"/>
              <a:t> des ösophagogastralen </a:t>
            </a:r>
            <a:r>
              <a:rPr sz="1600" dirty="0" err="1"/>
              <a:t>Übergangs</a:t>
            </a:r>
            <a:r>
              <a:rPr sz="1600" dirty="0"/>
              <a:t> – </a:t>
            </a:r>
            <a:r>
              <a:rPr sz="1600" dirty="0" err="1"/>
              <a:t>Adenokarzinome</a:t>
            </a:r>
            <a:endParaRPr sz="1600" dirty="0"/>
          </a:p>
        </p:txBody>
      </p:sp>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p:cNvGraphicFramePr>
            <a:graphicFrameLocks noGrp="1"/>
          </p:cNvGraphicFramePr>
          <p:nvPr>
            <p:extLst>
              <p:ext uri="{D42A27DB-BD31-4B8C-83A1-F6EECF244321}">
                <p14:modId xmlns:p14="http://schemas.microsoft.com/office/powerpoint/2010/main" val="2576971754"/>
              </p:ext>
            </p:extLst>
          </p:nvPr>
        </p:nvGraphicFramePr>
        <p:xfrm>
          <a:off x="4139952" y="803745"/>
          <a:ext cx="4860047" cy="554736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008112">
                  <a:extLst>
                    <a:ext uri="{9D8B030D-6E8A-4147-A177-3AD203B41FA5}">
                      <a16:colId xmlns:a16="http://schemas.microsoft.com/office/drawing/2014/main" val="1457346970"/>
                    </a:ext>
                  </a:extLst>
                </a:gridCol>
                <a:gridCol w="1152128">
                  <a:extLst>
                    <a:ext uri="{9D8B030D-6E8A-4147-A177-3AD203B41FA5}">
                      <a16:colId xmlns:a16="http://schemas.microsoft.com/office/drawing/2014/main" val="1480285382"/>
                    </a:ext>
                  </a:extLst>
                </a:gridCol>
                <a:gridCol w="1043623">
                  <a:extLst>
                    <a:ext uri="{9D8B030D-6E8A-4147-A177-3AD203B41FA5}">
                      <a16:colId xmlns:a16="http://schemas.microsoft.com/office/drawing/2014/main" val="3764096363"/>
                    </a:ext>
                  </a:extLst>
                </a:gridCol>
              </a:tblGrid>
              <a:tr h="0">
                <a:tc>
                  <a:txBody>
                    <a:bodyPr/>
                    <a:lstStyle/>
                    <a:p>
                      <a:pPr algn="l">
                        <a:spcAft>
                          <a:spcPts val="500"/>
                        </a:spcAft>
                        <a:defRPr sz="900" b="0">
                          <a:solidFill>
                            <a:srgbClr val="000000"/>
                          </a:solidFill>
                          <a:latin typeface="Lucida Sans"/>
                        </a:defRPr>
                      </a:pPr>
                      <a:r>
                        <a:rPr sz="700" b="1" i="0" u="none"/>
                        <a:t>Stadium</a:t>
                      </a:r>
                    </a:p>
                  </a:txBody>
                  <a:tcPr>
                    <a:solidFill>
                      <a:srgbClr val="F7BF66"/>
                    </a:solidFill>
                  </a:tcPr>
                </a:tc>
                <a:tc>
                  <a:txBody>
                    <a:bodyPr/>
                    <a:lstStyle/>
                    <a:p>
                      <a:pPr algn="l">
                        <a:spcAft>
                          <a:spcPts val="500"/>
                        </a:spcAft>
                        <a:defRPr sz="900" b="0">
                          <a:solidFill>
                            <a:srgbClr val="000000"/>
                          </a:solidFill>
                          <a:latin typeface="Lucida Sans"/>
                        </a:defRPr>
                      </a:pPr>
                      <a:r>
                        <a:rPr lang="de-DE" sz="700" b="1" i="0" u="none" dirty="0"/>
                        <a:t>T-Kategorie</a:t>
                      </a:r>
                      <a:endParaRPr sz="700" b="1" i="0" u="none" dirty="0"/>
                    </a:p>
                  </a:txBody>
                  <a:tcPr>
                    <a:solidFill>
                      <a:srgbClr val="F7BF66"/>
                    </a:solidFill>
                  </a:tcPr>
                </a:tc>
                <a:tc>
                  <a:txBody>
                    <a:bodyPr/>
                    <a:lstStyle/>
                    <a:p>
                      <a:pPr algn="l">
                        <a:spcAft>
                          <a:spcPts val="500"/>
                        </a:spcAft>
                        <a:defRPr sz="900" b="0">
                          <a:solidFill>
                            <a:srgbClr val="000000"/>
                          </a:solidFill>
                          <a:latin typeface="Lucida Sans"/>
                        </a:defRPr>
                      </a:pPr>
                      <a:r>
                        <a:rPr lang="de-DE" sz="700" b="1" i="0" u="none" dirty="0"/>
                        <a:t>N-Kategorie</a:t>
                      </a:r>
                      <a:endParaRPr sz="700" b="1" i="0" u="none" dirty="0"/>
                    </a:p>
                  </a:txBody>
                  <a:tcPr>
                    <a:solidFill>
                      <a:srgbClr val="F7BF66"/>
                    </a:solidFill>
                  </a:tcPr>
                </a:tc>
                <a:tc>
                  <a:txBody>
                    <a:bodyPr/>
                    <a:lstStyle/>
                    <a:p>
                      <a:pPr algn="l">
                        <a:spcAft>
                          <a:spcPts val="500"/>
                        </a:spcAft>
                        <a:defRPr sz="900" b="0">
                          <a:solidFill>
                            <a:srgbClr val="000000"/>
                          </a:solidFill>
                          <a:latin typeface="Lucida Sans"/>
                        </a:defRPr>
                      </a:pPr>
                      <a:r>
                        <a:rPr lang="de-DE" sz="700" b="1" i="0" u="none" dirty="0"/>
                        <a:t>M-Kategorie</a:t>
                      </a:r>
                      <a:endParaRPr sz="700" b="1" i="0" u="none" dirty="0"/>
                    </a:p>
                  </a:txBody>
                  <a:tcPr>
                    <a:solidFill>
                      <a:srgbClr val="F7BF66"/>
                    </a:solidFill>
                  </a:tcPr>
                </a:tc>
                <a:extLst>
                  <a:ext uri="{0D108BD9-81ED-4DB2-BD59-A6C34878D82A}">
                    <a16:rowId xmlns:a16="http://schemas.microsoft.com/office/drawing/2014/main" val="10000"/>
                  </a:ext>
                </a:extLst>
              </a:tr>
              <a:tr h="0">
                <a:tc gridSpan="4">
                  <a:txBody>
                    <a:bodyPr/>
                    <a:lstStyle/>
                    <a:p>
                      <a:pPr algn="l">
                        <a:spcAft>
                          <a:spcPts val="500"/>
                        </a:spcAft>
                        <a:defRPr sz="900" b="0">
                          <a:solidFill>
                            <a:srgbClr val="000000"/>
                          </a:solidFill>
                          <a:latin typeface="Lucida Sans"/>
                        </a:defRPr>
                      </a:pPr>
                      <a:r>
                        <a:rPr sz="700" b="1" i="0" u="none" dirty="0" err="1"/>
                        <a:t>Klinisches</a:t>
                      </a:r>
                      <a:r>
                        <a:rPr sz="700" b="1" i="0" u="none" dirty="0"/>
                        <a:t> Stadium- </a:t>
                      </a:r>
                      <a:r>
                        <a:rPr sz="700" b="1" i="0" u="none" dirty="0" err="1"/>
                        <a:t>Adenokarzinome</a:t>
                      </a:r>
                      <a:r>
                        <a:rPr sz="700" b="1" i="0" u="none" dirty="0"/>
                        <a:t> </a:t>
                      </a:r>
                    </a:p>
                  </a:txBody>
                  <a:tcPr>
                    <a:solidFill>
                      <a:srgbClr val="FFE3BD"/>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700" b="0" i="0" u="none"/>
                        <a:t>Stadium 0</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a:t>Tis</a:t>
                      </a:r>
                      <a:endParaRPr sz="700" b="0" i="0" u="none"/>
                    </a:p>
                  </a:txBody>
                  <a:tcPr>
                    <a:solidFill>
                      <a:srgbClr val="FCEACC"/>
                    </a:solidFill>
                  </a:tcPr>
                </a:tc>
                <a:tc>
                  <a:txBody>
                    <a:bodyPr/>
                    <a:lstStyle/>
                    <a:p>
                      <a:pPr algn="l">
                        <a:spcAft>
                          <a:spcPts val="500"/>
                        </a:spcAft>
                        <a:defRPr sz="900" b="0">
                          <a:solidFill>
                            <a:srgbClr val="000000"/>
                          </a:solidFill>
                          <a:latin typeface="Lucida Sans"/>
                        </a:defRPr>
                      </a:pPr>
                      <a:r>
                        <a:rPr lang="de-DE" sz="700" b="0" i="0" u="none"/>
                        <a:t>N0</a:t>
                      </a:r>
                      <a:endParaRPr sz="700" b="0" i="0" u="none"/>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700" b="0" i="0" u="none" dirty="0"/>
                        <a:t>Stadium I</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a:t>T1</a:t>
                      </a:r>
                      <a:endParaRPr sz="700" b="0" i="0" u="none"/>
                    </a:p>
                  </a:txBody>
                  <a:tcPr>
                    <a:solidFill>
                      <a:srgbClr val="FCEACC"/>
                    </a:solidFill>
                  </a:tcPr>
                </a:tc>
                <a:tc>
                  <a:txBody>
                    <a:bodyPr/>
                    <a:lstStyle/>
                    <a:p>
                      <a:pPr algn="l">
                        <a:spcAft>
                          <a:spcPts val="500"/>
                        </a:spcAft>
                        <a:defRPr sz="900" b="0">
                          <a:solidFill>
                            <a:srgbClr val="000000"/>
                          </a:solidFill>
                          <a:latin typeface="Lucida Sans"/>
                        </a:defRPr>
                      </a:pPr>
                      <a:r>
                        <a:rPr lang="de-DE" sz="700" b="0" i="0" u="none"/>
                        <a:t>N0</a:t>
                      </a:r>
                      <a:endParaRPr sz="700" b="0" i="0" u="none"/>
                    </a:p>
                  </a:txBody>
                  <a:tcPr>
                    <a:solidFill>
                      <a:srgbClr val="FCEACC"/>
                    </a:solidFill>
                  </a:tcPr>
                </a:tc>
                <a:tc>
                  <a:txBody>
                    <a:bodyPr/>
                    <a:lstStyle/>
                    <a:p>
                      <a:pPr algn="l">
                        <a:spcAft>
                          <a:spcPts val="500"/>
                        </a:spcAft>
                        <a:defRPr sz="900" b="0">
                          <a:solidFill>
                            <a:srgbClr val="000000"/>
                          </a:solidFill>
                          <a:latin typeface="Lucida Sans"/>
                        </a:defRPr>
                      </a:pPr>
                      <a:r>
                        <a:rPr lang="de-DE" sz="700" b="0" i="0" u="none" dirty="0"/>
                        <a:t>M0</a:t>
                      </a:r>
                      <a:endParaRPr sz="700" b="0" i="0" u="none" dirty="0"/>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700" b="0" i="0" u="none" dirty="0"/>
                        <a:t>Stadium IIA</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a:t>T1</a:t>
                      </a:r>
                      <a:endParaRPr sz="700" b="0" i="0" u="none"/>
                    </a:p>
                  </a:txBody>
                  <a:tcPr>
                    <a:solidFill>
                      <a:srgbClr val="FCEACC"/>
                    </a:solidFill>
                  </a:tcPr>
                </a:tc>
                <a:tc>
                  <a:txBody>
                    <a:bodyPr/>
                    <a:lstStyle/>
                    <a:p>
                      <a:pPr algn="l">
                        <a:spcAft>
                          <a:spcPts val="500"/>
                        </a:spcAft>
                        <a:defRPr sz="900" b="0">
                          <a:solidFill>
                            <a:srgbClr val="000000"/>
                          </a:solidFill>
                          <a:latin typeface="Lucida Sans"/>
                        </a:defRPr>
                      </a:pPr>
                      <a:r>
                        <a:rPr lang="de-DE" sz="700" b="0" i="0" u="none" dirty="0"/>
                        <a:t>N1</a:t>
                      </a:r>
                      <a:endParaRPr sz="7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700" b="0" i="0" u="none"/>
                        <a:t>Stadium IIB</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a:t>T2</a:t>
                      </a:r>
                      <a:endParaRPr sz="700" b="0" i="0" u="none"/>
                    </a:p>
                  </a:txBody>
                  <a:tcPr>
                    <a:solidFill>
                      <a:srgbClr val="FCEACC"/>
                    </a:solidFill>
                  </a:tcPr>
                </a:tc>
                <a:tc>
                  <a:txBody>
                    <a:bodyPr/>
                    <a:lstStyle/>
                    <a:p>
                      <a:pPr algn="l">
                        <a:spcAft>
                          <a:spcPts val="500"/>
                        </a:spcAft>
                        <a:defRPr sz="900" b="0">
                          <a:solidFill>
                            <a:srgbClr val="000000"/>
                          </a:solidFill>
                          <a:latin typeface="Lucida Sans"/>
                        </a:defRPr>
                      </a:pPr>
                      <a:r>
                        <a:rPr lang="de-DE" sz="700" b="0" i="0" u="none"/>
                        <a:t>N0</a:t>
                      </a:r>
                      <a:endParaRPr sz="700" b="0" i="0" u="none"/>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a:p>
                  </a:txBody>
                  <a:tcPr>
                    <a:solidFill>
                      <a:srgbClr val="FCEACC"/>
                    </a:solidFill>
                  </a:tcPr>
                </a:tc>
                <a:extLst>
                  <a:ext uri="{0D108BD9-81ED-4DB2-BD59-A6C34878D82A}">
                    <a16:rowId xmlns:a16="http://schemas.microsoft.com/office/drawing/2014/main" val="10005"/>
                  </a:ext>
                </a:extLst>
              </a:tr>
              <a:tr h="0">
                <a:tc rowSpan="2">
                  <a:txBody>
                    <a:bodyPr/>
                    <a:lstStyle/>
                    <a:p>
                      <a:pPr algn="l">
                        <a:spcAft>
                          <a:spcPts val="500"/>
                        </a:spcAft>
                        <a:defRPr sz="900" b="0">
                          <a:solidFill>
                            <a:srgbClr val="000000"/>
                          </a:solidFill>
                          <a:latin typeface="Lucida Sans"/>
                        </a:defRPr>
                      </a:pPr>
                      <a:r>
                        <a:rPr sz="700" b="0" i="0" u="none" dirty="0"/>
                        <a:t>Stadium III </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a:t>T2</a:t>
                      </a:r>
                      <a:endParaRPr sz="700" b="0" i="0" u="none"/>
                    </a:p>
                  </a:txBody>
                  <a:tcPr>
                    <a:solidFill>
                      <a:srgbClr val="FCEACC"/>
                    </a:solidFill>
                  </a:tcPr>
                </a:tc>
                <a:tc>
                  <a:txBody>
                    <a:bodyPr/>
                    <a:lstStyle/>
                    <a:p>
                      <a:pPr algn="l">
                        <a:spcAft>
                          <a:spcPts val="500"/>
                        </a:spcAft>
                        <a:defRPr sz="900" b="0">
                          <a:solidFill>
                            <a:srgbClr val="000000"/>
                          </a:solidFill>
                          <a:latin typeface="Lucida Sans"/>
                        </a:defRPr>
                      </a:pPr>
                      <a:r>
                        <a:rPr lang="de-DE" sz="700" b="0" i="0" u="none"/>
                        <a:t>N1</a:t>
                      </a:r>
                      <a:endParaRPr sz="700" b="0" i="0" u="none"/>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a:p>
                  </a:txBody>
                  <a:tcPr>
                    <a:solidFill>
                      <a:srgbClr val="FCEACC"/>
                    </a:solidFill>
                  </a:tcPr>
                </a:tc>
                <a:extLst>
                  <a:ext uri="{0D108BD9-81ED-4DB2-BD59-A6C34878D82A}">
                    <a16:rowId xmlns:a16="http://schemas.microsoft.com/office/drawing/2014/main" val="10006"/>
                  </a:ext>
                </a:extLst>
              </a:tr>
              <a:tr h="0">
                <a:tc vMerge="1">
                  <a:txBody>
                    <a:bodyPr/>
                    <a:lstStyle/>
                    <a:p>
                      <a:pPr algn="l">
                        <a:spcAft>
                          <a:spcPts val="500"/>
                        </a:spcAft>
                        <a:defRPr sz="900" b="0">
                          <a:solidFill>
                            <a:srgbClr val="000000"/>
                          </a:solidFill>
                          <a:latin typeface="Lucida Sans"/>
                        </a:defRPr>
                      </a:pP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T3, T4a</a:t>
                      </a:r>
                      <a:endParaRPr sz="7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N0, N1</a:t>
                      </a:r>
                      <a:endParaRPr sz="7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dirty="0"/>
                    </a:p>
                  </a:txBody>
                  <a:tcPr>
                    <a:solidFill>
                      <a:srgbClr val="FCEACC"/>
                    </a:solidFill>
                  </a:tcPr>
                </a:tc>
                <a:extLst>
                  <a:ext uri="{0D108BD9-81ED-4DB2-BD59-A6C34878D82A}">
                    <a16:rowId xmlns:a16="http://schemas.microsoft.com/office/drawing/2014/main" val="10007"/>
                  </a:ext>
                </a:extLst>
              </a:tr>
              <a:tr h="0">
                <a:tc rowSpan="3">
                  <a:txBody>
                    <a:bodyPr/>
                    <a:lstStyle/>
                    <a:p>
                      <a:pPr algn="l">
                        <a:spcAft>
                          <a:spcPts val="500"/>
                        </a:spcAft>
                        <a:defRPr sz="900" b="0">
                          <a:solidFill>
                            <a:srgbClr val="000000"/>
                          </a:solidFill>
                          <a:latin typeface="Lucida Sans"/>
                        </a:defRPr>
                      </a:pPr>
                      <a:r>
                        <a:rPr sz="700" b="0" i="0" u="none" dirty="0"/>
                        <a:t>Stadium IVA </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a:t>T1-T4a</a:t>
                      </a:r>
                      <a:endParaRPr sz="700" b="0" i="0" u="none"/>
                    </a:p>
                  </a:txBody>
                  <a:tcPr>
                    <a:solidFill>
                      <a:srgbClr val="FCEACC"/>
                    </a:solidFill>
                  </a:tcPr>
                </a:tc>
                <a:tc>
                  <a:txBody>
                    <a:bodyPr/>
                    <a:lstStyle/>
                    <a:p>
                      <a:pPr algn="l">
                        <a:spcAft>
                          <a:spcPts val="500"/>
                        </a:spcAft>
                        <a:defRPr sz="900" b="0">
                          <a:solidFill>
                            <a:srgbClr val="000000"/>
                          </a:solidFill>
                          <a:latin typeface="Lucida Sans"/>
                        </a:defRPr>
                      </a:pPr>
                      <a:r>
                        <a:rPr lang="de-DE" sz="700" b="0" i="0" u="none"/>
                        <a:t>N2</a:t>
                      </a:r>
                      <a:endParaRPr sz="700" b="0" i="0" u="none"/>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a:p>
                  </a:txBody>
                  <a:tcPr>
                    <a:solidFill>
                      <a:srgbClr val="FCEACC"/>
                    </a:solidFill>
                  </a:tcPr>
                </a:tc>
                <a:extLst>
                  <a:ext uri="{0D108BD9-81ED-4DB2-BD59-A6C34878D82A}">
                    <a16:rowId xmlns:a16="http://schemas.microsoft.com/office/drawing/2014/main" val="10008"/>
                  </a:ext>
                </a:extLst>
              </a:tr>
              <a:tr h="0">
                <a:tc vMerge="1">
                  <a:txBody>
                    <a:bodyPr/>
                    <a:lstStyle/>
                    <a:p>
                      <a:pPr algn="l">
                        <a:spcAft>
                          <a:spcPts val="500"/>
                        </a:spcAft>
                        <a:defRPr sz="900" b="0">
                          <a:solidFill>
                            <a:srgbClr val="000000"/>
                          </a:solidFill>
                          <a:latin typeface="Lucida Sans"/>
                        </a:defRPr>
                      </a:pP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T4b</a:t>
                      </a:r>
                      <a:endParaRPr sz="7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N0, N1, N2</a:t>
                      </a:r>
                      <a:endParaRPr sz="7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dirty="0"/>
                    </a:p>
                  </a:txBody>
                  <a:tcPr>
                    <a:solidFill>
                      <a:srgbClr val="FCEACC"/>
                    </a:solidFill>
                  </a:tcPr>
                </a:tc>
                <a:extLst>
                  <a:ext uri="{0D108BD9-81ED-4DB2-BD59-A6C34878D82A}">
                    <a16:rowId xmlns:a16="http://schemas.microsoft.com/office/drawing/2014/main" val="10009"/>
                  </a:ext>
                </a:extLst>
              </a:tr>
              <a:tr h="0">
                <a:tc vMerge="1">
                  <a:txBody>
                    <a:bodyPr/>
                    <a:lstStyle/>
                    <a:p>
                      <a:pPr algn="l">
                        <a:spcAft>
                          <a:spcPts val="500"/>
                        </a:spcAft>
                        <a:defRPr sz="900" b="0">
                          <a:solidFill>
                            <a:srgbClr val="000000"/>
                          </a:solidFill>
                          <a:latin typeface="Lucida Sans"/>
                        </a:defRPr>
                      </a:pP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Jedes T</a:t>
                      </a:r>
                      <a:endParaRPr sz="7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N3</a:t>
                      </a:r>
                      <a:endParaRPr sz="7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dirty="0"/>
                    </a:p>
                  </a:txBody>
                  <a:tcP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700" b="0" i="0" u="none" dirty="0"/>
                        <a:t>Stadium IVB</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dirty="0"/>
                        <a:t>Jedes T</a:t>
                      </a:r>
                      <a:endParaRPr sz="7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dirty="0"/>
                        <a:t>Jedes N</a:t>
                      </a:r>
                      <a:endParaRPr sz="7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dirty="0"/>
                        <a:t>M1</a:t>
                      </a:r>
                      <a:endParaRPr sz="700" b="0" i="0" u="none" dirty="0"/>
                    </a:p>
                  </a:txBody>
                  <a:tcPr>
                    <a:solidFill>
                      <a:srgbClr val="FCEACC"/>
                    </a:solidFill>
                  </a:tcPr>
                </a:tc>
                <a:extLst>
                  <a:ext uri="{0D108BD9-81ED-4DB2-BD59-A6C34878D82A}">
                    <a16:rowId xmlns:a16="http://schemas.microsoft.com/office/drawing/2014/main" val="10011"/>
                  </a:ext>
                </a:extLst>
              </a:tr>
              <a:tr h="0">
                <a:tc gridSpan="4">
                  <a:txBody>
                    <a:bodyPr/>
                    <a:lstStyle/>
                    <a:p>
                      <a:pPr algn="l">
                        <a:spcAft>
                          <a:spcPts val="500"/>
                        </a:spcAft>
                        <a:defRPr sz="900" b="0">
                          <a:solidFill>
                            <a:srgbClr val="000000"/>
                          </a:solidFill>
                          <a:latin typeface="Lucida Sans"/>
                        </a:defRPr>
                      </a:pPr>
                      <a:r>
                        <a:rPr sz="700" b="1" i="0" u="none" dirty="0" err="1"/>
                        <a:t>Pathologisches</a:t>
                      </a:r>
                      <a:r>
                        <a:rPr sz="700" b="1" i="0" u="none" dirty="0"/>
                        <a:t> Stadium - </a:t>
                      </a:r>
                      <a:r>
                        <a:rPr sz="700" b="1" i="0" u="none" dirty="0" err="1"/>
                        <a:t>Adenokarzinome</a:t>
                      </a:r>
                      <a:endParaRPr sz="700" b="1" i="0" u="none" dirty="0"/>
                    </a:p>
                  </a:txBody>
                  <a:tcPr>
                    <a:solidFill>
                      <a:srgbClr val="FFE3BD"/>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2"/>
                  </a:ext>
                </a:extLst>
              </a:tr>
              <a:tr h="0">
                <a:tc>
                  <a:txBody>
                    <a:bodyPr/>
                    <a:lstStyle/>
                    <a:p>
                      <a:pPr algn="l">
                        <a:spcAft>
                          <a:spcPts val="500"/>
                        </a:spcAft>
                        <a:defRPr sz="900" b="0">
                          <a:solidFill>
                            <a:srgbClr val="000000"/>
                          </a:solidFill>
                          <a:latin typeface="Lucida Sans"/>
                        </a:defRPr>
                      </a:pPr>
                      <a:r>
                        <a:rPr sz="700" b="0" i="0" u="none"/>
                        <a:t>Stadium 0</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a:t>pTis</a:t>
                      </a:r>
                      <a:endParaRPr sz="700" b="0" i="0" u="none"/>
                    </a:p>
                  </a:txBody>
                  <a:tcPr>
                    <a:solidFill>
                      <a:srgbClr val="FCEACC"/>
                    </a:solidFill>
                  </a:tcPr>
                </a:tc>
                <a:tc>
                  <a:txBody>
                    <a:bodyPr/>
                    <a:lstStyle/>
                    <a:p>
                      <a:r>
                        <a:rPr lang="de-DE" sz="700" b="0" i="0" u="none"/>
                        <a:t>pN0</a:t>
                      </a:r>
                      <a:endParaRPr lang="de-DE" sz="120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a:p>
                  </a:txBody>
                  <a:tcPr>
                    <a:solidFill>
                      <a:srgbClr val="FCEACC"/>
                    </a:solidFill>
                  </a:tcPr>
                </a:tc>
                <a:extLst>
                  <a:ext uri="{0D108BD9-81ED-4DB2-BD59-A6C34878D82A}">
                    <a16:rowId xmlns:a16="http://schemas.microsoft.com/office/drawing/2014/main" val="10013"/>
                  </a:ext>
                </a:extLst>
              </a:tr>
              <a:tr h="0">
                <a:tc>
                  <a:txBody>
                    <a:bodyPr/>
                    <a:lstStyle/>
                    <a:p>
                      <a:pPr algn="l">
                        <a:spcAft>
                          <a:spcPts val="500"/>
                        </a:spcAft>
                        <a:defRPr sz="900" b="0">
                          <a:solidFill>
                            <a:srgbClr val="000000"/>
                          </a:solidFill>
                          <a:latin typeface="Lucida Sans"/>
                        </a:defRPr>
                      </a:pPr>
                      <a:r>
                        <a:rPr sz="700" b="0" i="0" u="none"/>
                        <a:t>Stadium IA</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a:t>pT1a</a:t>
                      </a:r>
                      <a:endParaRPr sz="700" b="0" i="0" u="none"/>
                    </a:p>
                  </a:txBody>
                  <a:tcPr>
                    <a:solidFill>
                      <a:srgbClr val="FCEACC"/>
                    </a:solidFill>
                  </a:tcPr>
                </a:tc>
                <a:tc>
                  <a:txBody>
                    <a:bodyPr/>
                    <a:lstStyle/>
                    <a:p>
                      <a:r>
                        <a:rPr lang="de-DE" sz="700" b="0" i="0" u="none"/>
                        <a:t>pN0</a:t>
                      </a:r>
                      <a:endParaRPr lang="de-DE" sz="120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a:p>
                  </a:txBody>
                  <a:tcPr>
                    <a:solidFill>
                      <a:srgbClr val="FCEACC"/>
                    </a:solidFill>
                  </a:tcPr>
                </a:tc>
                <a:extLst>
                  <a:ext uri="{0D108BD9-81ED-4DB2-BD59-A6C34878D82A}">
                    <a16:rowId xmlns:a16="http://schemas.microsoft.com/office/drawing/2014/main" val="10014"/>
                  </a:ext>
                </a:extLst>
              </a:tr>
              <a:tr h="0">
                <a:tc>
                  <a:txBody>
                    <a:bodyPr/>
                    <a:lstStyle/>
                    <a:p>
                      <a:pPr algn="l">
                        <a:spcAft>
                          <a:spcPts val="500"/>
                        </a:spcAft>
                        <a:defRPr sz="900" b="0">
                          <a:solidFill>
                            <a:srgbClr val="000000"/>
                          </a:solidFill>
                          <a:latin typeface="Lucida Sans"/>
                        </a:defRPr>
                      </a:pPr>
                      <a:r>
                        <a:rPr sz="700" b="0" i="0" u="none"/>
                        <a:t>Stadium IB</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a:t>pT1b</a:t>
                      </a:r>
                      <a:endParaRPr sz="700" b="0" i="0" u="none"/>
                    </a:p>
                  </a:txBody>
                  <a:tcPr>
                    <a:solidFill>
                      <a:srgbClr val="FCEACC"/>
                    </a:solidFill>
                  </a:tcPr>
                </a:tc>
                <a:tc>
                  <a:txBody>
                    <a:bodyPr/>
                    <a:lstStyle/>
                    <a:p>
                      <a:r>
                        <a:rPr lang="de-DE" sz="700" b="0" i="0" u="none" dirty="0"/>
                        <a:t>pN0</a:t>
                      </a:r>
                      <a:endParaRPr lang="de-DE" sz="1200"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a:p>
                  </a:txBody>
                  <a:tcPr>
                    <a:solidFill>
                      <a:srgbClr val="FCEACC"/>
                    </a:solidFill>
                  </a:tcPr>
                </a:tc>
                <a:extLst>
                  <a:ext uri="{0D108BD9-81ED-4DB2-BD59-A6C34878D82A}">
                    <a16:rowId xmlns:a16="http://schemas.microsoft.com/office/drawing/2014/main" val="10015"/>
                  </a:ext>
                </a:extLst>
              </a:tr>
              <a:tr h="0">
                <a:tc>
                  <a:txBody>
                    <a:bodyPr/>
                    <a:lstStyle/>
                    <a:p>
                      <a:pPr algn="l">
                        <a:spcAft>
                          <a:spcPts val="500"/>
                        </a:spcAft>
                        <a:defRPr sz="900" b="0">
                          <a:solidFill>
                            <a:srgbClr val="000000"/>
                          </a:solidFill>
                          <a:latin typeface="Lucida Sans"/>
                        </a:defRPr>
                      </a:pPr>
                      <a:r>
                        <a:rPr sz="700" b="0" i="0" u="none"/>
                        <a:t>Stadium IIA</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a:t>pT2</a:t>
                      </a:r>
                      <a:endParaRPr sz="700" b="0" i="0" u="none"/>
                    </a:p>
                  </a:txBody>
                  <a:tcPr>
                    <a:solidFill>
                      <a:srgbClr val="FCEACC"/>
                    </a:solidFill>
                  </a:tcPr>
                </a:tc>
                <a:tc>
                  <a:txBody>
                    <a:bodyPr/>
                    <a:lstStyle/>
                    <a:p>
                      <a:r>
                        <a:rPr lang="de-DE" sz="700" b="0" i="0" u="none"/>
                        <a:t>pN0</a:t>
                      </a:r>
                      <a:endParaRPr lang="de-DE" sz="1200"/>
                    </a:p>
                  </a:txBody>
                  <a:tcPr>
                    <a:solidFill>
                      <a:srgbClr val="FCEACC"/>
                    </a:solidFill>
                  </a:tcPr>
                </a:tc>
                <a:tc>
                  <a:txBody>
                    <a:bodyPr/>
                    <a:lstStyle/>
                    <a:p>
                      <a:pPr algn="l">
                        <a:spcAft>
                          <a:spcPts val="500"/>
                        </a:spcAft>
                        <a:defRPr sz="900" b="0">
                          <a:solidFill>
                            <a:srgbClr val="000000"/>
                          </a:solidFill>
                          <a:latin typeface="Lucida Sans"/>
                        </a:defRPr>
                      </a:pPr>
                      <a:r>
                        <a:rPr lang="de-DE" sz="700" b="0" i="0" u="none" dirty="0"/>
                        <a:t>M0</a:t>
                      </a:r>
                      <a:endParaRPr sz="700" b="0" i="0" u="none" dirty="0"/>
                    </a:p>
                  </a:txBody>
                  <a:tcPr>
                    <a:solidFill>
                      <a:srgbClr val="FCEACC"/>
                    </a:solidFill>
                  </a:tcPr>
                </a:tc>
                <a:extLst>
                  <a:ext uri="{0D108BD9-81ED-4DB2-BD59-A6C34878D82A}">
                    <a16:rowId xmlns:a16="http://schemas.microsoft.com/office/drawing/2014/main" val="10016"/>
                  </a:ext>
                </a:extLst>
              </a:tr>
              <a:tr h="0">
                <a:tc>
                  <a:txBody>
                    <a:bodyPr/>
                    <a:lstStyle/>
                    <a:p>
                      <a:pPr algn="l">
                        <a:spcAft>
                          <a:spcPts val="500"/>
                        </a:spcAft>
                        <a:defRPr sz="900" b="0">
                          <a:solidFill>
                            <a:srgbClr val="000000"/>
                          </a:solidFill>
                          <a:latin typeface="Lucida Sans"/>
                        </a:defRPr>
                      </a:pPr>
                      <a:r>
                        <a:rPr sz="700" b="0" i="0" u="none"/>
                        <a:t>Stadium IIB</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a:t>pT1a, pT1b</a:t>
                      </a:r>
                      <a:endParaRPr sz="700" b="0" i="0" u="none"/>
                    </a:p>
                  </a:txBody>
                  <a:tcPr>
                    <a:solidFill>
                      <a:srgbClr val="FCEACC"/>
                    </a:solidFill>
                  </a:tcPr>
                </a:tc>
                <a:tc>
                  <a:txBody>
                    <a:bodyPr/>
                    <a:lstStyle/>
                    <a:p>
                      <a:r>
                        <a:rPr lang="de-DE" sz="700" b="0" i="0" u="none"/>
                        <a:t>pN1</a:t>
                      </a:r>
                      <a:endParaRPr lang="de-DE" sz="120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a:p>
                  </a:txBody>
                  <a:tcPr>
                    <a:solidFill>
                      <a:srgbClr val="FCEACC"/>
                    </a:solidFill>
                  </a:tcPr>
                </a:tc>
                <a:extLst>
                  <a:ext uri="{0D108BD9-81ED-4DB2-BD59-A6C34878D82A}">
                    <a16:rowId xmlns:a16="http://schemas.microsoft.com/office/drawing/2014/main" val="10017"/>
                  </a:ext>
                </a:extLst>
              </a:tr>
              <a:tr h="0">
                <a:tc rowSpan="3">
                  <a:txBody>
                    <a:bodyPr/>
                    <a:lstStyle/>
                    <a:p>
                      <a:pPr algn="l">
                        <a:spcAft>
                          <a:spcPts val="500"/>
                        </a:spcAft>
                        <a:defRPr sz="900" b="0">
                          <a:solidFill>
                            <a:srgbClr val="000000"/>
                          </a:solidFill>
                          <a:latin typeface="Lucida Sans"/>
                        </a:defRPr>
                      </a:pPr>
                      <a:r>
                        <a:rPr sz="700" b="0" i="0" u="none" dirty="0"/>
                        <a:t>Stadium IIIA</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a:t>pT1</a:t>
                      </a:r>
                      <a:endParaRPr sz="700" b="0" i="0" u="none"/>
                    </a:p>
                  </a:txBody>
                  <a:tcPr>
                    <a:solidFill>
                      <a:srgbClr val="FCEACC"/>
                    </a:solidFill>
                  </a:tcPr>
                </a:tc>
                <a:tc>
                  <a:txBody>
                    <a:bodyPr/>
                    <a:lstStyle/>
                    <a:p>
                      <a:r>
                        <a:rPr lang="de-DE" sz="700" b="0" i="0" u="none"/>
                        <a:t>pN2</a:t>
                      </a:r>
                      <a:endParaRPr lang="de-DE" sz="120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a:p>
                  </a:txBody>
                  <a:tcPr>
                    <a:solidFill>
                      <a:srgbClr val="FCEACC"/>
                    </a:solidFill>
                  </a:tcPr>
                </a:tc>
                <a:extLst>
                  <a:ext uri="{0D108BD9-81ED-4DB2-BD59-A6C34878D82A}">
                    <a16:rowId xmlns:a16="http://schemas.microsoft.com/office/drawing/2014/main" val="10018"/>
                  </a:ext>
                </a:extLst>
              </a:tr>
              <a:tr h="0">
                <a:tc vMerge="1">
                  <a:txBody>
                    <a:bodyPr/>
                    <a:lstStyle/>
                    <a:p>
                      <a:pPr algn="l">
                        <a:spcAft>
                          <a:spcPts val="500"/>
                        </a:spcAft>
                        <a:defRPr sz="900" b="0">
                          <a:solidFill>
                            <a:srgbClr val="000000"/>
                          </a:solidFill>
                          <a:latin typeface="Lucida Sans"/>
                        </a:defRPr>
                      </a:pP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pT2</a:t>
                      </a:r>
                      <a:endParaRPr sz="700" b="0" i="0" u="none" dirty="0"/>
                    </a:p>
                  </a:txBody>
                  <a:tcPr>
                    <a:solidFill>
                      <a:srgbClr val="FCEACC"/>
                    </a:solidFill>
                  </a:tcPr>
                </a:tc>
                <a:tc>
                  <a:txBody>
                    <a:bodyPr/>
                    <a:lstStyle/>
                    <a:p>
                      <a:r>
                        <a:rPr lang="de-DE" sz="700" b="0" i="0" u="none"/>
                        <a:t>pN1, pN2</a:t>
                      </a:r>
                      <a:endParaRPr lang="de-DE" sz="120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a:p>
                  </a:txBody>
                  <a:tcPr>
                    <a:solidFill>
                      <a:srgbClr val="FCEACC"/>
                    </a:solidFill>
                  </a:tcPr>
                </a:tc>
                <a:extLst>
                  <a:ext uri="{0D108BD9-81ED-4DB2-BD59-A6C34878D82A}">
                    <a16:rowId xmlns:a16="http://schemas.microsoft.com/office/drawing/2014/main" val="10019"/>
                  </a:ext>
                </a:extLst>
              </a:tr>
              <a:tr h="0">
                <a:tc vMerge="1">
                  <a:txBody>
                    <a:bodyPr/>
                    <a:lstStyle/>
                    <a:p>
                      <a:pPr algn="l">
                        <a:spcAft>
                          <a:spcPts val="500"/>
                        </a:spcAft>
                        <a:defRPr sz="900" b="0">
                          <a:solidFill>
                            <a:srgbClr val="000000"/>
                          </a:solidFill>
                          <a:latin typeface="Lucida Sans"/>
                        </a:defRPr>
                      </a:pP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pT3, pT4a</a:t>
                      </a:r>
                      <a:endParaRPr sz="700" b="0" i="0" u="none" dirty="0"/>
                    </a:p>
                  </a:txBody>
                  <a:tcPr>
                    <a:solidFill>
                      <a:srgbClr val="FCEACC"/>
                    </a:solidFill>
                  </a:tcPr>
                </a:tc>
                <a:tc>
                  <a:txBody>
                    <a:bodyPr/>
                    <a:lstStyle/>
                    <a:p>
                      <a:r>
                        <a:rPr lang="de-DE" sz="700" b="0" i="0" u="none"/>
                        <a:t>pN0</a:t>
                      </a:r>
                      <a:endParaRPr lang="de-DE" sz="1200"/>
                    </a:p>
                  </a:txBody>
                  <a:tcPr>
                    <a:solidFill>
                      <a:srgbClr val="FCEACC"/>
                    </a:solidFill>
                  </a:tcPr>
                </a:tc>
                <a:tc>
                  <a:txBody>
                    <a:bodyPr/>
                    <a:lstStyle/>
                    <a:p>
                      <a:pPr algn="l">
                        <a:spcAft>
                          <a:spcPts val="500"/>
                        </a:spcAft>
                        <a:defRPr sz="900" b="0">
                          <a:solidFill>
                            <a:srgbClr val="000000"/>
                          </a:solidFill>
                          <a:latin typeface="Lucida Sans"/>
                        </a:defRPr>
                      </a:pPr>
                      <a:r>
                        <a:rPr lang="de-DE" sz="700" b="0" i="0" u="none" dirty="0"/>
                        <a:t>M0</a:t>
                      </a:r>
                      <a:endParaRPr sz="700" b="0" i="0" u="none" dirty="0"/>
                    </a:p>
                  </a:txBody>
                  <a:tcPr anchor="ctr">
                    <a:solidFill>
                      <a:srgbClr val="FCEACC"/>
                    </a:solidFill>
                  </a:tcPr>
                </a:tc>
                <a:extLst>
                  <a:ext uri="{0D108BD9-81ED-4DB2-BD59-A6C34878D82A}">
                    <a16:rowId xmlns:a16="http://schemas.microsoft.com/office/drawing/2014/main" val="10020"/>
                  </a:ext>
                </a:extLst>
              </a:tr>
              <a:tr h="0">
                <a:tc rowSpan="3">
                  <a:txBody>
                    <a:bodyPr/>
                    <a:lstStyle/>
                    <a:p>
                      <a:pPr algn="l">
                        <a:spcAft>
                          <a:spcPts val="500"/>
                        </a:spcAft>
                        <a:defRPr sz="900" b="0">
                          <a:solidFill>
                            <a:srgbClr val="000000"/>
                          </a:solidFill>
                          <a:latin typeface="Lucida Sans"/>
                        </a:defRPr>
                      </a:pPr>
                      <a:r>
                        <a:rPr sz="700" b="0" i="0" u="none" dirty="0"/>
                        <a:t>Stadium IIIB  </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dirty="0"/>
                        <a:t>pT2</a:t>
                      </a:r>
                      <a:endParaRPr sz="700" b="0" i="0" u="none" dirty="0"/>
                    </a:p>
                  </a:txBody>
                  <a:tcPr>
                    <a:solidFill>
                      <a:srgbClr val="FCEACC"/>
                    </a:solidFill>
                  </a:tcPr>
                </a:tc>
                <a:tc>
                  <a:txBody>
                    <a:bodyPr/>
                    <a:lstStyle/>
                    <a:p>
                      <a:r>
                        <a:rPr lang="de-DE" sz="700" b="0" i="0" u="none"/>
                        <a:t>pN2</a:t>
                      </a:r>
                      <a:endParaRPr lang="de-DE" sz="120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a:p>
                  </a:txBody>
                  <a:tcPr>
                    <a:solidFill>
                      <a:srgbClr val="FCEACC"/>
                    </a:solidFill>
                  </a:tcPr>
                </a:tc>
                <a:extLst>
                  <a:ext uri="{0D108BD9-81ED-4DB2-BD59-A6C34878D82A}">
                    <a16:rowId xmlns:a16="http://schemas.microsoft.com/office/drawing/2014/main" val="10021"/>
                  </a:ext>
                </a:extLst>
              </a:tr>
              <a:tr h="0">
                <a:tc vMerge="1">
                  <a:txBody>
                    <a:bodyPr/>
                    <a:lstStyle/>
                    <a:p>
                      <a:pPr algn="l">
                        <a:spcAft>
                          <a:spcPts val="500"/>
                        </a:spcAft>
                        <a:defRPr sz="900" b="0">
                          <a:solidFill>
                            <a:srgbClr val="000000"/>
                          </a:solidFill>
                          <a:latin typeface="Lucida Sans"/>
                        </a:defRPr>
                      </a:pP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pT3</a:t>
                      </a:r>
                      <a:endParaRPr sz="700" b="0" i="0" u="none" dirty="0"/>
                    </a:p>
                  </a:txBody>
                  <a:tcPr>
                    <a:solidFill>
                      <a:srgbClr val="FCEACC"/>
                    </a:solidFill>
                  </a:tcPr>
                </a:tc>
                <a:tc>
                  <a:txBody>
                    <a:bodyPr/>
                    <a:lstStyle/>
                    <a:p>
                      <a:r>
                        <a:rPr lang="de-DE" sz="700" b="0" i="0" u="none"/>
                        <a:t>pN1, pN2</a:t>
                      </a:r>
                      <a:endParaRPr lang="de-DE" sz="120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dirty="0"/>
                    </a:p>
                  </a:txBody>
                  <a:tcPr>
                    <a:solidFill>
                      <a:srgbClr val="FCEACC"/>
                    </a:solidFill>
                  </a:tcPr>
                </a:tc>
                <a:extLst>
                  <a:ext uri="{0D108BD9-81ED-4DB2-BD59-A6C34878D82A}">
                    <a16:rowId xmlns:a16="http://schemas.microsoft.com/office/drawing/2014/main" val="10022"/>
                  </a:ext>
                </a:extLst>
              </a:tr>
              <a:tr h="0">
                <a:tc vMerge="1">
                  <a:txBody>
                    <a:bodyPr/>
                    <a:lstStyle/>
                    <a:p>
                      <a:pPr algn="l">
                        <a:spcAft>
                          <a:spcPts val="500"/>
                        </a:spcAft>
                        <a:defRPr sz="900" b="0">
                          <a:solidFill>
                            <a:srgbClr val="000000"/>
                          </a:solidFill>
                          <a:latin typeface="Lucida Sans"/>
                        </a:defRPr>
                      </a:pP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pT4a</a:t>
                      </a:r>
                      <a:endParaRPr sz="700" b="0" i="0" u="none" dirty="0"/>
                    </a:p>
                  </a:txBody>
                  <a:tcPr>
                    <a:solidFill>
                      <a:srgbClr val="FCEACC"/>
                    </a:solidFill>
                  </a:tcPr>
                </a:tc>
                <a:tc>
                  <a:txBody>
                    <a:bodyPr/>
                    <a:lstStyle/>
                    <a:p>
                      <a:r>
                        <a:rPr lang="de-DE" sz="700" b="0" i="0" u="none"/>
                        <a:t>pN1</a:t>
                      </a:r>
                      <a:endParaRPr lang="de-DE" sz="120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dirty="0"/>
                    </a:p>
                  </a:txBody>
                  <a:tcPr>
                    <a:solidFill>
                      <a:srgbClr val="FCEACC"/>
                    </a:solidFill>
                  </a:tcPr>
                </a:tc>
                <a:extLst>
                  <a:ext uri="{0D108BD9-81ED-4DB2-BD59-A6C34878D82A}">
                    <a16:rowId xmlns:a16="http://schemas.microsoft.com/office/drawing/2014/main" val="10023"/>
                  </a:ext>
                </a:extLst>
              </a:tr>
              <a:tr h="0">
                <a:tc rowSpan="3">
                  <a:txBody>
                    <a:bodyPr/>
                    <a:lstStyle/>
                    <a:p>
                      <a:pPr algn="l">
                        <a:spcAft>
                          <a:spcPts val="500"/>
                        </a:spcAft>
                        <a:defRPr sz="900" b="0">
                          <a:solidFill>
                            <a:srgbClr val="000000"/>
                          </a:solidFill>
                          <a:latin typeface="Lucida Sans"/>
                        </a:defRPr>
                      </a:pPr>
                      <a:r>
                        <a:rPr sz="700" b="0" i="0" u="none" dirty="0"/>
                        <a:t>Stadium IVA  </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a:t>pT4a</a:t>
                      </a:r>
                      <a:endParaRPr sz="700" b="0" i="0" u="none"/>
                    </a:p>
                  </a:txBody>
                  <a:tcPr>
                    <a:solidFill>
                      <a:srgbClr val="FCEACC"/>
                    </a:solidFill>
                  </a:tcPr>
                </a:tc>
                <a:tc>
                  <a:txBody>
                    <a:bodyPr/>
                    <a:lstStyle/>
                    <a:p>
                      <a:r>
                        <a:rPr lang="de-DE" sz="700" b="0" i="0" u="none"/>
                        <a:t>pN2</a:t>
                      </a:r>
                      <a:endParaRPr lang="de-DE" sz="120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a:p>
                  </a:txBody>
                  <a:tcPr>
                    <a:solidFill>
                      <a:srgbClr val="FCEACC"/>
                    </a:solidFill>
                  </a:tcPr>
                </a:tc>
                <a:extLst>
                  <a:ext uri="{0D108BD9-81ED-4DB2-BD59-A6C34878D82A}">
                    <a16:rowId xmlns:a16="http://schemas.microsoft.com/office/drawing/2014/main" val="10024"/>
                  </a:ext>
                </a:extLst>
              </a:tr>
              <a:tr h="0">
                <a:tc vMerge="1">
                  <a:txBody>
                    <a:bodyPr/>
                    <a:lstStyle/>
                    <a:p>
                      <a:pPr algn="l">
                        <a:spcAft>
                          <a:spcPts val="500"/>
                        </a:spcAft>
                        <a:defRPr sz="900" b="0">
                          <a:solidFill>
                            <a:srgbClr val="000000"/>
                          </a:solidFill>
                          <a:latin typeface="Lucida Sans"/>
                        </a:defRPr>
                      </a:pP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pT4b</a:t>
                      </a:r>
                      <a:endParaRPr sz="700" b="0" i="0" u="none" dirty="0"/>
                    </a:p>
                  </a:txBody>
                  <a:tcPr>
                    <a:solidFill>
                      <a:srgbClr val="FCEACC"/>
                    </a:solidFill>
                  </a:tcPr>
                </a:tc>
                <a:tc>
                  <a:txBody>
                    <a:bodyPr/>
                    <a:lstStyle/>
                    <a:p>
                      <a:r>
                        <a:rPr lang="de-DE" sz="700" b="0" i="0" u="none"/>
                        <a:t>Jedes pN</a:t>
                      </a:r>
                      <a:endParaRPr lang="de-DE" sz="120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dirty="0"/>
                    </a:p>
                  </a:txBody>
                  <a:tcPr>
                    <a:solidFill>
                      <a:srgbClr val="FCEACC"/>
                    </a:solidFill>
                  </a:tcPr>
                </a:tc>
                <a:extLst>
                  <a:ext uri="{0D108BD9-81ED-4DB2-BD59-A6C34878D82A}">
                    <a16:rowId xmlns:a16="http://schemas.microsoft.com/office/drawing/2014/main" val="10025"/>
                  </a:ext>
                </a:extLst>
              </a:tr>
              <a:tr h="0">
                <a:tc vMerge="1">
                  <a:txBody>
                    <a:bodyPr/>
                    <a:lstStyle/>
                    <a:p>
                      <a:pPr algn="l">
                        <a:spcAft>
                          <a:spcPts val="500"/>
                        </a:spcAft>
                        <a:defRPr sz="900" b="0">
                          <a:solidFill>
                            <a:srgbClr val="000000"/>
                          </a:solidFill>
                          <a:latin typeface="Lucida Sans"/>
                        </a:defRPr>
                      </a:pP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Jedes pT</a:t>
                      </a:r>
                      <a:endParaRPr sz="700" b="0" i="0" u="none" dirty="0"/>
                    </a:p>
                  </a:txBody>
                  <a:tcPr>
                    <a:solidFill>
                      <a:srgbClr val="FCEACC"/>
                    </a:solidFill>
                  </a:tcPr>
                </a:tc>
                <a:tc>
                  <a:txBody>
                    <a:bodyPr/>
                    <a:lstStyle/>
                    <a:p>
                      <a:r>
                        <a:rPr lang="de-DE" sz="700" b="0" i="0" u="none"/>
                        <a:t>pN3</a:t>
                      </a:r>
                      <a:endParaRPr lang="de-DE" sz="1200"/>
                    </a:p>
                  </a:txBody>
                  <a:tcPr>
                    <a:solidFill>
                      <a:srgbClr val="FCEACC"/>
                    </a:solidFill>
                  </a:tcPr>
                </a:tc>
                <a:tc>
                  <a:txBody>
                    <a:bodyPr/>
                    <a:lstStyle/>
                    <a:p>
                      <a:pPr algn="l">
                        <a:spcAft>
                          <a:spcPts val="500"/>
                        </a:spcAft>
                        <a:defRPr sz="900" b="0">
                          <a:solidFill>
                            <a:srgbClr val="000000"/>
                          </a:solidFill>
                          <a:latin typeface="Lucida Sans"/>
                        </a:defRPr>
                      </a:pPr>
                      <a:r>
                        <a:rPr lang="de-DE" sz="700" b="0" i="0" u="none"/>
                        <a:t>M0</a:t>
                      </a:r>
                      <a:endParaRPr sz="700" b="0" i="0" u="none" dirty="0"/>
                    </a:p>
                  </a:txBody>
                  <a:tcPr>
                    <a:solidFill>
                      <a:srgbClr val="FCEACC"/>
                    </a:solidFill>
                  </a:tcPr>
                </a:tc>
                <a:extLst>
                  <a:ext uri="{0D108BD9-81ED-4DB2-BD59-A6C34878D82A}">
                    <a16:rowId xmlns:a16="http://schemas.microsoft.com/office/drawing/2014/main" val="10026"/>
                  </a:ext>
                </a:extLst>
              </a:tr>
              <a:tr h="0">
                <a:tc>
                  <a:txBody>
                    <a:bodyPr/>
                    <a:lstStyle/>
                    <a:p>
                      <a:pPr algn="l">
                        <a:spcAft>
                          <a:spcPts val="500"/>
                        </a:spcAft>
                        <a:defRPr sz="900" b="0">
                          <a:solidFill>
                            <a:srgbClr val="000000"/>
                          </a:solidFill>
                          <a:latin typeface="Lucida Sans"/>
                        </a:defRPr>
                      </a:pPr>
                      <a:r>
                        <a:rPr sz="700" b="0" i="0" u="none"/>
                        <a:t>Stadium IVB</a:t>
                      </a:r>
                    </a:p>
                  </a:txBody>
                  <a:tcPr>
                    <a:solidFill>
                      <a:srgbClr val="FCEACC"/>
                    </a:solidFill>
                  </a:tcPr>
                </a:tc>
                <a:tc>
                  <a:txBody>
                    <a:bodyPr/>
                    <a:lstStyle/>
                    <a:p>
                      <a:pPr algn="l">
                        <a:spcAft>
                          <a:spcPts val="500"/>
                        </a:spcAft>
                        <a:defRPr sz="900" b="0">
                          <a:solidFill>
                            <a:srgbClr val="000000"/>
                          </a:solidFill>
                          <a:latin typeface="Lucida Sans"/>
                        </a:defRPr>
                      </a:pPr>
                      <a:r>
                        <a:rPr lang="de-DE" sz="700" b="0" i="0" u="none" dirty="0"/>
                        <a:t>Jedes </a:t>
                      </a:r>
                      <a:r>
                        <a:rPr lang="de-DE" sz="700" b="0" i="0" u="none" dirty="0" err="1"/>
                        <a:t>pT</a:t>
                      </a:r>
                      <a:endParaRPr sz="700" b="0" i="0" u="none" dirty="0"/>
                    </a:p>
                  </a:txBody>
                  <a:tcPr>
                    <a:solidFill>
                      <a:srgbClr val="FCEACC"/>
                    </a:solidFill>
                  </a:tcPr>
                </a:tc>
                <a:tc>
                  <a:txBody>
                    <a:bodyPr/>
                    <a:lstStyle/>
                    <a:p>
                      <a:r>
                        <a:rPr lang="de-DE" sz="700" b="0" i="0" u="none" dirty="0"/>
                        <a:t>Jedes </a:t>
                      </a:r>
                      <a:r>
                        <a:rPr lang="de-DE" sz="700" b="0" i="0" u="none" dirty="0" err="1"/>
                        <a:t>pN</a:t>
                      </a:r>
                      <a:endParaRPr lang="de-DE" sz="1200" dirty="0"/>
                    </a:p>
                  </a:txBody>
                  <a:tcPr>
                    <a:solidFill>
                      <a:srgbClr val="FCEACC"/>
                    </a:solidFill>
                  </a:tcPr>
                </a:tc>
                <a:tc>
                  <a:txBody>
                    <a:bodyPr/>
                    <a:lstStyle/>
                    <a:p>
                      <a:pPr algn="l">
                        <a:spcAft>
                          <a:spcPts val="500"/>
                        </a:spcAft>
                        <a:defRPr sz="900" b="0">
                          <a:solidFill>
                            <a:srgbClr val="000000"/>
                          </a:solidFill>
                          <a:latin typeface="Lucida Sans"/>
                        </a:defRPr>
                      </a:pPr>
                      <a:r>
                        <a:rPr lang="de-DE" sz="700" b="0" i="0" u="none" dirty="0"/>
                        <a:t>M1</a:t>
                      </a:r>
                      <a:endParaRPr sz="700" b="0" i="0" u="none" dirty="0"/>
                    </a:p>
                  </a:txBody>
                  <a:tcPr>
                    <a:solidFill>
                      <a:srgbClr val="FCEACC"/>
                    </a:solidFill>
                  </a:tcPr>
                </a:tc>
                <a:extLst>
                  <a:ext uri="{0D108BD9-81ED-4DB2-BD59-A6C34878D82A}">
                    <a16:rowId xmlns:a16="http://schemas.microsoft.com/office/drawing/2014/main" val="1002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Leitlinien-Eckdaten</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767961668"/>
              </p:ext>
            </p:extLst>
          </p:nvPr>
        </p:nvGraphicFramePr>
        <p:xfrm>
          <a:off x="261601" y="1412776"/>
          <a:ext cx="8208912" cy="3739686"/>
        </p:xfrm>
        <a:graphic>
          <a:graphicData uri="http://schemas.openxmlformats.org/drawingml/2006/table">
            <a:tbl>
              <a:tblPr firstRow="1" bandRow="1">
                <a:tableStyleId>{2D5ABB26-0587-4C30-8999-92F81FD0307C}</a:tableStyleId>
              </a:tblPr>
              <a:tblGrid>
                <a:gridCol w="1800200">
                  <a:extLst>
                    <a:ext uri="{9D8B030D-6E8A-4147-A177-3AD203B41FA5}">
                      <a16:colId xmlns:a16="http://schemas.microsoft.com/office/drawing/2014/main" val="1406973512"/>
                    </a:ext>
                  </a:extLst>
                </a:gridCol>
                <a:gridCol w="6408712">
                  <a:extLst>
                    <a:ext uri="{9D8B030D-6E8A-4147-A177-3AD203B41FA5}">
                      <a16:colId xmlns:a16="http://schemas.microsoft.com/office/drawing/2014/main" val="1529656610"/>
                    </a:ext>
                  </a:extLst>
                </a:gridCol>
              </a:tblGrid>
              <a:tr h="410638">
                <a:tc gridSpan="2">
                  <a:txBody>
                    <a:bodyPr/>
                    <a:lstStyle/>
                    <a:p>
                      <a:pPr>
                        <a:spcBef>
                          <a:spcPts val="1200"/>
                        </a:spcBef>
                        <a:spcAft>
                          <a:spcPts val="1200"/>
                        </a:spcAft>
                      </a:pPr>
                      <a:endParaRPr lang="de-DE" sz="1400" b="1" dirty="0">
                        <a:solidFill>
                          <a:srgbClr val="F29400"/>
                        </a:solidFill>
                      </a:endParaRPr>
                    </a:p>
                  </a:txBody>
                  <a:tcPr/>
                </a:tc>
                <a:tc hMerge="1">
                  <a:txBody>
                    <a:bodyPr/>
                    <a:lstStyle/>
                    <a:p>
                      <a:pPr>
                        <a:spcBef>
                          <a:spcPts val="1200"/>
                        </a:spcBef>
                        <a:spcAft>
                          <a:spcPts val="1200"/>
                        </a:spcAft>
                      </a:pPr>
                      <a:r>
                        <a:rPr lang="de-DE" dirty="0"/>
                        <a:t>{N} Autorinnen und Autoren</a:t>
                      </a:r>
                    </a:p>
                  </a:txBody>
                  <a:tcPr/>
                </a:tc>
                <a:extLst>
                  <a:ext uri="{0D108BD9-81ED-4DB2-BD59-A6C34878D82A}">
                    <a16:rowId xmlns:a16="http://schemas.microsoft.com/office/drawing/2014/main" val="621736096"/>
                  </a:ext>
                </a:extLst>
              </a:tr>
              <a:tr h="43683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400" b="1" dirty="0"/>
                        <a:t>Leitliniengruppe:</a:t>
                      </a:r>
                    </a:p>
                  </a:txBody>
                  <a:tcPr/>
                </a:tc>
                <a:tc>
                  <a:txBody>
                    <a:bodyPr/>
                    <a:lstStyle/>
                    <a:p>
                      <a:pPr>
                        <a:defRPr sz="1400"/>
                      </a:pPr>
                      <a:r>
                        <a:rPr dirty="0"/>
                        <a:t>46 </a:t>
                      </a:r>
                      <a:r>
                        <a:rPr dirty="0" err="1"/>
                        <a:t>Mandatsträger</a:t>
                      </a:r>
                      <a:r>
                        <a:rPr dirty="0"/>
                        <a:t> von 27 </a:t>
                      </a:r>
                      <a:r>
                        <a:rPr dirty="0" err="1"/>
                        <a:t>Fachgesellschaften</a:t>
                      </a:r>
                      <a:endParaRPr dirty="0"/>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sz="1400" b="1" dirty="0"/>
                        <a:t>Koordination und Redaktion:</a:t>
                      </a:r>
                    </a:p>
                  </a:txBody>
                  <a:tcPr/>
                </a:tc>
                <a:tc>
                  <a:txBody>
                    <a:bodyPr/>
                    <a:lstStyle/>
                    <a:p>
                      <a:pPr marL="0" marR="0" lvl="0" indent="0" algn="l" defTabSz="457200" rtl="0" eaLnBrk="1" fontAlgn="auto" latinLnBrk="0" hangingPunct="1">
                        <a:lnSpc>
                          <a:spcPct val="100000"/>
                        </a:lnSpc>
                        <a:spcBef>
                          <a:spcPts val="1200"/>
                        </a:spcBef>
                        <a:spcAft>
                          <a:spcPts val="700"/>
                        </a:spcAft>
                        <a:buClrTx/>
                        <a:buSzTx/>
                        <a:buFontTx/>
                        <a:buNone/>
                        <a:tabLst/>
                        <a:defRPr sz="1400" b="1"/>
                      </a:pPr>
                      <a:r>
                        <a:rPr dirty="0" err="1"/>
                        <a:t>Leitlinienkoordination</a:t>
                      </a:r>
                      <a:endParaRPr dirty="0"/>
                    </a:p>
                    <a:p>
                      <a:pPr>
                        <a:spcAft>
                          <a:spcPts val="700"/>
                        </a:spcAft>
                        <a:defRPr sz="1400"/>
                      </a:pPr>
                      <a:r>
                        <a:rPr dirty="0"/>
                        <a:t>Prof. Dr. med. Matthias P. A. Ebert  </a:t>
                      </a:r>
                    </a:p>
                    <a:p>
                      <a:pPr>
                        <a:spcAft>
                          <a:spcPts val="700"/>
                        </a:spcAft>
                        <a:defRPr sz="1400"/>
                      </a:pPr>
                      <a:r>
                        <a:rPr dirty="0"/>
                        <a:t>Prof. Dr. med. Rainer </a:t>
                      </a:r>
                      <a:r>
                        <a:rPr dirty="0" err="1"/>
                        <a:t>Porschen</a:t>
                      </a:r>
                      <a:r>
                        <a:rPr dirty="0"/>
                        <a:t>  </a:t>
                      </a:r>
                    </a:p>
                    <a:p>
                      <a:pPr>
                        <a:spcAft>
                          <a:spcPts val="700"/>
                        </a:spcAft>
                        <a:defRPr sz="1400"/>
                      </a:pPr>
                      <a:r>
                        <a:rPr dirty="0"/>
                        <a:t>  </a:t>
                      </a:r>
                    </a:p>
                    <a:p>
                      <a:pPr>
                        <a:spcAft>
                          <a:spcPts val="700"/>
                        </a:spcAft>
                        <a:defRPr sz="1400" b="1"/>
                      </a:pPr>
                      <a:r>
                        <a:rPr dirty="0"/>
                        <a:t> </a:t>
                      </a:r>
                      <a:r>
                        <a:rPr dirty="0" err="1"/>
                        <a:t>Leitlinienmanagement</a:t>
                      </a:r>
                      <a:r>
                        <a:rPr dirty="0"/>
                        <a:t>  </a:t>
                      </a:r>
                    </a:p>
                    <a:p>
                      <a:pPr>
                        <a:spcAft>
                          <a:spcPts val="700"/>
                        </a:spcAft>
                        <a:defRPr sz="1400"/>
                      </a:pPr>
                      <a:r>
                        <a:rPr dirty="0"/>
                        <a:t>Dipl.-</a:t>
                      </a:r>
                      <a:r>
                        <a:rPr dirty="0" err="1"/>
                        <a:t>Troph</a:t>
                      </a:r>
                      <a:r>
                        <a:rPr dirty="0"/>
                        <a:t>. Lars Klug Deutsche Gesellschaft für </a:t>
                      </a:r>
                      <a:r>
                        <a:rPr dirty="0" err="1"/>
                        <a:t>Gastroenterologie</a:t>
                      </a:r>
                      <a:r>
                        <a:rPr dirty="0"/>
                        <a:t>,</a:t>
                      </a:r>
                    </a:p>
                    <a:p>
                      <a:pPr>
                        <a:spcAft>
                          <a:spcPts val="700"/>
                        </a:spcAft>
                        <a:defRPr sz="1400"/>
                      </a:pPr>
                      <a:r>
                        <a:rPr dirty="0" err="1"/>
                        <a:t>Verdauungs</a:t>
                      </a:r>
                      <a:r>
                        <a:rPr dirty="0"/>
                        <a:t>- und </a:t>
                      </a:r>
                      <a:r>
                        <a:rPr dirty="0" err="1"/>
                        <a:t>Stoffwechselkrankheiten</a:t>
                      </a:r>
                      <a:r>
                        <a:rPr dirty="0"/>
                        <a:t> \(DGVS\)</a:t>
                      </a:r>
                    </a:p>
                    <a:p>
                      <a:endParaRPr dirty="0"/>
                    </a:p>
                  </a:txBody>
                  <a:tcPr/>
                </a:tc>
                <a:extLst>
                  <a:ext uri="{0D108BD9-81ED-4DB2-BD59-A6C34878D82A}">
                    <a16:rowId xmlns:a16="http://schemas.microsoft.com/office/drawing/2014/main" val="1562164247"/>
                  </a:ext>
                </a:extLst>
              </a:tr>
              <a:tr h="410638">
                <a:tc>
                  <a:txBody>
                    <a:bodyPr/>
                    <a:lstStyle/>
                    <a:p>
                      <a:pPr>
                        <a:spcBef>
                          <a:spcPts val="1200"/>
                        </a:spcBef>
                        <a:spcAft>
                          <a:spcPts val="1200"/>
                        </a:spcAft>
                      </a:pPr>
                      <a:endParaRPr lang="de-DE" sz="1400" dirty="0"/>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400" kern="1200" dirty="0">
                        <a:solidFill>
                          <a:schemeClr val="tx1"/>
                        </a:solidFill>
                        <a:effectLst/>
                        <a:latin typeface="+mn-lt"/>
                        <a:ea typeface="+mn-ea"/>
                        <a:cs typeface="+mn-cs"/>
                      </a:endParaRPr>
                    </a:p>
                  </a:txBody>
                  <a:tcPr/>
                </a:tc>
                <a:extLst>
                  <a:ext uri="{0D108BD9-81ED-4DB2-BD59-A6C34878D82A}">
                    <a16:rowId xmlns:a16="http://schemas.microsoft.com/office/drawing/2014/main" val="4087752969"/>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230430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6.5: Pathologie</a:t>
            </a:r>
          </a:p>
        </p:txBody>
      </p:sp>
      <p:graphicFrame>
        <p:nvGraphicFramePr>
          <p:cNvPr id="3" name="Table 2"/>
          <p:cNvGraphicFramePr>
            <a:graphicFrameLocks noGrp="1"/>
          </p:cNvGraphicFramePr>
          <p:nvPr/>
        </p:nvGraphicFramePr>
        <p:xfrm>
          <a:off x="360000" y="1890000"/>
          <a:ext cx="7920000" cy="3103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Der histopathologische Befund an lokalen Exzidaten (endoskopische Resektion; ER) soll folgende Angaben enthalten:</a:t>
                      </a:r>
                    </a:p>
                    <a:p>
                      <a:pPr marL="171450" indent="-171450">
                        <a:buChar char="•"/>
                      </a:pPr>
                      <a:r>
                        <a:rPr sz="1000" u="none">
                          <a:latin typeface="Lucida Sans"/>
                        </a:rPr>
                        <a:t>Größe der neoplastischen Läsion (wenn möglich in 3 Dimensionen)</a:t>
                      </a:r>
                    </a:p>
                    <a:p>
                      <a:pPr marL="171450" indent="-171450">
                        <a:buChar char="•"/>
                      </a:pPr>
                      <a:r>
                        <a:rPr sz="1000" u="none">
                          <a:latin typeface="Lucida Sans"/>
                        </a:rPr>
                        <a:t>Art der neoplastischen Läsion (LGD/LGIEN, HGD/HGIEN, Karzinom) – insbesondere, ob ein invasives Karzinom vorliegt (bei HGD/HGIEN: Klassifikation am Resektat als pTis nach UICC)</a:t>
                      </a:r>
                    </a:p>
                    <a:p>
                      <a:pPr marL="171450" indent="-171450">
                        <a:buChar char="•"/>
                      </a:pPr>
                      <a:r>
                        <a:rPr sz="1000" u="none">
                          <a:latin typeface="Lucida Sans"/>
                        </a:rPr>
                        <a:t>Bei Karzinomnachweis: Histologischer Typ nach WHO (insbesondere Unterscheidung Plattenepithel- versus Adenokarzinom, andere seltene Typen)</a:t>
                      </a:r>
                    </a:p>
                    <a:p>
                      <a:pPr marL="171450" indent="-171450">
                        <a:buChar char="•"/>
                      </a:pPr>
                      <a:r>
                        <a:rPr sz="1000" u="none">
                          <a:latin typeface="Lucida Sans"/>
                        </a:rPr>
                        <a:t>Bei invasiven Adenokarzinomen: Differenzierungsgrad (Grading) nach aktueller WHO-Klassifikation</a:t>
                      </a:r>
                    </a:p>
                    <a:p>
                      <a:pPr marL="171450" indent="-171450">
                        <a:buChar char="•"/>
                      </a:pPr>
                      <a:r>
                        <a:rPr sz="1000" u="none">
                          <a:latin typeface="Lucida Sans"/>
                        </a:rPr>
                        <a:t>Maximale Tiefe der Infiltration: pT1a (m1, m2, m3, m4)/pT1b (sm1, sm2, sm3) plus Infiltrationstiefe in µm (oder höhere pT-Kategorie)</a:t>
                      </a:r>
                    </a:p>
                    <a:p>
                      <a:pPr marL="171450" indent="-171450">
                        <a:buChar char="•"/>
                      </a:pPr>
                      <a:r>
                        <a:rPr sz="1000" u="none">
                          <a:latin typeface="Lucida Sans"/>
                        </a:rPr>
                        <a:t>Lymphgefäß- und/oder Veneninvasion (L0 vs. L1, V0 vs. V1)</a:t>
                      </a:r>
                    </a:p>
                    <a:p>
                      <a:pPr marL="171450" indent="-171450">
                        <a:buChar char="•"/>
                        <a:defRPr sz="1000">
                          <a:solidFill>
                            <a:srgbClr val="000000"/>
                          </a:solidFill>
                          <a:latin typeface="Lucida Sans"/>
                        </a:defRPr>
                      </a:pPr>
                      <a:r>
                        <a:rPr sz="1000" u="none">
                          <a:latin typeface="Lucida Sans"/>
                        </a:rPr>
                        <a:t>Zusammenfassende Einschätzung des LK-Metastasierungsrisikos: Low risk vs. High risk-Resektionsränder bzgl. der Neoplasie (bei ER in toto zirkulärer und basaler Resektionsrand bei „piecemeal“-ER basaler Resektionsrand, da hier der zirkuläre Resektionsrand in der Regel histopathologisch als RX gewertet werden muss)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021-023OL-4.0-6.22-2023G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6.5: Pathologie</a:t>
            </a:r>
          </a:p>
        </p:txBody>
      </p:sp>
      <p:graphicFrame>
        <p:nvGraphicFramePr>
          <p:cNvPr id="3" name="Table 2"/>
          <p:cNvGraphicFramePr>
            <a:graphicFrameLocks noGrp="1"/>
          </p:cNvGraphicFramePr>
          <p:nvPr/>
        </p:nvGraphicFramePr>
        <p:xfrm>
          <a:off x="360000" y="1890000"/>
          <a:ext cx="7920000" cy="2950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Der histopathologische Befund an Operationsresektaten soll folgende Angaben enthalten:</a:t>
                      </a:r>
                    </a:p>
                    <a:p>
                      <a:pPr marL="171450" indent="-171450">
                        <a:buChar char="•"/>
                      </a:pPr>
                      <a:r>
                        <a:rPr sz="1000" u="none">
                          <a:latin typeface="Lucida Sans"/>
                        </a:rPr>
                        <a:t>Größe der neoplastischen Läsion (wenn möglich in 3 Dimensionen)</a:t>
                      </a:r>
                    </a:p>
                    <a:p>
                      <a:pPr marL="171450" indent="-171450">
                        <a:buChar char="•"/>
                      </a:pPr>
                      <a:r>
                        <a:rPr sz="1000" u="none">
                          <a:latin typeface="Lucida Sans"/>
                        </a:rPr>
                        <a:t>Lokalisation des Tumorzentrums in Beziehung zum ösophagogastralen Übergang (ÖGÜ) und Angabe, ob der Tumor den ÖGÜ kreuzt (wenn möglich)</a:t>
                      </a:r>
                    </a:p>
                    <a:p>
                      <a:pPr marL="171450" indent="-171450">
                        <a:buChar char="•"/>
                      </a:pPr>
                      <a:r>
                        <a:rPr sz="1000" u="none">
                          <a:latin typeface="Lucida Sans"/>
                        </a:rPr>
                        <a:t>Art der neoplastischen Läsion (LGD/LGIEN, HGD/HGIEN, Karzinom) – insbesondere, ob ein Karzinom vorliegt (bei HGD/HGIEN: Klassifikation als pTis nach UICC)</a:t>
                      </a:r>
                    </a:p>
                    <a:p>
                      <a:pPr marL="171450" indent="-171450">
                        <a:buChar char="•"/>
                      </a:pPr>
                      <a:r>
                        <a:rPr sz="1000" u="none">
                          <a:latin typeface="Lucida Sans"/>
                        </a:rPr>
                        <a:t>Bei Karzinomnachweis: Histologischer Typ nach aktueller WHO-Klassifikation (insbesondere Unterscheidung Plattenepithel- versus Adenokarzinom, andere seltene Typen)</a:t>
                      </a:r>
                    </a:p>
                    <a:p>
                      <a:pPr marL="171450" indent="-171450">
                        <a:buChar char="•"/>
                      </a:pPr>
                      <a:r>
                        <a:rPr sz="1000" u="none">
                          <a:latin typeface="Lucida Sans"/>
                        </a:rPr>
                        <a:t>Differenzierungsgrad (Grading)</a:t>
                      </a:r>
                    </a:p>
                    <a:p>
                      <a:pPr marL="171450" indent="-171450">
                        <a:buChar char="•"/>
                      </a:pPr>
                      <a:r>
                        <a:rPr sz="1000" u="none">
                          <a:latin typeface="Lucida Sans"/>
                        </a:rPr>
                        <a:t>Maximale Tiefe der Infiltration (pT)</a:t>
                      </a:r>
                    </a:p>
                    <a:p>
                      <a:pPr marL="171450" indent="-171450">
                        <a:buChar char="•"/>
                      </a:pPr>
                      <a:r>
                        <a:rPr sz="1000" u="none">
                          <a:latin typeface="Lucida Sans"/>
                        </a:rPr>
                        <a:t>Lymphgefäß- und/oder Veneninvasion (L0 vs. L1, V0 vs. V1)</a:t>
                      </a:r>
                    </a:p>
                    <a:p>
                      <a:pPr marL="171450" indent="-171450">
                        <a:buChar char="•"/>
                      </a:pPr>
                      <a:r>
                        <a:rPr sz="1000" u="none">
                          <a:latin typeface="Lucida Sans"/>
                        </a:rPr>
                        <a:t>Resektionsränder: oral, aboral und zirkumferenziell: R0 vs. R1</a:t>
                      </a:r>
                    </a:p>
                    <a:p>
                      <a:pPr marL="171450" indent="-171450">
                        <a:buChar char="•"/>
                        <a:defRPr sz="1000">
                          <a:solidFill>
                            <a:srgbClr val="000000"/>
                          </a:solidFill>
                          <a:latin typeface="Lucida Sans"/>
                        </a:defRPr>
                      </a:pPr>
                      <a:r>
                        <a:rPr sz="1000" u="none">
                          <a:latin typeface="Lucida Sans"/>
                        </a:rPr>
                        <a:t>Status der regionären Lymphknoten nach aktueller UICC-Klassifikation (pN) und Ratio aus Zahl der befallenen und untersuchten Lymphknoten (…/…Lymphknoten)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021-023OL-4.0-6.23-2023G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6.5: Pathologie</a:t>
            </a:r>
          </a:p>
        </p:txBody>
      </p:sp>
      <p:graphicFrame>
        <p:nvGraphicFramePr>
          <p:cNvPr id="3" name="Table 2"/>
          <p:cNvGraphicFramePr>
            <a:graphicFrameLocks noGrp="1"/>
          </p:cNvGraphicFramePr>
          <p:nvPr/>
        </p:nvGraphicFramePr>
        <p:xfrm>
          <a:off x="360000" y="18900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Der histopathologische Befund an Resektaten sollte nach präoperativer Therapie (neoadjuvanter Therapie) zusätzlich Aussagen zum Regressions-Score enthalten.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[Davies, A. R.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021-023OL-4.0-6.24-2023G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Tumorregressions-Score für Adenokarzinome nach Becker et al.</a:t>
            </a:r>
          </a:p>
        </p:txBody>
      </p:sp>
      <p:graphicFrame>
        <p:nvGraphicFramePr>
          <p:cNvPr id="3" name="Table 2"/>
          <p:cNvGraphicFramePr>
            <a:graphicFrameLocks noGrp="1"/>
          </p:cNvGraphicFramePr>
          <p:nvPr>
            <p:extLst>
              <p:ext uri="{D42A27DB-BD31-4B8C-83A1-F6EECF244321}">
                <p14:modId xmlns:p14="http://schemas.microsoft.com/office/powerpoint/2010/main" val="1502740904"/>
              </p:ext>
            </p:extLst>
          </p:nvPr>
        </p:nvGraphicFramePr>
        <p:xfrm>
          <a:off x="360000" y="1556792"/>
          <a:ext cx="7812400" cy="2187072"/>
        </p:xfrm>
        <a:graphic>
          <a:graphicData uri="http://schemas.openxmlformats.org/drawingml/2006/table">
            <a:tbl>
              <a:tblPr firstRow="1" bandRow="1">
                <a:tableStyleId>{5C22544A-7EE6-4342-B048-85BDC9FD1C3A}</a:tableStyleId>
              </a:tblPr>
              <a:tblGrid>
                <a:gridCol w="2236699">
                  <a:extLst>
                    <a:ext uri="{9D8B030D-6E8A-4147-A177-3AD203B41FA5}">
                      <a16:colId xmlns:a16="http://schemas.microsoft.com/office/drawing/2014/main" val="20000"/>
                    </a:ext>
                  </a:extLst>
                </a:gridCol>
                <a:gridCol w="5575701">
                  <a:extLst>
                    <a:ext uri="{9D8B030D-6E8A-4147-A177-3AD203B41FA5}">
                      <a16:colId xmlns:a16="http://schemas.microsoft.com/office/drawing/2014/main" val="20001"/>
                    </a:ext>
                  </a:extLst>
                </a:gridCol>
              </a:tblGrid>
              <a:tr h="364512">
                <a:tc>
                  <a:txBody>
                    <a:bodyPr/>
                    <a:lstStyle/>
                    <a:p>
                      <a:pPr>
                        <a:defRPr sz="900" b="0">
                          <a:solidFill>
                            <a:srgbClr val="000000"/>
                          </a:solidFill>
                          <a:latin typeface="Lucida Sans"/>
                        </a:defRPr>
                      </a:pPr>
                      <a:r>
                        <a:rPr b="1" dirty="0"/>
                        <a:t> </a:t>
                      </a:r>
                      <a:r>
                        <a:rPr b="1" dirty="0" err="1"/>
                        <a:t>Regressionsgrad</a:t>
                      </a:r>
                      <a:endParaRPr b="1" dirty="0"/>
                    </a:p>
                  </a:txBody>
                  <a:tcPr anchor="ctr">
                    <a:solidFill>
                      <a:srgbClr val="F7BF66"/>
                    </a:solidFill>
                  </a:tcPr>
                </a:tc>
                <a:tc>
                  <a:txBody>
                    <a:bodyPr/>
                    <a:lstStyle/>
                    <a:p>
                      <a:pPr>
                        <a:defRPr sz="900" b="0">
                          <a:solidFill>
                            <a:srgbClr val="000000"/>
                          </a:solidFill>
                          <a:latin typeface="Lucida Sans"/>
                        </a:defRPr>
                      </a:pPr>
                      <a:r>
                        <a:rPr b="1" dirty="0"/>
                        <a:t>Definition </a:t>
                      </a:r>
                    </a:p>
                  </a:txBody>
                  <a:tcPr anchor="ctr">
                    <a:solidFill>
                      <a:srgbClr val="F7BF66"/>
                    </a:solidFill>
                  </a:tcPr>
                </a:tc>
                <a:extLst>
                  <a:ext uri="{0D108BD9-81ED-4DB2-BD59-A6C34878D82A}">
                    <a16:rowId xmlns:a16="http://schemas.microsoft.com/office/drawing/2014/main" val="10000"/>
                  </a:ext>
                </a:extLst>
              </a:tr>
              <a:tr h="364512">
                <a:tc>
                  <a:txBody>
                    <a:bodyPr/>
                    <a:lstStyle/>
                    <a:p>
                      <a:pPr>
                        <a:defRPr sz="900" b="0">
                          <a:solidFill>
                            <a:srgbClr val="000000"/>
                          </a:solidFill>
                          <a:latin typeface="Lucida Sans"/>
                        </a:defRPr>
                      </a:pPr>
                      <a:r>
                        <a:t>1a</a:t>
                      </a:r>
                    </a:p>
                  </a:txBody>
                  <a:tcPr anchor="ctr">
                    <a:solidFill>
                      <a:srgbClr val="FCEACC"/>
                    </a:solidFill>
                  </a:tcPr>
                </a:tc>
                <a:tc>
                  <a:txBody>
                    <a:bodyPr/>
                    <a:lstStyle/>
                    <a:p>
                      <a:pPr>
                        <a:defRPr sz="900" b="0">
                          <a:solidFill>
                            <a:srgbClr val="000000"/>
                          </a:solidFill>
                          <a:latin typeface="Lucida Sans"/>
                        </a:defRPr>
                      </a:pPr>
                      <a:r>
                        <a:t>komplette Regression </a:t>
                      </a:r>
                    </a:p>
                  </a:txBody>
                  <a:tcPr anchor="ctr">
                    <a:solidFill>
                      <a:srgbClr val="FCEACC"/>
                    </a:solidFill>
                  </a:tcPr>
                </a:tc>
                <a:extLst>
                  <a:ext uri="{0D108BD9-81ED-4DB2-BD59-A6C34878D82A}">
                    <a16:rowId xmlns:a16="http://schemas.microsoft.com/office/drawing/2014/main" val="10001"/>
                  </a:ext>
                </a:extLst>
              </a:tr>
              <a:tr h="364512">
                <a:tc>
                  <a:txBody>
                    <a:bodyPr/>
                    <a:lstStyle/>
                    <a:p>
                      <a:pPr>
                        <a:defRPr sz="900" b="0">
                          <a:solidFill>
                            <a:srgbClr val="000000"/>
                          </a:solidFill>
                          <a:latin typeface="Lucida Sans"/>
                        </a:defRPr>
                      </a:pPr>
                      <a:r>
                        <a:t>1b</a:t>
                      </a:r>
                    </a:p>
                  </a:txBody>
                  <a:tcPr anchor="ctr">
                    <a:solidFill>
                      <a:srgbClr val="FCEACC"/>
                    </a:solidFill>
                  </a:tcPr>
                </a:tc>
                <a:tc>
                  <a:txBody>
                    <a:bodyPr/>
                    <a:lstStyle/>
                    <a:p>
                      <a:pPr>
                        <a:defRPr sz="900" b="0">
                          <a:solidFill>
                            <a:srgbClr val="000000"/>
                          </a:solidFill>
                          <a:latin typeface="Lucida Sans"/>
                        </a:defRPr>
                      </a:pPr>
                      <a:r>
                        <a:rPr dirty="0" err="1"/>
                        <a:t>subtotale</a:t>
                      </a:r>
                      <a:r>
                        <a:rPr dirty="0"/>
                        <a:t> Regression (1-&lt;10 % </a:t>
                      </a:r>
                      <a:r>
                        <a:rPr dirty="0" err="1"/>
                        <a:t>Residualtumor</a:t>
                      </a:r>
                      <a:r>
                        <a:rPr dirty="0"/>
                        <a:t>/</a:t>
                      </a:r>
                      <a:r>
                        <a:rPr dirty="0" err="1"/>
                        <a:t>Tumorbett</a:t>
                      </a:r>
                      <a:r>
                        <a:rPr dirty="0"/>
                        <a:t>)</a:t>
                      </a:r>
                    </a:p>
                  </a:txBody>
                  <a:tcPr anchor="ctr">
                    <a:solidFill>
                      <a:srgbClr val="FCEACC"/>
                    </a:solidFill>
                  </a:tcPr>
                </a:tc>
                <a:extLst>
                  <a:ext uri="{0D108BD9-81ED-4DB2-BD59-A6C34878D82A}">
                    <a16:rowId xmlns:a16="http://schemas.microsoft.com/office/drawing/2014/main" val="10002"/>
                  </a:ext>
                </a:extLst>
              </a:tr>
              <a:tr h="364512">
                <a:tc>
                  <a:txBody>
                    <a:bodyPr/>
                    <a:lstStyle/>
                    <a:p>
                      <a:pPr>
                        <a:defRPr sz="900" b="0">
                          <a:solidFill>
                            <a:srgbClr val="000000"/>
                          </a:solidFill>
                          <a:latin typeface="Lucida Sans"/>
                        </a:defRPr>
                      </a:pPr>
                      <a:r>
                        <a:t>2</a:t>
                      </a:r>
                    </a:p>
                  </a:txBody>
                  <a:tcPr anchor="ctr">
                    <a:solidFill>
                      <a:srgbClr val="FCEACC"/>
                    </a:solidFill>
                  </a:tcPr>
                </a:tc>
                <a:tc>
                  <a:txBody>
                    <a:bodyPr/>
                    <a:lstStyle/>
                    <a:p>
                      <a:pPr>
                        <a:defRPr sz="900" b="0">
                          <a:solidFill>
                            <a:srgbClr val="000000"/>
                          </a:solidFill>
                          <a:latin typeface="Lucida Sans"/>
                        </a:defRPr>
                      </a:pPr>
                      <a:r>
                        <a:t>partielle Regression (10-50 % Residualtumor/ Tumorbett)</a:t>
                      </a:r>
                    </a:p>
                  </a:txBody>
                  <a:tcPr anchor="ctr">
                    <a:solidFill>
                      <a:srgbClr val="FCEACC"/>
                    </a:solidFill>
                  </a:tcPr>
                </a:tc>
                <a:extLst>
                  <a:ext uri="{0D108BD9-81ED-4DB2-BD59-A6C34878D82A}">
                    <a16:rowId xmlns:a16="http://schemas.microsoft.com/office/drawing/2014/main" val="10003"/>
                  </a:ext>
                </a:extLst>
              </a:tr>
              <a:tr h="364512">
                <a:tc>
                  <a:txBody>
                    <a:bodyPr/>
                    <a:lstStyle/>
                    <a:p>
                      <a:pPr>
                        <a:defRPr sz="900" b="0">
                          <a:solidFill>
                            <a:srgbClr val="000000"/>
                          </a:solidFill>
                          <a:latin typeface="Lucida Sans"/>
                        </a:defRPr>
                      </a:pPr>
                      <a:r>
                        <a:rPr dirty="0"/>
                        <a:t>3</a:t>
                      </a:r>
                    </a:p>
                  </a:txBody>
                  <a:tcPr anchor="ctr">
                    <a:solidFill>
                      <a:srgbClr val="FCEACC"/>
                    </a:solidFill>
                  </a:tcPr>
                </a:tc>
                <a:tc>
                  <a:txBody>
                    <a:bodyPr/>
                    <a:lstStyle/>
                    <a:p>
                      <a:pPr>
                        <a:defRPr sz="900" b="0">
                          <a:solidFill>
                            <a:srgbClr val="000000"/>
                          </a:solidFill>
                          <a:latin typeface="Lucida Sans"/>
                        </a:defRPr>
                      </a:pPr>
                      <a:r>
                        <a:t>geringe/keine Regression (&gt; 50 % Residualtumor/ Tumorbett)</a:t>
                      </a:r>
                    </a:p>
                  </a:txBody>
                  <a:tcPr anchor="ctr">
                    <a:solidFill>
                      <a:srgbClr val="FCEACC"/>
                    </a:solidFill>
                  </a:tcPr>
                </a:tc>
                <a:extLst>
                  <a:ext uri="{0D108BD9-81ED-4DB2-BD59-A6C34878D82A}">
                    <a16:rowId xmlns:a16="http://schemas.microsoft.com/office/drawing/2014/main" val="10004"/>
                  </a:ext>
                </a:extLst>
              </a:tr>
              <a:tr h="364512">
                <a:tc gridSpan="2">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6.5: Pathologie</a:t>
            </a:r>
          </a:p>
        </p:txBody>
      </p:sp>
      <p:graphicFrame>
        <p:nvGraphicFramePr>
          <p:cNvPr id="3" name="Table 2"/>
          <p:cNvGraphicFramePr>
            <a:graphicFrameLocks noGrp="1"/>
          </p:cNvGraphicFramePr>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Vor dem Einsatz einer palliativen medikamentösen Tumortherapie beim Adenokarzinom soll der HER2-Status als positiver prädiktiver Faktor für eine potenzielle Therapie mit Trastuzumab bestimmt werden. Die histopathologische Bestimmung am Tumorgewebe soll qualitätsgesichert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021-023OL-4.0-6.25-2023G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908720"/>
            <a:ext cx="8686800" cy="650776"/>
          </a:xfrm>
        </p:spPr>
        <p:txBody>
          <a:bodyPr/>
          <a:lstStyle/>
          <a:p>
            <a:r>
              <a:rPr sz="2400" dirty="0" err="1"/>
              <a:t>Kapitel</a:t>
            </a:r>
            <a:r>
              <a:rPr sz="2400" dirty="0"/>
              <a:t> 7: </a:t>
            </a:r>
            <a:r>
              <a:rPr sz="2400" dirty="0" err="1"/>
              <a:t>Ernährungsmedizinische</a:t>
            </a:r>
            <a:r>
              <a:rPr sz="2400" dirty="0"/>
              <a:t> </a:t>
            </a:r>
            <a:r>
              <a:rPr sz="2400" dirty="0" err="1"/>
              <a:t>Versorgung</a:t>
            </a:r>
            <a:endParaRPr sz="2400" dirty="0"/>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ernährungsmedizinische Versorgung von Patienten/innen mit Ösophaguskarzinom sollte ein integraler Bestandteil der onkologischen Diagnostik, Therapie und Nachsorge sein und eine interdisziplinäre Aufgabe sein.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021-023OL-4.0-7.1-2023G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8.1: Allgemeine Therapieentscheidung</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Therapieempfehlungen sollen in einer interdisziplinären Tumorkonferenz getroffen werden. Als Grundlage für die Therapieempfehlung sollen Staging-Informationen, die Patienten-Komorbiditäten, der Ernährungsstatus und die Patientenpräferenz berücksichtigt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8.2: Endoskopische Therapie</a:t>
            </a:r>
          </a:p>
        </p:txBody>
      </p:sp>
      <p:graphicFrame>
        <p:nvGraphicFramePr>
          <p:cNvPr id="3" name="Table 2"/>
          <p:cNvGraphicFramePr>
            <a:graphicFrameLocks noGrp="1"/>
          </p:cNvGraphicFramePr>
          <p:nvPr/>
        </p:nvGraphicFramePr>
        <p:xfrm>
          <a:off x="360000" y="1890000"/>
          <a:ext cx="7920000" cy="2950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a.</a:t>
                      </a:r>
                    </a:p>
                    <a:p>
                      <a:r>
                        <a:rPr sz="1000" u="none">
                          <a:latin typeface="Lucida Sans"/>
                        </a:rPr>
                        <a:t>Bei Nachweis einer hochgradigen intraepithelialen Neoplasie oder eines mukosalen Karzinoms (L0, V0, keine Ulzerationen, Grading G1/G2) im Barrett-Ösophagus soll eine endoskopische Resektion durchgeführt werden, da hierdurch neben der Therapie auch ein Staging der Läsion mit der Frage der Tiefeninfiltration erfolgt. </a:t>
                      </a:r>
                    </a:p>
                    <a:p>
                      <a:r>
                        <a:rPr sz="1000" u="none">
                          <a:latin typeface="Lucida Sans"/>
                        </a:rPr>
                        <a:t>b.</a:t>
                      </a:r>
                    </a:p>
                    <a:p>
                      <a:r>
                        <a:rPr sz="1000" u="none">
                          <a:latin typeface="Lucida Sans"/>
                        </a:rPr>
                        <a:t>Daher ist eine endoskopisch komplette Resektion mit kurativer Intention anzustreben.</a:t>
                      </a:r>
                    </a:p>
                    <a:p>
                      <a:r>
                        <a:rPr sz="1000" u="none">
                          <a:latin typeface="Lucida Sans"/>
                        </a:rPr>
                        <a:t>c.</a:t>
                      </a:r>
                    </a:p>
                    <a:p>
                      <a:r>
                        <a:rPr sz="1000" u="none">
                          <a:latin typeface="Lucida Sans"/>
                        </a:rPr>
                        <a:t>Bei Patienten mit oberflächlicher Submukosainfiltration eines Adenokarzinoms und ohne Risikokriterien (pT1sm1; &lt;500 µm Tiefeninvasion, L0, V0, G1/2, &lt; 20 mm, keine Ulceration) kann die endoskopische Resektion eine ausreichende Alternative zur Operation sein. </a:t>
                      </a:r>
                    </a:p>
                    <a:p>
                      <a:r>
                        <a:rPr sz="1000" u="none">
                          <a:latin typeface="Lucida Sans"/>
                        </a:rPr>
                        <a:t>d.</a:t>
                      </a:r>
                    </a:p>
                    <a:p>
                      <a:pPr>
                        <a:defRPr sz="1000">
                          <a:solidFill>
                            <a:srgbClr val="000000"/>
                          </a:solidFill>
                          <a:latin typeface="Lucida Sans"/>
                        </a:defRPr>
                      </a:pPr>
                      <a:r>
                        <a:rPr sz="1000" u="none">
                          <a:latin typeface="Lucida Sans"/>
                        </a:rPr>
                        <a:t>Nach erfolgreicher Resektion von Neoplasien im Barrett-Ösophagus soll die nicht neoplastische Barrett-Mukosa thermisch abladiert werden, um die Rate an metachronen Neoplasien zu senken.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8.2: Endoskopische Therapie</a:t>
            </a:r>
          </a:p>
        </p:txBody>
      </p:sp>
      <p:graphicFrame>
        <p:nvGraphicFramePr>
          <p:cNvPr id="3" name="Table 2"/>
          <p:cNvGraphicFramePr>
            <a:graphicFrameLocks noGrp="1"/>
          </p:cNvGraphicFramePr>
          <p:nvPr>
            <p:extLst>
              <p:ext uri="{D42A27DB-BD31-4B8C-83A1-F6EECF244321}">
                <p14:modId xmlns:p14="http://schemas.microsoft.com/office/powerpoint/2010/main" val="2720372791"/>
              </p:ext>
            </p:extLst>
          </p:nvPr>
        </p:nvGraphicFramePr>
        <p:xfrm>
          <a:off x="360000" y="1772816"/>
          <a:ext cx="7920000" cy="1884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a. </a:t>
                      </a:r>
                    </a:p>
                    <a:p>
                      <a:r>
                        <a:rPr sz="1000" u="none">
                          <a:latin typeface="Lucida Sans"/>
                        </a:rPr>
                        <a:t>Bei Nachweis einer hochgradigen intraepithelialen Neoplasie oder eines mukosalen. Karzinoms (L0, V0, keine Ulzerationen, Grading G1/G2, Infiltrationstiefe m1/m2) im Plattenepithel sollte eine endoskopische en-bloc-Resektion angestrebt werden, da hierdurch neben der Therapie auch ein Staging der Läsion mit der Frage der Tiefeninfiltration erfolgt.</a:t>
                      </a:r>
                    </a:p>
                    <a:p>
                      <a:r>
                        <a:rPr sz="1000" u="none">
                          <a:latin typeface="Lucida Sans"/>
                        </a:rPr>
                        <a:t>b. </a:t>
                      </a:r>
                    </a:p>
                    <a:p>
                      <a:pPr>
                        <a:defRPr sz="1000">
                          <a:solidFill>
                            <a:srgbClr val="000000"/>
                          </a:solidFill>
                          <a:latin typeface="Lucida Sans"/>
                        </a:defRPr>
                      </a:pPr>
                      <a:r>
                        <a:rPr sz="1000" u="none">
                          <a:latin typeface="Lucida Sans"/>
                        </a:rPr>
                        <a:t>Daher ist eine Resektion mit kurativer Intention und R0-Resektion anzustreben.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F87BB21C-3F4F-F1E2-84EC-C508878CF033}"/>
              </a:ext>
            </a:extLst>
          </p:cNvPr>
          <p:cNvGraphicFramePr>
            <a:graphicFrameLocks noGrp="1"/>
          </p:cNvGraphicFramePr>
          <p:nvPr>
            <p:extLst>
              <p:ext uri="{D42A27DB-BD31-4B8C-83A1-F6EECF244321}">
                <p14:modId xmlns:p14="http://schemas.microsoft.com/office/powerpoint/2010/main" val="1944005666"/>
              </p:ext>
            </p:extLst>
          </p:nvPr>
        </p:nvGraphicFramePr>
        <p:xfrm>
          <a:off x="360000" y="3965400"/>
          <a:ext cx="7920000" cy="2341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a.</a:t>
                      </a:r>
                    </a:p>
                    <a:p>
                      <a:r>
                        <a:rPr sz="1000" u="none">
                          <a:latin typeface="Lucida Sans"/>
                        </a:rPr>
                        <a:t>Bei Nachweis einer endoskopisch nicht lokalisierbaren, niedriggradigen intraepithelialen Neoplasie im Barrett-Ösophagus, die durch einen Referenzpathologen bestätigt wurde, sollen Verlaufskontrollen nach 6 Monaten und dann jährlich erfolgen.</a:t>
                      </a:r>
                    </a:p>
                    <a:p>
                      <a:r>
                        <a:rPr sz="1000" u="none">
                          <a:latin typeface="Lucida Sans"/>
                        </a:rPr>
                        <a:t>b.</a:t>
                      </a:r>
                    </a:p>
                    <a:p>
                      <a:r>
                        <a:rPr sz="1000" u="none">
                          <a:latin typeface="Lucida Sans"/>
                        </a:rPr>
                        <a:t>Eine Radiofrequenzablation des gesamten Barrett Segments zur Verhinderung einer Progression der niedriggradigen intraepitheliale Neoplasie kann erfolgen.</a:t>
                      </a:r>
                    </a:p>
                    <a:p>
                      <a:r>
                        <a:rPr sz="1000" u="none">
                          <a:latin typeface="Lucida Sans"/>
                        </a:rPr>
                        <a:t>c.</a:t>
                      </a:r>
                    </a:p>
                    <a:p>
                      <a:pPr>
                        <a:defRPr sz="1000">
                          <a:solidFill>
                            <a:srgbClr val="000000"/>
                          </a:solidFill>
                          <a:latin typeface="Lucida Sans"/>
                        </a:defRPr>
                      </a:pPr>
                      <a:r>
                        <a:rPr sz="1000" u="none">
                          <a:latin typeface="Lucida Sans"/>
                        </a:rPr>
                        <a:t>Beim Nachweis einer endoskopisch nicht lokalisierbaren hochgradigen intraepithelialen Neoplasie sollte ein ablatives Verfahren zum Einsatz kommen.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8.2: Endoskopische Therapie</a:t>
            </a:r>
          </a:p>
        </p:txBody>
      </p:sp>
      <p:graphicFrame>
        <p:nvGraphicFramePr>
          <p:cNvPr id="3" name="Table 2"/>
          <p:cNvGraphicFramePr>
            <a:graphicFrameLocks noGrp="1"/>
          </p:cNvGraphicFramePr>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Ein auf die Mukosa beschränktes Lokalrezidiv (crT1a cN0 cM0) nach früherer endoskopischer Resektion eines mukosalen Karzinoms im Barrett-Ösophagus kann erneut endoskopisch behandelt werden. </a:t>
                      </a:r>
                    </a:p>
                    <a:p>
                      <a:pPr>
                        <a:defRPr sz="1000">
                          <a:solidFill>
                            <a:srgbClr val="000000"/>
                          </a:solidFill>
                          <a:latin typeface="Lucida Sans"/>
                        </a:defRPr>
                      </a:pPr>
                      <a:r>
                        <a:rPr sz="1000" u="none">
                          <a:latin typeface="Lucida Sans"/>
                        </a:rPr>
                        <a:t>Wenn damit keine R0-Resektion möglich ist, sollte ein chirurgisches Verfahren gewählt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021-023OL-4.0-8.5-2023G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45DB7470-4AB4-CD56-3CD1-B72CC6CF47A9}"/>
              </a:ext>
            </a:extLst>
          </p:cNvPr>
          <p:cNvGraphicFramePr>
            <a:graphicFrameLocks noGrp="1"/>
          </p:cNvGraphicFramePr>
          <p:nvPr>
            <p:extLst>
              <p:ext uri="{D42A27DB-BD31-4B8C-83A1-F6EECF244321}">
                <p14:modId xmlns:p14="http://schemas.microsoft.com/office/powerpoint/2010/main" val="1188769771"/>
              </p:ext>
            </p:extLst>
          </p:nvPr>
        </p:nvGraphicFramePr>
        <p:xfrm>
          <a:off x="360000" y="3633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Nach erfolgreicher endoskopischer Therapie einer hochgradigen intraepithelialen Neoplasie oder eines Frühkarzinoms sollen regelmäßige Kontroll-Endoskopien (nach 3 Monaten, dann für 2 Jahre halbjährlich und danach jährlich)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119E7-6645-A47F-9A1E-B301A5E998B5}"/>
              </a:ext>
            </a:extLst>
          </p:cNvPr>
          <p:cNvSpPr>
            <a:spLocks noGrp="1"/>
          </p:cNvSpPr>
          <p:nvPr>
            <p:ph type="title"/>
          </p:nvPr>
        </p:nvSpPr>
        <p:spPr/>
        <p:txBody>
          <a:bodyPr/>
          <a:lstStyle/>
          <a:p>
            <a:r>
              <a:rPr dirty="0" err="1"/>
              <a:t>Inhalte</a:t>
            </a:r>
            <a:r>
              <a:rPr dirty="0"/>
              <a:t> (Version 4.0 - </a:t>
            </a:r>
            <a:r>
              <a:rPr lang="de-DE" dirty="0"/>
              <a:t>Dezember</a:t>
            </a:r>
            <a:r>
              <a:rPr dirty="0"/>
              <a:t> 2023)</a:t>
            </a:r>
          </a:p>
        </p:txBody>
      </p:sp>
      <p:graphicFrame>
        <p:nvGraphicFramePr>
          <p:cNvPr id="6" name="Tabelle 6">
            <a:extLst>
              <a:ext uri="{FF2B5EF4-FFF2-40B4-BE49-F238E27FC236}">
                <a16:creationId xmlns:a16="http://schemas.microsoft.com/office/drawing/2014/main" id="{1EB27FC2-97D7-45B5-CC14-359BB0A814F8}"/>
              </a:ext>
            </a:extLst>
          </p:cNvPr>
          <p:cNvGraphicFramePr>
            <a:graphicFrameLocks noGrp="1"/>
          </p:cNvGraphicFramePr>
          <p:nvPr>
            <p:extLst>
              <p:ext uri="{D42A27DB-BD31-4B8C-83A1-F6EECF244321}">
                <p14:modId xmlns:p14="http://schemas.microsoft.com/office/powerpoint/2010/main" val="1841434870"/>
              </p:ext>
            </p:extLst>
          </p:nvPr>
        </p:nvGraphicFramePr>
        <p:xfrm>
          <a:off x="323528" y="1811670"/>
          <a:ext cx="8667443" cy="3323074"/>
        </p:xfrm>
        <a:graphic>
          <a:graphicData uri="http://schemas.openxmlformats.org/drawingml/2006/table">
            <a:tbl>
              <a:tblPr firstRow="1" bandRow="1">
                <a:tableStyleId>{E8B1032C-EA38-4F05-BA0D-38AFFFC7BED3}</a:tableStyleId>
              </a:tblPr>
              <a:tblGrid>
                <a:gridCol w="2520280">
                  <a:extLst>
                    <a:ext uri="{9D8B030D-6E8A-4147-A177-3AD203B41FA5}">
                      <a16:colId xmlns:a16="http://schemas.microsoft.com/office/drawing/2014/main" val="1693754731"/>
                    </a:ext>
                  </a:extLst>
                </a:gridCol>
                <a:gridCol w="2054597">
                  <a:extLst>
                    <a:ext uri="{9D8B030D-6E8A-4147-A177-3AD203B41FA5}">
                      <a16:colId xmlns:a16="http://schemas.microsoft.com/office/drawing/2014/main" val="1848812442"/>
                    </a:ext>
                  </a:extLst>
                </a:gridCol>
                <a:gridCol w="2216909">
                  <a:extLst>
                    <a:ext uri="{9D8B030D-6E8A-4147-A177-3AD203B41FA5}">
                      <a16:colId xmlns:a16="http://schemas.microsoft.com/office/drawing/2014/main" val="3984511210"/>
                    </a:ext>
                  </a:extLst>
                </a:gridCol>
                <a:gridCol w="1875657">
                  <a:extLst>
                    <a:ext uri="{9D8B030D-6E8A-4147-A177-3AD203B41FA5}">
                      <a16:colId xmlns:a16="http://schemas.microsoft.com/office/drawing/2014/main" val="2232043338"/>
                    </a:ext>
                  </a:extLst>
                </a:gridCol>
              </a:tblGrid>
              <a:tr h="742434">
                <a:tc>
                  <a:txBody>
                    <a:bodyPr/>
                    <a:lstStyle/>
                    <a:p>
                      <a:pPr>
                        <a:lnSpc>
                          <a:spcPct val="100000"/>
                        </a:lnSpc>
                        <a:spcBef>
                          <a:spcPts val="1200"/>
                        </a:spcBef>
                        <a:spcAft>
                          <a:spcPts val="1200"/>
                        </a:spcAft>
                      </a:pPr>
                      <a:endParaRPr lang="de-DE" dirty="0"/>
                    </a:p>
                  </a:txBody>
                  <a:tcPr anchor="ctr"/>
                </a:tc>
                <a:tc>
                  <a:txBody>
                    <a:bodyPr/>
                    <a:lstStyle/>
                    <a:p>
                      <a:pPr algn="ctr">
                        <a:lnSpc>
                          <a:spcPct val="100000"/>
                        </a:lnSpc>
                        <a:spcBef>
                          <a:spcPts val="1200"/>
                        </a:spcBef>
                        <a:spcAft>
                          <a:spcPts val="1200"/>
                        </a:spcAft>
                      </a:pPr>
                      <a:r>
                        <a:rPr lang="de-DE" dirty="0"/>
                        <a:t>gesamt</a:t>
                      </a:r>
                    </a:p>
                  </a:txBody>
                  <a:tcPr anchor="ctr"/>
                </a:tc>
                <a:tc>
                  <a:txBody>
                    <a:bodyPr/>
                    <a:lstStyle/>
                    <a:p>
                      <a:pPr algn="ctr">
                        <a:lnSpc>
                          <a:spcPct val="100000"/>
                        </a:lnSpc>
                        <a:spcBef>
                          <a:spcPts val="1200"/>
                        </a:spcBef>
                        <a:spcAft>
                          <a:spcPts val="1200"/>
                        </a:spcAft>
                      </a:pPr>
                      <a:r>
                        <a:rPr lang="de-DE" dirty="0"/>
                        <a:t>Empfehlungen</a:t>
                      </a:r>
                    </a:p>
                  </a:txBody>
                  <a:tcPr anchor="ctr"/>
                </a:tc>
                <a:tc>
                  <a:txBody>
                    <a:bodyPr/>
                    <a:lstStyle/>
                    <a:p>
                      <a:pPr algn="ctr">
                        <a:lnSpc>
                          <a:spcPct val="100000"/>
                        </a:lnSpc>
                        <a:spcBef>
                          <a:spcPts val="1200"/>
                        </a:spcBef>
                        <a:spcAft>
                          <a:spcPts val="1200"/>
                        </a:spcAft>
                      </a:pPr>
                      <a:r>
                        <a:rPr lang="de-DE" dirty="0"/>
                        <a:t>Statements</a:t>
                      </a:r>
                    </a:p>
                  </a:txBody>
                  <a:tcPr anchor="ctr"/>
                </a:tc>
                <a:extLst>
                  <a:ext uri="{0D108BD9-81ED-4DB2-BD59-A6C34878D82A}">
                    <a16:rowId xmlns:a16="http://schemas.microsoft.com/office/drawing/2014/main" val="1510203961"/>
                  </a:ext>
                </a:extLst>
              </a:tr>
              <a:tr h="154816">
                <a:tc>
                  <a:txBody>
                    <a:bodyPr/>
                    <a:lstStyle/>
                    <a:p>
                      <a:pPr>
                        <a:lnSpc>
                          <a:spcPct val="100000"/>
                        </a:lnSpc>
                        <a:spcBef>
                          <a:spcPts val="1200"/>
                        </a:spcBef>
                        <a:spcAft>
                          <a:spcPts val="1200"/>
                        </a:spcAft>
                      </a:pPr>
                      <a:r>
                        <a:rPr lang="de-DE" dirty="0"/>
                        <a:t>gesamt</a:t>
                      </a:r>
                    </a:p>
                  </a:txBody>
                  <a:tcPr anchor="ctr"/>
                </a:tc>
                <a:tc>
                  <a:txBody>
                    <a:bodyPr/>
                    <a:lstStyle/>
                    <a:p>
                      <a:pPr algn="ctr"/>
                      <a:r>
                        <a:t>102</a:t>
                      </a:r>
                    </a:p>
                  </a:txBody>
                  <a:tcPr anchor="ctr"/>
                </a:tc>
                <a:tc>
                  <a:txBody>
                    <a:bodyPr/>
                    <a:lstStyle/>
                    <a:p>
                      <a:pPr algn="ctr"/>
                      <a:r>
                        <a:t>87 (85.3%)</a:t>
                      </a:r>
                    </a:p>
                  </a:txBody>
                  <a:tcPr anchor="ctr"/>
                </a:tc>
                <a:tc>
                  <a:txBody>
                    <a:bodyPr/>
                    <a:lstStyle/>
                    <a:p>
                      <a:pPr algn="ctr"/>
                      <a:r>
                        <a:t>15 (14.7%)</a:t>
                      </a:r>
                    </a:p>
                  </a:txBody>
                  <a:tcPr anchor="ctr"/>
                </a:tc>
                <a:extLst>
                  <a:ext uri="{0D108BD9-81ED-4DB2-BD59-A6C34878D82A}">
                    <a16:rowId xmlns:a16="http://schemas.microsoft.com/office/drawing/2014/main" val="1700710632"/>
                  </a:ext>
                </a:extLst>
              </a:tr>
              <a:tr h="0">
                <a:tc>
                  <a:txBody>
                    <a:bodyPr/>
                    <a:lstStyle/>
                    <a:p>
                      <a:pPr>
                        <a:lnSpc>
                          <a:spcPct val="100000"/>
                        </a:lnSpc>
                        <a:spcBef>
                          <a:spcPts val="1200"/>
                        </a:spcBef>
                        <a:spcAft>
                          <a:spcPts val="1200"/>
                        </a:spcAft>
                      </a:pPr>
                      <a:r>
                        <a:rPr lang="de-DE" dirty="0"/>
                        <a:t>evidenzbasiert</a:t>
                      </a:r>
                    </a:p>
                  </a:txBody>
                  <a:tcPr anchor="ctr"/>
                </a:tc>
                <a:tc>
                  <a:txBody>
                    <a:bodyPr/>
                    <a:lstStyle/>
                    <a:p>
                      <a:pPr algn="ctr"/>
                      <a:r>
                        <a:t>35 (34.3%)</a:t>
                      </a:r>
                    </a:p>
                  </a:txBody>
                  <a:tcPr anchor="ctr"/>
                </a:tc>
                <a:tc>
                  <a:txBody>
                    <a:bodyPr/>
                    <a:lstStyle/>
                    <a:p>
                      <a:pPr algn="ctr"/>
                      <a:r>
                        <a:t>34 (33.3%)</a:t>
                      </a:r>
                    </a:p>
                  </a:txBody>
                  <a:tcPr anchor="ctr"/>
                </a:tc>
                <a:tc>
                  <a:txBody>
                    <a:bodyPr/>
                    <a:lstStyle/>
                    <a:p>
                      <a:pPr algn="ctr"/>
                      <a:r>
                        <a:t>1 (1.0%)</a:t>
                      </a:r>
                    </a:p>
                  </a:txBody>
                  <a:tcPr anchor="ctr"/>
                </a:tc>
                <a:extLst>
                  <a:ext uri="{0D108BD9-81ED-4DB2-BD59-A6C34878D82A}">
                    <a16:rowId xmlns:a16="http://schemas.microsoft.com/office/drawing/2014/main" val="1592242614"/>
                  </a:ext>
                </a:extLst>
              </a:tr>
              <a:tr h="296024">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konsensbasiert</a:t>
                      </a:r>
                    </a:p>
                  </a:txBody>
                  <a:tcPr anchor="ctr"/>
                </a:tc>
                <a:tc>
                  <a:txBody>
                    <a:bodyPr/>
                    <a:lstStyle/>
                    <a:p>
                      <a:pPr algn="ctr"/>
                      <a:r>
                        <a:t>67 (65.7%)</a:t>
                      </a:r>
                    </a:p>
                  </a:txBody>
                  <a:tcPr anchor="ctr"/>
                </a:tc>
                <a:tc>
                  <a:txBody>
                    <a:bodyPr/>
                    <a:lstStyle/>
                    <a:p>
                      <a:pPr algn="ctr"/>
                      <a:r>
                        <a:t>53 (52.0%)</a:t>
                      </a:r>
                    </a:p>
                  </a:txBody>
                  <a:tcPr anchor="ctr"/>
                </a:tc>
                <a:tc>
                  <a:txBody>
                    <a:bodyPr/>
                    <a:lstStyle/>
                    <a:p>
                      <a:pPr algn="ctr"/>
                      <a:r>
                        <a:t>14 (13.7%)</a:t>
                      </a:r>
                    </a:p>
                  </a:txBody>
                  <a:tcPr anchor="ctr"/>
                </a:tc>
                <a:extLst>
                  <a:ext uri="{0D108BD9-81ED-4DB2-BD59-A6C34878D82A}">
                    <a16:rowId xmlns:a16="http://schemas.microsoft.com/office/drawing/2014/main" val="1459438669"/>
                  </a:ext>
                </a:extLst>
              </a:tr>
              <a:tr h="370840">
                <a:tc gridSpan="4">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dirty="0"/>
                    </a:p>
                  </a:txBody>
                  <a:tcPr anchor="ctr"/>
                </a:tc>
                <a:tc hMerge="1">
                  <a:txBody>
                    <a:bodyPr/>
                    <a:lstStyle/>
                    <a:p>
                      <a:pPr algn="ctr"/>
                      <a:endParaRPr lang="de-DE"/>
                    </a:p>
                  </a:txBody>
                  <a:tcPr/>
                </a:tc>
                <a:tc hMerge="1">
                  <a:txBody>
                    <a:bodyPr/>
                    <a:lstStyle/>
                    <a:p>
                      <a:pPr algn="ctr">
                        <a:lnSpc>
                          <a:spcPct val="100000"/>
                        </a:lnSpc>
                        <a:spcBef>
                          <a:spcPts val="1200"/>
                        </a:spcBef>
                        <a:spcAft>
                          <a:spcPts val="1200"/>
                        </a:spcAft>
                      </a:pPr>
                      <a:endParaRPr lang="de-DE" dirty="0"/>
                    </a:p>
                  </a:txBody>
                  <a:tcPr anchor="ctr"/>
                </a:tc>
                <a:tc hMerge="1">
                  <a:txBody>
                    <a:bodyPr/>
                    <a:lstStyle/>
                    <a:p>
                      <a:pPr algn="ctr">
                        <a:lnSpc>
                          <a:spcPct val="100000"/>
                        </a:lnSpc>
                        <a:spcBef>
                          <a:spcPts val="1200"/>
                        </a:spcBef>
                        <a:spcAft>
                          <a:spcPts val="1200"/>
                        </a:spcAft>
                      </a:pPr>
                      <a:endParaRPr lang="de-DE" dirty="0"/>
                    </a:p>
                  </a:txBody>
                  <a:tcPr anchor="ctr"/>
                </a:tc>
                <a:extLst>
                  <a:ext uri="{0D108BD9-81ED-4DB2-BD59-A6C34878D82A}">
                    <a16:rowId xmlns:a16="http://schemas.microsoft.com/office/drawing/2014/main" val="984466113"/>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neu</a:t>
                      </a:r>
                    </a:p>
                  </a:txBody>
                  <a:tcPr anchor="ctr"/>
                </a:tc>
                <a:tc>
                  <a:txBody>
                    <a:bodyPr/>
                    <a:lstStyle/>
                    <a:p>
                      <a:pPr algn="ctr"/>
                      <a:r>
                        <a:t>4 (3.9%)</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Abbildungen</a:t>
                      </a:r>
                    </a:p>
                  </a:txBody>
                  <a:tcPr anchor="ctr"/>
                </a:tc>
                <a:tc>
                  <a:txBody>
                    <a:bodyPr/>
                    <a:lstStyle/>
                    <a:p>
                      <a:pPr algn="ctr"/>
                      <a:r>
                        <a:t>7</a:t>
                      </a:r>
                    </a:p>
                  </a:txBody>
                  <a:tcPr anchor="ctr"/>
                </a:tc>
                <a:extLst>
                  <a:ext uri="{0D108BD9-81ED-4DB2-BD59-A6C34878D82A}">
                    <a16:rowId xmlns:a16="http://schemas.microsoft.com/office/drawing/2014/main" val="1489588446"/>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modifiziert</a:t>
                      </a:r>
                    </a:p>
                  </a:txBody>
                  <a:tcPr anchor="ctr"/>
                </a:tc>
                <a:tc>
                  <a:txBody>
                    <a:bodyPr/>
                    <a:lstStyle/>
                    <a:p>
                      <a:pPr algn="ctr"/>
                      <a:r>
                        <a:t>11 (10.8%)</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Tabellen</a:t>
                      </a:r>
                    </a:p>
                  </a:txBody>
                  <a:tcPr anchor="ctr"/>
                </a:tc>
                <a:tc>
                  <a:txBody>
                    <a:bodyPr/>
                    <a:lstStyle/>
                    <a:p>
                      <a:pPr algn="ctr"/>
                      <a:r>
                        <a:t>10</a:t>
                      </a:r>
                    </a:p>
                  </a:txBody>
                  <a:tcPr anchor="ctr"/>
                </a:tc>
                <a:extLst>
                  <a:ext uri="{0D108BD9-81ED-4DB2-BD59-A6C34878D82A}">
                    <a16:rowId xmlns:a16="http://schemas.microsoft.com/office/drawing/2014/main" val="2023601915"/>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geprüft</a:t>
                      </a:r>
                    </a:p>
                  </a:txBody>
                  <a:tcPr anchor="ctr"/>
                </a:tc>
                <a:tc>
                  <a:txBody>
                    <a:bodyPr/>
                    <a:lstStyle/>
                    <a:p>
                      <a:pPr algn="ctr"/>
                      <a:r>
                        <a:t>87 (85.3%)</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600" dirty="0"/>
                        <a:t>Qualitätsindikatoren</a:t>
                      </a:r>
                    </a:p>
                  </a:txBody>
                  <a:tcPr anchor="ctr"/>
                </a:tc>
                <a:tc>
                  <a:txBody>
                    <a:bodyPr/>
                    <a:lstStyle/>
                    <a:p>
                      <a:pPr algn="ctr"/>
                      <a:r>
                        <a:t>13</a:t>
                      </a:r>
                    </a:p>
                  </a:txBody>
                  <a:tcPr anchor="ctr"/>
                </a:tc>
                <a:extLst>
                  <a:ext uri="{0D108BD9-81ED-4DB2-BD59-A6C34878D82A}">
                    <a16:rowId xmlns:a16="http://schemas.microsoft.com/office/drawing/2014/main" val="456889531"/>
                  </a:ext>
                </a:extLst>
              </a:tr>
            </a:tbl>
          </a:graphicData>
        </a:graphic>
      </p:graphicFrame>
      <p:sp>
        <p:nvSpPr>
          <p:cNvPr id="7" name="TextBox 6"/>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941088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operative Therapie von Ösophagustumoren sollte in Kliniken mit mindestens 20 komplexen Ösophagusoperationen pro Jahr und Zentrum von in dieser Operation erfahrenen Chirurgen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021-023OL-4.0-8.7-2023M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Vor geplanter Ösophagektomie soll eine Risikoanalyse wichtiger Organfunktionen des Patienten erfolgen. Bei funktioneller Inoperabilität trotz onkologischer Resektabilität sollen andere Therapieverfahren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021-023OL-4.0-8.8-2023G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A87657B5-3483-9B55-BADB-36981A1A7A75}"/>
              </a:ext>
            </a:extLst>
          </p:cNvPr>
          <p:cNvGraphicFramePr>
            <a:graphicFrameLocks noGrp="1"/>
          </p:cNvGraphicFramePr>
          <p:nvPr>
            <p:extLst>
              <p:ext uri="{D42A27DB-BD31-4B8C-83A1-F6EECF244321}">
                <p14:modId xmlns:p14="http://schemas.microsoft.com/office/powerpoint/2010/main" val="1888223376"/>
              </p:ext>
            </p:extLst>
          </p:nvPr>
        </p:nvGraphicFramePr>
        <p:xfrm>
          <a:off x="360000" y="350925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8.9</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Das Ziel der chirurgischen Resektion beim Plattenepithelkarzinom und Adenokarzinom ist die vollständige Entfernung des Tumors (oral, aboral und in der Zirkumferenz) und der regionären Lymphknoten.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021-023OL-4.0-8.9-2023G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3560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Bei Lokalisation des Tumors</a:t>
                      </a:r>
                    </a:p>
                    <a:p>
                      <a:pPr marL="171450" indent="-171450">
                        <a:buChar char="•"/>
                      </a:pPr>
                      <a:r>
                        <a:rPr sz="1000" u="none">
                          <a:latin typeface="Lucida Sans"/>
                        </a:rPr>
                        <a:t>im ösophagogastralen Übergang (AEG Typ III) sollte eine transhiatal erweiterte Gastrektomie mit distaler Ösophagusresektion ausgeführt werden.</a:t>
                      </a:r>
                    </a:p>
                    <a:p>
                      <a:pPr marL="171450" indent="-171450">
                        <a:buChar char="•"/>
                      </a:pPr>
                      <a:r>
                        <a:rPr sz="1000" u="none">
                          <a:latin typeface="Lucida Sans"/>
                        </a:rPr>
                        <a:t>im ösophagogastralen Übergang (AEG Typ II) kann eine transhiatal erweiterte Gastrektomie mit distaler Ösophagusresektion, eine rechts transthorakale subtotale Ösophagektomie und alternativ eine transhiatale abdomino-cervicale subtotale Ösophagektomie erfolgen. Eine ausgedehnte Infiltration der unteren Speiseröhre favorisiert dabei mehr die Ösophagektomie, eine ausgedehnte Infiltration des subcardialen Magens mehr die Gastrektomie. Bei langstreckigem Befall beider Organe kann eine totale Ösophagogastrektomie erforderlich sein.</a:t>
                      </a:r>
                    </a:p>
                    <a:p>
                      <a:pPr marL="171450" indent="-171450">
                        <a:buChar char="•"/>
                      </a:pPr>
                      <a:r>
                        <a:rPr sz="1000" u="none">
                          <a:latin typeface="Lucida Sans"/>
                        </a:rPr>
                        <a:t>im distalen (incl. AEG Typ I) und mittleren thorakalen Ösophagus sollte eine rechts transthorakale subtotale Ösophagektomie durchgeführt werden. </a:t>
                      </a:r>
                    </a:p>
                    <a:p>
                      <a:pPr marL="171450" indent="-171450">
                        <a:buChar char="•"/>
                      </a:pPr>
                      <a:r>
                        <a:rPr sz="1000" u="none">
                          <a:latin typeface="Lucida Sans"/>
                        </a:rPr>
                        <a:t>im oberen thorakalen Ösophagus sollte das Resektionsausmaß zur Wahrung des Sicherheitsabstandes nach oral evtl. bis nach cervikal ausgedehnt werden. </a:t>
                      </a:r>
                    </a:p>
                    <a:p>
                      <a:pPr marL="171450" indent="-171450">
                        <a:buChar char="•"/>
                        <a:defRPr sz="1000">
                          <a:solidFill>
                            <a:srgbClr val="000000"/>
                          </a:solidFill>
                          <a:latin typeface="Lucida Sans"/>
                        </a:defRPr>
                      </a:pPr>
                      <a:r>
                        <a:rPr sz="1000" u="none">
                          <a:latin typeface="Lucida Sans"/>
                        </a:rPr>
                        <a:t>im zervikalen Ösophagus soll die Indikation zum chirurgischen Vorgehen im Vergleich zur definitiven Radiochemotherapie unter eingehender Nutzen-/Risikoabwägung diskutiert werden (siehe hierzu auch Empfehlung 8.34). Als chirurgisches Verfahren kann entweder eine totale Ösophagektomie oder in geeigneten Fällen eine zervikale Ösophagusresektion über einen zervikalen Zugang mit oberer Sternotomie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021-023OL-4.0-8.10-2023G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Das Ausmaß der Lymphadenektomie richtet sich nach der Lokalisation des Primärtumors, wobei drei Felder (abdominal, thorakal und cervikal) unterschieden werden. Die Zweifeld-Lymphadenektomie (abdominal, thorakal) stellt den Standard dar.</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021-023OL-4.0-8.11-2023G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3407296" cy="5376000"/>
          </a:xfrm>
        </p:spPr>
        <p:txBody>
          <a:bodyPr>
            <a:noAutofit/>
          </a:bodyPr>
          <a:lstStyle/>
          <a:p>
            <a:pPr>
              <a:defRPr sz="2000"/>
            </a:pPr>
            <a:r>
              <a:rPr sz="1600" dirty="0" err="1"/>
              <a:t>Darstellung</a:t>
            </a:r>
            <a:r>
              <a:rPr sz="1600" dirty="0"/>
              <a:t> der </a:t>
            </a:r>
            <a:r>
              <a:rPr sz="1600" dirty="0" err="1"/>
              <a:t>verschiedenen</a:t>
            </a:r>
            <a:r>
              <a:rPr sz="1600" dirty="0"/>
              <a:t> Felder der </a:t>
            </a:r>
            <a:r>
              <a:rPr sz="1600" dirty="0" err="1"/>
              <a:t>Lymphadenektomie</a:t>
            </a:r>
            <a:r>
              <a:rPr sz="1600" dirty="0"/>
              <a:t> und der </a:t>
            </a:r>
            <a:r>
              <a:rPr sz="1600" dirty="0" err="1"/>
              <a:t>Lokalisation</a:t>
            </a:r>
            <a:r>
              <a:rPr sz="1600" dirty="0"/>
              <a:t> von </a:t>
            </a:r>
            <a:r>
              <a:rPr sz="1600" dirty="0" err="1"/>
              <a:t>Lymphknoten</a:t>
            </a:r>
            <a:r>
              <a:rPr sz="1600" dirty="0"/>
              <a:t> </a:t>
            </a:r>
            <a:r>
              <a:rPr sz="1600" dirty="0" err="1"/>
              <a:t>bei</a:t>
            </a:r>
            <a:r>
              <a:rPr sz="1600" dirty="0"/>
              <a:t> der </a:t>
            </a:r>
            <a:r>
              <a:rPr sz="1600" dirty="0" err="1"/>
              <a:t>Ösophagektomie</a:t>
            </a:r>
            <a:r>
              <a:rPr sz="1600" dirty="0"/>
              <a:t> (</a:t>
            </a:r>
            <a:r>
              <a:rPr sz="1600" dirty="0" err="1"/>
              <a:t>aus</a:t>
            </a:r>
            <a:r>
              <a:rPr sz="1600" dirty="0"/>
              <a:t>: Guidelines for Clinical and Pathologic Studies of Carcinoma of the Esophagus. Jap. Soc. for Esophageal Diseases, Tokyo 2001)</a:t>
            </a:r>
          </a:p>
        </p:txBody>
      </p:sp>
      <p:pic>
        <p:nvPicPr>
          <p:cNvPr id="3" name="Picture 2" descr="01a05491ed5e4c6c98f1061073f3c67a.png"/>
          <p:cNvPicPr>
            <a:picLocks noChangeAspect="1"/>
          </p:cNvPicPr>
          <p:nvPr/>
        </p:nvPicPr>
        <p:blipFill rotWithShape="1">
          <a:blip r:embed="rId2"/>
          <a:srcRect l="3447" r="10344" b="13313"/>
          <a:stretch/>
        </p:blipFill>
        <p:spPr>
          <a:xfrm>
            <a:off x="3779912" y="761999"/>
            <a:ext cx="4176464" cy="5599600"/>
          </a:xfrm>
          <a:prstGeom prst="rect">
            <a:avLst/>
          </a:prstGeom>
        </p:spPr>
      </p:pic>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173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Nach transhiatal erweiterter Gastrektomie und distaler Ösophagusresektion sollte mit einer End-zu-Seit Ösophagojejunostomie Roux-Y rekonstruiert werden.</a:t>
                      </a:r>
                    </a:p>
                    <a:p>
                      <a:pPr>
                        <a:defRPr sz="1000">
                          <a:solidFill>
                            <a:srgbClr val="000000"/>
                          </a:solidFill>
                          <a:latin typeface="Lucida Sans"/>
                        </a:defRPr>
                      </a:pPr>
                      <a:r>
                        <a:rPr sz="1000" u="none">
                          <a:latin typeface="Lucida Sans"/>
                        </a:rPr>
                        <a:t>Nach subtotaler Ösophagektomie sollte ein Magenhochzug mit hoch intrathorakaler Ösophagogastrostomie erfolgen, bei totaler Ösophagektomie mit cervikaler  Anastomose. Bei nicht geeignetem Mageninterponat oder nach totaler Ösophagogastrektomie sollte eine Coloninterposition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021-023OL-4.0-8.12-2023G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29D09EF9-3164-09F3-19E8-BB11B9C3045D}"/>
              </a:ext>
            </a:extLst>
          </p:cNvPr>
          <p:cNvGraphicFramePr>
            <a:graphicFrameLocks noGrp="1"/>
          </p:cNvGraphicFramePr>
          <p:nvPr>
            <p:extLst>
              <p:ext uri="{D42A27DB-BD31-4B8C-83A1-F6EECF244321}">
                <p14:modId xmlns:p14="http://schemas.microsoft.com/office/powerpoint/2010/main" val="564335879"/>
              </p:ext>
            </p:extLst>
          </p:nvPr>
        </p:nvGraphicFramePr>
        <p:xfrm>
          <a:off x="360000" y="3933056"/>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8.13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Ösophagektomie und die Rekonstruktion des Ösophagus sollten minimal invasiv oder in Kombination mit offenen Verfahren (Hybrid-Technik) ausgeführt werden, wenn keine Kontraindikationen gegen diesen Zugang bestehen.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021-023OL-4.0-8.13-2023G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
Bei präoperativem Nachweis von Fernmetastasen soll keine Operation erfolgen.</a:t>
                      </a:r>
                    </a:p>
                    <a:p>
                      <a:pPr>
                        <a:defRPr sz="1000">
                          <a:solidFill>
                            <a:srgbClr val="000000"/>
                          </a:solidFill>
                          <a:latin typeface="Lucida Sans"/>
                        </a:defRPr>
                      </a:pPr>
                      <a:r>
                        <a:rPr sz="1000" u="none">
                          <a:latin typeface="Lucida Sans"/>
                        </a:rPr>
                        <a:t>Bei intraoperativem Befund vorher nicht bekannter, sehr limitierter Fernmetastasen können diese zusammen mit dem Primärtumor entfernt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021-023OL-4.0-8.14-2023M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5230B0B7-9C41-CA28-17EA-F9CD48B508A5}"/>
              </a:ext>
            </a:extLst>
          </p:cNvPr>
          <p:cNvGraphicFramePr>
            <a:graphicFrameLocks noGrp="1"/>
          </p:cNvGraphicFramePr>
          <p:nvPr>
            <p:extLst>
              <p:ext uri="{D42A27DB-BD31-4B8C-83A1-F6EECF244321}">
                <p14:modId xmlns:p14="http://schemas.microsoft.com/office/powerpoint/2010/main" val="1553311364"/>
              </p:ext>
            </p:extLst>
          </p:nvPr>
        </p:nvGraphicFramePr>
        <p:xfrm>
          <a:off x="360000" y="3645024"/>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8.15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Im Rahmen der präoperativen Risikostratifizierung soll ein Screening auf Mangelernährung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021-023OL-4.0-8.15-2023G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6" name="Table 2">
            <a:extLst>
              <a:ext uri="{FF2B5EF4-FFF2-40B4-BE49-F238E27FC236}">
                <a16:creationId xmlns:a16="http://schemas.microsoft.com/office/drawing/2014/main" id="{AAD6A640-7DA1-0F86-3D97-AAF37118B0DF}"/>
              </a:ext>
            </a:extLst>
          </p:cNvPr>
          <p:cNvGraphicFramePr>
            <a:graphicFrameLocks noGrp="1"/>
          </p:cNvGraphicFramePr>
          <p:nvPr>
            <p:extLst>
              <p:ext uri="{D42A27DB-BD31-4B8C-83A1-F6EECF244321}">
                <p14:modId xmlns:p14="http://schemas.microsoft.com/office/powerpoint/2010/main" val="52017317"/>
              </p:ext>
            </p:extLst>
          </p:nvPr>
        </p:nvGraphicFramePr>
        <p:xfrm>
          <a:off x="365358" y="5071512"/>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Unabhängig vom Ernährungsstatus sollte während einer neoadjuvanten Therapie begleitend eine Ernährungsberatung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021-023OL-4.0-8.16-2023G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Patienten mit schwerer Mangelernährung d.h. hohem metabolischen Risiko sollen vor der Operation eine Ernährungstherapie erhalten, selbst wenn die Operation verschoben werden muss.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[Bozzetti, F. 2000]</a:t>
                      </a:r>
                      <a:r>
                        <a:rPr sz="1000"/>
                        <a:t>, </a:t>
                      </a:r>
                      <a:r>
                        <a:rPr sz="1000">
                          <a:solidFill>
                            <a:srgbClr val="F7BF66"/>
                          </a:solidFill>
                          <a:hlinkClick r:id="rId3"/>
                        </a:rPr>
                        <a:t>[Burden, S. 2012]</a:t>
                      </a:r>
                      <a:r>
                        <a:rPr sz="1000"/>
                        <a:t>, </a:t>
                      </a:r>
                      <a:r>
                        <a:rPr sz="1000">
                          <a:solidFill>
                            <a:srgbClr val="F7BF66"/>
                          </a:solidFill>
                          <a:hlinkClick r:id="rId4"/>
                        </a:rPr>
                        <a:t>[Hill, G. L. 1994]</a:t>
                      </a:r>
                      <a:r>
                        <a:rPr sz="1000"/>
                        <a:t>, </a:t>
                      </a:r>
                      <a:r>
                        <a:rPr sz="1000">
                          <a:solidFill>
                            <a:srgbClr val="F7BF66"/>
                          </a:solidFill>
                          <a:hlinkClick r:id="rId5"/>
                        </a:rPr>
                        <a:t>[Jie, B. 2012]</a:t>
                      </a:r>
                      <a:r>
                        <a:rPr sz="1000"/>
                        <a:t>, </a:t>
                      </a:r>
                      <a:r>
                        <a:rPr sz="1000">
                          <a:solidFill>
                            <a:srgbClr val="F7BF66"/>
                          </a:solidFill>
                          <a:hlinkClick r:id="rId6"/>
                        </a:rPr>
                        <a:t>[Osland, E. 2014]</a:t>
                      </a:r>
                      <a:r>
                        <a:rPr sz="1000"/>
                        <a:t>, </a:t>
                      </a:r>
                      <a:r>
                        <a:rPr sz="1000">
                          <a:solidFill>
                            <a:srgbClr val="F7BF66"/>
                          </a:solidFill>
                          <a:hlinkClick r:id="rId7"/>
                        </a:rPr>
                        <a:t>[Weimann, A. 2014]</a:t>
                      </a:r>
                      <a:r>
                        <a:rPr sz="1000"/>
                        <a:t>, </a:t>
                      </a:r>
                      <a:r>
                        <a:rPr sz="1000">
                          <a:solidFill>
                            <a:srgbClr val="F7BF66"/>
                          </a:solidFill>
                          <a:hlinkClick r:id="rId8"/>
                        </a:rPr>
                        <a:t>[Mabvuure, N. T. 2013]</a:t>
                      </a:r>
                      <a:r>
                        <a:rPr sz="1000"/>
                        <a:t>, </a:t>
                      </a:r>
                      <a:r>
                        <a:rPr sz="1000">
                          <a:solidFill>
                            <a:srgbClr val="F7BF66"/>
                          </a:solidFill>
                          <a:hlinkClick r:id="rId9"/>
                        </a:rPr>
                        <a:t>[Leitlinienprogramm Onkologie der AWMF, Deutschen Krebsgesellschaft e. V. und Deutschen Krebshilfe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021-023OL-4.0-8.17-2023G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0E1D86E1-477B-ADF5-DD61-F5C82A8E3376}"/>
              </a:ext>
            </a:extLst>
          </p:cNvPr>
          <p:cNvGraphicFramePr>
            <a:graphicFrameLocks noGrp="1"/>
          </p:cNvGraphicFramePr>
          <p:nvPr>
            <p:extLst>
              <p:ext uri="{D42A27DB-BD31-4B8C-83A1-F6EECF244321}">
                <p14:modId xmlns:p14="http://schemas.microsoft.com/office/powerpoint/2010/main" val="4151479054"/>
              </p:ext>
            </p:extLst>
          </p:nvPr>
        </p:nvGraphicFramePr>
        <p:xfrm>
          <a:off x="366524" y="457212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8.18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Nach Ösophagusresektion sollte aufgrund des metabolischen Risikos innerhalb von 24h mit einer enteralen Ernährung begonnen werden, wenn der klinische Zustand des Patienten dies erlaubt. Eine parenterale Supplementierung kann empfohlen werden, wenn weniger als 50 % der Energiemenge auf enteralem Weg zugeführt werden können.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021-023OL-4.0-8.18-2023M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2036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Im Falle einer intraoperativ nachgewiesenen R1-Resektion sollte unabhängig von einer präoperativen Therapie zunächst die Möglichkeit einer kurativen Nachresektion geprüft werden. Wenn diese nicht möglich ist, sollte nach Diskussion in der interdisziplinären Tumorkonferenz eine postoperative Radiochemotherapie erfolgen. </a:t>
                      </a:r>
                    </a:p>
                    <a:p>
                      <a:r>
                        <a:rPr sz="1000" u="none">
                          <a:latin typeface="Lucida Sans"/>
                        </a:rPr>
                        <a:t>Bei einer postoperativ erkannten R1-Resektion sollte eine Radiochemotherapie erfolgen, da die Bedingungen für eine Nachresektion ungünstig sind. In Einzelfällen kann eine „wait and see“ Strategie empfohlen werden. </a:t>
                      </a:r>
                    </a:p>
                    <a:p>
                      <a:pPr>
                        <a:defRPr sz="1000">
                          <a:solidFill>
                            <a:srgbClr val="000000"/>
                          </a:solidFill>
                          <a:latin typeface="Lucida Sans"/>
                        </a:defRPr>
                      </a:pPr>
                      <a:endParaRPr sz="100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021-023OL-4.0-8.19-2023G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103459EE-91A4-FB78-0001-D728910D1ACC}"/>
              </a:ext>
            </a:extLst>
          </p:cNvPr>
          <p:cNvGraphicFramePr>
            <a:graphicFrameLocks noGrp="1"/>
          </p:cNvGraphicFramePr>
          <p:nvPr>
            <p:extLst>
              <p:ext uri="{D42A27DB-BD31-4B8C-83A1-F6EECF244321}">
                <p14:modId xmlns:p14="http://schemas.microsoft.com/office/powerpoint/2010/main" val="2058130882"/>
              </p:ext>
            </p:extLst>
          </p:nvPr>
        </p:nvGraphicFramePr>
        <p:xfrm>
          <a:off x="360000" y="4293096"/>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8.20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Im Falle einer lokoregionären R2-Resektion kann nach Diskussion in der interdisziplinären Tumorkonferenz eine postoperative Radiochemotherapie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021-023OL-4.0-8.20-2023G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Therapiealgorithmus bei funktionell operablen und onkologisch resektablen Adenokarzinomen des Ösophagus und des gastroösophagealen Übergangs</a:t>
            </a:r>
          </a:p>
        </p:txBody>
      </p:sp>
      <p:pic>
        <p:nvPicPr>
          <p:cNvPr id="3" name="Picture 2" descr="8a499eb2fea344adba533984dced598b.png"/>
          <p:cNvPicPr>
            <a:picLocks noChangeAspect="1"/>
          </p:cNvPicPr>
          <p:nvPr/>
        </p:nvPicPr>
        <p:blipFill>
          <a:blip r:embed="rId2"/>
          <a:stretch>
            <a:fillRect/>
          </a:stretch>
        </p:blipFill>
        <p:spPr>
          <a:xfrm>
            <a:off x="1740000" y="1890000"/>
            <a:ext cx="5664000" cy="4248000"/>
          </a:xfrm>
          <a:prstGeom prst="rect">
            <a:avLst/>
          </a:prstGeom>
        </p:spPr>
      </p:pic>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sp>
        <p:nvSpPr>
          <p:cNvPr id="3" name="Rechteck 2">
            <a:extLst>
              <a:ext uri="{FF2B5EF4-FFF2-40B4-BE49-F238E27FC236}">
                <a16:creationId xmlns:a16="http://schemas.microsoft.com/office/drawing/2014/main" id="{CE89007E-F640-5A52-E20C-CA191520432A}"/>
              </a:ext>
            </a:extLst>
          </p:cNvPr>
          <p:cNvSpPr/>
          <p:nvPr/>
        </p:nvSpPr>
        <p:spPr>
          <a:xfrm>
            <a:off x="595994" y="2458309"/>
            <a:ext cx="2159000" cy="498475"/>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Langfassung</a:t>
            </a:r>
          </a:p>
        </p:txBody>
      </p:sp>
      <p:sp>
        <p:nvSpPr>
          <p:cNvPr id="4" name="Rechteck 3">
            <a:extLst>
              <a:ext uri="{FF2B5EF4-FFF2-40B4-BE49-F238E27FC236}">
                <a16:creationId xmlns:a16="http://schemas.microsoft.com/office/drawing/2014/main" id="{881910C1-B1B8-3207-1D2D-11822AEBC28B}"/>
              </a:ext>
            </a:extLst>
          </p:cNvPr>
          <p:cNvSpPr/>
          <p:nvPr/>
        </p:nvSpPr>
        <p:spPr>
          <a:xfrm>
            <a:off x="3851283" y="2455937"/>
            <a:ext cx="2024063" cy="498483"/>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400" dirty="0"/>
              <a:t>Kurzfassung</a:t>
            </a:r>
          </a:p>
        </p:txBody>
      </p:sp>
      <p:sp>
        <p:nvSpPr>
          <p:cNvPr id="5" name="Rechteck 4">
            <a:extLst>
              <a:ext uri="{FF2B5EF4-FFF2-40B4-BE49-F238E27FC236}">
                <a16:creationId xmlns:a16="http://schemas.microsoft.com/office/drawing/2014/main" id="{60A3C60C-C77E-90B0-0658-6F10CD60B898}"/>
              </a:ext>
            </a:extLst>
          </p:cNvPr>
          <p:cNvSpPr/>
          <p:nvPr/>
        </p:nvSpPr>
        <p:spPr>
          <a:xfrm>
            <a:off x="3851283" y="3180622"/>
            <a:ext cx="2024063"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400" dirty="0"/>
              <a:t>Foliensatz</a:t>
            </a:r>
          </a:p>
        </p:txBody>
      </p:sp>
      <p:sp>
        <p:nvSpPr>
          <p:cNvPr id="6" name="Rechteck 5">
            <a:extLst>
              <a:ext uri="{FF2B5EF4-FFF2-40B4-BE49-F238E27FC236}">
                <a16:creationId xmlns:a16="http://schemas.microsoft.com/office/drawing/2014/main" id="{D83D69F6-7852-28AC-09E2-A9C6132195D1}"/>
              </a:ext>
            </a:extLst>
          </p:cNvPr>
          <p:cNvSpPr/>
          <p:nvPr/>
        </p:nvSpPr>
        <p:spPr>
          <a:xfrm>
            <a:off x="3851282" y="4653136"/>
            <a:ext cx="4751388" cy="489147"/>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Leitlinienreport</a:t>
            </a:r>
            <a:r>
              <a:rPr lang="de-DE" dirty="0"/>
              <a:t> inkl. Evidenzberichte  </a:t>
            </a:r>
          </a:p>
        </p:txBody>
      </p:sp>
      <p:sp>
        <p:nvSpPr>
          <p:cNvPr id="12" name="Rechteck 11">
            <a:extLst>
              <a:ext uri="{FF2B5EF4-FFF2-40B4-BE49-F238E27FC236}">
                <a16:creationId xmlns:a16="http://schemas.microsoft.com/office/drawing/2014/main" id="{4F6DDE44-15BE-B9E4-2508-80BDE968C156}"/>
              </a:ext>
            </a:extLst>
          </p:cNvPr>
          <p:cNvSpPr/>
          <p:nvPr/>
        </p:nvSpPr>
        <p:spPr>
          <a:xfrm>
            <a:off x="3851282" y="3884683"/>
            <a:ext cx="2024063"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400" dirty="0"/>
              <a:t>Patientenleitlinie</a:t>
            </a:r>
          </a:p>
        </p:txBody>
      </p:sp>
      <p:cxnSp>
        <p:nvCxnSpPr>
          <p:cNvPr id="17" name="Verbinder: gewinkelt 16">
            <a:extLst>
              <a:ext uri="{FF2B5EF4-FFF2-40B4-BE49-F238E27FC236}">
                <a16:creationId xmlns:a16="http://schemas.microsoft.com/office/drawing/2014/main" id="{9AC57354-5DA4-C48D-BA40-EAA8C9349F8E}"/>
              </a:ext>
            </a:extLst>
          </p:cNvPr>
          <p:cNvCxnSpPr>
            <a:cxnSpLocks/>
            <a:stCxn id="3" idx="3"/>
            <a:endCxn id="5" idx="1"/>
          </p:cNvCxnSpPr>
          <p:nvPr/>
        </p:nvCxnSpPr>
        <p:spPr>
          <a:xfrm>
            <a:off x="2754994" y="2707547"/>
            <a:ext cx="1096289" cy="717649"/>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0" name="Verbinder: gewinkelt 19">
            <a:extLst>
              <a:ext uri="{FF2B5EF4-FFF2-40B4-BE49-F238E27FC236}">
                <a16:creationId xmlns:a16="http://schemas.microsoft.com/office/drawing/2014/main" id="{C98CC2D8-E995-25A4-D423-78605751CB8F}"/>
              </a:ext>
            </a:extLst>
          </p:cNvPr>
          <p:cNvCxnSpPr>
            <a:cxnSpLocks/>
            <a:stCxn id="3" idx="3"/>
            <a:endCxn id="12" idx="1"/>
          </p:cNvCxnSpPr>
          <p:nvPr/>
        </p:nvCxnSpPr>
        <p:spPr>
          <a:xfrm>
            <a:off x="2754994" y="2707547"/>
            <a:ext cx="1096288" cy="1421710"/>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3" name="Verbinder: gewinkelt 22">
            <a:extLst>
              <a:ext uri="{FF2B5EF4-FFF2-40B4-BE49-F238E27FC236}">
                <a16:creationId xmlns:a16="http://schemas.microsoft.com/office/drawing/2014/main" id="{2CDA9DB0-1B3F-3D1B-116C-210AE1723AF0}"/>
              </a:ext>
            </a:extLst>
          </p:cNvPr>
          <p:cNvCxnSpPr>
            <a:cxnSpLocks/>
            <a:stCxn id="3" idx="3"/>
            <a:endCxn id="6" idx="1"/>
          </p:cNvCxnSpPr>
          <p:nvPr/>
        </p:nvCxnSpPr>
        <p:spPr>
          <a:xfrm>
            <a:off x="2754994" y="2707547"/>
            <a:ext cx="1096288" cy="2190163"/>
          </a:xfrm>
          <a:prstGeom prst="bentConnector3">
            <a:avLst>
              <a:gd name="adj1" fmla="val 50000"/>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31" name="Rechteck 30">
            <a:extLst>
              <a:ext uri="{FF2B5EF4-FFF2-40B4-BE49-F238E27FC236}">
                <a16:creationId xmlns:a16="http://schemas.microsoft.com/office/drawing/2014/main" id="{0B603144-F1FB-CE3E-2A29-605018EAE01C}"/>
              </a:ext>
            </a:extLst>
          </p:cNvPr>
          <p:cNvSpPr/>
          <p:nvPr/>
        </p:nvSpPr>
        <p:spPr>
          <a:xfrm>
            <a:off x="592717" y="3197466"/>
            <a:ext cx="2158999"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400" dirty="0"/>
              <a:t>Englische Version</a:t>
            </a:r>
          </a:p>
        </p:txBody>
      </p:sp>
      <p:cxnSp>
        <p:nvCxnSpPr>
          <p:cNvPr id="42" name="Gerade Verbindung mit Pfeil 41">
            <a:extLst>
              <a:ext uri="{FF2B5EF4-FFF2-40B4-BE49-F238E27FC236}">
                <a16:creationId xmlns:a16="http://schemas.microsoft.com/office/drawing/2014/main" id="{91552C5C-5658-4056-2EBE-AF63F1859BFA}"/>
              </a:ext>
            </a:extLst>
          </p:cNvPr>
          <p:cNvCxnSpPr>
            <a:stCxn id="3" idx="3"/>
            <a:endCxn id="4" idx="1"/>
          </p:cNvCxnSpPr>
          <p:nvPr/>
        </p:nvCxnSpPr>
        <p:spPr>
          <a:xfrm flipV="1">
            <a:off x="2754994" y="2705179"/>
            <a:ext cx="1096289" cy="2368"/>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3" name="Gerade Verbindung mit Pfeil 42">
            <a:extLst>
              <a:ext uri="{FF2B5EF4-FFF2-40B4-BE49-F238E27FC236}">
                <a16:creationId xmlns:a16="http://schemas.microsoft.com/office/drawing/2014/main" id="{D6F17366-5102-9334-6C6D-6E25F76610F1}"/>
              </a:ext>
            </a:extLst>
          </p:cNvPr>
          <p:cNvCxnSpPr>
            <a:cxnSpLocks/>
            <a:stCxn id="3" idx="2"/>
            <a:endCxn id="31" idx="0"/>
          </p:cNvCxnSpPr>
          <p:nvPr/>
        </p:nvCxnSpPr>
        <p:spPr>
          <a:xfrm flipH="1">
            <a:off x="1672217" y="2956784"/>
            <a:ext cx="3277" cy="24068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8" name="Textfeld 7">
            <a:extLst>
              <a:ext uri="{FF2B5EF4-FFF2-40B4-BE49-F238E27FC236}">
                <a16:creationId xmlns:a16="http://schemas.microsoft.com/office/drawing/2014/main" id="{F10D2A41-B55A-1760-E1BA-780B7B47AACE}"/>
              </a:ext>
            </a:extLst>
          </p:cNvPr>
          <p:cNvSpPr txBox="1"/>
          <p:nvPr/>
        </p:nvSpPr>
        <p:spPr>
          <a:xfrm>
            <a:off x="564780" y="5857531"/>
            <a:ext cx="8111675" cy="369332"/>
          </a:xfrm>
          <a:prstGeom prst="rect">
            <a:avLst/>
          </a:prstGeom>
          <a:noFill/>
        </p:spPr>
        <p:txBody>
          <a:bodyPr wrap="square">
            <a:spAutoFit/>
          </a:bodyPr>
          <a:lstStyle/>
          <a:p>
            <a:pPr>
              <a:defRPr sz="1400"/>
            </a:pPr>
            <a:r>
              <a:rPr>
                <a:hlinkClick r:id="rId2"/>
              </a:rPr>
              <a:t>https://www.leitlinienprogramm-onkologie.de/leitlinien/oesophaguskarzinom/</a:t>
            </a:r>
          </a:p>
        </p:txBody>
      </p:sp>
      <p:sp>
        <p:nvSpPr>
          <p:cNvPr id="44" name="TextBox 4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245318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2000"/>
            </a:pPr>
            <a:r>
              <a:t>Therapiealgorithmus bei funktionell operablen und onkologisch resektablen Plattenepithelkarzinomen des Ösophagus. Zur Therapie mittels definitiver Radiochemotherapie bei lokalisierten Plattenepithelkarzinomen des zervikalen Ösophagus siehe Empfehlung 8.34.</a:t>
            </a:r>
          </a:p>
        </p:txBody>
      </p:sp>
      <p:pic>
        <p:nvPicPr>
          <p:cNvPr id="3" name="Picture 2" descr="98f137477ccf41a7bbf253a383a34149.png"/>
          <p:cNvPicPr>
            <a:picLocks noChangeAspect="1"/>
          </p:cNvPicPr>
          <p:nvPr/>
        </p:nvPicPr>
        <p:blipFill>
          <a:blip r:embed="rId2"/>
          <a:stretch>
            <a:fillRect/>
          </a:stretch>
        </p:blipFill>
        <p:spPr>
          <a:xfrm>
            <a:off x="1740000" y="1890000"/>
            <a:ext cx="5664000" cy="4248000"/>
          </a:xfrm>
          <a:prstGeom prst="rect">
            <a:avLst/>
          </a:prstGeom>
        </p:spPr>
      </p:pic>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173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Bei einem isolierten Lokalrezidiv nach kurativ intendierter Operation kann nach Diskussion in einer interdisziplinären Tumorkonferenz erneut eine Operation durchgeführt werden. Die sorgfältige Evaluation der Operabilität und der Resektabilität sollte durch ein in der Ösophaguschirurgie erfahrenes Behandlungsteam vorgenommen werden.</a:t>
                      </a:r>
                    </a:p>
                    <a:p>
                      <a:pPr>
                        <a:defRPr sz="1000">
                          <a:solidFill>
                            <a:srgbClr val="000000"/>
                          </a:solidFill>
                          <a:latin typeface="Lucida Sans"/>
                        </a:defRPr>
                      </a:pPr>
                      <a:r>
                        <a:rPr sz="1000" u="none">
                          <a:latin typeface="Lucida Sans"/>
                        </a:rPr>
                        <a:t>Alternativ soll eine Radiochemotherapie angeboten werden, sofern keine Vorbestrahlung im Rezidivgebiet erfolgt ist bzw. wenn eine ausreichende Normalgewebetoleranz vorhanden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021-023OL-4.0-8.21-2023G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Wenn eine neoadjuvante Therapie vorgesehen ist, soll vor Beginn der Therapie bei den Patienten eine Risikoanalyse wichtiger Organfunktionen und ein Screening auf Mangelernährung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021-023OL-4.0-8.22-2023G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DE260404-5866-E4B0-1FAC-9249A500EF5B}"/>
              </a:ext>
            </a:extLst>
          </p:cNvPr>
          <p:cNvGraphicFramePr>
            <a:graphicFrameLocks noGrp="1"/>
          </p:cNvGraphicFramePr>
          <p:nvPr>
            <p:extLst>
              <p:ext uri="{D42A27DB-BD31-4B8C-83A1-F6EECF244321}">
                <p14:modId xmlns:p14="http://schemas.microsoft.com/office/powerpoint/2010/main" val="4261795625"/>
              </p:ext>
            </p:extLst>
          </p:nvPr>
        </p:nvGraphicFramePr>
        <p:xfrm>
          <a:off x="360000" y="3573016"/>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8.23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u="none">
                          <a:latin typeface="Lucida Sans"/>
                        </a:rPr>
                        <a:t>Eine alleinige präoperative Strahlentherapie kann beim operablen Patienten mit einem resektablen Ösophaguskarzinom nicht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[Arnott, S. J. 2005]</a:t>
                      </a:r>
                      <a:r>
                        <a:rPr sz="1000"/>
                        <a:t>, </a:t>
                      </a:r>
                      <a:r>
                        <a:rPr sz="1000">
                          <a:solidFill>
                            <a:srgbClr val="F7BF66"/>
                          </a:solidFill>
                          <a:hlinkClick r:id="rId3"/>
                        </a:rPr>
                        <a:t>[Schwer, A. L. 2009]</a:t>
                      </a:r>
                      <a:r>
                        <a:rPr sz="1000"/>
                        <a:t>, </a:t>
                      </a:r>
                      <a:r>
                        <a:rPr sz="1000">
                          <a:solidFill>
                            <a:srgbClr val="F7BF66"/>
                          </a:solidFill>
                          <a:hlinkClick r:id="rId4"/>
                        </a:rPr>
                        <a:t>[Malthaner, R. A.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021-023OL-4.0-8.23-2023G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extLst>
              <p:ext uri="{D42A27DB-BD31-4B8C-83A1-F6EECF244321}">
                <p14:modId xmlns:p14="http://schemas.microsoft.com/office/powerpoint/2010/main" val="2378491885"/>
              </p:ext>
            </p:extLst>
          </p:nvPr>
        </p:nvGraphicFramePr>
        <p:xfrm>
          <a:off x="360000" y="1716960"/>
          <a:ext cx="7920000" cy="23354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u="none">
                          <a:latin typeface="Lucida Sans"/>
                        </a:rPr>
                        <a:t>Bei lokalisierten Adenokarzinomen des Ösophagus und des ösophagogastralen Übergangs der Kategorie cT2 kann eine präoperative Chemotherapie durchgeführt und postoperativ fortgesetzt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Medical Research Council Oesophageal Cancer Working Group. Surgicalresection with or without preoperative chemotherapy in oesophageal cancer: arandomised controlled trial. Lancet, 2002. 359 \(9319\): p. 1727-33</a:t>
                      </a:r>
                      <a:r>
                        <a:rPr sz="1000"/>
                        <a:t>, </a:t>
                      </a:r>
                      <a:r>
                        <a:rPr sz="1000">
                          <a:solidFill>
                            <a:srgbClr val="F7BF66"/>
                          </a:solidFill>
                          <a:hlinkClick r:id="rId2"/>
                        </a:rPr>
                        <a:t>[Allum, W. H. 2009]</a:t>
                      </a:r>
                      <a:r>
                        <a:rPr sz="1000"/>
                        <a:t>, </a:t>
                      </a:r>
                      <a:r>
                        <a:rPr sz="1000">
                          <a:solidFill>
                            <a:srgbClr val="F7BF66"/>
                          </a:solidFill>
                          <a:hlinkClick r:id="rId3"/>
                        </a:rPr>
                        <a:t>[Boonstra, J. J. 2011]</a:t>
                      </a:r>
                      <a:r>
                        <a:rPr sz="1000"/>
                        <a:t>, </a:t>
                      </a:r>
                      <a:r>
                        <a:rPr sz="1000">
                          <a:solidFill>
                            <a:srgbClr val="F7BF66"/>
                          </a:solidFill>
                          <a:hlinkClick r:id="rId4"/>
                        </a:rPr>
                        <a:t>[Cunningham, D. 2006]</a:t>
                      </a:r>
                      <a:r>
                        <a:rPr sz="1000"/>
                        <a:t>, </a:t>
                      </a:r>
                      <a:r>
                        <a:rPr sz="1000">
                          <a:solidFill>
                            <a:srgbClr val="F7BF66"/>
                          </a:solidFill>
                          <a:hlinkClick r:id="rId5"/>
                        </a:rPr>
                        <a:t>[Kelsen, D. P. 1998]</a:t>
                      </a:r>
                      <a:r>
                        <a:rPr sz="1000"/>
                        <a:t>, </a:t>
                      </a:r>
                      <a:r>
                        <a:rPr sz="1000">
                          <a:solidFill>
                            <a:srgbClr val="F7BF66"/>
                          </a:solidFill>
                          <a:hlinkClick r:id="rId6"/>
                        </a:rPr>
                        <a:t>[Law, S. 1997]</a:t>
                      </a:r>
                      <a:r>
                        <a:rPr sz="1000"/>
                        <a:t>, </a:t>
                      </a:r>
                      <a:r>
                        <a:rPr sz="1000">
                          <a:solidFill>
                            <a:srgbClr val="F7BF66"/>
                          </a:solidFill>
                        </a:rPr>
                        <a:t>[Moehler, M. 2011]</a:t>
                      </a:r>
                      <a:r>
                        <a:rPr sz="1000"/>
                        <a:t>, </a:t>
                      </a:r>
                      <a:r>
                        <a:rPr sz="1000">
                          <a:solidFill>
                            <a:srgbClr val="F7BF66"/>
                          </a:solidFill>
                          <a:hlinkClick r:id="rId7"/>
                        </a:rPr>
                        <a:t>[Ychou, M.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021-023OL-4.0-8.24-2023G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3DCC5854-1227-9D2C-4AA1-51B502CBED81}"/>
              </a:ext>
            </a:extLst>
          </p:cNvPr>
          <p:cNvGraphicFramePr>
            <a:graphicFrameLocks noGrp="1"/>
          </p:cNvGraphicFramePr>
          <p:nvPr>
            <p:extLst>
              <p:ext uri="{D42A27DB-BD31-4B8C-83A1-F6EECF244321}">
                <p14:modId xmlns:p14="http://schemas.microsoft.com/office/powerpoint/2010/main" val="3192504336"/>
              </p:ext>
            </p:extLst>
          </p:nvPr>
        </p:nvGraphicFramePr>
        <p:xfrm>
          <a:off x="360000" y="425988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8.25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Beim operablen Patienten mit einem lokal fortgeschrittenen Adenokarzinom des Ösophagus oder des ösophagogastralen Übergangs (Kategorie cT3/T4 resektabel oder Kategorie cN1-3) soll eine perioperative Chemotherapie oder eine präoperative Radiochemotherapie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8"/>
                        </a:rPr>
                        <a:t>[Schwer, A. L. 2009]</a:t>
                      </a:r>
                      <a:r>
                        <a:rPr sz="1000"/>
                        <a:t>, </a:t>
                      </a:r>
                      <a:r>
                        <a:rPr sz="1000">
                          <a:solidFill>
                            <a:srgbClr val="F7BF66"/>
                          </a:solidFill>
                          <a:hlinkClick r:id="rId7"/>
                        </a:rPr>
                        <a:t>[Ychou, M. 2011]</a:t>
                      </a:r>
                      <a:r>
                        <a:rPr sz="1000"/>
                        <a:t>, </a:t>
                      </a:r>
                      <a:r>
                        <a:rPr sz="1000">
                          <a:solidFill>
                            <a:srgbClr val="F7BF66"/>
                          </a:solidFill>
                          <a:hlinkClick r:id="rId5"/>
                        </a:rPr>
                        <a:t>[Kelsen, D. P. 1998]</a:t>
                      </a:r>
                      <a:r>
                        <a:rPr sz="1000"/>
                        <a:t>, </a:t>
                      </a:r>
                      <a:r>
                        <a:rPr sz="1000">
                          <a:solidFill>
                            <a:srgbClr val="F7BF66"/>
                          </a:solidFill>
                          <a:hlinkClick r:id="rId3"/>
                        </a:rPr>
                        <a:t>[Boonstra, J. J. 2011]</a:t>
                      </a:r>
                      <a:r>
                        <a:rPr sz="1000"/>
                        <a:t>, </a:t>
                      </a:r>
                      <a:r>
                        <a:rPr sz="1000">
                          <a:solidFill>
                            <a:srgbClr val="F7BF66"/>
                          </a:solidFill>
                          <a:hlinkClick r:id="rId2"/>
                        </a:rPr>
                        <a:t>[Allum, W. H. 2009]</a:t>
                      </a:r>
                      <a:r>
                        <a:rPr sz="1000"/>
                        <a:t>, </a:t>
                      </a:r>
                      <a:r>
                        <a:rPr sz="1000">
                          <a:solidFill>
                            <a:srgbClr val="F7BF66"/>
                          </a:solidFill>
                        </a:rPr>
                        <a:t>[Cunningham, D. 2003]</a:t>
                      </a:r>
                      <a:r>
                        <a:rPr sz="1000"/>
                        <a:t>, </a:t>
                      </a:r>
                      <a:r>
                        <a:rPr sz="1000">
                          <a:solidFill>
                            <a:srgbClr val="F7BF66"/>
                          </a:solidFill>
                          <a:hlinkClick r:id="rId9"/>
                        </a:rPr>
                        <a:t>[Clark, P. I. 2000]</a:t>
                      </a:r>
                      <a:r>
                        <a:rPr sz="1000"/>
                        <a:t>, </a:t>
                      </a:r>
                      <a:r>
                        <a:rPr sz="1000">
                          <a:solidFill>
                            <a:srgbClr val="F7BF66"/>
                          </a:solidFill>
                          <a:hlinkClick r:id="rId10"/>
                        </a:rPr>
                        <a:t>[Moehler, M. 2014]</a:t>
                      </a:r>
                      <a:r>
                        <a:rPr sz="1000"/>
                        <a:t>, </a:t>
                      </a:r>
                      <a:r>
                        <a:rPr sz="1000">
                          <a:solidFill>
                            <a:srgbClr val="F7BF66"/>
                          </a:solidFill>
                          <a:hlinkClick r:id="rId11"/>
                        </a:rPr>
                        <a:t>[Al-Batran, SE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021-023OL-4.0-8.25-2023G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Die Durchführung einer alleinigen neoadjuvanten Chemotherapie ohne simultane Radiotherapie beim Plattenepithelkarzinom des Ösophagus kann nicht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[Sjoquist, K. M. 2011]</a:t>
                      </a:r>
                      <a:r>
                        <a:rPr sz="1000"/>
                        <a:t>, </a:t>
                      </a:r>
                      <a:r>
                        <a:rPr sz="1000">
                          <a:solidFill>
                            <a:srgbClr val="F7BF66"/>
                          </a:solidFill>
                          <a:hlinkClick r:id="rId3"/>
                        </a:rPr>
                        <a:t>[Fiorica, F.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021-023OL-4.0-8.26-2023G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2C5F487D-D7D9-8443-4D79-6C7D87F9666C}"/>
              </a:ext>
            </a:extLst>
          </p:cNvPr>
          <p:cNvGraphicFramePr>
            <a:graphicFrameLocks noGrp="1"/>
          </p:cNvGraphicFramePr>
          <p:nvPr>
            <p:extLst>
              <p:ext uri="{D42A27DB-BD31-4B8C-83A1-F6EECF244321}">
                <p14:modId xmlns:p14="http://schemas.microsoft.com/office/powerpoint/2010/main" val="2055634752"/>
              </p:ext>
            </p:extLst>
          </p:nvPr>
        </p:nvGraphicFramePr>
        <p:xfrm>
          <a:off x="360000" y="414908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8.27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Bei operablen Patienten mit einem Plattenepithelkarzinom des Ösophagus der Kategorie cT2 kann eine präoperative Radiochemotherapie mit anschließender kompletter Resektion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021-023OL-4.0-8.27-2023G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u="none">
                          <a:latin typeface="Lucida Sans"/>
                        </a:rPr>
                        <a:t>Beim operablen Patienten mit einem lokal fortgeschrittenem Plattenepithelkarzinom des Ösophagus (Kategorie cT3/T4 resektabel oder Kategorie cN1-3) soll eine präoperative Radiochemotherapie mit anschließender kompletter Resektion durchgeführt werden.</a:t>
                      </a:r>
                    </a:p>
                    <a:p>
                      <a:pPr>
                        <a:defRPr sz="1000">
                          <a:solidFill>
                            <a:srgbClr val="000000"/>
                          </a:solidFill>
                          <a:latin typeface="Lucida Sans"/>
                        </a:defRPr>
                      </a:pPr>
                      <a:r>
                        <a:rPr sz="1000" u="none">
                          <a:latin typeface="Lucida Sans"/>
                        </a:rPr>
                        <a:t>Vgl. auch Empfehlung 8.33 „Indikation zur definitiven Radiochemotherapie“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[Bosset, J. F. 1997]</a:t>
                      </a:r>
                      <a:r>
                        <a:rPr sz="1000"/>
                        <a:t>, </a:t>
                      </a:r>
                      <a:r>
                        <a:rPr sz="1000">
                          <a:solidFill>
                            <a:srgbClr val="F7BF66"/>
                          </a:solidFill>
                          <a:hlinkClick r:id="rId3"/>
                        </a:rPr>
                        <a:t>[Lee, J. L. 2004]</a:t>
                      </a:r>
                      <a:r>
                        <a:rPr sz="1000"/>
                        <a:t>, </a:t>
                      </a:r>
                      <a:r>
                        <a:rPr sz="1000">
                          <a:solidFill>
                            <a:srgbClr val="F7BF66"/>
                          </a:solidFill>
                          <a:hlinkClick r:id="rId4"/>
                        </a:rPr>
                        <a:t>[Tepper, J. 2008]</a:t>
                      </a:r>
                      <a:r>
                        <a:rPr sz="1000"/>
                        <a:t>, </a:t>
                      </a:r>
                      <a:r>
                        <a:rPr sz="1000">
                          <a:solidFill>
                            <a:srgbClr val="F7BF66"/>
                          </a:solidFill>
                          <a:hlinkClick r:id="rId5"/>
                        </a:rPr>
                        <a:t>[Montagnani, F. 2017]</a:t>
                      </a:r>
                      <a:r>
                        <a:rPr sz="1000"/>
                        <a:t>, </a:t>
                      </a:r>
                      <a:r>
                        <a:rPr sz="1000">
                          <a:solidFill>
                            <a:srgbClr val="F7BF66"/>
                          </a:solidFill>
                          <a:hlinkClick r:id="rId6"/>
                        </a:rPr>
                        <a:t>[Burmeister, B. H.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021-023OL-4.0-8.28-2023G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Mögliche Chemotherapieregime bei neoadjuvanter präoperativer Radiochemotherapie</a:t>
            </a:r>
          </a:p>
        </p:txBody>
      </p:sp>
      <p:graphicFrame>
        <p:nvGraphicFramePr>
          <p:cNvPr id="3" name="Table 2"/>
          <p:cNvGraphicFramePr>
            <a:graphicFrameLocks noGrp="1"/>
          </p:cNvGraphicFramePr>
          <p:nvPr>
            <p:extLst>
              <p:ext uri="{D42A27DB-BD31-4B8C-83A1-F6EECF244321}">
                <p14:modId xmlns:p14="http://schemas.microsoft.com/office/powerpoint/2010/main" val="3244565452"/>
              </p:ext>
            </p:extLst>
          </p:nvPr>
        </p:nvGraphicFramePr>
        <p:xfrm>
          <a:off x="360000" y="1890000"/>
          <a:ext cx="8424000" cy="2926080"/>
        </p:xfrm>
        <a:graphic>
          <a:graphicData uri="http://schemas.openxmlformats.org/drawingml/2006/table">
            <a:tbl>
              <a:tblPr firstRow="1" bandRow="1">
                <a:tableStyleId>{5C22544A-7EE6-4342-B048-85BDC9FD1C3A}</a:tableStyleId>
              </a:tblPr>
              <a:tblGrid>
                <a:gridCol w="2106000">
                  <a:extLst>
                    <a:ext uri="{9D8B030D-6E8A-4147-A177-3AD203B41FA5}">
                      <a16:colId xmlns:a16="http://schemas.microsoft.com/office/drawing/2014/main" val="20000"/>
                    </a:ext>
                  </a:extLst>
                </a:gridCol>
                <a:gridCol w="2106000">
                  <a:extLst>
                    <a:ext uri="{9D8B030D-6E8A-4147-A177-3AD203B41FA5}">
                      <a16:colId xmlns:a16="http://schemas.microsoft.com/office/drawing/2014/main" val="20001"/>
                    </a:ext>
                  </a:extLst>
                </a:gridCol>
                <a:gridCol w="2106000">
                  <a:extLst>
                    <a:ext uri="{9D8B030D-6E8A-4147-A177-3AD203B41FA5}">
                      <a16:colId xmlns:a16="http://schemas.microsoft.com/office/drawing/2014/main" val="20002"/>
                    </a:ext>
                  </a:extLst>
                </a:gridCol>
                <a:gridCol w="2106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rPr b="1" dirty="0" err="1"/>
                        <a:t>Substanzen</a:t>
                      </a:r>
                      <a:endParaRPr b="1" dirty="0"/>
                    </a:p>
                  </a:txBody>
                  <a:tcPr anchor="ctr">
                    <a:solidFill>
                      <a:srgbClr val="F7BF66"/>
                    </a:solidFill>
                  </a:tcPr>
                </a:tc>
                <a:tc>
                  <a:txBody>
                    <a:bodyPr/>
                    <a:lstStyle/>
                    <a:p>
                      <a:pPr>
                        <a:defRPr sz="900" b="0">
                          <a:solidFill>
                            <a:srgbClr val="000000"/>
                          </a:solidFill>
                          <a:latin typeface="Lucida Sans"/>
                        </a:defRPr>
                      </a:pPr>
                      <a:r>
                        <a:rPr b="1" dirty="0" err="1"/>
                        <a:t>Dosierung</a:t>
                      </a:r>
                      <a:endParaRPr b="1" dirty="0"/>
                    </a:p>
                  </a:txBody>
                  <a:tcPr anchor="ctr">
                    <a:solidFill>
                      <a:srgbClr val="F7BF66"/>
                    </a:solidFill>
                  </a:tcPr>
                </a:tc>
                <a:tc>
                  <a:txBody>
                    <a:bodyPr/>
                    <a:lstStyle/>
                    <a:p>
                      <a:pPr>
                        <a:defRPr sz="900" b="0">
                          <a:solidFill>
                            <a:srgbClr val="000000"/>
                          </a:solidFill>
                          <a:latin typeface="Lucida Sans"/>
                        </a:defRPr>
                      </a:pPr>
                      <a:r>
                        <a:rPr b="1"/>
                        <a:t>Applikation</a:t>
                      </a:r>
                    </a:p>
                  </a:txBody>
                  <a:tcPr anchor="ctr">
                    <a:solidFill>
                      <a:srgbClr val="F7BF66"/>
                    </a:solidFill>
                  </a:tcPr>
                </a:tc>
                <a:tc>
                  <a:txBody>
                    <a:bodyPr/>
                    <a:lstStyle/>
                    <a:p>
                      <a:pPr>
                        <a:defRPr sz="900" b="0">
                          <a:solidFill>
                            <a:srgbClr val="000000"/>
                          </a:solidFill>
                          <a:latin typeface="Lucida Sans"/>
                        </a:defRPr>
                      </a:pPr>
                      <a:r>
                        <a:rPr b="1" dirty="0" err="1"/>
                        <a:t>Tage</a:t>
                      </a:r>
                      <a:endParaRPr b="1" dirty="0"/>
                    </a:p>
                  </a:txBody>
                  <a:tcPr anchor="ctr">
                    <a:solidFill>
                      <a:srgbClr val="F7BF66"/>
                    </a:solidFill>
                  </a:tcPr>
                </a:tc>
                <a:extLst>
                  <a:ext uri="{0D108BD9-81ED-4DB2-BD59-A6C34878D82A}">
                    <a16:rowId xmlns:a16="http://schemas.microsoft.com/office/drawing/2014/main" val="10000"/>
                  </a:ext>
                </a:extLst>
              </a:tr>
              <a:tr h="0">
                <a:tc gridSpan="4">
                  <a:txBody>
                    <a:bodyPr/>
                    <a:lstStyle/>
                    <a:p>
                      <a:pPr>
                        <a:defRPr sz="900" b="0">
                          <a:solidFill>
                            <a:srgbClr val="000000"/>
                          </a:solidFill>
                          <a:latin typeface="Lucida Sans"/>
                        </a:defRPr>
                      </a:pPr>
                      <a:r>
                        <a:rPr dirty="0"/>
                        <a:t>1.  5-Fluorouracil (5-FU)/ Cisplatin </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t>5 - FU</a:t>
                      </a:r>
                    </a:p>
                    <a:p>
                      <a:pPr>
                        <a:defRPr sz="900" b="0">
                          <a:solidFill>
                            <a:srgbClr val="000000"/>
                          </a:solidFill>
                          <a:latin typeface="Lucida Sans"/>
                        </a:defRPr>
                      </a:pPr>
                      <a:r>
                        <a:t>Cisplatin</a:t>
                      </a:r>
                    </a:p>
                  </a:txBody>
                  <a:tcPr anchor="ctr">
                    <a:solidFill>
                      <a:srgbClr val="FCEACC"/>
                    </a:solidFill>
                  </a:tcPr>
                </a:tc>
                <a:tc>
                  <a:txBody>
                    <a:bodyPr/>
                    <a:lstStyle/>
                    <a:p>
                      <a:pPr>
                        <a:defRPr sz="900" b="0">
                          <a:solidFill>
                            <a:srgbClr val="000000"/>
                          </a:solidFill>
                          <a:latin typeface="Lucida Sans"/>
                        </a:defRPr>
                      </a:pPr>
                      <a:r>
                        <a:t>1000 mg/m²</a:t>
                      </a:r>
                    </a:p>
                    <a:p>
                      <a:pPr>
                        <a:defRPr sz="900" b="0">
                          <a:solidFill>
                            <a:srgbClr val="000000"/>
                          </a:solidFill>
                          <a:latin typeface="Lucida Sans"/>
                        </a:defRPr>
                      </a:pPr>
                      <a:r>
                        <a:t>75 mg/m²</a:t>
                      </a:r>
                    </a:p>
                  </a:txBody>
                  <a:tcPr anchor="ctr">
                    <a:solidFill>
                      <a:srgbClr val="FCEACC"/>
                    </a:solidFill>
                  </a:tcPr>
                </a:tc>
                <a:tc>
                  <a:txBody>
                    <a:bodyPr/>
                    <a:lstStyle/>
                    <a:p>
                      <a:pPr>
                        <a:defRPr sz="900" b="0">
                          <a:solidFill>
                            <a:srgbClr val="000000"/>
                          </a:solidFill>
                          <a:latin typeface="Lucida Sans"/>
                        </a:defRPr>
                      </a:pPr>
                      <a:r>
                        <a:t>24h-Infusion</a:t>
                      </a:r>
                    </a:p>
                    <a:p>
                      <a:pPr>
                        <a:defRPr sz="900" b="0">
                          <a:solidFill>
                            <a:srgbClr val="000000"/>
                          </a:solidFill>
                          <a:latin typeface="Lucida Sans"/>
                        </a:defRPr>
                      </a:pPr>
                      <a:r>
                        <a:t>i.v. (60 min)</a:t>
                      </a:r>
                    </a:p>
                  </a:txBody>
                  <a:tcPr anchor="ctr">
                    <a:solidFill>
                      <a:srgbClr val="FCEACC"/>
                    </a:solidFill>
                  </a:tcPr>
                </a:tc>
                <a:tc>
                  <a:txBody>
                    <a:bodyPr/>
                    <a:lstStyle/>
                    <a:p>
                      <a:pPr>
                        <a:defRPr sz="900" b="0">
                          <a:solidFill>
                            <a:srgbClr val="000000"/>
                          </a:solidFill>
                          <a:latin typeface="Lucida Sans"/>
                        </a:defRPr>
                      </a:pPr>
                      <a:r>
                        <a:t>d1-4, 29-32</a:t>
                      </a:r>
                    </a:p>
                    <a:p>
                      <a:pPr>
                        <a:defRPr sz="900" b="0">
                          <a:solidFill>
                            <a:srgbClr val="000000"/>
                          </a:solidFill>
                          <a:latin typeface="Lucida Sans"/>
                        </a:defRPr>
                      </a:pPr>
                      <a:r>
                        <a:t>d1,  29</a:t>
                      </a:r>
                    </a:p>
                  </a:txBody>
                  <a:tcPr anchor="ctr">
                    <a:solidFill>
                      <a:srgbClr val="FCEACC"/>
                    </a:solidFill>
                  </a:tcPr>
                </a:tc>
                <a:extLst>
                  <a:ext uri="{0D108BD9-81ED-4DB2-BD59-A6C34878D82A}">
                    <a16:rowId xmlns:a16="http://schemas.microsoft.com/office/drawing/2014/main" val="10002"/>
                  </a:ext>
                </a:extLst>
              </a:tr>
              <a:tr h="0">
                <a:tc gridSpan="4">
                  <a:txBody>
                    <a:bodyPr/>
                    <a:lstStyle/>
                    <a:p>
                      <a:pPr>
                        <a:defRPr sz="900" b="0">
                          <a:solidFill>
                            <a:srgbClr val="000000"/>
                          </a:solidFill>
                          <a:latin typeface="Lucida Sans"/>
                        </a:defRPr>
                      </a:pPr>
                      <a:r>
                        <a:t>2.  Carboplatin/Paclitaxel  </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t>Carboplatin</a:t>
                      </a:r>
                    </a:p>
                    <a:p>
                      <a:pPr>
                        <a:defRPr sz="900" b="0">
                          <a:solidFill>
                            <a:srgbClr val="000000"/>
                          </a:solidFill>
                          <a:latin typeface="Lucida Sans"/>
                        </a:defRPr>
                      </a:pPr>
                      <a:r>
                        <a:t>Paclitaxel</a:t>
                      </a:r>
                    </a:p>
                  </a:txBody>
                  <a:tcPr anchor="ctr">
                    <a:solidFill>
                      <a:srgbClr val="FCEACC"/>
                    </a:solidFill>
                  </a:tcPr>
                </a:tc>
                <a:tc>
                  <a:txBody>
                    <a:bodyPr/>
                    <a:lstStyle/>
                    <a:p>
                      <a:pPr>
                        <a:defRPr sz="900" b="0">
                          <a:solidFill>
                            <a:srgbClr val="000000"/>
                          </a:solidFill>
                          <a:latin typeface="Lucida Sans"/>
                        </a:defRPr>
                      </a:pPr>
                      <a:r>
                        <a:t>AUC 2</a:t>
                      </a:r>
                    </a:p>
                    <a:p>
                      <a:pPr>
                        <a:defRPr sz="900" b="0">
                          <a:solidFill>
                            <a:srgbClr val="000000"/>
                          </a:solidFill>
                          <a:latin typeface="Lucida Sans"/>
                        </a:defRPr>
                      </a:pPr>
                      <a:r>
                        <a:t>50 mg/m²</a:t>
                      </a:r>
                    </a:p>
                  </a:txBody>
                  <a:tcPr anchor="ctr">
                    <a:solidFill>
                      <a:srgbClr val="FCEACC"/>
                    </a:solidFill>
                  </a:tcPr>
                </a:tc>
                <a:tc>
                  <a:txBody>
                    <a:bodyPr/>
                    <a:lstStyle/>
                    <a:p>
                      <a:pPr>
                        <a:defRPr sz="900" b="0">
                          <a:solidFill>
                            <a:srgbClr val="000000"/>
                          </a:solidFill>
                          <a:latin typeface="Lucida Sans"/>
                        </a:defRPr>
                      </a:pPr>
                      <a:r>
                        <a:t>i.v. (60 min)</a:t>
                      </a:r>
                    </a:p>
                    <a:p>
                      <a:pPr>
                        <a:defRPr sz="900" b="0">
                          <a:solidFill>
                            <a:srgbClr val="000000"/>
                          </a:solidFill>
                          <a:latin typeface="Lucida Sans"/>
                        </a:defRPr>
                      </a:pPr>
                      <a:r>
                        <a:t>i.v. (60 min)</a:t>
                      </a:r>
                    </a:p>
                  </a:txBody>
                  <a:tcPr anchor="ctr">
                    <a:solidFill>
                      <a:srgbClr val="FCEACC"/>
                    </a:solidFill>
                  </a:tcPr>
                </a:tc>
                <a:tc>
                  <a:txBody>
                    <a:bodyPr/>
                    <a:lstStyle/>
                    <a:p>
                      <a:pPr>
                        <a:defRPr sz="900" b="0">
                          <a:solidFill>
                            <a:srgbClr val="000000"/>
                          </a:solidFill>
                          <a:latin typeface="Lucida Sans"/>
                        </a:defRPr>
                      </a:pPr>
                      <a:r>
                        <a:t>d 1, 8,15, 22, 29</a:t>
                      </a:r>
                    </a:p>
                    <a:p>
                      <a:pPr>
                        <a:defRPr sz="900" b="0">
                          <a:solidFill>
                            <a:srgbClr val="000000"/>
                          </a:solidFill>
                          <a:latin typeface="Lucida Sans"/>
                        </a:defRPr>
                      </a:pPr>
                      <a:r>
                        <a:t>d 1, 8,15, 22, 29</a:t>
                      </a:r>
                    </a:p>
                  </a:txBody>
                  <a:tcPr anchor="ctr">
                    <a:solidFill>
                      <a:srgbClr val="FCEACC"/>
                    </a:solidFill>
                  </a:tcPr>
                </a:tc>
                <a:extLst>
                  <a:ext uri="{0D108BD9-81ED-4DB2-BD59-A6C34878D82A}">
                    <a16:rowId xmlns:a16="http://schemas.microsoft.com/office/drawing/2014/main" val="10004"/>
                  </a:ext>
                </a:extLst>
              </a:tr>
              <a:tr h="0">
                <a:tc gridSpan="4">
                  <a:txBody>
                    <a:bodyPr/>
                    <a:lstStyle/>
                    <a:p>
                      <a:pPr>
                        <a:defRPr sz="900" b="0">
                          <a:solidFill>
                            <a:srgbClr val="000000"/>
                          </a:solidFill>
                          <a:latin typeface="Lucida Sans"/>
                        </a:defRPr>
                      </a:pPr>
                      <a:r>
                        <a:t>3.  FOLFOX</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r h="0">
                <a:tc>
                  <a:txBody>
                    <a:bodyPr/>
                    <a:lstStyle/>
                    <a:p>
                      <a:pPr>
                        <a:defRPr sz="900" b="0">
                          <a:solidFill>
                            <a:srgbClr val="000000"/>
                          </a:solidFill>
                          <a:latin typeface="Lucida Sans"/>
                        </a:defRPr>
                      </a:pPr>
                      <a:r>
                        <a:t>Oxaliplatin</a:t>
                      </a:r>
                    </a:p>
                    <a:p>
                      <a:pPr>
                        <a:defRPr sz="900" b="0">
                          <a:solidFill>
                            <a:srgbClr val="000000"/>
                          </a:solidFill>
                          <a:latin typeface="Lucida Sans"/>
                        </a:defRPr>
                      </a:pPr>
                      <a:r>
                        <a:t>Folinsäure</a:t>
                      </a:r>
                    </a:p>
                    <a:p>
                      <a:pPr>
                        <a:defRPr sz="900" b="0">
                          <a:solidFill>
                            <a:srgbClr val="000000"/>
                          </a:solidFill>
                          <a:latin typeface="Lucida Sans"/>
                        </a:defRPr>
                      </a:pPr>
                      <a:r>
                        <a:t>5-FU</a:t>
                      </a:r>
                    </a:p>
                    <a:p>
                      <a:pPr>
                        <a:defRPr sz="900" b="0">
                          <a:solidFill>
                            <a:srgbClr val="000000"/>
                          </a:solidFill>
                          <a:latin typeface="Lucida Sans"/>
                        </a:defRPr>
                      </a:pPr>
                      <a:r>
                        <a:t>5-FU</a:t>
                      </a:r>
                    </a:p>
                  </a:txBody>
                  <a:tcPr anchor="ctr">
                    <a:solidFill>
                      <a:srgbClr val="FCEACC"/>
                    </a:solidFill>
                  </a:tcPr>
                </a:tc>
                <a:tc>
                  <a:txBody>
                    <a:bodyPr/>
                    <a:lstStyle/>
                    <a:p>
                      <a:pPr>
                        <a:defRPr sz="900" b="0">
                          <a:solidFill>
                            <a:srgbClr val="000000"/>
                          </a:solidFill>
                          <a:latin typeface="Lucida Sans"/>
                        </a:defRPr>
                      </a:pPr>
                      <a:r>
                        <a:t>85 mg/m2</a:t>
                      </a:r>
                    </a:p>
                    <a:p>
                      <a:pPr>
                        <a:defRPr sz="900" b="0">
                          <a:solidFill>
                            <a:srgbClr val="000000"/>
                          </a:solidFill>
                          <a:latin typeface="Lucida Sans"/>
                        </a:defRPr>
                      </a:pPr>
                      <a:r>
                        <a:t>200 mg/m2</a:t>
                      </a:r>
                    </a:p>
                    <a:p>
                      <a:pPr>
                        <a:defRPr sz="900" b="0">
                          <a:solidFill>
                            <a:srgbClr val="000000"/>
                          </a:solidFill>
                          <a:latin typeface="Lucida Sans"/>
                        </a:defRPr>
                      </a:pPr>
                      <a:r>
                        <a:t>400 mg/m2</a:t>
                      </a:r>
                    </a:p>
                    <a:p>
                      <a:pPr>
                        <a:defRPr sz="900" b="0">
                          <a:solidFill>
                            <a:srgbClr val="000000"/>
                          </a:solidFill>
                          <a:latin typeface="Lucida Sans"/>
                        </a:defRPr>
                      </a:pPr>
                      <a:r>
                        <a:t>1600 mg/m2</a:t>
                      </a:r>
                    </a:p>
                  </a:txBody>
                  <a:tcPr anchor="ctr">
                    <a:solidFill>
                      <a:srgbClr val="FCEACC"/>
                    </a:solidFill>
                  </a:tcPr>
                </a:tc>
                <a:tc>
                  <a:txBody>
                    <a:bodyPr/>
                    <a:lstStyle/>
                    <a:p>
                      <a:pPr>
                        <a:defRPr sz="900" b="0">
                          <a:solidFill>
                            <a:srgbClr val="000000"/>
                          </a:solidFill>
                          <a:latin typeface="Lucida Sans"/>
                        </a:defRPr>
                      </a:pPr>
                      <a:r>
                        <a:t>i.v. 2h</a:t>
                      </a:r>
                    </a:p>
                    <a:p>
                      <a:pPr>
                        <a:defRPr sz="900" b="0">
                          <a:solidFill>
                            <a:srgbClr val="000000"/>
                          </a:solidFill>
                          <a:latin typeface="Lucida Sans"/>
                        </a:defRPr>
                      </a:pPr>
                      <a:r>
                        <a:t>i.v. 2h</a:t>
                      </a:r>
                    </a:p>
                    <a:p>
                      <a:pPr>
                        <a:defRPr sz="900" b="0">
                          <a:solidFill>
                            <a:srgbClr val="000000"/>
                          </a:solidFill>
                          <a:latin typeface="Lucida Sans"/>
                        </a:defRPr>
                      </a:pPr>
                      <a:r>
                        <a:t>i.v. 10 min </a:t>
                      </a:r>
                    </a:p>
                    <a:p>
                      <a:pPr>
                        <a:defRPr sz="900" b="0">
                          <a:solidFill>
                            <a:srgbClr val="000000"/>
                          </a:solidFill>
                          <a:latin typeface="Lucida Sans"/>
                        </a:defRPr>
                      </a:pPr>
                      <a:r>
                        <a:t>i.v. 46 h </a:t>
                      </a:r>
                    </a:p>
                  </a:txBody>
                  <a:tcPr anchor="ctr">
                    <a:solidFill>
                      <a:srgbClr val="FCEACC"/>
                    </a:solidFill>
                  </a:tcPr>
                </a:tc>
                <a:tc>
                  <a:txBody>
                    <a:bodyPr/>
                    <a:lstStyle/>
                    <a:p>
                      <a:pPr>
                        <a:defRPr sz="900" b="0">
                          <a:solidFill>
                            <a:srgbClr val="000000"/>
                          </a:solidFill>
                          <a:latin typeface="Lucida Sans"/>
                        </a:defRPr>
                      </a:pPr>
                      <a:r>
                        <a:t>Tag 1 </a:t>
                      </a:r>
                    </a:p>
                    <a:p>
                      <a:pPr>
                        <a:defRPr sz="900" b="0">
                          <a:solidFill>
                            <a:srgbClr val="000000"/>
                          </a:solidFill>
                          <a:latin typeface="Lucida Sans"/>
                        </a:defRPr>
                      </a:pPr>
                      <a:r>
                        <a:t>Tag 1</a:t>
                      </a:r>
                    </a:p>
                    <a:p>
                      <a:pPr>
                        <a:defRPr sz="900" b="0">
                          <a:solidFill>
                            <a:srgbClr val="000000"/>
                          </a:solidFill>
                          <a:latin typeface="Lucida Sans"/>
                        </a:defRPr>
                      </a:pPr>
                      <a:r>
                        <a:t>Tag 1</a:t>
                      </a:r>
                    </a:p>
                    <a:p>
                      <a:pPr>
                        <a:defRPr sz="900" b="0">
                          <a:solidFill>
                            <a:srgbClr val="000000"/>
                          </a:solidFill>
                          <a:latin typeface="Lucida Sans"/>
                        </a:defRPr>
                      </a:pPr>
                      <a:r>
                        <a:t>Tag 1-2</a:t>
                      </a:r>
                    </a:p>
                    <a:p>
                      <a:pPr>
                        <a:defRPr sz="900" b="0">
                          <a:solidFill>
                            <a:srgbClr val="000000"/>
                          </a:solidFill>
                          <a:latin typeface="Lucida Sans"/>
                        </a:defRPr>
                      </a:pPr>
                      <a:r>
                        <a:t>Wiederholung alle 2 Wo., 3 Zyklen während der neoadjuvanten Radiochemotherapie</a:t>
                      </a:r>
                    </a:p>
                  </a:txBody>
                  <a:tcPr anchor="ctr">
                    <a:solidFill>
                      <a:srgbClr val="FCEACC"/>
                    </a:solidFill>
                  </a:tcPr>
                </a:tc>
                <a:extLst>
                  <a:ext uri="{0D108BD9-81ED-4DB2-BD59-A6C34878D82A}">
                    <a16:rowId xmlns:a16="http://schemas.microsoft.com/office/drawing/2014/main" val="10006"/>
                  </a:ext>
                </a:extLst>
              </a:tr>
              <a:tr h="0">
                <a:tc gridSpan="4">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Selbstexpandierende Metallstents (SEMS) sollten aufgrund einer erhöhten Komplikationsrate bei geplanter neoadjuvanter Radiochemotherapie oder als „Bridge to Surgery“ nicht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[Nagaraja, V. 2014]</a:t>
                      </a:r>
                      <a:r>
                        <a:rPr sz="1000"/>
                        <a:t>, </a:t>
                      </a:r>
                      <a:r>
                        <a:rPr sz="1000">
                          <a:solidFill>
                            <a:srgbClr val="F7BF66"/>
                          </a:solidFill>
                          <a:hlinkClick r:id="rId3"/>
                        </a:rPr>
                        <a:t>[Ahmed, O. 2020]</a:t>
                      </a:r>
                      <a:r>
                        <a:rPr sz="1000"/>
                        <a:t>, </a:t>
                      </a:r>
                      <a:r>
                        <a:rPr sz="1000">
                          <a:solidFill>
                            <a:srgbClr val="F7BF66"/>
                          </a:solidFill>
                          <a:hlinkClick r:id="rId4"/>
                        </a:rPr>
                        <a:t>[Helminen, O. 2019]</a:t>
                      </a:r>
                      <a:r>
                        <a:rPr sz="1000"/>
                        <a:t>, </a:t>
                      </a:r>
                      <a:r>
                        <a:rPr sz="1000">
                          <a:solidFill>
                            <a:srgbClr val="F7BF66"/>
                          </a:solidFill>
                          <a:hlinkClick r:id="rId5"/>
                        </a:rPr>
                        <a:t>[Reijm, A. N. 2019]</a:t>
                      </a:r>
                      <a:r>
                        <a:rPr sz="1000"/>
                        <a:t>, </a:t>
                      </a:r>
                      <a:r>
                        <a:rPr sz="1000">
                          <a:solidFill>
                            <a:srgbClr val="F7BF66"/>
                          </a:solidFill>
                          <a:hlinkClick r:id="rId6"/>
                        </a:rPr>
                        <a:t>[Xuan, F 2020]</a:t>
                      </a:r>
                      <a:r>
                        <a:rPr sz="1000"/>
                        <a:t>, </a:t>
                      </a:r>
                      <a:r>
                        <a:rPr sz="1000">
                          <a:solidFill>
                            <a:srgbClr val="F7BF66"/>
                          </a:solidFill>
                          <a:hlinkClick r:id="rId7"/>
                        </a:rPr>
                        <a:t>[Mariette, C. 2015]</a:t>
                      </a:r>
                      <a:r>
                        <a:rPr sz="1000"/>
                        <a:t>, </a:t>
                      </a:r>
                      <a:r>
                        <a:rPr sz="1000">
                          <a:solidFill>
                            <a:srgbClr val="F7BF66"/>
                          </a:solidFill>
                          <a:hlinkClick r:id="rId8"/>
                        </a:rPr>
                        <a:t>[Tham, J. E. 2019]</a:t>
                      </a:r>
                      <a:r>
                        <a:rPr sz="1000"/>
                        <a:t>, </a:t>
                      </a:r>
                      <a:r>
                        <a:rPr sz="1000">
                          <a:solidFill>
                            <a:srgbClr val="F7BF66"/>
                          </a:solidFill>
                          <a:hlinkClick r:id="rId9"/>
                        </a:rPr>
                        <a:t>[Spaander, M. C.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021-023OL-4.0-8.29-2023G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C72368D9-9A85-31D4-4472-F2C5C7EF0302}"/>
              </a:ext>
            </a:extLst>
          </p:cNvPr>
          <p:cNvGraphicFramePr>
            <a:graphicFrameLocks noGrp="1"/>
          </p:cNvGraphicFramePr>
          <p:nvPr>
            <p:extLst>
              <p:ext uri="{D42A27DB-BD31-4B8C-83A1-F6EECF244321}">
                <p14:modId xmlns:p14="http://schemas.microsoft.com/office/powerpoint/2010/main" val="1737318344"/>
              </p:ext>
            </p:extLst>
          </p:nvPr>
        </p:nvGraphicFramePr>
        <p:xfrm>
          <a:off x="360000" y="4293096"/>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8.30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dirty="0" err="1">
                          <a:latin typeface="Lucida Sans"/>
                        </a:rPr>
                        <a:t>Nach</a:t>
                      </a:r>
                      <a:r>
                        <a:rPr sz="1000" u="none" dirty="0">
                          <a:latin typeface="Lucida Sans"/>
                        </a:rPr>
                        <a:t> </a:t>
                      </a:r>
                      <a:r>
                        <a:rPr sz="1000" u="none" dirty="0" err="1">
                          <a:latin typeface="Lucida Sans"/>
                        </a:rPr>
                        <a:t>Abschluss</a:t>
                      </a:r>
                      <a:r>
                        <a:rPr sz="1000" u="none" dirty="0">
                          <a:latin typeface="Lucida Sans"/>
                        </a:rPr>
                        <a:t> </a:t>
                      </a:r>
                      <a:r>
                        <a:rPr sz="1000" u="none" dirty="0" err="1">
                          <a:latin typeface="Lucida Sans"/>
                        </a:rPr>
                        <a:t>einer</a:t>
                      </a:r>
                      <a:r>
                        <a:rPr sz="1000" u="none" dirty="0">
                          <a:latin typeface="Lucida Sans"/>
                        </a:rPr>
                        <a:t> </a:t>
                      </a:r>
                      <a:r>
                        <a:rPr sz="1000" u="none" dirty="0" err="1">
                          <a:latin typeface="Lucida Sans"/>
                        </a:rPr>
                        <a:t>präoperativen</a:t>
                      </a:r>
                      <a:r>
                        <a:rPr sz="1000" u="none" dirty="0">
                          <a:latin typeface="Lucida Sans"/>
                        </a:rPr>
                        <a:t> </a:t>
                      </a:r>
                      <a:r>
                        <a:rPr sz="1000" u="none" dirty="0" err="1">
                          <a:latin typeface="Lucida Sans"/>
                        </a:rPr>
                        <a:t>Therapie</a:t>
                      </a:r>
                      <a:r>
                        <a:rPr sz="1000" u="none" dirty="0">
                          <a:latin typeface="Lucida Sans"/>
                        </a:rPr>
                        <a:t> </a:t>
                      </a:r>
                      <a:r>
                        <a:rPr sz="1000" u="none" dirty="0" err="1">
                          <a:latin typeface="Lucida Sans"/>
                        </a:rPr>
                        <a:t>soll</a:t>
                      </a:r>
                      <a:r>
                        <a:rPr sz="1000" u="none" dirty="0">
                          <a:latin typeface="Lucida Sans"/>
                        </a:rPr>
                        <a:t> </a:t>
                      </a:r>
                      <a:r>
                        <a:rPr sz="1000" u="none" dirty="0" err="1">
                          <a:latin typeface="Lucida Sans"/>
                        </a:rPr>
                        <a:t>ein</a:t>
                      </a:r>
                      <a:r>
                        <a:rPr sz="1000" u="none" dirty="0">
                          <a:latin typeface="Lucida Sans"/>
                        </a:rPr>
                        <a:t> </a:t>
                      </a:r>
                      <a:r>
                        <a:rPr sz="1000" u="none" dirty="0" err="1">
                          <a:latin typeface="Lucida Sans"/>
                        </a:rPr>
                        <a:t>erneuter</a:t>
                      </a:r>
                      <a:r>
                        <a:rPr sz="1000" u="none" dirty="0">
                          <a:latin typeface="Lucida Sans"/>
                        </a:rPr>
                        <a:t> </a:t>
                      </a:r>
                      <a:r>
                        <a:rPr sz="1000" u="none" dirty="0" err="1">
                          <a:latin typeface="Lucida Sans"/>
                        </a:rPr>
                        <a:t>Ausschluss</a:t>
                      </a:r>
                      <a:r>
                        <a:rPr sz="1000" u="none" dirty="0">
                          <a:latin typeface="Lucida Sans"/>
                        </a:rPr>
                        <a:t> von </a:t>
                      </a:r>
                      <a:r>
                        <a:rPr sz="1000" u="none" dirty="0" err="1">
                          <a:latin typeface="Lucida Sans"/>
                        </a:rPr>
                        <a:t>Fernmetastasen</a:t>
                      </a:r>
                      <a:r>
                        <a:rPr sz="1000" u="none" dirty="0">
                          <a:latin typeface="Lucida Sans"/>
                        </a:rPr>
                        <a:t> </a:t>
                      </a:r>
                      <a:r>
                        <a:rPr sz="1000" u="none" dirty="0" err="1">
                          <a:latin typeface="Lucida Sans"/>
                        </a:rPr>
                        <a:t>erfolgen</a:t>
                      </a:r>
                      <a:r>
                        <a:rPr sz="1000" u="none" dirty="0">
                          <a:latin typeface="Lucida Sans"/>
                        </a:rPr>
                        <a:t>. Ein Restaging des </a:t>
                      </a:r>
                      <a:r>
                        <a:rPr sz="1000" u="none" dirty="0" err="1">
                          <a:latin typeface="Lucida Sans"/>
                        </a:rPr>
                        <a:t>Lokalbefundes</a:t>
                      </a:r>
                      <a:r>
                        <a:rPr sz="1000" u="none" dirty="0">
                          <a:latin typeface="Lucida Sans"/>
                        </a:rPr>
                        <a:t> </a:t>
                      </a:r>
                      <a:r>
                        <a:rPr sz="1000" u="none" dirty="0" err="1">
                          <a:latin typeface="Lucida Sans"/>
                        </a:rPr>
                        <a:t>kann</a:t>
                      </a:r>
                      <a:r>
                        <a:rPr sz="1000" u="none" dirty="0">
                          <a:latin typeface="Lucida Sans"/>
                        </a:rPr>
                        <a:t> </a:t>
                      </a:r>
                      <a:r>
                        <a:rPr sz="1000" u="none" dirty="0" err="1">
                          <a:latin typeface="Lucida Sans"/>
                        </a:rPr>
                        <a:t>zur</a:t>
                      </a:r>
                      <a:r>
                        <a:rPr sz="1000" u="none" dirty="0">
                          <a:latin typeface="Lucida Sans"/>
                        </a:rPr>
                        <a:t> </a:t>
                      </a:r>
                      <a:r>
                        <a:rPr sz="1000" u="none" dirty="0" err="1">
                          <a:latin typeface="Lucida Sans"/>
                        </a:rPr>
                        <a:t>Planung</a:t>
                      </a:r>
                      <a:r>
                        <a:rPr sz="1000" u="none" dirty="0">
                          <a:latin typeface="Lucida Sans"/>
                        </a:rPr>
                        <a:t> der OP </a:t>
                      </a:r>
                      <a:r>
                        <a:rPr sz="1000" u="none" dirty="0" err="1">
                          <a:latin typeface="Lucida Sans"/>
                        </a:rPr>
                        <a:t>erfolgen</a:t>
                      </a:r>
                      <a:r>
                        <a:rPr sz="100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021-023OL-4.0-8.30-2023G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Falls es unter einer präoperativen Therapie zu klinischen Zeichen der Tumorprogression kommt, soll eine symptombezogene Diagnostik erfolgen. Wenn endoskopisch oder bildgebend eine lokale Tumorprogression nachgewiesen ist, sollte frühzeitig eine OP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021-023OL-4.0-8.31-2023G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93A12C3A-AB9A-EBEC-CBBC-A1D1367B2CAF}"/>
              </a:ext>
            </a:extLst>
          </p:cNvPr>
          <p:cNvGraphicFramePr>
            <a:graphicFrameLocks noGrp="1"/>
          </p:cNvGraphicFramePr>
          <p:nvPr>
            <p:extLst>
              <p:ext uri="{D42A27DB-BD31-4B8C-83A1-F6EECF244321}">
                <p14:modId xmlns:p14="http://schemas.microsoft.com/office/powerpoint/2010/main" val="3860117552"/>
              </p:ext>
            </p:extLst>
          </p:nvPr>
        </p:nvGraphicFramePr>
        <p:xfrm>
          <a:off x="368037" y="34311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8.32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Der klinische Nutzen der FDG-PET zur Response-Beurteilung einer Chemotherapie oder Radiochemotherapie vor Operation wird kontrovers beurteilt, weshalb die FDG-PET/CT bei dieser Fragestellung nicht routinemäßig durchgeführt werden soll.</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021-023OL-4.0-8.32-2023G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23354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Eine definitive Radiochemotherapie soll unabhängig von der histologischen Entität des Ösophaguskarzinoms erfolgen, wenn der Tumor im Rahmen einer interdisziplinären Tumorkonferenz als chirurgisch/endoskopisch nicht resektabel erachtet wird oder wenn ein Patient funktionell nicht operabel ist bzw. die Operation nach ausführlicher Aufklärung ablehnt.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[al-Sarraf, M. 1997]</a:t>
                      </a:r>
                      <a:r>
                        <a:rPr sz="1000"/>
                        <a:t>, </a:t>
                      </a:r>
                      <a:r>
                        <a:rPr sz="1000">
                          <a:solidFill>
                            <a:srgbClr val="F7BF66"/>
                          </a:solidFill>
                          <a:hlinkClick r:id="rId3"/>
                        </a:rPr>
                        <a:t>[Crehange, G. 2007]</a:t>
                      </a:r>
                      <a:r>
                        <a:rPr sz="1000"/>
                        <a:t>, </a:t>
                      </a:r>
                      <a:r>
                        <a:rPr sz="1000">
                          <a:solidFill>
                            <a:srgbClr val="F7BF66"/>
                          </a:solidFill>
                          <a:hlinkClick r:id="rId4"/>
                        </a:rPr>
                        <a:t>[Karran, A. 2014]</a:t>
                      </a:r>
                      <a:r>
                        <a:rPr sz="1000"/>
                        <a:t>, </a:t>
                      </a:r>
                      <a:r>
                        <a:rPr sz="1000">
                          <a:solidFill>
                            <a:srgbClr val="F7BF66"/>
                          </a:solidFill>
                          <a:hlinkClick r:id="rId5"/>
                        </a:rPr>
                        <a:t>[Kato, H. 2009]</a:t>
                      </a:r>
                      <a:r>
                        <a:rPr sz="1000"/>
                        <a:t>, </a:t>
                      </a:r>
                      <a:r>
                        <a:rPr sz="1000">
                          <a:solidFill>
                            <a:srgbClr val="F7BF66"/>
                          </a:solidFill>
                          <a:hlinkClick r:id="rId6"/>
                        </a:rPr>
                        <a:t>[Kawaguchi, Y. 2011]</a:t>
                      </a:r>
                      <a:r>
                        <a:rPr sz="1000"/>
                        <a:t>, </a:t>
                      </a:r>
                      <a:r>
                        <a:rPr sz="1000">
                          <a:solidFill>
                            <a:srgbClr val="F7BF66"/>
                          </a:solidFill>
                          <a:hlinkClick r:id="rId7"/>
                        </a:rPr>
                        <a:t>[Kuwano, Hiroyuki 2008]</a:t>
                      </a:r>
                      <a:r>
                        <a:rPr sz="1000"/>
                        <a:t>, </a:t>
                      </a:r>
                      <a:r>
                        <a:rPr sz="1000">
                          <a:solidFill>
                            <a:srgbClr val="F7BF66"/>
                          </a:solidFill>
                          <a:hlinkClick r:id="rId8"/>
                        </a:rPr>
                        <a:t>[Wong, R. 2006]</a:t>
                      </a:r>
                      <a:r>
                        <a:rPr sz="1000"/>
                        <a:t>, </a:t>
                      </a:r>
                      <a:r>
                        <a:rPr sz="1000">
                          <a:solidFill>
                            <a:srgbClr val="F7BF66"/>
                          </a:solidFill>
                          <a:hlinkClick r:id="rId9"/>
                        </a:rPr>
                        <a:t>[Yamada, K. 2006]</a:t>
                      </a:r>
                      <a:r>
                        <a:rPr sz="1000"/>
                        <a:t>, </a:t>
                      </a:r>
                      <a:r>
                        <a:rPr sz="1000">
                          <a:solidFill>
                            <a:srgbClr val="F7BF66"/>
                          </a:solidFill>
                          <a:hlinkClick r:id="rId10"/>
                        </a:rPr>
                        <a:t>[Herskovic, A. 1992]</a:t>
                      </a:r>
                      <a:r>
                        <a:rPr sz="1000"/>
                        <a:t>, </a:t>
                      </a:r>
                      <a:r>
                        <a:rPr sz="1000">
                          <a:solidFill>
                            <a:srgbClr val="F7BF66"/>
                          </a:solidFill>
                          <a:hlinkClick r:id="rId11"/>
                        </a:rPr>
                        <a:t>[Chang, D. T.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021-023OL-4.0-8.33-2023G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pic>
        <p:nvPicPr>
          <p:cNvPr id="7" name="Grafik 6">
            <a:extLst>
              <a:ext uri="{FF2B5EF4-FFF2-40B4-BE49-F238E27FC236}">
                <a16:creationId xmlns:a16="http://schemas.microsoft.com/office/drawing/2014/main" id="{0A54D63B-A7A9-1A6D-8CF9-765B4FA49665}"/>
              </a:ext>
            </a:extLst>
          </p:cNvPr>
          <p:cNvPicPr>
            <a:picLocks noChangeAspect="1"/>
          </p:cNvPicPr>
          <p:nvPr/>
        </p:nvPicPr>
        <p:blipFill rotWithShape="1">
          <a:blip r:embed="rId2"/>
          <a:srcRect t="1539" b="6154"/>
          <a:stretch/>
        </p:blipFill>
        <p:spPr>
          <a:xfrm>
            <a:off x="374408" y="1628800"/>
            <a:ext cx="2613415" cy="4619456"/>
          </a:xfrm>
          <a:prstGeom prst="rect">
            <a:avLst/>
          </a:prstGeom>
        </p:spPr>
      </p:pic>
      <p:sp>
        <p:nvSpPr>
          <p:cNvPr id="8" name="Textfeld 7">
            <a:extLst>
              <a:ext uri="{FF2B5EF4-FFF2-40B4-BE49-F238E27FC236}">
                <a16:creationId xmlns:a16="http://schemas.microsoft.com/office/drawing/2014/main" id="{58051CFF-699D-1C9D-2D86-844512BFA83C}"/>
              </a:ext>
            </a:extLst>
          </p:cNvPr>
          <p:cNvSpPr txBox="1"/>
          <p:nvPr/>
        </p:nvSpPr>
        <p:spPr>
          <a:xfrm>
            <a:off x="3347864" y="1700808"/>
            <a:ext cx="5493736" cy="1754326"/>
          </a:xfrm>
          <a:prstGeom prst="rect">
            <a:avLst/>
          </a:prstGeom>
          <a:noFill/>
        </p:spPr>
        <p:txBody>
          <a:bodyPr wrap="square" rtlCol="0">
            <a:spAutoFit/>
          </a:bodyPr>
          <a:lstStyle/>
          <a:p>
            <a:r>
              <a:rPr lang="de-DE" dirty="0"/>
              <a:t>Die Leitlinie ist außerdem in der App des Leitlinienprogramms Onkologie enthalten. </a:t>
            </a:r>
          </a:p>
          <a:p>
            <a:endParaRPr lang="de-DE" dirty="0"/>
          </a:p>
          <a:p>
            <a:r>
              <a:rPr lang="de-DE" dirty="0"/>
              <a:t>Weitere Informationen unter: </a:t>
            </a:r>
            <a:r>
              <a:rPr lang="de-DE" dirty="0">
                <a:solidFill>
                  <a:srgbClr val="F39D11"/>
                </a:solidFill>
              </a:rPr>
              <a:t>https://www.leitlinienprogramm-onkologie.de/app/ </a:t>
            </a:r>
            <a:endParaRPr lang="de-DE" sz="2800" b="1" dirty="0">
              <a:solidFill>
                <a:srgbClr val="F39D11"/>
              </a:solidFill>
            </a:endParaRPr>
          </a:p>
        </p:txBody>
      </p:sp>
      <p:sp>
        <p:nvSpPr>
          <p:cNvPr id="9" name="TextBox 8"/>
          <p:cNvSpPr txBox="1"/>
          <p:nvPr/>
        </p:nvSpPr>
        <p:spPr>
          <a:xfrm>
            <a:off x="3960000" y="6498000"/>
            <a:ext cx="5040000" cy="360000"/>
          </a:xfrm>
          <a:prstGeom prst="rect">
            <a:avLst/>
          </a:prstGeom>
          <a:noFill/>
        </p:spPr>
        <p:txBody>
          <a:bodyPr wrap="square" anchor="ctr">
            <a:normAutofit/>
          </a:bodyPr>
          <a:lstStyle/>
          <a:p>
            <a:pPr>
              <a:defRPr sz="800"/>
            </a:pPr>
            <a:r>
              <a:rPr dirty="0"/>
              <a:t>S3-LL POMGAT | V1.0 | </a:t>
            </a:r>
            <a:r>
              <a:rPr lang="de-DE" dirty="0"/>
              <a:t>Dezember</a:t>
            </a:r>
            <a:r>
              <a:rPr dirty="0"/>
              <a:t> 2023</a:t>
            </a:r>
          </a:p>
        </p:txBody>
      </p:sp>
      <p:pic>
        <p:nvPicPr>
          <p:cNvPr id="3" name="Picture 18">
            <a:extLst>
              <a:ext uri="{FF2B5EF4-FFF2-40B4-BE49-F238E27FC236}">
                <a16:creationId xmlns:a16="http://schemas.microsoft.com/office/drawing/2014/main" id="{7010C83B-9272-48B3-FDCA-59C27CE15F1E}"/>
              </a:ext>
            </a:extLst>
          </p:cNvPr>
          <p:cNvPicPr>
            <a:picLocks noChangeAspect="1"/>
          </p:cNvPicPr>
          <p:nvPr/>
        </p:nvPicPr>
        <p:blipFill>
          <a:blip r:embed="rId3"/>
          <a:stretch>
            <a:fillRect/>
          </a:stretch>
        </p:blipFill>
        <p:spPr>
          <a:xfrm>
            <a:off x="3437436" y="3638423"/>
            <a:ext cx="1926652" cy="2247760"/>
          </a:xfrm>
          <a:prstGeom prst="rect">
            <a:avLst/>
          </a:prstGeom>
        </p:spPr>
      </p:pic>
      <p:pic>
        <p:nvPicPr>
          <p:cNvPr id="4" name="Picture 19">
            <a:extLst>
              <a:ext uri="{FF2B5EF4-FFF2-40B4-BE49-F238E27FC236}">
                <a16:creationId xmlns:a16="http://schemas.microsoft.com/office/drawing/2014/main" id="{D3558C38-AFD6-FB13-1BD7-E6BDA1BAF6C3}"/>
              </a:ext>
            </a:extLst>
          </p:cNvPr>
          <p:cNvPicPr>
            <a:picLocks noChangeAspect="1"/>
          </p:cNvPicPr>
          <p:nvPr/>
        </p:nvPicPr>
        <p:blipFill>
          <a:blip r:embed="rId4"/>
          <a:stretch>
            <a:fillRect/>
          </a:stretch>
        </p:blipFill>
        <p:spPr>
          <a:xfrm>
            <a:off x="6228184" y="3638423"/>
            <a:ext cx="1926651" cy="2247760"/>
          </a:xfrm>
          <a:prstGeom prst="rect">
            <a:avLst/>
          </a:prstGeom>
        </p:spPr>
      </p:pic>
      <p:sp>
        <p:nvSpPr>
          <p:cNvPr id="10" name="TextBox 9"/>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41414092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Bei Patienten mit lokalisiertem Plattenepithelkarzinom des zervikalen Ösophagus sollte die definitive Radiochemotherapie gegenüber der primären chirurgischen Resektion bevorzugt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021-023OL-4.0-8.34-2023G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A021B489-880D-318B-0BEC-A6DBA0604AE0}"/>
              </a:ext>
            </a:extLst>
          </p:cNvPr>
          <p:cNvGraphicFramePr>
            <a:graphicFrameLocks noGrp="1"/>
          </p:cNvGraphicFramePr>
          <p:nvPr>
            <p:extLst>
              <p:ext uri="{D42A27DB-BD31-4B8C-83A1-F6EECF244321}">
                <p14:modId xmlns:p14="http://schemas.microsoft.com/office/powerpoint/2010/main" val="2651203169"/>
              </p:ext>
            </p:extLst>
          </p:nvPr>
        </p:nvGraphicFramePr>
        <p:xfrm>
          <a:off x="360000" y="3444390"/>
          <a:ext cx="7920000" cy="2487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8.35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u="none">
                          <a:latin typeface="Lucida Sans"/>
                        </a:rPr>
                        <a:t>Bei Patienten mit resektablen Plattenepithelkarzinomen des intrathorakalen Ösophagus der Kategorie cT3/cT4 kann alternativ zur chirurgischen Resektion eine definitive Radiochemotherapie durchgeführt werden.</a:t>
                      </a:r>
                    </a:p>
                    <a:p>
                      <a:pPr>
                        <a:defRPr sz="1000">
                          <a:solidFill>
                            <a:srgbClr val="000000"/>
                          </a:solidFill>
                          <a:latin typeface="Lucida Sans"/>
                        </a:defRPr>
                      </a:pPr>
                      <a:r>
                        <a:rPr sz="1000" u="none">
                          <a:latin typeface="Lucida Sans"/>
                        </a:rPr>
                        <a:t>vgl. auch Empfehlung 8.28 „Präoperative Radiochemotherapie mit anschließender kompletter Resektion“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[Lerut T, Stordeur S, Verleye L, 2012]</a:t>
                      </a:r>
                      <a:r>
                        <a:rPr sz="1000"/>
                        <a:t>, </a:t>
                      </a:r>
                      <a:r>
                        <a:rPr sz="1000">
                          <a:solidFill>
                            <a:srgbClr val="F7BF66"/>
                          </a:solidFill>
                          <a:hlinkClick r:id="rId3"/>
                        </a:rPr>
                        <a:t>[Pottgen, C. 2012]</a:t>
                      </a:r>
                      <a:r>
                        <a:rPr sz="1000"/>
                        <a:t>, </a:t>
                      </a:r>
                      <a:r>
                        <a:rPr sz="1000">
                          <a:solidFill>
                            <a:srgbClr val="F7BF66"/>
                          </a:solidFill>
                          <a:hlinkClick r:id="rId4"/>
                        </a:rPr>
                        <a:t>[Montagnani, F. 2017]</a:t>
                      </a:r>
                      <a:r>
                        <a:rPr sz="1000"/>
                        <a:t>, </a:t>
                      </a:r>
                      <a:r>
                        <a:rPr sz="1000">
                          <a:solidFill>
                            <a:srgbClr val="F7BF66"/>
                          </a:solidFill>
                          <a:hlinkClick r:id="rId5"/>
                        </a:rPr>
                        <a:t>[Kranzfelder, M. 2011]</a:t>
                      </a:r>
                      <a:r>
                        <a:rPr sz="1000"/>
                        <a:t>, </a:t>
                      </a:r>
                      <a:r>
                        <a:rPr sz="1000">
                          <a:solidFill>
                            <a:srgbClr val="F7BF66"/>
                          </a:solidFill>
                          <a:hlinkClick r:id="rId6"/>
                        </a:rPr>
                        <a:t>[Karran, A. 2014]</a:t>
                      </a:r>
                      <a:r>
                        <a:rPr sz="1000"/>
                        <a:t>, </a:t>
                      </a:r>
                      <a:r>
                        <a:rPr sz="1000">
                          <a:solidFill>
                            <a:srgbClr val="F7BF66"/>
                          </a:solidFill>
                          <a:hlinkClick r:id="rId7"/>
                        </a:rPr>
                        <a:t>[Crehange, G. 2007]</a:t>
                      </a:r>
                      <a:r>
                        <a:rPr sz="1000"/>
                        <a:t>, </a:t>
                      </a:r>
                      <a:r>
                        <a:rPr sz="1000">
                          <a:solidFill>
                            <a:srgbClr val="F7BF66"/>
                          </a:solidFill>
                          <a:hlinkClick r:id="rId8"/>
                        </a:rPr>
                        <a:t>[Kuwano, Hiroyuki 2008]</a:t>
                      </a:r>
                      <a:r>
                        <a:rPr sz="1000"/>
                        <a:t>, </a:t>
                      </a:r>
                      <a:r>
                        <a:rPr sz="1000">
                          <a:solidFill>
                            <a:srgbClr val="F7BF66"/>
                          </a:solidFill>
                          <a:hlinkClick r:id="rId9"/>
                        </a:rPr>
                        <a:t>[Gao, XS 2010]</a:t>
                      </a:r>
                      <a:r>
                        <a:rPr sz="1000"/>
                        <a:t>, </a:t>
                      </a:r>
                      <a:r>
                        <a:rPr sz="1000">
                          <a:solidFill>
                            <a:srgbClr val="F7BF66"/>
                          </a:solidFill>
                          <a:hlinkClick r:id="rId10"/>
                        </a:rPr>
                        <a:t>[Bedenne, L. 2007]</a:t>
                      </a:r>
                      <a:r>
                        <a:rPr sz="1000"/>
                        <a:t>, </a:t>
                      </a:r>
                      <a:r>
                        <a:rPr sz="1000">
                          <a:solidFill>
                            <a:srgbClr val="F7BF66"/>
                          </a:solidFill>
                          <a:hlinkClick r:id="rId11"/>
                        </a:rPr>
                        <a:t>[Minsky, B. D. 2002]</a:t>
                      </a:r>
                      <a:r>
                        <a:rPr sz="1000"/>
                        <a:t>, </a:t>
                      </a:r>
                      <a:r>
                        <a:rPr sz="1000">
                          <a:solidFill>
                            <a:srgbClr val="F7BF66"/>
                          </a:solidFill>
                          <a:hlinkClick r:id="rId12"/>
                        </a:rPr>
                        <a:t>[Ajani, J. A.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021-023OL-4.0-8.35-2023G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2000"/>
            </a:pPr>
            <a:r>
              <a:rPr sz="1600" dirty="0"/>
              <a:t>Onkologische </a:t>
            </a:r>
            <a:r>
              <a:rPr sz="1600" dirty="0" err="1"/>
              <a:t>Ergebnisse</a:t>
            </a:r>
            <a:r>
              <a:rPr sz="1600" dirty="0"/>
              <a:t> in der ARTDECO Studie </a:t>
            </a:r>
            <a:r>
              <a:rPr sz="1600" dirty="0" err="1"/>
              <a:t>zur</a:t>
            </a:r>
            <a:r>
              <a:rPr sz="1600" dirty="0"/>
              <a:t> </a:t>
            </a:r>
            <a:r>
              <a:rPr sz="1600" dirty="0" err="1"/>
              <a:t>definitiven</a:t>
            </a:r>
            <a:r>
              <a:rPr sz="1600" dirty="0"/>
              <a:t> </a:t>
            </a:r>
            <a:r>
              <a:rPr sz="1600" dirty="0" err="1"/>
              <a:t>Radiochemotherapie</a:t>
            </a:r>
            <a:r>
              <a:rPr sz="1600" dirty="0"/>
              <a:t> </a:t>
            </a:r>
            <a:r>
              <a:rPr sz="1600" dirty="0" err="1"/>
              <a:t>mit</a:t>
            </a:r>
            <a:r>
              <a:rPr sz="1600" dirty="0"/>
              <a:t> </a:t>
            </a:r>
            <a:r>
              <a:rPr sz="1600" dirty="0" err="1"/>
              <a:t>Vergleich</a:t>
            </a:r>
            <a:r>
              <a:rPr sz="1600" dirty="0"/>
              <a:t> der 50,4 </a:t>
            </a:r>
            <a:r>
              <a:rPr sz="1600" dirty="0" err="1"/>
              <a:t>Gy</a:t>
            </a:r>
            <a:r>
              <a:rPr sz="1600" dirty="0"/>
              <a:t> </a:t>
            </a:r>
            <a:r>
              <a:rPr sz="1600" dirty="0" err="1"/>
              <a:t>Standarddosis</a:t>
            </a:r>
            <a:r>
              <a:rPr sz="1600" dirty="0"/>
              <a:t> </a:t>
            </a:r>
            <a:r>
              <a:rPr sz="1600" dirty="0" err="1"/>
              <a:t>mit</a:t>
            </a:r>
            <a:r>
              <a:rPr sz="1600" dirty="0"/>
              <a:t> 61,6 </a:t>
            </a:r>
            <a:r>
              <a:rPr sz="1600" dirty="0" err="1"/>
              <a:t>Gy</a:t>
            </a:r>
            <a:r>
              <a:rPr sz="1600" dirty="0"/>
              <a:t> in </a:t>
            </a:r>
            <a:r>
              <a:rPr sz="1600" dirty="0" err="1"/>
              <a:t>Kombination</a:t>
            </a:r>
            <a:r>
              <a:rPr sz="1600" dirty="0"/>
              <a:t> </a:t>
            </a:r>
            <a:r>
              <a:rPr sz="1600" dirty="0" err="1"/>
              <a:t>mit</a:t>
            </a:r>
            <a:r>
              <a:rPr sz="1600" dirty="0"/>
              <a:t> Carboplatin und Paclitaxel</a:t>
            </a:r>
          </a:p>
        </p:txBody>
      </p:sp>
      <p:graphicFrame>
        <p:nvGraphicFramePr>
          <p:cNvPr id="3" name="Table 2"/>
          <p:cNvGraphicFramePr>
            <a:graphicFrameLocks noGrp="1"/>
          </p:cNvGraphicFramePr>
          <p:nvPr>
            <p:extLst>
              <p:ext uri="{D42A27DB-BD31-4B8C-83A1-F6EECF244321}">
                <p14:modId xmlns:p14="http://schemas.microsoft.com/office/powerpoint/2010/main" val="4147017883"/>
              </p:ext>
            </p:extLst>
          </p:nvPr>
        </p:nvGraphicFramePr>
        <p:xfrm>
          <a:off x="360000" y="1890000"/>
          <a:ext cx="7884408" cy="2651760"/>
        </p:xfrm>
        <a:graphic>
          <a:graphicData uri="http://schemas.openxmlformats.org/drawingml/2006/table">
            <a:tbl>
              <a:tblPr firstRow="1" bandRow="1">
                <a:tableStyleId>{5C22544A-7EE6-4342-B048-85BDC9FD1C3A}</a:tableStyleId>
              </a:tblPr>
              <a:tblGrid>
                <a:gridCol w="1053000">
                  <a:extLst>
                    <a:ext uri="{9D8B030D-6E8A-4147-A177-3AD203B41FA5}">
                      <a16:colId xmlns:a16="http://schemas.microsoft.com/office/drawing/2014/main" val="20000"/>
                    </a:ext>
                  </a:extLst>
                </a:gridCol>
                <a:gridCol w="1053000">
                  <a:extLst>
                    <a:ext uri="{9D8B030D-6E8A-4147-A177-3AD203B41FA5}">
                      <a16:colId xmlns:a16="http://schemas.microsoft.com/office/drawing/2014/main" val="20001"/>
                    </a:ext>
                  </a:extLst>
                </a:gridCol>
                <a:gridCol w="1053000">
                  <a:extLst>
                    <a:ext uri="{9D8B030D-6E8A-4147-A177-3AD203B41FA5}">
                      <a16:colId xmlns:a16="http://schemas.microsoft.com/office/drawing/2014/main" val="20002"/>
                    </a:ext>
                  </a:extLst>
                </a:gridCol>
                <a:gridCol w="1053000">
                  <a:extLst>
                    <a:ext uri="{9D8B030D-6E8A-4147-A177-3AD203B41FA5}">
                      <a16:colId xmlns:a16="http://schemas.microsoft.com/office/drawing/2014/main" val="20003"/>
                    </a:ext>
                  </a:extLst>
                </a:gridCol>
                <a:gridCol w="1053000">
                  <a:extLst>
                    <a:ext uri="{9D8B030D-6E8A-4147-A177-3AD203B41FA5}">
                      <a16:colId xmlns:a16="http://schemas.microsoft.com/office/drawing/2014/main" val="20004"/>
                    </a:ext>
                  </a:extLst>
                </a:gridCol>
                <a:gridCol w="1053000">
                  <a:extLst>
                    <a:ext uri="{9D8B030D-6E8A-4147-A177-3AD203B41FA5}">
                      <a16:colId xmlns:a16="http://schemas.microsoft.com/office/drawing/2014/main" val="20005"/>
                    </a:ext>
                  </a:extLst>
                </a:gridCol>
                <a:gridCol w="846328">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158272">
                <a:tc>
                  <a:txBody>
                    <a:bodyPr/>
                    <a:lstStyle/>
                    <a:p>
                      <a:pPr>
                        <a:defRPr sz="900" b="0">
                          <a:solidFill>
                            <a:srgbClr val="000000"/>
                          </a:solidFill>
                          <a:latin typeface="Lucida Sans"/>
                        </a:defRPr>
                      </a:pPr>
                      <a:endParaRPr/>
                    </a:p>
                  </a:txBody>
                  <a:tcPr anchor="ctr">
                    <a:solidFill>
                      <a:srgbClr val="F7BF66"/>
                    </a:solidFill>
                  </a:tcPr>
                </a:tc>
                <a:tc gridSpan="3">
                  <a:txBody>
                    <a:bodyPr/>
                    <a:lstStyle/>
                    <a:p>
                      <a:pPr>
                        <a:defRPr sz="900" b="0">
                          <a:solidFill>
                            <a:srgbClr val="000000"/>
                          </a:solidFill>
                          <a:latin typeface="Lucida Sans"/>
                        </a:defRPr>
                      </a:pPr>
                      <a:r>
                        <a:rPr b="1"/>
                        <a:t>SD 50,4 Gy</a:t>
                      </a: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gridSpan="3">
                  <a:txBody>
                    <a:bodyPr/>
                    <a:lstStyle/>
                    <a:p>
                      <a:pPr>
                        <a:defRPr sz="900" b="0">
                          <a:solidFill>
                            <a:srgbClr val="000000"/>
                          </a:solidFill>
                          <a:latin typeface="Lucida Sans"/>
                        </a:defRPr>
                      </a:pPr>
                      <a:r>
                        <a:rPr b="1"/>
                        <a:t>HD 61,6 Gy</a:t>
                      </a: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a:txBody>
                    <a:bodyPr/>
                    <a:lstStyle/>
                    <a:p>
                      <a:pPr>
                        <a:defRPr sz="900" b="0">
                          <a:solidFill>
                            <a:srgbClr val="000000"/>
                          </a:solidFill>
                          <a:latin typeface="Lucida Sans"/>
                        </a:defRPr>
                      </a:pPr>
                      <a:r>
                        <a:rPr b="1" dirty="0"/>
                        <a:t>P Wert</a:t>
                      </a: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Gesamt</a:t>
                      </a:r>
                    </a:p>
                  </a:txBody>
                  <a:tcPr anchor="ctr">
                    <a:solidFill>
                      <a:srgbClr val="FCEACC"/>
                    </a:solidFill>
                  </a:tcPr>
                </a:tc>
                <a:tc>
                  <a:txBody>
                    <a:bodyPr/>
                    <a:lstStyle/>
                    <a:p>
                      <a:pPr>
                        <a:defRPr sz="900" b="0">
                          <a:solidFill>
                            <a:srgbClr val="000000"/>
                          </a:solidFill>
                          <a:latin typeface="Lucida Sans"/>
                        </a:defRPr>
                      </a:pPr>
                      <a:r>
                        <a:t>SCC</a:t>
                      </a:r>
                    </a:p>
                  </a:txBody>
                  <a:tcPr anchor="ctr">
                    <a:solidFill>
                      <a:srgbClr val="FCEACC"/>
                    </a:solidFill>
                  </a:tcPr>
                </a:tc>
                <a:tc>
                  <a:txBody>
                    <a:bodyPr/>
                    <a:lstStyle/>
                    <a:p>
                      <a:pPr>
                        <a:defRPr sz="900" b="0">
                          <a:solidFill>
                            <a:srgbClr val="000000"/>
                          </a:solidFill>
                          <a:latin typeface="Lucida Sans"/>
                        </a:defRPr>
                      </a:pPr>
                      <a:r>
                        <a:t>AC</a:t>
                      </a:r>
                    </a:p>
                  </a:txBody>
                  <a:tcPr anchor="ctr">
                    <a:solidFill>
                      <a:srgbClr val="FCEACC"/>
                    </a:solidFill>
                  </a:tcPr>
                </a:tc>
                <a:tc>
                  <a:txBody>
                    <a:bodyPr/>
                    <a:lstStyle/>
                    <a:p>
                      <a:pPr>
                        <a:defRPr sz="900" b="0">
                          <a:solidFill>
                            <a:srgbClr val="000000"/>
                          </a:solidFill>
                          <a:latin typeface="Lucida Sans"/>
                        </a:defRPr>
                      </a:pPr>
                      <a:r>
                        <a:t>Gesamt</a:t>
                      </a:r>
                    </a:p>
                  </a:txBody>
                  <a:tcPr anchor="ctr">
                    <a:solidFill>
                      <a:srgbClr val="FCEACC"/>
                    </a:solidFill>
                  </a:tcPr>
                </a:tc>
                <a:tc>
                  <a:txBody>
                    <a:bodyPr/>
                    <a:lstStyle/>
                    <a:p>
                      <a:pPr>
                        <a:defRPr sz="900" b="0">
                          <a:solidFill>
                            <a:srgbClr val="000000"/>
                          </a:solidFill>
                          <a:latin typeface="Lucida Sans"/>
                        </a:defRPr>
                      </a:pPr>
                      <a:r>
                        <a:t>SCC</a:t>
                      </a:r>
                    </a:p>
                  </a:txBody>
                  <a:tcPr anchor="ctr">
                    <a:solidFill>
                      <a:srgbClr val="FCEACC"/>
                    </a:solidFill>
                  </a:tcPr>
                </a:tc>
                <a:tc>
                  <a:txBody>
                    <a:bodyPr/>
                    <a:lstStyle/>
                    <a:p>
                      <a:pPr>
                        <a:defRPr sz="900" b="0">
                          <a:solidFill>
                            <a:srgbClr val="000000"/>
                          </a:solidFill>
                          <a:latin typeface="Lucida Sans"/>
                        </a:defRPr>
                      </a:pPr>
                      <a:r>
                        <a:t>AC</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t>3 J. LPFS</a:t>
                      </a:r>
                    </a:p>
                  </a:txBody>
                  <a:tcPr anchor="ctr">
                    <a:solidFill>
                      <a:srgbClr val="FCEACC"/>
                    </a:solidFill>
                  </a:tcPr>
                </a:tc>
                <a:tc>
                  <a:txBody>
                    <a:bodyPr/>
                    <a:lstStyle/>
                    <a:p>
                      <a:pPr>
                        <a:defRPr sz="900" b="0">
                          <a:solidFill>
                            <a:srgbClr val="000000"/>
                          </a:solidFill>
                          <a:latin typeface="Lucida Sans"/>
                        </a:defRPr>
                      </a:pPr>
                      <a:r>
                        <a:t>71%</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73%</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0,62</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75%</a:t>
                      </a:r>
                    </a:p>
                  </a:txBody>
                  <a:tcPr anchor="ctr">
                    <a:solidFill>
                      <a:srgbClr val="FCEACC"/>
                    </a:solidFill>
                  </a:tcPr>
                </a:tc>
                <a:tc>
                  <a:txBody>
                    <a:bodyPr/>
                    <a:lstStyle/>
                    <a:p>
                      <a:pPr>
                        <a:defRPr sz="900" b="0">
                          <a:solidFill>
                            <a:srgbClr val="000000"/>
                          </a:solidFill>
                          <a:latin typeface="Lucida Sans"/>
                        </a:defRPr>
                      </a:pPr>
                      <a:r>
                        <a:t>61%</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79%</a:t>
                      </a:r>
                    </a:p>
                  </a:txBody>
                  <a:tcPr anchor="ctr">
                    <a:solidFill>
                      <a:srgbClr val="FCEACC"/>
                    </a:solidFill>
                  </a:tcPr>
                </a:tc>
                <a:tc>
                  <a:txBody>
                    <a:bodyPr/>
                    <a:lstStyle/>
                    <a:p>
                      <a:pPr>
                        <a:defRPr sz="900" b="0">
                          <a:solidFill>
                            <a:srgbClr val="000000"/>
                          </a:solidFill>
                          <a:latin typeface="Lucida Sans"/>
                        </a:defRPr>
                      </a:pPr>
                      <a:r>
                        <a:t>61%</a:t>
                      </a:r>
                    </a:p>
                  </a:txBody>
                  <a:tcPr anchor="ctr">
                    <a:solidFill>
                      <a:srgbClr val="FCEACC"/>
                    </a:solidFill>
                  </a:tcPr>
                </a:tc>
                <a:tc>
                  <a:txBody>
                    <a:bodyPr/>
                    <a:lstStyle/>
                    <a:p>
                      <a:pPr>
                        <a:defRPr sz="900" b="0">
                          <a:solidFill>
                            <a:srgbClr val="000000"/>
                          </a:solidFill>
                          <a:latin typeface="Lucida Sans"/>
                        </a:defRPr>
                      </a:pPr>
                      <a:r>
                        <a:t>0,59</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t>3 J. LRPFS</a:t>
                      </a:r>
                    </a:p>
                  </a:txBody>
                  <a:tcPr anchor="ctr">
                    <a:solidFill>
                      <a:srgbClr val="FCEACC"/>
                    </a:solidFill>
                  </a:tcPr>
                </a:tc>
                <a:tc>
                  <a:txBody>
                    <a:bodyPr/>
                    <a:lstStyle/>
                    <a:p>
                      <a:pPr>
                        <a:defRPr sz="900" b="0">
                          <a:solidFill>
                            <a:srgbClr val="000000"/>
                          </a:solidFill>
                          <a:latin typeface="Lucida Sans"/>
                        </a:defRPr>
                      </a:pPr>
                      <a:r>
                        <a:t>53%</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59%</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0,24</a:t>
                      </a:r>
                    </a:p>
                  </a:txBody>
                  <a:tcPr anchor="ctr">
                    <a:solidFill>
                      <a:srgbClr val="FCEACC"/>
                    </a:solidFill>
                  </a:tcPr>
                </a:tc>
                <a:extLst>
                  <a:ext uri="{0D108BD9-81ED-4DB2-BD59-A6C34878D82A}">
                    <a16:rowId xmlns:a16="http://schemas.microsoft.com/office/drawing/2014/main" val="10004"/>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58%</a:t>
                      </a:r>
                    </a:p>
                  </a:txBody>
                  <a:tcPr anchor="ctr">
                    <a:solidFill>
                      <a:srgbClr val="FCEACC"/>
                    </a:solidFill>
                  </a:tcPr>
                </a:tc>
                <a:tc>
                  <a:txBody>
                    <a:bodyPr/>
                    <a:lstStyle/>
                    <a:p>
                      <a:pPr>
                        <a:defRPr sz="900" b="0">
                          <a:solidFill>
                            <a:srgbClr val="000000"/>
                          </a:solidFill>
                          <a:latin typeface="Lucida Sans"/>
                        </a:defRPr>
                      </a:pPr>
                      <a:r>
                        <a:t>42%</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64%</a:t>
                      </a:r>
                    </a:p>
                  </a:txBody>
                  <a:tcPr anchor="ctr">
                    <a:solidFill>
                      <a:srgbClr val="FCEACC"/>
                    </a:solidFill>
                  </a:tcPr>
                </a:tc>
                <a:tc>
                  <a:txBody>
                    <a:bodyPr/>
                    <a:lstStyle/>
                    <a:p>
                      <a:pPr>
                        <a:defRPr sz="900" b="0">
                          <a:solidFill>
                            <a:srgbClr val="000000"/>
                          </a:solidFill>
                          <a:latin typeface="Lucida Sans"/>
                        </a:defRPr>
                      </a:pPr>
                      <a:r>
                        <a:t>49%</a:t>
                      </a:r>
                    </a:p>
                  </a:txBody>
                  <a:tcPr anchor="ctr">
                    <a:solidFill>
                      <a:srgbClr val="FCEACC"/>
                    </a:solidFill>
                  </a:tcPr>
                </a:tc>
                <a:tc>
                  <a:txBody>
                    <a:bodyPr/>
                    <a:lstStyle/>
                    <a:p>
                      <a:pPr>
                        <a:defRPr sz="900" b="0">
                          <a:solidFill>
                            <a:srgbClr val="000000"/>
                          </a:solidFill>
                          <a:latin typeface="Lucida Sans"/>
                        </a:defRPr>
                      </a:pPr>
                      <a:r>
                        <a:t>0,26</a:t>
                      </a:r>
                    </a:p>
                  </a:txBody>
                  <a:tcPr anchor="ctr">
                    <a:solidFill>
                      <a:srgbClr val="FCEACC"/>
                    </a:solidFill>
                  </a:tcPr>
                </a:tc>
                <a:extLst>
                  <a:ext uri="{0D108BD9-81ED-4DB2-BD59-A6C34878D82A}">
                    <a16:rowId xmlns:a16="http://schemas.microsoft.com/office/drawing/2014/main" val="10005"/>
                  </a:ext>
                </a:extLst>
              </a:tr>
              <a:tr h="0">
                <a:tc>
                  <a:txBody>
                    <a:bodyPr/>
                    <a:lstStyle/>
                    <a:p>
                      <a:pPr>
                        <a:defRPr sz="900" b="0">
                          <a:solidFill>
                            <a:srgbClr val="000000"/>
                          </a:solidFill>
                          <a:latin typeface="Lucida Sans"/>
                        </a:defRPr>
                      </a:pPr>
                      <a:r>
                        <a:t>3 J. PFS</a:t>
                      </a:r>
                    </a:p>
                  </a:txBody>
                  <a:tcPr anchor="ctr">
                    <a:solidFill>
                      <a:srgbClr val="FCEACC"/>
                    </a:solidFill>
                  </a:tcPr>
                </a:tc>
                <a:tc>
                  <a:txBody>
                    <a:bodyPr/>
                    <a:lstStyle/>
                    <a:p>
                      <a:pPr>
                        <a:defRPr sz="900" b="0">
                          <a:solidFill>
                            <a:srgbClr val="000000"/>
                          </a:solidFill>
                          <a:latin typeface="Lucida Sans"/>
                        </a:defRPr>
                      </a:pPr>
                      <a:r>
                        <a:t>33,1%</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25,4%</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0,31</a:t>
                      </a:r>
                    </a:p>
                  </a:txBody>
                  <a:tcPr anchor="ctr">
                    <a:solidFill>
                      <a:srgbClr val="FCEACC"/>
                    </a:solidFill>
                  </a:tcPr>
                </a:tc>
                <a:extLst>
                  <a:ext uri="{0D108BD9-81ED-4DB2-BD59-A6C34878D82A}">
                    <a16:rowId xmlns:a16="http://schemas.microsoft.com/office/drawing/2014/main" val="10006"/>
                  </a:ext>
                </a:extLst>
              </a:tr>
              <a:tr h="0">
                <a:tc>
                  <a:txBody>
                    <a:bodyPr/>
                    <a:lstStyle/>
                    <a:p>
                      <a:pPr>
                        <a:defRPr sz="900" b="0">
                          <a:solidFill>
                            <a:srgbClr val="000000"/>
                          </a:solidFill>
                          <a:latin typeface="Lucida Sans"/>
                        </a:defRPr>
                      </a:pPr>
                      <a:r>
                        <a:t>3 J. OS</a:t>
                      </a:r>
                    </a:p>
                  </a:txBody>
                  <a:tcPr anchor="ctr">
                    <a:solidFill>
                      <a:srgbClr val="FCEACC"/>
                    </a:solidFill>
                  </a:tcPr>
                </a:tc>
                <a:tc>
                  <a:txBody>
                    <a:bodyPr/>
                    <a:lstStyle/>
                    <a:p>
                      <a:pPr>
                        <a:defRPr sz="900" b="0">
                          <a:solidFill>
                            <a:srgbClr val="000000"/>
                          </a:solidFill>
                          <a:latin typeface="Lucida Sans"/>
                        </a:defRPr>
                      </a:pPr>
                      <a:r>
                        <a:t>42%</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39%</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0,22</a:t>
                      </a:r>
                    </a:p>
                  </a:txBody>
                  <a:tcPr anchor="ctr">
                    <a:solidFill>
                      <a:srgbClr val="FCEACC"/>
                    </a:solidFill>
                  </a:tcPr>
                </a:tc>
                <a:extLst>
                  <a:ext uri="{0D108BD9-81ED-4DB2-BD59-A6C34878D82A}">
                    <a16:rowId xmlns:a16="http://schemas.microsoft.com/office/drawing/2014/main" val="10007"/>
                  </a:ext>
                </a:extLst>
              </a:tr>
              <a:tr h="0">
                <a:tc>
                  <a:txBody>
                    <a:bodyPr/>
                    <a:lstStyle/>
                    <a:p>
                      <a:pPr>
                        <a:defRPr sz="900" b="0">
                          <a:solidFill>
                            <a:srgbClr val="000000"/>
                          </a:solidFill>
                          <a:latin typeface="Lucida Sans"/>
                        </a:defRPr>
                      </a:pPr>
                      <a:r>
                        <a:t>Grad 4/5 Toxizität</a:t>
                      </a:r>
                    </a:p>
                  </a:txBody>
                  <a:tcPr anchor="ctr">
                    <a:solidFill>
                      <a:srgbClr val="FCEACC"/>
                    </a:solidFill>
                  </a:tcPr>
                </a:tc>
                <a:tc>
                  <a:txBody>
                    <a:bodyPr/>
                    <a:lstStyle/>
                    <a:p>
                      <a:pPr>
                        <a:defRPr sz="900" b="0">
                          <a:solidFill>
                            <a:srgbClr val="000000"/>
                          </a:solidFill>
                          <a:latin typeface="Lucida Sans"/>
                        </a:defRPr>
                      </a:pPr>
                      <a:r>
                        <a:t>13%/3%</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14%/8%</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NS</a:t>
                      </a:r>
                    </a:p>
                  </a:txBody>
                  <a:tcPr anchor="ctr">
                    <a:solidFill>
                      <a:srgbClr val="FCEACC"/>
                    </a:solidFill>
                  </a:tcPr>
                </a:tc>
                <a:extLst>
                  <a:ext uri="{0D108BD9-81ED-4DB2-BD59-A6C34878D82A}">
                    <a16:rowId xmlns:a16="http://schemas.microsoft.com/office/drawing/2014/main" val="10008"/>
                  </a:ext>
                </a:extLst>
              </a:tr>
              <a:tr h="0">
                <a:tc gridSpan="8">
                  <a:txBody>
                    <a:bodyPr/>
                    <a:lstStyle/>
                    <a:p>
                      <a:pPr>
                        <a:defRPr sz="900" b="0">
                          <a:solidFill>
                            <a:srgbClr val="000000"/>
                          </a:solidFill>
                          <a:latin typeface="Lucida Sans"/>
                        </a:defRPr>
                      </a:pPr>
                      <a:r>
                        <a:rPr sz="800" dirty="0"/>
                        <a:t>LPFS = </a:t>
                      </a:r>
                      <a:r>
                        <a:rPr sz="800" dirty="0" err="1"/>
                        <a:t>lokale</a:t>
                      </a:r>
                      <a:r>
                        <a:rPr sz="800" dirty="0"/>
                        <a:t> </a:t>
                      </a:r>
                      <a:r>
                        <a:rPr sz="800" dirty="0" err="1"/>
                        <a:t>progressionsfreie</a:t>
                      </a:r>
                      <a:r>
                        <a:rPr sz="800" dirty="0"/>
                        <a:t> </a:t>
                      </a:r>
                      <a:r>
                        <a:rPr sz="800" dirty="0" err="1"/>
                        <a:t>Überleben</a:t>
                      </a:r>
                      <a:r>
                        <a:rPr sz="800" dirty="0"/>
                        <a:t>, LRPFS = </a:t>
                      </a:r>
                      <a:r>
                        <a:rPr sz="800" dirty="0" err="1"/>
                        <a:t>lokoregionale</a:t>
                      </a:r>
                      <a:r>
                        <a:rPr sz="800" dirty="0"/>
                        <a:t> </a:t>
                      </a:r>
                      <a:r>
                        <a:rPr sz="800" dirty="0" err="1"/>
                        <a:t>progressionsfreie</a:t>
                      </a:r>
                      <a:r>
                        <a:rPr sz="800" dirty="0"/>
                        <a:t> </a:t>
                      </a:r>
                      <a:r>
                        <a:rPr sz="800" dirty="0" err="1"/>
                        <a:t>Überleben</a:t>
                      </a:r>
                      <a:r>
                        <a:rPr sz="800" dirty="0"/>
                        <a:t>,
PFS = </a:t>
                      </a:r>
                      <a:r>
                        <a:rPr sz="800" dirty="0" err="1"/>
                        <a:t>Progressionsfreies</a:t>
                      </a:r>
                      <a:r>
                        <a:rPr sz="800" dirty="0"/>
                        <a:t> </a:t>
                      </a:r>
                      <a:r>
                        <a:rPr sz="800" dirty="0" err="1"/>
                        <a:t>Überleben</a:t>
                      </a:r>
                      <a:r>
                        <a:rPr sz="800" dirty="0"/>
                        <a:t>, OS = </a:t>
                      </a:r>
                      <a:r>
                        <a:rPr sz="800" dirty="0" err="1"/>
                        <a:t>Gesamtüberleben</a:t>
                      </a:r>
                      <a:r>
                        <a:rPr sz="800" dirty="0"/>
                        <a:t>, SCC= </a:t>
                      </a:r>
                      <a:r>
                        <a:rPr sz="800" dirty="0" err="1"/>
                        <a:t>Plattenepithelkarzinomen</a:t>
                      </a:r>
                      <a:r>
                        <a:rPr sz="800" dirty="0"/>
                        <a:t>, AC= </a:t>
                      </a:r>
                      <a:r>
                        <a:rPr sz="800" dirty="0" err="1"/>
                        <a:t>Adenokarzinom</a:t>
                      </a:r>
                      <a:endParaRPr sz="800" dirty="0"/>
                    </a:p>
                    <a:p>
                      <a:pPr>
                        <a:defRPr sz="900" b="0">
                          <a:solidFill>
                            <a:srgbClr val="000000"/>
                          </a:solidFill>
                          <a:latin typeface="Lucida Sans"/>
                        </a:defRPr>
                      </a:pPr>
                      <a:r>
                        <a:rPr sz="800" dirty="0"/>
                        <a:t>Quelle: </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9"/>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Bei Tumorpersistenz oder einem Lokalrezidiv ohne Fernmetastasen nach Radiochemotherapie kann der Versuch einer Salvage-Operation in kurativer Intention unternommen werden. Die sorgfältige Evaluation der Operabilität und der Resektabilität sollte durch ein in der Ösophaguschirurgie erfahrenes Behandlungsteam vorgenommen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021-023OL-4.0-8.36-2023G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FD73FF64-B7B4-8014-512C-8516F34BC834}"/>
              </a:ext>
            </a:extLst>
          </p:cNvPr>
          <p:cNvGraphicFramePr>
            <a:graphicFrameLocks noGrp="1"/>
          </p:cNvGraphicFramePr>
          <p:nvPr>
            <p:extLst>
              <p:ext uri="{D42A27DB-BD31-4B8C-83A1-F6EECF244321}">
                <p14:modId xmlns:p14="http://schemas.microsoft.com/office/powerpoint/2010/main" val="2927187989"/>
              </p:ext>
            </p:extLst>
          </p:nvPr>
        </p:nvGraphicFramePr>
        <p:xfrm>
          <a:off x="360000" y="3645024"/>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Antikörper und „small molecules“ sollen in der präoperativen Therapie nicht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021-023OL-4.0-8.37-2023G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8.38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Nach R0-Resektion eines Plattenepithelkarzinoms sollte eine adjuvante Radiotherapie oder Radiochemotherapie nicht durchgeführt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1a - RT</a:t>
                      </a:r>
                    </a:p>
                    <a:p>
                      <a:pPr>
                        <a:defRPr>
                          <a:solidFill>
                            <a:srgbClr val="000000"/>
                          </a:solidFill>
                          <a:latin typeface="Lucida Sans"/>
                        </a:defRPr>
                      </a:pPr>
                      <a:r>
                        <a:rPr sz="800" b="0">
                          <a:latin typeface="Lucida Sans"/>
                        </a:rPr>
                        <a:t>4 - CRT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[Malthaner, R. A. 2004]</a:t>
                      </a:r>
                      <a:r>
                        <a:rPr sz="1000"/>
                        <a:t>, </a:t>
                      </a:r>
                      <a:r>
                        <a:rPr sz="1000">
                          <a:solidFill>
                            <a:srgbClr val="F7BF66"/>
                          </a:solidFill>
                          <a:hlinkClick r:id="rId3"/>
                        </a:rPr>
                        <a:t>[Lv, J. 2010]</a:t>
                      </a:r>
                      <a:r>
                        <a:rPr sz="1000"/>
                        <a:t>, </a:t>
                      </a:r>
                      <a:r>
                        <a:rPr sz="1000">
                          <a:solidFill>
                            <a:srgbClr val="F7BF66"/>
                          </a:solidFill>
                          <a:hlinkClick r:id="rId4"/>
                        </a:rPr>
                        <a:t>[Zheng, B. 2013]</a:t>
                      </a:r>
                      <a:r>
                        <a:rPr sz="1000"/>
                        <a:t>, </a:t>
                      </a:r>
                      <a:r>
                        <a:rPr sz="1000">
                          <a:solidFill>
                            <a:srgbClr val="F7BF66"/>
                          </a:solidFill>
                          <a:hlinkClick r:id="rId5"/>
                        </a:rPr>
                        <a:t>[Thallinger, C. M. 2012]</a:t>
                      </a:r>
                      <a:r>
                        <a:rPr sz="1000"/>
                        <a:t>, </a:t>
                      </a:r>
                      <a:r>
                        <a:rPr sz="1000">
                          <a:solidFill>
                            <a:srgbClr val="F7BF66"/>
                          </a:solidFill>
                          <a:hlinkClick r:id="rId6"/>
                        </a:rPr>
                        <a:t>[Luo, H. 2018]</a:t>
                      </a:r>
                      <a:r>
                        <a:rPr sz="1000"/>
                        <a:t>, </a:t>
                      </a:r>
                      <a:r>
                        <a:rPr sz="1000">
                          <a:solidFill>
                            <a:srgbClr val="F7BF66"/>
                          </a:solidFill>
                          <a:hlinkClick r:id="rId7"/>
                        </a:rPr>
                        <a:t>[Kang, J. 2018]</a:t>
                      </a:r>
                      <a:r>
                        <a:rPr sz="1000"/>
                        <a:t>, </a:t>
                      </a:r>
                      <a:r>
                        <a:rPr sz="1000">
                          <a:solidFill>
                            <a:srgbClr val="F7BF66"/>
                          </a:solidFill>
                          <a:hlinkClick r:id="rId8"/>
                        </a:rPr>
                        <a:t>[Liu, T. 2018]</a:t>
                      </a:r>
                      <a:r>
                        <a:rPr sz="1000"/>
                        <a:t>, </a:t>
                      </a:r>
                      <a:r>
                        <a:rPr sz="1000">
                          <a:solidFill>
                            <a:srgbClr val="F7BF66"/>
                          </a:solidFill>
                          <a:hlinkClick r:id="rId9"/>
                        </a:rPr>
                        <a:t>[Montagnani, F.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021-023OL-4.0-8.38-2023G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EE0517A8-721E-FBC4-A6AA-6AFB48F9F79D}"/>
              </a:ext>
            </a:extLst>
          </p:cNvPr>
          <p:cNvGraphicFramePr>
            <a:graphicFrameLocks noGrp="1"/>
          </p:cNvGraphicFramePr>
          <p:nvPr>
            <p:extLst>
              <p:ext uri="{D42A27DB-BD31-4B8C-83A1-F6EECF244321}">
                <p14:modId xmlns:p14="http://schemas.microsoft.com/office/powerpoint/2010/main" val="2291305880"/>
              </p:ext>
            </p:extLst>
          </p:nvPr>
        </p:nvGraphicFramePr>
        <p:xfrm>
          <a:off x="360000" y="419400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8.39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u="none">
                          <a:latin typeface="Lucida Sans"/>
                        </a:rPr>
                        <a:t>Nach primärer R0-Resektion eines nicht vorbehandelten Adenokarzinoms im ösophagogastralen Übergang kann bei erhöhtem Rezidivrisiko (pN1-3) eine adjuvante Radiochemotherapie oder Chemotherapie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10"/>
                        </a:rPr>
                        <a:t>[Leitlinienprogramm Onkologie der AWMF, Deutschen Krebsgesellschaft e. V. und Deutschen Krebshilfe 2019]</a:t>
                      </a:r>
                      <a:r>
                        <a:rPr sz="1000"/>
                        <a:t>, </a:t>
                      </a:r>
                      <a:r>
                        <a:rPr sz="1000">
                          <a:solidFill>
                            <a:srgbClr val="F7BF66"/>
                          </a:solidFill>
                          <a:hlinkClick r:id="rId11"/>
                        </a:rPr>
                        <a:t>[Ohri, N. 2013]</a:t>
                      </a:r>
                      <a:r>
                        <a:rPr sz="1000"/>
                        <a:t>, </a:t>
                      </a:r>
                      <a:r>
                        <a:rPr sz="1000">
                          <a:solidFill>
                            <a:srgbClr val="F7BF66"/>
                          </a:solidFill>
                          <a:hlinkClick r:id="rId12"/>
                        </a:rPr>
                        <a:t>[Bamias, A. 2010]</a:t>
                      </a:r>
                      <a:r>
                        <a:rPr sz="1000"/>
                        <a:t>, </a:t>
                      </a:r>
                      <a:r>
                        <a:rPr sz="1000">
                          <a:solidFill>
                            <a:srgbClr val="F7BF66"/>
                          </a:solidFill>
                          <a:hlinkClick r:id="rId13"/>
                        </a:rPr>
                        <a:t>[Lee, J.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021-023OL-4.0-8.39-2023M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8.40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Wenn nach neoadjuvanter Radiochemotherapie und R0 Resektion eines Plattenepithelkarzinoms im Ösophagus oder eines Adenokarzinoms im Ösophagus bzw. im gastroösophagealen Übergang im Resektat histologisch noch ein Resttumorbefund nachgewiesen werden kann (≥ ypT1 oder ≥ ypN1), sollte eine adjuvante Immuntherapie mit Nivolumab über 1 Jahr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2 - 2: LoE nach Oxford 2011 - einzelnes RCT Für Evidenzbewertung nach GRADE siehe Evidenztabelle (Leitlinienreport)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[Kelly, RJ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021-023OL-4.0-8.40-2023G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50D98EC4-F68B-331B-3DD0-E16B59B05E8F}"/>
              </a:ext>
            </a:extLst>
          </p:cNvPr>
          <p:cNvGraphicFramePr>
            <a:graphicFrameLocks noGrp="1"/>
          </p:cNvGraphicFramePr>
          <p:nvPr>
            <p:extLst>
              <p:ext uri="{D42A27DB-BD31-4B8C-83A1-F6EECF244321}">
                <p14:modId xmlns:p14="http://schemas.microsoft.com/office/powerpoint/2010/main" val="389388491"/>
              </p:ext>
            </p:extLst>
          </p:nvPr>
        </p:nvGraphicFramePr>
        <p:xfrm>
          <a:off x="360000" y="42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8.41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dirty="0">
                          <a:latin typeface="Lucida Sans"/>
                        </a:rPr>
                        <a:t>Bei </a:t>
                      </a:r>
                      <a:r>
                        <a:rPr sz="1000" u="none" dirty="0" err="1">
                          <a:latin typeface="Lucida Sans"/>
                        </a:rPr>
                        <a:t>potenziell</a:t>
                      </a:r>
                      <a:r>
                        <a:rPr sz="1000" u="none" dirty="0">
                          <a:latin typeface="Lucida Sans"/>
                        </a:rPr>
                        <a:t> </a:t>
                      </a:r>
                      <a:r>
                        <a:rPr sz="1000" u="none" dirty="0" err="1">
                          <a:latin typeface="Lucida Sans"/>
                        </a:rPr>
                        <a:t>kurativ</a:t>
                      </a:r>
                      <a:r>
                        <a:rPr sz="1000" u="none" dirty="0">
                          <a:latin typeface="Lucida Sans"/>
                        </a:rPr>
                        <a:t> </a:t>
                      </a:r>
                      <a:r>
                        <a:rPr sz="1000" u="none" dirty="0" err="1">
                          <a:latin typeface="Lucida Sans"/>
                        </a:rPr>
                        <a:t>behandelten</a:t>
                      </a:r>
                      <a:r>
                        <a:rPr sz="1000" u="none" dirty="0">
                          <a:latin typeface="Lucida Sans"/>
                        </a:rPr>
                        <a:t> </a:t>
                      </a:r>
                      <a:r>
                        <a:rPr sz="1000" u="none" dirty="0" err="1">
                          <a:latin typeface="Lucida Sans"/>
                        </a:rPr>
                        <a:t>Patienten</a:t>
                      </a:r>
                      <a:r>
                        <a:rPr sz="1000" u="none" dirty="0">
                          <a:latin typeface="Lucida Sans"/>
                        </a:rPr>
                        <a:t> </a:t>
                      </a:r>
                      <a:r>
                        <a:rPr sz="1000" u="none" dirty="0" err="1">
                          <a:latin typeface="Lucida Sans"/>
                        </a:rPr>
                        <a:t>mit</a:t>
                      </a:r>
                      <a:r>
                        <a:rPr sz="1000" u="none" dirty="0">
                          <a:latin typeface="Lucida Sans"/>
                        </a:rPr>
                        <a:t> Ösophaguskarzinom </a:t>
                      </a:r>
                      <a:r>
                        <a:rPr sz="1000" u="none" dirty="0" err="1">
                          <a:latin typeface="Lucida Sans"/>
                        </a:rPr>
                        <a:t>sollte</a:t>
                      </a:r>
                      <a:r>
                        <a:rPr sz="1000" u="none" dirty="0">
                          <a:latin typeface="Lucida Sans"/>
                        </a:rPr>
                        <a:t> </a:t>
                      </a:r>
                      <a:r>
                        <a:rPr sz="1000" u="none" dirty="0" err="1">
                          <a:latin typeface="Lucida Sans"/>
                        </a:rPr>
                        <a:t>eine</a:t>
                      </a:r>
                      <a:r>
                        <a:rPr sz="1000" u="none" dirty="0">
                          <a:latin typeface="Lucida Sans"/>
                        </a:rPr>
                        <a:t> </a:t>
                      </a:r>
                      <a:r>
                        <a:rPr sz="1000" u="none" dirty="0" err="1">
                          <a:latin typeface="Lucida Sans"/>
                        </a:rPr>
                        <a:t>strukturierte</a:t>
                      </a:r>
                      <a:r>
                        <a:rPr sz="1000" u="none" dirty="0">
                          <a:latin typeface="Lucida Sans"/>
                        </a:rPr>
                        <a:t> </a:t>
                      </a:r>
                      <a:r>
                        <a:rPr sz="1000" u="none" dirty="0" err="1">
                          <a:latin typeface="Lucida Sans"/>
                        </a:rPr>
                        <a:t>Nachsorge</a:t>
                      </a:r>
                      <a:r>
                        <a:rPr sz="1000" u="none" dirty="0">
                          <a:latin typeface="Lucida Sans"/>
                        </a:rPr>
                        <a:t> </a:t>
                      </a:r>
                      <a:r>
                        <a:rPr sz="1000" u="none" dirty="0" err="1">
                          <a:latin typeface="Lucida Sans"/>
                        </a:rPr>
                        <a:t>angeboten</a:t>
                      </a:r>
                      <a:r>
                        <a:rPr sz="1000" u="none" dirty="0">
                          <a:latin typeface="Lucida Sans"/>
                        </a:rPr>
                        <a:t> </a:t>
                      </a:r>
                      <a:r>
                        <a:rPr sz="1000" u="none" dirty="0" err="1">
                          <a:latin typeface="Lucida Sans"/>
                        </a:rPr>
                        <a:t>werden</a:t>
                      </a:r>
                      <a:r>
                        <a:rPr sz="1000" u="none" dirty="0">
                          <a:latin typeface="Lucida Sans"/>
                        </a:rPr>
                        <a:t>, </a:t>
                      </a:r>
                      <a:r>
                        <a:rPr sz="1000" u="none" dirty="0" err="1">
                          <a:latin typeface="Lucida Sans"/>
                        </a:rPr>
                        <a:t>sofern</a:t>
                      </a:r>
                      <a:r>
                        <a:rPr sz="1000" u="none" dirty="0">
                          <a:latin typeface="Lucida Sans"/>
                        </a:rPr>
                        <a:t> </a:t>
                      </a:r>
                      <a:r>
                        <a:rPr sz="1000" u="none" dirty="0" err="1">
                          <a:latin typeface="Lucida Sans"/>
                        </a:rPr>
                        <a:t>sich</a:t>
                      </a:r>
                      <a:r>
                        <a:rPr sz="1000" u="none" dirty="0">
                          <a:latin typeface="Lucida Sans"/>
                        </a:rPr>
                        <a:t> </a:t>
                      </a:r>
                      <a:r>
                        <a:rPr sz="1000" u="none" dirty="0" err="1">
                          <a:latin typeface="Lucida Sans"/>
                        </a:rPr>
                        <a:t>daraus</a:t>
                      </a:r>
                      <a:r>
                        <a:rPr sz="1000" u="none" dirty="0">
                          <a:latin typeface="Lucida Sans"/>
                        </a:rPr>
                        <a:t> </a:t>
                      </a:r>
                      <a:r>
                        <a:rPr sz="1000" u="none" dirty="0" err="1">
                          <a:latin typeface="Lucida Sans"/>
                        </a:rPr>
                        <a:t>Therapieentscheidungen</a:t>
                      </a:r>
                      <a:r>
                        <a:rPr sz="1000" u="none" dirty="0">
                          <a:latin typeface="Lucida Sans"/>
                        </a:rPr>
                        <a:t> </a:t>
                      </a:r>
                      <a:r>
                        <a:rPr sz="1000" u="none" dirty="0" err="1">
                          <a:latin typeface="Lucida Sans"/>
                        </a:rPr>
                        <a:t>ableiten</a:t>
                      </a:r>
                      <a:r>
                        <a:rPr sz="1000" u="none" dirty="0">
                          <a:latin typeface="Lucida Sans"/>
                        </a:rPr>
                        <a:t> </a:t>
                      </a:r>
                      <a:r>
                        <a:rPr sz="1000" u="none" dirty="0" err="1">
                          <a:latin typeface="Lucida Sans"/>
                        </a:rPr>
                        <a:t>lassen</a:t>
                      </a:r>
                      <a:r>
                        <a:rPr sz="1000" u="none" dirty="0">
                          <a:latin typeface="Lucida Sans"/>
                        </a:rPr>
                        <a:t>. In </a:t>
                      </a:r>
                      <a:r>
                        <a:rPr sz="1000" u="none" dirty="0" err="1">
                          <a:latin typeface="Lucida Sans"/>
                        </a:rPr>
                        <a:t>anderen</a:t>
                      </a:r>
                      <a:r>
                        <a:rPr sz="1000" u="none" dirty="0">
                          <a:latin typeface="Lucida Sans"/>
                        </a:rPr>
                        <a:t> </a:t>
                      </a:r>
                      <a:r>
                        <a:rPr sz="1000" u="none" dirty="0" err="1">
                          <a:latin typeface="Lucida Sans"/>
                        </a:rPr>
                        <a:t>Fällen</a:t>
                      </a:r>
                      <a:r>
                        <a:rPr sz="1000" u="none" dirty="0">
                          <a:latin typeface="Lucida Sans"/>
                        </a:rPr>
                        <a:t> </a:t>
                      </a:r>
                      <a:r>
                        <a:rPr sz="1000" u="none" dirty="0" err="1">
                          <a:latin typeface="Lucida Sans"/>
                        </a:rPr>
                        <a:t>soll</a:t>
                      </a:r>
                      <a:r>
                        <a:rPr sz="1000" u="none" dirty="0">
                          <a:latin typeface="Lucida Sans"/>
                        </a:rPr>
                        <a:t> </a:t>
                      </a:r>
                      <a:r>
                        <a:rPr sz="1000" u="none" dirty="0" err="1">
                          <a:latin typeface="Lucida Sans"/>
                        </a:rPr>
                        <a:t>eine</a:t>
                      </a:r>
                      <a:r>
                        <a:rPr sz="1000" u="none" dirty="0">
                          <a:latin typeface="Lucida Sans"/>
                        </a:rPr>
                        <a:t> </a:t>
                      </a:r>
                      <a:r>
                        <a:rPr sz="1000" u="none" dirty="0" err="1">
                          <a:latin typeface="Lucida Sans"/>
                        </a:rPr>
                        <a:t>symptomorientierte</a:t>
                      </a:r>
                      <a:r>
                        <a:rPr sz="1000" u="none" dirty="0">
                          <a:latin typeface="Lucida Sans"/>
                        </a:rPr>
                        <a:t> </a:t>
                      </a:r>
                      <a:r>
                        <a:rPr sz="1000" u="none" dirty="0" err="1">
                          <a:latin typeface="Lucida Sans"/>
                        </a:rPr>
                        <a:t>Nachsorge</a:t>
                      </a:r>
                      <a:r>
                        <a:rPr sz="1000" u="none" dirty="0">
                          <a:latin typeface="Lucida Sans"/>
                        </a:rPr>
                        <a:t> </a:t>
                      </a:r>
                      <a:r>
                        <a:rPr sz="1000" u="none" dirty="0" err="1">
                          <a:latin typeface="Lucida Sans"/>
                        </a:rPr>
                        <a:t>erfolgen</a:t>
                      </a:r>
                      <a:r>
                        <a:rPr sz="100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021-023OL-4.0-8.41-2023M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8.42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In den ersten 6 Monaten sollten regelmäßige Verlaufskontrollen des Ernährungsstatus einschließlich Diätberatung erfolgen. Die Supplementierung der oralen Energiezufuhr mit Trinklösung oder sogar Sondenernährung über eine zunächst belassene Feinnadelkatheterjejunostomie kann empfohlen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021-023OL-4.0-8.42-2023G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C4E7E943-245D-FCBB-58C2-06C911659E51}"/>
              </a:ext>
            </a:extLst>
          </p:cNvPr>
          <p:cNvGraphicFramePr>
            <a:graphicFrameLocks noGrp="1"/>
          </p:cNvGraphicFramePr>
          <p:nvPr>
            <p:extLst>
              <p:ext uri="{D42A27DB-BD31-4B8C-83A1-F6EECF244321}">
                <p14:modId xmlns:p14="http://schemas.microsoft.com/office/powerpoint/2010/main" val="2698951476"/>
              </p:ext>
            </p:extLst>
          </p:nvPr>
        </p:nvGraphicFramePr>
        <p:xfrm>
          <a:off x="360000" y="3645024"/>
          <a:ext cx="7920000" cy="2188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8.43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Patienten mit Ösophaguskarzinom sollten – im Rahmen ihrer Möglichkeiten – zu körperlicher Aktivität motiviert werden.</a:t>
                      </a:r>
                    </a:p>
                    <a:p>
                      <a:r>
                        <a:rPr sz="1000" u="none">
                          <a:latin typeface="Lucida Sans"/>
                        </a:rPr>
                        <a:t>Nach Abschluss der Primärtherapie sollte allen rehabilitationsfähigen Patienten eine Anschlussheilbehandlung angeboten werden. Die rehabilitative Therapie soll medizinische, pflegerische, edukative, trainierende und psychosoziale Maßnahmen umfassen, die dem individuellen Rehabilitationsbedarf angepasst werden.</a:t>
                      </a:r>
                    </a:p>
                    <a:p>
                      <a:pPr>
                        <a:defRPr sz="1000">
                          <a:solidFill>
                            <a:srgbClr val="000000"/>
                          </a:solidFill>
                          <a:latin typeface="Lucida Sans"/>
                        </a:defRPr>
                      </a:pPr>
                      <a:r>
                        <a:rPr sz="1000" u="none">
                          <a:latin typeface="Lucida Sans"/>
                        </a:rPr>
                        <a:t>Zur Reduzierung des durch die Tumorerkrankung oder die Tumortherapie bedingten Fatigue-Syndroms sollte ein sich an der individuellen Belastungsfähigkeit orientierendes Ausdauertraining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021-023OL-4.0-8.43-2023G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9.1: Palliative Systemtherapie: Allgemein</a:t>
            </a:r>
          </a:p>
        </p:txBody>
      </p:sp>
      <p:graphicFrame>
        <p:nvGraphicFramePr>
          <p:cNvPr id="3" name="Table 2"/>
          <p:cNvGraphicFramePr>
            <a:graphicFrameLocks noGrp="1"/>
          </p:cNvGraphicFramePr>
          <p:nvPr/>
        </p:nvGraphicFramePr>
        <p:xfrm>
          <a:off x="360000" y="1890000"/>
          <a:ext cx="79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Allen Patienten soll nach der Diagnose einer nicht-heilbaren Krebserkrankung eine Palliativversorgung angeboten werden, unabhängig davon, ob eine tumorspezifische Therapie durchgeführt wird.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 - LoE aus S3-Palliativmedizin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[Haun, MW 2017]</a:t>
                      </a:r>
                      <a:r>
                        <a:rPr sz="1000"/>
                        <a:t>, </a:t>
                      </a:r>
                      <a:r>
                        <a:rPr sz="1000">
                          <a:solidFill>
                            <a:srgbClr val="F7BF66"/>
                          </a:solidFill>
                          <a:hlinkClick r:id="rId3"/>
                        </a:rPr>
                        <a:t>[Adler, K 2017]</a:t>
                      </a:r>
                      <a:r>
                        <a:rPr sz="1000"/>
                        <a:t>, </a:t>
                      </a:r>
                      <a:r>
                        <a:rPr sz="1000">
                          <a:solidFill>
                            <a:srgbClr val="F7BF66"/>
                          </a:solidFill>
                          <a:hlinkClick r:id="rId4"/>
                        </a:rPr>
                        <a:t>[Dalgaard, KM 2014]</a:t>
                      </a:r>
                      <a:r>
                        <a:rPr sz="1000"/>
                        <a:t>, </a:t>
                      </a:r>
                      <a:r>
                        <a:rPr sz="1000">
                          <a:solidFill>
                            <a:srgbClr val="F7BF66"/>
                          </a:solidFill>
                          <a:hlinkClick r:id="rId5"/>
                        </a:rPr>
                        <a:t>[Davis, MP 2015]</a:t>
                      </a:r>
                      <a:r>
                        <a:rPr sz="1000"/>
                        <a:t>, </a:t>
                      </a:r>
                      <a:r>
                        <a:rPr sz="1000">
                          <a:solidFill>
                            <a:srgbClr val="F7BF66"/>
                          </a:solidFill>
                          <a:hlinkClick r:id="rId6"/>
                        </a:rPr>
                        <a:t>[Gaertner, J 2017]</a:t>
                      </a:r>
                      <a:r>
                        <a:rPr sz="1000"/>
                        <a:t>, </a:t>
                      </a:r>
                      <a:r>
                        <a:rPr sz="1000">
                          <a:solidFill>
                            <a:srgbClr val="F7BF66"/>
                          </a:solidFill>
                          <a:hlinkClick r:id="rId7"/>
                        </a:rPr>
                        <a:t>[Hui, D 2015]</a:t>
                      </a:r>
                      <a:r>
                        <a:rPr sz="1000"/>
                        <a:t>, </a:t>
                      </a:r>
                      <a:r>
                        <a:rPr sz="1000">
                          <a:solidFill>
                            <a:srgbClr val="F7BF66"/>
                          </a:solidFill>
                          <a:hlinkClick r:id="rId8"/>
                        </a:rPr>
                        <a:t>[Tassinari, D 2016]</a:t>
                      </a:r>
                      <a:r>
                        <a:rPr sz="1000"/>
                        <a:t>, </a:t>
                      </a:r>
                      <a:r>
                        <a:rPr sz="1000">
                          <a:solidFill>
                            <a:srgbClr val="F7BF66"/>
                          </a:solidFill>
                          <a:hlinkClick r:id="rId9"/>
                        </a:rPr>
                        <a:t>[Leitlinienprogramm Onkologie der AWMF, Deutschen Krebsgesellschaft e. V. und Deutschen Krebshilfe 2020]</a:t>
                      </a:r>
                      <a:r>
                        <a:rPr sz="1000"/>
                        <a:t>, </a:t>
                      </a:r>
                      <a:r>
                        <a:rPr sz="1000">
                          <a:solidFill>
                            <a:srgbClr val="F7BF66"/>
                          </a:solidFill>
                          <a:hlinkClick r:id="rId10"/>
                        </a:rPr>
                        <a:t>[Hui, D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021-023OL-4.0-9.1-2023G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9.2: Palliative Erstlinientherapie: Adenokarzinom des Ösophagus und des ösophagogastralen Übergangs</a:t>
            </a:r>
          </a:p>
        </p:txBody>
      </p:sp>
      <p:graphicFrame>
        <p:nvGraphicFramePr>
          <p:cNvPr id="3" name="Table 2"/>
          <p:cNvGraphicFramePr>
            <a:graphicFrameLocks noGrp="1"/>
          </p:cNvGraphicFramePr>
          <p:nvPr/>
        </p:nvGraphicFramePr>
        <p:xfrm>
          <a:off x="360000" y="1890000"/>
          <a:ext cx="7920000" cy="23354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Patienten mit einem metastasierten oder lokal fortgeschrittenen, nicht kurativ behandelbaren Adenokarzinom des Ösophagus und des ösophagogastralen Übergangs soll eine Systemtherapie angeboten werden. Therapieziel ist die Verlängerung der Überlebenszeit und der Erhalt der Lebensqualität.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[Lerut T, Stordeur S, Verleye L, 2012]</a:t>
                      </a:r>
                      <a:r>
                        <a:rPr sz="1000"/>
                        <a:t>, </a:t>
                      </a:r>
                      <a:r>
                        <a:rPr sz="1000">
                          <a:solidFill>
                            <a:srgbClr val="F7BF66"/>
                          </a:solidFill>
                          <a:hlinkClick r:id="rId3"/>
                        </a:rPr>
                        <a:t>[Ross, P. 2002]</a:t>
                      </a:r>
                      <a:r>
                        <a:rPr sz="1000"/>
                        <a:t>, </a:t>
                      </a:r>
                      <a:r>
                        <a:rPr sz="1000">
                          <a:solidFill>
                            <a:srgbClr val="F7BF66"/>
                          </a:solidFill>
                          <a:hlinkClick r:id="rId4"/>
                        </a:rPr>
                        <a:t>[Van Cutsem, E. 2006]</a:t>
                      </a:r>
                      <a:r>
                        <a:rPr sz="1000"/>
                        <a:t>, </a:t>
                      </a:r>
                      <a:r>
                        <a:rPr sz="1000">
                          <a:solidFill>
                            <a:srgbClr val="F7BF66"/>
                          </a:solidFill>
                          <a:hlinkClick r:id="rId5"/>
                        </a:rPr>
                        <a:t>[Cunningham, D. 2008]</a:t>
                      </a:r>
                      <a:r>
                        <a:rPr sz="1000"/>
                        <a:t>, </a:t>
                      </a:r>
                      <a:r>
                        <a:rPr sz="1000">
                          <a:solidFill>
                            <a:srgbClr val="F7BF66"/>
                          </a:solidFill>
                          <a:hlinkClick r:id="rId6"/>
                        </a:rPr>
                        <a:t>[Webb, A. 1997]</a:t>
                      </a:r>
                      <a:r>
                        <a:rPr sz="1000"/>
                        <a:t>, </a:t>
                      </a:r>
                      <a:r>
                        <a:rPr sz="1000">
                          <a:solidFill>
                            <a:srgbClr val="F7BF66"/>
                          </a:solidFill>
                          <a:hlinkClick r:id="rId7"/>
                        </a:rPr>
                        <a:t>[Leitlinienprogramm Onkologie der AWMF, Deutschen Krebsgesellschaft e. V. und Deutschen Krebshilfe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021-023OL-4.0-9.2-2023G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93619DF3-BAB9-B051-9EE4-D10CA5E58C9A}"/>
              </a:ext>
            </a:extLst>
          </p:cNvPr>
          <p:cNvGraphicFramePr>
            <a:graphicFrameLocks noGrp="1"/>
          </p:cNvGraphicFramePr>
          <p:nvPr>
            <p:extLst>
              <p:ext uri="{D42A27DB-BD31-4B8C-83A1-F6EECF244321}">
                <p14:modId xmlns:p14="http://schemas.microsoft.com/office/powerpoint/2010/main" val="3863923892"/>
              </p:ext>
            </p:extLst>
          </p:nvPr>
        </p:nvGraphicFramePr>
        <p:xfrm>
          <a:off x="360000" y="4581128"/>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9.3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Vor Einleitung einer palliativen Systemtherapie soll der HER2-Status als prädiktiver Faktor für eine Therapie mit Trastuzumab und der PD-L1 CPS als prädiktiver Faktor für eine Therapie mit einem Immun-Checkpoint-Inhibitor bestimmt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021-023OL-4.0-9.3-2023G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9.2: Palliative Erstlinientherapie: Adenokarzinom des Ösophagus und des ösophagogastralen Übergangs</a:t>
            </a:r>
          </a:p>
        </p:txBody>
      </p:sp>
      <p:graphicFrame>
        <p:nvGraphicFramePr>
          <p:cNvPr id="3" name="Table 2"/>
          <p:cNvGraphicFramePr>
            <a:graphicFrameLocks noGrp="1"/>
          </p:cNvGraphicFramePr>
          <p:nvPr>
            <p:extLst>
              <p:ext uri="{D42A27DB-BD31-4B8C-83A1-F6EECF244321}">
                <p14:modId xmlns:p14="http://schemas.microsoft.com/office/powerpoint/2010/main" val="3279018228"/>
              </p:ext>
            </p:extLst>
          </p:nvPr>
        </p:nvGraphicFramePr>
        <p:xfrm>
          <a:off x="360000" y="1804275"/>
          <a:ext cx="79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Bei negativem HER2-Status und einem PD-L1 CPS&lt;5 soll eine Platin (Oxaliplatin oder Cisplatin)-/Fluoropyrimidin-haltige Zwei- oder Dreifachkombination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[Ajani, J. A. 2010]</a:t>
                      </a:r>
                      <a:r>
                        <a:rPr sz="1000"/>
                        <a:t>, </a:t>
                      </a:r>
                      <a:r>
                        <a:rPr sz="1000">
                          <a:solidFill>
                            <a:srgbClr val="F7BF66"/>
                          </a:solidFill>
                          <a:hlinkClick r:id="rId3"/>
                        </a:rPr>
                        <a:t>[Al-Batran, S. E. 2008]</a:t>
                      </a:r>
                      <a:r>
                        <a:rPr sz="1000"/>
                        <a:t>, </a:t>
                      </a:r>
                      <a:r>
                        <a:rPr sz="1000">
                          <a:solidFill>
                            <a:srgbClr val="F7BF66"/>
                          </a:solidFill>
                          <a:hlinkClick r:id="rId4"/>
                        </a:rPr>
                        <a:t>[Kang, Y. K. 2009]</a:t>
                      </a:r>
                      <a:r>
                        <a:rPr sz="1000"/>
                        <a:t>, </a:t>
                      </a:r>
                      <a:r>
                        <a:rPr sz="1000">
                          <a:solidFill>
                            <a:srgbClr val="F7BF66"/>
                          </a:solidFill>
                          <a:hlinkClick r:id="rId5"/>
                        </a:rPr>
                        <a:t>[Okines, A. F. 2009]</a:t>
                      </a:r>
                      <a:r>
                        <a:rPr sz="1000"/>
                        <a:t>, </a:t>
                      </a:r>
                      <a:r>
                        <a:rPr sz="1000">
                          <a:solidFill>
                            <a:srgbClr val="F7BF66"/>
                          </a:solidFill>
                          <a:hlinkClick r:id="rId6"/>
                        </a:rPr>
                        <a:t>[Ross, P. 2002]</a:t>
                      </a:r>
                      <a:r>
                        <a:rPr sz="1000"/>
                        <a:t>, </a:t>
                      </a:r>
                      <a:r>
                        <a:rPr sz="1000">
                          <a:solidFill>
                            <a:srgbClr val="F7BF66"/>
                          </a:solidFill>
                          <a:hlinkClick r:id="rId7"/>
                        </a:rPr>
                        <a:t>[Van Cutsem, E. 2006]</a:t>
                      </a:r>
                      <a:r>
                        <a:rPr sz="1000"/>
                        <a:t>, </a:t>
                      </a:r>
                      <a:r>
                        <a:rPr sz="1000">
                          <a:solidFill>
                            <a:srgbClr val="F7BF66"/>
                          </a:solidFill>
                          <a:hlinkClick r:id="rId8"/>
                        </a:rPr>
                        <a:t>[Cunningham, D. 2008]</a:t>
                      </a:r>
                      <a:r>
                        <a:rPr sz="1000"/>
                        <a:t>, </a:t>
                      </a:r>
                      <a:r>
                        <a:rPr sz="1000">
                          <a:solidFill>
                            <a:srgbClr val="F7BF66"/>
                          </a:solidFill>
                          <a:hlinkClick r:id="rId9"/>
                        </a:rPr>
                        <a:t>[Webb, A. 1997]</a:t>
                      </a:r>
                      <a:r>
                        <a:rPr sz="1000"/>
                        <a:t>, </a:t>
                      </a:r>
                      <a:r>
                        <a:rPr sz="1000">
                          <a:solidFill>
                            <a:srgbClr val="F7BF66"/>
                          </a:solidFill>
                          <a:hlinkClick r:id="rId10"/>
                        </a:rPr>
                        <a:t>[Leitlinienprogramm Onkologie der AWMF, Deutschen Krebsgesellschaft e. V. und Deutschen Krebshilfe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021-023OL-4.0-9.4-2023G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C6B95FD6-457D-DAC2-BA93-028D6959D652}"/>
              </a:ext>
            </a:extLst>
          </p:cNvPr>
          <p:cNvGraphicFramePr>
            <a:graphicFrameLocks noGrp="1"/>
          </p:cNvGraphicFramePr>
          <p:nvPr>
            <p:extLst>
              <p:ext uri="{D42A27DB-BD31-4B8C-83A1-F6EECF244321}">
                <p14:modId xmlns:p14="http://schemas.microsoft.com/office/powerpoint/2010/main" val="39747364"/>
              </p:ext>
            </p:extLst>
          </p:nvPr>
        </p:nvGraphicFramePr>
        <p:xfrm>
          <a:off x="360000" y="4245727"/>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9.5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Bei negativem HER2-Status und einem erhöhten PD-L1 CPS Cut-off Wert (für Nivolumab PD-L1 CPS≥5, für Pembrolizumab PD-L1 CPS≥10) soll eine Platin (Oxaliplatin oder Cisplatin)/Fluoropyrimidin-Kombination zusammen mit einem der genannten Immun-Checkpoint-Inhibitoren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 - 2: LoE nach Oxford 2011 - einzelnes RCT Für Evidenzbewertung nach GRADE siehe Evidenztabelle (Leitlinienreport)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11"/>
                        </a:rPr>
                        <a:t>[Janjigian, YY 2021]</a:t>
                      </a:r>
                      <a:r>
                        <a:rPr sz="1000"/>
                        <a:t>, </a:t>
                      </a:r>
                      <a:r>
                        <a:rPr sz="1000">
                          <a:solidFill>
                            <a:srgbClr val="F7BF66"/>
                          </a:solidFill>
                          <a:hlinkClick r:id="rId12"/>
                        </a:rPr>
                        <a:t>[Sun, JM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endParaRPr dirty="0"/>
                    </a:p>
                    <a:p>
                      <a:pPr algn="r">
                        <a:defRPr sz="700">
                          <a:solidFill>
                            <a:srgbClr val="BFBFBF"/>
                          </a:solidFill>
                          <a:latin typeface="Lucida Sans"/>
                        </a:defRPr>
                      </a:pPr>
                      <a:r>
                        <a:rPr dirty="0"/>
                        <a:t>021-023OL-4.0-9.5-2023N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9.2: Palliative Erstlinientherapie: Adenokarzinom des Ösophagus und des ösophagogastralen Übergangs</a:t>
            </a:r>
          </a:p>
        </p:txBody>
      </p:sp>
      <p:graphicFrame>
        <p:nvGraphicFramePr>
          <p:cNvPr id="3" name="Table 2"/>
          <p:cNvGraphicFramePr>
            <a:graphicFrameLocks noGrp="1"/>
          </p:cNvGraphicFramePr>
          <p:nvPr/>
        </p:nvGraphicFramePr>
        <p:xfrm>
          <a:off x="360000" y="189000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Bei HER2-überexprimierenden Tumoren (IHC3+ oder IHC2+ und FISH+) soll eine Cisplatin/Fluoropyrimidinbasierte Erstlinienchemotherapie um Trastuzumab ergänzt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Leitlinienadaptationen S3-Magenkarzinom</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[Bang, Y. J. 2010]</a:t>
                      </a:r>
                      <a:r>
                        <a:rPr sz="1000"/>
                        <a:t>, </a:t>
                      </a:r>
                      <a:r>
                        <a:rPr sz="1000">
                          <a:solidFill>
                            <a:srgbClr val="F7BF66"/>
                          </a:solidFill>
                          <a:hlinkClick r:id="rId3"/>
                        </a:rPr>
                        <a:t>[Leitlinienprogramm Onkologie der AWMF, Deutschen Krebsgesellschaft e. V. und Deutschen Krebshilfe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021-023OL-4.0-9.6-2023G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08323-E170-5680-7E60-C26319B83810}"/>
              </a:ext>
            </a:extLst>
          </p:cNvPr>
          <p:cNvSpPr>
            <a:spLocks noGrp="1"/>
          </p:cNvSpPr>
          <p:nvPr>
            <p:ph type="title"/>
          </p:nvPr>
        </p:nvSpPr>
        <p:spPr/>
        <p:txBody>
          <a:bodyPr/>
          <a:lstStyle/>
          <a:p>
            <a:r>
              <a:rPr lang="de-DE" sz="2800" b="1" dirty="0">
                <a:latin typeface="Lucida Sans" pitchFamily="34" charset="0"/>
                <a:ea typeface="ＭＳ Ｐゴシック" charset="-128"/>
                <a:cs typeface="+mj-cs"/>
              </a:rPr>
              <a:t>Methodik</a:t>
            </a:r>
            <a:endParaRPr lang="de-DE" dirty="0"/>
          </a:p>
        </p:txBody>
      </p:sp>
      <p:pic>
        <p:nvPicPr>
          <p:cNvPr id="3" name="Picture 2">
            <a:extLst>
              <a:ext uri="{FF2B5EF4-FFF2-40B4-BE49-F238E27FC236}">
                <a16:creationId xmlns:a16="http://schemas.microsoft.com/office/drawing/2014/main" id="{EA10E82F-5098-21EB-BC50-2C78D5638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4" r="22307" b="14845"/>
          <a:stretch>
            <a:fillRect/>
          </a:stretch>
        </p:blipFill>
        <p:spPr bwMode="auto">
          <a:xfrm>
            <a:off x="304150" y="4071660"/>
            <a:ext cx="5718989" cy="205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1">
            <a:extLst>
              <a:ext uri="{FF2B5EF4-FFF2-40B4-BE49-F238E27FC236}">
                <a16:creationId xmlns:a16="http://schemas.microsoft.com/office/drawing/2014/main" id="{9116B08B-D359-B863-C594-8A524A66B5C0}"/>
              </a:ext>
            </a:extLst>
          </p:cNvPr>
          <p:cNvSpPr>
            <a:spLocks noChangeArrowheads="1"/>
          </p:cNvSpPr>
          <p:nvPr/>
        </p:nvSpPr>
        <p:spPr bwMode="auto">
          <a:xfrm>
            <a:off x="359798" y="3658525"/>
            <a:ext cx="376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Lucida Sans Unicode" pitchFamily="34" charset="0"/>
                <a:ea typeface="ＭＳ Ｐゴシック" pitchFamily="34" charset="-128"/>
              </a:defRPr>
            </a:lvl1pPr>
            <a:lvl2pPr marL="742950" indent="-285750" eaLnBrk="0" hangingPunct="0">
              <a:spcBef>
                <a:spcPct val="20000"/>
              </a:spcBef>
              <a:buFont typeface="Arial" charset="0"/>
              <a:buChar char="•"/>
              <a:defRPr sz="2000">
                <a:solidFill>
                  <a:schemeClr val="tx1"/>
                </a:solidFill>
                <a:latin typeface="Lucida Sans Unicode" pitchFamily="34" charset="0"/>
                <a:ea typeface="ＭＳ Ｐゴシック" pitchFamily="34" charset="-128"/>
              </a:defRPr>
            </a:lvl2pPr>
            <a:lvl3pPr marL="1143000" indent="-228600" eaLnBrk="0" hangingPunct="0">
              <a:spcBef>
                <a:spcPct val="20000"/>
              </a:spcBef>
              <a:buFont typeface="Arial" charset="0"/>
              <a:buChar char="•"/>
              <a:defRPr sz="1600">
                <a:solidFill>
                  <a:schemeClr val="tx1"/>
                </a:solidFill>
                <a:latin typeface="Lucida Sans Unicode" pitchFamily="34" charset="0"/>
                <a:ea typeface="ＭＳ Ｐゴシック" pitchFamily="34" charset="-128"/>
              </a:defRPr>
            </a:lvl3pPr>
            <a:lvl4pPr marL="1600200" indent="-228600" eaLnBrk="0" hangingPunct="0">
              <a:spcBef>
                <a:spcPct val="20000"/>
              </a:spcBef>
              <a:buFont typeface="Arial" charset="0"/>
              <a:buChar char="•"/>
              <a:defRPr sz="1200">
                <a:solidFill>
                  <a:schemeClr val="tx1"/>
                </a:solidFill>
                <a:latin typeface="Lucida Sans Unicode" pitchFamily="34" charset="0"/>
                <a:ea typeface="ＭＳ Ｐゴシック" pitchFamily="34" charset="-128"/>
              </a:defRPr>
            </a:lvl4pPr>
            <a:lvl5pPr marL="2057400" indent="-228600" eaLnBrk="0" hangingPunct="0">
              <a:spcBef>
                <a:spcPct val="20000"/>
              </a:spcBef>
              <a:buFont typeface="Arial" charset="0"/>
              <a:buChar char="•"/>
              <a:defRPr sz="1000">
                <a:solidFill>
                  <a:schemeClr val="tx1"/>
                </a:solidFill>
                <a:latin typeface="Lucida Sans Unicode"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9pPr>
          </a:lstStyle>
          <a:p>
            <a:pPr eaLnBrk="1" hangingPunct="1">
              <a:spcBef>
                <a:spcPct val="0"/>
              </a:spcBef>
              <a:buFontTx/>
              <a:buNone/>
            </a:pPr>
            <a:r>
              <a:rPr lang="de-DE" altLang="de-DE" sz="1800" dirty="0">
                <a:latin typeface="Lucida Sans" pitchFamily="34" charset="0"/>
              </a:rPr>
              <a:t>Klassifikation der </a:t>
            </a:r>
            <a:r>
              <a:rPr lang="de-DE" altLang="de-DE" sz="1800" dirty="0" err="1">
                <a:latin typeface="Lucida Sans" pitchFamily="34" charset="0"/>
              </a:rPr>
              <a:t>Konsensusstärke</a:t>
            </a:r>
            <a:endParaRPr lang="de-DE" altLang="de-DE" sz="1800" dirty="0">
              <a:latin typeface="Lucida Sans" pitchFamily="34" charset="0"/>
            </a:endParaRPr>
          </a:p>
        </p:txBody>
      </p:sp>
      <p:sp>
        <p:nvSpPr>
          <p:cNvPr id="5" name="Textfeld 4">
            <a:extLst>
              <a:ext uri="{FF2B5EF4-FFF2-40B4-BE49-F238E27FC236}">
                <a16:creationId xmlns:a16="http://schemas.microsoft.com/office/drawing/2014/main" id="{CA28FD66-F4A9-B2CC-A3A1-D17C5BF2F917}"/>
              </a:ext>
            </a:extLst>
          </p:cNvPr>
          <p:cNvSpPr txBox="1">
            <a:spLocks noChangeArrowheads="1"/>
          </p:cNvSpPr>
          <p:nvPr/>
        </p:nvSpPr>
        <p:spPr bwMode="auto">
          <a:xfrm>
            <a:off x="228600" y="1616075"/>
            <a:ext cx="8159750" cy="369887"/>
          </a:xfrm>
          <a:prstGeom prst="rect">
            <a:avLst/>
          </a:prstGeom>
          <a:noFill/>
          <a:ln w="9525">
            <a:noFill/>
            <a:miter lim="800000"/>
            <a:headEnd/>
            <a:tailEnd/>
          </a:ln>
        </p:spPr>
        <p:txBody>
          <a:bodyPr>
            <a:spAutoFit/>
          </a:bodyPr>
          <a:lstStyle/>
          <a:p>
            <a:pPr>
              <a:defRPr/>
            </a:pPr>
            <a:r>
              <a:rPr lang="de-DE" dirty="0">
                <a:latin typeface="Lucida Sans" pitchFamily="34" charset="0"/>
                <a:ea typeface="+mn-ea"/>
              </a:rPr>
              <a:t>Formale Konsentierung der Empfehlungen inkl. Empfehlungsstärke  </a:t>
            </a:r>
          </a:p>
        </p:txBody>
      </p:sp>
      <p:pic>
        <p:nvPicPr>
          <p:cNvPr id="6" name="Picture 13">
            <a:extLst>
              <a:ext uri="{FF2B5EF4-FFF2-40B4-BE49-F238E27FC236}">
                <a16:creationId xmlns:a16="http://schemas.microsoft.com/office/drawing/2014/main" id="{032EF855-9F40-6B35-17CF-4C4A4E842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3" y="1976406"/>
            <a:ext cx="7578397" cy="203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26702204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2000"/>
            </a:pPr>
            <a:r>
              <a:rPr sz="1600" dirty="0" err="1"/>
              <a:t>Therapiealgorithmus</a:t>
            </a:r>
            <a:r>
              <a:rPr sz="1600" dirty="0"/>
              <a:t> für die </a:t>
            </a:r>
            <a:r>
              <a:rPr sz="1600" dirty="0" err="1"/>
              <a:t>Erstlinientherapie</a:t>
            </a:r>
            <a:r>
              <a:rPr sz="1600" dirty="0"/>
              <a:t> des </a:t>
            </a:r>
            <a:r>
              <a:rPr sz="1600" dirty="0" err="1"/>
              <a:t>metastasierten</a:t>
            </a:r>
            <a:r>
              <a:rPr sz="1600" dirty="0"/>
              <a:t> </a:t>
            </a:r>
            <a:r>
              <a:rPr sz="1600" dirty="0" err="1"/>
              <a:t>oder</a:t>
            </a:r>
            <a:r>
              <a:rPr sz="1600" dirty="0"/>
              <a:t> </a:t>
            </a:r>
            <a:r>
              <a:rPr sz="1600" dirty="0" err="1"/>
              <a:t>lokal</a:t>
            </a:r>
            <a:r>
              <a:rPr sz="1600" dirty="0"/>
              <a:t> </a:t>
            </a:r>
            <a:r>
              <a:rPr sz="1600" dirty="0" err="1"/>
              <a:t>fortgeschrittenen</a:t>
            </a:r>
            <a:r>
              <a:rPr sz="1600" dirty="0"/>
              <a:t>, </a:t>
            </a:r>
            <a:r>
              <a:rPr sz="1600" dirty="0" err="1"/>
              <a:t>nicht</a:t>
            </a:r>
            <a:r>
              <a:rPr sz="1600" dirty="0"/>
              <a:t> </a:t>
            </a:r>
            <a:r>
              <a:rPr sz="1600" dirty="0" err="1"/>
              <a:t>kurativ</a:t>
            </a:r>
            <a:r>
              <a:rPr sz="1600" dirty="0"/>
              <a:t> </a:t>
            </a:r>
            <a:r>
              <a:rPr sz="1600" dirty="0" err="1"/>
              <a:t>behandelbaren</a:t>
            </a:r>
            <a:r>
              <a:rPr sz="1600" dirty="0"/>
              <a:t> </a:t>
            </a:r>
            <a:r>
              <a:rPr sz="1600" dirty="0" err="1"/>
              <a:t>Adenokarzinoms</a:t>
            </a:r>
            <a:r>
              <a:rPr sz="1600" dirty="0"/>
              <a:t> des </a:t>
            </a:r>
            <a:r>
              <a:rPr sz="1600" dirty="0" err="1"/>
              <a:t>Ösophagus</a:t>
            </a:r>
            <a:r>
              <a:rPr sz="1600" dirty="0"/>
              <a:t> und des </a:t>
            </a:r>
            <a:r>
              <a:rPr sz="1600" dirty="0" err="1"/>
              <a:t>gastroösophagealen</a:t>
            </a:r>
            <a:r>
              <a:rPr sz="1600" dirty="0"/>
              <a:t> </a:t>
            </a:r>
            <a:r>
              <a:rPr sz="1600" dirty="0" err="1"/>
              <a:t>Übergangs</a:t>
            </a:r>
            <a:endParaRPr sz="1600" dirty="0"/>
          </a:p>
        </p:txBody>
      </p:sp>
      <p:pic>
        <p:nvPicPr>
          <p:cNvPr id="3" name="Picture 2" descr="a7f6fc03f8444652945625e0908f7428.png"/>
          <p:cNvPicPr>
            <a:picLocks noChangeAspect="1"/>
          </p:cNvPicPr>
          <p:nvPr/>
        </p:nvPicPr>
        <p:blipFill rotWithShape="1">
          <a:blip r:embed="rId2"/>
          <a:srcRect b="16564"/>
          <a:stretch/>
        </p:blipFill>
        <p:spPr>
          <a:xfrm>
            <a:off x="815113" y="1890000"/>
            <a:ext cx="7069255" cy="4423738"/>
          </a:xfrm>
          <a:prstGeom prst="rect">
            <a:avLst/>
          </a:prstGeom>
        </p:spPr>
      </p:pic>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9.3: Palliative Erstlinientherapie: Plattenepithelkarzinom des Ösophagus</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Vor Einleitung einer palliativen Systemtherapie soll der PD-L1 CPS und der PD-L1 TPS als prädiktiver Faktor für eine Therapie mit einem Immun-Checkpoint-Inhibitor bestimmt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021-023OL-4.0-9.7-2023M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BFC47AFE-6CDA-3378-9F0C-5E13B09586AF}"/>
              </a:ext>
            </a:extLst>
          </p:cNvPr>
          <p:cNvGraphicFramePr>
            <a:graphicFrameLocks noGrp="1"/>
          </p:cNvGraphicFramePr>
          <p:nvPr>
            <p:extLst>
              <p:ext uri="{D42A27DB-BD31-4B8C-83A1-F6EECF244321}">
                <p14:modId xmlns:p14="http://schemas.microsoft.com/office/powerpoint/2010/main" val="1543479871"/>
              </p:ext>
            </p:extLst>
          </p:nvPr>
        </p:nvGraphicFramePr>
        <p:xfrm>
          <a:off x="360000" y="3318750"/>
          <a:ext cx="7920000" cy="173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9.8</a:t>
                      </a:r>
                    </a:p>
                  </a:txBody>
                  <a:tcPr anchor="ctr">
                    <a:solidFill>
                      <a:srgbClr val="F7BF66"/>
                    </a:solidFill>
                  </a:tcPr>
                </a:tc>
                <a:tc>
                  <a:txBody>
                    <a:bodyPr/>
                    <a:lstStyle/>
                    <a:p>
                      <a:pPr>
                        <a:defRPr sz="1000" b="1">
                          <a:solidFill>
                            <a:srgbClr val="000000"/>
                          </a:solidFill>
                          <a:latin typeface="Lucida Sans"/>
                        </a:defRPr>
                      </a:pPr>
                      <a:r>
                        <a:rPr dirty="0" err="1"/>
                        <a:t>Konsensbasierte</a:t>
                      </a:r>
                      <a:r>
                        <a:rPr dirty="0"/>
                        <a:t> </a:t>
                      </a:r>
                      <a:r>
                        <a:rPr dirty="0" err="1"/>
                        <a:t>Empfehlung</a:t>
                      </a:r>
                      <a:endParaRPr dirty="0"/>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Patienten mit einem metastasierten oder lokal fortgeschrittenen, nicht kurativ behandelbaren Plattenepithelkarzinom des Ösophagus mit einem PD-L1 CPS &lt; 10 und einem PD-L1 TPS &lt; 1 % sollte eine palliative systemische Chemotherapie angeboten werden. Therapieziel ist der Erhalt der Lebensqualität.</a:t>
                      </a:r>
                    </a:p>
                    <a:p>
                      <a:pPr>
                        <a:defRPr sz="1000">
                          <a:solidFill>
                            <a:srgbClr val="000000"/>
                          </a:solidFill>
                          <a:latin typeface="Lucida Sans"/>
                        </a:defRPr>
                      </a:pPr>
                      <a:r>
                        <a:rPr sz="1000" u="none">
                          <a:latin typeface="Lucida Sans"/>
                        </a:rPr>
                        <a:t>Hierbei kann eine Kombinationstherapie aus einem Platin-Derivat mit einem Fluoropyrimidin oder einem Taxan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021-023OL-4.0-9.8-2023M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9.3: Palliative Erstlinientherapie: Plattenepithelkarzinom des Ösophagus</a:t>
            </a:r>
          </a:p>
        </p:txBody>
      </p:sp>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5C1B9AAC-E2BE-E369-84E3-96E427298C62}"/>
              </a:ext>
            </a:extLst>
          </p:cNvPr>
          <p:cNvGraphicFramePr>
            <a:graphicFrameLocks noGrp="1"/>
          </p:cNvGraphicFramePr>
          <p:nvPr>
            <p:extLst>
              <p:ext uri="{D42A27DB-BD31-4B8C-83A1-F6EECF244321}">
                <p14:modId xmlns:p14="http://schemas.microsoft.com/office/powerpoint/2010/main" val="822876112"/>
              </p:ext>
            </p:extLst>
          </p:nvPr>
        </p:nvGraphicFramePr>
        <p:xfrm>
          <a:off x="263699" y="1700808"/>
          <a:ext cx="79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dirty="0">
                          <a:latin typeface="Lucida Sans"/>
                        </a:rPr>
                        <a:t>Bei </a:t>
                      </a:r>
                      <a:r>
                        <a:rPr sz="1000" u="none" dirty="0" err="1">
                          <a:latin typeface="Lucida Sans"/>
                        </a:rPr>
                        <a:t>Patienten</a:t>
                      </a:r>
                      <a:r>
                        <a:rPr sz="1000" u="none" dirty="0">
                          <a:latin typeface="Lucida Sans"/>
                        </a:rPr>
                        <a:t> </a:t>
                      </a:r>
                      <a:r>
                        <a:rPr sz="1000" u="none" dirty="0" err="1">
                          <a:latin typeface="Lucida Sans"/>
                        </a:rPr>
                        <a:t>mit</a:t>
                      </a:r>
                      <a:r>
                        <a:rPr sz="1000" u="none" dirty="0">
                          <a:latin typeface="Lucida Sans"/>
                        </a:rPr>
                        <a:t> </a:t>
                      </a:r>
                      <a:r>
                        <a:rPr sz="1000" u="none" dirty="0" err="1">
                          <a:latin typeface="Lucida Sans"/>
                        </a:rPr>
                        <a:t>einem</a:t>
                      </a:r>
                      <a:r>
                        <a:rPr sz="1000" u="none" dirty="0">
                          <a:latin typeface="Lucida Sans"/>
                        </a:rPr>
                        <a:t> </a:t>
                      </a:r>
                      <a:r>
                        <a:rPr sz="1000" u="none" dirty="0" err="1">
                          <a:latin typeface="Lucida Sans"/>
                        </a:rPr>
                        <a:t>metastasierten</a:t>
                      </a:r>
                      <a:r>
                        <a:rPr sz="1000" u="none" dirty="0">
                          <a:latin typeface="Lucida Sans"/>
                        </a:rPr>
                        <a:t> </a:t>
                      </a:r>
                      <a:r>
                        <a:rPr sz="1000" u="none" dirty="0" err="1">
                          <a:latin typeface="Lucida Sans"/>
                        </a:rPr>
                        <a:t>oder</a:t>
                      </a:r>
                      <a:r>
                        <a:rPr sz="1000" u="none" dirty="0">
                          <a:latin typeface="Lucida Sans"/>
                        </a:rPr>
                        <a:t> </a:t>
                      </a:r>
                      <a:r>
                        <a:rPr sz="1000" u="none" dirty="0" err="1">
                          <a:latin typeface="Lucida Sans"/>
                        </a:rPr>
                        <a:t>lokal</a:t>
                      </a:r>
                      <a:r>
                        <a:rPr sz="1000" u="none" dirty="0">
                          <a:latin typeface="Lucida Sans"/>
                        </a:rPr>
                        <a:t> </a:t>
                      </a:r>
                      <a:r>
                        <a:rPr sz="1000" u="none" dirty="0" err="1">
                          <a:latin typeface="Lucida Sans"/>
                        </a:rPr>
                        <a:t>fortgeschrittenen</a:t>
                      </a:r>
                      <a:r>
                        <a:rPr sz="1000" u="none" dirty="0">
                          <a:latin typeface="Lucida Sans"/>
                        </a:rPr>
                        <a:t>, </a:t>
                      </a:r>
                      <a:r>
                        <a:rPr sz="1000" u="none" dirty="0" err="1">
                          <a:latin typeface="Lucida Sans"/>
                        </a:rPr>
                        <a:t>nicht</a:t>
                      </a:r>
                      <a:r>
                        <a:rPr sz="1000" u="none" dirty="0">
                          <a:latin typeface="Lucida Sans"/>
                        </a:rPr>
                        <a:t> </a:t>
                      </a:r>
                      <a:r>
                        <a:rPr sz="1000" u="none" dirty="0" err="1">
                          <a:latin typeface="Lucida Sans"/>
                        </a:rPr>
                        <a:t>kurativ</a:t>
                      </a:r>
                      <a:r>
                        <a:rPr sz="1000" u="none" dirty="0">
                          <a:latin typeface="Lucida Sans"/>
                        </a:rPr>
                        <a:t> </a:t>
                      </a:r>
                      <a:r>
                        <a:rPr sz="1000" u="none" dirty="0" err="1">
                          <a:latin typeface="Lucida Sans"/>
                        </a:rPr>
                        <a:t>behandelbaren</a:t>
                      </a:r>
                      <a:r>
                        <a:rPr sz="1000" u="none" dirty="0">
                          <a:latin typeface="Lucida Sans"/>
                        </a:rPr>
                        <a:t> </a:t>
                      </a:r>
                      <a:r>
                        <a:rPr sz="1000" u="none" dirty="0" err="1">
                          <a:latin typeface="Lucida Sans"/>
                        </a:rPr>
                        <a:t>Plattenepithelkarzinom</a:t>
                      </a:r>
                      <a:r>
                        <a:rPr sz="1000" u="none" dirty="0">
                          <a:latin typeface="Lucida Sans"/>
                        </a:rPr>
                        <a:t> des </a:t>
                      </a:r>
                      <a:r>
                        <a:rPr sz="1000" u="none" dirty="0" err="1">
                          <a:latin typeface="Lucida Sans"/>
                        </a:rPr>
                        <a:t>Ösophagus</a:t>
                      </a:r>
                      <a:r>
                        <a:rPr sz="1000" u="none" dirty="0">
                          <a:latin typeface="Lucida Sans"/>
                        </a:rPr>
                        <a:t> </a:t>
                      </a:r>
                      <a:r>
                        <a:rPr sz="1000" u="none" dirty="0" err="1">
                          <a:latin typeface="Lucida Sans"/>
                        </a:rPr>
                        <a:t>mit</a:t>
                      </a:r>
                      <a:r>
                        <a:rPr sz="1000" u="none" dirty="0">
                          <a:latin typeface="Lucida Sans"/>
                        </a:rPr>
                        <a:t> </a:t>
                      </a:r>
                      <a:r>
                        <a:rPr sz="1000" u="none" dirty="0" err="1">
                          <a:latin typeface="Lucida Sans"/>
                        </a:rPr>
                        <a:t>einem</a:t>
                      </a:r>
                      <a:r>
                        <a:rPr sz="1000" u="none" dirty="0">
                          <a:latin typeface="Lucida Sans"/>
                        </a:rPr>
                        <a:t> PD-L1 CPS≥10 </a:t>
                      </a:r>
                      <a:r>
                        <a:rPr sz="1000" u="none" dirty="0" err="1">
                          <a:latin typeface="Lucida Sans"/>
                        </a:rPr>
                        <a:t>oder</a:t>
                      </a:r>
                      <a:r>
                        <a:rPr sz="1000" u="none" dirty="0">
                          <a:latin typeface="Lucida Sans"/>
                        </a:rPr>
                        <a:t> </a:t>
                      </a:r>
                      <a:r>
                        <a:rPr sz="1000" u="none" dirty="0" err="1">
                          <a:latin typeface="Lucida Sans"/>
                        </a:rPr>
                        <a:t>einem</a:t>
                      </a:r>
                      <a:r>
                        <a:rPr sz="1000" u="none" dirty="0">
                          <a:latin typeface="Lucida Sans"/>
                        </a:rPr>
                        <a:t> PD-L1 TPS ≥ 1% </a:t>
                      </a:r>
                      <a:r>
                        <a:rPr sz="1000" u="none" dirty="0" err="1">
                          <a:latin typeface="Lucida Sans"/>
                        </a:rPr>
                        <a:t>soll</a:t>
                      </a:r>
                      <a:r>
                        <a:rPr sz="1000" u="none" dirty="0">
                          <a:latin typeface="Lucida Sans"/>
                        </a:rPr>
                        <a:t> </a:t>
                      </a:r>
                      <a:r>
                        <a:rPr sz="1000" u="none" dirty="0" err="1">
                          <a:latin typeface="Lucida Sans"/>
                        </a:rPr>
                        <a:t>eine</a:t>
                      </a:r>
                      <a:r>
                        <a:rPr sz="1000" u="none" dirty="0">
                          <a:latin typeface="Lucida Sans"/>
                        </a:rPr>
                        <a:t> Platin-/Fluoropyrimidin-</a:t>
                      </a:r>
                      <a:r>
                        <a:rPr sz="1000" u="none" dirty="0" err="1">
                          <a:latin typeface="Lucida Sans"/>
                        </a:rPr>
                        <a:t>Chemotherapie</a:t>
                      </a:r>
                      <a:r>
                        <a:rPr sz="1000" u="none" dirty="0">
                          <a:latin typeface="Lucida Sans"/>
                        </a:rPr>
                        <a:t> </a:t>
                      </a:r>
                      <a:r>
                        <a:rPr sz="1000" u="none" dirty="0" err="1">
                          <a:latin typeface="Lucida Sans"/>
                        </a:rPr>
                        <a:t>zusammen</a:t>
                      </a:r>
                      <a:r>
                        <a:rPr sz="1000" u="none" dirty="0">
                          <a:latin typeface="Lucida Sans"/>
                        </a:rPr>
                        <a:t> </a:t>
                      </a:r>
                      <a:r>
                        <a:rPr sz="1000" u="none" dirty="0" err="1">
                          <a:latin typeface="Lucida Sans"/>
                        </a:rPr>
                        <a:t>mit</a:t>
                      </a:r>
                      <a:r>
                        <a:rPr sz="1000" u="none" dirty="0">
                          <a:latin typeface="Lucida Sans"/>
                        </a:rPr>
                        <a:t> </a:t>
                      </a:r>
                      <a:r>
                        <a:rPr sz="1000" u="none" dirty="0" err="1">
                          <a:latin typeface="Lucida Sans"/>
                        </a:rPr>
                        <a:t>einem</a:t>
                      </a:r>
                      <a:r>
                        <a:rPr sz="1000" u="none" dirty="0">
                          <a:latin typeface="Lucida Sans"/>
                        </a:rPr>
                        <a:t> </a:t>
                      </a:r>
                      <a:r>
                        <a:rPr sz="1000" u="none" dirty="0" err="1">
                          <a:latin typeface="Lucida Sans"/>
                        </a:rPr>
                        <a:t>Immun</a:t>
                      </a:r>
                      <a:r>
                        <a:rPr sz="1000" u="none" dirty="0">
                          <a:latin typeface="Lucida Sans"/>
                        </a:rPr>
                        <a:t>-Checkpoint-Inhibitor </a:t>
                      </a:r>
                      <a:r>
                        <a:rPr sz="1000" u="none" dirty="0" err="1">
                          <a:latin typeface="Lucida Sans"/>
                        </a:rPr>
                        <a:t>eingesetzt</a:t>
                      </a:r>
                      <a:r>
                        <a:rPr sz="1000" u="none" dirty="0">
                          <a:latin typeface="Lucida Sans"/>
                        </a:rPr>
                        <a:t> </a:t>
                      </a:r>
                      <a:r>
                        <a:rPr sz="1000" u="none" dirty="0" err="1">
                          <a:latin typeface="Lucida Sans"/>
                        </a:rPr>
                        <a:t>werden</a:t>
                      </a:r>
                      <a:r>
                        <a:rPr sz="1000" u="none" dirty="0">
                          <a:latin typeface="Lucida Sans"/>
                        </a:rPr>
                        <a:t> (Pembrolizumab PD-L1 CPS≥10, Nivolumab PD-L1 TPS ≥ 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2 - 2: LoE nach Oxford 2011 - einzelnes RCT Für Evidenzbewertung nach GRADE siehe Evidenztabelle (Leitlinienreport 3.1)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[Sun, JM 2021]</a:t>
                      </a:r>
                      <a:r>
                        <a:rPr sz="1000"/>
                        <a:t>, </a:t>
                      </a:r>
                      <a:r>
                        <a:rPr sz="1000">
                          <a:solidFill>
                            <a:srgbClr val="F7BF66"/>
                          </a:solidFill>
                          <a:hlinkClick r:id="rId3"/>
                        </a:rPr>
                        <a:t>[Doki, Y 2022]</a:t>
                      </a:r>
                      <a:r>
                        <a:rPr sz="1000"/>
                        <a:t>, </a:t>
                      </a:r>
                      <a:r>
                        <a:rPr sz="1000">
                          <a:solidFill>
                            <a:srgbClr val="F7BF66"/>
                          </a:solidFill>
                          <a:hlinkClick r:id="rId4"/>
                        </a:rPr>
                        <a:t>[Luo, H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021-023OL-4.0-9.9-2023N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graphicFrame>
        <p:nvGraphicFramePr>
          <p:cNvPr id="6" name="Table 2">
            <a:extLst>
              <a:ext uri="{FF2B5EF4-FFF2-40B4-BE49-F238E27FC236}">
                <a16:creationId xmlns:a16="http://schemas.microsoft.com/office/drawing/2014/main" id="{B99F0125-CF64-63C3-E06A-195ECDF791DD}"/>
              </a:ext>
            </a:extLst>
          </p:cNvPr>
          <p:cNvGraphicFramePr>
            <a:graphicFrameLocks noGrp="1"/>
          </p:cNvGraphicFramePr>
          <p:nvPr>
            <p:extLst>
              <p:ext uri="{D42A27DB-BD31-4B8C-83A1-F6EECF244321}">
                <p14:modId xmlns:p14="http://schemas.microsoft.com/office/powerpoint/2010/main" val="3072284773"/>
              </p:ext>
            </p:extLst>
          </p:nvPr>
        </p:nvGraphicFramePr>
        <p:xfrm>
          <a:off x="263699" y="41016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Bei Patienten mit einem metastasierten oder lokal fortgeschrittenen, nicht kurativ behandelbaren Plattenepithelkarzinom des Ösophagus mit einem PD-L1 TPS ≥ 1 % kann alternativ die Kombination Nivolumab/Ipilimumab als alleinige Immuntherapie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2 - 2: LoE nach Oxford 2011- einzelnes RCT. Für Evidenzbewertung nach GRADE siehe Evidenztabelle (Leitlinienreport)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3"/>
                        </a:rPr>
                        <a:t>[Doki, Y 2022]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021-023OL-4.0-9.10-2023N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2000"/>
            </a:pPr>
            <a:r>
              <a:rPr sz="1600" dirty="0" err="1"/>
              <a:t>Therapiealgorithmus</a:t>
            </a:r>
            <a:r>
              <a:rPr sz="1600" dirty="0"/>
              <a:t> für die </a:t>
            </a:r>
            <a:r>
              <a:rPr sz="1600" dirty="0" err="1"/>
              <a:t>Erstlinientherapie</a:t>
            </a:r>
            <a:r>
              <a:rPr sz="1600" dirty="0"/>
              <a:t> des </a:t>
            </a:r>
            <a:r>
              <a:rPr sz="1600" dirty="0" err="1"/>
              <a:t>metastasierten</a:t>
            </a:r>
            <a:r>
              <a:rPr sz="1600" dirty="0"/>
              <a:t> </a:t>
            </a:r>
            <a:r>
              <a:rPr sz="1600" dirty="0" err="1"/>
              <a:t>oder</a:t>
            </a:r>
            <a:r>
              <a:rPr sz="1600" dirty="0"/>
              <a:t> </a:t>
            </a:r>
            <a:r>
              <a:rPr sz="1600" dirty="0" err="1"/>
              <a:t>lokal</a:t>
            </a:r>
            <a:r>
              <a:rPr sz="1600" dirty="0"/>
              <a:t> </a:t>
            </a:r>
            <a:r>
              <a:rPr sz="1600" dirty="0" err="1"/>
              <a:t>fortgeschrittenen</a:t>
            </a:r>
            <a:r>
              <a:rPr sz="1600" dirty="0"/>
              <a:t>, </a:t>
            </a:r>
            <a:r>
              <a:rPr sz="1600" dirty="0" err="1"/>
              <a:t>nicht</a:t>
            </a:r>
            <a:r>
              <a:rPr sz="1600" dirty="0"/>
              <a:t> </a:t>
            </a:r>
            <a:r>
              <a:rPr sz="1600" dirty="0" err="1"/>
              <a:t>kurativ</a:t>
            </a:r>
            <a:r>
              <a:rPr sz="1600" dirty="0"/>
              <a:t> </a:t>
            </a:r>
            <a:r>
              <a:rPr sz="1600" dirty="0" err="1"/>
              <a:t>behandelbaren</a:t>
            </a:r>
            <a:r>
              <a:rPr sz="1600" dirty="0"/>
              <a:t> </a:t>
            </a:r>
            <a:r>
              <a:rPr sz="1600" dirty="0" err="1"/>
              <a:t>Plattenepithelkarzinoms</a:t>
            </a:r>
            <a:r>
              <a:rPr sz="1600" dirty="0"/>
              <a:t> des </a:t>
            </a:r>
            <a:r>
              <a:rPr sz="1600" dirty="0" err="1"/>
              <a:t>Ösophagus</a:t>
            </a:r>
            <a:endParaRPr sz="1600" dirty="0"/>
          </a:p>
        </p:txBody>
      </p:sp>
      <p:pic>
        <p:nvPicPr>
          <p:cNvPr id="3" name="Picture 2" descr="796cf7af83574a408484e539e1fe7242.png"/>
          <p:cNvPicPr>
            <a:picLocks noChangeAspect="1"/>
          </p:cNvPicPr>
          <p:nvPr/>
        </p:nvPicPr>
        <p:blipFill rotWithShape="1">
          <a:blip r:embed="rId2"/>
          <a:srcRect b="16308"/>
          <a:stretch/>
        </p:blipFill>
        <p:spPr>
          <a:xfrm>
            <a:off x="859210" y="1828800"/>
            <a:ext cx="7040633" cy="4419320"/>
          </a:xfrm>
          <a:prstGeom prst="rect">
            <a:avLst/>
          </a:prstGeom>
        </p:spPr>
      </p:pic>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9.4: Palliative Systemtherapie: Zweit- und Drittlinientherapie</a:t>
            </a:r>
          </a:p>
        </p:txBody>
      </p:sp>
      <p:graphicFrame>
        <p:nvGraphicFramePr>
          <p:cNvPr id="3" name="Table 2"/>
          <p:cNvGraphicFramePr>
            <a:graphicFrameLocks noGrp="1"/>
          </p:cNvGraphicFramePr>
          <p:nvPr>
            <p:extLst>
              <p:ext uri="{D42A27DB-BD31-4B8C-83A1-F6EECF244321}">
                <p14:modId xmlns:p14="http://schemas.microsoft.com/office/powerpoint/2010/main" val="1038419631"/>
              </p:ext>
            </p:extLst>
          </p:nvPr>
        </p:nvGraphicFramePr>
        <p:xfrm>
          <a:off x="360000" y="189000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Bei Patienten mit einem metastasierten oder lokal fortgeschrittenen, nicht kurativ behandelbaren Adenokarzinom des Ösophagus und ausreichendem Allgemeinzustand sollte eine systemische Zweit- und Drittlinientherapie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[Thuss-Patience, P. C. 2011]</a:t>
                      </a:r>
                      <a:r>
                        <a:rPr sz="1000"/>
                        <a:t>, </a:t>
                      </a:r>
                      <a:r>
                        <a:rPr sz="1000">
                          <a:solidFill>
                            <a:srgbClr val="F7BF66"/>
                          </a:solidFill>
                          <a:hlinkClick r:id="rId3"/>
                        </a:rPr>
                        <a:t>[Hironaka, S. 2013]</a:t>
                      </a:r>
                      <a:r>
                        <a:rPr sz="1000"/>
                        <a:t>, </a:t>
                      </a:r>
                      <a:r>
                        <a:rPr sz="1000">
                          <a:solidFill>
                            <a:srgbClr val="F7BF66"/>
                          </a:solidFill>
                          <a:hlinkClick r:id="rId4"/>
                        </a:rPr>
                        <a:t>[Ford, H. E. 2014]</a:t>
                      </a:r>
                      <a:r>
                        <a:rPr sz="1000"/>
                        <a:t>, </a:t>
                      </a:r>
                      <a:r>
                        <a:rPr sz="1000">
                          <a:solidFill>
                            <a:srgbClr val="F7BF66"/>
                          </a:solidFill>
                          <a:hlinkClick r:id="rId5"/>
                        </a:rPr>
                        <a:t>[Fuchs, C. S. 2014]</a:t>
                      </a:r>
                      <a:r>
                        <a:rPr sz="1000"/>
                        <a:t>, </a:t>
                      </a:r>
                      <a:r>
                        <a:rPr sz="1000">
                          <a:solidFill>
                            <a:srgbClr val="F7BF66"/>
                          </a:solidFill>
                          <a:hlinkClick r:id="rId6"/>
                        </a:rPr>
                        <a:t>[Wilke, H. 2014]</a:t>
                      </a:r>
                      <a:r>
                        <a:rPr sz="1000"/>
                        <a:t>, </a:t>
                      </a:r>
                      <a:r>
                        <a:rPr sz="1000">
                          <a:solidFill>
                            <a:srgbClr val="F7BF66"/>
                          </a:solidFill>
                          <a:hlinkClick r:id="rId7"/>
                        </a:rPr>
                        <a:t>[Shitara, K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021-023OL-4.0-9.11-2023G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9.4: Palliative Systemtherapie: Zweit- und Drittlinientherapie</a:t>
            </a:r>
          </a:p>
        </p:txBody>
      </p:sp>
      <p:graphicFrame>
        <p:nvGraphicFramePr>
          <p:cNvPr id="3" name="Table 2"/>
          <p:cNvGraphicFramePr>
            <a:graphicFrameLocks noGrp="1"/>
          </p:cNvGraphicFramePr>
          <p:nvPr/>
        </p:nvGraphicFramePr>
        <p:xfrm>
          <a:off x="360000" y="1890000"/>
          <a:ext cx="7920000" cy="2908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u="none">
                          <a:latin typeface="Lucida Sans"/>
                        </a:rPr>
                        <a:t>Bei Patienten mit einem metastasierten oder lokal fortgeschrittenen, nicht kurativ behandelbaren Adenokarzinom des Ösophagus und ausreichendem Allgemeinzustand sollte bei einer Tumorprogression unter oder einem Rezidiv nach einer Erstlinientherapie der MSI-high und/oder dMMR-Status bestimmt werden.</a:t>
                      </a:r>
                    </a:p>
                    <a:p>
                      <a:r>
                        <a:rPr sz="1000" u="none">
                          <a:latin typeface="Lucida Sans"/>
                        </a:rPr>
                        <a:t>Aufgrund der hohen Wirksamkeit von Immun-Checkpoint-Inhibitoren bei Tumoren mit hochfrequenter Mikrosatelliten-Instabilität (MSI-high) oder mit einer Mismatch-Reparatur-Defizienz (dMMR), sollte diesen Patienten nach dem Versagen einer Erstlinientherapie eine Therapie mit einem Checkpoint-Inhibitor angeboten werden, sofern zuvor keine Immuntherapie eingesetzt wurde*.</a:t>
                      </a:r>
                    </a:p>
                    <a:p>
                      <a:pPr>
                        <a:defRPr sz="1000">
                          <a:solidFill>
                            <a:srgbClr val="000000"/>
                          </a:solidFill>
                          <a:latin typeface="Lucida Sans"/>
                        </a:defRPr>
                      </a:pPr>
                      <a:r>
                        <a:rPr sz="1000" u="none">
                          <a:latin typeface="Lucida Sans"/>
                        </a:rPr>
                        <a:t>Cave: Off-Label-Use beachten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[Fuchs, CS 2018]</a:t>
                      </a:r>
                      <a:r>
                        <a:rPr sz="1000"/>
                        <a:t>, </a:t>
                      </a:r>
                      <a:r>
                        <a:rPr sz="1000">
                          <a:solidFill>
                            <a:srgbClr val="F7BF66"/>
                          </a:solidFill>
                          <a:hlinkClick r:id="rId3"/>
                        </a:rPr>
                        <a:t>[Shitara, K 2020]</a:t>
                      </a:r>
                      <a:r>
                        <a:rPr sz="1000"/>
                        <a:t>, </a:t>
                      </a:r>
                      <a:r>
                        <a:rPr sz="1000">
                          <a:solidFill>
                            <a:srgbClr val="F7BF66"/>
                          </a:solidFill>
                          <a:hlinkClick r:id="rId4"/>
                        </a:rPr>
                        <a:t>[Shitara, K. 2018]</a:t>
                      </a:r>
                      <a:r>
                        <a:rPr sz="1000"/>
                        <a:t>, </a:t>
                      </a:r>
                      <a:r>
                        <a:rPr sz="1000">
                          <a:solidFill>
                            <a:srgbClr val="F7BF66"/>
                          </a:solidFill>
                          <a:hlinkClick r:id="rId5"/>
                        </a:rPr>
                        <a:t>[Janjigian, YY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021-023OL-4.0-9.12-2023N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9.4: Palliative Systemtherapie: Zweit- und Drittlinientherapie</a:t>
            </a:r>
          </a:p>
        </p:txBody>
      </p:sp>
      <p:graphicFrame>
        <p:nvGraphicFramePr>
          <p:cNvPr id="3" name="Table 2"/>
          <p:cNvGraphicFramePr>
            <a:graphicFrameLocks noGrp="1"/>
          </p:cNvGraphicFramePr>
          <p:nvPr/>
        </p:nvGraphicFramePr>
        <p:xfrm>
          <a:off x="360000" y="1890000"/>
          <a:ext cx="7920000" cy="2299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Bei Patienten mit einem metastasierten oder lokal fortgeschrittenen, nicht kurativ behandelbaren Plattenepithelkarzinom des Ösophagus und ausreichendem Allgemeinzustand sollte nach einer vorangegangenen Fluoropyrimidin- und Platin-basierten Chemotherapie eine Zweitlinientherapie mit einem Immun-Checkpoint-Inhibitor durchgeführt werden, sofern zuvor keine Immuntherapie durchgeführt wurde.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2 - 2: LoE nach Oxford 2011 - einzelnes RCT Für Evidenzbewertung nach GRADE siehe Evidenztabelle (Leitlinienreport)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[Kato, K. 2019]</a:t>
                      </a:r>
                      <a:r>
                        <a:rPr sz="1000"/>
                        <a:t>, </a:t>
                      </a:r>
                      <a:r>
                        <a:rPr sz="1000">
                          <a:solidFill>
                            <a:srgbClr val="F7BF66"/>
                          </a:solidFill>
                          <a:hlinkClick r:id="rId3"/>
                        </a:rPr>
                        <a:t>[Huang, J 2020]</a:t>
                      </a:r>
                      <a:r>
                        <a:rPr sz="1000"/>
                        <a:t>, </a:t>
                      </a:r>
                      <a:r>
                        <a:rPr sz="1000">
                          <a:solidFill>
                            <a:srgbClr val="F7BF66"/>
                          </a:solidFill>
                          <a:hlinkClick r:id="rId4"/>
                        </a:rPr>
                        <a:t>[Shen, L 2022]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021-023OL-4.0-9.13-2023M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9.5: Palliative Radio(chemo)therapie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perkutane Radiotherapie des Ösophaguskarzinoms – ggfs. in Kombination mit einer simultanen Chemotherapie – kann bei lokalen Symptomen (z. B. Blutung, Stenose, Kompression) im Rahmen der multidisziplinären Betreuung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021-023OL-4.0-9.14-2023G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9.6: Palliative Brachytherapie</a:t>
            </a:r>
          </a:p>
        </p:txBody>
      </p:sp>
      <p:graphicFrame>
        <p:nvGraphicFramePr>
          <p:cNvPr id="3" name="Table 2"/>
          <p:cNvGraphicFramePr>
            <a:graphicFrameLocks noGrp="1"/>
          </p:cNvGraphicFramePr>
          <p:nvPr/>
        </p:nvGraphicFramePr>
        <p:xfrm>
          <a:off x="360000" y="18900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Die palliative Brachytherapie sollte im Rahmen der multidisziplinären Betreuung von Patienten mit Ösophaguskarzinom zur Linderung der Dysphagie gegebenenfalls in Kombination einer perkutanen Radiochemotherapie oder einer Stentimplantation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[Amdal, C. D. 2013]</a:t>
                      </a:r>
                      <a:r>
                        <a:rPr sz="1000"/>
                        <a:t>, </a:t>
                      </a:r>
                      <a:r>
                        <a:rPr sz="1000">
                          <a:solidFill>
                            <a:srgbClr val="F7BF66"/>
                          </a:solidFill>
                          <a:hlinkClick r:id="rId3"/>
                        </a:rPr>
                        <a:t>[Homs, M. Y. 2004]</a:t>
                      </a:r>
                      <a:r>
                        <a:rPr sz="1000"/>
                        <a:t>, </a:t>
                      </a:r>
                      <a:r>
                        <a:rPr sz="1000">
                          <a:solidFill>
                            <a:srgbClr val="F7BF66"/>
                          </a:solidFill>
                          <a:hlinkClick r:id="rId4"/>
                        </a:rPr>
                        <a:t>[Javed, A. 2012]</a:t>
                      </a:r>
                      <a:r>
                        <a:rPr sz="1000"/>
                        <a:t>, </a:t>
                      </a:r>
                      <a:r>
                        <a:rPr sz="1000">
                          <a:solidFill>
                            <a:srgbClr val="F7BF66"/>
                          </a:solidFill>
                          <a:hlinkClick r:id="rId5"/>
                        </a:rPr>
                        <a:t>[Sgourakis, G.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021-023OL-4.0-9.15-2023G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9.7: Endoskopische Stentapplikation</a:t>
            </a:r>
          </a:p>
        </p:txBody>
      </p:sp>
      <p:graphicFrame>
        <p:nvGraphicFramePr>
          <p:cNvPr id="3" name="Table 2"/>
          <p:cNvGraphicFramePr>
            <a:graphicFrameLocks noGrp="1"/>
          </p:cNvGraphicFramePr>
          <p:nvPr/>
        </p:nvGraphicFramePr>
        <p:xfrm>
          <a:off x="360000" y="18900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Zur raschen Linderung einer Dysphagie bei Patienten mit Ösophaguskarzinom sollte ein selbstexpandierender Metallstent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[Sgourakis, G.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021-023OL-4.0-9.16-2023G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59388A63-9F17-5DA9-DE40-0CA52946D921}"/>
              </a:ext>
            </a:extLst>
          </p:cNvPr>
          <p:cNvGraphicFramePr>
            <a:graphicFrameLocks noGrp="1"/>
          </p:cNvGraphicFramePr>
          <p:nvPr>
            <p:extLst>
              <p:ext uri="{D42A27DB-BD31-4B8C-83A1-F6EECF244321}">
                <p14:modId xmlns:p14="http://schemas.microsoft.com/office/powerpoint/2010/main" val="1548280172"/>
              </p:ext>
            </p:extLst>
          </p:nvPr>
        </p:nvGraphicFramePr>
        <p:xfrm>
          <a:off x="360000" y="41940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Bei einliegendem selbstexpandierendem Metallstent (SEMS) sollte eine simultane perkutane Radiotherapie vermieden werden, da dies mit einer erhöhten Komplikationsrate einhergeht.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3"/>
                        </a:rPr>
                        <a:t>[Lu, Y. F. 2018]</a:t>
                      </a:r>
                      <a:r>
                        <a:rPr sz="1000"/>
                        <a:t>, </a:t>
                      </a:r>
                      <a:r>
                        <a:rPr sz="1000">
                          <a:solidFill>
                            <a:srgbClr val="F7BF66"/>
                          </a:solidFill>
                          <a:hlinkClick r:id="rId4"/>
                        </a:rPr>
                        <a:t>[Ribeiro, M. S. I. 2018]</a:t>
                      </a:r>
                      <a:r>
                        <a:rPr sz="1000"/>
                        <a:t>, </a:t>
                      </a:r>
                      <a:r>
                        <a:rPr sz="1000">
                          <a:solidFill>
                            <a:srgbClr val="F7BF66"/>
                          </a:solidFill>
                          <a:hlinkClick r:id="rId5"/>
                        </a:rPr>
                        <a:t>[Reijm, A. N. 2019]</a:t>
                      </a:r>
                      <a:r>
                        <a:rPr sz="1000"/>
                        <a:t>, </a:t>
                      </a:r>
                      <a:r>
                        <a:rPr sz="1000">
                          <a:solidFill>
                            <a:srgbClr val="F7BF66"/>
                          </a:solidFill>
                          <a:hlinkClick r:id="rId6"/>
                        </a:rPr>
                        <a:t>[Spaander, M. C.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021-023OL-4.0-9.17-2023G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7464-CC17-FDEE-F6A0-0D41FE0FA2F9}"/>
              </a:ext>
            </a:extLst>
          </p:cNvPr>
          <p:cNvSpPr>
            <a:spLocks noGrp="1"/>
          </p:cNvSpPr>
          <p:nvPr>
            <p:ph type="title"/>
          </p:nvPr>
        </p:nvSpPr>
        <p:spPr/>
        <p:txBody>
          <a:bodyPr/>
          <a:lstStyle/>
          <a:p>
            <a:r>
              <a:rPr lang="de-DE" dirty="0"/>
              <a:t>Evidenzgradierung nach Oxford 2009</a:t>
            </a:r>
          </a:p>
        </p:txBody>
      </p:sp>
      <p:graphicFrame>
        <p:nvGraphicFramePr>
          <p:cNvPr id="3" name="Tabelle 2">
            <a:extLst>
              <a:ext uri="{FF2B5EF4-FFF2-40B4-BE49-F238E27FC236}">
                <a16:creationId xmlns:a16="http://schemas.microsoft.com/office/drawing/2014/main" id="{56408CFB-B251-D1A9-6294-0C692259D473}"/>
              </a:ext>
            </a:extLst>
          </p:cNvPr>
          <p:cNvGraphicFramePr>
            <a:graphicFrameLocks noGrp="1"/>
          </p:cNvGraphicFramePr>
          <p:nvPr>
            <p:extLst>
              <p:ext uri="{D42A27DB-BD31-4B8C-83A1-F6EECF244321}">
                <p14:modId xmlns:p14="http://schemas.microsoft.com/office/powerpoint/2010/main" val="874824572"/>
              </p:ext>
            </p:extLst>
          </p:nvPr>
        </p:nvGraphicFramePr>
        <p:xfrm>
          <a:off x="323527" y="1556792"/>
          <a:ext cx="8352929" cy="4681170"/>
        </p:xfrm>
        <a:graphic>
          <a:graphicData uri="http://schemas.openxmlformats.org/drawingml/2006/table">
            <a:tbl>
              <a:tblPr/>
              <a:tblGrid>
                <a:gridCol w="495513">
                  <a:extLst>
                    <a:ext uri="{9D8B030D-6E8A-4147-A177-3AD203B41FA5}">
                      <a16:colId xmlns:a16="http://schemas.microsoft.com/office/drawing/2014/main" val="1581394504"/>
                    </a:ext>
                  </a:extLst>
                </a:gridCol>
                <a:gridCol w="1557325">
                  <a:extLst>
                    <a:ext uri="{9D8B030D-6E8A-4147-A177-3AD203B41FA5}">
                      <a16:colId xmlns:a16="http://schemas.microsoft.com/office/drawing/2014/main" val="2075087107"/>
                    </a:ext>
                  </a:extLst>
                </a:gridCol>
                <a:gridCol w="1557325">
                  <a:extLst>
                    <a:ext uri="{9D8B030D-6E8A-4147-A177-3AD203B41FA5}">
                      <a16:colId xmlns:a16="http://schemas.microsoft.com/office/drawing/2014/main" val="4257919101"/>
                    </a:ext>
                  </a:extLst>
                </a:gridCol>
                <a:gridCol w="1640521">
                  <a:extLst>
                    <a:ext uri="{9D8B030D-6E8A-4147-A177-3AD203B41FA5}">
                      <a16:colId xmlns:a16="http://schemas.microsoft.com/office/drawing/2014/main" val="1732478842"/>
                    </a:ext>
                  </a:extLst>
                </a:gridCol>
                <a:gridCol w="1618564">
                  <a:extLst>
                    <a:ext uri="{9D8B030D-6E8A-4147-A177-3AD203B41FA5}">
                      <a16:colId xmlns:a16="http://schemas.microsoft.com/office/drawing/2014/main" val="3215775718"/>
                    </a:ext>
                  </a:extLst>
                </a:gridCol>
                <a:gridCol w="1483681">
                  <a:extLst>
                    <a:ext uri="{9D8B030D-6E8A-4147-A177-3AD203B41FA5}">
                      <a16:colId xmlns:a16="http://schemas.microsoft.com/office/drawing/2014/main" val="688975257"/>
                    </a:ext>
                  </a:extLst>
                </a:gridCol>
              </a:tblGrid>
              <a:tr h="343560">
                <a:tc>
                  <a:txBody>
                    <a:bodyPr/>
                    <a:lstStyle/>
                    <a:p>
                      <a:r>
                        <a:rPr lang="de-DE" sz="700" b="1" dirty="0">
                          <a:effectLst/>
                        </a:rPr>
                        <a:t> Level</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Therapy / </a:t>
                      </a:r>
                      <a:r>
                        <a:rPr lang="de-DE" sz="700" b="1" dirty="0" err="1">
                          <a:effectLst/>
                        </a:rPr>
                        <a:t>Prevention</a:t>
                      </a:r>
                      <a:r>
                        <a:rPr lang="de-DE" sz="700" b="1" dirty="0">
                          <a:effectLst/>
                        </a:rPr>
                        <a:t>, </a:t>
                      </a:r>
                      <a:r>
                        <a:rPr lang="de-DE" sz="700" b="1" dirty="0" err="1">
                          <a:effectLst/>
                        </a:rPr>
                        <a:t>Aetiology</a:t>
                      </a:r>
                      <a:r>
                        <a:rPr lang="de-DE" sz="700" b="1" dirty="0">
                          <a:effectLst/>
                        </a:rPr>
                        <a:t> / Harm</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a:effectLst/>
                        </a:rPr>
                        <a:t> Prognosis</a:t>
                      </a:r>
                      <a:endParaRPr lang="de-DE" sz="70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Diagnosis</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en-US" sz="700" b="1">
                          <a:effectLst/>
                        </a:rPr>
                        <a:t> Differential diagnosis / symptom prevalence study</a:t>
                      </a:r>
                      <a:endParaRPr lang="en-US" sz="70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a:t>
                      </a:r>
                      <a:r>
                        <a:rPr lang="de-DE" sz="700" b="1" dirty="0" err="1">
                          <a:effectLst/>
                        </a:rPr>
                        <a:t>Economic</a:t>
                      </a:r>
                      <a:r>
                        <a:rPr lang="de-DE" sz="700" b="1" dirty="0">
                          <a:effectLst/>
                        </a:rPr>
                        <a:t> and </a:t>
                      </a:r>
                      <a:r>
                        <a:rPr lang="de-DE" sz="700" b="1" dirty="0" err="1">
                          <a:effectLst/>
                        </a:rPr>
                        <a:t>decision</a:t>
                      </a:r>
                      <a:r>
                        <a:rPr lang="de-DE" sz="700" b="1" dirty="0">
                          <a:effectLst/>
                        </a:rPr>
                        <a:t> </a:t>
                      </a:r>
                      <a:r>
                        <a:rPr lang="de-DE" sz="700" b="1" dirty="0" err="1">
                          <a:effectLst/>
                        </a:rPr>
                        <a:t>analyses</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extLst>
                  <a:ext uri="{0D108BD9-81ED-4DB2-BD59-A6C34878D82A}">
                    <a16:rowId xmlns:a16="http://schemas.microsoft.com/office/drawing/2014/main" val="1430173484"/>
                  </a:ext>
                </a:extLst>
              </a:tr>
              <a:tr h="485929">
                <a:tc>
                  <a:txBody>
                    <a:bodyPr/>
                    <a:lstStyle/>
                    <a:p>
                      <a:r>
                        <a:rPr lang="de-DE" sz="700" b="1" dirty="0">
                          <a:effectLst/>
                        </a:rPr>
                        <a:t> 1a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RCTs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inception cohort studies; CDR validated in different populations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Level 1 diagnostic studies; CDR with 1b studies from different clinical centers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prospective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Level 1economic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562213710"/>
                  </a:ext>
                </a:extLst>
              </a:tr>
              <a:tr h="589873">
                <a:tc>
                  <a:txBody>
                    <a:bodyPr/>
                    <a:lstStyle/>
                    <a:p>
                      <a:r>
                        <a:rPr lang="de-DE" sz="700" b="1">
                          <a:effectLst/>
                        </a:rPr>
                        <a:t> 1b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Individual RCT (with narrow Confidence Interval)</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Individual inception cohort study with &gt; 80% follow-up; CDR validated in a single population</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Validating cohort study with good reference standards; or CDR tested within one clinical centre</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Prospective cohort study with good follow-up</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Analysis based on clinically sensible costs or alternatives; systematic review(s) of the evidence; and including multi-way sensitivity analyses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408924371"/>
                  </a:ext>
                </a:extLst>
              </a:tr>
              <a:tr h="445872">
                <a:tc>
                  <a:txBody>
                    <a:bodyPr/>
                    <a:lstStyle/>
                    <a:p>
                      <a:r>
                        <a:rPr lang="de-DE" sz="700" b="1">
                          <a:effectLst/>
                        </a:rPr>
                        <a:t> 2a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either retrospective cohort studies or untreated control groups in RCTs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&gt;2 diagnostic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2b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&gt;2 economic studies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709528404"/>
                  </a:ext>
                </a:extLst>
              </a:tr>
              <a:tr h="646514">
                <a:tc>
                  <a:txBody>
                    <a:bodyPr/>
                    <a:lstStyle/>
                    <a:p>
                      <a:r>
                        <a:rPr lang="de-DE" sz="700" b="1">
                          <a:effectLst/>
                        </a:rPr>
                        <a:t> 2b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Individual cohort study (including low quality RCT; e.g., &lt;80% follow-up)</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Retrospective cohort study or follow-up of untreated control patients in an RCT; Derivation of CDR or validated on split-sample only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Exploratory cohort study with good reference standards; CDR after derivation, or validated only on split-sample or databases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Retrospective cohort study, or poor follow-up</a:t>
                      </a:r>
                    </a:p>
                    <a:p>
                      <a:r>
                        <a:rPr lang="en-US" sz="70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Analysis based on clinically sensible costs or alternatives; limited review(s) of the evidence, or single studies; and including multi-way sensitivity analyses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1584321084"/>
                  </a:ext>
                </a:extLst>
              </a:tr>
              <a:tr h="278041">
                <a:tc>
                  <a:txBody>
                    <a:bodyPr/>
                    <a:lstStyle/>
                    <a:p>
                      <a:r>
                        <a:rPr lang="de-DE" sz="700" b="1">
                          <a:effectLst/>
                        </a:rPr>
                        <a:t> 2c</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“Outcomes”  Research; Ecological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“Outcomes”  Research</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Ecological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Audit or outcomes research</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688089338"/>
                  </a:ext>
                </a:extLst>
              </a:tr>
              <a:tr h="278041">
                <a:tc>
                  <a:txBody>
                    <a:bodyPr/>
                    <a:lstStyle/>
                    <a:p>
                      <a:r>
                        <a:rPr lang="de-DE" sz="700" b="1">
                          <a:effectLst/>
                        </a:rPr>
                        <a:t> 3a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case-control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968853976"/>
                  </a:ext>
                </a:extLst>
              </a:tr>
              <a:tr h="613074">
                <a:tc>
                  <a:txBody>
                    <a:bodyPr/>
                    <a:lstStyle/>
                    <a:p>
                      <a:r>
                        <a:rPr lang="de-DE" sz="700" b="1">
                          <a:effectLst/>
                        </a:rPr>
                        <a:t> 3b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Individual Case-Control Study</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Non-consecutive study; or without consistently applied reference standards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Non-consecutive cohort study; or very limited population</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Analysis based on limited alternatives or costs, poor quality estimates of data, but including sensitivity analyses incorporating clinically sensible variations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157921241"/>
                  </a:ext>
                </a:extLst>
              </a:tr>
              <a:tr h="345551">
                <a:tc>
                  <a:txBody>
                    <a:bodyPr/>
                    <a:lstStyle/>
                    <a:p>
                      <a:r>
                        <a:rPr lang="de-DE" sz="700" b="1">
                          <a:effectLst/>
                        </a:rPr>
                        <a:t> 4</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Case-series (and poor quality cohort and case-control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Case-series (and poor quality prognostic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Case-control study, poor or non-independent reference standard</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Case-series or superseded reference standards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Analysis with no sensitivity analysis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436252647"/>
                  </a:ext>
                </a:extLst>
              </a:tr>
              <a:tr h="512753">
                <a:tc>
                  <a:txBody>
                    <a:bodyPr/>
                    <a:lstStyle/>
                    <a:p>
                      <a:r>
                        <a:rPr lang="de-DE" sz="700" b="1" dirty="0">
                          <a:effectLst/>
                        </a:rPr>
                        <a:t> 5</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715550039"/>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38212212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9.8: Stellenwert der intraluminalen lokalen Therapie</a:t>
            </a:r>
          </a:p>
        </p:txBody>
      </p:sp>
      <p:graphicFrame>
        <p:nvGraphicFramePr>
          <p:cNvPr id="3" name="Table 2"/>
          <p:cNvGraphicFramePr>
            <a:graphicFrameLocks noGrp="1"/>
          </p:cNvGraphicFramePr>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Eine intraluminale thermoablative Therapie bei Patienten mit exophytischem Ösophaguskarzinom in der palliativen Situation kann erwogen werden. </a:t>
                      </a:r>
                    </a:p>
                    <a:p>
                      <a:pPr>
                        <a:defRPr sz="1000">
                          <a:solidFill>
                            <a:srgbClr val="000000"/>
                          </a:solidFill>
                          <a:latin typeface="Lucida Sans"/>
                        </a:defRPr>
                      </a:pPr>
                      <a:r>
                        <a:rPr sz="1000" u="none">
                          <a:latin typeface="Lucida Sans"/>
                        </a:rPr>
                        <a:t>Eine additive Brachytherapie oder Radiatio nach lokaler Tumorablation kann das dysphagiefreie Intervall verlängern.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021-023OL-4.0-9.18-2023G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10: </a:t>
            </a:r>
            <a:r>
              <a:rPr sz="2400" dirty="0" err="1"/>
              <a:t>Psychoonkologie</a:t>
            </a:r>
            <a:endParaRPr sz="2400" dirty="0"/>
          </a:p>
        </p:txBody>
      </p:sp>
      <p:graphicFrame>
        <p:nvGraphicFramePr>
          <p:cNvPr id="3" name="Table 2"/>
          <p:cNvGraphicFramePr>
            <a:graphicFrameLocks noGrp="1"/>
          </p:cNvGraphicFramePr>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psychoonkologische Versorgung von Patienten/innen mit Ösophaguskarzinom sollte ein integraler Bestandteil der onkologischen Diagnostik, Therapie und Nachsorge sein und eine interdisziplinäre Aufgabe aller in der Onkologie beteiligten Berufsgruppen darstellen (vgl. S3-Leitlinie Psychoonkologie).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021-023OL-4.0-10.1-2023G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nvGraphicFramePr>
        <p:xfrm>
          <a:off x="360000" y="1890000"/>
          <a:ext cx="8424000" cy="3017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1: Angaben im Befundbericht bei Biopsien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Befundberichten mit Angaben zu:
Art der neoplastischen Läsion (Low Grade Dysplasie/Low Grade Intraepitheliale Neoplasie, High Grade Dysplasie/High Grade Intraepitheliale Neoplasie, invasives Karzinom; bei HGD/HGIEN: Tis Klassifikation nach UICC),
histologischer Typ nach WHO,
bei invasiven Adenokarzinomen: Grading nach aktueller WHO-Klassifikation,
Bei Biopsie aus dem distalen Ösophagus (C 15.5) Angabe, ob mit becherzellhaltiger Barrettmukosa</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Neoplasie des Ösophagus (D00.1, C15, C16.0) und Biopsie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6.20</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Möglichst häufig vollständige Pathologieberichte bei Biopsien</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nvGraphicFramePr>
        <p:xfrm>
          <a:off x="360000" y="1890000"/>
          <a:ext cx="8424000" cy="3642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2: Angaben im Befundbericht bei lokalen Exzidaten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Befundberichten mit Angaben zu
Art der neoplastischen Läsion, 
histologischer Typ nach WHO, 
Grading, Lymphgefäß- und/oder Veneninvasion, 
Invasionstiefe,
Angabe von zirkulärem und basalem Resektionsrand</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einer Neoplasie des Ösophagus (D00.1, C15, C16.0) und endoskopischer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6.22</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Möglichst häufig vollständige Pathologieberichte bei Exzidaten</a:t>
                      </a:r>
                    </a:p>
                    <a:p>
                      <a:pPr>
                        <a:spcAft>
                          <a:spcPts val="600"/>
                        </a:spcAft>
                        <a:defRPr sz="1000" b="0">
                          <a:solidFill>
                            <a:srgbClr val="000000"/>
                          </a:solidFill>
                          <a:latin typeface="Lucida Sans"/>
                        </a:defRPr>
                      </a:pPr>
                      <a:r>
                        <a:rPr sz="1200" b="0">
                          <a:latin typeface="Lucida Sans"/>
                        </a:rPr>
                        <a:t>Für die Erhebung dieses Indikators sollen Datenfelder für die Angabe des zirkulären und basalen Resektionsrandes und der Invasionstiefe in das spezifische Modul des allgemeinen Basisdatensatzes der ADT aufgenommen werden. Die Größe in drei Dimensionen und die zusammenfassende Einschätzung des LK- Metastasierungsrisikos sind nicht dokumentierbar.</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nvGraphicFramePr>
        <p:xfrm>
          <a:off x="360000" y="1890000"/>
          <a:ext cx="8424000" cy="30937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3: Angaben im Befundbericht nach chirurgischer Resektion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Befundberichten mit Angaben zu 
Größe der neoplastischen Läsion, 
Art der Läsion, 
histologischer Typ nach WHO, 
Grading, 
pT, pN, Ratio LK, L, V, R-Status (TNM)</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einer Neoplasie des Ösophagus (D00.1, C15, C16.0) und chirurgischer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6.23</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Möglichst häufig vollständige Pathologieberichte bei Resektaten</a:t>
                      </a:r>
                    </a:p>
                    <a:p>
                      <a:pPr>
                        <a:spcAft>
                          <a:spcPts val="600"/>
                        </a:spcAft>
                        <a:defRPr sz="1000" b="0">
                          <a:solidFill>
                            <a:srgbClr val="000000"/>
                          </a:solidFill>
                          <a:latin typeface="Lucida Sans"/>
                        </a:defRPr>
                      </a:pPr>
                      <a:r>
                        <a:rPr sz="1200" b="0">
                          <a:latin typeface="Lucida Sans"/>
                        </a:rPr>
                        <a:t>Die Lokalisation des Tumorzentrums in Beziehung zur ÖGJ \(Ösophagogastraler Junktion\) und Angabe, ob der Tumor die ÖGJ kreuzt, ist nicht dokumentierbar.</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2026859190"/>
              </p:ext>
            </p:extLst>
          </p:nvPr>
        </p:nvGraphicFramePr>
        <p:xfrm>
          <a:off x="238919" y="1569720"/>
          <a:ext cx="8424000" cy="45262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4: Therapieempfehlung aus interdisziplinärer Tumorkonferenz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Therapieempfehlung aus interdisziplinärer Tumorkonferenz (bei Nennergruppe 1 und 3: vor 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dirty="0">
                          <a:latin typeface="Lucida Sans"/>
                        </a:rPr>
                        <a:t>1.	Alle Pat. </a:t>
                      </a:r>
                      <a:r>
                        <a:rPr sz="1200" b="0" dirty="0" err="1">
                          <a:latin typeface="Lucida Sans"/>
                        </a:rPr>
                        <a:t>mit</a:t>
                      </a:r>
                      <a:r>
                        <a:rPr sz="1200" b="0" dirty="0">
                          <a:latin typeface="Lucida Sans"/>
                        </a:rPr>
                        <a:t> </a:t>
                      </a:r>
                      <a:r>
                        <a:rPr sz="1200" b="0" dirty="0" err="1">
                          <a:latin typeface="Lucida Sans"/>
                        </a:rPr>
                        <a:t>Erstdiagnose</a:t>
                      </a:r>
                      <a:r>
                        <a:rPr sz="1200" b="0" dirty="0">
                          <a:latin typeface="Lucida Sans"/>
                        </a:rPr>
                        <a:t> </a:t>
                      </a:r>
                      <a:r>
                        <a:rPr sz="1200" b="0" dirty="0" err="1">
                          <a:latin typeface="Lucida Sans"/>
                        </a:rPr>
                        <a:t>einer</a:t>
                      </a:r>
                      <a:r>
                        <a:rPr sz="1200" b="0" dirty="0">
                          <a:latin typeface="Lucida Sans"/>
                        </a:rPr>
                        <a:t> </a:t>
                      </a:r>
                      <a:r>
                        <a:rPr sz="1200" b="0" dirty="0" err="1">
                          <a:latin typeface="Lucida Sans"/>
                        </a:rPr>
                        <a:t>Neoplasie</a:t>
                      </a:r>
                      <a:r>
                        <a:rPr sz="1200" b="0" dirty="0">
                          <a:latin typeface="Lucida Sans"/>
                        </a:rPr>
                        <a:t> des </a:t>
                      </a:r>
                      <a:r>
                        <a:rPr sz="1200" b="0" dirty="0" err="1">
                          <a:latin typeface="Lucida Sans"/>
                        </a:rPr>
                        <a:t>Ösophagus</a:t>
                      </a:r>
                      <a:r>
                        <a:rPr sz="1200" b="0" dirty="0">
                          <a:latin typeface="Lucida Sans"/>
                        </a:rPr>
                        <a:t> (D.00.1, C.15, C16.0) und </a:t>
                      </a:r>
                      <a:r>
                        <a:rPr sz="1200" b="0" dirty="0" err="1">
                          <a:latin typeface="Lucida Sans"/>
                        </a:rPr>
                        <a:t>abgeschlossenem</a:t>
                      </a:r>
                      <a:r>
                        <a:rPr sz="1200" b="0" dirty="0">
                          <a:latin typeface="Lucida Sans"/>
                        </a:rPr>
                        <a:t> Staging
2.	Alle Pat. </a:t>
                      </a:r>
                      <a:r>
                        <a:rPr sz="1200" b="0" dirty="0" err="1">
                          <a:latin typeface="Lucida Sans"/>
                        </a:rPr>
                        <a:t>mit</a:t>
                      </a:r>
                      <a:r>
                        <a:rPr sz="1200" b="0" dirty="0">
                          <a:latin typeface="Lucida Sans"/>
                        </a:rPr>
                        <a:t> </a:t>
                      </a:r>
                      <a:r>
                        <a:rPr sz="1200" b="0" dirty="0" err="1">
                          <a:latin typeface="Lucida Sans"/>
                        </a:rPr>
                        <a:t>Erstdiagnose</a:t>
                      </a:r>
                      <a:r>
                        <a:rPr sz="1200" b="0" dirty="0">
                          <a:latin typeface="Lucida Sans"/>
                        </a:rPr>
                        <a:t> </a:t>
                      </a:r>
                      <a:r>
                        <a:rPr sz="1200" b="0" dirty="0" err="1">
                          <a:latin typeface="Lucida Sans"/>
                        </a:rPr>
                        <a:t>einer</a:t>
                      </a:r>
                      <a:r>
                        <a:rPr sz="1200" b="0" dirty="0">
                          <a:latin typeface="Lucida Sans"/>
                        </a:rPr>
                        <a:t> </a:t>
                      </a:r>
                      <a:r>
                        <a:rPr sz="1200" b="0" dirty="0" err="1">
                          <a:latin typeface="Lucida Sans"/>
                        </a:rPr>
                        <a:t>Neoplasie</a:t>
                      </a:r>
                      <a:r>
                        <a:rPr sz="1200" b="0" dirty="0">
                          <a:latin typeface="Lucida Sans"/>
                        </a:rPr>
                        <a:t> des </a:t>
                      </a:r>
                      <a:r>
                        <a:rPr sz="1200" b="0" dirty="0" err="1">
                          <a:latin typeface="Lucida Sans"/>
                        </a:rPr>
                        <a:t>Ösophagus</a:t>
                      </a:r>
                      <a:r>
                        <a:rPr sz="1200" b="0" dirty="0">
                          <a:latin typeface="Lucida Sans"/>
                        </a:rPr>
                        <a:t> (D00.1, C15, C16.0) und </a:t>
                      </a:r>
                      <a:r>
                        <a:rPr sz="1200" b="0" dirty="0" err="1">
                          <a:latin typeface="Lucida Sans"/>
                        </a:rPr>
                        <a:t>abgeschlossener</a:t>
                      </a:r>
                      <a:r>
                        <a:rPr sz="1200" b="0" dirty="0">
                          <a:latin typeface="Lucida Sans"/>
                        </a:rPr>
                        <a:t> Operation (</a:t>
                      </a:r>
                      <a:r>
                        <a:rPr sz="1200" b="0" dirty="0" err="1">
                          <a:latin typeface="Lucida Sans"/>
                        </a:rPr>
                        <a:t>endoskopisch</a:t>
                      </a:r>
                      <a:r>
                        <a:rPr sz="1200" b="0" dirty="0">
                          <a:latin typeface="Lucida Sans"/>
                        </a:rPr>
                        <a:t> </a:t>
                      </a:r>
                      <a:r>
                        <a:rPr sz="1200" b="0" dirty="0" err="1">
                          <a:latin typeface="Lucida Sans"/>
                        </a:rPr>
                        <a:t>oder</a:t>
                      </a:r>
                      <a:r>
                        <a:rPr sz="1200" b="0" dirty="0">
                          <a:latin typeface="Lucida Sans"/>
                        </a:rPr>
                        <a:t> </a:t>
                      </a:r>
                      <a:r>
                        <a:rPr sz="1200" b="0" dirty="0" err="1">
                          <a:latin typeface="Lucida Sans"/>
                        </a:rPr>
                        <a:t>chirurgisch</a:t>
                      </a:r>
                      <a:r>
                        <a:rPr sz="1200" b="0" dirty="0">
                          <a:latin typeface="Lucida Sans"/>
                        </a:rPr>
                        <a:t>)
3.	Alle Pat. </a:t>
                      </a:r>
                      <a:r>
                        <a:rPr sz="1200" b="0" dirty="0" err="1">
                          <a:latin typeface="Lucida Sans"/>
                        </a:rPr>
                        <a:t>mit</a:t>
                      </a:r>
                      <a:r>
                        <a:rPr sz="1200" b="0" dirty="0">
                          <a:latin typeface="Lucida Sans"/>
                        </a:rPr>
                        <a:t> </a:t>
                      </a:r>
                      <a:r>
                        <a:rPr sz="1200" b="0" dirty="0" err="1">
                          <a:latin typeface="Lucida Sans"/>
                        </a:rPr>
                        <a:t>einer</a:t>
                      </a:r>
                      <a:r>
                        <a:rPr sz="1200" b="0" dirty="0">
                          <a:latin typeface="Lucida Sans"/>
                        </a:rPr>
                        <a:t> </a:t>
                      </a:r>
                      <a:r>
                        <a:rPr sz="1200" b="0" dirty="0" err="1">
                          <a:latin typeface="Lucida Sans"/>
                        </a:rPr>
                        <a:t>Neoplasie</a:t>
                      </a:r>
                      <a:r>
                        <a:rPr sz="1200" b="0" dirty="0">
                          <a:latin typeface="Lucida Sans"/>
                        </a:rPr>
                        <a:t> des </a:t>
                      </a:r>
                      <a:r>
                        <a:rPr sz="1200" b="0" dirty="0" err="1">
                          <a:latin typeface="Lucida Sans"/>
                        </a:rPr>
                        <a:t>Ösophagus</a:t>
                      </a:r>
                      <a:r>
                        <a:rPr sz="1200" b="0" dirty="0">
                          <a:latin typeface="Lucida Sans"/>
                        </a:rPr>
                        <a:t> (D00.1, C15, C16.0) und </a:t>
                      </a:r>
                      <a:r>
                        <a:rPr sz="1200" b="0" dirty="0" err="1">
                          <a:latin typeface="Lucida Sans"/>
                        </a:rPr>
                        <a:t>Rezidiv</a:t>
                      </a:r>
                      <a:r>
                        <a:rPr sz="1200" b="0" dirty="0">
                          <a:latin typeface="Lucida Sans"/>
                        </a:rPr>
                        <a:t> und/</a:t>
                      </a:r>
                      <a:r>
                        <a:rPr sz="1200" b="0" dirty="0" err="1">
                          <a:latin typeface="Lucida Sans"/>
                        </a:rPr>
                        <a:t>oder</a:t>
                      </a:r>
                      <a:r>
                        <a:rPr sz="1200" b="0" dirty="0">
                          <a:latin typeface="Lucida Sans"/>
                        </a:rPr>
                        <a:t> </a:t>
                      </a:r>
                      <a:r>
                        <a:rPr sz="1200" b="0" dirty="0" err="1">
                          <a:latin typeface="Lucida Sans"/>
                        </a:rPr>
                        <a:t>sek</a:t>
                      </a:r>
                      <a:r>
                        <a:rPr sz="1200" b="0" dirty="0">
                          <a:latin typeface="Lucida Sans"/>
                        </a:rPr>
                        <a:t>. </a:t>
                      </a:r>
                      <a:r>
                        <a:rPr sz="1200" b="0" dirty="0" err="1">
                          <a:latin typeface="Lucida Sans"/>
                        </a:rPr>
                        <a:t>Fernmetastasierung</a:t>
                      </a:r>
                      <a:endParaRPr sz="1200" b="0" dirty="0">
                        <a:latin typeface="Lucida Sans"/>
                      </a:endParaRP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8.1</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häufig</a:t>
                      </a:r>
                      <a:r>
                        <a:rPr sz="1200" b="0" dirty="0">
                          <a:latin typeface="Lucida Sans"/>
                        </a:rPr>
                        <a:t> </a:t>
                      </a:r>
                      <a:r>
                        <a:rPr sz="1200" b="0" dirty="0" err="1">
                          <a:latin typeface="Lucida Sans"/>
                        </a:rPr>
                        <a:t>prätherapeutische</a:t>
                      </a:r>
                      <a:r>
                        <a:rPr sz="1200" b="0" dirty="0">
                          <a:latin typeface="Lucida Sans"/>
                        </a:rPr>
                        <a:t> </a:t>
                      </a:r>
                      <a:r>
                        <a:rPr sz="1200" b="0" dirty="0" err="1">
                          <a:latin typeface="Lucida Sans"/>
                        </a:rPr>
                        <a:t>Vorstellung</a:t>
                      </a:r>
                      <a:r>
                        <a:rPr sz="1200" b="0" dirty="0">
                          <a:latin typeface="Lucida Sans"/>
                        </a:rPr>
                        <a:t> </a:t>
                      </a:r>
                      <a:r>
                        <a:rPr sz="1200" b="0" dirty="0" err="1">
                          <a:latin typeface="Lucida Sans"/>
                        </a:rPr>
                        <a:t>aller</a:t>
                      </a:r>
                      <a:r>
                        <a:rPr sz="1200" b="0" dirty="0">
                          <a:latin typeface="Lucida Sans"/>
                        </a:rPr>
                        <a:t> </a:t>
                      </a:r>
                      <a:r>
                        <a:rPr sz="1200" b="0" dirty="0" err="1">
                          <a:latin typeface="Lucida Sans"/>
                        </a:rPr>
                        <a:t>Primärfälle</a:t>
                      </a:r>
                      <a:r>
                        <a:rPr sz="1200" b="0" dirty="0">
                          <a:latin typeface="Lucida Sans"/>
                        </a:rPr>
                        <a:t> Ösophaguskarzinom</a:t>
                      </a:r>
                    </a:p>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häufig</a:t>
                      </a:r>
                      <a:r>
                        <a:rPr sz="1200" b="0" dirty="0">
                          <a:latin typeface="Lucida Sans"/>
                        </a:rPr>
                        <a:t> postoperative </a:t>
                      </a:r>
                      <a:r>
                        <a:rPr sz="1200" b="0" dirty="0" err="1">
                          <a:latin typeface="Lucida Sans"/>
                        </a:rPr>
                        <a:t>Vorstellung</a:t>
                      </a:r>
                      <a:r>
                        <a:rPr sz="1200" b="0" dirty="0">
                          <a:latin typeface="Lucida Sans"/>
                        </a:rPr>
                        <a:t> </a:t>
                      </a:r>
                      <a:r>
                        <a:rPr sz="1200" b="0" dirty="0" err="1">
                          <a:latin typeface="Lucida Sans"/>
                        </a:rPr>
                        <a:t>aller</a:t>
                      </a:r>
                      <a:r>
                        <a:rPr sz="1200" b="0" dirty="0">
                          <a:latin typeface="Lucida Sans"/>
                        </a:rPr>
                        <a:t> </a:t>
                      </a:r>
                      <a:r>
                        <a:rPr sz="1200" b="0" dirty="0" err="1">
                          <a:latin typeface="Lucida Sans"/>
                        </a:rPr>
                        <a:t>Primärfälle</a:t>
                      </a:r>
                      <a:endParaRPr sz="1200" b="0" dirty="0">
                        <a:latin typeface="Lucida Sans"/>
                      </a:endParaRPr>
                    </a:p>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häufig</a:t>
                      </a:r>
                      <a:r>
                        <a:rPr sz="1200" b="0" dirty="0">
                          <a:latin typeface="Lucida Sans"/>
                        </a:rPr>
                        <a:t> </a:t>
                      </a:r>
                      <a:r>
                        <a:rPr sz="1200" b="0" dirty="0" err="1">
                          <a:latin typeface="Lucida Sans"/>
                        </a:rPr>
                        <a:t>prätherapeutische</a:t>
                      </a:r>
                      <a:r>
                        <a:rPr sz="1200" b="0" dirty="0">
                          <a:latin typeface="Lucida Sans"/>
                        </a:rPr>
                        <a:t> </a:t>
                      </a:r>
                      <a:r>
                        <a:rPr sz="1200" b="0" dirty="0" err="1">
                          <a:latin typeface="Lucida Sans"/>
                        </a:rPr>
                        <a:t>Vorstellung</a:t>
                      </a:r>
                      <a:r>
                        <a:rPr sz="1200" b="0" dirty="0">
                          <a:latin typeface="Lucida Sans"/>
                        </a:rPr>
                        <a:t> </a:t>
                      </a:r>
                      <a:r>
                        <a:rPr sz="1200" b="0" dirty="0" err="1">
                          <a:latin typeface="Lucida Sans"/>
                        </a:rPr>
                        <a:t>aller</a:t>
                      </a:r>
                      <a:r>
                        <a:rPr sz="1200" b="0" dirty="0">
                          <a:latin typeface="Lucida Sans"/>
                        </a:rPr>
                        <a:t> Pat. </a:t>
                      </a:r>
                      <a:r>
                        <a:rPr sz="1200" b="0" dirty="0" err="1">
                          <a:latin typeface="Lucida Sans"/>
                        </a:rPr>
                        <a:t>mit</a:t>
                      </a:r>
                      <a:r>
                        <a:rPr sz="1200" b="0" dirty="0">
                          <a:latin typeface="Lucida Sans"/>
                        </a:rPr>
                        <a:t> </a:t>
                      </a:r>
                      <a:r>
                        <a:rPr sz="1200" b="0" dirty="0" err="1">
                          <a:latin typeface="Lucida Sans"/>
                        </a:rPr>
                        <a:t>Rezidiv</a:t>
                      </a:r>
                      <a:r>
                        <a:rPr sz="1200" b="0" dirty="0">
                          <a:latin typeface="Lucida Sans"/>
                        </a:rPr>
                        <a:t> / </a:t>
                      </a:r>
                      <a:r>
                        <a:rPr sz="1200" b="0" dirty="0" err="1">
                          <a:latin typeface="Lucida Sans"/>
                        </a:rPr>
                        <a:t>metachroner</a:t>
                      </a:r>
                      <a:r>
                        <a:rPr sz="1200" b="0" dirty="0">
                          <a:latin typeface="Lucida Sans"/>
                        </a:rPr>
                        <a:t> </a:t>
                      </a:r>
                      <a:r>
                        <a:rPr sz="1200" b="0" dirty="0" err="1">
                          <a:latin typeface="Lucida Sans"/>
                        </a:rPr>
                        <a:t>Metastasierung</a:t>
                      </a:r>
                      <a:endParaRPr sz="1200" b="0" dirty="0">
                        <a:latin typeface="Lucida Sans"/>
                      </a:endParaRPr>
                    </a:p>
                    <a:p>
                      <a:pPr>
                        <a:spcAft>
                          <a:spcPts val="600"/>
                        </a:spcAft>
                        <a:defRPr sz="1000" b="0">
                          <a:solidFill>
                            <a:srgbClr val="000000"/>
                          </a:solidFill>
                          <a:latin typeface="Lucida Sans"/>
                        </a:defRPr>
                      </a:pPr>
                      <a:r>
                        <a:rPr sz="1200" b="0" dirty="0">
                          <a:latin typeface="Lucida Sans"/>
                        </a:rPr>
                        <a:t>Es </a:t>
                      </a:r>
                      <a:r>
                        <a:rPr sz="1200" b="0" dirty="0" err="1">
                          <a:latin typeface="Lucida Sans"/>
                        </a:rPr>
                        <a:t>wurde</a:t>
                      </a:r>
                      <a:r>
                        <a:rPr sz="1200" b="0" dirty="0">
                          <a:latin typeface="Lucida Sans"/>
                        </a:rPr>
                        <a:t> </a:t>
                      </a:r>
                      <a:r>
                        <a:rPr sz="1200" b="0" dirty="0" err="1">
                          <a:latin typeface="Lucida Sans"/>
                        </a:rPr>
                        <a:t>nur</a:t>
                      </a:r>
                      <a:r>
                        <a:rPr sz="1200" b="0" dirty="0">
                          <a:latin typeface="Lucida Sans"/>
                        </a:rPr>
                        <a:t> der </a:t>
                      </a:r>
                      <a:r>
                        <a:rPr sz="1200" b="0" dirty="0" err="1">
                          <a:latin typeface="Lucida Sans"/>
                        </a:rPr>
                        <a:t>erste</a:t>
                      </a:r>
                      <a:r>
                        <a:rPr sz="1200" b="0" dirty="0">
                          <a:latin typeface="Lucida Sans"/>
                        </a:rPr>
                        <a:t> Teil der </a:t>
                      </a:r>
                      <a:r>
                        <a:rPr sz="1200" b="0" dirty="0" err="1">
                          <a:latin typeface="Lucida Sans"/>
                        </a:rPr>
                        <a:t>Empfehlung</a:t>
                      </a:r>
                      <a:r>
                        <a:rPr sz="1200" b="0" dirty="0">
                          <a:latin typeface="Lucida Sans"/>
                        </a:rPr>
                        <a:t> für </a:t>
                      </a:r>
                      <a:r>
                        <a:rPr sz="1200" b="0" dirty="0" err="1">
                          <a:latin typeface="Lucida Sans"/>
                        </a:rPr>
                        <a:t>operationalisierbar</a:t>
                      </a:r>
                      <a:r>
                        <a:rPr sz="1200" b="0" dirty="0">
                          <a:latin typeface="Lucida Sans"/>
                        </a:rPr>
                        <a:t> </a:t>
                      </a:r>
                      <a:r>
                        <a:rPr sz="1200" b="0" dirty="0" err="1">
                          <a:latin typeface="Lucida Sans"/>
                        </a:rPr>
                        <a:t>eingeschätzt</a:t>
                      </a:r>
                      <a:r>
                        <a:rPr sz="1200" b="0" dirty="0">
                          <a:latin typeface="Lucida Sans"/>
                        </a:rPr>
                        <a:t>. Die </a:t>
                      </a:r>
                      <a:r>
                        <a:rPr sz="1200" b="0" dirty="0" err="1">
                          <a:latin typeface="Lucida Sans"/>
                        </a:rPr>
                        <a:t>Leitlinienautoren</a:t>
                      </a:r>
                      <a:r>
                        <a:rPr sz="1200" b="0" dirty="0">
                          <a:latin typeface="Lucida Sans"/>
                        </a:rPr>
                        <a:t> </a:t>
                      </a:r>
                      <a:r>
                        <a:rPr sz="1200" b="0" dirty="0" err="1">
                          <a:latin typeface="Lucida Sans"/>
                        </a:rPr>
                        <a:t>sprachen</a:t>
                      </a:r>
                      <a:r>
                        <a:rPr sz="1200" b="0" dirty="0">
                          <a:latin typeface="Lucida Sans"/>
                        </a:rPr>
                        <a:t> </a:t>
                      </a:r>
                      <a:r>
                        <a:rPr sz="1200" b="0" dirty="0" err="1">
                          <a:latin typeface="Lucida Sans"/>
                        </a:rPr>
                        <a:t>sich</a:t>
                      </a:r>
                      <a:r>
                        <a:rPr sz="1200" b="0" dirty="0">
                          <a:latin typeface="Lucida Sans"/>
                        </a:rPr>
                        <a:t> für </a:t>
                      </a:r>
                      <a:r>
                        <a:rPr sz="1200" b="0" dirty="0" err="1">
                          <a:latin typeface="Lucida Sans"/>
                        </a:rPr>
                        <a:t>eine</a:t>
                      </a:r>
                      <a:r>
                        <a:rPr sz="1200" b="0" dirty="0">
                          <a:latin typeface="Lucida Sans"/>
                        </a:rPr>
                        <a:t> </a:t>
                      </a:r>
                      <a:r>
                        <a:rPr sz="1200" b="0" dirty="0" err="1">
                          <a:latin typeface="Lucida Sans"/>
                        </a:rPr>
                        <a:t>Festlegung</a:t>
                      </a:r>
                      <a:r>
                        <a:rPr sz="1200" b="0" dirty="0">
                          <a:latin typeface="Lucida Sans"/>
                        </a:rPr>
                        <a:t> der </a:t>
                      </a:r>
                      <a:r>
                        <a:rPr sz="1200" b="0" dirty="0" err="1">
                          <a:latin typeface="Lucida Sans"/>
                        </a:rPr>
                        <a:t>Teilnehmer</a:t>
                      </a:r>
                      <a:r>
                        <a:rPr sz="1200" b="0" dirty="0">
                          <a:latin typeface="Lucida Sans"/>
                        </a:rPr>
                        <a:t> der </a:t>
                      </a:r>
                      <a:r>
                        <a:rPr sz="1200" b="0" dirty="0" err="1">
                          <a:latin typeface="Lucida Sans"/>
                        </a:rPr>
                        <a:t>Tumorkonferenz</a:t>
                      </a:r>
                      <a:r>
                        <a:rPr sz="1200" b="0" dirty="0">
                          <a:latin typeface="Lucida Sans"/>
                        </a:rPr>
                        <a:t> </a:t>
                      </a:r>
                      <a:r>
                        <a:rPr sz="1200" b="0" dirty="0" err="1">
                          <a:latin typeface="Lucida Sans"/>
                        </a:rPr>
                        <a:t>durch</a:t>
                      </a:r>
                      <a:r>
                        <a:rPr sz="1200" b="0" dirty="0">
                          <a:latin typeface="Lucida Sans"/>
                        </a:rPr>
                        <a:t> die </a:t>
                      </a:r>
                      <a:r>
                        <a:rPr sz="1200" b="0" dirty="0" err="1">
                          <a:latin typeface="Lucida Sans"/>
                        </a:rPr>
                        <a:t>Zertifizierungskommission</a:t>
                      </a:r>
                      <a:r>
                        <a:rPr sz="1200" b="0" dirty="0">
                          <a:latin typeface="Lucida Sans"/>
                        </a:rPr>
                        <a:t> der DKG für </a:t>
                      </a:r>
                      <a:r>
                        <a:rPr sz="1200" b="0" dirty="0" err="1">
                          <a:latin typeface="Lucida Sans"/>
                        </a:rPr>
                        <a:t>viszeralonkologische</a:t>
                      </a:r>
                      <a:r>
                        <a:rPr sz="1200" b="0" dirty="0">
                          <a:latin typeface="Lucida Sans"/>
                        </a:rPr>
                        <a:t> </a:t>
                      </a:r>
                      <a:r>
                        <a:rPr sz="1200" b="0" dirty="0" err="1">
                          <a:latin typeface="Lucida Sans"/>
                        </a:rPr>
                        <a:t>Zentren</a:t>
                      </a:r>
                      <a:r>
                        <a:rPr sz="1200" b="0" dirty="0">
                          <a:latin typeface="Lucida Sans"/>
                        </a:rPr>
                        <a:t> </a:t>
                      </a:r>
                      <a:r>
                        <a:rPr sz="1200" b="0" dirty="0" err="1">
                          <a:latin typeface="Lucida Sans"/>
                        </a:rPr>
                        <a:t>aus.</a:t>
                      </a:r>
                      <a:r>
                        <a:rPr sz="1200" b="0" dirty="0">
                          <a:latin typeface="Lucida Sans"/>
                        </a:rPr>
                        <a:t> </a:t>
                      </a:r>
                      <a:r>
                        <a:rPr sz="1200" b="0" dirty="0" err="1">
                          <a:latin typeface="Lucida Sans"/>
                        </a:rPr>
                        <a:t>Erfasst</a:t>
                      </a:r>
                      <a:r>
                        <a:rPr sz="1200" b="0" dirty="0">
                          <a:latin typeface="Lucida Sans"/>
                        </a:rPr>
                        <a:t> </a:t>
                      </a:r>
                      <a:r>
                        <a:rPr sz="1200" b="0" dirty="0" err="1">
                          <a:latin typeface="Lucida Sans"/>
                        </a:rPr>
                        <a:t>werden</a:t>
                      </a:r>
                      <a:r>
                        <a:rPr sz="1200" b="0" dirty="0">
                          <a:latin typeface="Lucida Sans"/>
                        </a:rPr>
                        <a:t> </a:t>
                      </a:r>
                      <a:r>
                        <a:rPr sz="1200" b="0" dirty="0" err="1">
                          <a:latin typeface="Lucida Sans"/>
                        </a:rPr>
                        <a:t>soll</a:t>
                      </a:r>
                      <a:r>
                        <a:rPr sz="1200" b="0" dirty="0">
                          <a:latin typeface="Lucida Sans"/>
                        </a:rPr>
                        <a:t> der </a:t>
                      </a:r>
                      <a:r>
                        <a:rPr sz="1200" b="0" dirty="0" err="1">
                          <a:latin typeface="Lucida Sans"/>
                        </a:rPr>
                        <a:t>Primärfall</a:t>
                      </a:r>
                      <a:r>
                        <a:rPr sz="1200" b="0" dirty="0">
                          <a:latin typeface="Lucida Sans"/>
                        </a:rPr>
                        <a:t>.</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1233369686"/>
              </p:ext>
            </p:extLst>
          </p:nvPr>
        </p:nvGraphicFramePr>
        <p:xfrm>
          <a:off x="339834" y="1700808"/>
          <a:ext cx="8424000" cy="228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5: Vollständige endoskopische Resektion einer intraepithelialen Neoplasie oder eines mukosalen Frühkarzinoms im Barrett-Ösophagus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R0</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einer HGIEN/HGD oder eines mukosalen Karzinoms (pT1sm1; &lt;500 µm Tiefeninvasion, L0, V0, G1/2, &lt; 20 mm, keine Ulceration) und 
endoskopischer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8.2</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hohe</a:t>
                      </a:r>
                      <a:r>
                        <a:rPr sz="1200" b="0" dirty="0">
                          <a:latin typeface="Lucida Sans"/>
                        </a:rPr>
                        <a:t> Rate an </a:t>
                      </a:r>
                      <a:r>
                        <a:rPr sz="1200" b="0" dirty="0" err="1">
                          <a:latin typeface="Lucida Sans"/>
                        </a:rPr>
                        <a:t>endoskopischen</a:t>
                      </a:r>
                      <a:r>
                        <a:rPr sz="1200" b="0" dirty="0">
                          <a:latin typeface="Lucida Sans"/>
                        </a:rPr>
                        <a:t> R0-Resektionen</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2053191459"/>
              </p:ext>
            </p:extLst>
          </p:nvPr>
        </p:nvGraphicFramePr>
        <p:xfrm>
          <a:off x="228600" y="1691640"/>
          <a:ext cx="8424000" cy="1737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6: Vollständige chirurgische Resektion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R0</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einer Neoplasie des Ösophagus (D.00.1, C.15, C16.0) und chirurgischer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8.9</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hohe</a:t>
                      </a:r>
                      <a:r>
                        <a:rPr sz="1200" b="0" dirty="0">
                          <a:latin typeface="Lucida Sans"/>
                        </a:rPr>
                        <a:t> Rate an </a:t>
                      </a:r>
                      <a:r>
                        <a:rPr sz="1200" b="0" dirty="0" err="1">
                          <a:latin typeface="Lucida Sans"/>
                        </a:rPr>
                        <a:t>chirurgischen</a:t>
                      </a:r>
                      <a:r>
                        <a:rPr sz="1200" b="0" dirty="0">
                          <a:latin typeface="Lucida Sans"/>
                        </a:rPr>
                        <a:t> R0-Resektionen</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3945294526"/>
              </p:ext>
            </p:extLst>
          </p:nvPr>
        </p:nvGraphicFramePr>
        <p:xfrm>
          <a:off x="329540" y="1618320"/>
          <a:ext cx="8424000" cy="25450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dirty="0">
                          <a:latin typeface="Lucida Sans"/>
                        </a:rPr>
                        <a:t>QI 7: </a:t>
                      </a:r>
                      <a:r>
                        <a:rPr sz="1200" b="1" dirty="0" err="1">
                          <a:latin typeface="Lucida Sans"/>
                        </a:rPr>
                        <a:t>Präoperative</a:t>
                      </a:r>
                      <a:r>
                        <a:rPr sz="1200" b="1" dirty="0">
                          <a:latin typeface="Lucida Sans"/>
                        </a:rPr>
                        <a:t> </a:t>
                      </a:r>
                      <a:r>
                        <a:rPr sz="1200" b="1" dirty="0" err="1">
                          <a:latin typeface="Lucida Sans"/>
                        </a:rPr>
                        <a:t>Radiochemotherapie</a:t>
                      </a:r>
                      <a:r>
                        <a:rPr sz="1200" b="1" dirty="0">
                          <a:latin typeface="Lucida Sans"/>
                        </a:rPr>
                        <a:t> </a:t>
                      </a:r>
                      <a:r>
                        <a:rPr sz="1200" b="1" dirty="0" err="1">
                          <a:latin typeface="Lucida Sans"/>
                        </a:rPr>
                        <a:t>bei</a:t>
                      </a:r>
                      <a:r>
                        <a:rPr sz="1200" b="1" dirty="0">
                          <a:latin typeface="Lucida Sans"/>
                        </a:rPr>
                        <a:t> </a:t>
                      </a:r>
                      <a:r>
                        <a:rPr sz="1200" b="1" dirty="0" err="1">
                          <a:latin typeface="Lucida Sans"/>
                        </a:rPr>
                        <a:t>operablen</a:t>
                      </a:r>
                      <a:r>
                        <a:rPr sz="1200" b="1" dirty="0">
                          <a:latin typeface="Lucida Sans"/>
                        </a:rPr>
                        <a:t> Pat. </a:t>
                      </a:r>
                      <a:r>
                        <a:rPr sz="1200" b="1" dirty="0" err="1">
                          <a:latin typeface="Lucida Sans"/>
                        </a:rPr>
                        <a:t>mit</a:t>
                      </a:r>
                      <a:r>
                        <a:rPr sz="1200" b="1" dirty="0">
                          <a:latin typeface="Lucida Sans"/>
                        </a:rPr>
                        <a:t> </a:t>
                      </a:r>
                      <a:r>
                        <a:rPr sz="1200" b="1" dirty="0" err="1">
                          <a:latin typeface="Lucida Sans"/>
                        </a:rPr>
                        <a:t>Plattenepithelkarzinom</a:t>
                      </a:r>
                      <a:r>
                        <a:rPr sz="1200" b="1" dirty="0">
                          <a:latin typeface="Lucida Sans"/>
                        </a:rPr>
                        <a:t> des </a:t>
                      </a:r>
                      <a:r>
                        <a:rPr sz="1200" b="1" dirty="0" err="1">
                          <a:latin typeface="Lucida Sans"/>
                        </a:rPr>
                        <a:t>Ösophagus</a:t>
                      </a:r>
                      <a:r>
                        <a:rPr sz="1200" b="1" dirty="0">
                          <a:latin typeface="Lucida Sans"/>
                        </a:rPr>
                        <a:t> (</a:t>
                      </a:r>
                      <a:r>
                        <a:rPr sz="1200" b="1" dirty="0" err="1">
                          <a:latin typeface="Lucida Sans"/>
                        </a:rPr>
                        <a:t>modifiziert</a:t>
                      </a:r>
                      <a:r>
                        <a:rPr sz="1200" b="1" dirty="0">
                          <a:latin typeface="Lucida Sans"/>
                        </a:rPr>
                        <a: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präoperativer Radiochemotherapie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Plattenepithelkarzinom des Ösophagus (C15) cT3/cT4 oder cN1-3 und 
chirurgischer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8.28</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hohe</a:t>
                      </a:r>
                      <a:r>
                        <a:rPr sz="1200" b="0" dirty="0">
                          <a:latin typeface="Lucida Sans"/>
                        </a:rPr>
                        <a:t> Rate an </a:t>
                      </a:r>
                      <a:r>
                        <a:rPr sz="1200" b="0" dirty="0" err="1">
                          <a:latin typeface="Lucida Sans"/>
                        </a:rPr>
                        <a:t>präoperativer</a:t>
                      </a:r>
                      <a:r>
                        <a:rPr sz="1200" b="0" dirty="0">
                          <a:latin typeface="Lucida Sans"/>
                        </a:rPr>
                        <a:t> </a:t>
                      </a:r>
                      <a:r>
                        <a:rPr sz="1200" b="0" dirty="0" err="1">
                          <a:latin typeface="Lucida Sans"/>
                        </a:rPr>
                        <a:t>Radiochemotherapie</a:t>
                      </a:r>
                      <a:r>
                        <a:rPr sz="1200" b="0" dirty="0">
                          <a:latin typeface="Lucida Sans"/>
                        </a:rPr>
                        <a:t> </a:t>
                      </a:r>
                      <a:r>
                        <a:rPr sz="1200" b="0" dirty="0" err="1">
                          <a:latin typeface="Lucida Sans"/>
                        </a:rPr>
                        <a:t>bei</a:t>
                      </a:r>
                      <a:r>
                        <a:rPr sz="1200" b="0" dirty="0">
                          <a:latin typeface="Lucida Sans"/>
                        </a:rPr>
                        <a:t> </a:t>
                      </a:r>
                      <a:r>
                        <a:rPr sz="1200" b="0" dirty="0" err="1">
                          <a:latin typeface="Lucida Sans"/>
                        </a:rPr>
                        <a:t>Primärfällen</a:t>
                      </a:r>
                      <a:r>
                        <a:rPr sz="1200" b="0" dirty="0">
                          <a:latin typeface="Lucida Sans"/>
                        </a:rPr>
                        <a:t> </a:t>
                      </a:r>
                      <a:r>
                        <a:rPr sz="1200" b="0" dirty="0" err="1">
                          <a:latin typeface="Lucida Sans"/>
                        </a:rPr>
                        <a:t>mit</a:t>
                      </a:r>
                      <a:r>
                        <a:rPr sz="1200" b="0" dirty="0">
                          <a:latin typeface="Lucida Sans"/>
                        </a:rPr>
                        <a:t> cT3/cT4 </a:t>
                      </a:r>
                      <a:r>
                        <a:rPr sz="1200" b="0" dirty="0" err="1">
                          <a:latin typeface="Lucida Sans"/>
                        </a:rPr>
                        <a:t>oder</a:t>
                      </a:r>
                      <a:r>
                        <a:rPr sz="1200" b="0" dirty="0">
                          <a:latin typeface="Lucida Sans"/>
                        </a:rPr>
                        <a:t> cN1-3 </a:t>
                      </a:r>
                      <a:r>
                        <a:rPr sz="1200" b="0" dirty="0" err="1">
                          <a:latin typeface="Lucida Sans"/>
                        </a:rPr>
                        <a:t>Plattenepithelkarzinom</a:t>
                      </a:r>
                      <a:r>
                        <a:rPr sz="1200" b="0" dirty="0">
                          <a:latin typeface="Lucida Sans"/>
                        </a:rPr>
                        <a:t> des </a:t>
                      </a:r>
                      <a:r>
                        <a:rPr sz="1200" b="0" dirty="0" err="1">
                          <a:latin typeface="Lucida Sans"/>
                        </a:rPr>
                        <a:t>Ösophagus</a:t>
                      </a:r>
                      <a:endParaRPr sz="1200" b="0" dirty="0">
                        <a:latin typeface="Lucida Sans"/>
                      </a:endParaRPr>
                    </a:p>
                    <a:p>
                      <a:pPr>
                        <a:spcAft>
                          <a:spcPts val="600"/>
                        </a:spcAft>
                        <a:defRPr sz="1000" b="0">
                          <a:solidFill>
                            <a:srgbClr val="000000"/>
                          </a:solidFill>
                          <a:latin typeface="Lucida Sans"/>
                        </a:defRPr>
                      </a:pPr>
                      <a:r>
                        <a:rPr sz="1200" b="0" dirty="0">
                          <a:latin typeface="Lucida Sans"/>
                        </a:rPr>
                        <a:t>Nur der </a:t>
                      </a:r>
                      <a:r>
                        <a:rPr sz="1200" b="0" dirty="0" err="1">
                          <a:latin typeface="Lucida Sans"/>
                        </a:rPr>
                        <a:t>erste</a:t>
                      </a:r>
                      <a:r>
                        <a:rPr sz="1200" b="0" dirty="0">
                          <a:latin typeface="Lucida Sans"/>
                        </a:rPr>
                        <a:t> Teil der </a:t>
                      </a:r>
                      <a:r>
                        <a:rPr sz="1200" b="0" dirty="0" err="1">
                          <a:latin typeface="Lucida Sans"/>
                        </a:rPr>
                        <a:t>Empfehlung</a:t>
                      </a:r>
                      <a:r>
                        <a:rPr sz="1200" b="0" dirty="0">
                          <a:latin typeface="Lucida Sans"/>
                        </a:rPr>
                        <a:t> </a:t>
                      </a:r>
                      <a:r>
                        <a:rPr sz="1200" b="0" dirty="0" err="1">
                          <a:latin typeface="Lucida Sans"/>
                        </a:rPr>
                        <a:t>wurde</a:t>
                      </a:r>
                      <a:r>
                        <a:rPr sz="1200" b="0" dirty="0">
                          <a:latin typeface="Lucida Sans"/>
                        </a:rPr>
                        <a:t> </a:t>
                      </a:r>
                      <a:r>
                        <a:rPr sz="1200" b="0" dirty="0" err="1">
                          <a:latin typeface="Lucida Sans"/>
                        </a:rPr>
                        <a:t>umgesetzt</a:t>
                      </a:r>
                      <a:r>
                        <a:rPr sz="1200" b="0" dirty="0">
                          <a:latin typeface="Lucida Sans"/>
                        </a:rPr>
                        <a:t>.</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1524794469"/>
              </p:ext>
            </p:extLst>
          </p:nvPr>
        </p:nvGraphicFramePr>
        <p:xfrm>
          <a:off x="330706" y="1628800"/>
          <a:ext cx="8424000" cy="32766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8: Perioperative Chemotherapie oder präoperative Radiochemotherapie bei operablen Pat. mit Adenokarzinom des Ösophagus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dirty="0" err="1">
                          <a:latin typeface="Lucida Sans"/>
                        </a:rPr>
                        <a:t>Zähler</a:t>
                      </a:r>
                      <a:endParaRPr sz="1200" b="1" dirty="0">
                        <a:latin typeface="Lucida Sans"/>
                      </a:endParaRP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perioperativer Chemotherapie oder präoperativer Radiochemotherapie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eines Adenokarzinoms des Ösophagus (C15, C.16.0) und 
cT3/cT4 oder cN1-3 und 
chirurgischer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8.25</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hohe</a:t>
                      </a:r>
                      <a:r>
                        <a:rPr sz="1200" b="0" dirty="0">
                          <a:latin typeface="Lucida Sans"/>
                        </a:rPr>
                        <a:t> Rate an </a:t>
                      </a:r>
                      <a:r>
                        <a:rPr sz="1200" b="0" dirty="0" err="1">
                          <a:latin typeface="Lucida Sans"/>
                        </a:rPr>
                        <a:t>perioperativer</a:t>
                      </a:r>
                      <a:r>
                        <a:rPr sz="1200" b="0" dirty="0">
                          <a:latin typeface="Lucida Sans"/>
                        </a:rPr>
                        <a:t> </a:t>
                      </a:r>
                      <a:r>
                        <a:rPr sz="1200" b="0" dirty="0" err="1">
                          <a:latin typeface="Lucida Sans"/>
                        </a:rPr>
                        <a:t>Chemotherapie</a:t>
                      </a:r>
                      <a:r>
                        <a:rPr sz="1200" b="0" dirty="0">
                          <a:latin typeface="Lucida Sans"/>
                        </a:rPr>
                        <a:t> </a:t>
                      </a:r>
                      <a:r>
                        <a:rPr sz="1200" b="0" dirty="0" err="1">
                          <a:latin typeface="Lucida Sans"/>
                        </a:rPr>
                        <a:t>oder</a:t>
                      </a:r>
                      <a:r>
                        <a:rPr sz="1200" b="0" dirty="0">
                          <a:latin typeface="Lucida Sans"/>
                        </a:rPr>
                        <a:t> </a:t>
                      </a:r>
                      <a:r>
                        <a:rPr sz="1200" b="0" dirty="0" err="1">
                          <a:latin typeface="Lucida Sans"/>
                        </a:rPr>
                        <a:t>präoperativer</a:t>
                      </a:r>
                      <a:r>
                        <a:rPr sz="1200" b="0" dirty="0">
                          <a:latin typeface="Lucida Sans"/>
                        </a:rPr>
                        <a:t> </a:t>
                      </a:r>
                      <a:r>
                        <a:rPr sz="1200" b="0" dirty="0" err="1">
                          <a:latin typeface="Lucida Sans"/>
                        </a:rPr>
                        <a:t>Radiochemotherapie</a:t>
                      </a:r>
                      <a:r>
                        <a:rPr sz="1200" b="0" dirty="0">
                          <a:latin typeface="Lucida Sans"/>
                        </a:rPr>
                        <a:t> </a:t>
                      </a:r>
                      <a:r>
                        <a:rPr sz="1200" b="0" dirty="0" err="1">
                          <a:latin typeface="Lucida Sans"/>
                        </a:rPr>
                        <a:t>bei</a:t>
                      </a:r>
                      <a:r>
                        <a:rPr sz="1200" b="0" dirty="0">
                          <a:latin typeface="Lucida Sans"/>
                        </a:rPr>
                        <a:t> </a:t>
                      </a:r>
                      <a:r>
                        <a:rPr sz="1200" b="0" dirty="0" err="1">
                          <a:latin typeface="Lucida Sans"/>
                        </a:rPr>
                        <a:t>Primärfällen</a:t>
                      </a:r>
                      <a:r>
                        <a:rPr sz="1200" b="0" dirty="0">
                          <a:latin typeface="Lucida Sans"/>
                        </a:rPr>
                        <a:t> </a:t>
                      </a:r>
                      <a:r>
                        <a:rPr sz="1200" b="0" dirty="0" err="1">
                          <a:latin typeface="Lucida Sans"/>
                        </a:rPr>
                        <a:t>mit</a:t>
                      </a:r>
                      <a:r>
                        <a:rPr sz="1200" b="0" dirty="0">
                          <a:latin typeface="Lucida Sans"/>
                        </a:rPr>
                        <a:t> cT3/cT4 </a:t>
                      </a:r>
                      <a:r>
                        <a:rPr sz="1200" b="0" dirty="0" err="1">
                          <a:latin typeface="Lucida Sans"/>
                        </a:rPr>
                        <a:t>oder</a:t>
                      </a:r>
                      <a:r>
                        <a:rPr sz="1200" b="0" dirty="0">
                          <a:latin typeface="Lucida Sans"/>
                        </a:rPr>
                        <a:t> cN1-3 </a:t>
                      </a:r>
                      <a:r>
                        <a:rPr sz="1200" b="0" dirty="0" err="1">
                          <a:latin typeface="Lucida Sans"/>
                        </a:rPr>
                        <a:t>Adenokarzinom</a:t>
                      </a:r>
                      <a:r>
                        <a:rPr sz="1200" b="0" dirty="0">
                          <a:latin typeface="Lucida Sans"/>
                        </a:rPr>
                        <a:t> des </a:t>
                      </a:r>
                      <a:r>
                        <a:rPr sz="1200" b="0" dirty="0" err="1">
                          <a:latin typeface="Lucida Sans"/>
                        </a:rPr>
                        <a:t>Ösophagus</a:t>
                      </a:r>
                      <a:endParaRPr sz="1200" b="0" dirty="0">
                        <a:latin typeface="Lucida Sans"/>
                      </a:endParaRPr>
                    </a:p>
                    <a:p>
                      <a:pPr>
                        <a:spcAft>
                          <a:spcPts val="600"/>
                        </a:spcAft>
                        <a:defRPr sz="1000" b="0">
                          <a:solidFill>
                            <a:srgbClr val="000000"/>
                          </a:solidFill>
                          <a:latin typeface="Lucida Sans"/>
                        </a:defRPr>
                      </a:pPr>
                      <a:r>
                        <a:rPr sz="1200" b="0" dirty="0">
                          <a:latin typeface="Lucida Sans"/>
                        </a:rPr>
                        <a:t>Cave: Da die </a:t>
                      </a:r>
                      <a:r>
                        <a:rPr sz="1200" b="0" dirty="0" err="1">
                          <a:latin typeface="Lucida Sans"/>
                        </a:rPr>
                        <a:t>Referenzempfehlung</a:t>
                      </a:r>
                      <a:r>
                        <a:rPr sz="1200" b="0" dirty="0">
                          <a:latin typeface="Lucida Sans"/>
                        </a:rPr>
                        <a:t> für den QI </a:t>
                      </a:r>
                      <a:r>
                        <a:rPr sz="1200" b="0" dirty="0" err="1">
                          <a:latin typeface="Lucida Sans"/>
                        </a:rPr>
                        <a:t>geändert</a:t>
                      </a:r>
                      <a:r>
                        <a:rPr sz="1200" b="0" dirty="0">
                          <a:latin typeface="Lucida Sans"/>
                        </a:rPr>
                        <a:t> </a:t>
                      </a:r>
                      <a:r>
                        <a:rPr sz="1200" b="0" dirty="0" err="1">
                          <a:latin typeface="Lucida Sans"/>
                        </a:rPr>
                        <a:t>wurde</a:t>
                      </a:r>
                      <a:r>
                        <a:rPr sz="1200" b="0" dirty="0">
                          <a:latin typeface="Lucida Sans"/>
                        </a:rPr>
                        <a:t>, </a:t>
                      </a:r>
                      <a:r>
                        <a:rPr sz="1200" b="0" dirty="0" err="1">
                          <a:latin typeface="Lucida Sans"/>
                        </a:rPr>
                        <a:t>ist</a:t>
                      </a:r>
                      <a:r>
                        <a:rPr sz="1200" b="0" dirty="0">
                          <a:latin typeface="Lucida Sans"/>
                        </a:rPr>
                        <a:t> der QI bis </a:t>
                      </a:r>
                      <a:r>
                        <a:rPr sz="1200" b="0" dirty="0" err="1">
                          <a:latin typeface="Lucida Sans"/>
                        </a:rPr>
                        <a:t>zur</a:t>
                      </a:r>
                      <a:r>
                        <a:rPr sz="1200" b="0" dirty="0">
                          <a:latin typeface="Lucida Sans"/>
                        </a:rPr>
                        <a:t> </a:t>
                      </a:r>
                      <a:r>
                        <a:rPr sz="1200" b="0" dirty="0" err="1">
                          <a:latin typeface="Lucida Sans"/>
                        </a:rPr>
                        <a:t>Aktualisierung</a:t>
                      </a:r>
                      <a:r>
                        <a:rPr sz="1200" b="0" dirty="0">
                          <a:latin typeface="Lucida Sans"/>
                        </a:rPr>
                        <a:t> der </a:t>
                      </a:r>
                      <a:r>
                        <a:rPr sz="1200" b="0" dirty="0" err="1">
                          <a:latin typeface="Lucida Sans"/>
                        </a:rPr>
                        <a:t>Qualitätsindikatoren</a:t>
                      </a:r>
                      <a:r>
                        <a:rPr sz="1200" b="0" dirty="0">
                          <a:latin typeface="Lucida Sans"/>
                        </a:rPr>
                        <a:t> </a:t>
                      </a:r>
                      <a:r>
                        <a:rPr sz="1200" b="0" dirty="0" err="1">
                          <a:latin typeface="Lucida Sans"/>
                        </a:rPr>
                        <a:t>ausgesetzt</a:t>
                      </a:r>
                      <a:r>
                        <a:rPr sz="1200" b="0" dirty="0">
                          <a:latin typeface="Lucida Sans"/>
                        </a:rPr>
                        <a:t>.</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13066</Words>
  <Application>Microsoft Office PowerPoint</Application>
  <PresentationFormat>Bildschirmpräsentation (4:3)</PresentationFormat>
  <Paragraphs>2010</Paragraphs>
  <Slides>109</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109</vt:i4>
      </vt:variant>
    </vt:vector>
  </HeadingPairs>
  <TitlesOfParts>
    <vt:vector size="114" baseType="lpstr">
      <vt:lpstr>Arial</vt:lpstr>
      <vt:lpstr>Calibri</vt:lpstr>
      <vt:lpstr>Lucida Sans</vt:lpstr>
      <vt:lpstr>Lucida Sans Unicode</vt:lpstr>
      <vt:lpstr>Office-Design</vt:lpstr>
      <vt:lpstr>PowerPoint-Präsentation</vt:lpstr>
      <vt:lpstr>Inhaltsverzeichnis</vt:lpstr>
      <vt:lpstr>Leitlinien-Steckbrief</vt:lpstr>
      <vt:lpstr>Leitlinien-Eckdaten</vt:lpstr>
      <vt:lpstr>Inhalte (Version 4.0 - Dezember 2023)</vt:lpstr>
      <vt:lpstr>Dokumente zur Leitlinie</vt:lpstr>
      <vt:lpstr>Dokumente zur Leitlinie</vt:lpstr>
      <vt:lpstr>Methodik</vt:lpstr>
      <vt:lpstr>Evidenzgradierung nach Oxford 2009</vt:lpstr>
      <vt:lpstr>Evidenzgradierung nach Oxford 2011</vt:lpstr>
      <vt:lpstr>Kapitel 3: Patienteninformation und Aufklärung Kapitel 3.1: Informationsmaterial</vt:lpstr>
      <vt:lpstr>Kapitel 3: Patienteninformation und Aufklärung Kapitel 3.2: Grundprinzipien einer patientenzentrierten Kommunikation</vt:lpstr>
      <vt:lpstr>Kapitel 3: Patienteninformation und Aufklärung Kapitel 3.3: Therapieaufklärungsgespräch</vt:lpstr>
      <vt:lpstr>Bekannte Risikofaktoren für die Entstehung eines Ösophaguskarzinoms</vt:lpstr>
      <vt:lpstr>Kapitel 4: Risikofaktoren Kapitel 4.1: Rauchen</vt:lpstr>
      <vt:lpstr>Kapitel 4: Risikofaktoren Kapitel 4.2: Alkohol</vt:lpstr>
      <vt:lpstr>Kapitel 4: Risikofaktoren Kapitel 4.3: Übergewicht</vt:lpstr>
      <vt:lpstr>Kapitel 4: Risikofaktoren Kapitel 4.4: Weitere Risikofaktoren</vt:lpstr>
      <vt:lpstr>Kapitel 4: Risikofaktoren Kapitel 4.4: Weitere Risikofaktoren</vt:lpstr>
      <vt:lpstr>Kapitel 4: Risikofaktoren Kapitel 4.4: Weitere Risikofaktoren</vt:lpstr>
      <vt:lpstr>Kapitel 4: Risikofaktoren Kapitel 4.4: Weitere Risikofaktoren</vt:lpstr>
      <vt:lpstr>Kapitel 5: Prävention</vt:lpstr>
      <vt:lpstr>Kapitel 6: Primärdiagnostik und Staging inklusive Pathologie Kapitel 6.1: Primärdiagnostik</vt:lpstr>
      <vt:lpstr>Kapitel 6: Primärdiagnostik und Staging inklusive Pathologie Kapitel 6.2: Erweiterte Diagnostik</vt:lpstr>
      <vt:lpstr>Kapitel 6: Primärdiagnostik und Staging inklusive Pathologie Kapitel 6.2: Erweiterte Diagnostik</vt:lpstr>
      <vt:lpstr>Übersicht über die Staging-Ergebnisse des endoskopischen Ultraschalls (EUS) für die T- und N-Kategorien von Ösophaguskarzinomen (Sensitivität/Spezifität durch  EUS/EUS-FNP).</vt:lpstr>
      <vt:lpstr>Direkter Vergleich der eingesetzten Stagingverfahren bei der Aufdeckung von Lymphknoten-Metastasen.</vt:lpstr>
      <vt:lpstr>Algorithmus zum Staging des Ösophaguskarzinoms</vt:lpstr>
      <vt:lpstr>Kapitel 6: Primärdiagnostik und Staging inklusive Pathologie Kapitel 6.3: Staging des Ösophaguskarzinoms</vt:lpstr>
      <vt:lpstr>Kapitel 6: Primärdiagnostik und Staging inklusive Pathologie Kapitel 6.3: Staging des Ösophaguskarzinoms</vt:lpstr>
      <vt:lpstr>Kapitel 6: Primärdiagnostik und Staging inklusive Pathologie Kapitel 6.3: Staging des Ösophaguskarzinoms</vt:lpstr>
      <vt:lpstr>Kapitel 6: Primärdiagnostik und Staging inklusive Pathologie Kapitel 6.3: Staging des Ösophaguskarzinoms</vt:lpstr>
      <vt:lpstr>Kapitel 6: Primärdiagnostik und Staging inklusive Pathologie Kapitel 6.3: Staging des Ösophaguskarzinoms</vt:lpstr>
      <vt:lpstr>Kapitel 6: Primärdiagnostik und Staging inklusive Pathologie Kapitel 6.4: Diagnostische Laparoskopie und Thorakoskopie (Staging)</vt:lpstr>
      <vt:lpstr>Kapitel 6: Primärdiagnostik und Staging inklusive Pathologie Kapitel 6.5: Pathologie</vt:lpstr>
      <vt:lpstr>Kapitel 6: Primärdiagnostik und Staging inklusive Pathologie Kapitel 6.5: Pathologie</vt:lpstr>
      <vt:lpstr>Klinische Klassifikation der Ösophaguskarzinome, eingeschlossen Karzinome des ösophagogastralen Übergangs nach der TNM-Klassifikation</vt:lpstr>
      <vt:lpstr>Stadiengruppierung der TNM-Klassifikation der Ösophaguskarzinome,  eingeschlossen Karzinome des ösophagogastralen Übergangs – Plattenepithelkarzinome</vt:lpstr>
      <vt:lpstr>Stadiengruppierung der TNM-Klassifikation der Ösophaguskarzinome, eingeschlossen Karzinome des ösophagogastralen Übergangs – Adenokarzinome</vt:lpstr>
      <vt:lpstr>Kapitel 6: Primärdiagnostik und Staging inklusive Pathologie Kapitel 6.5: Pathologie</vt:lpstr>
      <vt:lpstr>Kapitel 6: Primärdiagnostik und Staging inklusive Pathologie Kapitel 6.5: Pathologie</vt:lpstr>
      <vt:lpstr>Kapitel 6: Primärdiagnostik und Staging inklusive Pathologie Kapitel 6.5: Pathologie</vt:lpstr>
      <vt:lpstr>Tumorregressions-Score für Adenokarzinome nach Becker et al.</vt:lpstr>
      <vt:lpstr>Kapitel 6: Primärdiagnostik und Staging inklusive Pathologie Kapitel 6.5: Pathologie</vt:lpstr>
      <vt:lpstr>Kapitel 7: Ernährungsmedizinische Versorgung</vt:lpstr>
      <vt:lpstr>Kapitel 8: Kurativ intendierte Therapie Kapitel 8.1: Allgemeine Therapieentscheidung</vt:lpstr>
      <vt:lpstr>Kapitel 8: Kurativ intendierte Therapie Kapitel 8.2: Endoskopische Therapie</vt:lpstr>
      <vt:lpstr>Kapitel 8: Kurativ intendierte Therapie Kapitel 8.2: Endoskopische Therapie</vt:lpstr>
      <vt:lpstr>Kapitel 8: Kurativ intendierte Therapie Kapitel 8.2: Endoskopische Therapie</vt:lpstr>
      <vt:lpstr>Kapitel 8: Kurativ intendierte Therapie Kapitel 8.3: Chirurgische Therapie</vt:lpstr>
      <vt:lpstr>Kapitel 8: Kurativ intendierte Therapie Kapitel 8.3: Chirurgische Therapie</vt:lpstr>
      <vt:lpstr>Kapitel 8: Kurativ intendierte Therapie Kapitel 8.3: Chirurgische Therapie</vt:lpstr>
      <vt:lpstr>Kapitel 8: Kurativ intendierte Therapie Kapitel 8.3: Chirurgische Therapie</vt:lpstr>
      <vt:lpstr>Darstellung der verschiedenen Felder der Lymphadenektomie und der Lokalisation von Lymphknoten bei der Ösophagektomie (aus: Guidelines for Clinical and Pathologic Studies of Carcinoma of the Esophagus. Jap. Soc. for Esophageal Diseases, Tokyo 2001)</vt:lpstr>
      <vt:lpstr>Kapitel 8: Kurativ intendierte Therapie Kapitel 8.3: Chirurgische Therapie</vt:lpstr>
      <vt:lpstr>Kapitel 8: Kurativ intendierte Therapie Kapitel 8.3: Chirurgische Therapie</vt:lpstr>
      <vt:lpstr>Kapitel 8: Kurativ intendierte Therapie Kapitel 8.3: Chirurgische Therapie</vt:lpstr>
      <vt:lpstr>Kapitel 8: Kurativ intendierte Therapie Kapitel 8.3: Chirurgische Therapie</vt:lpstr>
      <vt:lpstr>Therapiealgorithmus bei funktionell operablen und onkologisch resektablen Adenokarzinomen des Ösophagus und des gastroösophagealen Übergangs</vt:lpstr>
      <vt:lpstr>Therapiealgorithmus bei funktionell operablen und onkologisch resektablen Plattenepithelkarzinomen des Ösophagus. Zur Therapie mittels definitiver Radiochemotherapie bei lokalisierten Plattenepithelkarzinomen des zervikalen Ösophagus siehe Empfehlung 8.34.</vt:lpstr>
      <vt:lpstr>Kapitel 8: Kurativ intendierte Therapie Kapitel 8.3: Chirurgische Therapie</vt:lpstr>
      <vt:lpstr>Kapitel 8: Kurativ intendierte Therapie Kapitel 8.4: Multimodale Therapiekonzepte</vt:lpstr>
      <vt:lpstr>Kapitel 8: Kurativ intendierte Therapie Kapitel 8.4: Multimodale Therapiekonzepte</vt:lpstr>
      <vt:lpstr>Kapitel 8: Kurativ intendierte Therapie Kapitel 8.4: Multimodale Therapiekonzepte</vt:lpstr>
      <vt:lpstr>Kapitel 8: Kurativ intendierte Therapie Kapitel 8.4: Multimodale Therapiekonzepte</vt:lpstr>
      <vt:lpstr>Mögliche Chemotherapieregime bei neoadjuvanter präoperativer Radiochemotherapie</vt:lpstr>
      <vt:lpstr>Kapitel 8: Kurativ intendierte Therapie Kapitel 8.4: Multimodale Therapiekonzepte</vt:lpstr>
      <vt:lpstr>Kapitel 8: Kurativ intendierte Therapie Kapitel 8.4: Multimodale Therapiekonzepte</vt:lpstr>
      <vt:lpstr>Kapitel 8: Kurativ intendierte Therapie Kapitel 8.4: Multimodale Therapiekonzepte</vt:lpstr>
      <vt:lpstr>Kapitel 8: Kurativ intendierte Therapie Kapitel 8.4: Multimodale Therapiekonzepte</vt:lpstr>
      <vt:lpstr>Onkologische Ergebnisse in der ARTDECO Studie zur definitiven Radiochemotherapie mit Vergleich der 50,4 Gy Standarddosis mit 61,6 Gy in Kombination mit Carboplatin und Paclitaxel</vt:lpstr>
      <vt:lpstr>Kapitel 8: Kurativ intendierte Therapie Kapitel 8.4: Multimodale Therapiekonzepte</vt:lpstr>
      <vt:lpstr>Kapitel 8: Kurativ intendierte Therapie Kapitel 8.4: Multimodale Therapiekonzepte</vt:lpstr>
      <vt:lpstr>Kapitel 8: Kurativ intendierte Therapie Kapitel 8.4: Multimodale Therapiekonzepte</vt:lpstr>
      <vt:lpstr>Kapitel 8: Kurativ intendierte Therapie Kapitel 8.4: Multimodale Therapiekonzepte</vt:lpstr>
      <vt:lpstr>Kapitel 9: Palliativtherapie Kapitel 9.1: Palliative Systemtherapie: Allgemein</vt:lpstr>
      <vt:lpstr>Kapitel 9: Palliativtherapie Kapitel 9.2: Palliative Erstlinientherapie: Adenokarzinom des Ösophagus und des ösophagogastralen Übergangs</vt:lpstr>
      <vt:lpstr>Kapitel 9: Palliativtherapie Kapitel 9.2: Palliative Erstlinientherapie: Adenokarzinom des Ösophagus und des ösophagogastralen Übergangs</vt:lpstr>
      <vt:lpstr>Kapitel 9: Palliativtherapie Kapitel 9.2: Palliative Erstlinientherapie: Adenokarzinom des Ösophagus und des ösophagogastralen Übergangs</vt:lpstr>
      <vt:lpstr>Therapiealgorithmus für die Erstlinientherapie des metastasierten oder lokal fortgeschrittenen, nicht kurativ behandelbaren Adenokarzinoms des Ösophagus und des gastroösophagealen Übergangs</vt:lpstr>
      <vt:lpstr>Kapitel 9: Palliativtherapie Kapitel 9.3: Palliative Erstlinientherapie: Plattenepithelkarzinom des Ösophagus</vt:lpstr>
      <vt:lpstr>Kapitel 9: Palliativtherapie Kapitel 9.3: Palliative Erstlinientherapie: Plattenepithelkarzinom des Ösophagus</vt:lpstr>
      <vt:lpstr>Therapiealgorithmus für die Erstlinientherapie des metastasierten oder lokal fortgeschrittenen, nicht kurativ behandelbaren Plattenepithelkarzinoms des Ösophagus</vt:lpstr>
      <vt:lpstr>Kapitel 9: Palliativtherapie Kapitel 9.4: Palliative Systemtherapie: Zweit- und Drittlinientherapie</vt:lpstr>
      <vt:lpstr>Kapitel 9: Palliativtherapie Kapitel 9.4: Palliative Systemtherapie: Zweit- und Drittlinientherapie</vt:lpstr>
      <vt:lpstr>Kapitel 9: Palliativtherapie Kapitel 9.4: Palliative Systemtherapie: Zweit- und Drittlinientherapie</vt:lpstr>
      <vt:lpstr>Kapitel 9: Palliativtherapie Kapitel 9.5: Palliative Radio(chemo)therapie</vt:lpstr>
      <vt:lpstr>Kapitel 9: Palliativtherapie Kapitel 9.6: Palliative Brachytherapie</vt:lpstr>
      <vt:lpstr>Kapitel 9: Palliativtherapie Kapitel 9.7: Endoskopische Stentapplikation</vt:lpstr>
      <vt:lpstr>Kapitel 9: Palliativtherapie Kapitel 9.8: Stellenwert der intraluminalen lokalen Therapie</vt:lpstr>
      <vt:lpstr>Kapitel 10: Psychoonkologie</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Forschungsfragen</vt:lpstr>
      <vt:lpstr>Forschungsfragen</vt:lpstr>
      <vt:lpstr>Forschungsfragen</vt:lpstr>
      <vt:lpstr>Forschungsfragen</vt:lpstr>
      <vt:lpstr>Zusätzliche Literaturreferenzen</vt:lpstr>
    </vt:vector>
  </TitlesOfParts>
  <Company>FKK .design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Jan Federmann</dc:creator>
  <cp:lastModifiedBy>Thomas Langer</cp:lastModifiedBy>
  <cp:revision>473</cp:revision>
  <dcterms:created xsi:type="dcterms:W3CDTF">2011-09-15T15:22:15Z</dcterms:created>
  <dcterms:modified xsi:type="dcterms:W3CDTF">2024-06-18T14:38:42Z</dcterms:modified>
</cp:coreProperties>
</file>