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197"/>
  </p:notesMasterIdLst>
  <p:sldIdLst>
    <p:sldId id="256" r:id="rId2"/>
    <p:sldId id="317" r:id="rId3"/>
    <p:sldId id="258" r:id="rId4"/>
    <p:sldId id="262" r:id="rId5"/>
    <p:sldId id="322" r:id="rId6"/>
    <p:sldId id="316" r:id="rId7"/>
    <p:sldId id="319" r:id="rId8"/>
    <p:sldId id="321" r:id="rId9"/>
    <p:sldId id="325" r:id="rId10"/>
    <p:sldId id="326" r:id="rId11"/>
    <p:sldId id="327" r:id="rId12"/>
    <p:sldId id="328" r:id="rId13"/>
    <p:sldId id="329" r:id="rId14"/>
    <p:sldId id="330" r:id="rId15"/>
    <p:sldId id="332" r:id="rId16"/>
    <p:sldId id="335" r:id="rId17"/>
    <p:sldId id="337" r:id="rId18"/>
    <p:sldId id="340" r:id="rId19"/>
    <p:sldId id="342" r:id="rId20"/>
    <p:sldId id="343" r:id="rId21"/>
    <p:sldId id="344" r:id="rId22"/>
    <p:sldId id="345" r:id="rId23"/>
    <p:sldId id="346" r:id="rId24"/>
    <p:sldId id="347" r:id="rId25"/>
    <p:sldId id="348" r:id="rId26"/>
    <p:sldId id="349" r:id="rId27"/>
    <p:sldId id="350" r:id="rId28"/>
    <p:sldId id="351" r:id="rId29"/>
    <p:sldId id="352" r:id="rId30"/>
    <p:sldId id="353" r:id="rId31"/>
    <p:sldId id="354" r:id="rId32"/>
    <p:sldId id="355" r:id="rId33"/>
    <p:sldId id="356" r:id="rId34"/>
    <p:sldId id="357" r:id="rId35"/>
    <p:sldId id="358" r:id="rId36"/>
    <p:sldId id="359" r:id="rId37"/>
    <p:sldId id="360" r:id="rId38"/>
    <p:sldId id="361" r:id="rId39"/>
    <p:sldId id="362" r:id="rId40"/>
    <p:sldId id="363" r:id="rId41"/>
    <p:sldId id="364" r:id="rId42"/>
    <p:sldId id="365" r:id="rId43"/>
    <p:sldId id="366" r:id="rId44"/>
    <p:sldId id="367" r:id="rId45"/>
    <p:sldId id="368" r:id="rId46"/>
    <p:sldId id="369" r:id="rId47"/>
    <p:sldId id="370" r:id="rId48"/>
    <p:sldId id="371" r:id="rId49"/>
    <p:sldId id="372" r:id="rId50"/>
    <p:sldId id="373" r:id="rId51"/>
    <p:sldId id="374" r:id="rId52"/>
    <p:sldId id="375" r:id="rId53"/>
    <p:sldId id="376" r:id="rId54"/>
    <p:sldId id="377" r:id="rId55"/>
    <p:sldId id="378" r:id="rId56"/>
    <p:sldId id="379" r:id="rId57"/>
    <p:sldId id="380" r:id="rId58"/>
    <p:sldId id="381" r:id="rId59"/>
    <p:sldId id="382" r:id="rId60"/>
    <p:sldId id="383" r:id="rId61"/>
    <p:sldId id="384" r:id="rId62"/>
    <p:sldId id="385" r:id="rId63"/>
    <p:sldId id="386" r:id="rId64"/>
    <p:sldId id="387" r:id="rId65"/>
    <p:sldId id="388" r:id="rId66"/>
    <p:sldId id="389" r:id="rId67"/>
    <p:sldId id="390" r:id="rId68"/>
    <p:sldId id="391" r:id="rId69"/>
    <p:sldId id="392" r:id="rId70"/>
    <p:sldId id="393" r:id="rId71"/>
    <p:sldId id="394" r:id="rId72"/>
    <p:sldId id="395" r:id="rId73"/>
    <p:sldId id="396" r:id="rId74"/>
    <p:sldId id="397" r:id="rId75"/>
    <p:sldId id="398" r:id="rId76"/>
    <p:sldId id="399" r:id="rId77"/>
    <p:sldId id="400" r:id="rId78"/>
    <p:sldId id="401" r:id="rId79"/>
    <p:sldId id="402" r:id="rId80"/>
    <p:sldId id="403" r:id="rId81"/>
    <p:sldId id="404" r:id="rId82"/>
    <p:sldId id="405" r:id="rId83"/>
    <p:sldId id="406" r:id="rId84"/>
    <p:sldId id="407" r:id="rId85"/>
    <p:sldId id="408" r:id="rId86"/>
    <p:sldId id="410" r:id="rId87"/>
    <p:sldId id="411" r:id="rId88"/>
    <p:sldId id="412" r:id="rId89"/>
    <p:sldId id="413" r:id="rId90"/>
    <p:sldId id="414" r:id="rId91"/>
    <p:sldId id="415" r:id="rId92"/>
    <p:sldId id="416" r:id="rId93"/>
    <p:sldId id="417" r:id="rId94"/>
    <p:sldId id="418" r:id="rId95"/>
    <p:sldId id="419" r:id="rId96"/>
    <p:sldId id="420" r:id="rId97"/>
    <p:sldId id="421" r:id="rId98"/>
    <p:sldId id="422" r:id="rId99"/>
    <p:sldId id="423" r:id="rId100"/>
    <p:sldId id="424" r:id="rId101"/>
    <p:sldId id="426" r:id="rId102"/>
    <p:sldId id="427" r:id="rId103"/>
    <p:sldId id="428" r:id="rId104"/>
    <p:sldId id="429" r:id="rId105"/>
    <p:sldId id="430" r:id="rId106"/>
    <p:sldId id="431" r:id="rId107"/>
    <p:sldId id="432" r:id="rId108"/>
    <p:sldId id="433" r:id="rId109"/>
    <p:sldId id="434" r:id="rId110"/>
    <p:sldId id="435" r:id="rId111"/>
    <p:sldId id="436" r:id="rId112"/>
    <p:sldId id="437" r:id="rId113"/>
    <p:sldId id="438" r:id="rId114"/>
    <p:sldId id="439" r:id="rId115"/>
    <p:sldId id="440" r:id="rId116"/>
    <p:sldId id="441" r:id="rId117"/>
    <p:sldId id="442" r:id="rId118"/>
    <p:sldId id="443" r:id="rId119"/>
    <p:sldId id="444" r:id="rId120"/>
    <p:sldId id="445" r:id="rId121"/>
    <p:sldId id="446" r:id="rId122"/>
    <p:sldId id="447" r:id="rId123"/>
    <p:sldId id="448" r:id="rId124"/>
    <p:sldId id="449" r:id="rId125"/>
    <p:sldId id="450" r:id="rId126"/>
    <p:sldId id="451" r:id="rId127"/>
    <p:sldId id="452" r:id="rId128"/>
    <p:sldId id="453" r:id="rId129"/>
    <p:sldId id="454" r:id="rId130"/>
    <p:sldId id="455" r:id="rId131"/>
    <p:sldId id="456" r:id="rId132"/>
    <p:sldId id="457" r:id="rId133"/>
    <p:sldId id="458" r:id="rId134"/>
    <p:sldId id="459" r:id="rId135"/>
    <p:sldId id="461" r:id="rId136"/>
    <p:sldId id="462" r:id="rId137"/>
    <p:sldId id="463" r:id="rId138"/>
    <p:sldId id="465" r:id="rId139"/>
    <p:sldId id="467" r:id="rId140"/>
    <p:sldId id="468" r:id="rId141"/>
    <p:sldId id="469" r:id="rId142"/>
    <p:sldId id="470" r:id="rId143"/>
    <p:sldId id="471" r:id="rId144"/>
    <p:sldId id="472" r:id="rId145"/>
    <p:sldId id="473" r:id="rId146"/>
    <p:sldId id="474" r:id="rId147"/>
    <p:sldId id="475" r:id="rId148"/>
    <p:sldId id="476" r:id="rId149"/>
    <p:sldId id="477" r:id="rId150"/>
    <p:sldId id="478" r:id="rId151"/>
    <p:sldId id="479" r:id="rId152"/>
    <p:sldId id="480" r:id="rId153"/>
    <p:sldId id="481" r:id="rId154"/>
    <p:sldId id="482" r:id="rId155"/>
    <p:sldId id="483" r:id="rId156"/>
    <p:sldId id="484" r:id="rId157"/>
    <p:sldId id="485" r:id="rId158"/>
    <p:sldId id="486" r:id="rId159"/>
    <p:sldId id="487" r:id="rId160"/>
    <p:sldId id="488" r:id="rId161"/>
    <p:sldId id="489" r:id="rId162"/>
    <p:sldId id="490" r:id="rId163"/>
    <p:sldId id="491" r:id="rId164"/>
    <p:sldId id="492" r:id="rId165"/>
    <p:sldId id="493" r:id="rId166"/>
    <p:sldId id="494" r:id="rId167"/>
    <p:sldId id="495" r:id="rId168"/>
    <p:sldId id="496" r:id="rId169"/>
    <p:sldId id="497" r:id="rId170"/>
    <p:sldId id="498" r:id="rId171"/>
    <p:sldId id="499" r:id="rId172"/>
    <p:sldId id="500" r:id="rId173"/>
    <p:sldId id="501" r:id="rId174"/>
    <p:sldId id="502" r:id="rId175"/>
    <p:sldId id="503" r:id="rId176"/>
    <p:sldId id="504" r:id="rId177"/>
    <p:sldId id="505" r:id="rId178"/>
    <p:sldId id="506" r:id="rId179"/>
    <p:sldId id="507" r:id="rId180"/>
    <p:sldId id="508" r:id="rId181"/>
    <p:sldId id="509" r:id="rId182"/>
    <p:sldId id="510" r:id="rId183"/>
    <p:sldId id="511" r:id="rId184"/>
    <p:sldId id="512" r:id="rId185"/>
    <p:sldId id="513" r:id="rId186"/>
    <p:sldId id="514" r:id="rId187"/>
    <p:sldId id="515" r:id="rId188"/>
    <p:sldId id="516" r:id="rId189"/>
    <p:sldId id="517" r:id="rId190"/>
    <p:sldId id="518" r:id="rId191"/>
    <p:sldId id="519" r:id="rId192"/>
    <p:sldId id="520" r:id="rId193"/>
    <p:sldId id="521" r:id="rId194"/>
    <p:sldId id="522" r:id="rId195"/>
    <p:sldId id="523" r:id="rId196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3BD"/>
    <a:srgbClr val="F7BF66"/>
    <a:srgbClr val="F29400"/>
    <a:srgbClr val="92D050"/>
    <a:srgbClr val="FFC7CE"/>
    <a:srgbClr val="F2F2F2"/>
    <a:srgbClr val="0098C6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47" autoAdjust="0"/>
    <p:restoredTop sz="85039" autoAdjust="0"/>
  </p:normalViewPr>
  <p:slideViewPr>
    <p:cSldViewPr snapToObjects="1" showGuides="1">
      <p:cViewPr varScale="1">
        <p:scale>
          <a:sx n="90" d="100"/>
          <a:sy n="90" d="100"/>
        </p:scale>
        <p:origin x="2496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Objects="1">
      <p:cViewPr varScale="1">
        <p:scale>
          <a:sx n="84" d="100"/>
          <a:sy n="84" d="100"/>
        </p:scale>
        <p:origin x="285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190" Type="http://schemas.openxmlformats.org/officeDocument/2006/relationships/slide" Target="slides/slide189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theme" Target="theme/theme1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notesMaster" Target="notesMasters/notesMaster1.xml"/><Relationship Id="rId201" Type="http://schemas.openxmlformats.org/officeDocument/2006/relationships/tableStyles" Target="tableStyles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presProps" Target="presProps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79596-C45C-4EA9-829C-A39EFA43EA83}" type="datetimeFigureOut">
              <a:rPr lang="de-DE" smtClean="0"/>
              <a:t>11.03.2024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484E5-32F8-43D1-8A74-2934592091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1963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484E5-32F8-43D1-8A74-293459209132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7598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28600" y="152400"/>
            <a:ext cx="2362200" cy="457200"/>
          </a:xfrm>
        </p:spPr>
        <p:txBody>
          <a:bodyPr/>
          <a:lstStyle/>
          <a:p>
            <a:fld id="{F129FD23-5131-3541-9ED3-E0468AE35D07}" type="datetimeFigureOut">
              <a:rPr lang="de-DE" smtClean="0"/>
              <a:pPr/>
              <a:t>11.03.2024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779912" y="6553200"/>
            <a:ext cx="4297288" cy="16827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13DB4-833F-7E4A-A9B3-4FA7E7C2759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FD23-5131-3541-9ED3-E0468AE35D07}" type="datetimeFigureOut">
              <a:rPr lang="de-DE" smtClean="0"/>
              <a:pPr/>
              <a:t>11.03.2024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13DB4-833F-7E4A-A9B3-4FA7E7C2759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440363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28600" y="685800"/>
            <a:ext cx="6248400" cy="544036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FD23-5131-3541-9ED3-E0468AE35D07}" type="datetimeFigureOut">
              <a:rPr lang="de-DE" smtClean="0"/>
              <a:pPr/>
              <a:t>11.03.2024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13DB4-833F-7E4A-A9B3-4FA7E7C2759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FD23-5131-3541-9ED3-E0468AE35D07}" type="datetimeFigureOut">
              <a:rPr lang="de-DE" smtClean="0"/>
              <a:pPr/>
              <a:t>11.03.2024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13DB4-833F-7E4A-A9B3-4FA7E7C2759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FD23-5131-3541-9ED3-E0468AE35D07}" type="datetimeFigureOut">
              <a:rPr lang="de-DE" smtClean="0"/>
              <a:pPr/>
              <a:t>11.03.2024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13DB4-833F-7E4A-A9B3-4FA7E7C2759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4267200" cy="4144963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800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Mastertextformat bearbeiten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Dritte Ebene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Vierte Ebene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267200" cy="4144963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800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Mastertextformat bearbeiten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Dritte Ebene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Vierte Ebene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FD23-5131-3541-9ED3-E0468AE35D07}" type="datetimeFigureOut">
              <a:rPr lang="de-DE" smtClean="0"/>
              <a:pPr/>
              <a:t>11.03.2024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13DB4-833F-7E4A-A9B3-4FA7E7C2759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28600" y="1981200"/>
            <a:ext cx="4268788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28600" y="2743200"/>
            <a:ext cx="4268788" cy="3382962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Mastertextformat bearbeiten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Dritte Ebene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Vierte Ebene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FD23-5131-3541-9ED3-E0468AE35D07}" type="datetimeFigureOut">
              <a:rPr lang="de-DE" smtClean="0"/>
              <a:pPr/>
              <a:t>11.03.2024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13DB4-833F-7E4A-A9B3-4FA7E7C2759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extplatzhalter 2"/>
          <p:cNvSpPr>
            <a:spLocks noGrp="1"/>
          </p:cNvSpPr>
          <p:nvPr>
            <p:ph type="body" idx="13"/>
          </p:nvPr>
        </p:nvSpPr>
        <p:spPr>
          <a:xfrm>
            <a:off x="4646612" y="1981200"/>
            <a:ext cx="4268788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/>
          <p:cNvSpPr>
            <a:spLocks noGrp="1"/>
          </p:cNvSpPr>
          <p:nvPr>
            <p:ph sz="half" idx="14"/>
          </p:nvPr>
        </p:nvSpPr>
        <p:spPr>
          <a:xfrm>
            <a:off x="4646612" y="2743200"/>
            <a:ext cx="4268788" cy="3382962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Mastertextformat bearbeiten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Dritte Ebene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Vierte Ebene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Fünfte Ebene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FD23-5131-3541-9ED3-E0468AE35D07}" type="datetimeFigureOut">
              <a:rPr lang="de-DE" smtClean="0"/>
              <a:pPr/>
              <a:t>11.03.2024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13DB4-833F-7E4A-A9B3-4FA7E7C2759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FD23-5131-3541-9ED3-E0468AE35D07}" type="datetimeFigureOut">
              <a:rPr lang="de-DE" smtClean="0"/>
              <a:pPr/>
              <a:t>11.03.2024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13DB4-833F-7E4A-A9B3-4FA7E7C2759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3008313" cy="1143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762000"/>
            <a:ext cx="5111750" cy="5364163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3200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800"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Mastertextformat bearbeiten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Dritte Ebene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Vierte Ebene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068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FD23-5131-3541-9ED3-E0468AE35D07}" type="datetimeFigureOut">
              <a:rPr lang="de-DE" smtClean="0"/>
              <a:pPr/>
              <a:t>11.03.2024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13DB4-833F-7E4A-A9B3-4FA7E7C2759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761999"/>
            <a:ext cx="5486400" cy="3965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FD23-5131-3541-9ED3-E0468AE35D07}" type="datetimeFigureOut">
              <a:rPr lang="de-DE" smtClean="0"/>
              <a:pPr/>
              <a:t>11.03.2024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13DB4-833F-7E4A-A9B3-4FA7E7C2759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28600" y="1981200"/>
            <a:ext cx="8686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788378" y="6558626"/>
            <a:ext cx="12192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9FD23-5131-3541-9ED3-E0468AE35D07}" type="datetimeFigureOut">
              <a:rPr lang="de-DE" smtClean="0"/>
              <a:pPr/>
              <a:t>11.03.2024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076056" y="6553200"/>
            <a:ext cx="3001144" cy="1737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29600" y="6553200"/>
            <a:ext cx="685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13DB4-833F-7E4A-A9B3-4FA7E7C2759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9805C25-DACB-4522-A7BB-5B82F8512CDF}"/>
              </a:ext>
            </a:extLst>
          </p:cNvPr>
          <p:cNvSpPr/>
          <p:nvPr userDrawn="1"/>
        </p:nvSpPr>
        <p:spPr>
          <a:xfrm>
            <a:off x="0" y="575331"/>
            <a:ext cx="5292080" cy="86805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8143337-1DEB-4AE7-942D-BBA219458EC2}"/>
              </a:ext>
            </a:extLst>
          </p:cNvPr>
          <p:cNvSpPr/>
          <p:nvPr userDrawn="1"/>
        </p:nvSpPr>
        <p:spPr>
          <a:xfrm>
            <a:off x="0" y="6374205"/>
            <a:ext cx="9144000" cy="79131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 descr="Onkologie_Logo_RGB.jpg">
            <a:extLst>
              <a:ext uri="{FF2B5EF4-FFF2-40B4-BE49-F238E27FC236}">
                <a16:creationId xmlns:a16="http://schemas.microsoft.com/office/drawing/2014/main" id="{6B5A9BC5-49EE-49F1-82BA-70ED743F38AF}"/>
              </a:ext>
            </a:extLst>
          </p:cNvPr>
          <p:cNvPicPr/>
          <p:nvPr userDrawn="1"/>
        </p:nvPicPr>
        <p:blipFill rotWithShape="1">
          <a:blip r:embed="rId13"/>
          <a:srcRect l="9051" r="52362" b="-3238"/>
          <a:stretch/>
        </p:blipFill>
        <p:spPr>
          <a:xfrm>
            <a:off x="228600" y="6365413"/>
            <a:ext cx="3528392" cy="39978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1CF07D0-7038-7BED-8601-E488BA30EF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3307" r="2059"/>
          <a:stretch/>
        </p:blipFill>
        <p:spPr>
          <a:xfrm>
            <a:off x="5292080" y="125443"/>
            <a:ext cx="3851920" cy="6005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https://pubmed.ncbi.nlm.nih.gov/34165223/" TargetMode="External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4418696/" TargetMode="External"/><Relationship Id="rId2" Type="http://schemas.openxmlformats.org/officeDocument/2006/relationships/hyperlink" Target="https://pubmed.ncbi.nlm.nih.gov/30479063/" TargetMode="Externa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0479063/" TargetMode="External"/><Relationship Id="rId2" Type="http://schemas.openxmlformats.org/officeDocument/2006/relationships/hyperlink" Target="https://pubmed.ncbi.nlm.nih.gov/34418696/" TargetMode="Externa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21684027/" TargetMode="External"/><Relationship Id="rId7" Type="http://schemas.openxmlformats.org/officeDocument/2006/relationships/slide" Target="slide2.xml"/><Relationship Id="rId2" Type="http://schemas.openxmlformats.org/officeDocument/2006/relationships/hyperlink" Target="https://pubmed.ncbi.nlm.nih.gov/19446902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leitlinienprogramm-onkologie.de/fileadmin/user_upload/Downloads/Leitlinien/Larynxkarzinom/Version1.1/LL_Larynxkarzinom_Langversion_1.1.pdf" TargetMode="External"/><Relationship Id="rId5" Type="http://schemas.openxmlformats.org/officeDocument/2006/relationships/hyperlink" Target="https://pubmed.ncbi.nlm.nih.gov/23182993/" TargetMode="External"/><Relationship Id="rId4" Type="http://schemas.openxmlformats.org/officeDocument/2006/relationships/hyperlink" Target="https://pubmed.ncbi.nlm.nih.gov/14645636/" TargetMode="Externa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21684027/" TargetMode="External"/><Relationship Id="rId2" Type="http://schemas.openxmlformats.org/officeDocument/2006/relationships/hyperlink" Target="https://pubmed.ncbi.nlm.nih.gov/19446902/" TargetMode="External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hyperlink" Target="https://www.leitlinienprogramm-onkologie.de/fileadmin/user_upload/Downloads/Leitlinien/Larynxkarzinom/Version1.1/LL_Larynxkarzinom_Langversion_1.1.pdf" TargetMode="Externa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https://pubmed.ncbi.nlm.nih.gov/21684027/" TargetMode="External"/><Relationship Id="rId7" Type="http://schemas.openxmlformats.org/officeDocument/2006/relationships/hyperlink" Target="https://pubmed.ncbi.nlm.nih.gov/33515668/" TargetMode="External"/><Relationship Id="rId2" Type="http://schemas.openxmlformats.org/officeDocument/2006/relationships/hyperlink" Target="https://pubmed.ncbi.nlm.nih.gov/19446902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leitlinienprogramm-onkologie.de/fileadmin/user_upload/Downloads/Leitlinien/Larynxkarzinom/Version1.1/LL_Larynxkarzinom_Langversion_1.1.pdf" TargetMode="External"/><Relationship Id="rId5" Type="http://schemas.openxmlformats.org/officeDocument/2006/relationships/hyperlink" Target="https://pubmed.ncbi.nlm.nih.gov/23182993/" TargetMode="External"/><Relationship Id="rId4" Type="http://schemas.openxmlformats.org/officeDocument/2006/relationships/hyperlink" Target="https://pubmed.ncbi.nlm.nih.gov/14645636/" TargetMode="Externa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21684027/" TargetMode="External"/><Relationship Id="rId2" Type="http://schemas.openxmlformats.org/officeDocument/2006/relationships/hyperlink" Target="https://pubmed.ncbi.nlm.nih.gov/19446902/" TargetMode="External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hyperlink" Target="https://pubmed.ncbi.nlm.nih.gov/33515668/" TargetMode="External"/><Relationship Id="rId4" Type="http://schemas.openxmlformats.org/officeDocument/2006/relationships/hyperlink" Target="https://www.leitlinienprogramm-onkologie.de/fileadmin/user_upload/Downloads/Leitlinien/Larynxkarzinom/Version1.1/LL_Larynxkarzinom_Langversion_1.1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23182993/" TargetMode="External"/><Relationship Id="rId7" Type="http://schemas.openxmlformats.org/officeDocument/2006/relationships/slide" Target="slide2.xml"/><Relationship Id="rId2" Type="http://schemas.openxmlformats.org/officeDocument/2006/relationships/hyperlink" Target="https://pubmed.ncbi.nlm.nih.gov/19446902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ubmed.ncbi.nlm.nih.gov/21684027/" TargetMode="External"/><Relationship Id="rId5" Type="http://schemas.openxmlformats.org/officeDocument/2006/relationships/hyperlink" Target="https://pubmed.ncbi.nlm.nih.gov/14645636/" TargetMode="External"/><Relationship Id="rId4" Type="http://schemas.openxmlformats.org/officeDocument/2006/relationships/hyperlink" Target="https://www.leitlinienprogramm-onkologie.de/fileadmin/user_upload/Downloads/Leitlinien/Larynxkarzinom/Version1.1/LL_Larynxkarzinom_Langversion_1.1.pdf" TargetMode="Externa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15128893/" TargetMode="External"/><Relationship Id="rId2" Type="http://schemas.openxmlformats.org/officeDocument/2006/relationships/hyperlink" Target="https://pubmed.ncbi.nlm.nih.gov/15128894/" TargetMode="External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hyperlink" Target="https://pubmed.ncbi.nlm.nih.gov/32044419/" TargetMode="External"/><Relationship Id="rId4" Type="http://schemas.openxmlformats.org/officeDocument/2006/relationships/hyperlink" Target="https://www.leitlinienprogramm-onkologie.de/fileadmin/user_upload/Downloads/Leitlinien/Larynxkarzinom/Version1.1/LL_Larynxkarzinom_Langversion_1.1.pdf" TargetMode="Externa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6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eitlinienprogramm-onkologie.de/fileadmin/user_upload/Downloads/Leitlinien/Mundhoehlenkarzinom/Version_3/LL_Mundhoehlenkarzinom_Langversion_3.0.pdf" TargetMode="External"/><Relationship Id="rId3" Type="http://schemas.openxmlformats.org/officeDocument/2006/relationships/hyperlink" Target="https://pubmed.ncbi.nlm.nih.gov/12504040/" TargetMode="External"/><Relationship Id="rId7" Type="http://schemas.openxmlformats.org/officeDocument/2006/relationships/hyperlink" Target="https://pubmed.ncbi.nlm.nih.gov/15521397/" TargetMode="External"/><Relationship Id="rId2" Type="http://schemas.openxmlformats.org/officeDocument/2006/relationships/hyperlink" Target="https://pubmed.ncbi.nlm.nih.gov/9868723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ubmed.ncbi.nlm.nih.gov/10531739/" TargetMode="External"/><Relationship Id="rId5" Type="http://schemas.openxmlformats.org/officeDocument/2006/relationships/hyperlink" Target="https://pubmed.ncbi.nlm.nih.gov/12950848/" TargetMode="External"/><Relationship Id="rId4" Type="http://schemas.openxmlformats.org/officeDocument/2006/relationships/hyperlink" Target="https://pubmed.ncbi.nlm.nih.gov/10435147/" TargetMode="External"/><Relationship Id="rId9" Type="http://schemas.openxmlformats.org/officeDocument/2006/relationships/slide" Target="slide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7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eitlinienprogramm-onkologie.de/fileadmin/user_upload/Downloads/Leitlinien/Mundhoehlenkarzinom/Version_3/LL_Mundhoehlenkarzinom_Langversion_3.0.pdf" TargetMode="External"/><Relationship Id="rId3" Type="http://schemas.openxmlformats.org/officeDocument/2006/relationships/hyperlink" Target="https://pubmed.ncbi.nlm.nih.gov/11295811/" TargetMode="External"/><Relationship Id="rId7" Type="http://schemas.openxmlformats.org/officeDocument/2006/relationships/hyperlink" Target="https://pubmed.ncbi.nlm.nih.gov/11335904/" TargetMode="External"/><Relationship Id="rId2" Type="http://schemas.openxmlformats.org/officeDocument/2006/relationships/hyperlink" Target="https://pubmed.ncbi.nlm.nih.gov/8821564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ubmed.ncbi.nlm.nih.gov/9708712/" TargetMode="External"/><Relationship Id="rId5" Type="http://schemas.openxmlformats.org/officeDocument/2006/relationships/hyperlink" Target="https://pubmed.ncbi.nlm.nih.gov/9776193/" TargetMode="External"/><Relationship Id="rId4" Type="http://schemas.openxmlformats.org/officeDocument/2006/relationships/hyperlink" Target="https://pubmed.ncbi.nlm.nih.gov/11237498/" TargetMode="External"/><Relationship Id="rId9" Type="http://schemas.openxmlformats.org/officeDocument/2006/relationships/slide" Target="slide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178.xml"/><Relationship Id="rId3" Type="http://schemas.openxmlformats.org/officeDocument/2006/relationships/slide" Target="slide4.xml"/><Relationship Id="rId7" Type="http://schemas.openxmlformats.org/officeDocument/2006/relationships/slide" Target="slide17.xml"/><Relationship Id="rId12" Type="http://schemas.openxmlformats.org/officeDocument/2006/relationships/slide" Target="slide16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141.xml"/><Relationship Id="rId5" Type="http://schemas.openxmlformats.org/officeDocument/2006/relationships/slide" Target="slide9.xml"/><Relationship Id="rId15" Type="http://schemas.openxmlformats.org/officeDocument/2006/relationships/slide" Target="slide183.xml"/><Relationship Id="rId10" Type="http://schemas.openxmlformats.org/officeDocument/2006/relationships/slide" Target="slide50.xml"/><Relationship Id="rId4" Type="http://schemas.openxmlformats.org/officeDocument/2006/relationships/slide" Target="slide6.xml"/><Relationship Id="rId9" Type="http://schemas.openxmlformats.org/officeDocument/2006/relationships/slide" Target="slide29.xml"/><Relationship Id="rId14" Type="http://schemas.openxmlformats.org/officeDocument/2006/relationships/slide" Target="slide18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19727695/" TargetMode="External"/><Relationship Id="rId3" Type="http://schemas.openxmlformats.org/officeDocument/2006/relationships/hyperlink" Target="https://pubmed.ncbi.nlm.nih.gov/15872350;16724209/" TargetMode="External"/><Relationship Id="rId7" Type="http://schemas.openxmlformats.org/officeDocument/2006/relationships/hyperlink" Target="https://pubmed.ncbi.nlm.nih.gov/18022480/" TargetMode="External"/><Relationship Id="rId2" Type="http://schemas.openxmlformats.org/officeDocument/2006/relationships/hyperlink" Target="https://pubmed.ncbi.nlm.nih.gov/16118155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ubmed.ncbi.nlm.nih.gov/17306603/" TargetMode="External"/><Relationship Id="rId5" Type="http://schemas.openxmlformats.org/officeDocument/2006/relationships/hyperlink" Target="https://pubmed.ncbi.nlm.nih.gov/12958562/" TargetMode="External"/><Relationship Id="rId10" Type="http://schemas.openxmlformats.org/officeDocument/2006/relationships/slide" Target="slide2.xml"/><Relationship Id="rId4" Type="http://schemas.openxmlformats.org/officeDocument/2006/relationships/hyperlink" Target="https://pubmed.ncbi.nlm.nih.gov/16724209/" TargetMode="External"/><Relationship Id="rId9" Type="http://schemas.openxmlformats.org/officeDocument/2006/relationships/hyperlink" Target="https://www.leitlinienprogramm-onkologie.de/fileadmin/user_upload/Downloads/Leitlinien/Mundhoehlenkarzinom/Version_3/LL_Mundhoehlenkarzinom_Langversion_3.0.pdf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17968896/" TargetMode="External"/><Relationship Id="rId3" Type="http://schemas.openxmlformats.org/officeDocument/2006/relationships/hyperlink" Target="https://pubmed.ncbi.nlm.nih.gov/15788619/" TargetMode="External"/><Relationship Id="rId7" Type="http://schemas.openxmlformats.org/officeDocument/2006/relationships/hyperlink" Target="https://pubmed.ncbi.nlm.nih.gov/16983105/" TargetMode="External"/><Relationship Id="rId12" Type="http://schemas.openxmlformats.org/officeDocument/2006/relationships/slide" Target="slide2.xml"/><Relationship Id="rId2" Type="http://schemas.openxmlformats.org/officeDocument/2006/relationships/hyperlink" Target="https://pubmed.ncbi.nlm.nih.gov/27217450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ubmed.ncbi.nlm.nih.gov/16000282/" TargetMode="External"/><Relationship Id="rId11" Type="http://schemas.openxmlformats.org/officeDocument/2006/relationships/hyperlink" Target="https://www.leitlinienprogramm-onkologie.de/fileadmin/user_upload/Downloads/Leitlinien/Mundhoehlenkarzinom/Version_3/LL_Mundhoehlenkarzinom_Langversion_3.0.pdf" TargetMode="External"/><Relationship Id="rId5" Type="http://schemas.openxmlformats.org/officeDocument/2006/relationships/hyperlink" Target="https://pubmed.ncbi.nlm.nih.gov/18477804/" TargetMode="External"/><Relationship Id="rId10" Type="http://schemas.openxmlformats.org/officeDocument/2006/relationships/hyperlink" Target="https://pubmed.ncbi.nlm.nih.gov/16337355/" TargetMode="External"/><Relationship Id="rId4" Type="http://schemas.openxmlformats.org/officeDocument/2006/relationships/hyperlink" Target="https://pubmed.ncbi.nlm.nih.gov/20929295/" TargetMode="External"/><Relationship Id="rId9" Type="http://schemas.openxmlformats.org/officeDocument/2006/relationships/hyperlink" Target="https://pubmed.ncbi.nlm.nih.gov/8466744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10674615/" TargetMode="External"/><Relationship Id="rId2" Type="http://schemas.openxmlformats.org/officeDocument/2006/relationships/hyperlink" Target="https://pubmed.ncbi.nlm.nih.gov/9539556/" TargetMode="External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hyperlink" Target="https://www.leitlinienprogramm-onkologie.de/fileadmin/user_upload/Downloads/Leitlinien/Mundhoehlenkarzinom/Version_3/LL_Mundhoehlenkarzinom_Langversion_3.0.pdf" TargetMode="External"/><Relationship Id="rId4" Type="http://schemas.openxmlformats.org/officeDocument/2006/relationships/hyperlink" Target="https://pubmed.ncbi.nlm.nih.gov/9724374/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12383307/" TargetMode="External"/><Relationship Id="rId7" Type="http://schemas.openxmlformats.org/officeDocument/2006/relationships/slide" Target="slide2.xml"/><Relationship Id="rId2" Type="http://schemas.openxmlformats.org/officeDocument/2006/relationships/hyperlink" Target="https://pubmed.ncbi.nlm.nih.gov/19371453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leitlinienprogramm-onkologie.de/fileadmin/user_upload/Downloads/Leitlinien/Mundhoehlenkarzinom/Version_3/LL_Mundhoehlenkarzinom_Langversion_3.0.pdf" TargetMode="External"/><Relationship Id="rId5" Type="http://schemas.openxmlformats.org/officeDocument/2006/relationships/hyperlink" Target="https://pubmed.ncbi.nlm.nih.gov/19475554/" TargetMode="External"/><Relationship Id="rId4" Type="http://schemas.openxmlformats.org/officeDocument/2006/relationships/hyperlink" Target="https://pubmed.ncbi.nlm.nih.gov/16136584/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10983949/" TargetMode="External"/><Relationship Id="rId2" Type="http://schemas.openxmlformats.org/officeDocument/2006/relationships/hyperlink" Target="https://pubmed.ncbi.nlm.nih.gov/12136522/" TargetMode="External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hyperlink" Target="https://www.leitlinienprogramm-onkologie.de/fileadmin/user_upload/Downloads/Leitlinien/Mundhoehlenkarzinom/Version_3/LL_Mundhoehlenkarzinom_Langversion_3.0.pdf" TargetMode="External"/><Relationship Id="rId4" Type="http://schemas.openxmlformats.org/officeDocument/2006/relationships/hyperlink" Target="https://pubmed.ncbi.nlm.nih.gov/18769975/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https://pubmed.ncbi.nlm.nih.gov/18187997/" TargetMode="External"/><Relationship Id="rId7" Type="http://schemas.openxmlformats.org/officeDocument/2006/relationships/hyperlink" Target="https://www.leitlinienprogramm-onkologie.de/fileadmin/user_upload/Downloads/Leitlinien/Larynxkarzinom/Version1.1/LL_Larynxkarzinom_Langversion_1.1.pdf" TargetMode="External"/><Relationship Id="rId2" Type="http://schemas.openxmlformats.org/officeDocument/2006/relationships/hyperlink" Target="https://pubmed.ncbi.nlm.nih.gov/20735322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ubmed.ncbi.nlm.nih.gov/21658990/" TargetMode="External"/><Relationship Id="rId5" Type="http://schemas.openxmlformats.org/officeDocument/2006/relationships/hyperlink" Target="https://pubmed.ncbi.nlm.nih.gov/27007578/" TargetMode="External"/><Relationship Id="rId4" Type="http://schemas.openxmlformats.org/officeDocument/2006/relationships/hyperlink" Target="https://pubmed.ncbi.nlm.nih.gov/22249837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27841123/" TargetMode="External"/><Relationship Id="rId2" Type="http://schemas.openxmlformats.org/officeDocument/2006/relationships/hyperlink" Target="https://pubmed.ncbi.nlm.nih.gov/27007578/" TargetMode="Externa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29243245/" TargetMode="External"/><Relationship Id="rId3" Type="http://schemas.openxmlformats.org/officeDocument/2006/relationships/hyperlink" Target="https://pubmed.ncbi.nlm.nih.gov/31416685/" TargetMode="External"/><Relationship Id="rId7" Type="http://schemas.openxmlformats.org/officeDocument/2006/relationships/hyperlink" Target="https://pubmed.ncbi.nlm.nih.gov/33290171/" TargetMode="External"/><Relationship Id="rId2" Type="http://schemas.openxmlformats.org/officeDocument/2006/relationships/hyperlink" Target="https://pubmed.ncbi.nlm.nih.gov/35482348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ubmed.ncbi.nlm.nih.gov/29598952/" TargetMode="External"/><Relationship Id="rId5" Type="http://schemas.openxmlformats.org/officeDocument/2006/relationships/hyperlink" Target="https://pubmed.ncbi.nlm.nih.gov/30409323/" TargetMode="External"/><Relationship Id="rId4" Type="http://schemas.openxmlformats.org/officeDocument/2006/relationships/hyperlink" Target="https://pubmed.ncbi.nlm.nih.gov/34995124/" TargetMode="External"/><Relationship Id="rId9" Type="http://schemas.openxmlformats.org/officeDocument/2006/relationships/slide" Target="slide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29243245/" TargetMode="External"/><Relationship Id="rId3" Type="http://schemas.openxmlformats.org/officeDocument/2006/relationships/hyperlink" Target="https://pubmed.ncbi.nlm.nih.gov/31416685/" TargetMode="External"/><Relationship Id="rId7" Type="http://schemas.openxmlformats.org/officeDocument/2006/relationships/hyperlink" Target="https://pubmed.ncbi.nlm.nih.gov/33290171/" TargetMode="External"/><Relationship Id="rId2" Type="http://schemas.openxmlformats.org/officeDocument/2006/relationships/hyperlink" Target="https://pubmed.ncbi.nlm.nih.gov/35482348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ubmed.ncbi.nlm.nih.gov/29598952/" TargetMode="External"/><Relationship Id="rId5" Type="http://schemas.openxmlformats.org/officeDocument/2006/relationships/hyperlink" Target="https://pubmed.ncbi.nlm.nih.gov/30409323/" TargetMode="External"/><Relationship Id="rId4" Type="http://schemas.openxmlformats.org/officeDocument/2006/relationships/hyperlink" Target="https://pubmed.ncbi.nlm.nih.gov/34995124/" TargetMode="External"/><Relationship Id="rId9" Type="http://schemas.openxmlformats.org/officeDocument/2006/relationships/slide" Target="slide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https://pubmed.ncbi.nlm.nih.gov/29243245/" TargetMode="Externa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https://pubmed.ncbi.nlm.nih.gov/28107500/" TargetMode="External"/><Relationship Id="rId7" Type="http://schemas.openxmlformats.org/officeDocument/2006/relationships/hyperlink" Target="https://pubmed.ncbi.nlm.nih.gov/26996243/" TargetMode="External"/><Relationship Id="rId2" Type="http://schemas.openxmlformats.org/officeDocument/2006/relationships/hyperlink" Target="https://pubmed.ncbi.nlm.nih.gov/31627931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ubmed.ncbi.nlm.nih.gov/24816480/" TargetMode="External"/><Relationship Id="rId5" Type="http://schemas.openxmlformats.org/officeDocument/2006/relationships/hyperlink" Target="https://pubmed.ncbi.nlm.nih.gov/25049265/" TargetMode="External"/><Relationship Id="rId4" Type="http://schemas.openxmlformats.org/officeDocument/2006/relationships/hyperlink" Target="https://pubmed.ncbi.nlm.nih.gov/23448352/" TargetMode="Externa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4699271/" TargetMode="External"/><Relationship Id="rId2" Type="http://schemas.openxmlformats.org/officeDocument/2006/relationships/hyperlink" Target="https://pubmed.ncbi.nlm.nih.gov/35463348/" TargetMode="Externa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https://pubmed.ncbi.nlm.nih.gov/PMID31536144/" TargetMode="Externa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29243245/" TargetMode="External"/><Relationship Id="rId2" Type="http://schemas.openxmlformats.org/officeDocument/2006/relationships/hyperlink" Target="https://pubmed.ncbi.nlm.nih.gov/PMID31536144/" TargetMode="Externa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4098030/" TargetMode="External"/><Relationship Id="rId2" Type="http://schemas.openxmlformats.org/officeDocument/2006/relationships/hyperlink" Target="https://pubmed.ncbi.nlm.nih.gov/30449623/" TargetMode="External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hyperlink" Target="https://pubmed.ncbi.nlm.nih.gov/30449625/" TargetMode="Externa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28988426/" TargetMode="External"/><Relationship Id="rId2" Type="http://schemas.openxmlformats.org/officeDocument/2006/relationships/hyperlink" Target="https://pubmed.ncbi.nlm.nih.gov/29243245/" TargetMode="Externa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28737019/" TargetMode="External"/><Relationship Id="rId2" Type="http://schemas.openxmlformats.org/officeDocument/2006/relationships/hyperlink" Target="https://pubmed.ncbi.nlm.nih.gov/29243245/" TargetMode="Externa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19446902/" TargetMode="External"/><Relationship Id="rId2" Type="http://schemas.openxmlformats.org/officeDocument/2006/relationships/hyperlink" Target="https://www.leitlinienprogramm-onkologie.de/fileadmin/user_upload/Downloads/Leitlinien/Larynxkarzinom/Version1.1/LL_Larynxkarzinom_Langversion_1.1.pdf" TargetMode="External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hyperlink" Target="https://pubmed.ncbi.nlm.nih.gov/21684027/" TargetMode="Externa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5463348/" TargetMode="External"/><Relationship Id="rId2" Type="http://schemas.openxmlformats.org/officeDocument/2006/relationships/hyperlink" Target="https://pubmed.ncbi.nlm.nih.gov/31345387/" TargetMode="Externa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29243245/" TargetMode="External"/><Relationship Id="rId2" Type="http://schemas.openxmlformats.org/officeDocument/2006/relationships/hyperlink" Target="https://pubmed.ncbi.nlm.nih.gov/PMID31536144/" TargetMode="External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hyperlink" Target="https://pubmed.ncbi.nlm.nih.gov/34546828/" TargetMode="Externa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https://pubmed.ncbi.nlm.nih.gov/29243245/" TargetMode="External"/><Relationship Id="rId7" Type="http://schemas.openxmlformats.org/officeDocument/2006/relationships/hyperlink" Target="https://pubmed.ncbi.nlm.nih.gov/23182993/" TargetMode="External"/><Relationship Id="rId2" Type="http://schemas.openxmlformats.org/officeDocument/2006/relationships/hyperlink" Target="https://www.leitlinienprogramm-onkologie.de/fileadmin/user_upload/Downloads/Leitlinien/Larynxkarzinom/Version1.1/LL_Larynxkarzinom_Langversion_1.1.pdf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ubmed.ncbi.nlm.nih.gov/14645636/" TargetMode="External"/><Relationship Id="rId5" Type="http://schemas.openxmlformats.org/officeDocument/2006/relationships/hyperlink" Target="https://pubmed.ncbi.nlm.nih.gov/21684027/" TargetMode="External"/><Relationship Id="rId4" Type="http://schemas.openxmlformats.org/officeDocument/2006/relationships/hyperlink" Target="https://pubmed.ncbi.nlm.nih.gov/19446902/" TargetMode="Externa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4098030/" TargetMode="External"/><Relationship Id="rId2" Type="http://schemas.openxmlformats.org/officeDocument/2006/relationships/hyperlink" Target="https://pubmed.ncbi.nlm.nih.gov/30449625/" TargetMode="External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hyperlink" Target="https://pubmed.ncbi.nlm.nih.gov/30449623/" TargetMode="Externa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4098030/" TargetMode="External"/><Relationship Id="rId7" Type="http://schemas.openxmlformats.org/officeDocument/2006/relationships/slide" Target="slide2.xml"/><Relationship Id="rId2" Type="http://schemas.openxmlformats.org/officeDocument/2006/relationships/hyperlink" Target="https://pubmed.ncbi.nlm.nih.gov/30449623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ubmed.ncbi.nlm.nih.gov/16467544/" TargetMode="External"/><Relationship Id="rId5" Type="http://schemas.openxmlformats.org/officeDocument/2006/relationships/hyperlink" Target="https://pubmed.ncbi.nlm.nih.gov/26712222/" TargetMode="External"/><Relationship Id="rId4" Type="http://schemas.openxmlformats.org/officeDocument/2006/relationships/hyperlink" Target="https://pubmed.ncbi.nlm.nih.gov/30449625/" TargetMode="Externa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27086480/" TargetMode="External"/><Relationship Id="rId2" Type="http://schemas.openxmlformats.org/officeDocument/2006/relationships/hyperlink" Target="https://pubmed.ncbi.nlm.nih.gov/18164833/" TargetMode="Externa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eitlinienprogramm-onkologie.de/fileadmin/user_upload/Downloads/Leitlinien/Larynxkarzinom/Version1.1/LL_Larynxkarzinom_Langversion_1.1.pdf" TargetMode="External"/><Relationship Id="rId3" Type="http://schemas.openxmlformats.org/officeDocument/2006/relationships/hyperlink" Target="https://pubmed.ncbi.nlm.nih.gov/34331477/" TargetMode="External"/><Relationship Id="rId7" Type="http://schemas.openxmlformats.org/officeDocument/2006/relationships/hyperlink" Target="https://pubmed.ncbi.nlm.nih.gov/15128894/" TargetMode="External"/><Relationship Id="rId2" Type="http://schemas.openxmlformats.org/officeDocument/2006/relationships/hyperlink" Target="https://pubmed.ncbi.nlm.nih.gov/29103745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ubmed.ncbi.nlm.nih.gov/15128893/" TargetMode="External"/><Relationship Id="rId5" Type="http://schemas.openxmlformats.org/officeDocument/2006/relationships/hyperlink" Target="https://pubmed.ncbi.nlm.nih.gov/22749632/" TargetMode="External"/><Relationship Id="rId10" Type="http://schemas.openxmlformats.org/officeDocument/2006/relationships/slide" Target="slide2.xml"/><Relationship Id="rId4" Type="http://schemas.openxmlformats.org/officeDocument/2006/relationships/hyperlink" Target="https://pubmed.ncbi.nlm.nih.gov/28323338/" TargetMode="External"/><Relationship Id="rId9" Type="http://schemas.openxmlformats.org/officeDocument/2006/relationships/hyperlink" Target="https://ascopubs.org/doi/abs/10.1200/jco.2006.24.18_suppl.5507" TargetMode="Externa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12598339/" TargetMode="External"/><Relationship Id="rId2" Type="http://schemas.openxmlformats.org/officeDocument/2006/relationships/hyperlink" Target="https://pubmed.ncbi.nlm.nih.gov/19884543/" TargetMode="External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hyperlink" Target="https://www.leitlinienprogramm-onkologie.de/fileadmin/user_upload/Downloads/Leitlinien/Mundhoehlenkarzinom/Version_3/LL_Mundhoehlenkarzinom_Langversion_3.0.pdf" TargetMode="External"/><Relationship Id="rId4" Type="http://schemas.openxmlformats.org/officeDocument/2006/relationships/hyperlink" Target="https://pubmed.ncbi.nlm.nih.gov/10768432/" TargetMode="Externa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4165223/" TargetMode="External"/><Relationship Id="rId2" Type="http://schemas.openxmlformats.org/officeDocument/2006/relationships/hyperlink" Target="https://pubmed.ncbi.nlm.nih.gov/29080963/" TargetMode="External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hyperlink" Target="https://pubmed.ncbi.nlm.nih.gov/23448352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: diagonal liegende Ecken abgeschnitten 2">
            <a:extLst>
              <a:ext uri="{FF2B5EF4-FFF2-40B4-BE49-F238E27FC236}">
                <a16:creationId xmlns:a16="http://schemas.microsoft.com/office/drawing/2014/main" id="{FCE358CF-BB63-A64B-33BB-F93A3A069F0F}"/>
              </a:ext>
            </a:extLst>
          </p:cNvPr>
          <p:cNvSpPr/>
          <p:nvPr/>
        </p:nvSpPr>
        <p:spPr>
          <a:xfrm>
            <a:off x="656486" y="1196752"/>
            <a:ext cx="7848872" cy="4464496"/>
          </a:xfrm>
          <a:prstGeom prst="snip2DiagRect">
            <a:avLst/>
          </a:prstGeom>
          <a:solidFill>
            <a:srgbClr val="FFE3BD"/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Rechteck: obere Ecken abgerundet 5">
            <a:extLst>
              <a:ext uri="{FF2B5EF4-FFF2-40B4-BE49-F238E27FC236}">
                <a16:creationId xmlns:a16="http://schemas.microsoft.com/office/drawing/2014/main" id="{67C592BE-6958-75D7-18E4-8CD6F688587C}"/>
              </a:ext>
            </a:extLst>
          </p:cNvPr>
          <p:cNvSpPr/>
          <p:nvPr/>
        </p:nvSpPr>
        <p:spPr>
          <a:xfrm rot="16200000">
            <a:off x="5381472" y="891336"/>
            <a:ext cx="2125103" cy="4176095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>
            <a:normAutofit/>
          </a:bodyPr>
          <a:lstStyle/>
          <a:p>
            <a:r>
              <a:rPr lang="de-DE" b="1" dirty="0">
                <a:solidFill>
                  <a:schemeClr val="tx1"/>
                </a:solidFill>
              </a:rPr>
              <a:t>S3-Leitlinie Diagnostik, Therapie, Prävention und Nachsorge des Oro- und Hypopharynxkarzinoms</a:t>
            </a:r>
          </a:p>
          <a:p>
            <a:endParaRPr lang="de-DE" dirty="0">
              <a:solidFill>
                <a:schemeClr val="tx1"/>
              </a:solidFill>
            </a:endParaRPr>
          </a:p>
          <a:p>
            <a:r>
              <a:rPr lang="de-DE" sz="1200" dirty="0">
                <a:solidFill>
                  <a:schemeClr val="tx1"/>
                </a:solidFill>
              </a:rPr>
              <a:t>Langversion 1.0 – März 2024</a:t>
            </a:r>
          </a:p>
          <a:p>
            <a:r>
              <a:rPr lang="de-DE" sz="1200" dirty="0">
                <a:solidFill>
                  <a:schemeClr val="tx1"/>
                </a:solidFill>
              </a:rPr>
              <a:t>AWMF-Registernummer: 017-082OL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05"/>
    </mc:Choice>
    <mc:Fallback xmlns="">
      <p:transition spd="slow" advTm="3100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000"/>
            </a:pPr>
            <a:r>
              <a:t>Piktogramm Oropharynx seitlich (Frenzel 2012)</a:t>
            </a:r>
          </a:p>
        </p:txBody>
      </p:sp>
      <p:pic>
        <p:nvPicPr>
          <p:cNvPr id="3" name="Picture 2" descr="a7716c3d720a4ff385205254d096f49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337" y="1890000"/>
            <a:ext cx="6983325" cy="424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3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1514872"/>
          </a:xfrm>
        </p:spPr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8: </a:t>
            </a:r>
            <a:r>
              <a:rPr sz="2400" dirty="0" err="1"/>
              <a:t>Behandlungsempfehlungen</a:t>
            </a:r>
            <a:r>
              <a:rPr sz="2400" dirty="0"/>
              <a:t> in der </a:t>
            </a:r>
            <a:r>
              <a:rPr sz="2400" dirty="0" err="1"/>
              <a:t>Primärtherapie</a:t>
            </a:r>
            <a:r>
              <a:rPr sz="2400" dirty="0"/>
              <a:t> des Oro- und </a:t>
            </a:r>
            <a:r>
              <a:rPr sz="2400" dirty="0" err="1"/>
              <a:t>Hypopharynxkarzinoms</a:t>
            </a:r>
            <a:r>
              <a:rPr sz="2400" dirty="0"/>
              <a:t> </a:t>
            </a:r>
            <a:r>
              <a:rPr sz="2400" dirty="0" err="1"/>
              <a:t>unter</a:t>
            </a:r>
            <a:r>
              <a:rPr sz="2400" dirty="0"/>
              <a:t> </a:t>
            </a:r>
            <a:r>
              <a:rPr sz="2400" dirty="0" err="1"/>
              <a:t>Berücksichtigung</a:t>
            </a:r>
            <a:r>
              <a:rPr sz="2400" dirty="0"/>
              <a:t> </a:t>
            </a:r>
            <a:r>
              <a:rPr sz="2400" dirty="0" err="1"/>
              <a:t>Effektivität</a:t>
            </a:r>
            <a:r>
              <a:rPr sz="2400" dirty="0"/>
              <a:t>, </a:t>
            </a:r>
            <a:r>
              <a:rPr sz="2400" dirty="0" err="1"/>
              <a:t>Funktionalität</a:t>
            </a:r>
            <a:r>
              <a:rPr sz="2400" dirty="0"/>
              <a:t> und </a:t>
            </a:r>
            <a:r>
              <a:rPr sz="2400" dirty="0" err="1"/>
              <a:t>Lebensqualität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8.4: Hypopharynx-</a:t>
            </a:r>
            <a:r>
              <a:rPr sz="1400" dirty="0" err="1"/>
              <a:t>Karzinome</a:t>
            </a:r>
            <a:r>
              <a:rPr sz="1400" dirty="0"/>
              <a:t> in den UICC </a:t>
            </a:r>
            <a:r>
              <a:rPr sz="1400" dirty="0" err="1"/>
              <a:t>Stadien</a:t>
            </a:r>
            <a:r>
              <a:rPr sz="1400" dirty="0"/>
              <a:t> I und II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702466"/>
              </p:ext>
            </p:extLst>
          </p:nvPr>
        </p:nvGraphicFramePr>
        <p:xfrm>
          <a:off x="228600" y="2564904"/>
          <a:ext cx="7920000" cy="199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8.52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Evidenzbasierte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/>
                      </a:pPr>
                      <a:r>
                        <a:rPr dirty="0" err="1"/>
                        <a:t>Empfehlungsgrad</a:t>
                      </a:r>
                      <a:endParaRPr dirty="0"/>
                    </a:p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A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 err="1">
                          <a:latin typeface="Lucida Sans"/>
                        </a:rPr>
                        <a:t>Hypopharynxkarzinome</a:t>
                      </a:r>
                      <a:r>
                        <a:rPr sz="1000" b="0" i="0" u="none" dirty="0">
                          <a:latin typeface="Lucida Sans"/>
                        </a:rPr>
                        <a:t> in den </a:t>
                      </a:r>
                      <a:r>
                        <a:rPr sz="1000" b="0" i="0" u="none" dirty="0" err="1">
                          <a:latin typeface="Lucida Sans"/>
                        </a:rPr>
                        <a:t>Stadien</a:t>
                      </a:r>
                      <a:r>
                        <a:rPr sz="1000" b="0" i="0" u="none" dirty="0">
                          <a:latin typeface="Lucida Sans"/>
                        </a:rPr>
                        <a:t> cT1-cT2 cN0 cM0 </a:t>
                      </a:r>
                      <a:r>
                        <a:rPr sz="1000" b="0" i="0" u="none" dirty="0" err="1">
                          <a:latin typeface="Lucida Sans"/>
                        </a:rPr>
                        <a:t>sollen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entweder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primären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Resektion</a:t>
                      </a:r>
                      <a:r>
                        <a:rPr sz="1000" b="0" i="0" u="none" dirty="0">
                          <a:latin typeface="Lucida Sans"/>
                        </a:rPr>
                        <a:t> +/- </a:t>
                      </a:r>
                      <a:r>
                        <a:rPr sz="1000" b="0" i="0" u="none" dirty="0" err="1">
                          <a:latin typeface="Lucida Sans"/>
                        </a:rPr>
                        <a:t>einer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adjuvanten</a:t>
                      </a:r>
                      <a:r>
                        <a:rPr sz="1000" b="0" i="0" u="none" dirty="0">
                          <a:latin typeface="Lucida Sans"/>
                        </a:rPr>
                        <a:t> Radio-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Radiochemotherapie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primären</a:t>
                      </a:r>
                      <a:r>
                        <a:rPr sz="1000" b="0" i="0" u="none" dirty="0">
                          <a:latin typeface="Lucida Sans"/>
                        </a:rPr>
                        <a:t> Radio-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Radiochemotherapie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behandelt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Level of Evidence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>
                          <a:latin typeface="Lucida Sans"/>
                        </a:rPr>
                        <a:t>⊕⊝⊝⊝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Literatur</a:t>
                      </a:r>
                      <a:endParaRPr dirty="0"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dirty="0">
                          <a:solidFill>
                            <a:srgbClr val="F7BF66"/>
                          </a:solidFill>
                          <a:hlinkClick r:id="rId2"/>
                        </a:rPr>
                        <a:t>[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2"/>
                        </a:rPr>
                        <a:t>Burbure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2"/>
                        </a:rPr>
                        <a:t>, N 2021]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017-082OL-1.0-8.52-2024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3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1370856"/>
          </a:xfrm>
        </p:spPr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8: </a:t>
            </a:r>
            <a:r>
              <a:rPr sz="2400" dirty="0" err="1"/>
              <a:t>Behandlungsempfehlungen</a:t>
            </a:r>
            <a:r>
              <a:rPr sz="2400" dirty="0"/>
              <a:t> in der </a:t>
            </a:r>
            <a:r>
              <a:rPr sz="2400" dirty="0" err="1"/>
              <a:t>Primärtherapie</a:t>
            </a:r>
            <a:r>
              <a:rPr sz="2400" dirty="0"/>
              <a:t> des Oro- und </a:t>
            </a:r>
            <a:r>
              <a:rPr sz="2400" dirty="0" err="1"/>
              <a:t>Hypopharynxkarzinoms</a:t>
            </a:r>
            <a:r>
              <a:rPr sz="2400" dirty="0"/>
              <a:t> </a:t>
            </a:r>
            <a:r>
              <a:rPr sz="2400" dirty="0" err="1"/>
              <a:t>unter</a:t>
            </a:r>
            <a:r>
              <a:rPr sz="2400" dirty="0"/>
              <a:t> </a:t>
            </a:r>
            <a:r>
              <a:rPr sz="2400" dirty="0" err="1"/>
              <a:t>Berücksichtigung</a:t>
            </a:r>
            <a:r>
              <a:rPr sz="2400" dirty="0"/>
              <a:t> </a:t>
            </a:r>
            <a:r>
              <a:rPr sz="2400" dirty="0" err="1"/>
              <a:t>Effektivität</a:t>
            </a:r>
            <a:r>
              <a:rPr sz="2400" dirty="0"/>
              <a:t>, </a:t>
            </a:r>
            <a:r>
              <a:rPr sz="2400" dirty="0" err="1"/>
              <a:t>Funktionalität</a:t>
            </a:r>
            <a:r>
              <a:rPr sz="2400" dirty="0"/>
              <a:t> und </a:t>
            </a:r>
            <a:r>
              <a:rPr sz="2400" dirty="0" err="1"/>
              <a:t>Lebensqualität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8.4: Hypopharynx-</a:t>
            </a:r>
            <a:r>
              <a:rPr sz="1400" dirty="0" err="1"/>
              <a:t>Karzinome</a:t>
            </a:r>
            <a:r>
              <a:rPr sz="1400" dirty="0"/>
              <a:t> in den UICC </a:t>
            </a:r>
            <a:r>
              <a:rPr sz="1400" dirty="0" err="1"/>
              <a:t>Stadien</a:t>
            </a:r>
            <a:r>
              <a:rPr sz="1400" dirty="0"/>
              <a:t> I und II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80400"/>
              </p:ext>
            </p:extLst>
          </p:nvPr>
        </p:nvGraphicFramePr>
        <p:xfrm>
          <a:off x="236488" y="2445336"/>
          <a:ext cx="7920000" cy="127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8.5</a:t>
                      </a:r>
                      <a:r>
                        <a:rPr lang="de-DE" dirty="0"/>
                        <a:t>3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Konsensbasierte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sz="1000" b="0" i="0" u="none" dirty="0">
                          <a:latin typeface="Lucida Sans"/>
                        </a:rPr>
                        <a:t>Bei </a:t>
                      </a:r>
                      <a:r>
                        <a:rPr sz="1000" b="0" i="0" u="none" dirty="0" err="1">
                          <a:latin typeface="Lucida Sans"/>
                        </a:rPr>
                        <a:t>einer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primär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nicht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operativen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Patienten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Hypopharynxkarzinomen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im</a:t>
                      </a:r>
                      <a:r>
                        <a:rPr sz="1000" b="0" i="0" u="none" dirty="0">
                          <a:latin typeface="Lucida Sans"/>
                        </a:rPr>
                        <a:t> den </a:t>
                      </a:r>
                      <a:r>
                        <a:rPr sz="1000" b="0" i="0" u="none" dirty="0" err="1">
                          <a:latin typeface="Lucida Sans"/>
                        </a:rPr>
                        <a:t>Stadien</a:t>
                      </a:r>
                      <a:r>
                        <a:rPr sz="1000" b="0" i="0" u="none" dirty="0">
                          <a:latin typeface="Lucida Sans"/>
                        </a:rPr>
                        <a:t> I-II (UICC 8. </a:t>
                      </a:r>
                      <a:r>
                        <a:rPr sz="1000" b="0" i="0" u="none" dirty="0" err="1">
                          <a:latin typeface="Lucida Sans"/>
                        </a:rPr>
                        <a:t>Ausgabe</a:t>
                      </a:r>
                      <a:r>
                        <a:rPr sz="1000" b="0" i="0" u="none" dirty="0">
                          <a:latin typeface="Lucida Sans"/>
                        </a:rPr>
                        <a:t>)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alleinige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Strahlentherapie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erhalten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Bei </a:t>
                      </a:r>
                      <a:r>
                        <a:rPr sz="1000" b="0" i="0" u="none" dirty="0" err="1">
                          <a:latin typeface="Lucida Sans"/>
                        </a:rPr>
                        <a:t>größeren</a:t>
                      </a:r>
                      <a:r>
                        <a:rPr sz="1000" b="0" i="0" u="none" dirty="0">
                          <a:latin typeface="Lucida Sans"/>
                        </a:rPr>
                        <a:t> T2 </a:t>
                      </a:r>
                      <a:r>
                        <a:rPr sz="1000" b="0" i="0" u="none" dirty="0" err="1">
                          <a:latin typeface="Lucida Sans"/>
                        </a:rPr>
                        <a:t>Tumoren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kann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Radiochemotherapie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angeboten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017-082OL-1.0-8.5</a:t>
                      </a:r>
                      <a:r>
                        <a:rPr lang="de-DE" dirty="0"/>
                        <a:t>3</a:t>
                      </a:r>
                      <a:r>
                        <a:rPr dirty="0"/>
                        <a:t>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1514872"/>
          </a:xfrm>
        </p:spPr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8: </a:t>
            </a:r>
            <a:r>
              <a:rPr sz="2400" dirty="0" err="1"/>
              <a:t>Behandlungsempfehlungen</a:t>
            </a:r>
            <a:r>
              <a:rPr sz="2400" dirty="0"/>
              <a:t> in der </a:t>
            </a:r>
            <a:r>
              <a:rPr sz="2400" dirty="0" err="1"/>
              <a:t>Primärtherapie</a:t>
            </a:r>
            <a:r>
              <a:rPr sz="2400" dirty="0"/>
              <a:t> des Oro- und </a:t>
            </a:r>
            <a:r>
              <a:rPr sz="2400" dirty="0" err="1"/>
              <a:t>Hypopharynxkarzinoms</a:t>
            </a:r>
            <a:r>
              <a:rPr sz="2400" dirty="0"/>
              <a:t> </a:t>
            </a:r>
            <a:r>
              <a:rPr sz="2400" dirty="0" err="1"/>
              <a:t>unter</a:t>
            </a:r>
            <a:r>
              <a:rPr sz="2400" dirty="0"/>
              <a:t> </a:t>
            </a:r>
            <a:r>
              <a:rPr sz="2400" dirty="0" err="1"/>
              <a:t>Berücksichtigung</a:t>
            </a:r>
            <a:r>
              <a:rPr sz="2400" dirty="0"/>
              <a:t> </a:t>
            </a:r>
            <a:r>
              <a:rPr sz="2400" dirty="0" err="1"/>
              <a:t>Effektivität</a:t>
            </a:r>
            <a:r>
              <a:rPr sz="2400" dirty="0"/>
              <a:t>, </a:t>
            </a:r>
            <a:r>
              <a:rPr sz="2400" dirty="0" err="1"/>
              <a:t>Funktionalität</a:t>
            </a:r>
            <a:r>
              <a:rPr sz="2400" dirty="0"/>
              <a:t> und </a:t>
            </a:r>
            <a:r>
              <a:rPr sz="2400" dirty="0" err="1"/>
              <a:t>Lebensqualität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8.4: Hypopharynx-</a:t>
            </a:r>
            <a:r>
              <a:rPr sz="1400" dirty="0" err="1"/>
              <a:t>Karzinome</a:t>
            </a:r>
            <a:r>
              <a:rPr sz="1400" dirty="0"/>
              <a:t> in den UICC </a:t>
            </a:r>
            <a:r>
              <a:rPr sz="1400" dirty="0" err="1"/>
              <a:t>Stadien</a:t>
            </a:r>
            <a:r>
              <a:rPr sz="1400" dirty="0"/>
              <a:t> I und II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702820"/>
              </p:ext>
            </p:extLst>
          </p:nvPr>
        </p:nvGraphicFramePr>
        <p:xfrm>
          <a:off x="244748" y="2507900"/>
          <a:ext cx="7920000" cy="112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8.5</a:t>
                      </a:r>
                      <a:r>
                        <a:rPr lang="de-DE" dirty="0"/>
                        <a:t>4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Konsensbasierte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 err="1">
                          <a:latin typeface="Lucida Sans"/>
                        </a:rPr>
                        <a:t>Wenn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im</a:t>
                      </a:r>
                      <a:r>
                        <a:rPr sz="1000" b="0" i="0" u="none" dirty="0">
                          <a:latin typeface="Lucida Sans"/>
                        </a:rPr>
                        <a:t> Stadium II </a:t>
                      </a:r>
                      <a:r>
                        <a:rPr sz="1000" b="0" i="0" u="none" dirty="0" err="1">
                          <a:latin typeface="Lucida Sans"/>
                        </a:rPr>
                        <a:t>bei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Hypopharynxkarzinomen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Radiochemotherapie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indiziert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wird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 dirty="0" err="1">
                          <a:latin typeface="Lucida Sans"/>
                        </a:rPr>
                        <a:t>sollte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Cisplatin-</a:t>
                      </a:r>
                      <a:r>
                        <a:rPr sz="1000" b="0" i="0" u="none" dirty="0" err="1">
                          <a:latin typeface="Lucida Sans"/>
                        </a:rPr>
                        <a:t>basierte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Chemotherapie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simultan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zur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Radiotherapie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appliziert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017-082OL-1.0-8.5</a:t>
                      </a:r>
                      <a:r>
                        <a:rPr lang="de-DE" dirty="0"/>
                        <a:t>4</a:t>
                      </a:r>
                      <a:r>
                        <a:rPr dirty="0"/>
                        <a:t>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1500200"/>
          </a:xfrm>
        </p:spPr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8: </a:t>
            </a:r>
            <a:r>
              <a:rPr sz="2400" dirty="0" err="1"/>
              <a:t>Behandlungsempfehlungen</a:t>
            </a:r>
            <a:r>
              <a:rPr sz="2400" dirty="0"/>
              <a:t> in der </a:t>
            </a:r>
            <a:r>
              <a:rPr sz="2400" dirty="0" err="1"/>
              <a:t>Primärtherapie</a:t>
            </a:r>
            <a:r>
              <a:rPr sz="2400" dirty="0"/>
              <a:t> des Oro- und </a:t>
            </a:r>
            <a:r>
              <a:rPr sz="2400" dirty="0" err="1"/>
              <a:t>Hypopharynxkarzinoms</a:t>
            </a:r>
            <a:r>
              <a:rPr sz="2400" dirty="0"/>
              <a:t> </a:t>
            </a:r>
            <a:r>
              <a:rPr sz="2400" dirty="0" err="1"/>
              <a:t>unter</a:t>
            </a:r>
            <a:r>
              <a:rPr sz="2400" dirty="0"/>
              <a:t> </a:t>
            </a:r>
            <a:r>
              <a:rPr sz="2400" dirty="0" err="1"/>
              <a:t>Berücksichtigung</a:t>
            </a:r>
            <a:r>
              <a:rPr sz="2400" dirty="0"/>
              <a:t> </a:t>
            </a:r>
            <a:r>
              <a:rPr sz="2400" dirty="0" err="1"/>
              <a:t>Effektivität</a:t>
            </a:r>
            <a:r>
              <a:rPr sz="2400" dirty="0"/>
              <a:t>, </a:t>
            </a:r>
            <a:r>
              <a:rPr sz="2400" dirty="0" err="1"/>
              <a:t>Funktionalität</a:t>
            </a:r>
            <a:r>
              <a:rPr sz="2400" dirty="0"/>
              <a:t> und </a:t>
            </a:r>
            <a:r>
              <a:rPr sz="2400" dirty="0" err="1"/>
              <a:t>Lebensqualität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8.4: Hypopharynx-</a:t>
            </a:r>
            <a:r>
              <a:rPr sz="1400" dirty="0" err="1"/>
              <a:t>Karzinome</a:t>
            </a:r>
            <a:r>
              <a:rPr sz="1400" dirty="0"/>
              <a:t> in den UICC </a:t>
            </a:r>
            <a:r>
              <a:rPr sz="1400" dirty="0" err="1"/>
              <a:t>Stadien</a:t>
            </a:r>
            <a:r>
              <a:rPr sz="1400" dirty="0"/>
              <a:t> I und II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242051"/>
              </p:ext>
            </p:extLst>
          </p:nvPr>
        </p:nvGraphicFramePr>
        <p:xfrm>
          <a:off x="228600" y="2262200"/>
          <a:ext cx="7920000" cy="127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8.5</a:t>
                      </a:r>
                      <a:r>
                        <a:rPr lang="de-DE" dirty="0"/>
                        <a:t>5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Konsensbasiertes</a:t>
                      </a:r>
                      <a:r>
                        <a:rPr dirty="0"/>
                        <a:t> Statement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Bei </a:t>
                      </a:r>
                      <a:r>
                        <a:rPr sz="1000" b="0" i="0" u="none" dirty="0" err="1">
                          <a:latin typeface="Lucida Sans"/>
                        </a:rPr>
                        <a:t>Patienten</a:t>
                      </a:r>
                      <a:r>
                        <a:rPr sz="1000" b="0" i="0" u="none" dirty="0">
                          <a:latin typeface="Lucida Sans"/>
                        </a:rPr>
                        <a:t>, die z. B. </a:t>
                      </a:r>
                      <a:r>
                        <a:rPr sz="1000" b="0" i="0" u="none" dirty="0" err="1">
                          <a:latin typeface="Lucida Sans"/>
                        </a:rPr>
                        <a:t>aufgrund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eingeschränkten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Nierenfunktion</a:t>
                      </a:r>
                      <a:r>
                        <a:rPr sz="1000" b="0" i="0" u="none" dirty="0">
                          <a:latin typeface="Lucida Sans"/>
                        </a:rPr>
                        <a:t> Cisplatin </a:t>
                      </a:r>
                      <a:r>
                        <a:rPr sz="1000" b="0" i="0" u="none" dirty="0" err="1">
                          <a:latin typeface="Lucida Sans"/>
                        </a:rPr>
                        <a:t>nicht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erhalten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können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 dirty="0" err="1">
                          <a:latin typeface="Lucida Sans"/>
                        </a:rPr>
                        <a:t>können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als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simultane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Systemtherapie</a:t>
                      </a:r>
                      <a:r>
                        <a:rPr sz="1000" b="0" i="0" u="none" dirty="0">
                          <a:latin typeface="Lucida Sans"/>
                        </a:rPr>
                        <a:t> Mitomycin C + 5-FU, Carboplatin + 5-FU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</a:t>
                      </a:r>
                      <a:r>
                        <a:rPr sz="1000" b="0" i="0" u="none" dirty="0">
                          <a:latin typeface="Lucida Sans"/>
                        </a:rPr>
                        <a:t> </a:t>
                      </a:r>
                      <a:r>
                        <a:rPr sz="1000" b="0" i="0" u="none" dirty="0" err="1">
                          <a:latin typeface="Lucida Sans"/>
                        </a:rPr>
                        <a:t>Taxan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eingesetzt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017-082OL-1.0-8.5</a:t>
                      </a:r>
                      <a:r>
                        <a:rPr lang="de-DE" dirty="0"/>
                        <a:t>5</a:t>
                      </a:r>
                      <a:r>
                        <a:rPr dirty="0"/>
                        <a:t>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1658888"/>
          </a:xfrm>
        </p:spPr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8: </a:t>
            </a:r>
            <a:r>
              <a:rPr sz="2400" dirty="0" err="1"/>
              <a:t>Behandlungsempfehlungen</a:t>
            </a:r>
            <a:r>
              <a:rPr sz="2400" dirty="0"/>
              <a:t> in der </a:t>
            </a:r>
            <a:r>
              <a:rPr sz="2400" dirty="0" err="1"/>
              <a:t>Primärtherapie</a:t>
            </a:r>
            <a:r>
              <a:rPr sz="2400" dirty="0"/>
              <a:t> des Oro- und </a:t>
            </a:r>
            <a:r>
              <a:rPr sz="2400" dirty="0" err="1"/>
              <a:t>Hypopharynxkarzinoms</a:t>
            </a:r>
            <a:r>
              <a:rPr sz="2400" dirty="0"/>
              <a:t> </a:t>
            </a:r>
            <a:r>
              <a:rPr sz="2400" dirty="0" err="1"/>
              <a:t>unter</a:t>
            </a:r>
            <a:r>
              <a:rPr sz="2400" dirty="0"/>
              <a:t> </a:t>
            </a:r>
            <a:r>
              <a:rPr sz="2400" dirty="0" err="1"/>
              <a:t>Berücksichtigung</a:t>
            </a:r>
            <a:r>
              <a:rPr sz="2400" dirty="0"/>
              <a:t> </a:t>
            </a:r>
            <a:r>
              <a:rPr sz="2400" dirty="0" err="1"/>
              <a:t>Effektivität</a:t>
            </a:r>
            <a:r>
              <a:rPr sz="2400" dirty="0"/>
              <a:t>, </a:t>
            </a:r>
            <a:r>
              <a:rPr sz="2400" dirty="0" err="1"/>
              <a:t>Funktionalität</a:t>
            </a:r>
            <a:r>
              <a:rPr sz="2400" dirty="0"/>
              <a:t> und </a:t>
            </a:r>
            <a:r>
              <a:rPr sz="2400" dirty="0" err="1"/>
              <a:t>Lebensqualität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8.4: Hypopharynx-</a:t>
            </a:r>
            <a:r>
              <a:rPr sz="1400" dirty="0" err="1"/>
              <a:t>Karzinome</a:t>
            </a:r>
            <a:r>
              <a:rPr sz="1400" dirty="0"/>
              <a:t> in den UICC </a:t>
            </a:r>
            <a:r>
              <a:rPr sz="1400" dirty="0" err="1"/>
              <a:t>Stadien</a:t>
            </a:r>
            <a:r>
              <a:rPr sz="1400" dirty="0"/>
              <a:t> I und II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929786"/>
              </p:ext>
            </p:extLst>
          </p:nvPr>
        </p:nvGraphicFramePr>
        <p:xfrm>
          <a:off x="360000" y="2564904"/>
          <a:ext cx="7920000" cy="203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8.5</a:t>
                      </a:r>
                      <a:r>
                        <a:rPr lang="de-DE" dirty="0"/>
                        <a:t>6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Konsensbasierte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sz="1000" b="0" i="0" u="none" dirty="0">
                          <a:latin typeface="Lucida Sans"/>
                        </a:rPr>
                        <a:t>Bei </a:t>
                      </a:r>
                      <a:r>
                        <a:rPr sz="1000" b="0" i="0" u="none" dirty="0" err="1">
                          <a:latin typeface="Lucida Sans"/>
                        </a:rPr>
                        <a:t>einer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primärem</a:t>
                      </a:r>
                      <a:r>
                        <a:rPr sz="1000" b="0" i="0" u="none" dirty="0">
                          <a:latin typeface="Lucida Sans"/>
                        </a:rPr>
                        <a:t> Radio-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Radiochemotherapie</a:t>
                      </a:r>
                      <a:r>
                        <a:rPr sz="1000" b="0" i="0" u="none" dirty="0">
                          <a:latin typeface="Lucida Sans"/>
                        </a:rPr>
                        <a:t> von </a:t>
                      </a:r>
                      <a:r>
                        <a:rPr sz="1000" b="0" i="0" u="none" dirty="0" err="1">
                          <a:latin typeface="Lucida Sans"/>
                        </a:rPr>
                        <a:t>Hypopharynxkarzinomen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im</a:t>
                      </a:r>
                      <a:r>
                        <a:rPr sz="1000" b="0" i="0" u="none" dirty="0">
                          <a:latin typeface="Lucida Sans"/>
                        </a:rPr>
                        <a:t> den </a:t>
                      </a:r>
                      <a:r>
                        <a:rPr sz="1000" b="0" i="0" u="none" dirty="0" err="1">
                          <a:latin typeface="Lucida Sans"/>
                        </a:rPr>
                        <a:t>Stadien</a:t>
                      </a:r>
                      <a:r>
                        <a:rPr sz="1000" b="0" i="0" u="none" dirty="0">
                          <a:latin typeface="Lucida Sans"/>
                        </a:rPr>
                        <a:t> I-II (UICC 8. </a:t>
                      </a:r>
                      <a:r>
                        <a:rPr sz="1000" b="0" i="0" u="none" dirty="0" err="1">
                          <a:latin typeface="Lucida Sans"/>
                        </a:rPr>
                        <a:t>Ausgabe</a:t>
                      </a:r>
                      <a:r>
                        <a:rPr sz="1000" b="0" i="0" u="none" dirty="0">
                          <a:latin typeface="Lucida Sans"/>
                        </a:rPr>
                        <a:t>) </a:t>
                      </a:r>
                      <a:r>
                        <a:rPr sz="1000" b="0" i="0" u="none" dirty="0" err="1">
                          <a:latin typeface="Lucida Sans"/>
                        </a:rPr>
                        <a:t>sollte</a:t>
                      </a:r>
                      <a:r>
                        <a:rPr sz="1000" b="0" i="0" u="none" dirty="0">
                          <a:latin typeface="Lucida Sans"/>
                        </a:rPr>
                        <a:t> die </a:t>
                      </a:r>
                      <a:r>
                        <a:rPr sz="1000" b="0" i="0" u="none" dirty="0" err="1">
                          <a:latin typeface="Lucida Sans"/>
                        </a:rPr>
                        <a:t>Strahlentherapie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5 x 2 </a:t>
                      </a:r>
                      <a:r>
                        <a:rPr sz="1000" b="0" i="0" u="none" dirty="0" err="1">
                          <a:latin typeface="Lucida Sans"/>
                        </a:rPr>
                        <a:t>Gy</a:t>
                      </a:r>
                      <a:r>
                        <a:rPr sz="1000" b="0" i="0" u="none" dirty="0">
                          <a:latin typeface="Lucida Sans"/>
                        </a:rPr>
                        <a:t> pro </a:t>
                      </a:r>
                      <a:r>
                        <a:rPr sz="1000" b="0" i="0" u="none" dirty="0" err="1">
                          <a:latin typeface="Lucida Sans"/>
                        </a:rPr>
                        <a:t>Woche</a:t>
                      </a:r>
                      <a:r>
                        <a:rPr sz="1000" b="0" i="0" u="none" dirty="0">
                          <a:latin typeface="Lucida Sans"/>
                        </a:rPr>
                        <a:t> bis </a:t>
                      </a:r>
                      <a:r>
                        <a:rPr sz="1000" b="0" i="0" u="none" dirty="0" err="1">
                          <a:latin typeface="Lucida Sans"/>
                        </a:rPr>
                        <a:t>zu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Zielvolumendosis</a:t>
                      </a:r>
                      <a:r>
                        <a:rPr sz="1000" b="0" i="0" u="none" dirty="0">
                          <a:latin typeface="Lucida Sans"/>
                        </a:rPr>
                        <a:t> von 70 </a:t>
                      </a:r>
                      <a:r>
                        <a:rPr sz="1000" b="0" i="0" u="none" dirty="0" err="1">
                          <a:latin typeface="Lucida Sans"/>
                        </a:rPr>
                        <a:t>Gy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Bereich</a:t>
                      </a:r>
                      <a:r>
                        <a:rPr sz="1000" b="0" i="0" u="none" dirty="0">
                          <a:latin typeface="Lucida Sans"/>
                        </a:rPr>
                        <a:t> der </a:t>
                      </a:r>
                      <a:r>
                        <a:rPr sz="1000" b="0" i="0" u="none" dirty="0" err="1">
                          <a:latin typeface="Lucida Sans"/>
                        </a:rPr>
                        <a:t>befallenen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Lymphknoten</a:t>
                      </a:r>
                      <a:r>
                        <a:rPr sz="1000" b="0" i="0" u="none" dirty="0">
                          <a:latin typeface="Lucida Sans"/>
                        </a:rPr>
                        <a:t> und des </a:t>
                      </a:r>
                      <a:r>
                        <a:rPr sz="1000" b="0" i="0" u="none" dirty="0" err="1">
                          <a:latin typeface="Lucida Sans"/>
                        </a:rPr>
                        <a:t>Primärtumors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erfolgen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anderes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etabliertes</a:t>
                      </a:r>
                      <a:r>
                        <a:rPr sz="1000" b="0" i="0" u="none" dirty="0">
                          <a:latin typeface="Lucida Sans"/>
                        </a:rPr>
                        <a:t> Schema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biologisch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äquivalenter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Gesamtdosis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zur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Anwendung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kommen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Die </a:t>
                      </a:r>
                      <a:r>
                        <a:rPr sz="1000" b="0" i="0" u="none" dirty="0" err="1">
                          <a:latin typeface="Lucida Sans"/>
                        </a:rPr>
                        <a:t>Bestrahlung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nicht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befallener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Lymphknotenlevel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45 - 54 </a:t>
                      </a:r>
                      <a:r>
                        <a:rPr sz="1000" b="0" i="0" u="none" dirty="0" err="1">
                          <a:latin typeface="Lucida Sans"/>
                        </a:rPr>
                        <a:t>Gy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Einzeldosen</a:t>
                      </a:r>
                      <a:r>
                        <a:rPr sz="1000" b="0" i="0" u="none" dirty="0">
                          <a:latin typeface="Lucida Sans"/>
                        </a:rPr>
                        <a:t> von 1,5Gy – 1,8 </a:t>
                      </a:r>
                      <a:r>
                        <a:rPr sz="1000" b="0" i="0" u="none" dirty="0" err="1">
                          <a:latin typeface="Lucida Sans"/>
                        </a:rPr>
                        <a:t>Gy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erfolgen</a:t>
                      </a:r>
                      <a:r>
                        <a:rPr sz="1000" b="0" i="0" u="none" dirty="0">
                          <a:latin typeface="Lucida Sans"/>
                        </a:rPr>
                        <a:t>.
 Die </a:t>
                      </a:r>
                      <a:r>
                        <a:rPr sz="1000" b="0" i="0" u="none" dirty="0" err="1">
                          <a:latin typeface="Lucida Sans"/>
                        </a:rPr>
                        <a:t>zu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bestrahlenden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elektiven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Lymphknotenlevel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sich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nach</a:t>
                      </a:r>
                      <a:r>
                        <a:rPr sz="1000" b="0" i="0" u="none" dirty="0">
                          <a:latin typeface="Lucida Sans"/>
                        </a:rPr>
                        <a:t> dem </a:t>
                      </a:r>
                      <a:r>
                        <a:rPr sz="1000" b="0" i="0" u="none" dirty="0" err="1">
                          <a:latin typeface="Lucida Sans"/>
                        </a:rPr>
                        <a:t>aktuellen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internationalen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Konsensus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richten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017-082OL-1.0-8.5</a:t>
                      </a:r>
                      <a:r>
                        <a:rPr lang="de-DE" dirty="0"/>
                        <a:t>6</a:t>
                      </a:r>
                      <a:r>
                        <a:rPr dirty="0"/>
                        <a:t>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1426800"/>
          </a:xfrm>
        </p:spPr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8: </a:t>
            </a:r>
            <a:r>
              <a:rPr sz="2400" dirty="0" err="1"/>
              <a:t>Behandlungsempfehlungen</a:t>
            </a:r>
            <a:r>
              <a:rPr sz="2400" dirty="0"/>
              <a:t> in der </a:t>
            </a:r>
            <a:r>
              <a:rPr sz="2400" dirty="0" err="1"/>
              <a:t>Primärtherapie</a:t>
            </a:r>
            <a:r>
              <a:rPr sz="2400" dirty="0"/>
              <a:t> des Oro- und </a:t>
            </a:r>
            <a:r>
              <a:rPr sz="2400" dirty="0" err="1"/>
              <a:t>Hypopharynxkarzinoms</a:t>
            </a:r>
            <a:r>
              <a:rPr sz="2400" dirty="0"/>
              <a:t> </a:t>
            </a:r>
            <a:r>
              <a:rPr sz="2400" dirty="0" err="1"/>
              <a:t>unter</a:t>
            </a:r>
            <a:r>
              <a:rPr sz="2400" dirty="0"/>
              <a:t> </a:t>
            </a:r>
            <a:r>
              <a:rPr sz="2400" dirty="0" err="1"/>
              <a:t>Berücksichtigung</a:t>
            </a:r>
            <a:r>
              <a:rPr sz="2400" dirty="0"/>
              <a:t> </a:t>
            </a:r>
            <a:r>
              <a:rPr sz="2400" dirty="0" err="1"/>
              <a:t>Effektivität</a:t>
            </a:r>
            <a:r>
              <a:rPr sz="2400" dirty="0"/>
              <a:t>, </a:t>
            </a:r>
            <a:r>
              <a:rPr sz="2400" dirty="0" err="1"/>
              <a:t>Funktionalität</a:t>
            </a:r>
            <a:r>
              <a:rPr sz="2400" dirty="0"/>
              <a:t> und </a:t>
            </a:r>
            <a:r>
              <a:rPr sz="2400" dirty="0" err="1"/>
              <a:t>Lebensqualität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8.4: Hypopharynx-</a:t>
            </a:r>
            <a:r>
              <a:rPr sz="1400" dirty="0" err="1"/>
              <a:t>Karzinome</a:t>
            </a:r>
            <a:r>
              <a:rPr sz="1400" dirty="0"/>
              <a:t> in den UICC </a:t>
            </a:r>
            <a:r>
              <a:rPr sz="1400" dirty="0" err="1"/>
              <a:t>Stadien</a:t>
            </a:r>
            <a:r>
              <a:rPr sz="1400" dirty="0"/>
              <a:t> I und II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76597"/>
              </p:ext>
            </p:extLst>
          </p:nvPr>
        </p:nvGraphicFramePr>
        <p:xfrm>
          <a:off x="257200" y="2603400"/>
          <a:ext cx="7920000" cy="142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8.5</a:t>
                      </a:r>
                      <a:r>
                        <a:rPr lang="de-DE" dirty="0"/>
                        <a:t>7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Konsensbasierte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Die </a:t>
                      </a:r>
                      <a:r>
                        <a:rPr sz="1000" b="0" i="0" u="none" dirty="0" err="1">
                          <a:latin typeface="Lucida Sans"/>
                        </a:rPr>
                        <a:t>primäre</a:t>
                      </a:r>
                      <a:r>
                        <a:rPr sz="1000" b="0" i="0" u="none" dirty="0">
                          <a:latin typeface="Lucida Sans"/>
                        </a:rPr>
                        <a:t> Radio-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Radiochemotherapie</a:t>
                      </a:r>
                      <a:r>
                        <a:rPr sz="1000" b="0" i="0" u="none" dirty="0">
                          <a:latin typeface="Lucida Sans"/>
                        </a:rPr>
                        <a:t> von </a:t>
                      </a:r>
                      <a:r>
                        <a:rPr sz="1000" b="0" i="0" u="none" dirty="0" err="1">
                          <a:latin typeface="Lucida Sans"/>
                        </a:rPr>
                        <a:t>Hypopharynxkarzinomen</a:t>
                      </a:r>
                      <a:r>
                        <a:rPr sz="1000" b="0" i="0" u="none" dirty="0">
                          <a:latin typeface="Lucida Sans"/>
                        </a:rPr>
                        <a:t> in den </a:t>
                      </a:r>
                      <a:r>
                        <a:rPr sz="1000" b="0" i="0" u="none" dirty="0" err="1">
                          <a:latin typeface="Lucida Sans"/>
                        </a:rPr>
                        <a:t>Stadien</a:t>
                      </a:r>
                      <a:r>
                        <a:rPr sz="1000" b="0" i="0" u="none" dirty="0">
                          <a:latin typeface="Lucida Sans"/>
                        </a:rPr>
                        <a:t> I+II </a:t>
                      </a:r>
                      <a:r>
                        <a:rPr sz="1000" b="0" i="0" u="none" dirty="0" err="1">
                          <a:latin typeface="Lucida Sans"/>
                        </a:rPr>
                        <a:t>soll</a:t>
                      </a:r>
                      <a:r>
                        <a:rPr sz="1000" b="0" i="0" u="none" dirty="0">
                          <a:latin typeface="Lucida Sans"/>
                        </a:rPr>
                        <a:t> in </a:t>
                      </a:r>
                      <a:r>
                        <a:rPr lang="de-DE" sz="1000" b="0" i="0" u="none" dirty="0">
                          <a:latin typeface="Lucida Sans"/>
                        </a:rPr>
                        <a:t>IMRT-Technik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unter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möglichst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guter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Schonung</a:t>
                      </a:r>
                      <a:r>
                        <a:rPr sz="1000" b="0" i="0" u="none" dirty="0">
                          <a:latin typeface="Lucida Sans"/>
                        </a:rPr>
                        <a:t> der </a:t>
                      </a:r>
                      <a:r>
                        <a:rPr sz="1000" b="0" i="0" u="none" dirty="0" err="1">
                          <a:latin typeface="Lucida Sans"/>
                        </a:rPr>
                        <a:t>Speicheldrüsen</a:t>
                      </a:r>
                      <a:r>
                        <a:rPr sz="1000" b="0" i="0" u="none" dirty="0">
                          <a:latin typeface="Lucida Sans"/>
                        </a:rPr>
                        <a:t>, der </a:t>
                      </a:r>
                      <a:r>
                        <a:rPr sz="1000" b="0" i="0" u="none" dirty="0" err="1">
                          <a:latin typeface="Lucida Sans"/>
                        </a:rPr>
                        <a:t>nicht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befallenen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Anteile</a:t>
                      </a:r>
                      <a:r>
                        <a:rPr sz="1000" b="0" i="0" u="none" dirty="0">
                          <a:latin typeface="Lucida Sans"/>
                        </a:rPr>
                        <a:t> des </a:t>
                      </a:r>
                      <a:r>
                        <a:rPr sz="1000" b="0" i="0" u="none" dirty="0" err="1">
                          <a:latin typeface="Lucida Sans"/>
                        </a:rPr>
                        <a:t>Schluckweges</a:t>
                      </a:r>
                      <a:r>
                        <a:rPr sz="1000" b="0" i="0" u="none" dirty="0">
                          <a:latin typeface="Lucida Sans"/>
                        </a:rPr>
                        <a:t> und der </a:t>
                      </a:r>
                      <a:r>
                        <a:rPr sz="1000" b="0" i="0" u="none" dirty="0" err="1">
                          <a:latin typeface="Lucida Sans"/>
                        </a:rPr>
                        <a:t>Mundhöhle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erfolgen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 dirty="0" err="1">
                          <a:latin typeface="Lucida Sans"/>
                        </a:rPr>
                        <a:t>ohne</a:t>
                      </a:r>
                      <a:r>
                        <a:rPr sz="1000" b="0" i="0" u="none" dirty="0">
                          <a:latin typeface="Lucida Sans"/>
                        </a:rPr>
                        <a:t> die </a:t>
                      </a:r>
                      <a:r>
                        <a:rPr sz="1000" b="0" i="0" u="none" dirty="0" err="1">
                          <a:latin typeface="Lucida Sans"/>
                        </a:rPr>
                        <a:t>empfohlenen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Dosen</a:t>
                      </a:r>
                      <a:r>
                        <a:rPr sz="1000" b="0" i="0" u="none" dirty="0">
                          <a:latin typeface="Lucida Sans"/>
                        </a:rPr>
                        <a:t> in den </a:t>
                      </a:r>
                      <a:r>
                        <a:rPr sz="1000" b="0" i="0" u="none" dirty="0" err="1">
                          <a:latin typeface="Lucida Sans"/>
                        </a:rPr>
                        <a:t>Zielvolumen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zu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unterschreiten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017-082OL-1.0-8.5</a:t>
                      </a:r>
                      <a:r>
                        <a:rPr lang="de-DE" dirty="0"/>
                        <a:t>7</a:t>
                      </a:r>
                      <a:r>
                        <a:rPr dirty="0"/>
                        <a:t>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1426800"/>
          </a:xfrm>
        </p:spPr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8: </a:t>
            </a:r>
            <a:r>
              <a:rPr sz="2400" dirty="0" err="1"/>
              <a:t>Behandlungsempfehlungen</a:t>
            </a:r>
            <a:r>
              <a:rPr sz="2400" dirty="0"/>
              <a:t> in der </a:t>
            </a:r>
            <a:r>
              <a:rPr sz="2400" dirty="0" err="1"/>
              <a:t>Primärtherapie</a:t>
            </a:r>
            <a:r>
              <a:rPr sz="2400" dirty="0"/>
              <a:t> des Oro- und </a:t>
            </a:r>
            <a:r>
              <a:rPr sz="2400" dirty="0" err="1"/>
              <a:t>Hypopharynxkarzinoms</a:t>
            </a:r>
            <a:r>
              <a:rPr sz="2400" dirty="0"/>
              <a:t> </a:t>
            </a:r>
            <a:r>
              <a:rPr sz="2400" dirty="0" err="1"/>
              <a:t>unter</a:t>
            </a:r>
            <a:r>
              <a:rPr sz="2400" dirty="0"/>
              <a:t> </a:t>
            </a:r>
            <a:r>
              <a:rPr sz="2400" dirty="0" err="1"/>
              <a:t>Berücksichtigung</a:t>
            </a:r>
            <a:r>
              <a:rPr sz="2400" dirty="0"/>
              <a:t> </a:t>
            </a:r>
            <a:r>
              <a:rPr sz="2400" dirty="0" err="1"/>
              <a:t>Effektivität</a:t>
            </a:r>
            <a:r>
              <a:rPr sz="2400" dirty="0"/>
              <a:t>, </a:t>
            </a:r>
            <a:r>
              <a:rPr sz="2400" dirty="0" err="1"/>
              <a:t>Funktionalität</a:t>
            </a:r>
            <a:r>
              <a:rPr sz="2400" dirty="0"/>
              <a:t> und </a:t>
            </a:r>
            <a:r>
              <a:rPr sz="2400" dirty="0" err="1"/>
              <a:t>Lebensqualität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8.4: Hypopharynx-</a:t>
            </a:r>
            <a:r>
              <a:rPr sz="1400" dirty="0" err="1"/>
              <a:t>Karzinome</a:t>
            </a:r>
            <a:r>
              <a:rPr sz="1400" dirty="0"/>
              <a:t> in den UICC </a:t>
            </a:r>
            <a:r>
              <a:rPr sz="1400" dirty="0" err="1"/>
              <a:t>Stadien</a:t>
            </a:r>
            <a:r>
              <a:rPr sz="1400" dirty="0"/>
              <a:t> I und II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368491"/>
              </p:ext>
            </p:extLst>
          </p:nvPr>
        </p:nvGraphicFramePr>
        <p:xfrm>
          <a:off x="228600" y="2420888"/>
          <a:ext cx="7920000" cy="142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8.5</a:t>
                      </a:r>
                      <a:r>
                        <a:rPr lang="de-DE" dirty="0"/>
                        <a:t>8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Konsensbasierte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Bei </a:t>
                      </a:r>
                      <a:r>
                        <a:rPr sz="1000" b="0" i="0" u="none" dirty="0" err="1">
                          <a:latin typeface="Lucida Sans"/>
                        </a:rPr>
                        <a:t>primär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chirurgisch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behandelten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Patienten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Hypopharynxkarzinomen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Stadien</a:t>
                      </a:r>
                      <a:r>
                        <a:rPr sz="1000" b="0" i="0" u="none" dirty="0">
                          <a:latin typeface="Lucida Sans"/>
                        </a:rPr>
                        <a:t> I+II (UICC 8. </a:t>
                      </a:r>
                      <a:r>
                        <a:rPr sz="1000" b="0" i="0" u="none" dirty="0" err="1">
                          <a:latin typeface="Lucida Sans"/>
                        </a:rPr>
                        <a:t>Ausgabe</a:t>
                      </a:r>
                      <a:r>
                        <a:rPr sz="1000" b="0" i="0" u="none" dirty="0">
                          <a:latin typeface="Lucida Sans"/>
                        </a:rPr>
                        <a:t>) </a:t>
                      </a:r>
                      <a:r>
                        <a:rPr sz="1000" b="0" i="0" u="none" dirty="0" err="1">
                          <a:latin typeface="Lucida Sans"/>
                        </a:rPr>
                        <a:t>sollte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adjuvante</a:t>
                      </a:r>
                      <a:r>
                        <a:rPr sz="1000" b="0" i="0" u="none" dirty="0">
                          <a:latin typeface="Lucida Sans"/>
                        </a:rPr>
                        <a:t> Radio-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Radiochemotherapie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erfolgen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 dirty="0" err="1">
                          <a:latin typeface="Lucida Sans"/>
                        </a:rPr>
                        <a:t>wenn</a:t>
                      </a:r>
                      <a:r>
                        <a:rPr sz="1000" b="0" i="0" u="none" dirty="0">
                          <a:latin typeface="Lucida Sans"/>
                        </a:rPr>
                        <a:t> die </a:t>
                      </a:r>
                      <a:r>
                        <a:rPr sz="1000" b="0" i="0" u="none" dirty="0" err="1">
                          <a:latin typeface="Lucida Sans"/>
                        </a:rPr>
                        <a:t>Resektion</a:t>
                      </a:r>
                      <a:r>
                        <a:rPr sz="1000" b="0" i="0" u="none" dirty="0">
                          <a:latin typeface="Lucida Sans"/>
                        </a:rPr>
                        <a:t> R1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&lt;5mm </a:t>
                      </a:r>
                      <a:r>
                        <a:rPr sz="1000" b="0" i="0" u="none" dirty="0" err="1">
                          <a:latin typeface="Lucida Sans"/>
                        </a:rPr>
                        <a:t>im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Gesunden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erfolgt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ist</a:t>
                      </a:r>
                      <a:r>
                        <a:rPr sz="1000" b="0" i="0" u="none" dirty="0">
                          <a:latin typeface="Lucida Sans"/>
                        </a:rPr>
                        <a:t>. Auch </a:t>
                      </a:r>
                      <a:r>
                        <a:rPr sz="1000" b="0" i="0" u="none" dirty="0" err="1">
                          <a:latin typeface="Lucida Sans"/>
                        </a:rPr>
                        <a:t>kann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bei</a:t>
                      </a:r>
                      <a:r>
                        <a:rPr sz="1000" b="0" i="0" u="none" dirty="0">
                          <a:latin typeface="Lucida Sans"/>
                        </a:rPr>
                        <a:t> G3, L1, V1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Pn1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adjuvante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Radiotherapie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angeboten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017-082OL-1.0-8.5</a:t>
                      </a:r>
                      <a:r>
                        <a:rPr lang="de-DE" dirty="0"/>
                        <a:t>8</a:t>
                      </a:r>
                      <a:r>
                        <a:rPr dirty="0"/>
                        <a:t>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8: </a:t>
            </a:r>
            <a:r>
              <a:rPr sz="2400" dirty="0" err="1"/>
              <a:t>Behandlungsempfehlungen</a:t>
            </a:r>
            <a:r>
              <a:rPr sz="2400" dirty="0"/>
              <a:t> in der </a:t>
            </a:r>
            <a:r>
              <a:rPr sz="2400" dirty="0" err="1"/>
              <a:t>Primärtherapie</a:t>
            </a:r>
            <a:r>
              <a:rPr sz="2400" dirty="0"/>
              <a:t> des Oro- und </a:t>
            </a:r>
            <a:r>
              <a:rPr sz="2400" dirty="0" err="1"/>
              <a:t>Hypopharynxkarzinoms</a:t>
            </a:r>
            <a:r>
              <a:rPr sz="2400" dirty="0"/>
              <a:t> </a:t>
            </a:r>
            <a:r>
              <a:rPr sz="2400" dirty="0" err="1"/>
              <a:t>unter</a:t>
            </a:r>
            <a:r>
              <a:rPr sz="2400" dirty="0"/>
              <a:t> </a:t>
            </a:r>
            <a:r>
              <a:rPr sz="2400" dirty="0" err="1"/>
              <a:t>Berücksichtigung</a:t>
            </a:r>
            <a:r>
              <a:rPr sz="2400" dirty="0"/>
              <a:t> </a:t>
            </a:r>
            <a:r>
              <a:rPr sz="2400" dirty="0" err="1"/>
              <a:t>Effektivität</a:t>
            </a:r>
            <a:r>
              <a:rPr sz="2400" dirty="0"/>
              <a:t>, </a:t>
            </a:r>
            <a:r>
              <a:rPr sz="2400" dirty="0" err="1"/>
              <a:t>Funktionalität</a:t>
            </a:r>
            <a:r>
              <a:rPr sz="2400" dirty="0"/>
              <a:t> und </a:t>
            </a:r>
            <a:r>
              <a:rPr sz="2400" dirty="0" err="1"/>
              <a:t>Lebensqualität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8.4: Hypopharynx-</a:t>
            </a:r>
            <a:r>
              <a:rPr sz="1400" dirty="0" err="1"/>
              <a:t>Karzinome</a:t>
            </a:r>
            <a:r>
              <a:rPr sz="1400" dirty="0"/>
              <a:t> in den UICC </a:t>
            </a:r>
            <a:r>
              <a:rPr sz="1400" dirty="0" err="1"/>
              <a:t>Stadien</a:t>
            </a:r>
            <a:r>
              <a:rPr sz="1400" dirty="0"/>
              <a:t> I und II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151517"/>
              </p:ext>
            </p:extLst>
          </p:nvPr>
        </p:nvGraphicFramePr>
        <p:xfrm>
          <a:off x="228600" y="2420888"/>
          <a:ext cx="7920000" cy="142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</a:t>
                      </a:r>
                      <a:r>
                        <a:rPr lang="de-DE" dirty="0"/>
                        <a:t>59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Konsensbasierte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 err="1">
                          <a:latin typeface="Lucida Sans"/>
                        </a:rPr>
                        <a:t>Wenn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adjuvante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Bestrahlung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bei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Hypopharynxkarzinomen</a:t>
                      </a:r>
                      <a:r>
                        <a:rPr sz="1000" b="0" i="0" u="none" dirty="0">
                          <a:latin typeface="Lucida Sans"/>
                        </a:rPr>
                        <a:t> in den </a:t>
                      </a:r>
                      <a:r>
                        <a:rPr sz="1000" b="0" i="0" u="none" dirty="0" err="1">
                          <a:latin typeface="Lucida Sans"/>
                        </a:rPr>
                        <a:t>Stadien</a:t>
                      </a:r>
                      <a:r>
                        <a:rPr sz="1000" b="0" i="0" u="none" dirty="0">
                          <a:latin typeface="Lucida Sans"/>
                        </a:rPr>
                        <a:t> I+II </a:t>
                      </a:r>
                      <a:r>
                        <a:rPr sz="1000" b="0" i="0" u="none" dirty="0" err="1">
                          <a:latin typeface="Lucida Sans"/>
                        </a:rPr>
                        <a:t>indiziert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ist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 dirty="0" err="1">
                          <a:latin typeface="Lucida Sans"/>
                        </a:rPr>
                        <a:t>sollte</a:t>
                      </a:r>
                      <a:r>
                        <a:rPr sz="1000" b="0" i="0" u="none" dirty="0">
                          <a:latin typeface="Lucida Sans"/>
                        </a:rPr>
                        <a:t> die </a:t>
                      </a:r>
                      <a:r>
                        <a:rPr sz="1000" b="0" i="0" u="none" dirty="0" err="1">
                          <a:latin typeface="Lucida Sans"/>
                        </a:rPr>
                        <a:t>Strahlentherapie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60 - 66 </a:t>
                      </a:r>
                      <a:r>
                        <a:rPr sz="1000" b="0" i="0" u="none" dirty="0" err="1">
                          <a:latin typeface="Lucida Sans"/>
                        </a:rPr>
                        <a:t>Gy</a:t>
                      </a:r>
                      <a:r>
                        <a:rPr sz="1000" b="0" i="0" u="none" dirty="0">
                          <a:latin typeface="Lucida Sans"/>
                        </a:rPr>
                        <a:t> (1,8 - 2,2 </a:t>
                      </a:r>
                      <a:r>
                        <a:rPr sz="1000" b="0" i="0" u="none" dirty="0" err="1">
                          <a:latin typeface="Lucida Sans"/>
                        </a:rPr>
                        <a:t>Gy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Einzeldosis</a:t>
                      </a:r>
                      <a:r>
                        <a:rPr sz="1000" b="0" i="0" u="none" dirty="0">
                          <a:latin typeface="Lucida Sans"/>
                        </a:rPr>
                        <a:t>) </a:t>
                      </a:r>
                      <a:r>
                        <a:rPr sz="1000" b="0" i="0" u="none" dirty="0" err="1">
                          <a:latin typeface="Lucida Sans"/>
                        </a:rPr>
                        <a:t>im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Bereich</a:t>
                      </a:r>
                      <a:r>
                        <a:rPr sz="1000" b="0" i="0" u="none" dirty="0">
                          <a:latin typeface="Lucida Sans"/>
                        </a:rPr>
                        <a:t> der </a:t>
                      </a:r>
                      <a:r>
                        <a:rPr sz="1000" b="0" i="0" u="none" dirty="0" err="1">
                          <a:latin typeface="Lucida Sans"/>
                        </a:rPr>
                        <a:t>knappen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Resektion</a:t>
                      </a:r>
                      <a:r>
                        <a:rPr lang="de-DE" sz="1000" b="0" i="0" u="none" dirty="0">
                          <a:latin typeface="Lucida Sans"/>
                        </a:rPr>
                        <a:t>s</a:t>
                      </a:r>
                      <a:r>
                        <a:rPr sz="1000" b="0" i="0" u="none" dirty="0" err="1">
                          <a:latin typeface="Lucida Sans"/>
                        </a:rPr>
                        <a:t>ränder</a:t>
                      </a:r>
                      <a:r>
                        <a:rPr sz="1000" b="0" i="0" u="none" dirty="0">
                          <a:latin typeface="Lucida Sans"/>
                        </a:rPr>
                        <a:t> und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45 - 54 </a:t>
                      </a:r>
                      <a:r>
                        <a:rPr sz="1000" b="0" i="0" u="none" dirty="0" err="1">
                          <a:latin typeface="Lucida Sans"/>
                        </a:rPr>
                        <a:t>Gy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Einzeldosen</a:t>
                      </a:r>
                      <a:r>
                        <a:rPr sz="1000" b="0" i="0" u="none" dirty="0">
                          <a:latin typeface="Lucida Sans"/>
                        </a:rPr>
                        <a:t> von 1,5Gy – 1,8 </a:t>
                      </a:r>
                      <a:r>
                        <a:rPr sz="1000" b="0" i="0" u="none" dirty="0" err="1">
                          <a:latin typeface="Lucida Sans"/>
                        </a:rPr>
                        <a:t>Gy</a:t>
                      </a:r>
                      <a:r>
                        <a:rPr sz="1000" b="0" i="0" u="none" dirty="0">
                          <a:latin typeface="Lucida Sans"/>
                        </a:rPr>
                        <a:t> </a:t>
                      </a:r>
                      <a:r>
                        <a:rPr sz="1000" b="0" i="0" u="none" dirty="0" err="1">
                          <a:latin typeface="Lucida Sans"/>
                        </a:rPr>
                        <a:t>Im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Bereich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nicht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befallener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Lymphknotenlevel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erfolgen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</a:t>
                      </a:r>
                      <a:r>
                        <a:rPr lang="de-DE" dirty="0"/>
                        <a:t>59</a:t>
                      </a:r>
                      <a:r>
                        <a:rPr dirty="0"/>
                        <a:t>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8: </a:t>
            </a:r>
            <a:r>
              <a:rPr sz="2400" dirty="0" err="1"/>
              <a:t>Behandlungsempfehlungen</a:t>
            </a:r>
            <a:r>
              <a:rPr sz="2400" dirty="0"/>
              <a:t> in der </a:t>
            </a:r>
            <a:r>
              <a:rPr sz="2400" dirty="0" err="1"/>
              <a:t>Primärtherapie</a:t>
            </a:r>
            <a:r>
              <a:rPr sz="2400" dirty="0"/>
              <a:t> des Oro- und </a:t>
            </a:r>
            <a:r>
              <a:rPr sz="2400" dirty="0" err="1"/>
              <a:t>Hypopharynxkarzinoms</a:t>
            </a:r>
            <a:r>
              <a:rPr sz="2400" dirty="0"/>
              <a:t> </a:t>
            </a:r>
            <a:r>
              <a:rPr sz="2400" dirty="0" err="1"/>
              <a:t>unter</a:t>
            </a:r>
            <a:r>
              <a:rPr sz="2400" dirty="0"/>
              <a:t> </a:t>
            </a:r>
            <a:r>
              <a:rPr sz="2400" dirty="0" err="1"/>
              <a:t>Berücksichtigung</a:t>
            </a:r>
            <a:r>
              <a:rPr sz="2400" dirty="0"/>
              <a:t> </a:t>
            </a:r>
            <a:r>
              <a:rPr sz="2400" dirty="0" err="1"/>
              <a:t>Effektivität</a:t>
            </a:r>
            <a:r>
              <a:rPr sz="2400" dirty="0"/>
              <a:t>, </a:t>
            </a:r>
            <a:r>
              <a:rPr sz="2400" dirty="0" err="1"/>
              <a:t>Funktionalität</a:t>
            </a:r>
            <a:r>
              <a:rPr sz="2400" dirty="0"/>
              <a:t> und </a:t>
            </a:r>
            <a:r>
              <a:rPr sz="2400" dirty="0" err="1"/>
              <a:t>Lebensqualität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8.4: Hypopharynx-</a:t>
            </a:r>
            <a:r>
              <a:rPr sz="1400" dirty="0" err="1"/>
              <a:t>Karzinome</a:t>
            </a:r>
            <a:r>
              <a:rPr sz="1400" dirty="0"/>
              <a:t> in den UICC </a:t>
            </a:r>
            <a:r>
              <a:rPr sz="1400" dirty="0" err="1"/>
              <a:t>Stadien</a:t>
            </a:r>
            <a:r>
              <a:rPr sz="1400" dirty="0"/>
              <a:t> I und II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752875"/>
              </p:ext>
            </p:extLst>
          </p:nvPr>
        </p:nvGraphicFramePr>
        <p:xfrm>
          <a:off x="228600" y="2204864"/>
          <a:ext cx="7920000" cy="203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8.6</a:t>
                      </a:r>
                      <a:r>
                        <a:rPr lang="de-DE" dirty="0"/>
                        <a:t>0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Konsensbasierte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sz="1000" b="0" i="0" u="none" dirty="0">
                          <a:latin typeface="Lucida Sans"/>
                        </a:rPr>
                        <a:t>Die postoperative </a:t>
                      </a:r>
                      <a:r>
                        <a:rPr sz="1000" b="0" i="0" u="none" dirty="0" err="1">
                          <a:latin typeface="Lucida Sans"/>
                        </a:rPr>
                        <a:t>Strahlen</a:t>
                      </a:r>
                      <a:r>
                        <a:rPr sz="1000" b="0" i="0" u="none" dirty="0">
                          <a:latin typeface="Lucida Sans"/>
                        </a:rPr>
                        <a:t>-, </a:t>
                      </a:r>
                      <a:r>
                        <a:rPr sz="1000" b="0" i="0" u="none" dirty="0" err="1">
                          <a:latin typeface="Lucida Sans"/>
                        </a:rPr>
                        <a:t>bzw</a:t>
                      </a:r>
                      <a:r>
                        <a:rPr sz="1000" b="0" i="0" u="none" dirty="0">
                          <a:latin typeface="Lucida Sans"/>
                        </a:rPr>
                        <a:t>. </a:t>
                      </a:r>
                      <a:r>
                        <a:rPr sz="1000" b="0" i="0" u="none" dirty="0" err="1">
                          <a:latin typeface="Lucida Sans"/>
                        </a:rPr>
                        <a:t>Strahlenchemotherapie</a:t>
                      </a:r>
                      <a:r>
                        <a:rPr sz="1000" b="0" i="0" u="none" dirty="0">
                          <a:latin typeface="Lucida Sans"/>
                        </a:rPr>
                        <a:t> von </a:t>
                      </a:r>
                      <a:r>
                        <a:rPr sz="1000" b="0" i="0" u="none" dirty="0" err="1">
                          <a:latin typeface="Lucida Sans"/>
                        </a:rPr>
                        <a:t>Hypopharynxkarzinomen</a:t>
                      </a:r>
                      <a:r>
                        <a:rPr sz="1000" b="0" i="0" u="none" dirty="0">
                          <a:latin typeface="Lucida Sans"/>
                        </a:rPr>
                        <a:t> in den </a:t>
                      </a:r>
                      <a:r>
                        <a:rPr sz="1000" b="0" i="0" u="none" dirty="0" err="1">
                          <a:latin typeface="Lucida Sans"/>
                        </a:rPr>
                        <a:t>Stadien</a:t>
                      </a:r>
                      <a:r>
                        <a:rPr sz="1000" b="0" i="0" u="none" dirty="0">
                          <a:latin typeface="Lucida Sans"/>
                        </a:rPr>
                        <a:t> I-II </a:t>
                      </a:r>
                      <a:r>
                        <a:rPr sz="1000" b="0" i="0" u="none" dirty="0" err="1">
                          <a:latin typeface="Lucida Sans"/>
                        </a:rPr>
                        <a:t>sollte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möglichst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früh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nach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Abschluss</a:t>
                      </a:r>
                      <a:r>
                        <a:rPr sz="1000" b="0" i="0" u="none" dirty="0">
                          <a:latin typeface="Lucida Sans"/>
                        </a:rPr>
                        <a:t> der </a:t>
                      </a:r>
                      <a:r>
                        <a:rPr sz="1000" b="0" i="0" u="none" dirty="0" err="1">
                          <a:latin typeface="Lucida Sans"/>
                        </a:rPr>
                        <a:t>Wundheilung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innerhalb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Zeitraums</a:t>
                      </a:r>
                      <a:r>
                        <a:rPr sz="1000" b="0" i="0" u="none" dirty="0">
                          <a:latin typeface="Lucida Sans"/>
                        </a:rPr>
                        <a:t> von 6 </a:t>
                      </a:r>
                      <a:r>
                        <a:rPr sz="1000" b="0" i="0" u="none" dirty="0" err="1">
                          <a:latin typeface="Lucida Sans"/>
                        </a:rPr>
                        <a:t>Wochen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nach</a:t>
                      </a:r>
                      <a:r>
                        <a:rPr sz="1000" b="0" i="0" u="none" dirty="0">
                          <a:latin typeface="Lucida Sans"/>
                        </a:rPr>
                        <a:t> der Operation </a:t>
                      </a:r>
                      <a:r>
                        <a:rPr sz="1000" b="0" i="0" u="none" dirty="0" err="1">
                          <a:latin typeface="Lucida Sans"/>
                        </a:rPr>
                        <a:t>begonnen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endParaRPr lang="de-DE" sz="1000" b="0" i="0" u="none" dirty="0">
                        <a:latin typeface="Lucida Sans"/>
                      </a:endParaRPr>
                    </a:p>
                    <a:p>
                      <a:endParaRPr sz="1000" b="0" i="0" u="none" dirty="0">
                        <a:latin typeface="Lucida Sans"/>
                      </a:endParaRPr>
                    </a:p>
                    <a:p>
                      <a:r>
                        <a:rPr sz="1000" b="0" i="0" u="none" dirty="0">
                          <a:latin typeface="Lucida Sans"/>
                        </a:rPr>
                        <a:t>und </a:t>
                      </a:r>
                    </a:p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 lang="de-DE" sz="1000" b="0" i="0" u="none" dirty="0">
                        <a:latin typeface="Lucida Sans"/>
                      </a:endParaRPr>
                    </a:p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 err="1">
                          <a:latin typeface="Lucida Sans"/>
                        </a:rPr>
                        <a:t>soll</a:t>
                      </a:r>
                      <a:r>
                        <a:rPr sz="1000" b="0" i="0" u="none" dirty="0">
                          <a:latin typeface="Lucida Sans"/>
                        </a:rPr>
                        <a:t> in </a:t>
                      </a:r>
                      <a:r>
                        <a:rPr lang="de-DE" sz="1000" b="0" i="0" u="none" dirty="0">
                          <a:latin typeface="Lucida Sans"/>
                        </a:rPr>
                        <a:t>IMRT-Technik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unter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möglichst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guter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Schonung</a:t>
                      </a:r>
                      <a:r>
                        <a:rPr sz="1000" b="0" i="0" u="none" dirty="0">
                          <a:latin typeface="Lucida Sans"/>
                        </a:rPr>
                        <a:t> der </a:t>
                      </a:r>
                      <a:r>
                        <a:rPr sz="1000" b="0" i="0" u="none" dirty="0" err="1">
                          <a:latin typeface="Lucida Sans"/>
                        </a:rPr>
                        <a:t>Speicheldrüsen</a:t>
                      </a:r>
                      <a:r>
                        <a:rPr sz="1000" b="0" i="0" u="none" dirty="0">
                          <a:latin typeface="Lucida Sans"/>
                        </a:rPr>
                        <a:t>, des </a:t>
                      </a:r>
                      <a:r>
                        <a:rPr sz="1000" b="0" i="0" u="none" dirty="0" err="1">
                          <a:latin typeface="Lucida Sans"/>
                        </a:rPr>
                        <a:t>Schluckweges</a:t>
                      </a:r>
                      <a:r>
                        <a:rPr sz="1000" b="0" i="0" u="none" dirty="0">
                          <a:latin typeface="Lucida Sans"/>
                        </a:rPr>
                        <a:t> und der </a:t>
                      </a:r>
                      <a:r>
                        <a:rPr sz="1000" b="0" i="0" u="none" dirty="0" err="1">
                          <a:latin typeface="Lucida Sans"/>
                        </a:rPr>
                        <a:t>Mundhöhle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erfolgen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 dirty="0" err="1">
                          <a:latin typeface="Lucida Sans"/>
                        </a:rPr>
                        <a:t>ohne</a:t>
                      </a:r>
                      <a:r>
                        <a:rPr sz="1000" b="0" i="0" u="none" dirty="0">
                          <a:latin typeface="Lucida Sans"/>
                        </a:rPr>
                        <a:t> die </a:t>
                      </a:r>
                      <a:r>
                        <a:rPr sz="1000" b="0" i="0" u="none" dirty="0" err="1">
                          <a:latin typeface="Lucida Sans"/>
                        </a:rPr>
                        <a:t>empfohlenen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Dosen</a:t>
                      </a:r>
                      <a:r>
                        <a:rPr sz="1000" b="0" i="0" u="none" dirty="0">
                          <a:latin typeface="Lucida Sans"/>
                        </a:rPr>
                        <a:t> in den </a:t>
                      </a:r>
                      <a:r>
                        <a:rPr sz="1000" b="0" i="0" u="none" dirty="0" err="1">
                          <a:latin typeface="Lucida Sans"/>
                        </a:rPr>
                        <a:t>Zielvolumen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zu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unterschreiten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017-082OL-1.0-8.6</a:t>
                      </a:r>
                      <a:r>
                        <a:rPr lang="de-DE" dirty="0"/>
                        <a:t>0</a:t>
                      </a:r>
                      <a:r>
                        <a:rPr dirty="0"/>
                        <a:t>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8: </a:t>
            </a:r>
            <a:r>
              <a:rPr sz="2400" dirty="0" err="1"/>
              <a:t>Behandlungsempfehlungen</a:t>
            </a:r>
            <a:r>
              <a:rPr sz="2400" dirty="0"/>
              <a:t> in der </a:t>
            </a:r>
            <a:r>
              <a:rPr sz="2400" dirty="0" err="1"/>
              <a:t>Primärtherapie</a:t>
            </a:r>
            <a:r>
              <a:rPr sz="2400" dirty="0"/>
              <a:t> des Oro- und </a:t>
            </a:r>
            <a:r>
              <a:rPr sz="2400" dirty="0" err="1"/>
              <a:t>Hypopharynxkarzinoms</a:t>
            </a:r>
            <a:r>
              <a:rPr sz="2400" dirty="0"/>
              <a:t> </a:t>
            </a:r>
            <a:r>
              <a:rPr sz="2400" dirty="0" err="1"/>
              <a:t>unter</a:t>
            </a:r>
            <a:r>
              <a:rPr sz="2400" dirty="0"/>
              <a:t> </a:t>
            </a:r>
            <a:r>
              <a:rPr sz="2400" dirty="0" err="1"/>
              <a:t>Berücksichtigung</a:t>
            </a:r>
            <a:r>
              <a:rPr sz="2400" dirty="0"/>
              <a:t> </a:t>
            </a:r>
            <a:r>
              <a:rPr sz="2400" dirty="0" err="1"/>
              <a:t>Effektivität</a:t>
            </a:r>
            <a:r>
              <a:rPr sz="2400" dirty="0"/>
              <a:t>, </a:t>
            </a:r>
            <a:r>
              <a:rPr sz="2400" dirty="0" err="1"/>
              <a:t>Funktionalität</a:t>
            </a:r>
            <a:r>
              <a:rPr sz="2400" dirty="0"/>
              <a:t> und </a:t>
            </a:r>
            <a:r>
              <a:rPr sz="2400" dirty="0" err="1"/>
              <a:t>Lebensqualität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8.5: Hypopharynx-</a:t>
            </a:r>
            <a:r>
              <a:rPr sz="1400" dirty="0" err="1"/>
              <a:t>Karzinome</a:t>
            </a:r>
            <a:r>
              <a:rPr sz="1400" dirty="0"/>
              <a:t> in den UICC </a:t>
            </a:r>
            <a:r>
              <a:rPr sz="1400" dirty="0" err="1"/>
              <a:t>Stadien</a:t>
            </a:r>
            <a:r>
              <a:rPr sz="1400" dirty="0"/>
              <a:t> III und IV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050676"/>
              </p:ext>
            </p:extLst>
          </p:nvPr>
        </p:nvGraphicFramePr>
        <p:xfrm>
          <a:off x="360000" y="2204864"/>
          <a:ext cx="7920000" cy="214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8.6</a:t>
                      </a:r>
                      <a:r>
                        <a:rPr lang="de-DE" dirty="0"/>
                        <a:t>1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Evidenzbasiertes Statement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ST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Die </a:t>
                      </a:r>
                      <a:r>
                        <a:rPr sz="1000" b="0" i="0" u="none" dirty="0" err="1">
                          <a:latin typeface="Lucida Sans"/>
                        </a:rPr>
                        <a:t>Therapieergebnisse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bei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Plattenepithelkarzinomen</a:t>
                      </a:r>
                      <a:r>
                        <a:rPr sz="1000" b="0" i="0" u="none" dirty="0">
                          <a:latin typeface="Lucida Sans"/>
                        </a:rPr>
                        <a:t> des Hypopharynx </a:t>
                      </a:r>
                      <a:r>
                        <a:rPr sz="1000" b="0" i="0" u="none" dirty="0" err="1">
                          <a:latin typeface="Lucida Sans"/>
                        </a:rPr>
                        <a:t>unterscheiden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sich</a:t>
                      </a:r>
                      <a:r>
                        <a:rPr sz="1000" b="0" i="0" u="none" dirty="0">
                          <a:latin typeface="Lucida Sans"/>
                        </a:rPr>
                        <a:t> in den </a:t>
                      </a:r>
                      <a:r>
                        <a:rPr sz="1000" b="0" i="0" u="none" dirty="0" err="1">
                          <a:latin typeface="Lucida Sans"/>
                        </a:rPr>
                        <a:t>Stadien</a:t>
                      </a:r>
                      <a:r>
                        <a:rPr sz="1000" b="0" i="0" u="none" dirty="0">
                          <a:latin typeface="Lucida Sans"/>
                        </a:rPr>
                        <a:t> cT3 cN0-cN3 cM0 </a:t>
                      </a:r>
                      <a:r>
                        <a:rPr sz="1000" b="0" i="0" u="none" dirty="0" err="1">
                          <a:latin typeface="Lucida Sans"/>
                        </a:rPr>
                        <a:t>nach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primären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Resektion</a:t>
                      </a:r>
                      <a:r>
                        <a:rPr sz="1000" b="0" i="0" u="none" dirty="0">
                          <a:latin typeface="Lucida Sans"/>
                        </a:rPr>
                        <a:t> +/- </a:t>
                      </a:r>
                      <a:r>
                        <a:rPr sz="1000" b="0" i="0" u="none" dirty="0" err="1">
                          <a:latin typeface="Lucida Sans"/>
                        </a:rPr>
                        <a:t>einer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adjuvanten</a:t>
                      </a:r>
                      <a:r>
                        <a:rPr sz="1000" b="0" i="0" u="none" dirty="0">
                          <a:latin typeface="Lucida Sans"/>
                        </a:rPr>
                        <a:t> Radio-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Radiochemotherapie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Vergleich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zu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primären</a:t>
                      </a:r>
                      <a:r>
                        <a:rPr sz="1000" b="0" i="0" u="none" dirty="0">
                          <a:latin typeface="Lucida Sans"/>
                        </a:rPr>
                        <a:t> Radio-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Radiochemotherapie</a:t>
                      </a:r>
                      <a:r>
                        <a:rPr sz="1000" b="0" i="0" u="none" dirty="0">
                          <a:latin typeface="Lucida Sans"/>
                        </a:rPr>
                        <a:t> in </a:t>
                      </a:r>
                      <a:r>
                        <a:rPr sz="1000" b="0" i="0" u="none" dirty="0" err="1">
                          <a:latin typeface="Lucida Sans"/>
                        </a:rPr>
                        <a:t>Bezug</a:t>
                      </a:r>
                      <a:r>
                        <a:rPr sz="1000" b="0" i="0" u="none" dirty="0">
                          <a:latin typeface="Lucida Sans"/>
                        </a:rPr>
                        <a:t> auf das </a:t>
                      </a:r>
                      <a:r>
                        <a:rPr sz="1000" b="0" i="0" u="none" dirty="0" err="1">
                          <a:latin typeface="Lucida Sans"/>
                        </a:rPr>
                        <a:t>Überleben</a:t>
                      </a:r>
                      <a:r>
                        <a:rPr sz="1000" b="0" i="0" u="none" dirty="0">
                          <a:latin typeface="Lucida Sans"/>
                        </a:rPr>
                        <a:t> in den </a:t>
                      </a:r>
                      <a:r>
                        <a:rPr sz="1000" b="0" i="0" u="none" dirty="0" err="1">
                          <a:latin typeface="Lucida Sans"/>
                        </a:rPr>
                        <a:t>verfügbaren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Registerdaten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nicht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signifikant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Level of Evidence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>
                          <a:latin typeface="Lucida Sans"/>
                        </a:rPr>
                        <a:t>⊕⊝⊝⊝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Literatur</a:t>
                      </a:r>
                      <a:endParaRPr dirty="0"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>
                          <a:solidFill>
                            <a:srgbClr val="F7BF66"/>
                          </a:solidFill>
                          <a:hlinkClick r:id="rId2"/>
                        </a:rPr>
                        <a:t>[Kim, YJ 2018]</a:t>
                      </a:r>
                      <a:r>
                        <a:rPr sz="1000"/>
                        <a:t>, </a:t>
                      </a:r>
                      <a:r>
                        <a:rPr sz="1000">
                          <a:solidFill>
                            <a:srgbClr val="F7BF66"/>
                          </a:solidFill>
                          <a:hlinkClick r:id="rId3"/>
                        </a:rPr>
                        <a:t>[Hochfelder, CG 2021]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017-082OL-1.0-8.6</a:t>
                      </a:r>
                      <a:r>
                        <a:rPr lang="de-DE" dirty="0"/>
                        <a:t>1</a:t>
                      </a:r>
                      <a:r>
                        <a:rPr dirty="0"/>
                        <a:t>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4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000"/>
            </a:pPr>
            <a:r>
              <a:t>Piktogramm Oropharynx von oben</a:t>
            </a:r>
          </a:p>
        </p:txBody>
      </p:sp>
      <p:pic>
        <p:nvPicPr>
          <p:cNvPr id="3" name="Picture 2" descr="752879e430ff4417823085cdc3d8ad6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55" y="1890000"/>
            <a:ext cx="5333889" cy="424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3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8: </a:t>
            </a:r>
            <a:r>
              <a:rPr sz="2400" dirty="0" err="1"/>
              <a:t>Behandlungsempfehlungen</a:t>
            </a:r>
            <a:r>
              <a:rPr sz="2400" dirty="0"/>
              <a:t> in der </a:t>
            </a:r>
            <a:r>
              <a:rPr sz="2400" dirty="0" err="1"/>
              <a:t>Primärtherapie</a:t>
            </a:r>
            <a:r>
              <a:rPr sz="2400" dirty="0"/>
              <a:t> des Oro- und </a:t>
            </a:r>
            <a:r>
              <a:rPr sz="2400" dirty="0" err="1"/>
              <a:t>Hypopharynxkarzinoms</a:t>
            </a:r>
            <a:r>
              <a:rPr sz="2400" dirty="0"/>
              <a:t> </a:t>
            </a:r>
            <a:r>
              <a:rPr sz="2400" dirty="0" err="1"/>
              <a:t>unter</a:t>
            </a:r>
            <a:r>
              <a:rPr sz="2400" dirty="0"/>
              <a:t> </a:t>
            </a:r>
            <a:r>
              <a:rPr sz="2400" dirty="0" err="1"/>
              <a:t>Berücksichtigung</a:t>
            </a:r>
            <a:r>
              <a:rPr sz="2400" dirty="0"/>
              <a:t> </a:t>
            </a:r>
            <a:r>
              <a:rPr sz="2400" dirty="0" err="1"/>
              <a:t>Effektivität</a:t>
            </a:r>
            <a:r>
              <a:rPr sz="2400" dirty="0"/>
              <a:t>, </a:t>
            </a:r>
            <a:r>
              <a:rPr sz="2400" dirty="0" err="1"/>
              <a:t>Funktionalität</a:t>
            </a:r>
            <a:r>
              <a:rPr sz="2400" dirty="0"/>
              <a:t> und </a:t>
            </a:r>
            <a:r>
              <a:rPr sz="2400" dirty="0" err="1"/>
              <a:t>Lebensqualität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8.5: Hypopharynx-</a:t>
            </a:r>
            <a:r>
              <a:rPr sz="1400" dirty="0" err="1"/>
              <a:t>Karzinome</a:t>
            </a:r>
            <a:r>
              <a:rPr sz="1400" dirty="0"/>
              <a:t> in den UICC </a:t>
            </a:r>
            <a:r>
              <a:rPr sz="1400" dirty="0" err="1"/>
              <a:t>Stadien</a:t>
            </a:r>
            <a:r>
              <a:rPr sz="1400" dirty="0"/>
              <a:t> III und IV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326782"/>
              </p:ext>
            </p:extLst>
          </p:nvPr>
        </p:nvGraphicFramePr>
        <p:xfrm>
          <a:off x="228600" y="2151000"/>
          <a:ext cx="7920000" cy="199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8.6</a:t>
                      </a:r>
                      <a:r>
                        <a:rPr lang="de-DE" dirty="0"/>
                        <a:t>2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Evidenzbasierte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/>
                      </a:pPr>
                      <a:r>
                        <a:rPr dirty="0" err="1"/>
                        <a:t>Empfehlungsgrad</a:t>
                      </a:r>
                      <a:endParaRPr dirty="0"/>
                    </a:p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B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 err="1">
                          <a:latin typeface="Lucida Sans"/>
                        </a:rPr>
                        <a:t>Hypopharynxkarzinome</a:t>
                      </a:r>
                      <a:r>
                        <a:rPr sz="1000" b="0" i="0" u="none" dirty="0">
                          <a:latin typeface="Lucida Sans"/>
                        </a:rPr>
                        <a:t> in den </a:t>
                      </a:r>
                      <a:r>
                        <a:rPr sz="1000" b="0" i="0" u="none" dirty="0" err="1">
                          <a:latin typeface="Lucida Sans"/>
                        </a:rPr>
                        <a:t>Stadien</a:t>
                      </a:r>
                      <a:r>
                        <a:rPr sz="1000" b="0" i="0" u="none" dirty="0">
                          <a:latin typeface="Lucida Sans"/>
                        </a:rPr>
                        <a:t> cT3 cN0-cN3 cN0 </a:t>
                      </a:r>
                      <a:r>
                        <a:rPr sz="1000" b="0" i="0" u="none" dirty="0" err="1">
                          <a:latin typeface="Lucida Sans"/>
                        </a:rPr>
                        <a:t>sollen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entweder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primären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Resektion</a:t>
                      </a:r>
                      <a:r>
                        <a:rPr sz="1000" b="0" i="0" u="none" dirty="0">
                          <a:latin typeface="Lucida Sans"/>
                        </a:rPr>
                        <a:t> +/- </a:t>
                      </a:r>
                      <a:r>
                        <a:rPr sz="1000" b="0" i="0" u="none" dirty="0" err="1">
                          <a:latin typeface="Lucida Sans"/>
                        </a:rPr>
                        <a:t>einer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adjuvanten</a:t>
                      </a:r>
                      <a:r>
                        <a:rPr sz="1000" b="0" i="0" u="none" dirty="0">
                          <a:latin typeface="Lucida Sans"/>
                        </a:rPr>
                        <a:t> Radio-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Radiochemotherapie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primären</a:t>
                      </a:r>
                      <a:r>
                        <a:rPr sz="1000" b="0" i="0" u="none" dirty="0">
                          <a:latin typeface="Lucida Sans"/>
                        </a:rPr>
                        <a:t> Radio-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Radiochemotherapie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behandelt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Level of Evidence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>
                          <a:latin typeface="Lucida Sans"/>
                        </a:rPr>
                        <a:t>⊕⊝⊝⊝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Literatur</a:t>
                      </a:r>
                      <a:endParaRPr dirty="0"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dirty="0">
                          <a:solidFill>
                            <a:srgbClr val="F7BF66"/>
                          </a:solidFill>
                          <a:hlinkClick r:id="rId2"/>
                        </a:rPr>
                        <a:t>[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2"/>
                        </a:rPr>
                        <a:t>Hochfelder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2"/>
                        </a:rPr>
                        <a:t>, CG 2021]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3"/>
                        </a:rPr>
                        <a:t>[Kim, YJ 2018]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017-082OL-1.0-8.6</a:t>
                      </a:r>
                      <a:r>
                        <a:rPr lang="de-DE" dirty="0"/>
                        <a:t>2</a:t>
                      </a:r>
                      <a:r>
                        <a:rPr dirty="0"/>
                        <a:t>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4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8: </a:t>
            </a:r>
            <a:r>
              <a:rPr sz="2400" dirty="0" err="1"/>
              <a:t>Behandlungsempfehlungen</a:t>
            </a:r>
            <a:r>
              <a:rPr sz="2400" dirty="0"/>
              <a:t> in der </a:t>
            </a:r>
            <a:r>
              <a:rPr sz="2400" dirty="0" err="1"/>
              <a:t>Primärtherapie</a:t>
            </a:r>
            <a:r>
              <a:rPr sz="2400" dirty="0"/>
              <a:t> des Oro- und </a:t>
            </a:r>
            <a:r>
              <a:rPr sz="2400" dirty="0" err="1"/>
              <a:t>Hypopharynxkarzinoms</a:t>
            </a:r>
            <a:r>
              <a:rPr sz="2400" dirty="0"/>
              <a:t> </a:t>
            </a:r>
            <a:r>
              <a:rPr sz="2400" dirty="0" err="1"/>
              <a:t>unter</a:t>
            </a:r>
            <a:r>
              <a:rPr sz="2400" dirty="0"/>
              <a:t> </a:t>
            </a:r>
            <a:r>
              <a:rPr sz="2400" dirty="0" err="1"/>
              <a:t>Berücksichtigung</a:t>
            </a:r>
            <a:r>
              <a:rPr sz="2400" dirty="0"/>
              <a:t> </a:t>
            </a:r>
            <a:r>
              <a:rPr sz="2400" dirty="0" err="1"/>
              <a:t>Effektivität</a:t>
            </a:r>
            <a:r>
              <a:rPr sz="2400" dirty="0"/>
              <a:t>, </a:t>
            </a:r>
            <a:r>
              <a:rPr sz="2400" dirty="0" err="1"/>
              <a:t>Funktionalität</a:t>
            </a:r>
            <a:r>
              <a:rPr sz="2400" dirty="0"/>
              <a:t> und </a:t>
            </a:r>
            <a:r>
              <a:rPr sz="2400" dirty="0" err="1"/>
              <a:t>Lebensqualität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8.5: Hypopharynx-</a:t>
            </a:r>
            <a:r>
              <a:rPr sz="1400" dirty="0" err="1"/>
              <a:t>Karzinome</a:t>
            </a:r>
            <a:r>
              <a:rPr sz="1400" dirty="0"/>
              <a:t> in den UICC </a:t>
            </a:r>
            <a:r>
              <a:rPr sz="1400" dirty="0" err="1"/>
              <a:t>Stadien</a:t>
            </a:r>
            <a:r>
              <a:rPr sz="1400" dirty="0"/>
              <a:t> III und IV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194110"/>
              </p:ext>
            </p:extLst>
          </p:nvPr>
        </p:nvGraphicFramePr>
        <p:xfrm>
          <a:off x="228600" y="2276872"/>
          <a:ext cx="7920000" cy="264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8.6</a:t>
                      </a:r>
                      <a:r>
                        <a:rPr lang="de-DE" dirty="0"/>
                        <a:t>3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Evidenzbasierte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/>
                      </a:pPr>
                      <a:r>
                        <a:rPr dirty="0" err="1"/>
                        <a:t>Empfehlungsgrad</a:t>
                      </a:r>
                      <a:endParaRPr dirty="0"/>
                    </a:p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B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 err="1">
                          <a:latin typeface="Lucida Sans"/>
                        </a:rPr>
                        <a:t>Ist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chirurgisch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Laryngektomie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erforderlich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 dirty="0" err="1">
                          <a:latin typeface="Lucida Sans"/>
                        </a:rPr>
                        <a:t>kann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neben</a:t>
                      </a:r>
                      <a:r>
                        <a:rPr sz="1000" b="0" i="0" u="none" dirty="0">
                          <a:latin typeface="Lucida Sans"/>
                        </a:rPr>
                        <a:t> den </a:t>
                      </a:r>
                      <a:r>
                        <a:rPr sz="1000" b="0" i="0" u="none" dirty="0" err="1">
                          <a:latin typeface="Lucida Sans"/>
                        </a:rPr>
                        <a:t>vorgenannten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Therapieverfahren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auch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neoadjuvante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Chemotherapie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nachfolgender</a:t>
                      </a:r>
                      <a:r>
                        <a:rPr sz="1000" b="0" i="0" u="none" dirty="0">
                          <a:latin typeface="Lucida Sans"/>
                        </a:rPr>
                        <a:t> Radio-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Radiochemotherapie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bei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gutem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Therapieansprechen</a:t>
                      </a:r>
                      <a:r>
                        <a:rPr sz="1000" b="0" i="0" u="none" dirty="0">
                          <a:latin typeface="Lucida Sans"/>
                        </a:rPr>
                        <a:t> auf die </a:t>
                      </a:r>
                      <a:r>
                        <a:rPr sz="1000" b="0" i="0" u="none" dirty="0" err="1">
                          <a:latin typeface="Lucida Sans"/>
                        </a:rPr>
                        <a:t>neoadjuvante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Therapie</a:t>
                      </a:r>
                      <a:r>
                        <a:rPr sz="1000" b="0" i="0" u="none" dirty="0">
                          <a:latin typeface="Lucida Sans"/>
                        </a:rPr>
                        <a:t> (</a:t>
                      </a:r>
                      <a:r>
                        <a:rPr sz="1000" b="0" i="0" u="none" dirty="0" err="1">
                          <a:latin typeface="Lucida Sans"/>
                        </a:rPr>
                        <a:t>mindestens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partielle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Rückbildung</a:t>
                      </a:r>
                      <a:r>
                        <a:rPr sz="1000" b="0" i="0" u="none" dirty="0">
                          <a:latin typeface="Lucida Sans"/>
                        </a:rPr>
                        <a:t>)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nachfolgender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Resektion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bei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schlechtem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Ansprechen</a:t>
                      </a:r>
                      <a:r>
                        <a:rPr sz="1000" b="0" i="0" u="none" dirty="0">
                          <a:latin typeface="Lucida Sans"/>
                        </a:rPr>
                        <a:t> auf die </a:t>
                      </a:r>
                      <a:r>
                        <a:rPr sz="1000" b="0" i="0" u="none" dirty="0" err="1">
                          <a:latin typeface="Lucida Sans"/>
                        </a:rPr>
                        <a:t>neoadjuvante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erfolgen</a:t>
                      </a:r>
                      <a:r>
                        <a:rPr sz="1000" b="0" i="0" u="none" dirty="0">
                          <a:latin typeface="Lucida Sans"/>
                        </a:rPr>
                        <a:t>.
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Level of Evidence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800" b="0" dirty="0">
                          <a:latin typeface="Lucida Sans"/>
                        </a:rPr>
                        <a:t>1a - S3 </a:t>
                      </a:r>
                      <a:r>
                        <a:rPr sz="800" b="0" dirty="0" err="1">
                          <a:latin typeface="Lucida Sans"/>
                        </a:rPr>
                        <a:t>Leitlinienadaptierung</a:t>
                      </a:r>
                      <a:r>
                        <a:rPr sz="800" b="0" dirty="0">
                          <a:latin typeface="Lucida Sans"/>
                        </a:rPr>
                        <a:t> - </a:t>
                      </a:r>
                      <a:r>
                        <a:rPr sz="800" b="0" dirty="0" err="1">
                          <a:latin typeface="Lucida Sans"/>
                        </a:rPr>
                        <a:t>Larynxkarzinom</a:t>
                      </a:r>
                      <a:r>
                        <a:rPr sz="800" b="0" dirty="0">
                          <a:latin typeface="Lucida Sans"/>
                        </a:rPr>
                        <a:t>, Version 1.1 2019 (7.28)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Literatur</a:t>
                      </a:r>
                      <a:endParaRPr dirty="0"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dirty="0">
                          <a:solidFill>
                            <a:srgbClr val="F7BF66"/>
                          </a:solidFill>
                          <a:hlinkClick r:id="rId2"/>
                        </a:rPr>
                        <a:t>[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2"/>
                        </a:rPr>
                        <a:t>Pignon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2"/>
                        </a:rPr>
                        <a:t>, JP 2009]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3"/>
                        </a:rPr>
                        <a:t>[Blanchard, P 2011]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4"/>
                        </a:rPr>
                        <a:t>[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4"/>
                        </a:rPr>
                        <a:t>Forastiere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4"/>
                        </a:rPr>
                        <a:t>, AA 2003]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5"/>
                        </a:rPr>
                        <a:t>[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5"/>
                        </a:rPr>
                        <a:t>Forastiere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5"/>
                        </a:rPr>
                        <a:t>, AA 2013]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6"/>
                        </a:rPr>
                        <a:t>S3-Leitlinie 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6"/>
                        </a:rPr>
                        <a:t>Diagnostik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6"/>
                        </a:rPr>
                        <a:t>, 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6"/>
                        </a:rPr>
                        <a:t>Therapie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6"/>
                        </a:rPr>
                        <a:t> und 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6"/>
                        </a:rPr>
                        <a:t>Nachsorge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6"/>
                        </a:rPr>
                        <a:t> des 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6"/>
                        </a:rPr>
                        <a:t>Larynxkarzinoms.Langversion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6"/>
                        </a:rPr>
                        <a:t> 1.1, AWMF-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6"/>
                        </a:rPr>
                        <a:t>Registernummer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6"/>
                        </a:rPr>
                        <a:t>: 017-076OL, 2019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017-082OL-1.0-8.6</a:t>
                      </a:r>
                      <a:r>
                        <a:rPr lang="de-DE" dirty="0"/>
                        <a:t>3</a:t>
                      </a:r>
                      <a:r>
                        <a:rPr dirty="0"/>
                        <a:t>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7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8: </a:t>
            </a:r>
            <a:r>
              <a:rPr sz="2400" dirty="0" err="1"/>
              <a:t>Behandlungsempfehlungen</a:t>
            </a:r>
            <a:r>
              <a:rPr sz="2400" dirty="0"/>
              <a:t> in der </a:t>
            </a:r>
            <a:r>
              <a:rPr sz="2400" dirty="0" err="1"/>
              <a:t>Primärtherapie</a:t>
            </a:r>
            <a:r>
              <a:rPr sz="2400" dirty="0"/>
              <a:t> des Oro- und </a:t>
            </a:r>
            <a:r>
              <a:rPr sz="2400" dirty="0" err="1"/>
              <a:t>Hypopharynxkarzinoms</a:t>
            </a:r>
            <a:r>
              <a:rPr sz="2400" dirty="0"/>
              <a:t> </a:t>
            </a:r>
            <a:r>
              <a:rPr sz="2400" dirty="0" err="1"/>
              <a:t>unter</a:t>
            </a:r>
            <a:r>
              <a:rPr sz="2400" dirty="0"/>
              <a:t> </a:t>
            </a:r>
            <a:r>
              <a:rPr sz="2400" dirty="0" err="1"/>
              <a:t>Berücksichtigung</a:t>
            </a:r>
            <a:r>
              <a:rPr sz="2400" dirty="0"/>
              <a:t> </a:t>
            </a:r>
            <a:r>
              <a:rPr sz="2400" dirty="0" err="1"/>
              <a:t>Effektivität</a:t>
            </a:r>
            <a:r>
              <a:rPr sz="2400" dirty="0"/>
              <a:t>, </a:t>
            </a:r>
            <a:r>
              <a:rPr sz="2400" dirty="0" err="1"/>
              <a:t>Funktionalität</a:t>
            </a:r>
            <a:r>
              <a:rPr sz="2400" dirty="0"/>
              <a:t> und </a:t>
            </a:r>
            <a:r>
              <a:rPr sz="2400" dirty="0" err="1"/>
              <a:t>Lebensqualität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8.5: Hypopharynx-</a:t>
            </a:r>
            <a:r>
              <a:rPr sz="1400" dirty="0" err="1"/>
              <a:t>Karzinome</a:t>
            </a:r>
            <a:r>
              <a:rPr sz="1400" dirty="0"/>
              <a:t> in den UICC </a:t>
            </a:r>
            <a:r>
              <a:rPr sz="1400" dirty="0" err="1"/>
              <a:t>Stadien</a:t>
            </a:r>
            <a:r>
              <a:rPr sz="1400" dirty="0"/>
              <a:t> III und IV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372163"/>
              </p:ext>
            </p:extLst>
          </p:nvPr>
        </p:nvGraphicFramePr>
        <p:xfrm>
          <a:off x="228600" y="2348880"/>
          <a:ext cx="7920000" cy="127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8.6</a:t>
                      </a:r>
                      <a:r>
                        <a:rPr lang="de-DE" dirty="0"/>
                        <a:t>4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Konsensbasiertes Statement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Bei </a:t>
                      </a:r>
                      <a:r>
                        <a:rPr sz="1000" b="0" i="0" u="none" dirty="0" err="1">
                          <a:latin typeface="Lucida Sans"/>
                        </a:rPr>
                        <a:t>Patienten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cT4a cN0-cN3 cM0 </a:t>
                      </a:r>
                      <a:r>
                        <a:rPr sz="1000" b="0" i="0" u="none" dirty="0" err="1">
                          <a:latin typeface="Lucida Sans"/>
                        </a:rPr>
                        <a:t>Hypopharynxkarzinomen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gibt</a:t>
                      </a:r>
                      <a:r>
                        <a:rPr sz="1000" b="0" i="0" u="none" dirty="0">
                          <a:latin typeface="Lucida Sans"/>
                        </a:rPr>
                        <a:t> es </a:t>
                      </a:r>
                      <a:r>
                        <a:rPr sz="1000" b="0" i="0" u="none" dirty="0" err="1">
                          <a:latin typeface="Lucida Sans"/>
                        </a:rPr>
                        <a:t>Hinweise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aus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Krebsregisterdatenbanken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für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besseres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Gesamtüberleben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nach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einem</a:t>
                      </a:r>
                      <a:r>
                        <a:rPr sz="1000" b="0" i="0" u="none" dirty="0">
                          <a:latin typeface="Lucida Sans"/>
                        </a:rPr>
                        <a:t> prim</a:t>
                      </a:r>
                      <a:r>
                        <a:rPr lang="de-DE" sz="1000" b="0" i="0" u="none" dirty="0">
                          <a:latin typeface="Lucida Sans"/>
                        </a:rPr>
                        <a:t>ä</a:t>
                      </a:r>
                      <a:r>
                        <a:rPr sz="1000" b="0" i="0" u="none" dirty="0">
                          <a:latin typeface="Lucida Sans"/>
                        </a:rPr>
                        <a:t>r </a:t>
                      </a:r>
                      <a:r>
                        <a:rPr sz="1000" b="0" i="0" u="none" dirty="0" err="1">
                          <a:latin typeface="Lucida Sans"/>
                        </a:rPr>
                        <a:t>chirurgischen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Vorgehen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017-082OL-1.0-8.6</a:t>
                      </a:r>
                      <a:r>
                        <a:rPr lang="de-DE" dirty="0"/>
                        <a:t>4</a:t>
                      </a:r>
                      <a:r>
                        <a:rPr dirty="0"/>
                        <a:t>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8: </a:t>
            </a:r>
            <a:r>
              <a:rPr sz="2400" dirty="0" err="1"/>
              <a:t>Behandlungsempfehlungen</a:t>
            </a:r>
            <a:r>
              <a:rPr sz="2400" dirty="0"/>
              <a:t> in der </a:t>
            </a:r>
            <a:r>
              <a:rPr sz="2400" dirty="0" err="1"/>
              <a:t>Primärtherapie</a:t>
            </a:r>
            <a:r>
              <a:rPr sz="2400" dirty="0"/>
              <a:t> des Oro- und </a:t>
            </a:r>
            <a:r>
              <a:rPr sz="2400" dirty="0" err="1"/>
              <a:t>Hypopharynxkarzinoms</a:t>
            </a:r>
            <a:r>
              <a:rPr sz="2400" dirty="0"/>
              <a:t> </a:t>
            </a:r>
            <a:r>
              <a:rPr sz="2400" dirty="0" err="1"/>
              <a:t>unter</a:t>
            </a:r>
            <a:r>
              <a:rPr sz="2400" dirty="0"/>
              <a:t> </a:t>
            </a:r>
            <a:r>
              <a:rPr sz="2400" dirty="0" err="1"/>
              <a:t>Berücksichtigung</a:t>
            </a:r>
            <a:r>
              <a:rPr sz="2400" dirty="0"/>
              <a:t> </a:t>
            </a:r>
            <a:r>
              <a:rPr sz="2400" dirty="0" err="1"/>
              <a:t>Effektivität</a:t>
            </a:r>
            <a:r>
              <a:rPr sz="2400" dirty="0"/>
              <a:t>, </a:t>
            </a:r>
            <a:r>
              <a:rPr sz="2400" dirty="0" err="1"/>
              <a:t>Funktionalität</a:t>
            </a:r>
            <a:r>
              <a:rPr sz="2400" dirty="0"/>
              <a:t> und </a:t>
            </a:r>
            <a:r>
              <a:rPr sz="2400" dirty="0" err="1"/>
              <a:t>Lebensqualität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8.5: Hypopharynx-</a:t>
            </a:r>
            <a:r>
              <a:rPr sz="1400" dirty="0" err="1"/>
              <a:t>Karzinome</a:t>
            </a:r>
            <a:r>
              <a:rPr sz="1400" dirty="0"/>
              <a:t> in den UICC </a:t>
            </a:r>
            <a:r>
              <a:rPr sz="1400" dirty="0" err="1"/>
              <a:t>Stadien</a:t>
            </a:r>
            <a:r>
              <a:rPr sz="1400" dirty="0"/>
              <a:t> III und IV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978688"/>
              </p:ext>
            </p:extLst>
          </p:nvPr>
        </p:nvGraphicFramePr>
        <p:xfrm>
          <a:off x="228600" y="2204864"/>
          <a:ext cx="7920000" cy="142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8.6</a:t>
                      </a:r>
                      <a:r>
                        <a:rPr lang="de-DE" dirty="0"/>
                        <a:t>5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Konsensbasierte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sz="1000" b="0" i="0" u="none" dirty="0">
                          <a:latin typeface="Lucida Sans"/>
                        </a:rPr>
                        <a:t>Bei </a:t>
                      </a:r>
                      <a:r>
                        <a:rPr sz="1000" b="0" i="0" u="none" dirty="0" err="1">
                          <a:latin typeface="Lucida Sans"/>
                        </a:rPr>
                        <a:t>Patienten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Hypopharynxkarzinomen</a:t>
                      </a:r>
                      <a:r>
                        <a:rPr sz="1000" b="0" i="0" u="none" dirty="0">
                          <a:latin typeface="Lucida Sans"/>
                        </a:rPr>
                        <a:t> des Stadiums cT4a cN0-cN3, </a:t>
                      </a:r>
                      <a:r>
                        <a:rPr sz="1000" b="0" i="0" u="none" dirty="0" err="1">
                          <a:latin typeface="Lucida Sans"/>
                        </a:rPr>
                        <a:t>bei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denen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chirurgisch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R0-Resektion </a:t>
                      </a:r>
                      <a:r>
                        <a:rPr sz="1000" b="0" i="0" u="none" dirty="0" err="1">
                          <a:latin typeface="Lucida Sans"/>
                        </a:rPr>
                        <a:t>möglich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erscheint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 dirty="0" err="1">
                          <a:latin typeface="Lucida Sans"/>
                        </a:rPr>
                        <a:t>sollte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prim</a:t>
                      </a:r>
                      <a:r>
                        <a:rPr lang="de-DE" sz="1000" b="0" i="0" u="none" dirty="0">
                          <a:latin typeface="Lucida Sans"/>
                        </a:rPr>
                        <a:t>ä</a:t>
                      </a:r>
                      <a:r>
                        <a:rPr sz="1000" b="0" i="0" u="none" dirty="0">
                          <a:latin typeface="Lucida Sans"/>
                        </a:rPr>
                        <a:t>r </a:t>
                      </a:r>
                      <a:r>
                        <a:rPr sz="1000" b="0" i="0" u="none" dirty="0" err="1">
                          <a:latin typeface="Lucida Sans"/>
                        </a:rPr>
                        <a:t>chirurgische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erfolgen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 err="1">
                          <a:latin typeface="Lucida Sans"/>
                        </a:rPr>
                        <a:t>Alternativ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kann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unter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Inkaufnahme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höheren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lokalen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Rückfallrate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auch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Radiochemotherapie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neoadjuvante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Chemotherapie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durchgeführt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017-082OL-1.0-8.6</a:t>
                      </a:r>
                      <a:r>
                        <a:rPr lang="de-DE" dirty="0"/>
                        <a:t>5</a:t>
                      </a:r>
                      <a:r>
                        <a:rPr dirty="0"/>
                        <a:t>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836712"/>
            <a:ext cx="8686800" cy="1066800"/>
          </a:xfrm>
        </p:spPr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8: </a:t>
            </a:r>
            <a:r>
              <a:rPr sz="2400" dirty="0" err="1"/>
              <a:t>Behandlungsempfehlungen</a:t>
            </a:r>
            <a:r>
              <a:rPr sz="2400" dirty="0"/>
              <a:t> in der </a:t>
            </a:r>
            <a:r>
              <a:rPr sz="2400" dirty="0" err="1"/>
              <a:t>Primärtherapie</a:t>
            </a:r>
            <a:r>
              <a:rPr sz="2400" dirty="0"/>
              <a:t> des Oro- und </a:t>
            </a:r>
            <a:r>
              <a:rPr sz="2400" dirty="0" err="1"/>
              <a:t>Hypopharynxkarzinoms</a:t>
            </a:r>
            <a:r>
              <a:rPr sz="2400" dirty="0"/>
              <a:t> </a:t>
            </a:r>
            <a:r>
              <a:rPr sz="2400" dirty="0" err="1"/>
              <a:t>unter</a:t>
            </a:r>
            <a:r>
              <a:rPr sz="2400" dirty="0"/>
              <a:t> </a:t>
            </a:r>
            <a:r>
              <a:rPr sz="2400" dirty="0" err="1"/>
              <a:t>Berücksichtigung</a:t>
            </a:r>
            <a:r>
              <a:rPr sz="2400" dirty="0"/>
              <a:t> </a:t>
            </a:r>
            <a:r>
              <a:rPr sz="2400" dirty="0" err="1"/>
              <a:t>Effektivität</a:t>
            </a:r>
            <a:r>
              <a:rPr sz="2400" dirty="0"/>
              <a:t>, </a:t>
            </a:r>
            <a:r>
              <a:rPr sz="2400" dirty="0" err="1"/>
              <a:t>Funktionalität</a:t>
            </a:r>
            <a:r>
              <a:rPr sz="2400" dirty="0"/>
              <a:t> und </a:t>
            </a:r>
            <a:r>
              <a:rPr sz="2400" dirty="0" err="1"/>
              <a:t>Lebensqualität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8.5: Hypopharynx-</a:t>
            </a:r>
            <a:r>
              <a:rPr sz="1400" dirty="0" err="1"/>
              <a:t>Karzinome</a:t>
            </a:r>
            <a:r>
              <a:rPr sz="1400" dirty="0"/>
              <a:t> in den UICC </a:t>
            </a:r>
            <a:r>
              <a:rPr sz="1400" dirty="0" err="1"/>
              <a:t>Stadien</a:t>
            </a:r>
            <a:r>
              <a:rPr sz="1400" dirty="0"/>
              <a:t> III und IV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881945"/>
              </p:ext>
            </p:extLst>
          </p:nvPr>
        </p:nvGraphicFramePr>
        <p:xfrm>
          <a:off x="240680" y="2276872"/>
          <a:ext cx="7920000" cy="203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8.6</a:t>
                      </a:r>
                      <a:r>
                        <a:rPr lang="de-DE" dirty="0"/>
                        <a:t>6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Evidenzbasierte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/>
                      </a:pPr>
                      <a:r>
                        <a:rPr dirty="0" err="1"/>
                        <a:t>Empfehlungsgrad</a:t>
                      </a:r>
                      <a:endParaRPr dirty="0"/>
                    </a:p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A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 err="1">
                          <a:latin typeface="Lucida Sans"/>
                        </a:rPr>
                        <a:t>Ist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im</a:t>
                      </a:r>
                      <a:r>
                        <a:rPr sz="1000" b="0" i="0" u="none" dirty="0">
                          <a:latin typeface="Lucida Sans"/>
                        </a:rPr>
                        <a:t> Stadium cT4a cN0-cN3 cM0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R0-Resektion </a:t>
                      </a:r>
                      <a:r>
                        <a:rPr sz="1000" b="0" i="0" u="none" dirty="0" err="1">
                          <a:latin typeface="Lucida Sans"/>
                        </a:rPr>
                        <a:t>eines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Hypopharynxkarzinoms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wahrscheinlich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nicht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erreichbar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 dirty="0" err="1">
                          <a:latin typeface="Lucida Sans"/>
                        </a:rPr>
                        <a:t>soll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prim</a:t>
                      </a:r>
                      <a:r>
                        <a:rPr lang="de-DE" sz="1000" b="0" i="0" u="none" dirty="0">
                          <a:latin typeface="Lucida Sans"/>
                        </a:rPr>
                        <a:t>ä</a:t>
                      </a:r>
                      <a:r>
                        <a:rPr sz="1000" b="0" i="0" u="none" dirty="0">
                          <a:latin typeface="Lucida Sans"/>
                        </a:rPr>
                        <a:t>re </a:t>
                      </a:r>
                      <a:r>
                        <a:rPr sz="1000" b="0" i="0" u="none" dirty="0" err="1">
                          <a:latin typeface="Lucida Sans"/>
                        </a:rPr>
                        <a:t>Radiochemotherapie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erfolgen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Level of Evidence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800" b="0" dirty="0">
                          <a:latin typeface="Lucida Sans"/>
                        </a:rPr>
                        <a:t>1a - S3 </a:t>
                      </a:r>
                      <a:r>
                        <a:rPr sz="800" b="0" dirty="0" err="1">
                          <a:latin typeface="Lucida Sans"/>
                        </a:rPr>
                        <a:t>Leitlinienadaptierung</a:t>
                      </a:r>
                      <a:r>
                        <a:rPr sz="800" b="0" dirty="0">
                          <a:latin typeface="Lucida Sans"/>
                        </a:rPr>
                        <a:t> - </a:t>
                      </a:r>
                      <a:r>
                        <a:rPr sz="800" b="0" dirty="0" err="1">
                          <a:latin typeface="Lucida Sans"/>
                        </a:rPr>
                        <a:t>Larynxkarzinom</a:t>
                      </a:r>
                      <a:r>
                        <a:rPr sz="800" b="0" dirty="0">
                          <a:latin typeface="Lucida Sans"/>
                        </a:rPr>
                        <a:t>, Version 1.1 2019 (7.34)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Literatur</a:t>
                      </a:r>
                      <a:endParaRPr dirty="0"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dirty="0">
                          <a:solidFill>
                            <a:srgbClr val="F7BF66"/>
                          </a:solidFill>
                          <a:hlinkClick r:id="rId2"/>
                        </a:rPr>
                        <a:t>[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2"/>
                        </a:rPr>
                        <a:t>Pignon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2"/>
                        </a:rPr>
                        <a:t>, JP 2009]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3"/>
                        </a:rPr>
                        <a:t>[Blanchard, P 2011]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4"/>
                        </a:rPr>
                        <a:t>S3-Leitlinie 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4"/>
                        </a:rPr>
                        <a:t>Diagnostik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4"/>
                        </a:rPr>
                        <a:t>, 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4"/>
                        </a:rPr>
                        <a:t>Therapie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4"/>
                        </a:rPr>
                        <a:t> und 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4"/>
                        </a:rPr>
                        <a:t>Nachsorge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4"/>
                        </a:rPr>
                        <a:t> des 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4"/>
                        </a:rPr>
                        <a:t>Larynxkarzinoms.Langversion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4"/>
                        </a:rPr>
                        <a:t> 1.1, AWMF-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4"/>
                        </a:rPr>
                        <a:t>Registernummer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4"/>
                        </a:rPr>
                        <a:t>: 017-076OL, 2019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017-082OL-1.0-8.6</a:t>
                      </a:r>
                      <a:r>
                        <a:rPr lang="de-DE" dirty="0"/>
                        <a:t>6</a:t>
                      </a:r>
                      <a:r>
                        <a:rPr dirty="0"/>
                        <a:t>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5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980728"/>
            <a:ext cx="8686800" cy="1066800"/>
          </a:xfrm>
        </p:spPr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8: </a:t>
            </a:r>
            <a:r>
              <a:rPr sz="2400" dirty="0" err="1"/>
              <a:t>Behandlungsempfehlungen</a:t>
            </a:r>
            <a:r>
              <a:rPr sz="2400" dirty="0"/>
              <a:t> in der </a:t>
            </a:r>
            <a:r>
              <a:rPr sz="2400" dirty="0" err="1"/>
              <a:t>Primärtherapie</a:t>
            </a:r>
            <a:r>
              <a:rPr sz="2400" dirty="0"/>
              <a:t> des Oro- und </a:t>
            </a:r>
            <a:r>
              <a:rPr sz="2400" dirty="0" err="1"/>
              <a:t>Hypopharynxkarzinoms</a:t>
            </a:r>
            <a:r>
              <a:rPr sz="2400" dirty="0"/>
              <a:t> </a:t>
            </a:r>
            <a:r>
              <a:rPr sz="2400" dirty="0" err="1"/>
              <a:t>unter</a:t>
            </a:r>
            <a:r>
              <a:rPr sz="2400" dirty="0"/>
              <a:t> </a:t>
            </a:r>
            <a:r>
              <a:rPr sz="2400" dirty="0" err="1"/>
              <a:t>Berücksichtigung</a:t>
            </a:r>
            <a:r>
              <a:rPr sz="2400" dirty="0"/>
              <a:t> </a:t>
            </a:r>
            <a:r>
              <a:rPr sz="2400" dirty="0" err="1"/>
              <a:t>Effektivität</a:t>
            </a:r>
            <a:r>
              <a:rPr sz="2400" dirty="0"/>
              <a:t>, </a:t>
            </a:r>
            <a:r>
              <a:rPr sz="2400" dirty="0" err="1"/>
              <a:t>Funktionalität</a:t>
            </a:r>
            <a:r>
              <a:rPr sz="2400" dirty="0"/>
              <a:t> und </a:t>
            </a:r>
            <a:r>
              <a:rPr sz="2400" dirty="0" err="1"/>
              <a:t>Lebensqualität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8.5: Hypopharynx-</a:t>
            </a:r>
            <a:r>
              <a:rPr sz="1400" dirty="0" err="1"/>
              <a:t>Karzinome</a:t>
            </a:r>
            <a:r>
              <a:rPr sz="1400" dirty="0"/>
              <a:t> in den UICC </a:t>
            </a:r>
            <a:r>
              <a:rPr sz="1400" dirty="0" err="1"/>
              <a:t>Stadien</a:t>
            </a:r>
            <a:r>
              <a:rPr sz="1400" dirty="0"/>
              <a:t> III und IV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422769"/>
              </p:ext>
            </p:extLst>
          </p:nvPr>
        </p:nvGraphicFramePr>
        <p:xfrm>
          <a:off x="228600" y="2307000"/>
          <a:ext cx="7920000" cy="112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8.6</a:t>
                      </a:r>
                      <a:r>
                        <a:rPr lang="de-DE" dirty="0"/>
                        <a:t>7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Konsensbasiertes Statement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Eine </a:t>
                      </a:r>
                      <a:r>
                        <a:rPr sz="1000" b="0" i="0" u="none" dirty="0" err="1">
                          <a:latin typeface="Lucida Sans"/>
                        </a:rPr>
                        <a:t>Tracheotomie</a:t>
                      </a:r>
                      <a:r>
                        <a:rPr sz="1000" b="0" i="0" u="none" dirty="0">
                          <a:latin typeface="Lucida Sans"/>
                        </a:rPr>
                        <a:t>, die </a:t>
                      </a:r>
                      <a:r>
                        <a:rPr sz="1000" b="0" i="0" u="none" dirty="0" err="1">
                          <a:latin typeface="Lucida Sans"/>
                        </a:rPr>
                        <a:t>vor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Laryngektomie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durchgeführt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wird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 dirty="0" err="1">
                          <a:latin typeface="Lucida Sans"/>
                        </a:rPr>
                        <a:t>wirkt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sich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negativ</a:t>
                      </a:r>
                      <a:r>
                        <a:rPr sz="1000" b="0" i="0" u="none" dirty="0">
                          <a:latin typeface="Lucida Sans"/>
                        </a:rPr>
                        <a:t> auf die Prognose </a:t>
                      </a:r>
                      <a:r>
                        <a:rPr sz="1000" b="0" i="0" u="none" dirty="0" err="1">
                          <a:latin typeface="Lucida Sans"/>
                        </a:rPr>
                        <a:t>aus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 dirty="0" err="1">
                          <a:latin typeface="Lucida Sans"/>
                        </a:rPr>
                        <a:t>weil</a:t>
                      </a:r>
                      <a:r>
                        <a:rPr sz="1000" b="0" i="0" u="none" dirty="0">
                          <a:latin typeface="Lucida Sans"/>
                        </a:rPr>
                        <a:t> h</a:t>
                      </a:r>
                      <a:r>
                        <a:rPr lang="de-DE" sz="1000" b="0" i="0" u="none" dirty="0">
                          <a:latin typeface="Lucida Sans"/>
                        </a:rPr>
                        <a:t>ä</a:t>
                      </a:r>
                      <a:r>
                        <a:rPr sz="1000" b="0" i="0" u="none" dirty="0" err="1">
                          <a:latin typeface="Lucida Sans"/>
                        </a:rPr>
                        <a:t>ufiger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Stomarezidive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auftreten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können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017-082OL-1.0-8.6</a:t>
                      </a:r>
                      <a:r>
                        <a:rPr lang="de-DE" dirty="0"/>
                        <a:t>7</a:t>
                      </a:r>
                      <a:r>
                        <a:rPr dirty="0"/>
                        <a:t>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1471800"/>
          </a:xfrm>
        </p:spPr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8: </a:t>
            </a:r>
            <a:r>
              <a:rPr sz="2400" dirty="0" err="1"/>
              <a:t>Behandlungsempfehlungen</a:t>
            </a:r>
            <a:r>
              <a:rPr sz="2400" dirty="0"/>
              <a:t> in der </a:t>
            </a:r>
            <a:r>
              <a:rPr sz="2400" dirty="0" err="1"/>
              <a:t>Primärtherapie</a:t>
            </a:r>
            <a:r>
              <a:rPr sz="2400" dirty="0"/>
              <a:t> des Oro- und </a:t>
            </a:r>
            <a:r>
              <a:rPr sz="2400" dirty="0" err="1"/>
              <a:t>Hypopharynxkarzinoms</a:t>
            </a:r>
            <a:r>
              <a:rPr sz="2400" dirty="0"/>
              <a:t> </a:t>
            </a:r>
            <a:r>
              <a:rPr sz="2400" dirty="0" err="1"/>
              <a:t>unter</a:t>
            </a:r>
            <a:r>
              <a:rPr sz="2400" dirty="0"/>
              <a:t> </a:t>
            </a:r>
            <a:r>
              <a:rPr sz="2400" dirty="0" err="1"/>
              <a:t>Berücksichtigung</a:t>
            </a:r>
            <a:r>
              <a:rPr sz="2400" dirty="0"/>
              <a:t> </a:t>
            </a:r>
            <a:r>
              <a:rPr sz="2400" dirty="0" err="1"/>
              <a:t>Effektivität</a:t>
            </a:r>
            <a:r>
              <a:rPr sz="2400" dirty="0"/>
              <a:t>, </a:t>
            </a:r>
            <a:r>
              <a:rPr sz="2400" dirty="0" err="1"/>
              <a:t>Funktionalität</a:t>
            </a:r>
            <a:r>
              <a:rPr sz="2400" dirty="0"/>
              <a:t> und </a:t>
            </a:r>
            <a:r>
              <a:rPr sz="2400" dirty="0" err="1"/>
              <a:t>Lebensqualität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8.5: Hypopharynx-</a:t>
            </a:r>
            <a:r>
              <a:rPr sz="1400" dirty="0" err="1"/>
              <a:t>Karzinome</a:t>
            </a:r>
            <a:r>
              <a:rPr sz="1400" dirty="0"/>
              <a:t> in den UICC </a:t>
            </a:r>
            <a:r>
              <a:rPr sz="1400" dirty="0" err="1"/>
              <a:t>Stadien</a:t>
            </a:r>
            <a:r>
              <a:rPr sz="1400" dirty="0"/>
              <a:t> III und IV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366652"/>
              </p:ext>
            </p:extLst>
          </p:nvPr>
        </p:nvGraphicFramePr>
        <p:xfrm>
          <a:off x="240432" y="2251800"/>
          <a:ext cx="7920000" cy="127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8.6</a:t>
                      </a:r>
                      <a:r>
                        <a:rPr lang="de-DE" dirty="0"/>
                        <a:t>8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Konsensbasierte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 err="1">
                          <a:latin typeface="Lucida Sans"/>
                        </a:rPr>
                        <a:t>Vor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geplanten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totalen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Laryngopharyngektomie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sollte</a:t>
                      </a:r>
                      <a:r>
                        <a:rPr sz="1000" b="0" i="0" u="none" dirty="0">
                          <a:latin typeface="Lucida Sans"/>
                        </a:rPr>
                        <a:t> auf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Tracheotomie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verzichtet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 </a:t>
                      </a:r>
                      <a:r>
                        <a:rPr sz="1000" b="0" i="0" u="none" dirty="0" err="1">
                          <a:latin typeface="Lucida Sans"/>
                        </a:rPr>
                        <a:t>Im</a:t>
                      </a:r>
                      <a:r>
                        <a:rPr sz="1000" b="0" i="0" u="none" dirty="0">
                          <a:latin typeface="Lucida Sans"/>
                        </a:rPr>
                        <a:t> Falle </a:t>
                      </a:r>
                      <a:r>
                        <a:rPr sz="1000" b="0" i="0" u="none" dirty="0" err="1">
                          <a:latin typeface="Lucida Sans"/>
                        </a:rPr>
                        <a:t>einer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Dyspnoe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kann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Rahmen</a:t>
                      </a:r>
                      <a:r>
                        <a:rPr sz="1000" b="0" i="0" u="none" dirty="0">
                          <a:latin typeface="Lucida Sans"/>
                        </a:rPr>
                        <a:t> der </a:t>
                      </a:r>
                      <a:r>
                        <a:rPr sz="1000" b="0" i="0" u="none" dirty="0" err="1">
                          <a:latin typeface="Lucida Sans"/>
                        </a:rPr>
                        <a:t>Erstdiagnostik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transorales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Tumordebulking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zur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Vermeidung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Tracheotomie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durchgeführt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017-082OL-1.0-8.6</a:t>
                      </a:r>
                      <a:r>
                        <a:rPr lang="de-DE" dirty="0"/>
                        <a:t>8</a:t>
                      </a:r>
                      <a:r>
                        <a:rPr dirty="0"/>
                        <a:t>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8: </a:t>
            </a:r>
            <a:r>
              <a:rPr sz="2400" dirty="0" err="1"/>
              <a:t>Behandlungsempfehlungen</a:t>
            </a:r>
            <a:r>
              <a:rPr sz="2400" dirty="0"/>
              <a:t> in der </a:t>
            </a:r>
            <a:r>
              <a:rPr sz="2400" dirty="0" err="1"/>
              <a:t>Primärtherapie</a:t>
            </a:r>
            <a:r>
              <a:rPr sz="2400" dirty="0"/>
              <a:t> des Oro- und </a:t>
            </a:r>
            <a:r>
              <a:rPr sz="2400" dirty="0" err="1"/>
              <a:t>Hypopharynxkarzinoms</a:t>
            </a:r>
            <a:r>
              <a:rPr sz="2400" dirty="0"/>
              <a:t> </a:t>
            </a:r>
            <a:r>
              <a:rPr sz="2400" dirty="0" err="1"/>
              <a:t>unter</a:t>
            </a:r>
            <a:r>
              <a:rPr sz="2400" dirty="0"/>
              <a:t> </a:t>
            </a:r>
            <a:r>
              <a:rPr sz="2400" dirty="0" err="1"/>
              <a:t>Berücksichtigung</a:t>
            </a:r>
            <a:r>
              <a:rPr sz="2400" dirty="0"/>
              <a:t> </a:t>
            </a:r>
            <a:r>
              <a:rPr sz="2400" dirty="0" err="1"/>
              <a:t>Effektivität</a:t>
            </a:r>
            <a:r>
              <a:rPr sz="2400" dirty="0"/>
              <a:t>, </a:t>
            </a:r>
            <a:r>
              <a:rPr sz="2400" dirty="0" err="1"/>
              <a:t>Funktionalität</a:t>
            </a:r>
            <a:r>
              <a:rPr sz="2400" dirty="0"/>
              <a:t> und </a:t>
            </a:r>
            <a:r>
              <a:rPr sz="2400" dirty="0" err="1"/>
              <a:t>Lebensqualität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8.5: Hypopharynx-</a:t>
            </a:r>
            <a:r>
              <a:rPr sz="1400" dirty="0" err="1"/>
              <a:t>Karzinome</a:t>
            </a:r>
            <a:r>
              <a:rPr sz="1400" dirty="0"/>
              <a:t> in den UICC </a:t>
            </a:r>
            <a:r>
              <a:rPr sz="1400" dirty="0" err="1"/>
              <a:t>Stadien</a:t>
            </a:r>
            <a:r>
              <a:rPr sz="1400" dirty="0"/>
              <a:t> III und IV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598938"/>
              </p:ext>
            </p:extLst>
          </p:nvPr>
        </p:nvGraphicFramePr>
        <p:xfrm>
          <a:off x="360000" y="1890000"/>
          <a:ext cx="7920000" cy="112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</a:t>
                      </a:r>
                      <a:r>
                        <a:rPr lang="de-DE" dirty="0"/>
                        <a:t>69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Konsensbasierte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Die </a:t>
                      </a:r>
                      <a:r>
                        <a:rPr sz="1000" b="0" i="0" u="none" dirty="0" err="1">
                          <a:latin typeface="Lucida Sans"/>
                        </a:rPr>
                        <a:t>primär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nicht</a:t>
                      </a:r>
                      <a:r>
                        <a:rPr sz="1000" b="0" i="0" u="none" dirty="0">
                          <a:latin typeface="Lucida Sans"/>
                        </a:rPr>
                        <a:t> operative </a:t>
                      </a:r>
                      <a:r>
                        <a:rPr sz="1000" b="0" i="0" u="none" dirty="0" err="1">
                          <a:latin typeface="Lucida Sans"/>
                        </a:rPr>
                        <a:t>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bei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Patienten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Stadium III-</a:t>
                      </a:r>
                      <a:r>
                        <a:rPr sz="1000" b="0" i="0" u="none" dirty="0" err="1">
                          <a:latin typeface="Lucida Sans"/>
                        </a:rPr>
                        <a:t>IVb</a:t>
                      </a:r>
                      <a:r>
                        <a:rPr sz="1000" b="0" i="0" u="none" dirty="0">
                          <a:latin typeface="Lucida Sans"/>
                        </a:rPr>
                        <a:t> Hypopharynxkarzinom (UICC 8. </a:t>
                      </a:r>
                      <a:r>
                        <a:rPr sz="1000" b="0" i="0" u="none" dirty="0" err="1">
                          <a:latin typeface="Lucida Sans"/>
                        </a:rPr>
                        <a:t>Ausgabe</a:t>
                      </a:r>
                      <a:r>
                        <a:rPr sz="1000" b="0" i="0" u="none" dirty="0">
                          <a:latin typeface="Lucida Sans"/>
                        </a:rPr>
                        <a:t>) </a:t>
                      </a:r>
                      <a:r>
                        <a:rPr sz="1000" b="0" i="0" u="none" dirty="0" err="1">
                          <a:latin typeface="Lucida Sans"/>
                        </a:rPr>
                        <a:t>soll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als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Radiochemotherapie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erfolgen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</a:t>
                      </a:r>
                      <a:r>
                        <a:rPr lang="de-DE" dirty="0"/>
                        <a:t>69</a:t>
                      </a:r>
                      <a:r>
                        <a:rPr dirty="0"/>
                        <a:t>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1424864"/>
          </a:xfrm>
        </p:spPr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8: </a:t>
            </a:r>
            <a:r>
              <a:rPr sz="2400" dirty="0" err="1"/>
              <a:t>Behandlungsempfehlungen</a:t>
            </a:r>
            <a:r>
              <a:rPr sz="2400" dirty="0"/>
              <a:t> in der </a:t>
            </a:r>
            <a:r>
              <a:rPr sz="2400" dirty="0" err="1"/>
              <a:t>Primärtherapie</a:t>
            </a:r>
            <a:r>
              <a:rPr sz="2400" dirty="0"/>
              <a:t> des Oro- und </a:t>
            </a:r>
            <a:r>
              <a:rPr sz="2400" dirty="0" err="1"/>
              <a:t>Hypopharynxkarzinoms</a:t>
            </a:r>
            <a:r>
              <a:rPr sz="2400" dirty="0"/>
              <a:t> </a:t>
            </a:r>
            <a:r>
              <a:rPr sz="2400" dirty="0" err="1"/>
              <a:t>unter</a:t>
            </a:r>
            <a:r>
              <a:rPr sz="2400" dirty="0"/>
              <a:t> </a:t>
            </a:r>
            <a:r>
              <a:rPr sz="2400" dirty="0" err="1"/>
              <a:t>Berücksichtigung</a:t>
            </a:r>
            <a:r>
              <a:rPr sz="2400" dirty="0"/>
              <a:t> </a:t>
            </a:r>
            <a:r>
              <a:rPr sz="2400" dirty="0" err="1"/>
              <a:t>Effektivität</a:t>
            </a:r>
            <a:r>
              <a:rPr sz="2400" dirty="0"/>
              <a:t>, </a:t>
            </a:r>
            <a:r>
              <a:rPr sz="2400" dirty="0" err="1"/>
              <a:t>Funktionalität</a:t>
            </a:r>
            <a:r>
              <a:rPr sz="2400" dirty="0"/>
              <a:t> und </a:t>
            </a:r>
            <a:r>
              <a:rPr sz="2400" dirty="0" err="1"/>
              <a:t>Lebensqualität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8.5: Hypopharynx-</a:t>
            </a:r>
            <a:r>
              <a:rPr sz="1400" dirty="0" err="1"/>
              <a:t>Karzinome</a:t>
            </a:r>
            <a:r>
              <a:rPr sz="1400" dirty="0"/>
              <a:t> in den UICC </a:t>
            </a:r>
            <a:r>
              <a:rPr sz="1400" dirty="0" err="1"/>
              <a:t>Stadien</a:t>
            </a:r>
            <a:r>
              <a:rPr sz="1400" dirty="0"/>
              <a:t> III und IV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548657"/>
              </p:ext>
            </p:extLst>
          </p:nvPr>
        </p:nvGraphicFramePr>
        <p:xfrm>
          <a:off x="329292" y="2204864"/>
          <a:ext cx="7920000" cy="218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8.7</a:t>
                      </a:r>
                      <a:r>
                        <a:rPr lang="de-DE" dirty="0"/>
                        <a:t>0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Evidenzbasiertes</a:t>
                      </a:r>
                      <a:r>
                        <a:rPr dirty="0"/>
                        <a:t> Statement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ST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Bei </a:t>
                      </a:r>
                      <a:r>
                        <a:rPr sz="1000" b="0" i="0" u="none" dirty="0" err="1">
                          <a:latin typeface="Lucida Sans"/>
                        </a:rPr>
                        <a:t>Patienten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Stadium III-</a:t>
                      </a:r>
                      <a:r>
                        <a:rPr sz="1000" b="0" i="0" u="none" dirty="0" err="1">
                          <a:latin typeface="Lucida Sans"/>
                        </a:rPr>
                        <a:t>IVb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Hypopharynxkarzinomen</a:t>
                      </a:r>
                      <a:r>
                        <a:rPr sz="1000" b="0" i="0" u="none" dirty="0">
                          <a:latin typeface="Lucida Sans"/>
                        </a:rPr>
                        <a:t> (UICC 8. </a:t>
                      </a:r>
                      <a:r>
                        <a:rPr sz="1000" b="0" i="0" u="none" dirty="0" err="1">
                          <a:latin typeface="Lucida Sans"/>
                        </a:rPr>
                        <a:t>Ausgabe</a:t>
                      </a:r>
                      <a:r>
                        <a:rPr sz="1000" b="0" i="0" u="none" dirty="0">
                          <a:latin typeface="Lucida Sans"/>
                        </a:rPr>
                        <a:t>) </a:t>
                      </a:r>
                      <a:r>
                        <a:rPr sz="1000" b="0" i="0" u="none" dirty="0" err="1">
                          <a:latin typeface="Lucida Sans"/>
                        </a:rPr>
                        <a:t>sind</a:t>
                      </a:r>
                      <a:r>
                        <a:rPr sz="1000" b="0" i="0" u="none" dirty="0">
                          <a:latin typeface="Lucida Sans"/>
                        </a:rPr>
                        <a:t> die </a:t>
                      </a:r>
                      <a:r>
                        <a:rPr sz="1000" b="0" i="0" u="none" dirty="0" err="1">
                          <a:latin typeface="Lucida Sans"/>
                        </a:rPr>
                        <a:t>lokoregionäre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Tumorkontrolle</a:t>
                      </a:r>
                      <a:r>
                        <a:rPr sz="1000" b="0" i="0" u="none" dirty="0">
                          <a:latin typeface="Lucida Sans"/>
                        </a:rPr>
                        <a:t> und das </a:t>
                      </a:r>
                      <a:r>
                        <a:rPr sz="1000" b="0" i="0" u="none" dirty="0" err="1">
                          <a:latin typeface="Lucida Sans"/>
                        </a:rPr>
                        <a:t>Gesamtüberleben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nach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primärer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Radiochemotherapie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statistisch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signifikant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besser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als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nach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alleiniger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Radiotherapie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Level of Evidence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800" b="0" dirty="0">
                          <a:latin typeface="Lucida Sans"/>
                        </a:rPr>
                        <a:t>1a - S3 </a:t>
                      </a:r>
                      <a:r>
                        <a:rPr sz="800" b="0" dirty="0" err="1">
                          <a:latin typeface="Lucida Sans"/>
                        </a:rPr>
                        <a:t>Leitlinienadaptierung</a:t>
                      </a:r>
                      <a:r>
                        <a:rPr sz="800" b="0" dirty="0">
                          <a:latin typeface="Lucida Sans"/>
                        </a:rPr>
                        <a:t> - </a:t>
                      </a:r>
                      <a:r>
                        <a:rPr sz="800" b="0" dirty="0" err="1">
                          <a:latin typeface="Lucida Sans"/>
                        </a:rPr>
                        <a:t>Larynxkarzinom</a:t>
                      </a:r>
                      <a:r>
                        <a:rPr sz="800" b="0" dirty="0">
                          <a:latin typeface="Lucida Sans"/>
                        </a:rPr>
                        <a:t>, Version 1.1 2019 (7.9)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Literatur</a:t>
                      </a:r>
                      <a:endParaRPr dirty="0"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dirty="0">
                          <a:solidFill>
                            <a:srgbClr val="F7BF66"/>
                          </a:solidFill>
                          <a:hlinkClick r:id="rId2"/>
                        </a:rPr>
                        <a:t>[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2"/>
                        </a:rPr>
                        <a:t>Pignon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2"/>
                        </a:rPr>
                        <a:t>, JP 2009]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3"/>
                        </a:rPr>
                        <a:t>[Blanchard, P 2011]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4"/>
                        </a:rPr>
                        <a:t>[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4"/>
                        </a:rPr>
                        <a:t>Forastiere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4"/>
                        </a:rPr>
                        <a:t>, AA 2003]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5"/>
                        </a:rPr>
                        <a:t>[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5"/>
                        </a:rPr>
                        <a:t>Forastiere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5"/>
                        </a:rPr>
                        <a:t>, AA 2013]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6"/>
                        </a:rPr>
                        <a:t>S3-Leitlinie 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6"/>
                        </a:rPr>
                        <a:t>Diagnostik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6"/>
                        </a:rPr>
                        <a:t>, 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6"/>
                        </a:rPr>
                        <a:t>Therapie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6"/>
                        </a:rPr>
                        <a:t> und 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6"/>
                        </a:rPr>
                        <a:t>Nachsorge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6"/>
                        </a:rPr>
                        <a:t> des 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6"/>
                        </a:rPr>
                        <a:t>Larynxkarzinoms.Langversion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6"/>
                        </a:rPr>
                        <a:t> 1.1, AWMF-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6"/>
                        </a:rPr>
                        <a:t>Registernummer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6"/>
                        </a:rPr>
                        <a:t>: 017-076OL, 2019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7"/>
                        </a:rPr>
                        <a:t>[Lacas, B 2021]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017-082OL-1.0-8.7</a:t>
                      </a:r>
                      <a:r>
                        <a:rPr lang="de-DE" dirty="0"/>
                        <a:t>0</a:t>
                      </a:r>
                      <a:r>
                        <a:rPr dirty="0"/>
                        <a:t>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8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8: </a:t>
            </a:r>
            <a:r>
              <a:rPr sz="2400" dirty="0" err="1"/>
              <a:t>Behandlungsempfehlungen</a:t>
            </a:r>
            <a:r>
              <a:rPr sz="2400" dirty="0"/>
              <a:t> in der </a:t>
            </a:r>
            <a:r>
              <a:rPr sz="2400" dirty="0" err="1"/>
              <a:t>Primärtherapie</a:t>
            </a:r>
            <a:r>
              <a:rPr sz="2400" dirty="0"/>
              <a:t> des Oro- und </a:t>
            </a:r>
            <a:r>
              <a:rPr sz="2400" dirty="0" err="1"/>
              <a:t>Hypopharynxkarzinoms</a:t>
            </a:r>
            <a:r>
              <a:rPr sz="2400" dirty="0"/>
              <a:t> </a:t>
            </a:r>
            <a:r>
              <a:rPr sz="2400" dirty="0" err="1"/>
              <a:t>unter</a:t>
            </a:r>
            <a:r>
              <a:rPr sz="2400" dirty="0"/>
              <a:t> </a:t>
            </a:r>
            <a:r>
              <a:rPr sz="2400" dirty="0" err="1"/>
              <a:t>Berücksichtigung</a:t>
            </a:r>
            <a:r>
              <a:rPr sz="2400" dirty="0"/>
              <a:t> </a:t>
            </a:r>
            <a:r>
              <a:rPr sz="2400" dirty="0" err="1"/>
              <a:t>Effektivität</a:t>
            </a:r>
            <a:r>
              <a:rPr sz="2400" dirty="0"/>
              <a:t>, </a:t>
            </a:r>
            <a:r>
              <a:rPr sz="2400" dirty="0" err="1"/>
              <a:t>Funktionalität</a:t>
            </a:r>
            <a:r>
              <a:rPr sz="2400" dirty="0"/>
              <a:t> und </a:t>
            </a:r>
            <a:r>
              <a:rPr sz="2400" dirty="0" err="1"/>
              <a:t>Lebensqualität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8.5: Hypopharynx-</a:t>
            </a:r>
            <a:r>
              <a:rPr sz="1400" dirty="0" err="1"/>
              <a:t>Karzinome</a:t>
            </a:r>
            <a:r>
              <a:rPr sz="1400" dirty="0"/>
              <a:t> in den UICC </a:t>
            </a:r>
            <a:r>
              <a:rPr sz="1400" dirty="0" err="1"/>
              <a:t>Stadien</a:t>
            </a:r>
            <a:r>
              <a:rPr sz="1400" dirty="0"/>
              <a:t> III und IV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611346"/>
              </p:ext>
            </p:extLst>
          </p:nvPr>
        </p:nvGraphicFramePr>
        <p:xfrm>
          <a:off x="360000" y="1890000"/>
          <a:ext cx="7920000" cy="203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8.7</a:t>
                      </a:r>
                      <a:r>
                        <a:rPr lang="de-DE" dirty="0"/>
                        <a:t>1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Evidenzbasierte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/>
                      </a:pPr>
                      <a:r>
                        <a:rPr dirty="0" err="1"/>
                        <a:t>Empfehlungsgrad</a:t>
                      </a:r>
                      <a:endParaRPr dirty="0"/>
                    </a:p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A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 err="1">
                          <a:latin typeface="Lucida Sans"/>
                        </a:rPr>
                        <a:t>Beim</a:t>
                      </a:r>
                      <a:r>
                        <a:rPr sz="1000" b="0" i="0" u="none" dirty="0">
                          <a:latin typeface="Lucida Sans"/>
                        </a:rPr>
                        <a:t> Hypopharynxkarzinom </a:t>
                      </a:r>
                      <a:r>
                        <a:rPr sz="1000" b="0" i="0" u="none" dirty="0" err="1">
                          <a:latin typeface="Lucida Sans"/>
                        </a:rPr>
                        <a:t>im</a:t>
                      </a:r>
                      <a:r>
                        <a:rPr sz="1000" b="0" i="0" u="none" dirty="0">
                          <a:latin typeface="Lucida Sans"/>
                        </a:rPr>
                        <a:t> Stadium III-</a:t>
                      </a:r>
                      <a:r>
                        <a:rPr sz="1000" b="0" i="0" u="none" dirty="0" err="1">
                          <a:latin typeface="Lucida Sans"/>
                        </a:rPr>
                        <a:t>IVb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im</a:t>
                      </a:r>
                      <a:r>
                        <a:rPr sz="1000" b="0" i="0" u="none" dirty="0">
                          <a:latin typeface="Lucida Sans"/>
                        </a:rPr>
                        <a:t> Falle </a:t>
                      </a:r>
                      <a:r>
                        <a:rPr sz="1000" b="0" i="0" u="none" dirty="0" err="1">
                          <a:latin typeface="Lucida Sans"/>
                        </a:rPr>
                        <a:t>einer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primären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Radiochemotherapie</a:t>
                      </a:r>
                      <a:r>
                        <a:rPr sz="1000" b="0" i="0" u="none" dirty="0">
                          <a:latin typeface="Lucida Sans"/>
                        </a:rPr>
                        <a:t> die </a:t>
                      </a:r>
                      <a:r>
                        <a:rPr sz="1000" b="0" i="0" u="none" dirty="0" err="1">
                          <a:latin typeface="Lucida Sans"/>
                        </a:rPr>
                        <a:t>simultane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Chemotherapie</a:t>
                      </a:r>
                      <a:r>
                        <a:rPr sz="1000" b="0" i="0" u="none" dirty="0">
                          <a:latin typeface="Lucida Sans"/>
                        </a:rPr>
                        <a:t> Cisplatin-</a:t>
                      </a:r>
                      <a:r>
                        <a:rPr sz="1000" b="0" i="0" u="none" dirty="0" err="1">
                          <a:latin typeface="Lucida Sans"/>
                        </a:rPr>
                        <a:t>basiert</a:t>
                      </a:r>
                      <a:r>
                        <a:rPr sz="1000" b="0" i="0" u="none" dirty="0">
                          <a:latin typeface="Lucida Sans"/>
                        </a:rPr>
                        <a:t> sein.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Level of Evidence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800" b="0" dirty="0">
                          <a:latin typeface="Lucida Sans"/>
                        </a:rPr>
                        <a:t>1a - S3 </a:t>
                      </a:r>
                      <a:r>
                        <a:rPr sz="800" b="0" dirty="0" err="1">
                          <a:latin typeface="Lucida Sans"/>
                        </a:rPr>
                        <a:t>Leitlinienadaptierung</a:t>
                      </a:r>
                      <a:r>
                        <a:rPr sz="800" b="0" dirty="0">
                          <a:latin typeface="Lucida Sans"/>
                        </a:rPr>
                        <a:t> - </a:t>
                      </a:r>
                      <a:r>
                        <a:rPr sz="800" b="0" dirty="0" err="1">
                          <a:latin typeface="Lucida Sans"/>
                        </a:rPr>
                        <a:t>Larynxkarzinom</a:t>
                      </a:r>
                      <a:r>
                        <a:rPr sz="800" b="0" dirty="0">
                          <a:latin typeface="Lucida Sans"/>
                        </a:rPr>
                        <a:t>, Version 1.1 2019 (7.14)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Literatur</a:t>
                      </a:r>
                      <a:endParaRPr dirty="0"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dirty="0">
                          <a:solidFill>
                            <a:srgbClr val="F7BF66"/>
                          </a:solidFill>
                          <a:hlinkClick r:id="rId2"/>
                        </a:rPr>
                        <a:t>[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2"/>
                        </a:rPr>
                        <a:t>Pignon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2"/>
                        </a:rPr>
                        <a:t>, JP 2009]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3"/>
                        </a:rPr>
                        <a:t>[Blanchard, P 2011]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4"/>
                        </a:rPr>
                        <a:t>S3-Leitlinie 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4"/>
                        </a:rPr>
                        <a:t>Diagnostik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4"/>
                        </a:rPr>
                        <a:t>, 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4"/>
                        </a:rPr>
                        <a:t>Therapie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4"/>
                        </a:rPr>
                        <a:t> und 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4"/>
                        </a:rPr>
                        <a:t>Nachsorge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4"/>
                        </a:rPr>
                        <a:t> des 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4"/>
                        </a:rPr>
                        <a:t>Larynxkarzinoms.Langversion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4"/>
                        </a:rPr>
                        <a:t> 1.1, AWMF-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4"/>
                        </a:rPr>
                        <a:t>Registernummer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4"/>
                        </a:rPr>
                        <a:t>: 017-076OL, 2019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5"/>
                        </a:rPr>
                        <a:t>[Lacas, B 2021]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017-082OL-1.0-8.7</a:t>
                      </a:r>
                      <a:r>
                        <a:rPr lang="de-DE" dirty="0"/>
                        <a:t>1</a:t>
                      </a:r>
                      <a:r>
                        <a:rPr dirty="0"/>
                        <a:t>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6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000"/>
            </a:pPr>
            <a:r>
              <a:t>Piktogramm Oropharynx von hinten</a:t>
            </a:r>
          </a:p>
        </p:txBody>
      </p:sp>
      <p:pic>
        <p:nvPicPr>
          <p:cNvPr id="3" name="Picture 2" descr="59a3687abf324d248186a3f8e91d753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211" y="1890000"/>
            <a:ext cx="5317577" cy="424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3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8: </a:t>
            </a:r>
            <a:r>
              <a:rPr sz="2400" dirty="0" err="1"/>
              <a:t>Behandlungsempfehlungen</a:t>
            </a:r>
            <a:r>
              <a:rPr sz="2400" dirty="0"/>
              <a:t> in der </a:t>
            </a:r>
            <a:r>
              <a:rPr sz="2400" dirty="0" err="1"/>
              <a:t>Primärtherapie</a:t>
            </a:r>
            <a:r>
              <a:rPr sz="2400" dirty="0"/>
              <a:t> des Oro- und </a:t>
            </a:r>
            <a:r>
              <a:rPr sz="2400" dirty="0" err="1"/>
              <a:t>Hypopharynxkarzinoms</a:t>
            </a:r>
            <a:r>
              <a:rPr sz="2400" dirty="0"/>
              <a:t> </a:t>
            </a:r>
            <a:r>
              <a:rPr sz="2400" dirty="0" err="1"/>
              <a:t>unter</a:t>
            </a:r>
            <a:r>
              <a:rPr sz="2400" dirty="0"/>
              <a:t> </a:t>
            </a:r>
            <a:r>
              <a:rPr sz="2400" dirty="0" err="1"/>
              <a:t>Berücksichtigung</a:t>
            </a:r>
            <a:r>
              <a:rPr sz="2400" dirty="0"/>
              <a:t> </a:t>
            </a:r>
            <a:r>
              <a:rPr sz="2400" dirty="0" err="1"/>
              <a:t>Effektivität</a:t>
            </a:r>
            <a:r>
              <a:rPr sz="2400" dirty="0"/>
              <a:t>, </a:t>
            </a:r>
            <a:r>
              <a:rPr sz="2400" dirty="0" err="1"/>
              <a:t>Funktionalität</a:t>
            </a:r>
            <a:r>
              <a:rPr sz="2400" dirty="0"/>
              <a:t> und </a:t>
            </a:r>
            <a:r>
              <a:rPr sz="2400" dirty="0" err="1"/>
              <a:t>Lebensqualität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8.5: Hypopharynx-</a:t>
            </a:r>
            <a:r>
              <a:rPr sz="1400" dirty="0" err="1"/>
              <a:t>Karzinome</a:t>
            </a:r>
            <a:r>
              <a:rPr sz="1400" dirty="0"/>
              <a:t> in den UICC </a:t>
            </a:r>
            <a:r>
              <a:rPr sz="1400" dirty="0" err="1"/>
              <a:t>Stadien</a:t>
            </a:r>
            <a:r>
              <a:rPr sz="1400" dirty="0"/>
              <a:t> III und IV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325265"/>
              </p:ext>
            </p:extLst>
          </p:nvPr>
        </p:nvGraphicFramePr>
        <p:xfrm>
          <a:off x="360000" y="1890000"/>
          <a:ext cx="7920000" cy="127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8.7</a:t>
                      </a:r>
                      <a:r>
                        <a:rPr lang="de-DE" dirty="0"/>
                        <a:t>2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Konsensbasierte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Bei </a:t>
                      </a:r>
                      <a:r>
                        <a:rPr sz="1000" b="0" i="0" u="none" dirty="0" err="1">
                          <a:latin typeface="Lucida Sans"/>
                        </a:rPr>
                        <a:t>Patienten</a:t>
                      </a:r>
                      <a:r>
                        <a:rPr sz="1000" b="0" i="0" u="none" dirty="0">
                          <a:latin typeface="Lucida Sans"/>
                        </a:rPr>
                        <a:t>, die z. B </a:t>
                      </a:r>
                      <a:r>
                        <a:rPr sz="1000" b="0" i="0" u="none" dirty="0" err="1">
                          <a:latin typeface="Lucida Sans"/>
                        </a:rPr>
                        <a:t>aufgrund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eingeschränkten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Nierenfunktion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nicht</a:t>
                      </a:r>
                      <a:r>
                        <a:rPr sz="1000" b="0" i="0" u="none" dirty="0">
                          <a:latin typeface="Lucida Sans"/>
                        </a:rPr>
                        <a:t> Cisplatin </a:t>
                      </a:r>
                      <a:r>
                        <a:rPr sz="1000" b="0" i="0" u="none" dirty="0" err="1">
                          <a:latin typeface="Lucida Sans"/>
                        </a:rPr>
                        <a:t>erhalten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können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 dirty="0" err="1">
                          <a:latin typeface="Lucida Sans"/>
                        </a:rPr>
                        <a:t>können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als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simultane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Systemtherapie</a:t>
                      </a:r>
                      <a:r>
                        <a:rPr sz="1000" b="0" i="0" u="none" dirty="0">
                          <a:latin typeface="Lucida Sans"/>
                        </a:rPr>
                        <a:t> Carboplatin + 5-FU, Mitomycin C + 5-FU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Taxan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eingesetzt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017-082OL-1.0-8.7</a:t>
                      </a:r>
                      <a:r>
                        <a:rPr lang="de-DE" dirty="0"/>
                        <a:t>2</a:t>
                      </a:r>
                      <a:r>
                        <a:rPr dirty="0"/>
                        <a:t>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1426800"/>
          </a:xfrm>
        </p:spPr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8: </a:t>
            </a:r>
            <a:r>
              <a:rPr sz="2400" dirty="0" err="1"/>
              <a:t>Behandlungsempfehlungen</a:t>
            </a:r>
            <a:r>
              <a:rPr sz="2400" dirty="0"/>
              <a:t> in der </a:t>
            </a:r>
            <a:r>
              <a:rPr sz="2400" dirty="0" err="1"/>
              <a:t>Primärtherapie</a:t>
            </a:r>
            <a:r>
              <a:rPr sz="2400" dirty="0"/>
              <a:t> des Oro- und </a:t>
            </a:r>
            <a:r>
              <a:rPr sz="2400" dirty="0" err="1"/>
              <a:t>Hypopharynxkarzinoms</a:t>
            </a:r>
            <a:r>
              <a:rPr sz="2400" dirty="0"/>
              <a:t> </a:t>
            </a:r>
            <a:r>
              <a:rPr sz="2400" dirty="0" err="1"/>
              <a:t>unter</a:t>
            </a:r>
            <a:r>
              <a:rPr sz="2400" dirty="0"/>
              <a:t> </a:t>
            </a:r>
            <a:r>
              <a:rPr sz="2400" dirty="0" err="1"/>
              <a:t>Berücksichtigung</a:t>
            </a:r>
            <a:r>
              <a:rPr sz="2400" dirty="0"/>
              <a:t> </a:t>
            </a:r>
            <a:r>
              <a:rPr sz="2400" dirty="0" err="1"/>
              <a:t>Effektivität</a:t>
            </a:r>
            <a:r>
              <a:rPr sz="2400" dirty="0"/>
              <a:t>, </a:t>
            </a:r>
            <a:r>
              <a:rPr sz="2400" dirty="0" err="1"/>
              <a:t>Funktionalität</a:t>
            </a:r>
            <a:r>
              <a:rPr sz="2400" dirty="0"/>
              <a:t> und </a:t>
            </a:r>
            <a:r>
              <a:rPr sz="2400" dirty="0" err="1"/>
              <a:t>Lebensqualität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8.5: Hypopharynx-</a:t>
            </a:r>
            <a:r>
              <a:rPr sz="1400" dirty="0" err="1"/>
              <a:t>Karzinome</a:t>
            </a:r>
            <a:r>
              <a:rPr sz="1400" dirty="0"/>
              <a:t> in den UICC </a:t>
            </a:r>
            <a:r>
              <a:rPr sz="1400" dirty="0" err="1"/>
              <a:t>Stadien</a:t>
            </a:r>
            <a:r>
              <a:rPr sz="1400" dirty="0"/>
              <a:t> III und IV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421781"/>
              </p:ext>
            </p:extLst>
          </p:nvPr>
        </p:nvGraphicFramePr>
        <p:xfrm>
          <a:off x="228600" y="2276872"/>
          <a:ext cx="7920000" cy="142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8.7</a:t>
                      </a:r>
                      <a:r>
                        <a:rPr lang="de-DE" dirty="0"/>
                        <a:t>3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Konsensbasierte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Bei </a:t>
                      </a:r>
                      <a:r>
                        <a:rPr sz="1000" b="0" i="0" u="none" dirty="0" err="1">
                          <a:latin typeface="Lucida Sans"/>
                        </a:rPr>
                        <a:t>einer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primärem</a:t>
                      </a:r>
                      <a:r>
                        <a:rPr sz="1000" b="0" i="0" u="none" dirty="0">
                          <a:latin typeface="Lucida Sans"/>
                        </a:rPr>
                        <a:t> Radio-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Radiochemotherapie</a:t>
                      </a:r>
                      <a:r>
                        <a:rPr sz="1000" b="0" i="0" u="none" dirty="0">
                          <a:latin typeface="Lucida Sans"/>
                        </a:rPr>
                        <a:t> von </a:t>
                      </a:r>
                      <a:r>
                        <a:rPr sz="1000" b="0" i="0" u="none" dirty="0" err="1">
                          <a:latin typeface="Lucida Sans"/>
                        </a:rPr>
                        <a:t>Hypopharynxkarzinomen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im</a:t>
                      </a:r>
                      <a:r>
                        <a:rPr sz="1000" b="0" i="0" u="none" dirty="0">
                          <a:latin typeface="Lucida Sans"/>
                        </a:rPr>
                        <a:t> den </a:t>
                      </a:r>
                      <a:r>
                        <a:rPr sz="1000" b="0" i="0" u="none" dirty="0" err="1">
                          <a:latin typeface="Lucida Sans"/>
                        </a:rPr>
                        <a:t>Stadien</a:t>
                      </a:r>
                      <a:r>
                        <a:rPr sz="1000" b="0" i="0" u="none" dirty="0">
                          <a:latin typeface="Lucida Sans"/>
                        </a:rPr>
                        <a:t> III-</a:t>
                      </a:r>
                      <a:r>
                        <a:rPr sz="1000" b="0" i="0" u="none" dirty="0" err="1">
                          <a:latin typeface="Lucida Sans"/>
                        </a:rPr>
                        <a:t>IVb</a:t>
                      </a:r>
                      <a:r>
                        <a:rPr sz="1000" b="0" i="0" u="none" dirty="0">
                          <a:latin typeface="Lucida Sans"/>
                        </a:rPr>
                        <a:t> (UICC 8. </a:t>
                      </a:r>
                      <a:r>
                        <a:rPr sz="1000" b="0" i="0" u="none" dirty="0" err="1">
                          <a:latin typeface="Lucida Sans"/>
                        </a:rPr>
                        <a:t>Ausgabe</a:t>
                      </a:r>
                      <a:r>
                        <a:rPr sz="1000" b="0" i="0" u="none" dirty="0">
                          <a:latin typeface="Lucida Sans"/>
                        </a:rPr>
                        <a:t>) </a:t>
                      </a:r>
                      <a:r>
                        <a:rPr sz="1000" b="0" i="0" u="none" dirty="0" err="1">
                          <a:latin typeface="Lucida Sans"/>
                        </a:rPr>
                        <a:t>sollte</a:t>
                      </a:r>
                      <a:r>
                        <a:rPr sz="1000" b="0" i="0" u="none" dirty="0">
                          <a:latin typeface="Lucida Sans"/>
                        </a:rPr>
                        <a:t> die </a:t>
                      </a:r>
                      <a:r>
                        <a:rPr sz="1000" b="0" i="0" u="none" dirty="0" err="1">
                          <a:latin typeface="Lucida Sans"/>
                        </a:rPr>
                        <a:t>Strahlentherapie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5x2 </a:t>
                      </a:r>
                      <a:r>
                        <a:rPr sz="1000" b="0" i="0" u="none" dirty="0" err="1">
                          <a:latin typeface="Lucida Sans"/>
                        </a:rPr>
                        <a:t>Gy</a:t>
                      </a:r>
                      <a:r>
                        <a:rPr sz="1000" b="0" i="0" u="none" dirty="0">
                          <a:latin typeface="Lucida Sans"/>
                        </a:rPr>
                        <a:t> pro </a:t>
                      </a:r>
                      <a:r>
                        <a:rPr sz="1000" b="0" i="0" u="none" dirty="0" err="1">
                          <a:latin typeface="Lucida Sans"/>
                        </a:rPr>
                        <a:t>Woche</a:t>
                      </a:r>
                      <a:r>
                        <a:rPr sz="1000" b="0" i="0" u="none" dirty="0">
                          <a:latin typeface="Lucida Sans"/>
                        </a:rPr>
                        <a:t> bis </a:t>
                      </a:r>
                      <a:r>
                        <a:rPr sz="1000" b="0" i="0" u="none" dirty="0" err="1">
                          <a:latin typeface="Lucida Sans"/>
                        </a:rPr>
                        <a:t>zu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Zielvolumendosis</a:t>
                      </a:r>
                      <a:r>
                        <a:rPr sz="1000" b="0" i="0" u="none" dirty="0">
                          <a:latin typeface="Lucida Sans"/>
                        </a:rPr>
                        <a:t> von 70 </a:t>
                      </a:r>
                      <a:r>
                        <a:rPr sz="1000" b="0" i="0" u="none" dirty="0" err="1">
                          <a:latin typeface="Lucida Sans"/>
                        </a:rPr>
                        <a:t>Gy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Bereich</a:t>
                      </a:r>
                      <a:r>
                        <a:rPr sz="1000" b="0" i="0" u="none" dirty="0">
                          <a:latin typeface="Lucida Sans"/>
                        </a:rPr>
                        <a:t> der </a:t>
                      </a:r>
                      <a:r>
                        <a:rPr sz="1000" b="0" i="0" u="none" dirty="0" err="1">
                          <a:latin typeface="Lucida Sans"/>
                        </a:rPr>
                        <a:t>befallenen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Lymphknoten</a:t>
                      </a:r>
                      <a:r>
                        <a:rPr sz="1000" b="0" i="0" u="none" dirty="0">
                          <a:latin typeface="Lucida Sans"/>
                        </a:rPr>
                        <a:t> und des </a:t>
                      </a:r>
                      <a:r>
                        <a:rPr sz="1000" b="0" i="0" u="none" dirty="0" err="1">
                          <a:latin typeface="Lucida Sans"/>
                        </a:rPr>
                        <a:t>Primärtumors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bzw</a:t>
                      </a:r>
                      <a:r>
                        <a:rPr sz="1000" b="0" i="0" u="none" dirty="0">
                          <a:latin typeface="Lucida Sans"/>
                        </a:rPr>
                        <a:t>. </a:t>
                      </a:r>
                      <a:r>
                        <a:rPr sz="1000" b="0" i="0" u="none" dirty="0" err="1">
                          <a:latin typeface="Lucida Sans"/>
                        </a:rPr>
                        <a:t>ein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anderes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etabliertes</a:t>
                      </a:r>
                      <a:r>
                        <a:rPr sz="1000" b="0" i="0" u="none" dirty="0">
                          <a:latin typeface="Lucida Sans"/>
                        </a:rPr>
                        <a:t> Schema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biologisch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äquivalenter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Gesamdosis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erfolgen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017-082OL-1.0-8.7</a:t>
                      </a:r>
                      <a:r>
                        <a:rPr lang="de-DE" dirty="0"/>
                        <a:t>3</a:t>
                      </a:r>
                      <a:r>
                        <a:rPr dirty="0"/>
                        <a:t>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1370856"/>
          </a:xfrm>
        </p:spPr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8: </a:t>
            </a:r>
            <a:r>
              <a:rPr sz="2400" dirty="0" err="1"/>
              <a:t>Behandlungsempfehlungen</a:t>
            </a:r>
            <a:r>
              <a:rPr sz="2400" dirty="0"/>
              <a:t> in der </a:t>
            </a:r>
            <a:r>
              <a:rPr sz="2400" dirty="0" err="1"/>
              <a:t>Primärtherapie</a:t>
            </a:r>
            <a:r>
              <a:rPr sz="2400" dirty="0"/>
              <a:t> des Oro- und </a:t>
            </a:r>
            <a:r>
              <a:rPr sz="2400" dirty="0" err="1"/>
              <a:t>Hypopharynxkarzinoms</a:t>
            </a:r>
            <a:r>
              <a:rPr sz="2400" dirty="0"/>
              <a:t> </a:t>
            </a:r>
            <a:r>
              <a:rPr sz="2400" dirty="0" err="1"/>
              <a:t>unter</a:t>
            </a:r>
            <a:r>
              <a:rPr sz="2400" dirty="0"/>
              <a:t> </a:t>
            </a:r>
            <a:r>
              <a:rPr sz="2400" dirty="0" err="1"/>
              <a:t>Berücksichtigung</a:t>
            </a:r>
            <a:r>
              <a:rPr sz="2400" dirty="0"/>
              <a:t> </a:t>
            </a:r>
            <a:r>
              <a:rPr sz="2400" dirty="0" err="1"/>
              <a:t>Effektivität</a:t>
            </a:r>
            <a:r>
              <a:rPr sz="2400" dirty="0"/>
              <a:t>, </a:t>
            </a:r>
            <a:r>
              <a:rPr sz="2400" dirty="0" err="1"/>
              <a:t>Funktionalität</a:t>
            </a:r>
            <a:r>
              <a:rPr sz="2400" dirty="0"/>
              <a:t> und </a:t>
            </a:r>
            <a:r>
              <a:rPr sz="2400" dirty="0" err="1"/>
              <a:t>Lebensqualität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8.5: Hypopharynx-</a:t>
            </a:r>
            <a:r>
              <a:rPr sz="1400" dirty="0" err="1"/>
              <a:t>Karzinome</a:t>
            </a:r>
            <a:r>
              <a:rPr sz="1400" dirty="0"/>
              <a:t> in den UICC </a:t>
            </a:r>
            <a:r>
              <a:rPr sz="1400" dirty="0" err="1"/>
              <a:t>Stadien</a:t>
            </a:r>
            <a:r>
              <a:rPr sz="1400" dirty="0"/>
              <a:t> III und IV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009519"/>
              </p:ext>
            </p:extLst>
          </p:nvPr>
        </p:nvGraphicFramePr>
        <p:xfrm>
          <a:off x="248816" y="2276872"/>
          <a:ext cx="7920000" cy="157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8.7</a:t>
                      </a:r>
                      <a:r>
                        <a:rPr lang="de-DE" dirty="0"/>
                        <a:t>4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Konsensbasierte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sz="1000" b="0" i="0" u="none" dirty="0">
                          <a:latin typeface="Lucida Sans"/>
                        </a:rPr>
                        <a:t>Bei </a:t>
                      </a:r>
                      <a:r>
                        <a:rPr sz="1000" b="0" i="0" u="none" dirty="0" err="1">
                          <a:latin typeface="Lucida Sans"/>
                        </a:rPr>
                        <a:t>einer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primärem</a:t>
                      </a:r>
                      <a:r>
                        <a:rPr sz="1000" b="0" i="0" u="none" dirty="0">
                          <a:latin typeface="Lucida Sans"/>
                        </a:rPr>
                        <a:t> Radio-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Radiochemotherapie</a:t>
                      </a:r>
                      <a:r>
                        <a:rPr sz="1000" b="0" i="0" u="none" dirty="0">
                          <a:latin typeface="Lucida Sans"/>
                        </a:rPr>
                        <a:t> von </a:t>
                      </a:r>
                      <a:r>
                        <a:rPr sz="1000" b="0" i="0" u="none" dirty="0" err="1">
                          <a:latin typeface="Lucida Sans"/>
                        </a:rPr>
                        <a:t>Hypopharynxkarzinomen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sollte</a:t>
                      </a:r>
                      <a:r>
                        <a:rPr sz="1000" b="0" i="0" u="none" dirty="0">
                          <a:latin typeface="Lucida Sans"/>
                        </a:rPr>
                        <a:t> die </a:t>
                      </a:r>
                      <a:r>
                        <a:rPr sz="1000" b="0" i="0" u="none" dirty="0" err="1">
                          <a:latin typeface="Lucida Sans"/>
                        </a:rPr>
                        <a:t>Bestrahlung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nicht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befallener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Lymphknotenlevel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45 - 54 </a:t>
                      </a:r>
                      <a:r>
                        <a:rPr sz="1000" b="0" i="0" u="none" dirty="0" err="1">
                          <a:latin typeface="Lucida Sans"/>
                        </a:rPr>
                        <a:t>Gy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Einzeldosen</a:t>
                      </a:r>
                      <a:r>
                        <a:rPr sz="1000" b="0" i="0" u="none" dirty="0">
                          <a:latin typeface="Lucida Sans"/>
                        </a:rPr>
                        <a:t> von 1,5Gy – 2 </a:t>
                      </a:r>
                      <a:r>
                        <a:rPr sz="1000" b="0" i="0" u="none" dirty="0" err="1">
                          <a:latin typeface="Lucida Sans"/>
                        </a:rPr>
                        <a:t>Gy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erfolgen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Die </a:t>
                      </a:r>
                      <a:r>
                        <a:rPr sz="1000" b="0" i="0" u="none" dirty="0" err="1">
                          <a:latin typeface="Lucida Sans"/>
                        </a:rPr>
                        <a:t>zu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bestrahlenden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elektiven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Lymphknotenlevel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sich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nach</a:t>
                      </a:r>
                      <a:r>
                        <a:rPr sz="1000" b="0" i="0" u="none" dirty="0">
                          <a:latin typeface="Lucida Sans"/>
                        </a:rPr>
                        <a:t> dem </a:t>
                      </a:r>
                      <a:r>
                        <a:rPr sz="1000" b="0" i="0" u="none" dirty="0" err="1">
                          <a:latin typeface="Lucida Sans"/>
                        </a:rPr>
                        <a:t>aktuellen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internationale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Konsensus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richten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017-082OL-1.0-8.7</a:t>
                      </a:r>
                      <a:r>
                        <a:rPr lang="de-DE" dirty="0"/>
                        <a:t>4</a:t>
                      </a:r>
                      <a:r>
                        <a:rPr dirty="0"/>
                        <a:t>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1514872"/>
          </a:xfrm>
        </p:spPr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8: </a:t>
            </a:r>
            <a:r>
              <a:rPr sz="2400" dirty="0" err="1"/>
              <a:t>Behandlungsempfehlungen</a:t>
            </a:r>
            <a:r>
              <a:rPr sz="2400" dirty="0"/>
              <a:t> in der </a:t>
            </a:r>
            <a:r>
              <a:rPr sz="2400" dirty="0" err="1"/>
              <a:t>Primärtherapie</a:t>
            </a:r>
            <a:r>
              <a:rPr sz="2400" dirty="0"/>
              <a:t> des Oro- und </a:t>
            </a:r>
            <a:r>
              <a:rPr sz="2400" dirty="0" err="1"/>
              <a:t>Hypopharynxkarzinoms</a:t>
            </a:r>
            <a:r>
              <a:rPr sz="2400" dirty="0"/>
              <a:t> </a:t>
            </a:r>
            <a:r>
              <a:rPr sz="2400" dirty="0" err="1"/>
              <a:t>unter</a:t>
            </a:r>
            <a:r>
              <a:rPr sz="2400" dirty="0"/>
              <a:t> </a:t>
            </a:r>
            <a:r>
              <a:rPr sz="2400" dirty="0" err="1"/>
              <a:t>Berücksichtigung</a:t>
            </a:r>
            <a:r>
              <a:rPr sz="2400" dirty="0"/>
              <a:t> </a:t>
            </a:r>
            <a:r>
              <a:rPr sz="2400" dirty="0" err="1"/>
              <a:t>Effektivität</a:t>
            </a:r>
            <a:r>
              <a:rPr sz="2400" dirty="0"/>
              <a:t>, </a:t>
            </a:r>
            <a:r>
              <a:rPr sz="2400" dirty="0" err="1"/>
              <a:t>Funktionalität</a:t>
            </a:r>
            <a:r>
              <a:rPr sz="2400" dirty="0"/>
              <a:t> und </a:t>
            </a:r>
            <a:r>
              <a:rPr sz="2400" dirty="0" err="1"/>
              <a:t>Lebensqualität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8.5: Hypopharynx-</a:t>
            </a:r>
            <a:r>
              <a:rPr sz="1400" dirty="0" err="1"/>
              <a:t>Karzinome</a:t>
            </a:r>
            <a:r>
              <a:rPr sz="1400" dirty="0"/>
              <a:t> in den UICC </a:t>
            </a:r>
            <a:r>
              <a:rPr sz="1400" dirty="0" err="1"/>
              <a:t>Stadien</a:t>
            </a:r>
            <a:r>
              <a:rPr sz="1400" dirty="0"/>
              <a:t> III und IV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637628"/>
              </p:ext>
            </p:extLst>
          </p:nvPr>
        </p:nvGraphicFramePr>
        <p:xfrm>
          <a:off x="359008" y="2385616"/>
          <a:ext cx="7920000" cy="142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8.7</a:t>
                      </a:r>
                      <a:r>
                        <a:rPr lang="de-DE" dirty="0"/>
                        <a:t>5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Konsensbasierte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Die </a:t>
                      </a:r>
                      <a:r>
                        <a:rPr sz="1000" b="0" i="0" u="none" dirty="0" err="1">
                          <a:latin typeface="Lucida Sans"/>
                        </a:rPr>
                        <a:t>primäre</a:t>
                      </a:r>
                      <a:r>
                        <a:rPr sz="1000" b="0" i="0" u="none" dirty="0">
                          <a:latin typeface="Lucida Sans"/>
                        </a:rPr>
                        <a:t> Radio-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Radiochemotherapie</a:t>
                      </a:r>
                      <a:r>
                        <a:rPr sz="1000" b="0" i="0" u="none" dirty="0">
                          <a:latin typeface="Lucida Sans"/>
                        </a:rPr>
                        <a:t> von </a:t>
                      </a:r>
                      <a:r>
                        <a:rPr sz="1000" b="0" i="0" u="none" dirty="0" err="1">
                          <a:latin typeface="Lucida Sans"/>
                        </a:rPr>
                        <a:t>Hypopharynxkarzinomen</a:t>
                      </a:r>
                      <a:r>
                        <a:rPr sz="1000" b="0" i="0" u="none" dirty="0">
                          <a:latin typeface="Lucida Sans"/>
                        </a:rPr>
                        <a:t> in den </a:t>
                      </a:r>
                      <a:r>
                        <a:rPr sz="1000" b="0" i="0" u="none" dirty="0" err="1">
                          <a:latin typeface="Lucida Sans"/>
                        </a:rPr>
                        <a:t>Stadien</a:t>
                      </a:r>
                      <a:r>
                        <a:rPr sz="1000" b="0" i="0" u="none" dirty="0">
                          <a:latin typeface="Lucida Sans"/>
                        </a:rPr>
                        <a:t> III bis </a:t>
                      </a:r>
                      <a:r>
                        <a:rPr sz="1000" b="0" i="0" u="none" dirty="0" err="1">
                          <a:latin typeface="Lucida Sans"/>
                        </a:rPr>
                        <a:t>IVb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</a:t>
                      </a:r>
                      <a:r>
                        <a:rPr sz="1000" b="0" i="0" u="none" dirty="0">
                          <a:latin typeface="Lucida Sans"/>
                        </a:rPr>
                        <a:t> in </a:t>
                      </a:r>
                      <a:r>
                        <a:rPr lang="de-DE" sz="1000" b="0" i="0" u="none" dirty="0">
                          <a:latin typeface="Lucida Sans"/>
                        </a:rPr>
                        <a:t>IMRT-Technik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unter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möglichst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guter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Schonung</a:t>
                      </a:r>
                      <a:r>
                        <a:rPr sz="1000" b="0" i="0" u="none" dirty="0">
                          <a:latin typeface="Lucida Sans"/>
                        </a:rPr>
                        <a:t> der </a:t>
                      </a:r>
                      <a:r>
                        <a:rPr sz="1000" b="0" i="0" u="none" dirty="0" err="1">
                          <a:latin typeface="Lucida Sans"/>
                        </a:rPr>
                        <a:t>Speicheldrüsen</a:t>
                      </a:r>
                      <a:r>
                        <a:rPr sz="1000" b="0" i="0" u="none" dirty="0">
                          <a:latin typeface="Lucida Sans"/>
                        </a:rPr>
                        <a:t>, des </a:t>
                      </a:r>
                      <a:r>
                        <a:rPr sz="1000" b="0" i="0" u="none" dirty="0" err="1">
                          <a:latin typeface="Lucida Sans"/>
                        </a:rPr>
                        <a:t>nicht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befallenen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Schluckweges</a:t>
                      </a:r>
                      <a:r>
                        <a:rPr sz="1000" b="0" i="0" u="none" dirty="0">
                          <a:latin typeface="Lucida Sans"/>
                        </a:rPr>
                        <a:t> und der </a:t>
                      </a:r>
                      <a:r>
                        <a:rPr sz="1000" b="0" i="0" u="none" dirty="0" err="1">
                          <a:latin typeface="Lucida Sans"/>
                        </a:rPr>
                        <a:t>Mundhöhle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erfolgen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 dirty="0" err="1">
                          <a:latin typeface="Lucida Sans"/>
                        </a:rPr>
                        <a:t>ohne</a:t>
                      </a:r>
                      <a:r>
                        <a:rPr sz="1000" b="0" i="0" u="none" dirty="0">
                          <a:latin typeface="Lucida Sans"/>
                        </a:rPr>
                        <a:t> die </a:t>
                      </a:r>
                      <a:r>
                        <a:rPr sz="1000" b="0" i="0" u="none" dirty="0" err="1">
                          <a:latin typeface="Lucida Sans"/>
                        </a:rPr>
                        <a:t>empfohlenen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Dosen</a:t>
                      </a:r>
                      <a:r>
                        <a:rPr sz="1000" b="0" i="0" u="none" dirty="0">
                          <a:latin typeface="Lucida Sans"/>
                        </a:rPr>
                        <a:t> in den </a:t>
                      </a:r>
                      <a:r>
                        <a:rPr sz="1000" b="0" i="0" u="none" dirty="0" err="1">
                          <a:latin typeface="Lucida Sans"/>
                        </a:rPr>
                        <a:t>Zielvolumen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zu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unterschreiten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017-082OL-1.0-8.7</a:t>
                      </a:r>
                      <a:r>
                        <a:rPr lang="de-DE" dirty="0"/>
                        <a:t>5</a:t>
                      </a:r>
                      <a:r>
                        <a:rPr dirty="0"/>
                        <a:t>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1514872"/>
          </a:xfrm>
        </p:spPr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8: </a:t>
            </a:r>
            <a:r>
              <a:rPr sz="2400" dirty="0" err="1"/>
              <a:t>Behandlungsempfehlungen</a:t>
            </a:r>
            <a:r>
              <a:rPr sz="2400" dirty="0"/>
              <a:t> in der </a:t>
            </a:r>
            <a:r>
              <a:rPr sz="2400" dirty="0" err="1"/>
              <a:t>Primärtherapie</a:t>
            </a:r>
            <a:r>
              <a:rPr sz="2400" dirty="0"/>
              <a:t> des Oro- und </a:t>
            </a:r>
            <a:r>
              <a:rPr sz="2400" dirty="0" err="1"/>
              <a:t>Hypopharynxkarzinoms</a:t>
            </a:r>
            <a:r>
              <a:rPr sz="2400" dirty="0"/>
              <a:t> </a:t>
            </a:r>
            <a:r>
              <a:rPr sz="2400" dirty="0" err="1"/>
              <a:t>unter</a:t>
            </a:r>
            <a:r>
              <a:rPr sz="2400" dirty="0"/>
              <a:t> </a:t>
            </a:r>
            <a:r>
              <a:rPr sz="2400" dirty="0" err="1"/>
              <a:t>Berücksichtigung</a:t>
            </a:r>
            <a:r>
              <a:rPr sz="2400" dirty="0"/>
              <a:t> </a:t>
            </a:r>
            <a:r>
              <a:rPr sz="2400" dirty="0" err="1"/>
              <a:t>Effektivität</a:t>
            </a:r>
            <a:r>
              <a:rPr sz="2400" dirty="0"/>
              <a:t>, </a:t>
            </a:r>
            <a:r>
              <a:rPr sz="2400" dirty="0" err="1"/>
              <a:t>Funktionalität</a:t>
            </a:r>
            <a:r>
              <a:rPr sz="2400" dirty="0"/>
              <a:t> und </a:t>
            </a:r>
            <a:r>
              <a:rPr sz="2400" dirty="0" err="1"/>
              <a:t>Lebensqualität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8.5: Hypopharynx-</a:t>
            </a:r>
            <a:r>
              <a:rPr sz="1400" dirty="0" err="1"/>
              <a:t>Karzinome</a:t>
            </a:r>
            <a:r>
              <a:rPr sz="1400" dirty="0"/>
              <a:t> in den UICC </a:t>
            </a:r>
            <a:r>
              <a:rPr sz="1400" dirty="0" err="1"/>
              <a:t>Stadien</a:t>
            </a:r>
            <a:r>
              <a:rPr sz="1400" dirty="0"/>
              <a:t> III und IV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275177"/>
              </p:ext>
            </p:extLst>
          </p:nvPr>
        </p:nvGraphicFramePr>
        <p:xfrm>
          <a:off x="257572" y="2500961"/>
          <a:ext cx="7920000" cy="248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8.7</a:t>
                      </a:r>
                      <a:r>
                        <a:rPr lang="de-DE" dirty="0"/>
                        <a:t>6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Evidenzbasierte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/>
                      </a:pPr>
                      <a:r>
                        <a:rPr dirty="0" err="1"/>
                        <a:t>Empfehlungsgrad</a:t>
                      </a:r>
                      <a:endParaRPr dirty="0"/>
                    </a:p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A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 err="1">
                          <a:latin typeface="Lucida Sans"/>
                        </a:rPr>
                        <a:t>Ist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chirurgisch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Laryngopharyngektomie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erforderlich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 dirty="0" err="1">
                          <a:latin typeface="Lucida Sans"/>
                        </a:rPr>
                        <a:t>kann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neben</a:t>
                      </a:r>
                      <a:r>
                        <a:rPr sz="1000" b="0" i="0" u="none" dirty="0">
                          <a:latin typeface="Lucida Sans"/>
                        </a:rPr>
                        <a:t> den </a:t>
                      </a:r>
                      <a:r>
                        <a:rPr sz="1000" b="0" i="0" u="none" dirty="0" err="1">
                          <a:latin typeface="Lucida Sans"/>
                        </a:rPr>
                        <a:t>vorgenannten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Therapieverfahren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auch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neoadjuvante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Chemotherapie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nachfolgender</a:t>
                      </a:r>
                      <a:r>
                        <a:rPr sz="1000" b="0" i="0" u="none" dirty="0">
                          <a:latin typeface="Lucida Sans"/>
                        </a:rPr>
                        <a:t> Radio-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Radiochemotherapie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bei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gutem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Therapieansprechen</a:t>
                      </a:r>
                      <a:r>
                        <a:rPr sz="1000" b="0" i="0" u="none" dirty="0">
                          <a:latin typeface="Lucida Sans"/>
                        </a:rPr>
                        <a:t> auf die </a:t>
                      </a:r>
                      <a:r>
                        <a:rPr sz="1000" b="0" i="0" u="none" dirty="0" err="1">
                          <a:latin typeface="Lucida Sans"/>
                        </a:rPr>
                        <a:t>neoadjuvante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Therapie</a:t>
                      </a:r>
                      <a:r>
                        <a:rPr sz="1000" b="0" i="0" u="none" dirty="0">
                          <a:latin typeface="Lucida Sans"/>
                        </a:rPr>
                        <a:t> (</a:t>
                      </a:r>
                      <a:r>
                        <a:rPr sz="1000" b="0" i="0" u="none" dirty="0" err="1">
                          <a:latin typeface="Lucida Sans"/>
                        </a:rPr>
                        <a:t>mindestens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partielle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Rückbildung</a:t>
                      </a:r>
                      <a:r>
                        <a:rPr sz="1000" b="0" i="0" u="none" dirty="0">
                          <a:latin typeface="Lucida Sans"/>
                        </a:rPr>
                        <a:t>)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nachfolgender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Resektion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bei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schlechtem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Ansprechen</a:t>
                      </a:r>
                      <a:r>
                        <a:rPr sz="1000" b="0" i="0" u="none" dirty="0">
                          <a:latin typeface="Lucida Sans"/>
                        </a:rPr>
                        <a:t> auf die </a:t>
                      </a:r>
                      <a:r>
                        <a:rPr sz="1000" b="0" i="0" u="none" dirty="0" err="1">
                          <a:latin typeface="Lucida Sans"/>
                        </a:rPr>
                        <a:t>neoadjuvante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erfolgen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Level of Evidence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800" b="0" dirty="0">
                          <a:latin typeface="Lucida Sans"/>
                        </a:rPr>
                        <a:t>1a - S3 </a:t>
                      </a:r>
                      <a:r>
                        <a:rPr sz="800" b="0" dirty="0" err="1">
                          <a:latin typeface="Lucida Sans"/>
                        </a:rPr>
                        <a:t>Leitlinienadaptierung</a:t>
                      </a:r>
                      <a:r>
                        <a:rPr sz="800" b="0" dirty="0">
                          <a:latin typeface="Lucida Sans"/>
                        </a:rPr>
                        <a:t> - </a:t>
                      </a:r>
                      <a:r>
                        <a:rPr sz="800" b="0" dirty="0" err="1">
                          <a:latin typeface="Lucida Sans"/>
                        </a:rPr>
                        <a:t>Larynxkarzinom</a:t>
                      </a:r>
                      <a:r>
                        <a:rPr sz="800" b="0" dirty="0">
                          <a:latin typeface="Lucida Sans"/>
                        </a:rPr>
                        <a:t>, Version 1.1 2019 (7.28)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Literatur</a:t>
                      </a:r>
                      <a:endParaRPr dirty="0"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dirty="0">
                          <a:solidFill>
                            <a:srgbClr val="F7BF66"/>
                          </a:solidFill>
                          <a:hlinkClick r:id="rId2"/>
                        </a:rPr>
                        <a:t>[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2"/>
                        </a:rPr>
                        <a:t>Pignon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2"/>
                        </a:rPr>
                        <a:t>, JP 2009]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3"/>
                        </a:rPr>
                        <a:t>[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3"/>
                        </a:rPr>
                        <a:t>Forastiere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3"/>
                        </a:rPr>
                        <a:t>, AA 2013]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4"/>
                        </a:rPr>
                        <a:t>S3-Leitlinie 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4"/>
                        </a:rPr>
                        <a:t>Diagnostik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4"/>
                        </a:rPr>
                        <a:t>, 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4"/>
                        </a:rPr>
                        <a:t>Therapie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4"/>
                        </a:rPr>
                        <a:t> und 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4"/>
                        </a:rPr>
                        <a:t>Nachsorge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4"/>
                        </a:rPr>
                        <a:t> des 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4"/>
                        </a:rPr>
                        <a:t>Larynxkarzinoms.Langversion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4"/>
                        </a:rPr>
                        <a:t> 1.1, AWMF-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4"/>
                        </a:rPr>
                        <a:t>Registernummer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4"/>
                        </a:rPr>
                        <a:t>: 017-076OL, 2019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5"/>
                        </a:rPr>
                        <a:t>[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5"/>
                        </a:rPr>
                        <a:t>Forastiere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5"/>
                        </a:rPr>
                        <a:t>, AA 2003]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6"/>
                        </a:rPr>
                        <a:t>[Blanchard, P 2011]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017-082OL-1.0-8.7</a:t>
                      </a:r>
                      <a:r>
                        <a:rPr lang="de-DE" dirty="0"/>
                        <a:t>6</a:t>
                      </a:r>
                      <a:r>
                        <a:rPr dirty="0"/>
                        <a:t>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7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1579200"/>
          </a:xfrm>
        </p:spPr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8: </a:t>
            </a:r>
            <a:r>
              <a:rPr sz="2400" dirty="0" err="1"/>
              <a:t>Behandlungsempfehlungen</a:t>
            </a:r>
            <a:r>
              <a:rPr sz="2400" dirty="0"/>
              <a:t> in der </a:t>
            </a:r>
            <a:r>
              <a:rPr sz="2400" dirty="0" err="1"/>
              <a:t>Primärtherapie</a:t>
            </a:r>
            <a:r>
              <a:rPr sz="2400" dirty="0"/>
              <a:t> des Oro- und </a:t>
            </a:r>
            <a:r>
              <a:rPr sz="2400" dirty="0" err="1"/>
              <a:t>Hypopharynxkarzinoms</a:t>
            </a:r>
            <a:r>
              <a:rPr sz="2400" dirty="0"/>
              <a:t> </a:t>
            </a:r>
            <a:r>
              <a:rPr sz="2400" dirty="0" err="1"/>
              <a:t>unter</a:t>
            </a:r>
            <a:r>
              <a:rPr sz="2400" dirty="0"/>
              <a:t> </a:t>
            </a:r>
            <a:r>
              <a:rPr sz="2400" dirty="0" err="1"/>
              <a:t>Berücksichtigung</a:t>
            </a:r>
            <a:r>
              <a:rPr sz="2400" dirty="0"/>
              <a:t> </a:t>
            </a:r>
            <a:r>
              <a:rPr sz="2400" dirty="0" err="1"/>
              <a:t>Effektivität</a:t>
            </a:r>
            <a:r>
              <a:rPr sz="2400" dirty="0"/>
              <a:t>, </a:t>
            </a:r>
            <a:r>
              <a:rPr sz="2400" dirty="0" err="1"/>
              <a:t>Funktionalität</a:t>
            </a:r>
            <a:r>
              <a:rPr sz="2400" dirty="0"/>
              <a:t> und </a:t>
            </a:r>
            <a:r>
              <a:rPr sz="2400" dirty="0" err="1"/>
              <a:t>Lebensqualität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8.5: Hypopharynx-</a:t>
            </a:r>
            <a:r>
              <a:rPr sz="1400" dirty="0" err="1"/>
              <a:t>Karzinome</a:t>
            </a:r>
            <a:r>
              <a:rPr sz="1400" dirty="0"/>
              <a:t> in den UICC </a:t>
            </a:r>
            <a:r>
              <a:rPr sz="1400" dirty="0" err="1"/>
              <a:t>Stadien</a:t>
            </a:r>
            <a:r>
              <a:rPr sz="1400" dirty="0"/>
              <a:t> III und IV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918740"/>
              </p:ext>
            </p:extLst>
          </p:nvPr>
        </p:nvGraphicFramePr>
        <p:xfrm>
          <a:off x="354816" y="2359200"/>
          <a:ext cx="7920000" cy="157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8.7</a:t>
                      </a:r>
                      <a:r>
                        <a:rPr lang="de-DE" dirty="0"/>
                        <a:t>7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Konsensbasierte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Alle </a:t>
                      </a:r>
                      <a:r>
                        <a:rPr sz="1000" b="0" i="0" u="none" dirty="0" err="1">
                          <a:latin typeface="Lucida Sans"/>
                        </a:rPr>
                        <a:t>Patienten</a:t>
                      </a:r>
                      <a:r>
                        <a:rPr sz="1000" b="0" i="0" u="none" dirty="0">
                          <a:latin typeface="Lucida Sans"/>
                        </a:rPr>
                        <a:t> in den </a:t>
                      </a:r>
                      <a:r>
                        <a:rPr sz="1000" b="0" i="0" u="none" dirty="0" err="1">
                          <a:latin typeface="Lucida Sans"/>
                        </a:rPr>
                        <a:t>Stadien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 dirty="0" err="1">
                          <a:latin typeface="Lucida Sans"/>
                        </a:rPr>
                        <a:t>bei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denen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Laryngektomie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erforderlich</a:t>
                      </a:r>
                      <a:r>
                        <a:rPr sz="1000" b="0" i="0" u="none" dirty="0">
                          <a:latin typeface="Lucida Sans"/>
                        </a:rPr>
                        <a:t> w</a:t>
                      </a:r>
                      <a:r>
                        <a:rPr lang="de-DE" sz="1000" b="0" i="0" u="none" dirty="0">
                          <a:latin typeface="Lucida Sans"/>
                        </a:rPr>
                        <a:t>ä</a:t>
                      </a:r>
                      <a:r>
                        <a:rPr sz="1000" b="0" i="0" u="none" dirty="0">
                          <a:latin typeface="Lucida Sans"/>
                        </a:rPr>
                        <a:t>re, </a:t>
                      </a:r>
                      <a:r>
                        <a:rPr sz="1000" b="0" i="0" u="none" dirty="0" err="1">
                          <a:latin typeface="Lucida Sans"/>
                        </a:rPr>
                        <a:t>sollen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interdisziplin</a:t>
                      </a:r>
                      <a:r>
                        <a:rPr lang="de-DE" sz="1000" b="0" i="0" u="none" dirty="0">
                          <a:latin typeface="Lucida Sans"/>
                        </a:rPr>
                        <a:t>ä</a:t>
                      </a:r>
                      <a:r>
                        <a:rPr sz="1000" b="0" i="0" u="none" dirty="0">
                          <a:latin typeface="Lucida Sans"/>
                        </a:rPr>
                        <a:t>ren </a:t>
                      </a:r>
                      <a:r>
                        <a:rPr sz="1000" b="0" i="0" u="none" dirty="0" err="1">
                          <a:latin typeface="Lucida Sans"/>
                        </a:rPr>
                        <a:t>Tumorboard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einvernehmlich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diskutiert</a:t>
                      </a:r>
                      <a:r>
                        <a:rPr sz="1000" b="0" i="0" u="none" dirty="0">
                          <a:latin typeface="Lucida Sans"/>
                        </a:rPr>
                        <a:t> und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gemeinsame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Therapieempfehlung</a:t>
                      </a:r>
                      <a:r>
                        <a:rPr sz="1000" b="0" i="0" u="none" dirty="0">
                          <a:latin typeface="Lucida Sans"/>
                        </a:rPr>
                        <a:t> von Hals-</a:t>
                      </a:r>
                      <a:r>
                        <a:rPr sz="1000" b="0" i="0" u="none" dirty="0" err="1">
                          <a:latin typeface="Lucida Sans"/>
                        </a:rPr>
                        <a:t>Nasen</a:t>
                      </a:r>
                      <a:r>
                        <a:rPr sz="1000" b="0" i="0" u="none" dirty="0">
                          <a:latin typeface="Lucida Sans"/>
                        </a:rPr>
                        <a:t>-</a:t>
                      </a:r>
                      <a:r>
                        <a:rPr sz="1000" b="0" i="0" u="none" dirty="0" err="1">
                          <a:latin typeface="Lucida Sans"/>
                        </a:rPr>
                        <a:t>Ohren-Arzt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als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auch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vom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Radioonkologen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gefunden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 </a:t>
                      </a:r>
                      <a:r>
                        <a:rPr sz="1000" b="0" i="0" u="none" dirty="0" err="1">
                          <a:latin typeface="Lucida Sans"/>
                        </a:rPr>
                        <a:t>Diese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Therapieempfehlung</a:t>
                      </a:r>
                      <a:r>
                        <a:rPr sz="1000" b="0" i="0" u="none" dirty="0">
                          <a:latin typeface="Lucida Sans"/>
                        </a:rPr>
                        <a:t> und die </a:t>
                      </a:r>
                      <a:r>
                        <a:rPr sz="1000" b="0" i="0" u="none" dirty="0" err="1">
                          <a:latin typeface="Lucida Sans"/>
                        </a:rPr>
                        <a:t>Alternativen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sollten</a:t>
                      </a:r>
                      <a:r>
                        <a:rPr sz="1000" b="0" i="0" u="none" dirty="0">
                          <a:latin typeface="Lucida Sans"/>
                        </a:rPr>
                        <a:t> dem </a:t>
                      </a:r>
                      <a:r>
                        <a:rPr sz="1000" b="0" i="0" u="none" dirty="0" err="1">
                          <a:latin typeface="Lucida Sans"/>
                        </a:rPr>
                        <a:t>Patienten</a:t>
                      </a:r>
                      <a:r>
                        <a:rPr sz="1000" b="0" i="0" u="none" dirty="0">
                          <a:latin typeface="Lucida Sans"/>
                        </a:rPr>
                        <a:t> von </a:t>
                      </a:r>
                      <a:r>
                        <a:rPr sz="1000" b="0" i="0" u="none" dirty="0" err="1">
                          <a:latin typeface="Lucida Sans"/>
                        </a:rPr>
                        <a:t>beiden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Disziplinen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vermittelt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017-082OL-1.0-8.7</a:t>
                      </a:r>
                      <a:r>
                        <a:rPr lang="de-DE" dirty="0"/>
                        <a:t>7</a:t>
                      </a:r>
                      <a:r>
                        <a:rPr dirty="0"/>
                        <a:t>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1514872"/>
          </a:xfrm>
        </p:spPr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8: </a:t>
            </a:r>
            <a:r>
              <a:rPr sz="2400" dirty="0" err="1"/>
              <a:t>Behandlungsempfehlungen</a:t>
            </a:r>
            <a:r>
              <a:rPr sz="2400" dirty="0"/>
              <a:t> in der </a:t>
            </a:r>
            <a:r>
              <a:rPr sz="2400" dirty="0" err="1"/>
              <a:t>Primärtherapie</a:t>
            </a:r>
            <a:r>
              <a:rPr sz="2400" dirty="0"/>
              <a:t> des Oro- und </a:t>
            </a:r>
            <a:r>
              <a:rPr sz="2400" dirty="0" err="1"/>
              <a:t>Hypopharynxkarzinoms</a:t>
            </a:r>
            <a:r>
              <a:rPr sz="2400" dirty="0"/>
              <a:t> </a:t>
            </a:r>
            <a:r>
              <a:rPr sz="2400" dirty="0" err="1"/>
              <a:t>unter</a:t>
            </a:r>
            <a:r>
              <a:rPr sz="2400" dirty="0"/>
              <a:t> </a:t>
            </a:r>
            <a:r>
              <a:rPr sz="2400" dirty="0" err="1"/>
              <a:t>Berücksichtigung</a:t>
            </a:r>
            <a:r>
              <a:rPr sz="2400" dirty="0"/>
              <a:t> </a:t>
            </a:r>
            <a:r>
              <a:rPr sz="2400" dirty="0" err="1"/>
              <a:t>Effektivität</a:t>
            </a:r>
            <a:r>
              <a:rPr sz="2400" dirty="0"/>
              <a:t>, </a:t>
            </a:r>
            <a:r>
              <a:rPr sz="2400" dirty="0" err="1"/>
              <a:t>Funktionalität</a:t>
            </a:r>
            <a:r>
              <a:rPr sz="2400" dirty="0"/>
              <a:t> und </a:t>
            </a:r>
            <a:r>
              <a:rPr sz="2400" dirty="0" err="1"/>
              <a:t>Lebensqualität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8.5: Hypopharynx-</a:t>
            </a:r>
            <a:r>
              <a:rPr sz="1400" dirty="0" err="1"/>
              <a:t>Karzinome</a:t>
            </a:r>
            <a:r>
              <a:rPr sz="1400" dirty="0"/>
              <a:t> in den UICC </a:t>
            </a:r>
            <a:r>
              <a:rPr sz="1400" dirty="0" err="1"/>
              <a:t>Stadien</a:t>
            </a:r>
            <a:r>
              <a:rPr sz="1400" dirty="0"/>
              <a:t> III und IV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510047"/>
              </p:ext>
            </p:extLst>
          </p:nvPr>
        </p:nvGraphicFramePr>
        <p:xfrm>
          <a:off x="360000" y="2431800"/>
          <a:ext cx="7920000" cy="173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8.7</a:t>
                      </a:r>
                      <a:r>
                        <a:rPr lang="de-DE" dirty="0"/>
                        <a:t>8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Konsensbasierte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sz="1000" b="0" i="0" u="none" dirty="0">
                          <a:latin typeface="Lucida Sans"/>
                        </a:rPr>
                        <a:t>Eine postoperative Radio-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Radiochemotherapie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bei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Hypopharynxkarzinomen</a:t>
                      </a:r>
                      <a:endParaRPr sz="1000" b="0" i="0" u="none" dirty="0">
                        <a:latin typeface="Lucida Sans"/>
                      </a:endParaRPr>
                    </a:p>
                    <a:p>
                      <a:pPr marL="171450" indent="-171450">
                        <a:buChar char="•"/>
                      </a:pPr>
                      <a:r>
                        <a:rPr sz="1000" b="0" i="0" u="none" dirty="0" err="1">
                          <a:latin typeface="Lucida Sans"/>
                        </a:rPr>
                        <a:t>bei</a:t>
                      </a:r>
                      <a:r>
                        <a:rPr sz="1000" b="0" i="0" u="none" dirty="0">
                          <a:latin typeface="Lucida Sans"/>
                        </a:rPr>
                        <a:t> pT3-Karzinomen und pT4-Karzinomen</a:t>
                      </a:r>
                    </a:p>
                    <a:p>
                      <a:pPr marL="171450" indent="-171450">
                        <a:buChar char="•"/>
                      </a:pPr>
                      <a:r>
                        <a:rPr sz="1000" b="0" i="0" u="none" dirty="0">
                          <a:latin typeface="Lucida Sans"/>
                        </a:rPr>
                        <a:t>pN2-pN3</a:t>
                      </a:r>
                    </a:p>
                    <a:p>
                      <a:pPr marL="171450" indent="-171450">
                        <a:buChar char="•"/>
                      </a:pPr>
                      <a:r>
                        <a:rPr sz="1000" b="0" i="0" u="none" dirty="0" err="1">
                          <a:latin typeface="Lucida Sans"/>
                        </a:rPr>
                        <a:t>bei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Karzinomen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knappen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positiven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Resektionsr</a:t>
                      </a:r>
                      <a:r>
                        <a:rPr lang="de-DE" sz="1000" b="0" i="0" u="none" dirty="0">
                          <a:latin typeface="Lucida Sans"/>
                        </a:rPr>
                        <a:t>ä</a:t>
                      </a:r>
                      <a:r>
                        <a:rPr sz="1000" b="0" i="0" u="none" dirty="0" err="1">
                          <a:latin typeface="Lucida Sans"/>
                        </a:rPr>
                        <a:t>ndern</a:t>
                      </a:r>
                      <a:r>
                        <a:rPr sz="1000" b="0" i="0" u="none" dirty="0">
                          <a:latin typeface="Lucida Sans"/>
                        </a:rPr>
                        <a:t> (R0 &lt; 5mm; R1), </a:t>
                      </a:r>
                      <a:r>
                        <a:rPr sz="1000" b="0" i="0" u="none" dirty="0" err="1">
                          <a:latin typeface="Lucida Sans"/>
                        </a:rPr>
                        <a:t>perineuraler</a:t>
                      </a:r>
                      <a:r>
                        <a:rPr sz="1000" b="0" i="0" u="none" dirty="0">
                          <a:latin typeface="Lucida Sans"/>
                        </a:rPr>
                        <a:t> Invasion, </a:t>
                      </a:r>
                      <a:r>
                        <a:rPr sz="1000" b="0" i="0" u="none" dirty="0" err="1">
                          <a:latin typeface="Lucida Sans"/>
                        </a:rPr>
                        <a:t>Gef</a:t>
                      </a:r>
                      <a:r>
                        <a:rPr lang="de-DE" sz="1000" b="0" i="0" u="none" dirty="0">
                          <a:latin typeface="Lucida Sans"/>
                        </a:rPr>
                        <a:t>ä</a:t>
                      </a:r>
                      <a:r>
                        <a:rPr sz="1000" b="0" i="0" u="none" dirty="0" err="1">
                          <a:latin typeface="Lucida Sans"/>
                        </a:rPr>
                        <a:t>ßinvasion</a:t>
                      </a:r>
                      <a:r>
                        <a:rPr sz="1000" b="0" i="0" u="none" dirty="0">
                          <a:latin typeface="Lucida Sans"/>
                        </a:rPr>
                        <a:t> (</a:t>
                      </a:r>
                      <a:r>
                        <a:rPr sz="1000" b="0" i="0" u="none" dirty="0" err="1">
                          <a:latin typeface="Lucida Sans"/>
                        </a:rPr>
                        <a:t>Lymphgef</a:t>
                      </a:r>
                      <a:r>
                        <a:rPr lang="de-DE" sz="1000" b="0" i="0" u="none" dirty="0">
                          <a:latin typeface="Lucida Sans"/>
                        </a:rPr>
                        <a:t>ä</a:t>
                      </a:r>
                      <a:r>
                        <a:rPr sz="1000" b="0" i="0" u="none" dirty="0" err="1">
                          <a:latin typeface="Lucida Sans"/>
                        </a:rPr>
                        <a:t>ßinvasion</a:t>
                      </a:r>
                      <a:r>
                        <a:rPr sz="1000" b="0" i="0" u="none" dirty="0">
                          <a:latin typeface="Lucida Sans"/>
                        </a:rPr>
                        <a:t> und/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Veneninvasion</a:t>
                      </a:r>
                      <a:r>
                        <a:rPr sz="1000" b="0" i="0" u="none" dirty="0">
                          <a:latin typeface="Lucida Sans"/>
                        </a:rPr>
                        <a:t>)</a:t>
                      </a:r>
                    </a:p>
                    <a:p>
                      <a:pPr marL="171450" indent="-171450">
                        <a:buChar char="•"/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 err="1">
                          <a:latin typeface="Lucida Sans"/>
                        </a:rPr>
                        <a:t>bei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befallenen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Lymphknoten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extrakapsul</a:t>
                      </a:r>
                      <a:r>
                        <a:rPr lang="de-DE" sz="1000" b="0" i="0" u="none" dirty="0">
                          <a:latin typeface="Lucida Sans"/>
                        </a:rPr>
                        <a:t>ä</a:t>
                      </a:r>
                      <a:r>
                        <a:rPr sz="1000" b="0" i="0" u="none" dirty="0">
                          <a:latin typeface="Lucida Sans"/>
                        </a:rPr>
                        <a:t>ren </a:t>
                      </a:r>
                      <a:r>
                        <a:rPr sz="1000" b="0" i="0" u="none" dirty="0" err="1">
                          <a:latin typeface="Lucida Sans"/>
                        </a:rPr>
                        <a:t>Tumorwachstum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erfolgen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017-082OL-1.0-8.7</a:t>
                      </a:r>
                      <a:r>
                        <a:rPr lang="de-DE" dirty="0"/>
                        <a:t>8</a:t>
                      </a:r>
                      <a:r>
                        <a:rPr dirty="0"/>
                        <a:t>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1298848"/>
          </a:xfrm>
        </p:spPr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8: </a:t>
            </a:r>
            <a:r>
              <a:rPr sz="2400" dirty="0" err="1"/>
              <a:t>Behandlungsempfehlungen</a:t>
            </a:r>
            <a:r>
              <a:rPr sz="2400" dirty="0"/>
              <a:t> in der </a:t>
            </a:r>
            <a:r>
              <a:rPr sz="2400" dirty="0" err="1"/>
              <a:t>Primärtherapie</a:t>
            </a:r>
            <a:r>
              <a:rPr sz="2400" dirty="0"/>
              <a:t> des Oro- und </a:t>
            </a:r>
            <a:r>
              <a:rPr sz="2400" dirty="0" err="1"/>
              <a:t>Hypopharynxkarzinoms</a:t>
            </a:r>
            <a:r>
              <a:rPr sz="2400" dirty="0"/>
              <a:t> </a:t>
            </a:r>
            <a:r>
              <a:rPr sz="2400" dirty="0" err="1"/>
              <a:t>unter</a:t>
            </a:r>
            <a:r>
              <a:rPr sz="2400" dirty="0"/>
              <a:t> </a:t>
            </a:r>
            <a:r>
              <a:rPr sz="2400" dirty="0" err="1"/>
              <a:t>Berücksichtigung</a:t>
            </a:r>
            <a:r>
              <a:rPr sz="2400" dirty="0"/>
              <a:t> </a:t>
            </a:r>
            <a:r>
              <a:rPr sz="2400" dirty="0" err="1"/>
              <a:t>Effektivität</a:t>
            </a:r>
            <a:r>
              <a:rPr sz="2400" dirty="0"/>
              <a:t>, </a:t>
            </a:r>
            <a:r>
              <a:rPr sz="2400" dirty="0" err="1"/>
              <a:t>Funktionalität</a:t>
            </a:r>
            <a:r>
              <a:rPr sz="2400" dirty="0"/>
              <a:t> und </a:t>
            </a:r>
            <a:r>
              <a:rPr sz="2400" dirty="0" err="1"/>
              <a:t>Lebensqualität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8.5: Hypopharynx-</a:t>
            </a:r>
            <a:r>
              <a:rPr sz="1400" dirty="0" err="1"/>
              <a:t>Karzinome</a:t>
            </a:r>
            <a:r>
              <a:rPr sz="1400" dirty="0"/>
              <a:t> in den UICC </a:t>
            </a:r>
            <a:r>
              <a:rPr sz="1400" dirty="0" err="1"/>
              <a:t>Stadien</a:t>
            </a:r>
            <a:r>
              <a:rPr sz="1400" dirty="0"/>
              <a:t> III und IV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184487"/>
              </p:ext>
            </p:extLst>
          </p:nvPr>
        </p:nvGraphicFramePr>
        <p:xfrm>
          <a:off x="248816" y="2276872"/>
          <a:ext cx="7920000" cy="142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</a:t>
                      </a:r>
                      <a:r>
                        <a:rPr lang="de-DE" dirty="0"/>
                        <a:t>79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Konsensbasierte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sz="1000" b="0" i="0" u="none" dirty="0">
                          <a:latin typeface="Lucida Sans"/>
                        </a:rPr>
                        <a:t>Eine postoperative </a:t>
                      </a:r>
                      <a:r>
                        <a:rPr sz="1000" b="0" i="0" u="none" dirty="0" err="1">
                          <a:latin typeface="Lucida Sans"/>
                        </a:rPr>
                        <a:t>Radiochemotherapie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</a:t>
                      </a:r>
                      <a:endParaRPr sz="1000" b="0" i="0" u="none" dirty="0">
                        <a:latin typeface="Lucida Sans"/>
                      </a:endParaRPr>
                    </a:p>
                    <a:p>
                      <a:pPr marL="171450" indent="-171450">
                        <a:buChar char="•"/>
                      </a:pPr>
                      <a:r>
                        <a:rPr sz="1000" b="0" i="0" u="none" dirty="0" err="1">
                          <a:latin typeface="Lucida Sans"/>
                        </a:rPr>
                        <a:t>bei</a:t>
                      </a:r>
                      <a:r>
                        <a:rPr sz="1000" b="0" i="0" u="none" dirty="0">
                          <a:latin typeface="Lucida Sans"/>
                        </a:rPr>
                        <a:t> R1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Resektionsrand</a:t>
                      </a:r>
                      <a:r>
                        <a:rPr sz="1000" b="0" i="0" u="none" dirty="0">
                          <a:latin typeface="Lucida Sans"/>
                        </a:rPr>
                        <a:t> &lt;5mm </a:t>
                      </a:r>
                      <a:r>
                        <a:rPr sz="1000" b="0" i="0" u="none" dirty="0" err="1">
                          <a:latin typeface="Lucida Sans"/>
                        </a:rPr>
                        <a:t>im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Bereich</a:t>
                      </a:r>
                      <a:r>
                        <a:rPr sz="1000" b="0" i="0" u="none" dirty="0">
                          <a:latin typeface="Lucida Sans"/>
                        </a:rPr>
                        <a:t> der </a:t>
                      </a:r>
                      <a:r>
                        <a:rPr sz="1000" b="0" i="0" u="none" dirty="0" err="1">
                          <a:latin typeface="Lucida Sans"/>
                        </a:rPr>
                        <a:t>Mukosa</a:t>
                      </a:r>
                      <a:r>
                        <a:rPr sz="1000" b="0" i="0" u="none" dirty="0">
                          <a:latin typeface="Lucida Sans"/>
                        </a:rPr>
                        <a:t> in den </a:t>
                      </a:r>
                      <a:r>
                        <a:rPr sz="1000" b="0" i="0" u="none" dirty="0" err="1">
                          <a:latin typeface="Lucida Sans"/>
                        </a:rPr>
                        <a:t>nicht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vom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Knorpel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umgebenen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Tumoranteilen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endParaRPr sz="1000" b="0" i="0" u="none" dirty="0">
                        <a:latin typeface="Lucida Sans"/>
                      </a:endParaRPr>
                    </a:p>
                    <a:p>
                      <a:pPr marL="171450" indent="-171450">
                        <a:buChar char="•"/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 err="1">
                          <a:latin typeface="Lucida Sans"/>
                        </a:rPr>
                        <a:t>bei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extrakapsul</a:t>
                      </a:r>
                      <a:r>
                        <a:rPr lang="de-DE" sz="1000" b="0" i="0" u="none" dirty="0">
                          <a:latin typeface="Lucida Sans"/>
                        </a:rPr>
                        <a:t>ä</a:t>
                      </a:r>
                      <a:r>
                        <a:rPr sz="1000" b="0" i="0" u="none" dirty="0">
                          <a:latin typeface="Lucida Sans"/>
                        </a:rPr>
                        <a:t>rem </a:t>
                      </a:r>
                      <a:r>
                        <a:rPr sz="1000" b="0" i="0" u="none" dirty="0" err="1">
                          <a:latin typeface="Lucida Sans"/>
                        </a:rPr>
                        <a:t>Tumorwachstum</a:t>
                      </a:r>
                      <a:r>
                        <a:rPr sz="1000" b="0" i="0" u="none" dirty="0">
                          <a:latin typeface="Lucida Sans"/>
                        </a:rPr>
                        <a:t> an den </a:t>
                      </a:r>
                      <a:r>
                        <a:rPr sz="1000" b="0" i="0" u="none" dirty="0" err="1">
                          <a:latin typeface="Lucida Sans"/>
                        </a:rPr>
                        <a:t>Lymphknoten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erfolgen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</a:t>
                      </a:r>
                      <a:r>
                        <a:rPr lang="de-DE" dirty="0"/>
                        <a:t>79</a:t>
                      </a:r>
                      <a:r>
                        <a:rPr dirty="0"/>
                        <a:t>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1370856"/>
          </a:xfrm>
        </p:spPr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8: </a:t>
            </a:r>
            <a:r>
              <a:rPr sz="2400" dirty="0" err="1"/>
              <a:t>Behandlungsempfehlungen</a:t>
            </a:r>
            <a:r>
              <a:rPr sz="2400" dirty="0"/>
              <a:t> in der </a:t>
            </a:r>
            <a:r>
              <a:rPr sz="2400" dirty="0" err="1"/>
              <a:t>Primärtherapie</a:t>
            </a:r>
            <a:r>
              <a:rPr sz="2400" dirty="0"/>
              <a:t> des Oro- und </a:t>
            </a:r>
            <a:r>
              <a:rPr sz="2400" dirty="0" err="1"/>
              <a:t>Hypopharynxkarzinoms</a:t>
            </a:r>
            <a:r>
              <a:rPr sz="2400" dirty="0"/>
              <a:t> </a:t>
            </a:r>
            <a:r>
              <a:rPr sz="2400" dirty="0" err="1"/>
              <a:t>unter</a:t>
            </a:r>
            <a:r>
              <a:rPr sz="2400" dirty="0"/>
              <a:t> </a:t>
            </a:r>
            <a:r>
              <a:rPr sz="2400" dirty="0" err="1"/>
              <a:t>Berücksichtigung</a:t>
            </a:r>
            <a:r>
              <a:rPr sz="2400" dirty="0"/>
              <a:t> </a:t>
            </a:r>
            <a:r>
              <a:rPr sz="2400" dirty="0" err="1"/>
              <a:t>Effektivität</a:t>
            </a:r>
            <a:r>
              <a:rPr sz="2400" dirty="0"/>
              <a:t>, </a:t>
            </a:r>
            <a:r>
              <a:rPr sz="2400" dirty="0" err="1"/>
              <a:t>Funktionalität</a:t>
            </a:r>
            <a:r>
              <a:rPr sz="2400" dirty="0"/>
              <a:t> und </a:t>
            </a:r>
            <a:r>
              <a:rPr sz="2400" dirty="0" err="1"/>
              <a:t>Lebensqualität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8.5: Hypopharynx-</a:t>
            </a:r>
            <a:r>
              <a:rPr sz="1400" dirty="0" err="1"/>
              <a:t>Karzinome</a:t>
            </a:r>
            <a:r>
              <a:rPr sz="1400" dirty="0"/>
              <a:t> in den UICC </a:t>
            </a:r>
            <a:r>
              <a:rPr sz="1400" dirty="0" err="1"/>
              <a:t>Stadien</a:t>
            </a:r>
            <a:r>
              <a:rPr sz="1400" dirty="0"/>
              <a:t> III und IV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019294"/>
              </p:ext>
            </p:extLst>
          </p:nvPr>
        </p:nvGraphicFramePr>
        <p:xfrm>
          <a:off x="227360" y="2348880"/>
          <a:ext cx="7920000" cy="203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8.8</a:t>
                      </a:r>
                      <a:r>
                        <a:rPr lang="de-DE" dirty="0"/>
                        <a:t>0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Evidenzbasierte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/>
                      </a:pPr>
                      <a:r>
                        <a:rPr dirty="0" err="1"/>
                        <a:t>Empfehlungsgrad</a:t>
                      </a:r>
                      <a:endParaRPr dirty="0"/>
                    </a:p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A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 err="1">
                          <a:latin typeface="Lucida Sans"/>
                        </a:rPr>
                        <a:t>Sofern</a:t>
                      </a:r>
                      <a:r>
                        <a:rPr sz="1000" b="0" i="0" u="none" dirty="0">
                          <a:latin typeface="Lucida Sans"/>
                        </a:rPr>
                        <a:t> die </a:t>
                      </a:r>
                      <a:r>
                        <a:rPr sz="1000" b="0" i="0" u="none" dirty="0" err="1">
                          <a:latin typeface="Lucida Sans"/>
                        </a:rPr>
                        <a:t>Indikation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zu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adjuvanten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Radiochemotherapie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gestellt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wurde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 dirty="0" err="1">
                          <a:latin typeface="Lucida Sans"/>
                        </a:rPr>
                        <a:t>soll</a:t>
                      </a:r>
                      <a:r>
                        <a:rPr sz="1000" b="0" i="0" u="none" dirty="0">
                          <a:latin typeface="Lucida Sans"/>
                        </a:rPr>
                        <a:t> die </a:t>
                      </a:r>
                      <a:r>
                        <a:rPr sz="1000" b="0" i="0" u="none" dirty="0" err="1">
                          <a:latin typeface="Lucida Sans"/>
                        </a:rPr>
                        <a:t>Chemotherapie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simultanen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cisplatinhaltigen</a:t>
                      </a:r>
                      <a:r>
                        <a:rPr sz="1000" b="0" i="0" u="none" dirty="0">
                          <a:latin typeface="Lucida Sans"/>
                        </a:rPr>
                        <a:t> Schema </a:t>
                      </a:r>
                      <a:r>
                        <a:rPr sz="1000" b="0" i="0" u="none" dirty="0" err="1">
                          <a:latin typeface="Lucida Sans"/>
                        </a:rPr>
                        <a:t>erfolgen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Level of Evidence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800" b="0" dirty="0">
                          <a:latin typeface="Lucida Sans"/>
                        </a:rPr>
                        <a:t>1b - S3 </a:t>
                      </a:r>
                      <a:r>
                        <a:rPr sz="800" b="0" dirty="0" err="1">
                          <a:latin typeface="Lucida Sans"/>
                        </a:rPr>
                        <a:t>Leitlinienadoptierung</a:t>
                      </a:r>
                      <a:r>
                        <a:rPr sz="800" b="0" dirty="0">
                          <a:latin typeface="Lucida Sans"/>
                        </a:rPr>
                        <a:t> - </a:t>
                      </a:r>
                      <a:r>
                        <a:rPr sz="800" b="0" dirty="0" err="1">
                          <a:latin typeface="Lucida Sans"/>
                        </a:rPr>
                        <a:t>Larynxkarzinom</a:t>
                      </a:r>
                      <a:r>
                        <a:rPr sz="800" b="0" dirty="0">
                          <a:latin typeface="Lucida Sans"/>
                        </a:rPr>
                        <a:t>, Version 1.1 2019 (7.39)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Literatur</a:t>
                      </a:r>
                      <a:endParaRPr dirty="0"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dirty="0">
                          <a:solidFill>
                            <a:srgbClr val="F7BF66"/>
                          </a:solidFill>
                          <a:hlinkClick r:id="rId2"/>
                        </a:rPr>
                        <a:t>[Bernier, J 2004]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3"/>
                        </a:rPr>
                        <a:t>[Cooper, JS 2004]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4"/>
                        </a:rPr>
                        <a:t>S3-Leitlinie 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4"/>
                        </a:rPr>
                        <a:t>Diagnostik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4"/>
                        </a:rPr>
                        <a:t>, 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4"/>
                        </a:rPr>
                        <a:t>Therapie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4"/>
                        </a:rPr>
                        <a:t> und 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4"/>
                        </a:rPr>
                        <a:t>Nachsorge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4"/>
                        </a:rPr>
                        <a:t> des 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4"/>
                        </a:rPr>
                        <a:t>Larynxkarzinoms.Langversion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4"/>
                        </a:rPr>
                        <a:t> 1.1, AWMF-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4"/>
                        </a:rPr>
                        <a:t>Registernummer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4"/>
                        </a:rPr>
                        <a:t>: 017-076OL, 2019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5"/>
                        </a:rPr>
                        <a:t>[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5"/>
                        </a:rPr>
                        <a:t>Fietkau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5"/>
                        </a:rPr>
                        <a:t>, R 2020]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017-082OL-1.0-8.8</a:t>
                      </a:r>
                      <a:r>
                        <a:rPr lang="de-DE" dirty="0"/>
                        <a:t>0</a:t>
                      </a:r>
                      <a:r>
                        <a:rPr dirty="0"/>
                        <a:t>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6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1489800"/>
          </a:xfrm>
        </p:spPr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8: </a:t>
            </a:r>
            <a:r>
              <a:rPr sz="2400" dirty="0" err="1"/>
              <a:t>Behandlungsempfehlungen</a:t>
            </a:r>
            <a:r>
              <a:rPr sz="2400" dirty="0"/>
              <a:t> in der </a:t>
            </a:r>
            <a:r>
              <a:rPr sz="2400" dirty="0" err="1"/>
              <a:t>Primärtherapie</a:t>
            </a:r>
            <a:r>
              <a:rPr sz="2400" dirty="0"/>
              <a:t> des Oro- und </a:t>
            </a:r>
            <a:r>
              <a:rPr sz="2400" dirty="0" err="1"/>
              <a:t>Hypopharynxkarzinoms</a:t>
            </a:r>
            <a:r>
              <a:rPr sz="2400" dirty="0"/>
              <a:t> </a:t>
            </a:r>
            <a:r>
              <a:rPr sz="2400" dirty="0" err="1"/>
              <a:t>unter</a:t>
            </a:r>
            <a:r>
              <a:rPr sz="2400" dirty="0"/>
              <a:t> </a:t>
            </a:r>
            <a:r>
              <a:rPr sz="2400" dirty="0" err="1"/>
              <a:t>Berücksichtigung</a:t>
            </a:r>
            <a:r>
              <a:rPr sz="2400" dirty="0"/>
              <a:t> </a:t>
            </a:r>
            <a:r>
              <a:rPr sz="2400" dirty="0" err="1"/>
              <a:t>Effektivität</a:t>
            </a:r>
            <a:r>
              <a:rPr sz="2400" dirty="0"/>
              <a:t>, </a:t>
            </a:r>
            <a:r>
              <a:rPr sz="2400" dirty="0" err="1"/>
              <a:t>Funktionalität</a:t>
            </a:r>
            <a:r>
              <a:rPr sz="2400" dirty="0"/>
              <a:t> und </a:t>
            </a:r>
            <a:r>
              <a:rPr sz="2400" dirty="0" err="1"/>
              <a:t>Lebensqualität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8.5: Hypopharynx-</a:t>
            </a:r>
            <a:r>
              <a:rPr sz="1400" dirty="0" err="1"/>
              <a:t>Karzinome</a:t>
            </a:r>
            <a:r>
              <a:rPr sz="1400" dirty="0"/>
              <a:t> in den UICC </a:t>
            </a:r>
            <a:r>
              <a:rPr sz="1400" dirty="0" err="1"/>
              <a:t>Stadien</a:t>
            </a:r>
            <a:r>
              <a:rPr sz="1400" dirty="0"/>
              <a:t> III und IV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849234"/>
              </p:ext>
            </p:extLst>
          </p:nvPr>
        </p:nvGraphicFramePr>
        <p:xfrm>
          <a:off x="228600" y="2251800"/>
          <a:ext cx="7920000" cy="127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8.8</a:t>
                      </a:r>
                      <a:r>
                        <a:rPr lang="de-DE" dirty="0"/>
                        <a:t>1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Konsensbasierte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Bei </a:t>
                      </a:r>
                      <a:r>
                        <a:rPr sz="1000" b="0" i="0" u="none" dirty="0" err="1">
                          <a:latin typeface="Lucida Sans"/>
                        </a:rPr>
                        <a:t>Patienten</a:t>
                      </a:r>
                      <a:r>
                        <a:rPr sz="1000" b="0" i="0" u="none" dirty="0">
                          <a:latin typeface="Lucida Sans"/>
                        </a:rPr>
                        <a:t>, die z. B </a:t>
                      </a:r>
                      <a:r>
                        <a:rPr sz="1000" b="0" i="0" u="none" dirty="0" err="1">
                          <a:latin typeface="Lucida Sans"/>
                        </a:rPr>
                        <a:t>aufgrund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eingeschränkten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Nierenfunktion</a:t>
                      </a:r>
                      <a:r>
                        <a:rPr sz="1000" b="0" i="0" u="none" dirty="0">
                          <a:latin typeface="Lucida Sans"/>
                        </a:rPr>
                        <a:t> Cisplatin </a:t>
                      </a:r>
                      <a:r>
                        <a:rPr sz="1000" b="0" i="0" u="none" dirty="0" err="1">
                          <a:latin typeface="Lucida Sans"/>
                        </a:rPr>
                        <a:t>nicht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erhalten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können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 dirty="0" err="1">
                          <a:latin typeface="Lucida Sans"/>
                        </a:rPr>
                        <a:t>können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als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simultane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Systemtherapie</a:t>
                      </a:r>
                      <a:r>
                        <a:rPr sz="1000" b="0" i="0" u="none" dirty="0">
                          <a:latin typeface="Lucida Sans"/>
                        </a:rPr>
                        <a:t> Mitomycin C + 5-FU, Carboplatin + 5-FU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Docetaxel </a:t>
                      </a:r>
                      <a:r>
                        <a:rPr sz="1000" b="0" i="0" u="none" dirty="0" err="1">
                          <a:latin typeface="Lucida Sans"/>
                        </a:rPr>
                        <a:t>eingesetzt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017-082OL-1.0-8.8</a:t>
                      </a:r>
                      <a:r>
                        <a:rPr lang="de-DE" dirty="0"/>
                        <a:t>1</a:t>
                      </a:r>
                      <a:r>
                        <a:rPr dirty="0"/>
                        <a:t>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506760"/>
          </a:xfrm>
        </p:spPr>
        <p:txBody>
          <a:bodyPr>
            <a:normAutofit fontScale="90000"/>
          </a:bodyPr>
          <a:lstStyle/>
          <a:p>
            <a:pPr>
              <a:defRPr sz="2000"/>
            </a:pPr>
            <a:r>
              <a:rPr dirty="0" err="1"/>
              <a:t>Nach</a:t>
            </a:r>
            <a:r>
              <a:rPr dirty="0"/>
              <a:t> ICD-10-GM-2022 Code </a:t>
            </a:r>
            <a:r>
              <a:rPr dirty="0" err="1"/>
              <a:t>werden</a:t>
            </a:r>
            <a:r>
              <a:rPr dirty="0"/>
              <a:t> der </a:t>
            </a:r>
            <a:r>
              <a:t>Oro- und </a:t>
            </a:r>
            <a:r>
              <a:rPr dirty="0"/>
              <a:t>Hypopharynx </a:t>
            </a:r>
            <a:r>
              <a:rPr dirty="0" err="1"/>
              <a:t>wie</a:t>
            </a:r>
            <a:r>
              <a:rPr dirty="0"/>
              <a:t> </a:t>
            </a:r>
            <a:r>
              <a:rPr err="1"/>
              <a:t>folgt</a:t>
            </a:r>
            <a:r>
              <a:t> untergliedert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59226FB-7E0F-CD6F-0E96-D40D1092F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1015380"/>
            <a:ext cx="6379129" cy="5368028"/>
          </a:xfrm>
          <a:prstGeom prst="rect">
            <a:avLst/>
          </a:prstGeom>
        </p:spPr>
      </p:pic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1370856"/>
          </a:xfrm>
        </p:spPr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8: </a:t>
            </a:r>
            <a:r>
              <a:rPr sz="2400" dirty="0" err="1"/>
              <a:t>Behandlungsempfehlungen</a:t>
            </a:r>
            <a:r>
              <a:rPr sz="2400" dirty="0"/>
              <a:t> in der </a:t>
            </a:r>
            <a:r>
              <a:rPr sz="2400" dirty="0" err="1"/>
              <a:t>Primärtherapie</a:t>
            </a:r>
            <a:r>
              <a:rPr sz="2400" dirty="0"/>
              <a:t> des Oro- und </a:t>
            </a:r>
            <a:r>
              <a:rPr sz="2400" dirty="0" err="1"/>
              <a:t>Hypopharynxkarzinoms</a:t>
            </a:r>
            <a:r>
              <a:rPr sz="2400" dirty="0"/>
              <a:t> </a:t>
            </a:r>
            <a:r>
              <a:rPr sz="2400" dirty="0" err="1"/>
              <a:t>unter</a:t>
            </a:r>
            <a:r>
              <a:rPr sz="2400" dirty="0"/>
              <a:t> </a:t>
            </a:r>
            <a:r>
              <a:rPr sz="2400" dirty="0" err="1"/>
              <a:t>Berücksichtigung</a:t>
            </a:r>
            <a:r>
              <a:rPr sz="2400" dirty="0"/>
              <a:t> </a:t>
            </a:r>
            <a:r>
              <a:rPr sz="2400" dirty="0" err="1"/>
              <a:t>Effektivität</a:t>
            </a:r>
            <a:r>
              <a:rPr sz="2400" dirty="0"/>
              <a:t>, </a:t>
            </a:r>
            <a:r>
              <a:rPr sz="2400" dirty="0" err="1"/>
              <a:t>Funktionalität</a:t>
            </a:r>
            <a:r>
              <a:rPr sz="2400" dirty="0"/>
              <a:t> und </a:t>
            </a:r>
            <a:r>
              <a:rPr sz="2400" dirty="0" err="1"/>
              <a:t>Lebensqualität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8.5: Hypopharynx-</a:t>
            </a:r>
            <a:r>
              <a:rPr sz="1400" dirty="0" err="1"/>
              <a:t>Karzinome</a:t>
            </a:r>
            <a:r>
              <a:rPr sz="1400" dirty="0"/>
              <a:t> in den UICC </a:t>
            </a:r>
            <a:r>
              <a:rPr sz="1400" dirty="0" err="1"/>
              <a:t>Stadien</a:t>
            </a:r>
            <a:r>
              <a:rPr sz="1400" dirty="0"/>
              <a:t> III und IV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622748"/>
              </p:ext>
            </p:extLst>
          </p:nvPr>
        </p:nvGraphicFramePr>
        <p:xfrm>
          <a:off x="228600" y="2413800"/>
          <a:ext cx="7920000" cy="173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8.8</a:t>
                      </a:r>
                      <a:r>
                        <a:rPr lang="de-DE" dirty="0"/>
                        <a:t>2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Konsensbasierte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sz="1000" b="0" i="0" u="none" dirty="0">
                          <a:latin typeface="Lucida Sans"/>
                        </a:rPr>
                        <a:t>Bei </a:t>
                      </a:r>
                      <a:r>
                        <a:rPr sz="1000" b="0" i="0" u="none" dirty="0" err="1">
                          <a:latin typeface="Lucida Sans"/>
                        </a:rPr>
                        <a:t>Hypopharynxkarzinomen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im</a:t>
                      </a:r>
                      <a:r>
                        <a:rPr sz="1000" b="0" i="0" u="none" dirty="0">
                          <a:latin typeface="Lucida Sans"/>
                        </a:rPr>
                        <a:t> Stadium III-</a:t>
                      </a:r>
                      <a:r>
                        <a:rPr sz="1000" b="0" i="0" u="none" dirty="0" err="1">
                          <a:latin typeface="Lucida Sans"/>
                        </a:rPr>
                        <a:t>IVb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adjuvante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Bestrahlung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befallener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Lymphknoten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Kapseldurchbruch</a:t>
                      </a:r>
                      <a:r>
                        <a:rPr sz="1000" b="0" i="0" u="none" dirty="0">
                          <a:latin typeface="Lucida Sans"/>
                        </a:rPr>
                        <a:t> (ECS)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60-66 </a:t>
                      </a:r>
                      <a:r>
                        <a:rPr sz="1000" b="0" i="0" u="none" dirty="0" err="1">
                          <a:latin typeface="Lucida Sans"/>
                        </a:rPr>
                        <a:t>Gy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Einzeldosen</a:t>
                      </a:r>
                      <a:r>
                        <a:rPr sz="1000" b="0" i="0" u="none" dirty="0">
                          <a:latin typeface="Lucida Sans"/>
                        </a:rPr>
                        <a:t> von 2,0 - 2,2 </a:t>
                      </a:r>
                      <a:r>
                        <a:rPr sz="1000" b="0" i="0" u="none" dirty="0" err="1">
                          <a:latin typeface="Lucida Sans"/>
                        </a:rPr>
                        <a:t>Gy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 dirty="0" err="1">
                          <a:latin typeface="Lucida Sans"/>
                        </a:rPr>
                        <a:t>befallener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Lymphknotellevel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ohne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Kapseldurchbruch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54 - 60 </a:t>
                      </a:r>
                      <a:r>
                        <a:rPr sz="1000" b="0" i="0" u="none" dirty="0" err="1">
                          <a:latin typeface="Lucida Sans"/>
                        </a:rPr>
                        <a:t>Gy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Einzeldosen</a:t>
                      </a:r>
                      <a:r>
                        <a:rPr sz="1000" b="0" i="0" u="none" dirty="0">
                          <a:latin typeface="Lucida Sans"/>
                        </a:rPr>
                        <a:t> von 1,8 </a:t>
                      </a:r>
                      <a:r>
                        <a:rPr sz="1000" b="0" i="0" u="none" dirty="0" err="1">
                          <a:latin typeface="Lucida Sans"/>
                        </a:rPr>
                        <a:t>Gy</a:t>
                      </a:r>
                      <a:r>
                        <a:rPr sz="1000" b="0" i="0" u="none" dirty="0">
                          <a:latin typeface="Lucida Sans"/>
                        </a:rPr>
                        <a:t> – 2,0 </a:t>
                      </a:r>
                      <a:r>
                        <a:rPr sz="1000" b="0" i="0" u="none" dirty="0" err="1">
                          <a:latin typeface="Lucida Sans"/>
                        </a:rPr>
                        <a:t>Gy</a:t>
                      </a:r>
                      <a:r>
                        <a:rPr sz="1000" b="0" i="0" u="none" dirty="0">
                          <a:latin typeface="Lucida Sans"/>
                        </a:rPr>
                        <a:t>, und </a:t>
                      </a:r>
                      <a:r>
                        <a:rPr sz="1000" b="0" i="0" u="none" dirty="0" err="1">
                          <a:latin typeface="Lucida Sans"/>
                        </a:rPr>
                        <a:t>nicht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befallener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Lymphknotenlevel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45 - 54 </a:t>
                      </a:r>
                      <a:r>
                        <a:rPr sz="1000" b="0" i="0" u="none" dirty="0" err="1">
                          <a:latin typeface="Lucida Sans"/>
                        </a:rPr>
                        <a:t>Gy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Einzeldosen</a:t>
                      </a:r>
                      <a:r>
                        <a:rPr sz="1000" b="0" i="0" u="none" dirty="0">
                          <a:latin typeface="Lucida Sans"/>
                        </a:rPr>
                        <a:t> von 1,5Gy – 1,8 </a:t>
                      </a:r>
                      <a:r>
                        <a:rPr sz="1000" b="0" i="0" u="none" dirty="0" err="1">
                          <a:latin typeface="Lucida Sans"/>
                        </a:rPr>
                        <a:t>Gy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erfolgen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Die </a:t>
                      </a:r>
                      <a:r>
                        <a:rPr sz="1000" b="0" i="0" u="none" dirty="0" err="1">
                          <a:latin typeface="Lucida Sans"/>
                        </a:rPr>
                        <a:t>zu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bestrahlenden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elektiven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Lymphknotenlevel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sich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nach</a:t>
                      </a:r>
                      <a:r>
                        <a:rPr sz="1000" b="0" i="0" u="none" dirty="0">
                          <a:latin typeface="Lucida Sans"/>
                        </a:rPr>
                        <a:t> dem </a:t>
                      </a:r>
                      <a:r>
                        <a:rPr sz="1000" b="0" i="0" u="none" dirty="0" err="1">
                          <a:latin typeface="Lucida Sans"/>
                        </a:rPr>
                        <a:t>aktuellen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internationale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Konsensus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richten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017-082OL-1.0-8.8</a:t>
                      </a:r>
                      <a:r>
                        <a:rPr lang="de-DE" dirty="0"/>
                        <a:t>2</a:t>
                      </a:r>
                      <a:r>
                        <a:rPr dirty="0"/>
                        <a:t>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1514872"/>
          </a:xfrm>
        </p:spPr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8: </a:t>
            </a:r>
            <a:r>
              <a:rPr sz="2400" dirty="0" err="1"/>
              <a:t>Behandlungsempfehlungen</a:t>
            </a:r>
            <a:r>
              <a:rPr sz="2400" dirty="0"/>
              <a:t> in der </a:t>
            </a:r>
            <a:r>
              <a:rPr sz="2400" dirty="0" err="1"/>
              <a:t>Primärtherapie</a:t>
            </a:r>
            <a:r>
              <a:rPr sz="2400" dirty="0"/>
              <a:t> des Oro- und </a:t>
            </a:r>
            <a:r>
              <a:rPr sz="2400" dirty="0" err="1"/>
              <a:t>Hypopharynxkarzinoms</a:t>
            </a:r>
            <a:r>
              <a:rPr sz="2400" dirty="0"/>
              <a:t> </a:t>
            </a:r>
            <a:r>
              <a:rPr sz="2400" dirty="0" err="1"/>
              <a:t>unter</a:t>
            </a:r>
            <a:r>
              <a:rPr sz="2400" dirty="0"/>
              <a:t> </a:t>
            </a:r>
            <a:r>
              <a:rPr sz="2400" dirty="0" err="1"/>
              <a:t>Berücksichtigung</a:t>
            </a:r>
            <a:r>
              <a:rPr sz="2400" dirty="0"/>
              <a:t> </a:t>
            </a:r>
            <a:r>
              <a:rPr sz="2400" dirty="0" err="1"/>
              <a:t>Effektivität</a:t>
            </a:r>
            <a:r>
              <a:rPr sz="2400" dirty="0"/>
              <a:t>, </a:t>
            </a:r>
            <a:r>
              <a:rPr sz="2400" dirty="0" err="1"/>
              <a:t>Funktionalität</a:t>
            </a:r>
            <a:r>
              <a:rPr sz="2400" dirty="0"/>
              <a:t> und </a:t>
            </a:r>
            <a:r>
              <a:rPr sz="2400" dirty="0" err="1"/>
              <a:t>Lebensqualität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8.5: Hypopharynx-</a:t>
            </a:r>
            <a:r>
              <a:rPr sz="1400" dirty="0" err="1"/>
              <a:t>Karzinome</a:t>
            </a:r>
            <a:r>
              <a:rPr sz="1400" dirty="0"/>
              <a:t> in den UICC </a:t>
            </a:r>
            <a:r>
              <a:rPr sz="1400" dirty="0" err="1"/>
              <a:t>Stadien</a:t>
            </a:r>
            <a:r>
              <a:rPr sz="1400" dirty="0"/>
              <a:t> III und IV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806594"/>
              </p:ext>
            </p:extLst>
          </p:nvPr>
        </p:nvGraphicFramePr>
        <p:xfrm>
          <a:off x="228600" y="2492896"/>
          <a:ext cx="7920000" cy="142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8.8</a:t>
                      </a:r>
                      <a:r>
                        <a:rPr lang="de-DE" dirty="0"/>
                        <a:t>3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Konsensbasierte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Die </a:t>
                      </a:r>
                      <a:r>
                        <a:rPr sz="1000" b="0" i="0" u="none" dirty="0" err="1">
                          <a:latin typeface="Lucida Sans"/>
                        </a:rPr>
                        <a:t>adjuvante</a:t>
                      </a:r>
                      <a:r>
                        <a:rPr sz="1000" b="0" i="0" u="none" dirty="0">
                          <a:latin typeface="Lucida Sans"/>
                        </a:rPr>
                        <a:t> Radio-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Radiochemotherapie</a:t>
                      </a:r>
                      <a:r>
                        <a:rPr sz="1000" b="0" i="0" u="none" dirty="0">
                          <a:latin typeface="Lucida Sans"/>
                        </a:rPr>
                        <a:t> von </a:t>
                      </a:r>
                      <a:r>
                        <a:rPr sz="1000" b="0" i="0" u="none" dirty="0" err="1">
                          <a:latin typeface="Lucida Sans"/>
                        </a:rPr>
                        <a:t>Hypopharynxkarzinomen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im</a:t>
                      </a:r>
                      <a:r>
                        <a:rPr sz="1000" b="0" i="0" u="none" dirty="0">
                          <a:latin typeface="Lucida Sans"/>
                        </a:rPr>
                        <a:t> Stadium III-</a:t>
                      </a:r>
                      <a:r>
                        <a:rPr sz="1000" b="0" i="0" u="none" dirty="0" err="1">
                          <a:latin typeface="Lucida Sans"/>
                        </a:rPr>
                        <a:t>IVb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</a:t>
                      </a:r>
                      <a:r>
                        <a:rPr sz="1000" b="0" i="0" u="none" dirty="0">
                          <a:latin typeface="Lucida Sans"/>
                        </a:rPr>
                        <a:t> in </a:t>
                      </a:r>
                      <a:r>
                        <a:rPr lang="de-DE" sz="1000" b="0" i="0" u="none" dirty="0">
                          <a:latin typeface="Lucida Sans"/>
                        </a:rPr>
                        <a:t>IMRT-Technik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unter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möglichst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guter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Schonung</a:t>
                      </a:r>
                      <a:r>
                        <a:rPr sz="1000" b="0" i="0" u="none" dirty="0">
                          <a:latin typeface="Lucida Sans"/>
                        </a:rPr>
                        <a:t> der </a:t>
                      </a:r>
                      <a:r>
                        <a:rPr sz="1000" b="0" i="0" u="none" dirty="0" err="1">
                          <a:latin typeface="Lucida Sans"/>
                        </a:rPr>
                        <a:t>Speicheldrüsen</a:t>
                      </a:r>
                      <a:r>
                        <a:rPr sz="1000" b="0" i="0" u="none" dirty="0">
                          <a:latin typeface="Lucida Sans"/>
                        </a:rPr>
                        <a:t>, des </a:t>
                      </a:r>
                      <a:r>
                        <a:rPr sz="1000" b="0" i="0" u="none" dirty="0" err="1">
                          <a:latin typeface="Lucida Sans"/>
                        </a:rPr>
                        <a:t>nicht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befallenen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Schluckweges</a:t>
                      </a:r>
                      <a:r>
                        <a:rPr sz="1000" b="0" i="0" u="none" dirty="0">
                          <a:latin typeface="Lucida Sans"/>
                        </a:rPr>
                        <a:t> und der </a:t>
                      </a:r>
                      <a:r>
                        <a:rPr sz="1000" b="0" i="0" u="none" dirty="0" err="1">
                          <a:latin typeface="Lucida Sans"/>
                        </a:rPr>
                        <a:t>Mundhöhle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erfolgen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 dirty="0" err="1">
                          <a:latin typeface="Lucida Sans"/>
                        </a:rPr>
                        <a:t>ohne</a:t>
                      </a:r>
                      <a:r>
                        <a:rPr sz="1000" b="0" i="0" u="none" dirty="0">
                          <a:latin typeface="Lucida Sans"/>
                        </a:rPr>
                        <a:t> die </a:t>
                      </a:r>
                      <a:r>
                        <a:rPr sz="1000" b="0" i="0" u="none" dirty="0" err="1">
                          <a:latin typeface="Lucida Sans"/>
                        </a:rPr>
                        <a:t>empfohlenen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Dosen</a:t>
                      </a:r>
                      <a:r>
                        <a:rPr sz="1000" b="0" i="0" u="none" dirty="0">
                          <a:latin typeface="Lucida Sans"/>
                        </a:rPr>
                        <a:t> in den </a:t>
                      </a:r>
                      <a:r>
                        <a:rPr sz="1000" b="0" i="0" u="none" dirty="0" err="1">
                          <a:latin typeface="Lucida Sans"/>
                        </a:rPr>
                        <a:t>Zielvolumen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zu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unterschreiten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017-082OL-1.0-8.8</a:t>
                      </a:r>
                      <a:r>
                        <a:rPr lang="de-DE" dirty="0"/>
                        <a:t>3</a:t>
                      </a:r>
                      <a:r>
                        <a:rPr dirty="0"/>
                        <a:t>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1514872"/>
          </a:xfrm>
        </p:spPr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8: </a:t>
            </a:r>
            <a:r>
              <a:rPr sz="2400" dirty="0" err="1"/>
              <a:t>Behandlungsempfehlungen</a:t>
            </a:r>
            <a:r>
              <a:rPr sz="2400" dirty="0"/>
              <a:t> in der </a:t>
            </a:r>
            <a:r>
              <a:rPr sz="2400" dirty="0" err="1"/>
              <a:t>Primärtherapie</a:t>
            </a:r>
            <a:r>
              <a:rPr sz="2400" dirty="0"/>
              <a:t> des Oro- und </a:t>
            </a:r>
            <a:r>
              <a:rPr sz="2400" dirty="0" err="1"/>
              <a:t>Hypopharynxkarzinoms</a:t>
            </a:r>
            <a:r>
              <a:rPr sz="2400" dirty="0"/>
              <a:t> </a:t>
            </a:r>
            <a:r>
              <a:rPr sz="2400" dirty="0" err="1"/>
              <a:t>unter</a:t>
            </a:r>
            <a:r>
              <a:rPr sz="2400" dirty="0"/>
              <a:t> </a:t>
            </a:r>
            <a:r>
              <a:rPr sz="2400" dirty="0" err="1"/>
              <a:t>Berücksichtigung</a:t>
            </a:r>
            <a:r>
              <a:rPr sz="2400" dirty="0"/>
              <a:t> </a:t>
            </a:r>
            <a:r>
              <a:rPr sz="2400" dirty="0" err="1"/>
              <a:t>Effektivität</a:t>
            </a:r>
            <a:r>
              <a:rPr sz="2400" dirty="0"/>
              <a:t>, </a:t>
            </a:r>
            <a:r>
              <a:rPr sz="2400" dirty="0" err="1"/>
              <a:t>Funktionalität</a:t>
            </a:r>
            <a:r>
              <a:rPr sz="2400" dirty="0"/>
              <a:t> und </a:t>
            </a:r>
            <a:r>
              <a:rPr sz="2400" dirty="0" err="1"/>
              <a:t>Lebensqualität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8.5: Hypopharynx-</a:t>
            </a:r>
            <a:r>
              <a:rPr sz="1400" dirty="0" err="1"/>
              <a:t>Karzinome</a:t>
            </a:r>
            <a:r>
              <a:rPr sz="1400" dirty="0"/>
              <a:t> in den UICC </a:t>
            </a:r>
            <a:r>
              <a:rPr sz="1400" dirty="0" err="1"/>
              <a:t>Stadien</a:t>
            </a:r>
            <a:r>
              <a:rPr sz="1400" dirty="0"/>
              <a:t> III und IV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804388"/>
              </p:ext>
            </p:extLst>
          </p:nvPr>
        </p:nvGraphicFramePr>
        <p:xfrm>
          <a:off x="354692" y="2420888"/>
          <a:ext cx="7920000" cy="127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8.8</a:t>
                      </a:r>
                      <a:r>
                        <a:rPr lang="de-DE" dirty="0"/>
                        <a:t>4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Konsensbasierte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sz="1000" b="0" i="0" u="none" dirty="0">
                          <a:latin typeface="Lucida Sans"/>
                        </a:rPr>
                        <a:t>Die postoperative </a:t>
                      </a:r>
                      <a:r>
                        <a:rPr sz="1000" b="0" i="0" u="none" dirty="0" err="1">
                          <a:latin typeface="Lucida Sans"/>
                        </a:rPr>
                        <a:t>Strahlen</a:t>
                      </a:r>
                      <a:r>
                        <a:rPr sz="1000" b="0" i="0" u="none" dirty="0">
                          <a:latin typeface="Lucida Sans"/>
                        </a:rPr>
                        <a:t>-, </a:t>
                      </a:r>
                      <a:r>
                        <a:rPr sz="1000" b="0" i="0" u="none" dirty="0" err="1">
                          <a:latin typeface="Lucida Sans"/>
                        </a:rPr>
                        <a:t>bzw</a:t>
                      </a:r>
                      <a:r>
                        <a:rPr sz="1000" b="0" i="0" u="none" dirty="0">
                          <a:latin typeface="Lucida Sans"/>
                        </a:rPr>
                        <a:t>. </a:t>
                      </a:r>
                      <a:r>
                        <a:rPr sz="1000" b="0" i="0" u="none" dirty="0" err="1">
                          <a:latin typeface="Lucida Sans"/>
                        </a:rPr>
                        <a:t>Strahlenchemotherapie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möglichst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früh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nach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Abschluss</a:t>
                      </a:r>
                      <a:r>
                        <a:rPr sz="1000" b="0" i="0" u="none" dirty="0">
                          <a:latin typeface="Lucida Sans"/>
                        </a:rPr>
                        <a:t> der </a:t>
                      </a:r>
                      <a:r>
                        <a:rPr sz="1000" b="0" i="0" u="none" dirty="0" err="1">
                          <a:latin typeface="Lucida Sans"/>
                        </a:rPr>
                        <a:t>Wundheilung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innerhalb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Zeitraums</a:t>
                      </a:r>
                      <a:r>
                        <a:rPr sz="1000" b="0" i="0" u="none" dirty="0">
                          <a:latin typeface="Lucida Sans"/>
                        </a:rPr>
                        <a:t> von 6 </a:t>
                      </a:r>
                      <a:r>
                        <a:rPr sz="1000" b="0" i="0" u="none" dirty="0" err="1">
                          <a:latin typeface="Lucida Sans"/>
                        </a:rPr>
                        <a:t>Wochen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nach</a:t>
                      </a:r>
                      <a:r>
                        <a:rPr sz="1000" b="0" i="0" u="none" dirty="0">
                          <a:latin typeface="Lucida Sans"/>
                        </a:rPr>
                        <a:t> der Operation </a:t>
                      </a:r>
                      <a:r>
                        <a:rPr sz="1000" b="0" i="0" u="none" dirty="0" err="1">
                          <a:latin typeface="Lucida Sans"/>
                        </a:rPr>
                        <a:t>begonnen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 sz="1000" b="0" i="0" u="none" dirty="0">
                        <a:latin typeface="Lucida Sans"/>
                      </a:endParaRP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017-082OL-1.0-8.8</a:t>
                      </a:r>
                      <a:r>
                        <a:rPr lang="de-DE" dirty="0"/>
                        <a:t>4</a:t>
                      </a:r>
                      <a:r>
                        <a:rPr dirty="0"/>
                        <a:t>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1442864"/>
          </a:xfrm>
        </p:spPr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8: </a:t>
            </a:r>
            <a:r>
              <a:rPr sz="2400" dirty="0" err="1"/>
              <a:t>Behandlungsempfehlungen</a:t>
            </a:r>
            <a:r>
              <a:rPr sz="2400" dirty="0"/>
              <a:t> in der </a:t>
            </a:r>
            <a:r>
              <a:rPr sz="2400" dirty="0" err="1"/>
              <a:t>Primärtherapie</a:t>
            </a:r>
            <a:r>
              <a:rPr sz="2400" dirty="0"/>
              <a:t> des Oro- und </a:t>
            </a:r>
            <a:r>
              <a:rPr sz="2400" dirty="0" err="1"/>
              <a:t>Hypopharynxkarzinoms</a:t>
            </a:r>
            <a:r>
              <a:rPr sz="2400" dirty="0"/>
              <a:t> </a:t>
            </a:r>
            <a:r>
              <a:rPr sz="2400" dirty="0" err="1"/>
              <a:t>unter</a:t>
            </a:r>
            <a:r>
              <a:rPr sz="2400" dirty="0"/>
              <a:t> </a:t>
            </a:r>
            <a:r>
              <a:rPr sz="2400" dirty="0" err="1"/>
              <a:t>Berücksichtigung</a:t>
            </a:r>
            <a:r>
              <a:rPr sz="2400" dirty="0"/>
              <a:t> </a:t>
            </a:r>
            <a:r>
              <a:rPr sz="2400" dirty="0" err="1"/>
              <a:t>Effektivität</a:t>
            </a:r>
            <a:r>
              <a:rPr sz="2400" dirty="0"/>
              <a:t>, </a:t>
            </a:r>
            <a:r>
              <a:rPr sz="2400" dirty="0" err="1"/>
              <a:t>Funktionalität</a:t>
            </a:r>
            <a:r>
              <a:rPr sz="2400" dirty="0"/>
              <a:t> und </a:t>
            </a:r>
            <a:r>
              <a:rPr sz="2400" dirty="0" err="1"/>
              <a:t>Lebensqualität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8.5: Hypopharynx-</a:t>
            </a:r>
            <a:r>
              <a:rPr sz="1400" dirty="0" err="1"/>
              <a:t>Karzinome</a:t>
            </a:r>
            <a:r>
              <a:rPr sz="1400" dirty="0"/>
              <a:t> in den UICC </a:t>
            </a:r>
            <a:r>
              <a:rPr sz="1400" dirty="0" err="1"/>
              <a:t>Stadien</a:t>
            </a:r>
            <a:r>
              <a:rPr sz="1400" dirty="0"/>
              <a:t> III und IV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37342"/>
              </p:ext>
            </p:extLst>
          </p:nvPr>
        </p:nvGraphicFramePr>
        <p:xfrm>
          <a:off x="249064" y="2480400"/>
          <a:ext cx="7920000" cy="112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8.8</a:t>
                      </a:r>
                      <a:r>
                        <a:rPr lang="de-DE" dirty="0"/>
                        <a:t>5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Konsensbasiertes Statement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Die </a:t>
                      </a:r>
                      <a:r>
                        <a:rPr sz="1000" b="0" i="0" u="none" dirty="0" err="1">
                          <a:latin typeface="Lucida Sans"/>
                        </a:rPr>
                        <a:t>Stimm</a:t>
                      </a:r>
                      <a:r>
                        <a:rPr sz="1000" b="0" i="0" u="none" dirty="0">
                          <a:latin typeface="Lucida Sans"/>
                        </a:rPr>
                        <a:t>- und </a:t>
                      </a:r>
                      <a:r>
                        <a:rPr sz="1000" b="0" i="0" u="none" dirty="0" err="1">
                          <a:latin typeface="Lucida Sans"/>
                        </a:rPr>
                        <a:t>Schluckfunktion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sollte</a:t>
                      </a:r>
                      <a:r>
                        <a:rPr sz="1000" b="0" i="0" u="none" dirty="0">
                          <a:latin typeface="Lucida Sans"/>
                        </a:rPr>
                        <a:t> pr</a:t>
                      </a:r>
                      <a:r>
                        <a:rPr lang="de-DE" sz="1000" b="0" i="0" u="none" dirty="0">
                          <a:latin typeface="Lucida Sans"/>
                        </a:rPr>
                        <a:t>ä</a:t>
                      </a:r>
                      <a:r>
                        <a:rPr sz="1000" b="0" i="0" u="none" dirty="0" err="1">
                          <a:latin typeface="Lucida Sans"/>
                        </a:rPr>
                        <a:t>therapeutisch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bei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larynxerhaltender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untersucht</a:t>
                      </a:r>
                      <a:r>
                        <a:rPr sz="1000" b="0" i="0" u="none" dirty="0">
                          <a:latin typeface="Lucida Sans"/>
                        </a:rPr>
                        <a:t> und </a:t>
                      </a:r>
                      <a:r>
                        <a:rPr sz="1000" b="0" i="0" u="none" dirty="0" err="1">
                          <a:latin typeface="Lucida Sans"/>
                        </a:rPr>
                        <a:t>dokumentiert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017-082OL-1.0-8.8</a:t>
                      </a:r>
                      <a:r>
                        <a:rPr lang="de-DE" dirty="0"/>
                        <a:t>5</a:t>
                      </a:r>
                      <a:r>
                        <a:rPr dirty="0"/>
                        <a:t>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08720"/>
            <a:ext cx="8686800" cy="1066800"/>
          </a:xfrm>
        </p:spPr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8: </a:t>
            </a:r>
            <a:r>
              <a:rPr sz="2400" dirty="0" err="1"/>
              <a:t>Behandlungsempfehlungen</a:t>
            </a:r>
            <a:r>
              <a:rPr sz="2400" dirty="0"/>
              <a:t> in der </a:t>
            </a:r>
            <a:r>
              <a:rPr sz="2400" dirty="0" err="1"/>
              <a:t>Primärtherapie</a:t>
            </a:r>
            <a:r>
              <a:rPr sz="2400" dirty="0"/>
              <a:t> des Oro- und </a:t>
            </a:r>
            <a:r>
              <a:rPr sz="2400" dirty="0" err="1"/>
              <a:t>Hypopharynxkarzinoms</a:t>
            </a:r>
            <a:r>
              <a:rPr sz="2400" dirty="0"/>
              <a:t> </a:t>
            </a:r>
            <a:r>
              <a:rPr sz="2400" dirty="0" err="1"/>
              <a:t>unter</a:t>
            </a:r>
            <a:r>
              <a:rPr sz="2400" dirty="0"/>
              <a:t> </a:t>
            </a:r>
            <a:r>
              <a:rPr sz="2400" dirty="0" err="1"/>
              <a:t>Berücksichtigung</a:t>
            </a:r>
            <a:r>
              <a:rPr sz="2400" dirty="0"/>
              <a:t> </a:t>
            </a:r>
            <a:r>
              <a:rPr sz="2400" dirty="0" err="1"/>
              <a:t>Effektivität</a:t>
            </a:r>
            <a:r>
              <a:rPr sz="2400" dirty="0"/>
              <a:t>, </a:t>
            </a:r>
            <a:r>
              <a:rPr sz="2400" dirty="0" err="1"/>
              <a:t>Funktionalität</a:t>
            </a:r>
            <a:r>
              <a:rPr sz="2400" dirty="0"/>
              <a:t> und </a:t>
            </a:r>
            <a:r>
              <a:rPr sz="2400" dirty="0" err="1"/>
              <a:t>Lebensqualität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8.6: Neck-dissection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410388"/>
              </p:ext>
            </p:extLst>
          </p:nvPr>
        </p:nvGraphicFramePr>
        <p:xfrm>
          <a:off x="228600" y="2420888"/>
          <a:ext cx="7920000" cy="127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8.8</a:t>
                      </a:r>
                      <a:r>
                        <a:rPr lang="de-DE" dirty="0"/>
                        <a:t>6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Konsensbasierte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 err="1">
                          <a:latin typeface="Lucida Sans"/>
                        </a:rPr>
                        <a:t>Sowohl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elektive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als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auch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therapeutische</a:t>
                      </a:r>
                      <a:r>
                        <a:rPr sz="1000" b="0" i="0" u="none" dirty="0">
                          <a:latin typeface="Lucida Sans"/>
                        </a:rPr>
                        <a:t> Neck dissection </a:t>
                      </a:r>
                      <a:r>
                        <a:rPr sz="1000" b="0" i="0" u="none" dirty="0" err="1">
                          <a:latin typeface="Lucida Sans"/>
                        </a:rPr>
                        <a:t>soll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funktionelle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Aspekte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berücksichtigen</a:t>
                      </a:r>
                      <a:r>
                        <a:rPr sz="1000" b="0" i="0" u="none" dirty="0">
                          <a:latin typeface="Lucida Sans"/>
                        </a:rPr>
                        <a:t> und </a:t>
                      </a:r>
                      <a:r>
                        <a:rPr sz="1000" b="0" i="0" u="none" dirty="0" err="1">
                          <a:latin typeface="Lucida Sans"/>
                        </a:rPr>
                        <a:t>Strukturen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z.B.</a:t>
                      </a:r>
                      <a:r>
                        <a:rPr sz="1000" b="0" i="0" u="none" dirty="0">
                          <a:latin typeface="Lucida Sans"/>
                        </a:rPr>
                        <a:t> den N. accessories, den M. </a:t>
                      </a:r>
                      <a:r>
                        <a:rPr sz="1000" b="0" i="0" u="none" dirty="0" err="1">
                          <a:latin typeface="Lucida Sans"/>
                        </a:rPr>
                        <a:t>sternocleidomastoideus</a:t>
                      </a:r>
                      <a:r>
                        <a:rPr sz="1000" b="0" i="0" u="none" dirty="0">
                          <a:latin typeface="Lucida Sans"/>
                        </a:rPr>
                        <a:t> und die V. jugularis interna </a:t>
                      </a:r>
                      <a:r>
                        <a:rPr sz="1000" b="0" i="0" u="none" dirty="0" err="1">
                          <a:latin typeface="Lucida Sans"/>
                        </a:rPr>
                        <a:t>neben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anderen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nicht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lymphatischen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Strukturen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erhalten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017-082OL-1.0-8.8</a:t>
                      </a:r>
                      <a:r>
                        <a:rPr lang="de-DE" dirty="0"/>
                        <a:t>6</a:t>
                      </a:r>
                      <a:r>
                        <a:rPr dirty="0"/>
                        <a:t>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  <p:graphicFrame>
        <p:nvGraphicFramePr>
          <p:cNvPr id="6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725795"/>
              </p:ext>
            </p:extLst>
          </p:nvPr>
        </p:nvGraphicFramePr>
        <p:xfrm>
          <a:off x="228600" y="3974644"/>
          <a:ext cx="7920000" cy="112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8.8</a:t>
                      </a:r>
                      <a:r>
                        <a:rPr lang="de-DE" dirty="0"/>
                        <a:t>7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Konsensbasiertes Statement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Der </a:t>
                      </a:r>
                      <a:r>
                        <a:rPr sz="1000" b="0" i="0" u="none" dirty="0" err="1">
                          <a:latin typeface="Lucida Sans"/>
                        </a:rPr>
                        <a:t>Erhalt</a:t>
                      </a:r>
                      <a:r>
                        <a:rPr sz="1000" b="0" i="0" u="none" dirty="0">
                          <a:latin typeface="Lucida Sans"/>
                        </a:rPr>
                        <a:t> des N. </a:t>
                      </a:r>
                      <a:r>
                        <a:rPr sz="1000" b="0" i="0" u="none" dirty="0" err="1">
                          <a:latin typeface="Lucida Sans"/>
                        </a:rPr>
                        <a:t>accessorius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bei</a:t>
                      </a:r>
                      <a:r>
                        <a:rPr sz="1000" b="0" i="0" u="none" dirty="0">
                          <a:latin typeface="Lucida Sans"/>
                        </a:rPr>
                        <a:t> der Neck-dissection </a:t>
                      </a:r>
                      <a:r>
                        <a:rPr sz="1000" b="0" i="0" u="none" dirty="0" err="1">
                          <a:latin typeface="Lucida Sans"/>
                        </a:rPr>
                        <a:t>führt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zu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Verbesserung</a:t>
                      </a:r>
                      <a:r>
                        <a:rPr sz="1000" b="0" i="0" u="none" dirty="0">
                          <a:latin typeface="Lucida Sans"/>
                        </a:rPr>
                        <a:t> der </a:t>
                      </a:r>
                      <a:r>
                        <a:rPr sz="1000" b="0" i="0" u="none" dirty="0" err="1">
                          <a:latin typeface="Lucida Sans"/>
                        </a:rPr>
                        <a:t>Lebensqualit</a:t>
                      </a:r>
                      <a:r>
                        <a:rPr lang="de-DE" sz="1000" b="0" i="0" u="none" dirty="0">
                          <a:latin typeface="Lucida Sans"/>
                        </a:rPr>
                        <a:t>ä</a:t>
                      </a:r>
                      <a:r>
                        <a:rPr sz="1000" b="0" i="0" u="none" dirty="0">
                          <a:latin typeface="Lucida Sans"/>
                        </a:rPr>
                        <a:t>t.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017-082OL-1.0-8.8</a:t>
                      </a:r>
                      <a:r>
                        <a:rPr lang="de-DE" dirty="0"/>
                        <a:t>7</a:t>
                      </a:r>
                      <a:r>
                        <a:rPr dirty="0"/>
                        <a:t>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8: </a:t>
            </a:r>
            <a:r>
              <a:rPr sz="2400" dirty="0" err="1"/>
              <a:t>Behandlungsempfehlungen</a:t>
            </a:r>
            <a:r>
              <a:rPr sz="2400" dirty="0"/>
              <a:t> in der </a:t>
            </a:r>
            <a:r>
              <a:rPr sz="2400" dirty="0" err="1"/>
              <a:t>Primärtherapie</a:t>
            </a:r>
            <a:r>
              <a:rPr sz="2400" dirty="0"/>
              <a:t> des Oro- und </a:t>
            </a:r>
            <a:r>
              <a:rPr sz="2400" dirty="0" err="1"/>
              <a:t>Hypopharynxkarzinoms</a:t>
            </a:r>
            <a:r>
              <a:rPr sz="2400" dirty="0"/>
              <a:t> </a:t>
            </a:r>
            <a:r>
              <a:rPr sz="2400" dirty="0" err="1"/>
              <a:t>unter</a:t>
            </a:r>
            <a:r>
              <a:rPr sz="2400" dirty="0"/>
              <a:t> </a:t>
            </a:r>
            <a:r>
              <a:rPr sz="2400" dirty="0" err="1"/>
              <a:t>Berücksichtigung</a:t>
            </a:r>
            <a:r>
              <a:rPr sz="2400" dirty="0"/>
              <a:t> </a:t>
            </a:r>
            <a:r>
              <a:rPr sz="2400" dirty="0" err="1"/>
              <a:t>Effektivität</a:t>
            </a:r>
            <a:r>
              <a:rPr sz="2400" dirty="0"/>
              <a:t>, </a:t>
            </a:r>
            <a:r>
              <a:rPr sz="2400" dirty="0" err="1"/>
              <a:t>Funktionalität</a:t>
            </a:r>
            <a:r>
              <a:rPr sz="2400" dirty="0"/>
              <a:t> und </a:t>
            </a:r>
            <a:r>
              <a:rPr sz="2400" dirty="0" err="1"/>
              <a:t>Lebensqualität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8.6: Neck-dissection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711908"/>
              </p:ext>
            </p:extLst>
          </p:nvPr>
        </p:nvGraphicFramePr>
        <p:xfrm>
          <a:off x="360000" y="1890000"/>
          <a:ext cx="7920000" cy="142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8.8</a:t>
                      </a:r>
                      <a:r>
                        <a:rPr lang="de-DE" dirty="0"/>
                        <a:t>8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Konsensbasierte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Bei </a:t>
                      </a:r>
                      <a:r>
                        <a:rPr sz="1000" b="0" i="0" u="none" dirty="0" err="1">
                          <a:latin typeface="Lucida Sans"/>
                        </a:rPr>
                        <a:t>Patienten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eindeutig</a:t>
                      </a:r>
                      <a:r>
                        <a:rPr sz="1000" b="0" i="0" u="none" dirty="0">
                          <a:latin typeface="Lucida Sans"/>
                        </a:rPr>
                        <a:t> lateral der </a:t>
                      </a:r>
                      <a:r>
                        <a:rPr sz="1000" b="0" i="0" u="none" dirty="0" err="1">
                          <a:latin typeface="Lucida Sans"/>
                        </a:rPr>
                        <a:t>Mittellinie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gelegenem</a:t>
                      </a:r>
                      <a:r>
                        <a:rPr sz="1000" b="0" i="0" u="none" dirty="0">
                          <a:latin typeface="Lucida Sans"/>
                        </a:rPr>
                        <a:t> T1-Oropharynxkarzinom der </a:t>
                      </a:r>
                      <a:r>
                        <a:rPr sz="1000" b="0" i="0" u="none" dirty="0" err="1">
                          <a:latin typeface="Lucida Sans"/>
                        </a:rPr>
                        <a:t>Tonsille</a:t>
                      </a:r>
                      <a:r>
                        <a:rPr sz="1000" b="0" i="0" u="none" dirty="0">
                          <a:latin typeface="Lucida Sans"/>
                        </a:rPr>
                        <a:t> und der </a:t>
                      </a:r>
                      <a:r>
                        <a:rPr sz="1000" b="0" i="0" u="none" dirty="0" err="1">
                          <a:latin typeface="Lucida Sans"/>
                        </a:rPr>
                        <a:t>Rachenseitenwand</a:t>
                      </a:r>
                      <a:r>
                        <a:rPr sz="1000" b="0" i="0" u="none" dirty="0">
                          <a:latin typeface="Lucida Sans"/>
                        </a:rPr>
                        <a:t> und cN0-Status </a:t>
                      </a:r>
                      <a:r>
                        <a:rPr sz="1000" b="0" i="0" u="none" dirty="0" err="1">
                          <a:latin typeface="Lucida Sans"/>
                        </a:rPr>
                        <a:t>soll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unabhängig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vom</a:t>
                      </a:r>
                      <a:r>
                        <a:rPr sz="1000" b="0" i="0" u="none" dirty="0">
                          <a:latin typeface="Lucida Sans"/>
                        </a:rPr>
                        <a:t> p16-Status </a:t>
                      </a:r>
                      <a:r>
                        <a:rPr sz="1000" b="0" i="0" u="none" dirty="0" err="1">
                          <a:latin typeface="Lucida Sans"/>
                        </a:rPr>
                        <a:t>im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Rahmen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primär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chirurgischen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Vorgehens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elektive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ipsilaterale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selektive</a:t>
                      </a:r>
                      <a:r>
                        <a:rPr sz="1000" b="0" i="0" u="none" dirty="0">
                          <a:latin typeface="Lucida Sans"/>
                        </a:rPr>
                        <a:t> Neck dissection (Level </a:t>
                      </a:r>
                      <a:r>
                        <a:rPr sz="1000" b="0" i="0" u="none" dirty="0" err="1">
                          <a:latin typeface="Lucida Sans"/>
                        </a:rPr>
                        <a:t>IIa</a:t>
                      </a:r>
                      <a:r>
                        <a:rPr sz="1000" b="0" i="0" u="none" dirty="0">
                          <a:latin typeface="Lucida Sans"/>
                        </a:rPr>
                        <a:t>, III und IV) </a:t>
                      </a:r>
                      <a:r>
                        <a:rPr sz="1000" b="0" i="0" u="none" dirty="0" err="1">
                          <a:latin typeface="Lucida Sans"/>
                        </a:rPr>
                        <a:t>durchgeführt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017-082OL-1.0-8.8</a:t>
                      </a:r>
                      <a:r>
                        <a:rPr lang="de-DE" dirty="0"/>
                        <a:t>8</a:t>
                      </a:r>
                      <a:r>
                        <a:rPr dirty="0"/>
                        <a:t>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1352856"/>
          </a:xfrm>
        </p:spPr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8: </a:t>
            </a:r>
            <a:r>
              <a:rPr sz="2400" dirty="0" err="1"/>
              <a:t>Behandlungsempfehlungen</a:t>
            </a:r>
            <a:r>
              <a:rPr sz="2400" dirty="0"/>
              <a:t> in der </a:t>
            </a:r>
            <a:r>
              <a:rPr sz="2400" dirty="0" err="1"/>
              <a:t>Primärtherapie</a:t>
            </a:r>
            <a:r>
              <a:rPr sz="2400" dirty="0"/>
              <a:t> des Oro- und </a:t>
            </a:r>
            <a:r>
              <a:rPr sz="2400" dirty="0" err="1"/>
              <a:t>Hypopharynxkarzinoms</a:t>
            </a:r>
            <a:r>
              <a:rPr sz="2400" dirty="0"/>
              <a:t> </a:t>
            </a:r>
            <a:r>
              <a:rPr sz="2400" dirty="0" err="1"/>
              <a:t>unter</a:t>
            </a:r>
            <a:r>
              <a:rPr sz="2400" dirty="0"/>
              <a:t> </a:t>
            </a:r>
            <a:r>
              <a:rPr sz="2400" dirty="0" err="1"/>
              <a:t>Berücksichtigung</a:t>
            </a:r>
            <a:r>
              <a:rPr sz="2400" dirty="0"/>
              <a:t> </a:t>
            </a:r>
            <a:r>
              <a:rPr sz="2400" dirty="0" err="1"/>
              <a:t>Effektivität</a:t>
            </a:r>
            <a:r>
              <a:rPr sz="2400" dirty="0"/>
              <a:t>, </a:t>
            </a:r>
            <a:r>
              <a:rPr sz="2400" dirty="0" err="1"/>
              <a:t>Funktionalität</a:t>
            </a:r>
            <a:r>
              <a:rPr sz="2400" dirty="0"/>
              <a:t> und </a:t>
            </a:r>
            <a:r>
              <a:rPr sz="2400" dirty="0" err="1"/>
              <a:t>Lebensqualität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8.6: Neck-dissection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699233"/>
              </p:ext>
            </p:extLst>
          </p:nvPr>
        </p:nvGraphicFramePr>
        <p:xfrm>
          <a:off x="323528" y="2276872"/>
          <a:ext cx="7920000" cy="188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</a:t>
                      </a:r>
                      <a:r>
                        <a:rPr lang="de-DE" dirty="0"/>
                        <a:t>89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Konsensbasierte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sz="1000" b="0" i="0" u="none" dirty="0">
                          <a:latin typeface="Lucida Sans"/>
                        </a:rPr>
                        <a:t>Bei </a:t>
                      </a:r>
                      <a:r>
                        <a:rPr sz="1000" b="0" i="0" u="none" dirty="0" err="1">
                          <a:latin typeface="Lucida Sans"/>
                        </a:rPr>
                        <a:t>Patienten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im</a:t>
                      </a:r>
                      <a:r>
                        <a:rPr sz="1000" b="0" i="0" u="none" dirty="0">
                          <a:latin typeface="Lucida Sans"/>
                        </a:rPr>
                        <a:t> cT2 cN0 </a:t>
                      </a:r>
                      <a:r>
                        <a:rPr sz="1000" b="0" i="0" u="none" dirty="0" err="1">
                          <a:latin typeface="Lucida Sans"/>
                        </a:rPr>
                        <a:t>Oropharynxkarzinom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bei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streng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lateraler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Lokalisation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unabhängig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vom</a:t>
                      </a:r>
                      <a:r>
                        <a:rPr sz="1000" b="0" i="0" u="none" dirty="0">
                          <a:latin typeface="Lucida Sans"/>
                        </a:rPr>
                        <a:t> p16-Status </a:t>
                      </a:r>
                      <a:r>
                        <a:rPr sz="1000" b="0" i="0" u="none" dirty="0" err="1">
                          <a:latin typeface="Lucida Sans"/>
                        </a:rPr>
                        <a:t>im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Rahmen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primär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chirurgischen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Vorgehens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mindestens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einseitige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elektive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selektive</a:t>
                      </a:r>
                      <a:r>
                        <a:rPr sz="1000" b="0" i="0" u="none" dirty="0">
                          <a:latin typeface="Lucida Sans"/>
                        </a:rPr>
                        <a:t> Neck dissection (Level </a:t>
                      </a:r>
                      <a:r>
                        <a:rPr sz="1000" b="0" i="0" u="none" dirty="0" err="1">
                          <a:latin typeface="Lucida Sans"/>
                        </a:rPr>
                        <a:t>IIa</a:t>
                      </a:r>
                      <a:r>
                        <a:rPr sz="1000" b="0" i="0" u="none" dirty="0">
                          <a:latin typeface="Lucida Sans"/>
                        </a:rPr>
                        <a:t>, III, IV) </a:t>
                      </a:r>
                      <a:r>
                        <a:rPr sz="1000" b="0" i="0" u="none" dirty="0" err="1">
                          <a:latin typeface="Lucida Sans"/>
                        </a:rPr>
                        <a:t>erfolgen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Bei </a:t>
                      </a:r>
                      <a:r>
                        <a:rPr sz="1000" b="0" i="0" u="none" dirty="0" err="1">
                          <a:latin typeface="Lucida Sans"/>
                        </a:rPr>
                        <a:t>Patienten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mittelliniennahen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Tumoren</a:t>
                      </a:r>
                      <a:r>
                        <a:rPr sz="1000" b="0" i="0" u="none" dirty="0">
                          <a:latin typeface="Lucida Sans"/>
                        </a:rPr>
                        <a:t> und </a:t>
                      </a:r>
                      <a:r>
                        <a:rPr sz="1000" b="0" i="0" u="none" dirty="0" err="1">
                          <a:latin typeface="Lucida Sans"/>
                        </a:rPr>
                        <a:t>mittellinienunabhängig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 dirty="0" err="1">
                          <a:latin typeface="Lucida Sans"/>
                        </a:rPr>
                        <a:t>allen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Weichgaumen</a:t>
                      </a:r>
                      <a:r>
                        <a:rPr sz="1000" b="0" i="0" u="none" dirty="0">
                          <a:latin typeface="Lucida Sans"/>
                        </a:rPr>
                        <a:t>- und </a:t>
                      </a:r>
                      <a:r>
                        <a:rPr sz="1000" b="0" i="0" u="none" dirty="0" err="1">
                          <a:latin typeface="Lucida Sans"/>
                        </a:rPr>
                        <a:t>Zungengrundkarzinomen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bereits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im</a:t>
                      </a:r>
                      <a:r>
                        <a:rPr sz="1000" b="0" i="0" u="none" dirty="0">
                          <a:latin typeface="Lucida Sans"/>
                        </a:rPr>
                        <a:t> Stadium T1 </a:t>
                      </a:r>
                      <a:r>
                        <a:rPr sz="1000" b="0" i="0" u="none" dirty="0" err="1">
                          <a:latin typeface="Lucida Sans"/>
                        </a:rPr>
                        <a:t>unabhängig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vom</a:t>
                      </a:r>
                      <a:r>
                        <a:rPr sz="1000" b="0" i="0" u="none" dirty="0">
                          <a:latin typeface="Lucida Sans"/>
                        </a:rPr>
                        <a:t> p16-Status </a:t>
                      </a:r>
                      <a:r>
                        <a:rPr sz="1000" b="0" i="0" u="none" dirty="0" err="1">
                          <a:latin typeface="Lucida Sans"/>
                        </a:rPr>
                        <a:t>im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Rahmen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primär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chirurgischen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Vorgehens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beidseitige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elektive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selektive</a:t>
                      </a:r>
                      <a:r>
                        <a:rPr sz="1000" b="0" i="0" u="none" dirty="0">
                          <a:latin typeface="Lucida Sans"/>
                        </a:rPr>
                        <a:t> Neck dissection (Level </a:t>
                      </a:r>
                      <a:r>
                        <a:rPr sz="1000" b="0" i="0" u="none" dirty="0" err="1">
                          <a:latin typeface="Lucida Sans"/>
                        </a:rPr>
                        <a:t>IIa</a:t>
                      </a:r>
                      <a:r>
                        <a:rPr sz="1000" b="0" i="0" u="none" dirty="0">
                          <a:latin typeface="Lucida Sans"/>
                        </a:rPr>
                        <a:t>, III, IV) </a:t>
                      </a:r>
                      <a:r>
                        <a:rPr sz="1000" b="0" i="0" u="none" dirty="0" err="1">
                          <a:latin typeface="Lucida Sans"/>
                        </a:rPr>
                        <a:t>durchgeführt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</a:t>
                      </a:r>
                      <a:r>
                        <a:rPr lang="de-DE" dirty="0"/>
                        <a:t>89</a:t>
                      </a:r>
                      <a:r>
                        <a:rPr dirty="0"/>
                        <a:t>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1442864"/>
          </a:xfrm>
        </p:spPr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8: </a:t>
            </a:r>
            <a:r>
              <a:rPr sz="2400" dirty="0" err="1"/>
              <a:t>Behandlungsempfehlungen</a:t>
            </a:r>
            <a:r>
              <a:rPr sz="2400" dirty="0"/>
              <a:t> in der </a:t>
            </a:r>
            <a:r>
              <a:rPr sz="2400" dirty="0" err="1"/>
              <a:t>Primärtherapie</a:t>
            </a:r>
            <a:r>
              <a:rPr sz="2400" dirty="0"/>
              <a:t> des Oro- und </a:t>
            </a:r>
            <a:r>
              <a:rPr sz="2400" dirty="0" err="1"/>
              <a:t>Hypopharynxkarzinoms</a:t>
            </a:r>
            <a:r>
              <a:rPr sz="2400" dirty="0"/>
              <a:t> </a:t>
            </a:r>
            <a:r>
              <a:rPr sz="2400" dirty="0" err="1"/>
              <a:t>unter</a:t>
            </a:r>
            <a:r>
              <a:rPr sz="2400" dirty="0"/>
              <a:t> </a:t>
            </a:r>
            <a:r>
              <a:rPr sz="2400" dirty="0" err="1"/>
              <a:t>Berücksichtigung</a:t>
            </a:r>
            <a:r>
              <a:rPr sz="2400" dirty="0"/>
              <a:t> </a:t>
            </a:r>
            <a:r>
              <a:rPr sz="2400" dirty="0" err="1"/>
              <a:t>Effektivität</a:t>
            </a:r>
            <a:r>
              <a:rPr sz="2400" dirty="0"/>
              <a:t>, </a:t>
            </a:r>
            <a:r>
              <a:rPr sz="2400" dirty="0" err="1"/>
              <a:t>Funktionalität</a:t>
            </a:r>
            <a:r>
              <a:rPr sz="2400" dirty="0"/>
              <a:t> und </a:t>
            </a:r>
            <a:r>
              <a:rPr sz="2400" dirty="0" err="1"/>
              <a:t>Lebensqualität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8.6: Neck-dissection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150439"/>
              </p:ext>
            </p:extLst>
          </p:nvPr>
        </p:nvGraphicFramePr>
        <p:xfrm>
          <a:off x="350748" y="2527200"/>
          <a:ext cx="7920000" cy="127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8.9</a:t>
                      </a:r>
                      <a:r>
                        <a:rPr lang="de-DE" dirty="0"/>
                        <a:t>0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Konsensbasierte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Bei </a:t>
                      </a:r>
                      <a:r>
                        <a:rPr sz="1000" b="0" i="0" u="none" dirty="0" err="1">
                          <a:latin typeface="Lucida Sans"/>
                        </a:rPr>
                        <a:t>Patienten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eindeutig</a:t>
                      </a:r>
                      <a:r>
                        <a:rPr sz="1000" b="0" i="0" u="none" dirty="0">
                          <a:latin typeface="Lucida Sans"/>
                        </a:rPr>
                        <a:t> lateral der </a:t>
                      </a:r>
                      <a:r>
                        <a:rPr sz="1000" b="0" i="0" u="none" dirty="0" err="1">
                          <a:latin typeface="Lucida Sans"/>
                        </a:rPr>
                        <a:t>Mittellinie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gelegenem</a:t>
                      </a:r>
                      <a:r>
                        <a:rPr sz="1000" b="0" i="0" u="none" dirty="0">
                          <a:latin typeface="Lucida Sans"/>
                        </a:rPr>
                        <a:t> cT1 cN0-Hypopharynxkarzinom und cN0-Status </a:t>
                      </a:r>
                      <a:r>
                        <a:rPr sz="1000" b="0" i="0" u="none" dirty="0" err="1">
                          <a:latin typeface="Lucida Sans"/>
                        </a:rPr>
                        <a:t>sollte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Rahmen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primär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chirurgischen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Vorgehens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mindestens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elektive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ipsilaterale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selektive</a:t>
                      </a:r>
                      <a:r>
                        <a:rPr sz="1000" b="0" i="0" u="none" dirty="0">
                          <a:latin typeface="Lucida Sans"/>
                        </a:rPr>
                        <a:t> Neck dissection (Level </a:t>
                      </a:r>
                      <a:r>
                        <a:rPr sz="1000" b="0" i="0" u="none" dirty="0" err="1">
                          <a:latin typeface="Lucida Sans"/>
                        </a:rPr>
                        <a:t>IIa</a:t>
                      </a:r>
                      <a:r>
                        <a:rPr sz="1000" b="0" i="0" u="none" dirty="0">
                          <a:latin typeface="Lucida Sans"/>
                        </a:rPr>
                        <a:t>, III und IV) </a:t>
                      </a:r>
                      <a:r>
                        <a:rPr sz="1000" b="0" i="0" u="none" dirty="0" err="1">
                          <a:latin typeface="Lucida Sans"/>
                        </a:rPr>
                        <a:t>durchgeführt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017-082OL-1.0-8.9</a:t>
                      </a:r>
                      <a:r>
                        <a:rPr lang="de-DE" dirty="0"/>
                        <a:t>0</a:t>
                      </a:r>
                      <a:r>
                        <a:rPr dirty="0"/>
                        <a:t>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  <p:graphicFrame>
        <p:nvGraphicFramePr>
          <p:cNvPr id="6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877156"/>
              </p:ext>
            </p:extLst>
          </p:nvPr>
        </p:nvGraphicFramePr>
        <p:xfrm>
          <a:off x="336436" y="4123936"/>
          <a:ext cx="7920000" cy="127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8.9</a:t>
                      </a:r>
                      <a:r>
                        <a:rPr lang="de-DE" dirty="0"/>
                        <a:t>1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Konsensbasierte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Bei cN0-Hypopharynxkarzinomen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mittelliniennaher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Tumorlokalisation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Hinweisen</a:t>
                      </a:r>
                      <a:r>
                        <a:rPr sz="1000" b="0" i="0" u="none" dirty="0">
                          <a:latin typeface="Lucida Sans"/>
                        </a:rPr>
                        <a:t> auf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tiefe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Tumorinfiltration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ab der </a:t>
                      </a:r>
                      <a:r>
                        <a:rPr sz="1000" b="0" i="0" u="none" dirty="0" err="1">
                          <a:latin typeface="Lucida Sans"/>
                        </a:rPr>
                        <a:t>Kategorie</a:t>
                      </a:r>
                      <a:r>
                        <a:rPr sz="1000" b="0" i="0" u="none" dirty="0">
                          <a:latin typeface="Lucida Sans"/>
                        </a:rPr>
                        <a:t> T2 </a:t>
                      </a:r>
                      <a:r>
                        <a:rPr sz="1000" b="0" i="0" u="none" dirty="0" err="1">
                          <a:latin typeface="Lucida Sans"/>
                        </a:rPr>
                        <a:t>soll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im</a:t>
                      </a:r>
                      <a:r>
                        <a:rPr sz="1000" b="0" i="0" u="none" dirty="0">
                          <a:latin typeface="Lucida Sans"/>
                        </a:rPr>
                        <a:t> Falle </a:t>
                      </a:r>
                      <a:r>
                        <a:rPr sz="1000" b="0" i="0" u="none" dirty="0" err="1">
                          <a:latin typeface="Lucida Sans"/>
                        </a:rPr>
                        <a:t>eines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primär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chirurgischen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Konzepts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beidseitige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elektive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selektive</a:t>
                      </a:r>
                      <a:r>
                        <a:rPr sz="1000" b="0" i="0" u="none" dirty="0">
                          <a:latin typeface="Lucida Sans"/>
                        </a:rPr>
                        <a:t> Neck dissection (Level </a:t>
                      </a:r>
                      <a:r>
                        <a:rPr sz="1000" b="0" i="0" u="none" dirty="0" err="1">
                          <a:latin typeface="Lucida Sans"/>
                        </a:rPr>
                        <a:t>IIa</a:t>
                      </a:r>
                      <a:r>
                        <a:rPr sz="1000" b="0" i="0" u="none" dirty="0">
                          <a:latin typeface="Lucida Sans"/>
                        </a:rPr>
                        <a:t>, III, IV) </a:t>
                      </a:r>
                      <a:r>
                        <a:rPr sz="1000" b="0" i="0" u="none" dirty="0" err="1">
                          <a:latin typeface="Lucida Sans"/>
                        </a:rPr>
                        <a:t>durchgeführt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017-082OL-1.0-8.9</a:t>
                      </a:r>
                      <a:r>
                        <a:rPr lang="de-DE" dirty="0"/>
                        <a:t>1</a:t>
                      </a:r>
                      <a:r>
                        <a:rPr dirty="0"/>
                        <a:t>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1426800"/>
          </a:xfrm>
        </p:spPr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8: </a:t>
            </a:r>
            <a:r>
              <a:rPr sz="2400" dirty="0" err="1"/>
              <a:t>Behandlungsempfehlungen</a:t>
            </a:r>
            <a:r>
              <a:rPr sz="2400" dirty="0"/>
              <a:t> in der </a:t>
            </a:r>
            <a:r>
              <a:rPr sz="2400" dirty="0" err="1"/>
              <a:t>Primärtherapie</a:t>
            </a:r>
            <a:r>
              <a:rPr sz="2400" dirty="0"/>
              <a:t> des Oro- und </a:t>
            </a:r>
            <a:r>
              <a:rPr sz="2400" dirty="0" err="1"/>
              <a:t>Hypopharynxkarzinoms</a:t>
            </a:r>
            <a:r>
              <a:rPr sz="2400" dirty="0"/>
              <a:t> </a:t>
            </a:r>
            <a:r>
              <a:rPr sz="2400" dirty="0" err="1"/>
              <a:t>unter</a:t>
            </a:r>
            <a:r>
              <a:rPr sz="2400" dirty="0"/>
              <a:t> </a:t>
            </a:r>
            <a:r>
              <a:rPr sz="2400" dirty="0" err="1"/>
              <a:t>Berücksichtigung</a:t>
            </a:r>
            <a:r>
              <a:rPr sz="2400" dirty="0"/>
              <a:t> </a:t>
            </a:r>
            <a:r>
              <a:rPr sz="2400" dirty="0" err="1"/>
              <a:t>Effektivität</a:t>
            </a:r>
            <a:r>
              <a:rPr sz="2400" dirty="0"/>
              <a:t>, </a:t>
            </a:r>
            <a:r>
              <a:rPr sz="2400" dirty="0" err="1"/>
              <a:t>Funktionalität</a:t>
            </a:r>
            <a:r>
              <a:rPr sz="2400" dirty="0"/>
              <a:t> und </a:t>
            </a:r>
            <a:r>
              <a:rPr sz="2400" dirty="0" err="1"/>
              <a:t>Lebensqualität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8.6: Neck-dissection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896753"/>
              </p:ext>
            </p:extLst>
          </p:nvPr>
        </p:nvGraphicFramePr>
        <p:xfrm>
          <a:off x="245740" y="2348880"/>
          <a:ext cx="7920000" cy="142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8.9</a:t>
                      </a:r>
                      <a:r>
                        <a:rPr lang="de-DE" dirty="0"/>
                        <a:t>2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Konsensbasierte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Bei </a:t>
                      </a:r>
                      <a:r>
                        <a:rPr sz="1000" b="0" i="0" u="none" dirty="0" err="1">
                          <a:latin typeface="Lucida Sans"/>
                        </a:rPr>
                        <a:t>Patienten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lateralisiertem</a:t>
                      </a:r>
                      <a:r>
                        <a:rPr sz="1000" b="0" i="0" u="none" dirty="0">
                          <a:latin typeface="Lucida Sans"/>
                        </a:rPr>
                        <a:t> Oro-, Hypopharynxkarzinom, die </a:t>
                      </a:r>
                      <a:r>
                        <a:rPr sz="1000" b="0" i="0" u="none" dirty="0" err="1">
                          <a:latin typeface="Lucida Sans"/>
                        </a:rPr>
                        <a:t>sich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gleichzeitig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vor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transoralen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endoskopischen</a:t>
                      </a:r>
                      <a:r>
                        <a:rPr sz="1000" b="0" i="0" u="none" dirty="0">
                          <a:latin typeface="Lucida Sans"/>
                        </a:rPr>
                        <a:t> Kopf-Hals-Operation </a:t>
                      </a:r>
                      <a:r>
                        <a:rPr sz="1000" b="0" i="0" u="none" dirty="0" err="1">
                          <a:latin typeface="Lucida Sans"/>
                        </a:rPr>
                        <a:t>einer</a:t>
                      </a:r>
                      <a:r>
                        <a:rPr sz="1000" b="0" i="0" u="none" dirty="0">
                          <a:latin typeface="Lucida Sans"/>
                        </a:rPr>
                        <a:t> Neck dissection </a:t>
                      </a:r>
                      <a:r>
                        <a:rPr sz="1000" b="0" i="0" u="none" dirty="0" err="1">
                          <a:latin typeface="Lucida Sans"/>
                        </a:rPr>
                        <a:t>unterziehen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 dirty="0" err="1">
                          <a:latin typeface="Lucida Sans"/>
                        </a:rPr>
                        <a:t>kann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Ligatur</a:t>
                      </a:r>
                      <a:r>
                        <a:rPr sz="1000" b="0" i="0" u="none" dirty="0">
                          <a:latin typeface="Lucida Sans"/>
                        </a:rPr>
                        <a:t>/</a:t>
                      </a:r>
                      <a:r>
                        <a:rPr sz="1000" b="0" i="0" u="none" dirty="0" err="1">
                          <a:latin typeface="Lucida Sans"/>
                        </a:rPr>
                        <a:t>Klippung</a:t>
                      </a:r>
                      <a:r>
                        <a:rPr sz="1000" b="0" i="0" u="none" dirty="0">
                          <a:latin typeface="Lucida Sans"/>
                        </a:rPr>
                        <a:t> von </a:t>
                      </a:r>
                      <a:r>
                        <a:rPr sz="1000" b="0" i="0" u="none" dirty="0" err="1">
                          <a:latin typeface="Lucida Sans"/>
                        </a:rPr>
                        <a:t>gefährdenden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versorgenden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Blutgefäßen</a:t>
                      </a:r>
                      <a:r>
                        <a:rPr sz="1000" b="0" i="0" u="none" dirty="0">
                          <a:latin typeface="Lucida Sans"/>
                        </a:rPr>
                        <a:t> in </a:t>
                      </a:r>
                      <a:r>
                        <a:rPr sz="1000" b="0" i="0" u="none" dirty="0" err="1">
                          <a:latin typeface="Lucida Sans"/>
                        </a:rPr>
                        <a:t>Erwägung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gezogen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, um die </a:t>
                      </a:r>
                      <a:r>
                        <a:rPr sz="1000" b="0" i="0" u="none" dirty="0" err="1">
                          <a:latin typeface="Lucida Sans"/>
                        </a:rPr>
                        <a:t>Schwere</a:t>
                      </a:r>
                      <a:r>
                        <a:rPr sz="1000" b="0" i="0" u="none" dirty="0">
                          <a:latin typeface="Lucida Sans"/>
                        </a:rPr>
                        <a:t> und </a:t>
                      </a:r>
                      <a:r>
                        <a:rPr sz="1000" b="0" i="0" u="none" dirty="0" err="1">
                          <a:latin typeface="Lucida Sans"/>
                        </a:rPr>
                        <a:t>Inzidenz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postoperativer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Blutungen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zu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reduzieren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017-082OL-1.0-8.9</a:t>
                      </a:r>
                      <a:r>
                        <a:rPr lang="de-DE" dirty="0"/>
                        <a:t>2</a:t>
                      </a:r>
                      <a:r>
                        <a:rPr dirty="0"/>
                        <a:t>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  <p:graphicFrame>
        <p:nvGraphicFramePr>
          <p:cNvPr id="6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330495"/>
              </p:ext>
            </p:extLst>
          </p:nvPr>
        </p:nvGraphicFramePr>
        <p:xfrm>
          <a:off x="245740" y="4149080"/>
          <a:ext cx="7920000" cy="127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</a:t>
                      </a:r>
                      <a:r>
                        <a:rPr lang="de-DE" dirty="0"/>
                        <a:t>93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Konsensbasierte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Bei </a:t>
                      </a:r>
                      <a:r>
                        <a:rPr sz="1000" b="0" i="0" u="none" dirty="0" err="1">
                          <a:latin typeface="Lucida Sans"/>
                        </a:rPr>
                        <a:t>nodalpositivem</a:t>
                      </a:r>
                      <a:r>
                        <a:rPr sz="1000" b="0" i="0" u="none" dirty="0">
                          <a:latin typeface="Lucida Sans"/>
                        </a:rPr>
                        <a:t> Oro-, und Hypopharynxkarzinom </a:t>
                      </a:r>
                      <a:r>
                        <a:rPr sz="1000" b="0" i="0" u="none" dirty="0" err="1">
                          <a:latin typeface="Lucida Sans"/>
                        </a:rPr>
                        <a:t>sollte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Rahmen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primär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chirurgischen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Vorgehens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stadienunabhängig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mindesten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ipsilaterale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kurative</a:t>
                      </a:r>
                      <a:r>
                        <a:rPr sz="1000" b="0" i="0" u="none" dirty="0">
                          <a:latin typeface="Lucida Sans"/>
                        </a:rPr>
                        <a:t> Neck dissection </a:t>
                      </a:r>
                      <a:r>
                        <a:rPr sz="1000" b="0" i="0" u="none" dirty="0" err="1">
                          <a:latin typeface="Lucida Sans"/>
                        </a:rPr>
                        <a:t>durchgef</a:t>
                      </a:r>
                      <a:r>
                        <a:rPr lang="de-DE" sz="1000" b="0" i="0" u="none" dirty="0">
                          <a:latin typeface="Lucida Sans"/>
                        </a:rPr>
                        <a:t>ü</a:t>
                      </a:r>
                      <a:r>
                        <a:rPr sz="1000" b="0" i="0" u="none" dirty="0" err="1">
                          <a:latin typeface="Lucida Sans"/>
                        </a:rPr>
                        <a:t>hrt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017-082OL-1.0-8.9</a:t>
                      </a:r>
                      <a:r>
                        <a:rPr lang="de-DE" dirty="0"/>
                        <a:t>3</a:t>
                      </a:r>
                      <a:r>
                        <a:rPr dirty="0"/>
                        <a:t>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1514872"/>
          </a:xfrm>
        </p:spPr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8: </a:t>
            </a:r>
            <a:r>
              <a:rPr sz="2400" dirty="0" err="1"/>
              <a:t>Behandlungsempfehlungen</a:t>
            </a:r>
            <a:r>
              <a:rPr sz="2400" dirty="0"/>
              <a:t> in der </a:t>
            </a:r>
            <a:r>
              <a:rPr sz="2400" dirty="0" err="1"/>
              <a:t>Primärtherapie</a:t>
            </a:r>
            <a:r>
              <a:rPr sz="2400" dirty="0"/>
              <a:t> des Oro- und </a:t>
            </a:r>
            <a:r>
              <a:rPr sz="2400" dirty="0" err="1"/>
              <a:t>Hypopharynxkarzinoms</a:t>
            </a:r>
            <a:r>
              <a:rPr sz="2400" dirty="0"/>
              <a:t> </a:t>
            </a:r>
            <a:r>
              <a:rPr sz="2400" dirty="0" err="1"/>
              <a:t>unter</a:t>
            </a:r>
            <a:r>
              <a:rPr sz="2400" dirty="0"/>
              <a:t> </a:t>
            </a:r>
            <a:r>
              <a:rPr sz="2400" dirty="0" err="1"/>
              <a:t>Berücksichtigung</a:t>
            </a:r>
            <a:r>
              <a:rPr sz="2400" dirty="0"/>
              <a:t> </a:t>
            </a:r>
            <a:r>
              <a:rPr sz="2400" dirty="0" err="1"/>
              <a:t>Effektivität</a:t>
            </a:r>
            <a:r>
              <a:rPr sz="2400" dirty="0"/>
              <a:t>, </a:t>
            </a:r>
            <a:r>
              <a:rPr sz="2400" dirty="0" err="1"/>
              <a:t>Funktionalität</a:t>
            </a:r>
            <a:r>
              <a:rPr sz="2400" dirty="0"/>
              <a:t> und </a:t>
            </a:r>
            <a:r>
              <a:rPr sz="2400" dirty="0" err="1"/>
              <a:t>Lebensqualität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8.6: Neck-dissection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858252"/>
              </p:ext>
            </p:extLst>
          </p:nvPr>
        </p:nvGraphicFramePr>
        <p:xfrm>
          <a:off x="253256" y="2276872"/>
          <a:ext cx="7920000" cy="142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8.9</a:t>
                      </a:r>
                      <a:r>
                        <a:rPr lang="de-DE" dirty="0"/>
                        <a:t>4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Konsensbasierte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Der </a:t>
                      </a:r>
                      <a:r>
                        <a:rPr sz="1000" b="0" i="0" u="none" dirty="0" err="1">
                          <a:latin typeface="Lucida Sans"/>
                        </a:rPr>
                        <a:t>Umfang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kurat</a:t>
                      </a:r>
                      <a:r>
                        <a:rPr lang="de-DE" sz="1000" b="0" i="0" u="none" dirty="0">
                          <a:latin typeface="Lucida Sans"/>
                        </a:rPr>
                        <a:t>i</a:t>
                      </a:r>
                      <a:r>
                        <a:rPr sz="1000" b="0" i="0" u="none" dirty="0" err="1">
                          <a:latin typeface="Lucida Sans"/>
                        </a:rPr>
                        <a:t>ven</a:t>
                      </a:r>
                      <a:r>
                        <a:rPr sz="1000" b="0" i="0" u="none" dirty="0">
                          <a:latin typeface="Lucida Sans"/>
                        </a:rPr>
                        <a:t> Neck dissection </a:t>
                      </a:r>
                      <a:r>
                        <a:rPr sz="1000" b="0" i="0" u="none" dirty="0" err="1">
                          <a:latin typeface="Lucida Sans"/>
                        </a:rPr>
                        <a:t>im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Rahmen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primär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chirurgischen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Vorgehens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bei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nodalposi</a:t>
                      </a:r>
                      <a:r>
                        <a:rPr lang="de-DE" sz="1000" b="0" i="0" u="none" dirty="0" err="1">
                          <a:latin typeface="Lucida Sans"/>
                        </a:rPr>
                        <a:t>ti</a:t>
                      </a:r>
                      <a:r>
                        <a:rPr sz="1000" b="0" i="0" u="none" dirty="0" err="1">
                          <a:latin typeface="Lucida Sans"/>
                        </a:rPr>
                        <a:t>ven</a:t>
                      </a:r>
                      <a:r>
                        <a:rPr sz="1000" b="0" i="0" u="none" dirty="0">
                          <a:latin typeface="Lucida Sans"/>
                        </a:rPr>
                        <a:t> Oro-, </a:t>
                      </a:r>
                      <a:r>
                        <a:rPr sz="1000" b="0" i="0" u="none" dirty="0" err="1">
                          <a:latin typeface="Lucida Sans"/>
                        </a:rPr>
                        <a:t>bzw</a:t>
                      </a:r>
                      <a:r>
                        <a:rPr sz="1000" b="0" i="0" u="none" dirty="0">
                          <a:latin typeface="Lucida Sans"/>
                        </a:rPr>
                        <a:t>. </a:t>
                      </a:r>
                      <a:r>
                        <a:rPr sz="1000" b="0" i="0" u="none" dirty="0" err="1">
                          <a:latin typeface="Lucida Sans"/>
                        </a:rPr>
                        <a:t>Hypopharynxkarzinomen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</a:t>
                      </a:r>
                      <a:r>
                        <a:rPr sz="1000" b="0" i="0" u="none" dirty="0">
                          <a:latin typeface="Lucida Sans"/>
                        </a:rPr>
                        <a:t> von dem </a:t>
                      </a:r>
                      <a:r>
                        <a:rPr sz="1000" b="0" i="0" u="none" dirty="0" err="1">
                          <a:latin typeface="Lucida Sans"/>
                        </a:rPr>
                        <a:t>Ausma</a:t>
                      </a:r>
                      <a:r>
                        <a:rPr lang="de-DE" sz="1000" b="0" i="0" u="none" dirty="0">
                          <a:latin typeface="Lucida Sans"/>
                        </a:rPr>
                        <a:t>ß</a:t>
                      </a:r>
                      <a:r>
                        <a:rPr sz="1000" b="0" i="0" u="none" dirty="0">
                          <a:latin typeface="Lucida Sans"/>
                        </a:rPr>
                        <a:t> des </a:t>
                      </a:r>
                      <a:r>
                        <a:rPr sz="1000" b="0" i="0" u="none" dirty="0" err="1">
                          <a:latin typeface="Lucida Sans"/>
                        </a:rPr>
                        <a:t>Lymphknotenbefalls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abhängig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gemacht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 Das </a:t>
                      </a:r>
                      <a:r>
                        <a:rPr sz="1000" b="0" i="0" u="none" dirty="0" err="1">
                          <a:latin typeface="Lucida Sans"/>
                        </a:rPr>
                        <a:t>Mindestausmaß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beinhaltet</a:t>
                      </a:r>
                      <a:r>
                        <a:rPr sz="1000" b="0" i="0" u="none" dirty="0">
                          <a:latin typeface="Lucida Sans"/>
                        </a:rPr>
                        <a:t> die </a:t>
                      </a:r>
                      <a:r>
                        <a:rPr sz="1000" b="0" i="0" u="none" dirty="0" err="1">
                          <a:latin typeface="Lucida Sans"/>
                        </a:rPr>
                        <a:t>selektive</a:t>
                      </a:r>
                      <a:r>
                        <a:rPr sz="1000" b="0" i="0" u="none" dirty="0">
                          <a:latin typeface="Lucida Sans"/>
                        </a:rPr>
                        <a:t> Neck dissection der Level </a:t>
                      </a:r>
                      <a:r>
                        <a:rPr sz="1000" b="0" i="0" u="none" dirty="0" err="1">
                          <a:latin typeface="Lucida Sans"/>
                        </a:rPr>
                        <a:t>IIa</a:t>
                      </a:r>
                      <a:r>
                        <a:rPr sz="1000" b="0" i="0" u="none" dirty="0">
                          <a:latin typeface="Lucida Sans"/>
                        </a:rPr>
                        <a:t>, III, IV und </a:t>
                      </a:r>
                      <a:r>
                        <a:rPr sz="1000" b="0" i="0" u="none" dirty="0" err="1">
                          <a:latin typeface="Lucida Sans"/>
                        </a:rPr>
                        <a:t>kann</a:t>
                      </a:r>
                      <a:r>
                        <a:rPr sz="1000" b="0" i="0" u="none" dirty="0">
                          <a:latin typeface="Lucida Sans"/>
                        </a:rPr>
                        <a:t> bis </a:t>
                      </a:r>
                      <a:r>
                        <a:rPr sz="1000" b="0" i="0" u="none" dirty="0" err="1">
                          <a:latin typeface="Lucida Sans"/>
                        </a:rPr>
                        <a:t>zur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radikalen</a:t>
                      </a:r>
                      <a:r>
                        <a:rPr sz="1000" b="0" i="0" u="none" dirty="0">
                          <a:latin typeface="Lucida Sans"/>
                        </a:rPr>
                        <a:t> Neck dissection </a:t>
                      </a:r>
                      <a:r>
                        <a:rPr sz="1000" b="0" i="0" u="none" dirty="0" err="1">
                          <a:latin typeface="Lucida Sans"/>
                        </a:rPr>
                        <a:t>gesteigert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017-082OL-1.0-8.9</a:t>
                      </a:r>
                      <a:r>
                        <a:rPr lang="de-DE" dirty="0"/>
                        <a:t>4</a:t>
                      </a:r>
                      <a:r>
                        <a:rPr dirty="0"/>
                        <a:t>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400"/>
              <a:t>Kapitel 4: Epidemiologie</a:t>
            </a:r>
          </a:p>
          <a:p>
            <a:r>
              <a:rPr sz="1400"/>
              <a:t>Kapitel 4.1: Prävalenz/Inzidenz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7920000" cy="142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4.1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Konsensbasiertes Statement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sz="1000" b="0" i="0" u="none" dirty="0">
                          <a:latin typeface="Lucida Sans"/>
                        </a:rPr>
                        <a:t>Die </a:t>
                      </a:r>
                      <a:r>
                        <a:rPr sz="1000" b="0" i="0" u="none" dirty="0" err="1">
                          <a:latin typeface="Lucida Sans"/>
                        </a:rPr>
                        <a:t>geschätzte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Oropharynxkarzinom-Inzidenz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>
                          <a:latin typeface="Lucida Sans"/>
                        </a:rPr>
                        <a:t>in Deutschland </a:t>
                      </a:r>
                      <a:r>
                        <a:rPr sz="1000" b="0" i="0" u="none" dirty="0" err="1">
                          <a:latin typeface="Lucida Sans"/>
                        </a:rPr>
                        <a:t>bei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Männern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liegt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bei</a:t>
                      </a:r>
                      <a:r>
                        <a:rPr sz="1000" b="0" i="0" u="none" dirty="0">
                          <a:latin typeface="Lucida Sans"/>
                        </a:rPr>
                        <a:t> 4-16/100.000, </a:t>
                      </a:r>
                      <a:r>
                        <a:rPr sz="1000" b="0" i="0" u="none" err="1">
                          <a:latin typeface="Lucida Sans"/>
                        </a:rPr>
                        <a:t>bei</a:t>
                      </a:r>
                      <a:r>
                        <a:rPr sz="1000" b="0" i="0" u="none">
                          <a:latin typeface="Lucida Sans"/>
                        </a:rPr>
                        <a:t> Frauen </a:t>
                      </a:r>
                      <a:r>
                        <a:rPr sz="1000" b="0" i="0" u="none" dirty="0" err="1">
                          <a:latin typeface="Lucida Sans"/>
                        </a:rPr>
                        <a:t>bei</a:t>
                      </a:r>
                      <a:r>
                        <a:rPr sz="1000" b="0" i="0" u="none" dirty="0">
                          <a:latin typeface="Lucida Sans"/>
                        </a:rPr>
                        <a:t> 3-7/100.000 </a:t>
                      </a:r>
                      <a:r>
                        <a:rPr sz="1000" b="0" i="0" u="none" dirty="0" err="1">
                          <a:latin typeface="Lucida Sans"/>
                        </a:rPr>
                        <a:t>Einwohner</a:t>
                      </a:r>
                      <a:r>
                        <a:rPr sz="1000" b="0" i="0" u="none" dirty="0">
                          <a:latin typeface="Lucida Sans"/>
                        </a:rPr>
                        <a:t>;</a:t>
                      </a:r>
                    </a:p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>
                          <a:latin typeface="Lucida Sans"/>
                        </a:rPr>
                        <a:t>Das Durchschnittsalter </a:t>
                      </a:r>
                      <a:r>
                        <a:rPr sz="1000" b="0" i="0" u="none" dirty="0" err="1">
                          <a:latin typeface="Lucida Sans"/>
                        </a:rPr>
                        <a:t>wird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bei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Männern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>
                          <a:latin typeface="Lucida Sans"/>
                        </a:rPr>
                        <a:t>61 und </a:t>
                      </a:r>
                      <a:r>
                        <a:rPr sz="1000" b="0" i="0" u="none" err="1">
                          <a:latin typeface="Lucida Sans"/>
                        </a:rPr>
                        <a:t>bei</a:t>
                      </a:r>
                      <a:r>
                        <a:rPr sz="1000" b="0" i="0" u="none">
                          <a:latin typeface="Lucida Sans"/>
                        </a:rPr>
                        <a:t> Frauen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66 Jahren </a:t>
                      </a:r>
                      <a:r>
                        <a:rPr sz="1000" b="0" i="0" u="none" dirty="0" err="1">
                          <a:latin typeface="Lucida Sans"/>
                        </a:rPr>
                        <a:t>angegeben</a:t>
                      </a:r>
                      <a:r>
                        <a:rPr sz="1000" b="0" i="0" u="none" dirty="0">
                          <a:latin typeface="Lucida Sans"/>
                        </a:rPr>
                        <a:t> (</a:t>
                      </a:r>
                      <a:r>
                        <a:rPr sz="1000" b="0" i="0" u="none" dirty="0" err="1">
                          <a:latin typeface="Lucida Sans"/>
                        </a:rPr>
                        <a:t>Anteil</a:t>
                      </a:r>
                      <a:r>
                        <a:rPr sz="1000" b="0" i="0" u="none" dirty="0">
                          <a:latin typeface="Lucida Sans"/>
                        </a:rPr>
                        <a:t> an </a:t>
                      </a:r>
                      <a:r>
                        <a:rPr sz="1000" b="0" i="0" u="none" err="1">
                          <a:latin typeface="Lucida Sans"/>
                        </a:rPr>
                        <a:t>erkrankten</a:t>
                      </a:r>
                      <a:r>
                        <a:rPr sz="1000" b="0" i="0" u="none">
                          <a:latin typeface="Lucida Sans"/>
                        </a:rPr>
                        <a:t> Frauen </a:t>
                      </a:r>
                      <a:r>
                        <a:rPr sz="1000" b="0" i="0" u="none" dirty="0" err="1">
                          <a:latin typeface="Lucida Sans"/>
                        </a:rPr>
                        <a:t>beträgt</a:t>
                      </a:r>
                      <a:r>
                        <a:rPr sz="1000" b="0" i="0" u="none" dirty="0">
                          <a:latin typeface="Lucida Sans"/>
                        </a:rPr>
                        <a:t> ca. 20%).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t>Starker Konsens</a:t>
                      </a:r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t>017-082OL-1.0-4.1-2024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  <p:graphicFrame>
        <p:nvGraphicFramePr>
          <p:cNvPr id="6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286205"/>
              </p:ext>
            </p:extLst>
          </p:nvPr>
        </p:nvGraphicFramePr>
        <p:xfrm>
          <a:off x="360000" y="3617201"/>
          <a:ext cx="7920000" cy="142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4.2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Konsensbasiertes Statement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sz="1000" b="0" i="0" u="none" dirty="0">
                          <a:latin typeface="Lucida Sans"/>
                        </a:rPr>
                        <a:t>Die </a:t>
                      </a:r>
                      <a:r>
                        <a:rPr sz="1000" b="0" i="0" u="none" dirty="0" err="1">
                          <a:latin typeface="Lucida Sans"/>
                        </a:rPr>
                        <a:t>Inzidenz</a:t>
                      </a:r>
                      <a:r>
                        <a:rPr sz="1000" b="0" i="0" u="none" dirty="0">
                          <a:latin typeface="Lucida Sans"/>
                        </a:rPr>
                        <a:t> des </a:t>
                      </a:r>
                      <a:r>
                        <a:rPr sz="1000" b="0" i="0" u="none" dirty="0" err="1">
                          <a:latin typeface="Lucida Sans"/>
                        </a:rPr>
                        <a:t>Hypopharynxkarzinoms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>
                          <a:latin typeface="Lucida Sans"/>
                        </a:rPr>
                        <a:t>in Deutschland </a:t>
                      </a:r>
                      <a:r>
                        <a:rPr sz="1000" b="0" i="0" u="none" err="1">
                          <a:latin typeface="Lucida Sans"/>
                        </a:rPr>
                        <a:t>wird</a:t>
                      </a:r>
                      <a:r>
                        <a:rPr sz="1000" b="0" i="0" u="none">
                          <a:latin typeface="Lucida Sans"/>
                        </a:rPr>
                        <a:t> aktuell auf </a:t>
                      </a:r>
                      <a:r>
                        <a:rPr sz="1000" b="0" i="0" u="none" dirty="0">
                          <a:latin typeface="Lucida Sans"/>
                        </a:rPr>
                        <a:t>2,3 (</a:t>
                      </a:r>
                      <a:r>
                        <a:rPr sz="1000" b="0" i="0" u="none" dirty="0" err="1">
                          <a:latin typeface="Lucida Sans"/>
                        </a:rPr>
                        <a:t>Männer</a:t>
                      </a:r>
                      <a:r>
                        <a:rPr sz="1000" b="0" i="0" u="none">
                          <a:latin typeface="Lucida Sans"/>
                        </a:rPr>
                        <a:t>) und </a:t>
                      </a:r>
                      <a:r>
                        <a:rPr sz="1000" b="0" i="0" u="none" dirty="0">
                          <a:latin typeface="Lucida Sans"/>
                        </a:rPr>
                        <a:t>1,7 </a:t>
                      </a:r>
                      <a:r>
                        <a:rPr sz="1000" b="0" i="0" u="none">
                          <a:latin typeface="Lucida Sans"/>
                        </a:rPr>
                        <a:t>(Frauen</a:t>
                      </a:r>
                      <a:r>
                        <a:rPr sz="1000" b="0" i="0" u="none" dirty="0">
                          <a:latin typeface="Lucida Sans"/>
                        </a:rPr>
                        <a:t>)/100.000 </a:t>
                      </a:r>
                      <a:r>
                        <a:rPr sz="1000" b="0" i="0" u="none" dirty="0" err="1">
                          <a:latin typeface="Lucida Sans"/>
                        </a:rPr>
                        <a:t>Einwohnern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geschätzt</a:t>
                      </a:r>
                      <a:r>
                        <a:rPr sz="1000" b="0" i="0" u="none" dirty="0">
                          <a:latin typeface="Lucida Sans"/>
                        </a:rPr>
                        <a:t>. </a:t>
                      </a:r>
                      <a:r>
                        <a:rPr sz="1000" b="0" i="0" u="none" dirty="0" err="1">
                          <a:latin typeface="Lucida Sans"/>
                        </a:rPr>
                        <a:t>Insgesamt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wird</a:t>
                      </a:r>
                      <a:r>
                        <a:rPr sz="1000" b="0" i="0" u="none" dirty="0">
                          <a:latin typeface="Lucida Sans"/>
                        </a:rPr>
                        <a:t> in den </a:t>
                      </a:r>
                      <a:r>
                        <a:rPr sz="1000" b="0" i="0" u="none" dirty="0" err="1">
                          <a:latin typeface="Lucida Sans"/>
                        </a:rPr>
                        <a:t>letzten</a:t>
                      </a:r>
                      <a:r>
                        <a:rPr sz="1000" b="0" i="0" u="none" dirty="0">
                          <a:latin typeface="Lucida Sans"/>
                        </a:rPr>
                        <a:t> Jahren </a:t>
                      </a:r>
                      <a:r>
                        <a:rPr sz="1000" b="0" i="0" u="none" dirty="0" err="1">
                          <a:latin typeface="Lucida Sans"/>
                        </a:rPr>
                        <a:t>ein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leichter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Rückgang</a:t>
                      </a:r>
                      <a:r>
                        <a:rPr sz="1000" b="0" i="0" u="none" dirty="0">
                          <a:latin typeface="Lucida Sans"/>
                        </a:rPr>
                        <a:t> der </a:t>
                      </a:r>
                      <a:r>
                        <a:rPr sz="1000" b="0" i="0" u="none" dirty="0" err="1">
                          <a:latin typeface="Lucida Sans"/>
                        </a:rPr>
                        <a:t>Inzidenz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verzeichnet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>
                          <a:latin typeface="Lucida Sans"/>
                        </a:rPr>
                        <a:t>Das Durchschnittsalter zum Diagnosezeitpunkt </a:t>
                      </a:r>
                      <a:r>
                        <a:rPr sz="1000" b="0" i="0" u="none" dirty="0" err="1">
                          <a:latin typeface="Lucida Sans"/>
                        </a:rPr>
                        <a:t>liegt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bei</a:t>
                      </a:r>
                      <a:r>
                        <a:rPr sz="1000" b="0" i="0" u="none" dirty="0">
                          <a:latin typeface="Lucida Sans"/>
                        </a:rPr>
                        <a:t> 64 Jahren für </a:t>
                      </a:r>
                      <a:r>
                        <a:rPr sz="1000" b="0" i="0" u="none" dirty="0" err="1">
                          <a:latin typeface="Lucida Sans"/>
                        </a:rPr>
                        <a:t>beide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Geschlechter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017-082OL-1.0-4.2-2024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000"/>
            </a:pPr>
            <a:r>
              <a:t>Spezielles Pflegehandeln bei OPC-Patient*innen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900223"/>
              </p:ext>
            </p:extLst>
          </p:nvPr>
        </p:nvGraphicFramePr>
        <p:xfrm>
          <a:off x="360000" y="1890000"/>
          <a:ext cx="8424000" cy="278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b="1" dirty="0" err="1"/>
                        <a:t>Bereich</a:t>
                      </a:r>
                      <a:endParaRPr b="1"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b="1"/>
                        <a:t>Intervention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b="1" dirty="0" err="1"/>
                        <a:t>Ziel</a:t>
                      </a:r>
                      <a:endParaRPr b="1"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Information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Mediale</a:t>
                      </a:r>
                      <a:r>
                        <a:rPr dirty="0"/>
                        <a:t> und </a:t>
                      </a:r>
                      <a:r>
                        <a:rPr dirty="0" err="1"/>
                        <a:t>interaktive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Angebote</a:t>
                      </a:r>
                      <a:endParaRPr dirty="0"/>
                    </a:p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Individuell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angepasste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Beratung</a:t>
                      </a:r>
                      <a:endParaRPr dirty="0"/>
                    </a:p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Beratungsgespräche</a:t>
                      </a:r>
                      <a:endParaRPr dirty="0"/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Prävention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Wissensdefizite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ausgleichen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schnellere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Diagnosestellung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Reduktion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psychischer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Belastungen</a:t>
                      </a:r>
                      <a:endParaRPr dirty="0"/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Psychosoziale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Begleitung</a:t>
                      </a:r>
                      <a:endParaRPr dirty="0"/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Regelmäßige</a:t>
                      </a:r>
                      <a:r>
                        <a:rPr dirty="0"/>
                        <a:t> Assessments (</a:t>
                      </a:r>
                      <a:r>
                        <a:rPr dirty="0" err="1"/>
                        <a:t>z.B.</a:t>
                      </a:r>
                      <a:r>
                        <a:rPr dirty="0"/>
                        <a:t> HADS, SF 12/36)</a:t>
                      </a:r>
                    </a:p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Soziale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Einbindung</a:t>
                      </a:r>
                      <a:endParaRPr dirty="0"/>
                    </a:p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Sexualität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thematisieren</a:t>
                      </a:r>
                      <a:endParaRPr dirty="0"/>
                    </a:p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Lebensqualität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erkennen</a:t>
                      </a:r>
                      <a:r>
                        <a:rPr dirty="0"/>
                        <a:t> und </a:t>
                      </a:r>
                      <a:r>
                        <a:rPr dirty="0" err="1"/>
                        <a:t>fördern</a:t>
                      </a:r>
                      <a:endParaRPr dirty="0"/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Überwachung</a:t>
                      </a:r>
                      <a:r>
                        <a:rPr dirty="0"/>
                        <a:t> der </a:t>
                      </a:r>
                      <a:r>
                        <a:rPr dirty="0" err="1"/>
                        <a:t>Bedürfnisse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Selbstbewusstsein</a:t>
                      </a:r>
                      <a:r>
                        <a:rPr dirty="0"/>
                        <a:t> und -</a:t>
                      </a:r>
                      <a:r>
                        <a:rPr dirty="0" err="1"/>
                        <a:t>wahrnehmung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sicherstellen</a:t>
                      </a:r>
                      <a:r>
                        <a:rPr dirty="0"/>
                        <a:t>, Compliance </a:t>
                      </a:r>
                      <a:r>
                        <a:rPr dirty="0" err="1"/>
                        <a:t>fördern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Lebensqualität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steigern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psychische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Belastungen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thematisieren</a:t>
                      </a:r>
                      <a:r>
                        <a:rPr dirty="0"/>
                        <a:t> und </a:t>
                      </a:r>
                      <a:r>
                        <a:rPr dirty="0" err="1"/>
                        <a:t>senken</a:t>
                      </a:r>
                      <a:endParaRPr dirty="0"/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Ernährung</a:t>
                      </a:r>
                      <a:endParaRPr dirty="0"/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Fundiertes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Ernährungs</a:t>
                      </a:r>
                      <a:r>
                        <a:rPr dirty="0"/>
                        <a:t>-Assessment</a:t>
                      </a:r>
                    </a:p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Kau- und </a:t>
                      </a:r>
                      <a:r>
                        <a:rPr dirty="0" err="1"/>
                        <a:t>Schlucktraining</a:t>
                      </a:r>
                      <a:r>
                        <a:rPr dirty="0"/>
                        <a:t> (</a:t>
                      </a:r>
                      <a:r>
                        <a:rPr dirty="0" err="1"/>
                        <a:t>z.B.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Sprach</a:t>
                      </a:r>
                      <a:r>
                        <a:rPr dirty="0"/>
                        <a:t>- und </a:t>
                      </a:r>
                      <a:r>
                        <a:rPr dirty="0" err="1"/>
                        <a:t>Zungenübungen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Singen</a:t>
                      </a:r>
                      <a:r>
                        <a:rPr dirty="0"/>
                        <a:t>)</a:t>
                      </a:r>
                    </a:p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Orale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Zufuhr</a:t>
                      </a:r>
                      <a:r>
                        <a:rPr dirty="0"/>
                        <a:t> von </a:t>
                      </a:r>
                      <a:r>
                        <a:rPr dirty="0" err="1"/>
                        <a:t>Nahrung</a:t>
                      </a:r>
                      <a:endParaRPr dirty="0"/>
                    </a:p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Applikation</a:t>
                      </a:r>
                      <a:r>
                        <a:rPr dirty="0"/>
                        <a:t> via </a:t>
                      </a:r>
                      <a:r>
                        <a:rPr dirty="0" err="1"/>
                        <a:t>Nasensonde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oder</a:t>
                      </a:r>
                      <a:r>
                        <a:rPr dirty="0"/>
                        <a:t> PEG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Erhalten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oder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Wiederherstellung</a:t>
                      </a:r>
                      <a:r>
                        <a:rPr dirty="0"/>
                        <a:t> der Kau- und </a:t>
                      </a:r>
                      <a:r>
                        <a:rPr dirty="0" err="1"/>
                        <a:t>Schluckfunktion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Mangelernährung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verhindern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adäquaten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Ernährungsstatus</a:t>
                      </a:r>
                      <a:r>
                        <a:rPr dirty="0"/>
                        <a:t> (</a:t>
                      </a:r>
                      <a:r>
                        <a:rPr dirty="0" err="1"/>
                        <a:t>wieder</a:t>
                      </a:r>
                      <a:r>
                        <a:rPr dirty="0"/>
                        <a:t>)</a:t>
                      </a:r>
                      <a:r>
                        <a:rPr dirty="0" err="1"/>
                        <a:t>erlangen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Mortalität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senken</a:t>
                      </a:r>
                      <a:r>
                        <a:rPr dirty="0"/>
                        <a:t>, 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Abhängigkeit</a:t>
                      </a:r>
                      <a:r>
                        <a:rPr dirty="0"/>
                        <a:t> von </a:t>
                      </a:r>
                      <a:r>
                        <a:rPr dirty="0" err="1"/>
                        <a:t>Suchtmitteln</a:t>
                      </a:r>
                      <a:endParaRPr dirty="0"/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Stabilisierung</a:t>
                      </a:r>
                      <a:r>
                        <a:rPr dirty="0"/>
                        <a:t> der </a:t>
                      </a:r>
                      <a:r>
                        <a:rPr dirty="0" err="1"/>
                        <a:t>Suchtmittelzufuhr</a:t>
                      </a:r>
                      <a:endParaRPr dirty="0"/>
                    </a:p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Reduktion</a:t>
                      </a:r>
                      <a:r>
                        <a:rPr dirty="0"/>
                        <a:t> der </a:t>
                      </a:r>
                      <a:r>
                        <a:rPr dirty="0" err="1"/>
                        <a:t>Zufuhr</a:t>
                      </a:r>
                      <a:endParaRPr dirty="0"/>
                    </a:p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Vollständige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Entwöhnung</a:t>
                      </a:r>
                      <a:endParaRPr dirty="0"/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Verbesserte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Therapieergebnisse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verbesserte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Wundheilung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verbesserter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Mundstatus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verbesserter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Ernährungsstatus</a:t>
                      </a:r>
                      <a:endParaRPr dirty="0"/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9: </a:t>
            </a:r>
            <a:r>
              <a:rPr sz="2400" dirty="0" err="1"/>
              <a:t>Behandlungsempfehlungen</a:t>
            </a:r>
            <a:r>
              <a:rPr sz="2400" dirty="0"/>
              <a:t> </a:t>
            </a:r>
            <a:r>
              <a:rPr sz="2400" dirty="0" err="1"/>
              <a:t>Residualtumor</a:t>
            </a:r>
            <a:r>
              <a:rPr sz="2400" dirty="0"/>
              <a:t>, </a:t>
            </a:r>
            <a:r>
              <a:rPr sz="2400" dirty="0" err="1"/>
              <a:t>Rezidiv</a:t>
            </a:r>
            <a:r>
              <a:rPr sz="2400" dirty="0"/>
              <a:t>, </a:t>
            </a:r>
            <a:r>
              <a:rPr sz="2400" dirty="0" err="1"/>
              <a:t>Zweitkarzinom</a:t>
            </a:r>
            <a:r>
              <a:rPr sz="2400" dirty="0"/>
              <a:t> und </a:t>
            </a:r>
            <a:r>
              <a:rPr sz="2400" dirty="0" err="1"/>
              <a:t>rezidivierende</a:t>
            </a:r>
            <a:r>
              <a:rPr sz="2400" dirty="0"/>
              <a:t> </a:t>
            </a:r>
            <a:r>
              <a:rPr sz="2400" dirty="0" err="1"/>
              <a:t>Metastasierung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9.1: </a:t>
            </a:r>
            <a:r>
              <a:rPr sz="1400" dirty="0" err="1"/>
              <a:t>Therapieempfehlung</a:t>
            </a:r>
            <a:r>
              <a:rPr sz="1400" dirty="0"/>
              <a:t> </a:t>
            </a:r>
            <a:r>
              <a:rPr sz="1400" dirty="0" err="1"/>
              <a:t>bei</a:t>
            </a:r>
            <a:r>
              <a:rPr sz="1400" dirty="0"/>
              <a:t> </a:t>
            </a:r>
            <a:r>
              <a:rPr sz="1400" dirty="0" err="1"/>
              <a:t>gegebener</a:t>
            </a:r>
            <a:r>
              <a:rPr sz="1400" dirty="0"/>
              <a:t> </a:t>
            </a:r>
            <a:r>
              <a:rPr sz="1400" dirty="0" err="1"/>
              <a:t>Operabilität</a:t>
            </a:r>
            <a:r>
              <a:rPr sz="1400" dirty="0"/>
              <a:t> </a:t>
            </a:r>
            <a:r>
              <a:rPr sz="1400" dirty="0" err="1"/>
              <a:t>bzw</a:t>
            </a:r>
            <a:r>
              <a:rPr sz="1400" dirty="0"/>
              <a:t>. </a:t>
            </a:r>
            <a:r>
              <a:rPr sz="1400" dirty="0" err="1"/>
              <a:t>Bestrahlungsoption</a:t>
            </a:r>
            <a:endParaRPr sz="1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7920000" cy="127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9.1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Konsensbasiertes Statement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Die </a:t>
                      </a:r>
                      <a:r>
                        <a:rPr sz="1000" b="0" i="0" u="none" dirty="0" err="1">
                          <a:latin typeface="Lucida Sans"/>
                        </a:rPr>
                        <a:t>biologischen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Eigenschaften</a:t>
                      </a:r>
                      <a:r>
                        <a:rPr sz="1000" b="0" i="0" u="none" dirty="0">
                          <a:latin typeface="Lucida Sans"/>
                        </a:rPr>
                        <a:t> von </a:t>
                      </a:r>
                      <a:r>
                        <a:rPr sz="1000" b="0" i="0" u="none" dirty="0" err="1">
                          <a:latin typeface="Lucida Sans"/>
                        </a:rPr>
                        <a:t>Tumorrezidiven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Zweitkarzinomen</a:t>
                      </a:r>
                      <a:r>
                        <a:rPr sz="1000" b="0" i="0" u="none" dirty="0">
                          <a:latin typeface="Lucida Sans"/>
                        </a:rPr>
                        <a:t> in </a:t>
                      </a:r>
                      <a:r>
                        <a:rPr sz="1000" b="0" i="0" u="none" dirty="0" err="1">
                          <a:latin typeface="Lucida Sans"/>
                        </a:rPr>
                        <a:t>vorbehandeltem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Gebiet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sind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aus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strahlentherapeutischer</a:t>
                      </a:r>
                      <a:r>
                        <a:rPr sz="1000" b="0" i="0" u="none" dirty="0">
                          <a:latin typeface="Lucida Sans"/>
                        </a:rPr>
                        <a:t> und </a:t>
                      </a:r>
                      <a:r>
                        <a:rPr sz="1000" b="0" i="0" u="none" dirty="0" err="1">
                          <a:latin typeface="Lucida Sans"/>
                        </a:rPr>
                        <a:t>chirurgischer</a:t>
                      </a:r>
                      <a:r>
                        <a:rPr sz="1000" b="0" i="0" u="none" dirty="0">
                          <a:latin typeface="Lucida Sans"/>
                        </a:rPr>
                        <a:t> Sicht </a:t>
                      </a:r>
                      <a:r>
                        <a:rPr sz="1000" b="0" i="0" u="none" dirty="0" err="1">
                          <a:latin typeface="Lucida Sans"/>
                        </a:rPr>
                        <a:t>nicht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Therapie-naiven</a:t>
                      </a:r>
                      <a:r>
                        <a:rPr sz="1000" b="0" i="0" u="none" dirty="0">
                          <a:latin typeface="Lucida Sans"/>
                        </a:rPr>
                        <a:t>, also </a:t>
                      </a:r>
                      <a:r>
                        <a:rPr sz="1000" b="0" i="0" u="none" dirty="0" err="1">
                          <a:latin typeface="Lucida Sans"/>
                        </a:rPr>
                        <a:t>nicht-vorbehandelten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Gewebesituationen</a:t>
                      </a:r>
                      <a:r>
                        <a:rPr sz="1000" b="0" i="0" u="none" dirty="0">
                          <a:latin typeface="Lucida Sans"/>
                        </a:rPr>
                        <a:t> in der </a:t>
                      </a:r>
                      <a:r>
                        <a:rPr sz="1000" b="0" i="0" u="none" dirty="0" err="1">
                          <a:latin typeface="Lucida Sans"/>
                        </a:rPr>
                        <a:t>Primärtherapie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gleichzusetzen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t>Starker Konsens</a:t>
                      </a:r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t>017-082OL-1.0-9.1-2024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9: </a:t>
            </a:r>
            <a:r>
              <a:rPr sz="2400" dirty="0" err="1"/>
              <a:t>Behandlungsempfehlungen</a:t>
            </a:r>
            <a:r>
              <a:rPr sz="2400" dirty="0"/>
              <a:t> </a:t>
            </a:r>
            <a:r>
              <a:rPr sz="2400" dirty="0" err="1"/>
              <a:t>Residualtumor</a:t>
            </a:r>
            <a:r>
              <a:rPr sz="2400" dirty="0"/>
              <a:t>, </a:t>
            </a:r>
            <a:r>
              <a:rPr sz="2400" dirty="0" err="1"/>
              <a:t>Rezidiv</a:t>
            </a:r>
            <a:r>
              <a:rPr sz="2400" dirty="0"/>
              <a:t>, </a:t>
            </a:r>
            <a:r>
              <a:rPr sz="2400" dirty="0" err="1"/>
              <a:t>Zweitkarzinom</a:t>
            </a:r>
            <a:r>
              <a:rPr sz="2400" dirty="0"/>
              <a:t> und </a:t>
            </a:r>
            <a:r>
              <a:rPr sz="2400" dirty="0" err="1"/>
              <a:t>rezidivierende</a:t>
            </a:r>
            <a:r>
              <a:rPr sz="2400" dirty="0"/>
              <a:t> </a:t>
            </a:r>
            <a:r>
              <a:rPr sz="2400" dirty="0" err="1"/>
              <a:t>Metastasierung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9.1: </a:t>
            </a:r>
            <a:r>
              <a:rPr sz="1400" dirty="0" err="1"/>
              <a:t>Therapieempfehlung</a:t>
            </a:r>
            <a:r>
              <a:rPr sz="1400" dirty="0"/>
              <a:t> </a:t>
            </a:r>
            <a:r>
              <a:rPr sz="1400" dirty="0" err="1"/>
              <a:t>bei</a:t>
            </a:r>
            <a:r>
              <a:rPr sz="1400" dirty="0"/>
              <a:t> </a:t>
            </a:r>
            <a:r>
              <a:rPr sz="1400" dirty="0" err="1"/>
              <a:t>gegebener</a:t>
            </a:r>
            <a:r>
              <a:rPr sz="1400" dirty="0"/>
              <a:t> </a:t>
            </a:r>
            <a:r>
              <a:rPr sz="1400" dirty="0" err="1"/>
              <a:t>Operabilität</a:t>
            </a:r>
            <a:r>
              <a:rPr sz="1400" dirty="0"/>
              <a:t> </a:t>
            </a:r>
            <a:r>
              <a:rPr sz="1400" dirty="0" err="1"/>
              <a:t>bzw</a:t>
            </a:r>
            <a:r>
              <a:rPr sz="1400" dirty="0"/>
              <a:t>. </a:t>
            </a:r>
            <a:r>
              <a:rPr sz="1400" dirty="0" err="1"/>
              <a:t>Bestrahlungsoption</a:t>
            </a:r>
            <a:endParaRPr sz="1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7920000" cy="203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9.2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Konsensbasierte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sz="1000" b="0" i="0" u="none" dirty="0" err="1">
                          <a:latin typeface="Lucida Sans"/>
                        </a:rPr>
                        <a:t>Grundsätzlich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zur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histologischen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Sicherung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Rezidivtumors</a:t>
                      </a:r>
                      <a:r>
                        <a:rPr sz="1000" b="0" i="0" u="none" dirty="0">
                          <a:latin typeface="Lucida Sans"/>
                        </a:rPr>
                        <a:t>/</a:t>
                      </a:r>
                      <a:r>
                        <a:rPr sz="1000" b="0" i="0" u="none" dirty="0" err="1">
                          <a:latin typeface="Lucida Sans"/>
                        </a:rPr>
                        <a:t>Zweitkarzinoms</a:t>
                      </a:r>
                      <a:r>
                        <a:rPr sz="1000" b="0" i="0" u="none" dirty="0">
                          <a:latin typeface="Lucida Sans"/>
                        </a:rPr>
                        <a:t> in </a:t>
                      </a:r>
                      <a:r>
                        <a:rPr sz="1000" b="0" i="0" u="none" dirty="0" err="1">
                          <a:latin typeface="Lucida Sans"/>
                        </a:rPr>
                        <a:t>vorbehandeltem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Gebiet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Biopsie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bzw</a:t>
                      </a:r>
                      <a:r>
                        <a:rPr sz="1000" b="0" i="0" u="none" dirty="0">
                          <a:latin typeface="Lucida Sans"/>
                        </a:rPr>
                        <a:t>. </a:t>
                      </a:r>
                      <a:r>
                        <a:rPr sz="1000" b="0" i="0" u="none" dirty="0" err="1">
                          <a:latin typeface="Lucida Sans"/>
                        </a:rPr>
                        <a:t>narbenbedingt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begrenzte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Exzisionsbiopsie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durchgeführt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 err="1">
                          <a:latin typeface="Lucida Sans"/>
                        </a:rPr>
                        <a:t>Ist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Rahmen</a:t>
                      </a:r>
                      <a:r>
                        <a:rPr sz="1000" b="0" i="0" u="none" dirty="0">
                          <a:latin typeface="Lucida Sans"/>
                        </a:rPr>
                        <a:t> der </a:t>
                      </a:r>
                      <a:r>
                        <a:rPr sz="1000" b="0" i="0" u="none" dirty="0" err="1">
                          <a:latin typeface="Lucida Sans"/>
                        </a:rPr>
                        <a:t>Abklärung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dringenden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Rezidiv</a:t>
                      </a:r>
                      <a:r>
                        <a:rPr sz="1000" b="0" i="0" u="none" dirty="0">
                          <a:latin typeface="Lucida Sans"/>
                        </a:rPr>
                        <a:t>-/</a:t>
                      </a:r>
                      <a:r>
                        <a:rPr sz="1000" b="0" i="0" u="none" dirty="0" err="1">
                          <a:latin typeface="Lucida Sans"/>
                        </a:rPr>
                        <a:t>Zweittumorverdachtes</a:t>
                      </a:r>
                      <a:r>
                        <a:rPr sz="1000" b="0" i="0" u="none" dirty="0">
                          <a:latin typeface="Lucida Sans"/>
                        </a:rPr>
                        <a:t> in </a:t>
                      </a:r>
                      <a:r>
                        <a:rPr sz="1000" b="0" i="0" u="none" dirty="0" err="1">
                          <a:latin typeface="Lucida Sans"/>
                        </a:rPr>
                        <a:t>vorbehandeltem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Gewebe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gezielte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Biopsie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aufgrund</a:t>
                      </a:r>
                      <a:r>
                        <a:rPr sz="1000" b="0" i="0" u="none" dirty="0">
                          <a:latin typeface="Lucida Sans"/>
                        </a:rPr>
                        <a:t> diffuser </a:t>
                      </a:r>
                      <a:r>
                        <a:rPr sz="1000" b="0" i="0" u="none" dirty="0" err="1">
                          <a:latin typeface="Lucida Sans"/>
                        </a:rPr>
                        <a:t>äußerlich</a:t>
                      </a:r>
                      <a:r>
                        <a:rPr sz="1000" b="0" i="0" u="none" dirty="0">
                          <a:latin typeface="Lucida Sans"/>
                        </a:rPr>
                        <a:t>/</a:t>
                      </a:r>
                      <a:r>
                        <a:rPr sz="1000" b="0" i="0" u="none" dirty="0" err="1">
                          <a:latin typeface="Lucida Sans"/>
                        </a:rPr>
                        <a:t>endoskopisch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nicht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sichtbarer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Tumorausbreitung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nicht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zielführend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 dirty="0" err="1">
                          <a:latin typeface="Lucida Sans"/>
                        </a:rPr>
                        <a:t>kann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zur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histologischen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Sicherung</a:t>
                      </a:r>
                      <a:r>
                        <a:rPr sz="1000" b="0" i="0" u="none" dirty="0">
                          <a:latin typeface="Lucida Sans"/>
                        </a:rPr>
                        <a:t> und </a:t>
                      </a:r>
                      <a:r>
                        <a:rPr sz="1000" b="0" i="0" u="none" dirty="0" err="1">
                          <a:latin typeface="Lucida Sans"/>
                        </a:rPr>
                        <a:t>Darstellung</a:t>
                      </a:r>
                      <a:r>
                        <a:rPr sz="1000" b="0" i="0" u="none" dirty="0">
                          <a:latin typeface="Lucida Sans"/>
                        </a:rPr>
                        <a:t> der </a:t>
                      </a:r>
                      <a:r>
                        <a:rPr sz="1000" b="0" i="0" u="none" dirty="0" err="1">
                          <a:latin typeface="Lucida Sans"/>
                        </a:rPr>
                        <a:t>Tumorausbreitung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explorative Salvage-</a:t>
                      </a:r>
                      <a:r>
                        <a:rPr sz="1000" b="0" i="0" u="none" dirty="0" err="1">
                          <a:latin typeface="Lucida Sans"/>
                        </a:rPr>
                        <a:t>Chirurgie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begrenzter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Resektion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suspekter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Raumforderungen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sowohl</a:t>
                      </a:r>
                      <a:r>
                        <a:rPr sz="1000" b="0" i="0" u="none" dirty="0">
                          <a:latin typeface="Lucida Sans"/>
                        </a:rPr>
                        <a:t> in Oro-/</a:t>
                      </a:r>
                      <a:r>
                        <a:rPr sz="1000" b="0" i="0" u="none" dirty="0" err="1">
                          <a:latin typeface="Lucida Sans"/>
                        </a:rPr>
                        <a:t>bzw</a:t>
                      </a:r>
                      <a:r>
                        <a:rPr sz="1000" b="0" i="0" u="none" dirty="0">
                          <a:latin typeface="Lucida Sans"/>
                        </a:rPr>
                        <a:t>. Hypopharynx </a:t>
                      </a:r>
                      <a:r>
                        <a:rPr sz="1000" b="0" i="0" u="none" dirty="0" err="1">
                          <a:latin typeface="Lucida Sans"/>
                        </a:rPr>
                        <a:t>als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auch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Halsbereich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durchgeführt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t>Starker Konsens</a:t>
                      </a:r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t>017-082OL-1.0-9.2-2024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9: </a:t>
            </a:r>
            <a:r>
              <a:rPr sz="2400" dirty="0" err="1"/>
              <a:t>Behandlungsempfehlungen</a:t>
            </a:r>
            <a:r>
              <a:rPr sz="2400" dirty="0"/>
              <a:t> </a:t>
            </a:r>
            <a:r>
              <a:rPr sz="2400" dirty="0" err="1"/>
              <a:t>Residualtumor</a:t>
            </a:r>
            <a:r>
              <a:rPr sz="2400" dirty="0"/>
              <a:t>, </a:t>
            </a:r>
            <a:r>
              <a:rPr sz="2400" dirty="0" err="1"/>
              <a:t>Rezidiv</a:t>
            </a:r>
            <a:r>
              <a:rPr sz="2400" dirty="0"/>
              <a:t>, </a:t>
            </a:r>
            <a:r>
              <a:rPr sz="2400" dirty="0" err="1"/>
              <a:t>Zweitkarzinom</a:t>
            </a:r>
            <a:r>
              <a:rPr sz="2400" dirty="0"/>
              <a:t> und </a:t>
            </a:r>
            <a:r>
              <a:rPr sz="2400" dirty="0" err="1"/>
              <a:t>rezidivierende</a:t>
            </a:r>
            <a:r>
              <a:rPr sz="2400" dirty="0"/>
              <a:t> </a:t>
            </a:r>
            <a:r>
              <a:rPr sz="2400" dirty="0" err="1"/>
              <a:t>Metastasierung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9.1: </a:t>
            </a:r>
            <a:r>
              <a:rPr sz="1400" dirty="0" err="1"/>
              <a:t>Therapieempfehlung</a:t>
            </a:r>
            <a:r>
              <a:rPr sz="1400" dirty="0"/>
              <a:t> </a:t>
            </a:r>
            <a:r>
              <a:rPr sz="1400" dirty="0" err="1"/>
              <a:t>bei</a:t>
            </a:r>
            <a:r>
              <a:rPr sz="1400" dirty="0"/>
              <a:t> </a:t>
            </a:r>
            <a:r>
              <a:rPr sz="1400" dirty="0" err="1"/>
              <a:t>gegebener</a:t>
            </a:r>
            <a:r>
              <a:rPr sz="1400" dirty="0"/>
              <a:t> </a:t>
            </a:r>
            <a:r>
              <a:rPr sz="1400" dirty="0" err="1"/>
              <a:t>Operabilität</a:t>
            </a:r>
            <a:r>
              <a:rPr sz="1400" dirty="0"/>
              <a:t> </a:t>
            </a:r>
            <a:r>
              <a:rPr sz="1400" dirty="0" err="1"/>
              <a:t>bzw</a:t>
            </a:r>
            <a:r>
              <a:rPr sz="1400" dirty="0"/>
              <a:t>. </a:t>
            </a:r>
            <a:r>
              <a:rPr sz="1400" dirty="0" err="1"/>
              <a:t>Bestrahlungsoption</a:t>
            </a:r>
            <a:endParaRPr sz="1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42520"/>
              </p:ext>
            </p:extLst>
          </p:nvPr>
        </p:nvGraphicFramePr>
        <p:xfrm>
          <a:off x="360000" y="1890000"/>
          <a:ext cx="7920000" cy="112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9.3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Konsensbasierte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 err="1">
                          <a:latin typeface="Lucida Sans"/>
                        </a:rPr>
                        <a:t>Im</a:t>
                      </a:r>
                      <a:r>
                        <a:rPr sz="1000" b="0" i="0" u="none" dirty="0">
                          <a:latin typeface="Lucida Sans"/>
                        </a:rPr>
                        <a:t> Falle </a:t>
                      </a:r>
                      <a:r>
                        <a:rPr sz="1000" b="0" i="0" u="none" dirty="0" err="1">
                          <a:latin typeface="Lucida Sans"/>
                        </a:rPr>
                        <a:t>eines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lokoregionären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Rezidivs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vorbehandelten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Gebiet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gepr</a:t>
                      </a:r>
                      <a:r>
                        <a:rPr lang="de-DE" sz="1000" b="0" i="0" u="none" dirty="0">
                          <a:latin typeface="Lucida Sans"/>
                        </a:rPr>
                        <a:t>ü</a:t>
                      </a:r>
                      <a:r>
                        <a:rPr sz="1000" b="0" i="0" u="none" dirty="0">
                          <a:latin typeface="Lucida Sans"/>
                        </a:rPr>
                        <a:t>ft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 dirty="0" err="1">
                          <a:latin typeface="Lucida Sans"/>
                        </a:rPr>
                        <a:t>ob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funktionell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sinnvolle</a:t>
                      </a:r>
                      <a:r>
                        <a:rPr sz="1000" b="0" i="0" u="none" dirty="0">
                          <a:latin typeface="Lucida Sans"/>
                        </a:rPr>
                        <a:t> R0-Salvageresektion </a:t>
                      </a:r>
                      <a:r>
                        <a:rPr sz="1000" b="0" i="0" u="none" dirty="0" err="1">
                          <a:latin typeface="Lucida Sans"/>
                        </a:rPr>
                        <a:t>möglich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ist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017-082OL-1.0-9.3-2024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9: </a:t>
            </a:r>
            <a:r>
              <a:rPr sz="2400" dirty="0" err="1"/>
              <a:t>Behandlungsempfehlungen</a:t>
            </a:r>
            <a:r>
              <a:rPr sz="2400" dirty="0"/>
              <a:t> </a:t>
            </a:r>
            <a:r>
              <a:rPr sz="2400" dirty="0" err="1"/>
              <a:t>Residualtumor</a:t>
            </a:r>
            <a:r>
              <a:rPr sz="2400" dirty="0"/>
              <a:t>, </a:t>
            </a:r>
            <a:r>
              <a:rPr sz="2400" dirty="0" err="1"/>
              <a:t>Rezidiv</a:t>
            </a:r>
            <a:r>
              <a:rPr sz="2400" dirty="0"/>
              <a:t>, </a:t>
            </a:r>
            <a:r>
              <a:rPr sz="2400" dirty="0" err="1"/>
              <a:t>Zweitkarzinom</a:t>
            </a:r>
            <a:r>
              <a:rPr sz="2400" dirty="0"/>
              <a:t> und </a:t>
            </a:r>
            <a:r>
              <a:rPr sz="2400" dirty="0" err="1"/>
              <a:t>rezidivierende</a:t>
            </a:r>
            <a:r>
              <a:rPr sz="2400" dirty="0"/>
              <a:t> </a:t>
            </a:r>
            <a:r>
              <a:rPr sz="2400" dirty="0" err="1"/>
              <a:t>Metastasierung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9.1: </a:t>
            </a:r>
            <a:r>
              <a:rPr sz="1400" dirty="0" err="1"/>
              <a:t>Therapieempfehlung</a:t>
            </a:r>
            <a:r>
              <a:rPr sz="1400" dirty="0"/>
              <a:t> </a:t>
            </a:r>
            <a:r>
              <a:rPr sz="1400" dirty="0" err="1"/>
              <a:t>bei</a:t>
            </a:r>
            <a:r>
              <a:rPr sz="1400" dirty="0"/>
              <a:t> </a:t>
            </a:r>
            <a:r>
              <a:rPr sz="1400" dirty="0" err="1"/>
              <a:t>gegebener</a:t>
            </a:r>
            <a:r>
              <a:rPr sz="1400" dirty="0"/>
              <a:t> </a:t>
            </a:r>
            <a:r>
              <a:rPr sz="1400" dirty="0" err="1"/>
              <a:t>Operabilität</a:t>
            </a:r>
            <a:r>
              <a:rPr sz="1400" dirty="0"/>
              <a:t> </a:t>
            </a:r>
            <a:r>
              <a:rPr sz="1400" dirty="0" err="1"/>
              <a:t>bzw</a:t>
            </a:r>
            <a:r>
              <a:rPr sz="1400" dirty="0"/>
              <a:t>. </a:t>
            </a:r>
            <a:r>
              <a:rPr sz="1400" dirty="0" err="1"/>
              <a:t>Bestrahlungsoption</a:t>
            </a:r>
            <a:endParaRPr sz="1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7920000" cy="142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9.4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Konsensbasierte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Bei </a:t>
                      </a:r>
                      <a:r>
                        <a:rPr sz="1000" b="0" i="0" u="none" dirty="0" err="1">
                          <a:latin typeface="Lucida Sans"/>
                        </a:rPr>
                        <a:t>lokoregionären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Rezidiven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Zweikarzinomen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Bereich</a:t>
                      </a:r>
                      <a:r>
                        <a:rPr sz="1000" b="0" i="0" u="none" dirty="0">
                          <a:latin typeface="Lucida Sans"/>
                        </a:rPr>
                        <a:t> des Oro-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Hypopharynx </a:t>
                      </a:r>
                      <a:r>
                        <a:rPr sz="1000" b="0" i="0" u="none" dirty="0" err="1">
                          <a:latin typeface="Lucida Sans"/>
                        </a:rPr>
                        <a:t>im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voroperierten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 dirty="0" err="1">
                          <a:latin typeface="Lucida Sans"/>
                        </a:rPr>
                        <a:t>aber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nicht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vorbestrahlten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Gebiet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 dirty="0" err="1">
                          <a:latin typeface="Lucida Sans"/>
                        </a:rPr>
                        <a:t>sollte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bei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sinnvoll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möglicher</a:t>
                      </a:r>
                      <a:r>
                        <a:rPr sz="1000" b="0" i="0" u="none" dirty="0">
                          <a:latin typeface="Lucida Sans"/>
                        </a:rPr>
                        <a:t> R0 </a:t>
                      </a:r>
                      <a:r>
                        <a:rPr sz="1000" b="0" i="0" u="none" dirty="0" err="1">
                          <a:latin typeface="Lucida Sans"/>
                        </a:rPr>
                        <a:t>Resektion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Resektion</a:t>
                      </a:r>
                      <a:r>
                        <a:rPr sz="1000" b="0" i="0" u="none" dirty="0">
                          <a:latin typeface="Lucida Sans"/>
                        </a:rPr>
                        <a:t> +/- </a:t>
                      </a:r>
                      <a:r>
                        <a:rPr sz="1000" b="0" i="0" u="none" dirty="0" err="1">
                          <a:latin typeface="Lucida Sans"/>
                        </a:rPr>
                        <a:t>adjuvanter</a:t>
                      </a:r>
                      <a:r>
                        <a:rPr sz="1000" b="0" i="0" u="none" dirty="0">
                          <a:latin typeface="Lucida Sans"/>
                        </a:rPr>
                        <a:t> Radio-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Radiochemotherapie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erfolgen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primäre</a:t>
                      </a:r>
                      <a:r>
                        <a:rPr sz="1000" b="0" i="0" u="none" dirty="0">
                          <a:latin typeface="Lucida Sans"/>
                        </a:rPr>
                        <a:t> Radio-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Radiochemotherapie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durchgeführt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t>Starker Konsens</a:t>
                      </a:r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t>017-082OL-1.0-9.4-2024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9: </a:t>
            </a:r>
            <a:r>
              <a:rPr sz="2400" dirty="0" err="1"/>
              <a:t>Behandlungsempfehlungen</a:t>
            </a:r>
            <a:r>
              <a:rPr sz="2400" dirty="0"/>
              <a:t> </a:t>
            </a:r>
            <a:r>
              <a:rPr sz="2400" dirty="0" err="1"/>
              <a:t>Residualtumor</a:t>
            </a:r>
            <a:r>
              <a:rPr sz="2400" dirty="0"/>
              <a:t>, </a:t>
            </a:r>
            <a:r>
              <a:rPr sz="2400" dirty="0" err="1"/>
              <a:t>Rezidiv</a:t>
            </a:r>
            <a:r>
              <a:rPr sz="2400" dirty="0"/>
              <a:t>, </a:t>
            </a:r>
            <a:r>
              <a:rPr sz="2400" dirty="0" err="1"/>
              <a:t>Zweitkarzinom</a:t>
            </a:r>
            <a:r>
              <a:rPr sz="2400" dirty="0"/>
              <a:t> und </a:t>
            </a:r>
            <a:r>
              <a:rPr sz="2400" dirty="0" err="1"/>
              <a:t>rezidivierende</a:t>
            </a:r>
            <a:r>
              <a:rPr sz="2400" dirty="0"/>
              <a:t> </a:t>
            </a:r>
            <a:r>
              <a:rPr sz="2400" dirty="0" err="1"/>
              <a:t>Metastasierung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9.1: </a:t>
            </a:r>
            <a:r>
              <a:rPr sz="1400" dirty="0" err="1"/>
              <a:t>Therapieempfehlung</a:t>
            </a:r>
            <a:r>
              <a:rPr sz="1400" dirty="0"/>
              <a:t> </a:t>
            </a:r>
            <a:r>
              <a:rPr sz="1400" dirty="0" err="1"/>
              <a:t>bei</a:t>
            </a:r>
            <a:r>
              <a:rPr sz="1400" dirty="0"/>
              <a:t> </a:t>
            </a:r>
            <a:r>
              <a:rPr sz="1400" dirty="0" err="1"/>
              <a:t>gegebener</a:t>
            </a:r>
            <a:r>
              <a:rPr sz="1400" dirty="0"/>
              <a:t> </a:t>
            </a:r>
            <a:r>
              <a:rPr sz="1400" dirty="0" err="1"/>
              <a:t>Operabilität</a:t>
            </a:r>
            <a:r>
              <a:rPr sz="1400" dirty="0"/>
              <a:t> </a:t>
            </a:r>
            <a:r>
              <a:rPr sz="1400" dirty="0" err="1"/>
              <a:t>bzw</a:t>
            </a:r>
            <a:r>
              <a:rPr sz="1400" dirty="0"/>
              <a:t>. </a:t>
            </a:r>
            <a:r>
              <a:rPr sz="1400" dirty="0" err="1"/>
              <a:t>Bestrahlungsoption</a:t>
            </a:r>
            <a:endParaRPr sz="1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7920000" cy="218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9.5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Konsensbasierte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sz="1000" b="0" i="0" u="none" dirty="0">
                          <a:latin typeface="Lucida Sans"/>
                        </a:rPr>
                        <a:t>Bei </a:t>
                      </a:r>
                      <a:r>
                        <a:rPr sz="1000" b="0" i="0" u="none" dirty="0" err="1">
                          <a:latin typeface="Lucida Sans"/>
                        </a:rPr>
                        <a:t>lokoregionären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Rezidiven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Zweikarzinomen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Bereich</a:t>
                      </a:r>
                      <a:r>
                        <a:rPr sz="1000" b="0" i="0" u="none" dirty="0">
                          <a:latin typeface="Lucida Sans"/>
                        </a:rPr>
                        <a:t> des Oro-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Hypopharynx </a:t>
                      </a:r>
                      <a:r>
                        <a:rPr sz="1000" b="0" i="0" u="none" dirty="0" err="1">
                          <a:latin typeface="Lucida Sans"/>
                        </a:rPr>
                        <a:t>im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vorbestrahlten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Gebiet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bei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gegebener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funktionell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sinnvoller</a:t>
                      </a:r>
                      <a:r>
                        <a:rPr sz="1000" b="0" i="0" u="none" dirty="0">
                          <a:latin typeface="Lucida Sans"/>
                        </a:rPr>
                        <a:t> R0-Resektabilität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Salvageresektion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nicht-operativen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vorgezogen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  <a:p>
                      <a:r>
                        <a:rPr sz="1000" b="0" i="0" u="none" dirty="0">
                          <a:latin typeface="Lucida Sans"/>
                        </a:rPr>
                        <a:t>Eine postoperative Re-</a:t>
                      </a:r>
                      <a:r>
                        <a:rPr sz="1000" b="0" i="0" u="none" dirty="0" err="1">
                          <a:latin typeface="Lucida Sans"/>
                        </a:rPr>
                        <a:t>Bestrahlung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kann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insbesondere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nach</a:t>
                      </a:r>
                      <a:r>
                        <a:rPr sz="1000" b="0" i="0" u="none" dirty="0">
                          <a:latin typeface="Lucida Sans"/>
                        </a:rPr>
                        <a:t> der </a:t>
                      </a:r>
                      <a:r>
                        <a:rPr sz="1000" b="0" i="0" u="none" dirty="0" err="1">
                          <a:latin typeface="Lucida Sans"/>
                        </a:rPr>
                        <a:t>Salvageresektion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angeboten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 dirty="0" err="1">
                          <a:latin typeface="Lucida Sans"/>
                        </a:rPr>
                        <a:t>wenn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folgende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Kriterien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erfüllt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sind</a:t>
                      </a:r>
                      <a:r>
                        <a:rPr sz="1000" b="0" i="0" u="none" dirty="0">
                          <a:latin typeface="Lucida Sans"/>
                        </a:rPr>
                        <a:t>:</a:t>
                      </a:r>
                    </a:p>
                    <a:p>
                      <a:pPr marL="171450" indent="-171450">
                        <a:buChar char="•"/>
                      </a:pPr>
                      <a:r>
                        <a:rPr sz="1000" b="0" i="0" u="none" dirty="0" err="1">
                          <a:latin typeface="Lucida Sans"/>
                        </a:rPr>
                        <a:t>ein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langes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Intervall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zur</a:t>
                      </a:r>
                      <a:r>
                        <a:rPr sz="1000" b="0" i="0" u="none" dirty="0">
                          <a:latin typeface="Lucida Sans"/>
                        </a:rPr>
                        <a:t> 1. </a:t>
                      </a:r>
                      <a:r>
                        <a:rPr sz="1000" b="0" i="0" u="none" dirty="0" err="1">
                          <a:latin typeface="Lucida Sans"/>
                        </a:rPr>
                        <a:t>Bestrahlungsserie</a:t>
                      </a:r>
                      <a:r>
                        <a:rPr sz="1000" b="0" i="0" u="none" dirty="0">
                          <a:latin typeface="Lucida Sans"/>
                        </a:rPr>
                        <a:t> (</a:t>
                      </a:r>
                      <a:r>
                        <a:rPr sz="1000" b="0" i="0" u="none" dirty="0" err="1">
                          <a:latin typeface="Lucida Sans"/>
                        </a:rPr>
                        <a:t>mindestens</a:t>
                      </a:r>
                      <a:r>
                        <a:rPr sz="1000" b="0" i="0" u="none" dirty="0">
                          <a:latin typeface="Lucida Sans"/>
                        </a:rPr>
                        <a:t> 6 </a:t>
                      </a:r>
                      <a:r>
                        <a:rPr sz="1000" b="0" i="0" u="none" dirty="0" err="1">
                          <a:latin typeface="Lucida Sans"/>
                        </a:rPr>
                        <a:t>Monate</a:t>
                      </a:r>
                      <a:r>
                        <a:rPr sz="1000" b="0" i="0" u="none" dirty="0">
                          <a:latin typeface="Lucida Sans"/>
                        </a:rPr>
                        <a:t>)</a:t>
                      </a:r>
                    </a:p>
                    <a:p>
                      <a:pPr marL="171450" indent="-171450">
                        <a:buChar char="•"/>
                      </a:pPr>
                      <a:r>
                        <a:rPr sz="1000" b="0" i="0" u="none" dirty="0" err="1">
                          <a:latin typeface="Lucida Sans"/>
                        </a:rPr>
                        <a:t>keine</a:t>
                      </a:r>
                      <a:r>
                        <a:rPr sz="1000" b="0" i="0" u="none" dirty="0">
                          <a:latin typeface="Lucida Sans"/>
                        </a:rPr>
                        <a:t> Grad IV </a:t>
                      </a:r>
                      <a:r>
                        <a:rPr sz="1000" b="0" i="0" u="none" dirty="0" err="1">
                          <a:latin typeface="Lucida Sans"/>
                        </a:rPr>
                        <a:t>Spätfolgen</a:t>
                      </a:r>
                      <a:r>
                        <a:rPr sz="1000" b="0" i="0" u="none" dirty="0">
                          <a:latin typeface="Lucida Sans"/>
                        </a:rPr>
                        <a:t> der 1. </a:t>
                      </a:r>
                      <a:r>
                        <a:rPr sz="1000" b="0" i="0" u="none" dirty="0" err="1">
                          <a:latin typeface="Lucida Sans"/>
                        </a:rPr>
                        <a:t>Bestrahlungsserie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erneut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zu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bestrahlenden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Bereich</a:t>
                      </a:r>
                      <a:endParaRPr sz="1000" b="0" i="0" u="none" dirty="0">
                        <a:latin typeface="Lucida Sans"/>
                      </a:endParaRPr>
                    </a:p>
                    <a:p>
                      <a:pPr marL="171450" indent="-171450">
                        <a:buChar char="•"/>
                      </a:pPr>
                      <a:r>
                        <a:rPr sz="1000" b="0" i="0" u="none" dirty="0" err="1">
                          <a:latin typeface="Lucida Sans"/>
                        </a:rPr>
                        <a:t>keine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größeren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Wundheilungsstörungen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nach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Salvageresektion</a:t>
                      </a:r>
                      <a:endParaRPr sz="1000" b="0" i="0" u="none" dirty="0">
                        <a:latin typeface="Lucida Sans"/>
                      </a:endParaRPr>
                    </a:p>
                    <a:p>
                      <a:pPr marL="171450" indent="-171450">
                        <a:buChar char="•"/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 err="1">
                          <a:latin typeface="Lucida Sans"/>
                        </a:rPr>
                        <a:t>wenn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Risikofaktoren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vorliegen</a:t>
                      </a:r>
                      <a:r>
                        <a:rPr sz="1000" b="0" i="0" u="none" dirty="0">
                          <a:latin typeface="Lucida Sans"/>
                        </a:rPr>
                        <a:t> (</a:t>
                      </a:r>
                      <a:r>
                        <a:rPr sz="1000" b="0" i="0" u="none" dirty="0" err="1">
                          <a:latin typeface="Lucida Sans"/>
                        </a:rPr>
                        <a:t>z.B.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Resektion</a:t>
                      </a:r>
                      <a:r>
                        <a:rPr sz="1000" b="0" i="0" u="none" dirty="0">
                          <a:latin typeface="Lucida Sans"/>
                        </a:rPr>
                        <a:t> &lt;5mm </a:t>
                      </a:r>
                      <a:r>
                        <a:rPr sz="1000" b="0" i="0" u="none" dirty="0" err="1">
                          <a:latin typeface="Lucida Sans"/>
                        </a:rPr>
                        <a:t>i.G.</a:t>
                      </a:r>
                      <a:r>
                        <a:rPr sz="1000" b="0" i="0" u="none" dirty="0">
                          <a:latin typeface="Lucida Sans"/>
                        </a:rPr>
                        <a:t>, &gt;1 </a:t>
                      </a:r>
                      <a:r>
                        <a:rPr sz="1000" b="0" i="0" u="none" dirty="0" err="1">
                          <a:latin typeface="Lucida Sans"/>
                        </a:rPr>
                        <a:t>befallener</a:t>
                      </a:r>
                      <a:r>
                        <a:rPr sz="1000" b="0" i="0" u="none" dirty="0">
                          <a:latin typeface="Lucida Sans"/>
                        </a:rPr>
                        <a:t> LK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ECE)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t>Starker Konsens</a:t>
                      </a:r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t>017-082OL-1.0-9.5-2024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9: </a:t>
            </a:r>
            <a:r>
              <a:rPr sz="2400" dirty="0" err="1"/>
              <a:t>Behandlungsempfehlungen</a:t>
            </a:r>
            <a:r>
              <a:rPr sz="2400" dirty="0"/>
              <a:t> </a:t>
            </a:r>
            <a:r>
              <a:rPr sz="2400" dirty="0" err="1"/>
              <a:t>Residualtumor</a:t>
            </a:r>
            <a:r>
              <a:rPr sz="2400" dirty="0"/>
              <a:t>, </a:t>
            </a:r>
            <a:r>
              <a:rPr sz="2400" dirty="0" err="1"/>
              <a:t>Rezidiv</a:t>
            </a:r>
            <a:r>
              <a:rPr sz="2400" dirty="0"/>
              <a:t>, </a:t>
            </a:r>
            <a:r>
              <a:rPr sz="2400" dirty="0" err="1"/>
              <a:t>Zweitkarzinom</a:t>
            </a:r>
            <a:r>
              <a:rPr sz="2400" dirty="0"/>
              <a:t> und </a:t>
            </a:r>
            <a:r>
              <a:rPr sz="2400" dirty="0" err="1"/>
              <a:t>rezidivierende</a:t>
            </a:r>
            <a:r>
              <a:rPr sz="2400" dirty="0"/>
              <a:t> </a:t>
            </a:r>
            <a:r>
              <a:rPr sz="2400" dirty="0" err="1"/>
              <a:t>Metastasierung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9.1: </a:t>
            </a:r>
            <a:r>
              <a:rPr sz="1400" dirty="0" err="1"/>
              <a:t>Therapieempfehlung</a:t>
            </a:r>
            <a:r>
              <a:rPr sz="1400" dirty="0"/>
              <a:t> </a:t>
            </a:r>
            <a:r>
              <a:rPr sz="1400" dirty="0" err="1"/>
              <a:t>bei</a:t>
            </a:r>
            <a:r>
              <a:rPr sz="1400" dirty="0"/>
              <a:t> </a:t>
            </a:r>
            <a:r>
              <a:rPr sz="1400" dirty="0" err="1"/>
              <a:t>gegebener</a:t>
            </a:r>
            <a:r>
              <a:rPr sz="1400" dirty="0"/>
              <a:t> </a:t>
            </a:r>
            <a:r>
              <a:rPr sz="1400" dirty="0" err="1"/>
              <a:t>Operabilität</a:t>
            </a:r>
            <a:r>
              <a:rPr sz="1400" dirty="0"/>
              <a:t> </a:t>
            </a:r>
            <a:r>
              <a:rPr sz="1400" dirty="0" err="1"/>
              <a:t>bzw</a:t>
            </a:r>
            <a:r>
              <a:rPr sz="1400" dirty="0"/>
              <a:t>. </a:t>
            </a:r>
            <a:r>
              <a:rPr sz="1400" dirty="0" err="1"/>
              <a:t>Bestrahlungsoption</a:t>
            </a:r>
            <a:endParaRPr sz="1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7920000" cy="218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9.6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Konsensbasierte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sz="1000" b="0" i="0" u="none" dirty="0" err="1">
                          <a:latin typeface="Lucida Sans"/>
                        </a:rPr>
                        <a:t>Wenn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postoperative Re-</a:t>
                      </a:r>
                      <a:r>
                        <a:rPr sz="1000" b="0" i="0" u="none" dirty="0" err="1">
                          <a:latin typeface="Lucida Sans"/>
                        </a:rPr>
                        <a:t>Bestrahlung</a:t>
                      </a:r>
                      <a:r>
                        <a:rPr sz="1000" b="0" i="0" u="none" dirty="0">
                          <a:latin typeface="Lucida Sans"/>
                        </a:rPr>
                        <a:t> (</a:t>
                      </a:r>
                      <a:r>
                        <a:rPr sz="1000" b="0" i="0" u="none" dirty="0" err="1">
                          <a:latin typeface="Lucida Sans"/>
                        </a:rPr>
                        <a:t>ggf</a:t>
                      </a:r>
                      <a:r>
                        <a:rPr sz="1000" b="0" i="0" u="none" dirty="0">
                          <a:latin typeface="Lucida Sans"/>
                        </a:rPr>
                        <a:t>.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kombinierter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Chemotherapie</a:t>
                      </a:r>
                      <a:r>
                        <a:rPr sz="1000" b="0" i="0" u="none" dirty="0">
                          <a:latin typeface="Lucida Sans"/>
                        </a:rPr>
                        <a:t>) </a:t>
                      </a:r>
                      <a:r>
                        <a:rPr sz="1000" b="0" i="0" u="none" dirty="0" err="1">
                          <a:latin typeface="Lucida Sans"/>
                        </a:rPr>
                        <a:t>nach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Salvageresektion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durchgeführt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wird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 dirty="0" err="1">
                          <a:latin typeface="Lucida Sans"/>
                        </a:rPr>
                        <a:t>sollte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Gesamtdosis</a:t>
                      </a:r>
                      <a:r>
                        <a:rPr sz="1000" b="0" i="0" u="none" dirty="0">
                          <a:latin typeface="Lucida Sans"/>
                        </a:rPr>
                        <a:t> von </a:t>
                      </a:r>
                      <a:r>
                        <a:rPr sz="1000" b="0" i="0" u="none" dirty="0" err="1">
                          <a:latin typeface="Lucida Sans"/>
                        </a:rPr>
                        <a:t>mindestens</a:t>
                      </a:r>
                      <a:r>
                        <a:rPr sz="1000" b="0" i="0" u="none" dirty="0">
                          <a:latin typeface="Lucida Sans"/>
                        </a:rPr>
                        <a:t> 50 </a:t>
                      </a:r>
                      <a:r>
                        <a:rPr sz="1000" b="0" i="0" u="none" dirty="0" err="1">
                          <a:latin typeface="Lucida Sans"/>
                        </a:rPr>
                        <a:t>Gy</a:t>
                      </a:r>
                      <a:r>
                        <a:rPr sz="1000" b="0" i="0" u="none" dirty="0">
                          <a:latin typeface="Lucida Sans"/>
                        </a:rPr>
                        <a:t> (R0) – 60 </a:t>
                      </a:r>
                      <a:r>
                        <a:rPr sz="1000" b="0" i="0" u="none" dirty="0" err="1">
                          <a:latin typeface="Lucida Sans"/>
                        </a:rPr>
                        <a:t>Gy</a:t>
                      </a:r>
                      <a:r>
                        <a:rPr sz="1000" b="0" i="0" u="none" dirty="0">
                          <a:latin typeface="Lucida Sans"/>
                        </a:rPr>
                        <a:t> (R1/2) in 2 </a:t>
                      </a:r>
                      <a:r>
                        <a:rPr sz="1000" b="0" i="0" u="none" dirty="0" err="1">
                          <a:latin typeface="Lucida Sans"/>
                        </a:rPr>
                        <a:t>Gy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Äquivalenzdosis</a:t>
                      </a:r>
                      <a:r>
                        <a:rPr sz="1000" b="0" i="0" u="none" dirty="0">
                          <a:latin typeface="Lucida Sans"/>
                        </a:rPr>
                        <a:t> für </a:t>
                      </a:r>
                      <a:r>
                        <a:rPr sz="1000" b="0" i="0" u="none" dirty="0" err="1">
                          <a:latin typeface="Lucida Sans"/>
                        </a:rPr>
                        <a:t>einen</a:t>
                      </a:r>
                      <a:r>
                        <a:rPr sz="1000" b="0" i="0" u="none" dirty="0">
                          <a:latin typeface="Lucida Sans"/>
                        </a:rPr>
                        <a:t> alpha/beta-Wert von 10 </a:t>
                      </a:r>
                      <a:r>
                        <a:rPr sz="1000" b="0" i="0" u="none" dirty="0" err="1">
                          <a:latin typeface="Lucida Sans"/>
                        </a:rPr>
                        <a:t>Gy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angestrebt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  <a:p>
                      <a:r>
                        <a:rPr sz="1000" b="0" i="0" u="none" dirty="0">
                          <a:latin typeface="Lucida Sans"/>
                        </a:rPr>
                        <a:t>Das CTV </a:t>
                      </a:r>
                      <a:r>
                        <a:rPr sz="1000" b="0" i="0" u="none" dirty="0" err="1">
                          <a:latin typeface="Lucida Sans"/>
                        </a:rPr>
                        <a:t>sollte</a:t>
                      </a:r>
                      <a:r>
                        <a:rPr sz="1000" b="0" i="0" u="none" dirty="0">
                          <a:latin typeface="Lucida Sans"/>
                        </a:rPr>
                        <a:t> in </a:t>
                      </a:r>
                      <a:r>
                        <a:rPr sz="1000" b="0" i="0" u="none" dirty="0" err="1">
                          <a:latin typeface="Lucida Sans"/>
                        </a:rPr>
                        <a:t>dieser</a:t>
                      </a:r>
                      <a:r>
                        <a:rPr sz="1000" b="0" i="0" u="none" dirty="0">
                          <a:latin typeface="Lucida Sans"/>
                        </a:rPr>
                        <a:t> Situation so </a:t>
                      </a:r>
                      <a:r>
                        <a:rPr sz="1000" b="0" i="0" u="none" dirty="0" err="1">
                          <a:latin typeface="Lucida Sans"/>
                        </a:rPr>
                        <a:t>klein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sinnvoll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möglich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gehalten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 (</a:t>
                      </a:r>
                      <a:r>
                        <a:rPr sz="1000" b="0" i="0" u="none" dirty="0" err="1">
                          <a:latin typeface="Lucida Sans"/>
                        </a:rPr>
                        <a:t>z.B.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ehemalige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Tumorregion</a:t>
                      </a:r>
                      <a:r>
                        <a:rPr sz="1000" b="0" i="0" u="none" dirty="0">
                          <a:latin typeface="Lucida Sans"/>
                        </a:rPr>
                        <a:t> 5-10 mm), um das </a:t>
                      </a:r>
                      <a:r>
                        <a:rPr sz="1000" b="0" i="0" u="none" dirty="0" err="1">
                          <a:latin typeface="Lucida Sans"/>
                        </a:rPr>
                        <a:t>Volumen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Normalgewebe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 dirty="0" err="1">
                          <a:latin typeface="Lucida Sans"/>
                        </a:rPr>
                        <a:t>dass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kumulativ</a:t>
                      </a:r>
                      <a:r>
                        <a:rPr sz="1000" b="0" i="0" u="none" dirty="0">
                          <a:latin typeface="Lucida Sans"/>
                        </a:rPr>
                        <a:t> &gt;100 </a:t>
                      </a:r>
                      <a:r>
                        <a:rPr sz="1000" b="0" i="0" u="none" dirty="0" err="1">
                          <a:latin typeface="Lucida Sans"/>
                        </a:rPr>
                        <a:t>Gy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erhält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zu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minimieren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Eine </a:t>
                      </a:r>
                      <a:r>
                        <a:rPr sz="1000" b="0" i="0" u="none" dirty="0" err="1">
                          <a:latin typeface="Lucida Sans"/>
                        </a:rPr>
                        <a:t>simultane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Chemotherapie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kann</a:t>
                      </a:r>
                      <a:r>
                        <a:rPr sz="1000" b="0" i="0" u="none" dirty="0">
                          <a:latin typeface="Lucida Sans"/>
                        </a:rPr>
                        <a:t> analog </a:t>
                      </a:r>
                      <a:r>
                        <a:rPr sz="1000" b="0" i="0" u="none" dirty="0" err="1">
                          <a:latin typeface="Lucida Sans"/>
                        </a:rPr>
                        <a:t>zur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primären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Radiochemotherapie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ausgewählt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 Bei </a:t>
                      </a:r>
                      <a:r>
                        <a:rPr sz="1000" b="0" i="0" u="none" dirty="0" err="1">
                          <a:latin typeface="Lucida Sans"/>
                        </a:rPr>
                        <a:t>kurzem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Intervall</a:t>
                      </a:r>
                      <a:r>
                        <a:rPr sz="1000" b="0" i="0" u="none" dirty="0">
                          <a:latin typeface="Lucida Sans"/>
                        </a:rPr>
                        <a:t> (6-12 </a:t>
                      </a:r>
                      <a:r>
                        <a:rPr sz="1000" b="0" i="0" u="none" dirty="0" err="1">
                          <a:latin typeface="Lucida Sans"/>
                        </a:rPr>
                        <a:t>Monate</a:t>
                      </a:r>
                      <a:r>
                        <a:rPr sz="1000" b="0" i="0" u="none" dirty="0">
                          <a:latin typeface="Lucida Sans"/>
                        </a:rPr>
                        <a:t>) </a:t>
                      </a:r>
                      <a:r>
                        <a:rPr sz="1000" b="0" i="0" u="none" dirty="0" err="1">
                          <a:latin typeface="Lucida Sans"/>
                        </a:rPr>
                        <a:t>zur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vorherigen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Chemotherapie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</a:t>
                      </a:r>
                      <a:r>
                        <a:rPr sz="1000" b="0" i="0" u="none" dirty="0">
                          <a:latin typeface="Lucida Sans"/>
                        </a:rPr>
                        <a:t> alternatives </a:t>
                      </a:r>
                      <a:r>
                        <a:rPr sz="1000" b="0" i="0" u="none" dirty="0" err="1">
                          <a:latin typeface="Lucida Sans"/>
                        </a:rPr>
                        <a:t>Chemotherapieschema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bevorzugt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t>Starker Konsens</a:t>
                      </a:r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t>017-082OL-1.0-9.6-2024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9: </a:t>
            </a:r>
            <a:r>
              <a:rPr sz="2400" dirty="0" err="1"/>
              <a:t>Behandlungsempfehlungen</a:t>
            </a:r>
            <a:r>
              <a:rPr sz="2400" dirty="0"/>
              <a:t> </a:t>
            </a:r>
            <a:r>
              <a:rPr sz="2400" dirty="0" err="1"/>
              <a:t>Residualtumor</a:t>
            </a:r>
            <a:r>
              <a:rPr sz="2400" dirty="0"/>
              <a:t>, </a:t>
            </a:r>
            <a:r>
              <a:rPr sz="2400" dirty="0" err="1"/>
              <a:t>Rezidiv</a:t>
            </a:r>
            <a:r>
              <a:rPr sz="2400" dirty="0"/>
              <a:t>, </a:t>
            </a:r>
            <a:r>
              <a:rPr sz="2400" dirty="0" err="1"/>
              <a:t>Zweitkarzinom</a:t>
            </a:r>
            <a:r>
              <a:rPr sz="2400" dirty="0"/>
              <a:t> und </a:t>
            </a:r>
            <a:r>
              <a:rPr sz="2400" dirty="0" err="1"/>
              <a:t>rezidivierende</a:t>
            </a:r>
            <a:r>
              <a:rPr sz="2400" dirty="0"/>
              <a:t> </a:t>
            </a:r>
            <a:r>
              <a:rPr sz="2400" dirty="0" err="1"/>
              <a:t>Metastasierung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9.1: </a:t>
            </a:r>
            <a:r>
              <a:rPr sz="1400" dirty="0" err="1"/>
              <a:t>Therapieempfehlung</a:t>
            </a:r>
            <a:r>
              <a:rPr sz="1400" dirty="0"/>
              <a:t> </a:t>
            </a:r>
            <a:r>
              <a:rPr sz="1400" dirty="0" err="1"/>
              <a:t>bei</a:t>
            </a:r>
            <a:r>
              <a:rPr sz="1400" dirty="0"/>
              <a:t> </a:t>
            </a:r>
            <a:r>
              <a:rPr sz="1400" dirty="0" err="1"/>
              <a:t>gegebener</a:t>
            </a:r>
            <a:r>
              <a:rPr sz="1400" dirty="0"/>
              <a:t> </a:t>
            </a:r>
            <a:r>
              <a:rPr sz="1400" dirty="0" err="1"/>
              <a:t>Operabilität</a:t>
            </a:r>
            <a:r>
              <a:rPr sz="1400" dirty="0"/>
              <a:t> </a:t>
            </a:r>
            <a:r>
              <a:rPr sz="1400" dirty="0" err="1"/>
              <a:t>bzw</a:t>
            </a:r>
            <a:r>
              <a:rPr sz="1400" dirty="0"/>
              <a:t>. </a:t>
            </a:r>
            <a:r>
              <a:rPr sz="1400" dirty="0" err="1"/>
              <a:t>Bestrahlungsoption</a:t>
            </a:r>
            <a:endParaRPr sz="1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7920000" cy="142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9.7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Konsensbasiertes Statement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 err="1">
                          <a:latin typeface="Lucida Sans"/>
                        </a:rPr>
                        <a:t>Im</a:t>
                      </a:r>
                      <a:r>
                        <a:rPr sz="1000" b="0" i="0" u="none" dirty="0">
                          <a:latin typeface="Lucida Sans"/>
                        </a:rPr>
                        <a:t> Falle </a:t>
                      </a:r>
                      <a:r>
                        <a:rPr sz="1000" b="0" i="0" u="none" dirty="0" err="1">
                          <a:latin typeface="Lucida Sans"/>
                        </a:rPr>
                        <a:t>eines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lokoregionären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Rezidivs</a:t>
                      </a:r>
                      <a:r>
                        <a:rPr sz="1000" b="0" i="0" u="none" dirty="0">
                          <a:latin typeface="Lucida Sans"/>
                        </a:rPr>
                        <a:t> der </a:t>
                      </a:r>
                      <a:r>
                        <a:rPr sz="1000" b="0" i="0" u="none" dirty="0" err="1">
                          <a:latin typeface="Lucida Sans"/>
                        </a:rPr>
                        <a:t>Halslymphknoten</a:t>
                      </a:r>
                      <a:r>
                        <a:rPr sz="1000" b="0" i="0" u="none" dirty="0">
                          <a:latin typeface="Lucida Sans"/>
                        </a:rPr>
                        <a:t> </a:t>
                      </a:r>
                      <a:r>
                        <a:rPr sz="1000" b="0" i="0" u="none" dirty="0" err="1">
                          <a:latin typeface="Lucida Sans"/>
                        </a:rPr>
                        <a:t>eines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ursprünglichen</a:t>
                      </a:r>
                      <a:r>
                        <a:rPr sz="1000" b="0" i="0" u="none" dirty="0">
                          <a:latin typeface="Lucida Sans"/>
                        </a:rPr>
                        <a:t> Oropharynx- (</a:t>
                      </a:r>
                      <a:r>
                        <a:rPr sz="1000" b="0" i="0" u="none" dirty="0" err="1">
                          <a:latin typeface="Lucida Sans"/>
                        </a:rPr>
                        <a:t>unabhängig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vom</a:t>
                      </a:r>
                      <a:r>
                        <a:rPr sz="1000" b="0" i="0" u="none" dirty="0">
                          <a:latin typeface="Lucida Sans"/>
                        </a:rPr>
                        <a:t> HPV-Status)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Hypopharynxkarzinoms</a:t>
                      </a:r>
                      <a:r>
                        <a:rPr sz="1000" b="0" i="0" u="none" dirty="0">
                          <a:latin typeface="Lucida Sans"/>
                        </a:rPr>
                        <a:t> in </a:t>
                      </a:r>
                      <a:r>
                        <a:rPr sz="1000" b="0" i="0" u="none" dirty="0" err="1">
                          <a:latin typeface="Lucida Sans"/>
                        </a:rPr>
                        <a:t>vorbestrahltem</a:t>
                      </a:r>
                      <a:r>
                        <a:rPr sz="1000" b="0" i="0" u="none" dirty="0">
                          <a:latin typeface="Lucida Sans"/>
                        </a:rPr>
                        <a:t>/</a:t>
                      </a:r>
                      <a:r>
                        <a:rPr sz="1000" b="0" i="0" u="none" dirty="0" err="1">
                          <a:latin typeface="Lucida Sans"/>
                        </a:rPr>
                        <a:t>voroperiertem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Gebiet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bei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gegebener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funktionell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sinnvoller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Operabilität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Salvage-Neck dissection </a:t>
                      </a:r>
                      <a:r>
                        <a:rPr sz="1000" b="0" i="0" u="none" dirty="0" err="1">
                          <a:latin typeface="Lucida Sans"/>
                        </a:rPr>
                        <a:t>durchgeführt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t>Starker Konsens</a:t>
                      </a:r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t>017-082OL-1.0-9.7-2024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9: </a:t>
            </a:r>
            <a:r>
              <a:rPr sz="2400" dirty="0" err="1"/>
              <a:t>Behandlungsempfehlungen</a:t>
            </a:r>
            <a:r>
              <a:rPr sz="2400" dirty="0"/>
              <a:t> </a:t>
            </a:r>
            <a:r>
              <a:rPr sz="2400" dirty="0" err="1"/>
              <a:t>Residualtumor</a:t>
            </a:r>
            <a:r>
              <a:rPr sz="2400" dirty="0"/>
              <a:t>, </a:t>
            </a:r>
            <a:r>
              <a:rPr sz="2400" dirty="0" err="1"/>
              <a:t>Rezidiv</a:t>
            </a:r>
            <a:r>
              <a:rPr sz="2400" dirty="0"/>
              <a:t>, </a:t>
            </a:r>
            <a:r>
              <a:rPr sz="2400" dirty="0" err="1"/>
              <a:t>Zweitkarzinom</a:t>
            </a:r>
            <a:r>
              <a:rPr sz="2400" dirty="0"/>
              <a:t> und </a:t>
            </a:r>
            <a:r>
              <a:rPr sz="2400" dirty="0" err="1"/>
              <a:t>rezidivierende</a:t>
            </a:r>
            <a:r>
              <a:rPr sz="2400" dirty="0"/>
              <a:t> </a:t>
            </a:r>
            <a:r>
              <a:rPr sz="2400" dirty="0" err="1"/>
              <a:t>Metastasierung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9.1: </a:t>
            </a:r>
            <a:r>
              <a:rPr sz="1400" dirty="0" err="1"/>
              <a:t>Therapieempfehlung</a:t>
            </a:r>
            <a:r>
              <a:rPr sz="1400" dirty="0"/>
              <a:t> </a:t>
            </a:r>
            <a:r>
              <a:rPr sz="1400" dirty="0" err="1"/>
              <a:t>bei</a:t>
            </a:r>
            <a:r>
              <a:rPr sz="1400" dirty="0"/>
              <a:t> </a:t>
            </a:r>
            <a:r>
              <a:rPr sz="1400" dirty="0" err="1"/>
              <a:t>gegebener</a:t>
            </a:r>
            <a:r>
              <a:rPr sz="1400" dirty="0"/>
              <a:t> </a:t>
            </a:r>
            <a:r>
              <a:rPr sz="1400" dirty="0" err="1"/>
              <a:t>Operabilität</a:t>
            </a:r>
            <a:r>
              <a:rPr sz="1400" dirty="0"/>
              <a:t> </a:t>
            </a:r>
            <a:r>
              <a:rPr sz="1400" dirty="0" err="1"/>
              <a:t>bzw</a:t>
            </a:r>
            <a:r>
              <a:rPr sz="1400" dirty="0"/>
              <a:t>. </a:t>
            </a:r>
            <a:r>
              <a:rPr sz="1400" dirty="0" err="1"/>
              <a:t>Bestrahlungsoption</a:t>
            </a:r>
            <a:endParaRPr sz="1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7920000" cy="112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9.8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Konsensbasierte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Die </a:t>
                      </a:r>
                      <a:r>
                        <a:rPr sz="1000" b="0" i="0" u="none" dirty="0" err="1">
                          <a:latin typeface="Lucida Sans"/>
                        </a:rPr>
                        <a:t>Patienten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im</a:t>
                      </a:r>
                      <a:r>
                        <a:rPr sz="1000" b="0" i="0" u="none" dirty="0">
                          <a:latin typeface="Lucida Sans"/>
                        </a:rPr>
                        <a:t> Falle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Re-</a:t>
                      </a:r>
                      <a:r>
                        <a:rPr sz="1000" b="0" i="0" u="none" dirty="0" err="1">
                          <a:latin typeface="Lucida Sans"/>
                        </a:rPr>
                        <a:t>Bestrahlung</a:t>
                      </a:r>
                      <a:r>
                        <a:rPr sz="1000" b="0" i="0" u="none" dirty="0">
                          <a:latin typeface="Lucida Sans"/>
                        </a:rPr>
                        <a:t>  </a:t>
                      </a:r>
                      <a:r>
                        <a:rPr sz="1000" b="0" i="0" u="none" dirty="0" err="1">
                          <a:latin typeface="Lucida Sans"/>
                        </a:rPr>
                        <a:t>über</a:t>
                      </a:r>
                      <a:r>
                        <a:rPr sz="1000" b="0" i="0" u="none" dirty="0">
                          <a:latin typeface="Lucida Sans"/>
                        </a:rPr>
                        <a:t> das </a:t>
                      </a:r>
                      <a:r>
                        <a:rPr sz="1000" b="0" i="0" u="none" dirty="0" err="1">
                          <a:latin typeface="Lucida Sans"/>
                        </a:rPr>
                        <a:t>deutlich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erhöhte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Risiko</a:t>
                      </a:r>
                      <a:r>
                        <a:rPr sz="1000" b="0" i="0" u="none" dirty="0">
                          <a:latin typeface="Lucida Sans"/>
                        </a:rPr>
                        <a:t> von Grad IV </a:t>
                      </a:r>
                      <a:r>
                        <a:rPr sz="1000" b="0" i="0" u="none" dirty="0" err="1">
                          <a:latin typeface="Lucida Sans"/>
                        </a:rPr>
                        <a:t>Spätfolgen</a:t>
                      </a:r>
                      <a:r>
                        <a:rPr sz="1000" b="0" i="0" u="none" dirty="0">
                          <a:latin typeface="Lucida Sans"/>
                        </a:rPr>
                        <a:t> der </a:t>
                      </a:r>
                      <a:r>
                        <a:rPr sz="1000" b="0" i="0" u="none" dirty="0" err="1">
                          <a:latin typeface="Lucida Sans"/>
                        </a:rPr>
                        <a:t>Strahlentherapie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aufgeklärt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t>Starker Konsens</a:t>
                      </a:r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t>017-082OL-1.0-9.8-2024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9: </a:t>
            </a:r>
            <a:r>
              <a:rPr sz="2400" dirty="0" err="1"/>
              <a:t>Behandlungsempfehlungen</a:t>
            </a:r>
            <a:r>
              <a:rPr sz="2400" dirty="0"/>
              <a:t> </a:t>
            </a:r>
            <a:r>
              <a:rPr sz="2400" dirty="0" err="1"/>
              <a:t>Residualtumor</a:t>
            </a:r>
            <a:r>
              <a:rPr sz="2400" dirty="0"/>
              <a:t>, </a:t>
            </a:r>
            <a:r>
              <a:rPr sz="2400" dirty="0" err="1"/>
              <a:t>Rezidiv</a:t>
            </a:r>
            <a:r>
              <a:rPr sz="2400" dirty="0"/>
              <a:t>, </a:t>
            </a:r>
            <a:r>
              <a:rPr sz="2400" dirty="0" err="1"/>
              <a:t>Zweitkarzinom</a:t>
            </a:r>
            <a:r>
              <a:rPr sz="2400" dirty="0"/>
              <a:t> und </a:t>
            </a:r>
            <a:r>
              <a:rPr sz="2400" dirty="0" err="1"/>
              <a:t>rezidivierende</a:t>
            </a:r>
            <a:r>
              <a:rPr sz="2400" dirty="0"/>
              <a:t> </a:t>
            </a:r>
            <a:r>
              <a:rPr sz="2400" dirty="0" err="1"/>
              <a:t>Metastasierung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9.1: </a:t>
            </a:r>
            <a:r>
              <a:rPr sz="1400" dirty="0" err="1"/>
              <a:t>Therapieempfehlung</a:t>
            </a:r>
            <a:r>
              <a:rPr sz="1400" dirty="0"/>
              <a:t> </a:t>
            </a:r>
            <a:r>
              <a:rPr sz="1400" dirty="0" err="1"/>
              <a:t>bei</a:t>
            </a:r>
            <a:r>
              <a:rPr sz="1400" dirty="0"/>
              <a:t> </a:t>
            </a:r>
            <a:r>
              <a:rPr sz="1400" dirty="0" err="1"/>
              <a:t>gegebener</a:t>
            </a:r>
            <a:r>
              <a:rPr sz="1400" dirty="0"/>
              <a:t> </a:t>
            </a:r>
            <a:r>
              <a:rPr sz="1400" dirty="0" err="1"/>
              <a:t>Operabilität</a:t>
            </a:r>
            <a:r>
              <a:rPr sz="1400" dirty="0"/>
              <a:t> </a:t>
            </a:r>
            <a:r>
              <a:rPr sz="1400" dirty="0" err="1"/>
              <a:t>bzw</a:t>
            </a:r>
            <a:r>
              <a:rPr sz="1400" dirty="0"/>
              <a:t>. </a:t>
            </a:r>
            <a:r>
              <a:rPr sz="1400" dirty="0" err="1"/>
              <a:t>Bestrahlungsoption</a:t>
            </a:r>
            <a:endParaRPr sz="1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7920000" cy="234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9.9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Konsensbasierte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sz="1000" b="0" i="0" u="none" dirty="0">
                          <a:latin typeface="Lucida Sans"/>
                        </a:rPr>
                        <a:t>Bei </a:t>
                      </a:r>
                      <a:r>
                        <a:rPr sz="1000" b="0" i="0" u="none" dirty="0" err="1">
                          <a:latin typeface="Lucida Sans"/>
                        </a:rPr>
                        <a:t>lokoregionären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Rezidiven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Zweitkarzinomen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Bereich</a:t>
                      </a:r>
                      <a:r>
                        <a:rPr sz="1000" b="0" i="0" u="none" dirty="0">
                          <a:latin typeface="Lucida Sans"/>
                        </a:rPr>
                        <a:t> des Oro-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Hypopharynx </a:t>
                      </a:r>
                      <a:r>
                        <a:rPr sz="1000" b="0" i="0" u="none" dirty="0" err="1">
                          <a:latin typeface="Lucida Sans"/>
                        </a:rPr>
                        <a:t>im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vorbestrahlten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Gebiet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 dirty="0" err="1">
                          <a:latin typeface="Lucida Sans"/>
                        </a:rPr>
                        <a:t>bei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denen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R0-Resektion </a:t>
                      </a:r>
                      <a:r>
                        <a:rPr sz="1000" b="0" i="0" u="none" dirty="0" err="1">
                          <a:latin typeface="Lucida Sans"/>
                        </a:rPr>
                        <a:t>nicht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sinnvoll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möglich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ist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 dirty="0" err="1">
                          <a:latin typeface="Lucida Sans"/>
                        </a:rPr>
                        <a:t>kann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Re-</a:t>
                      </a:r>
                      <a:r>
                        <a:rPr sz="1000" b="0" i="0" u="none" dirty="0" err="1">
                          <a:latin typeface="Lucida Sans"/>
                        </a:rPr>
                        <a:t>Bestrahlung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möglichst</a:t>
                      </a:r>
                      <a:r>
                        <a:rPr sz="1000" b="0" i="0" u="none" dirty="0">
                          <a:latin typeface="Lucida Sans"/>
                        </a:rPr>
                        <a:t> in </a:t>
                      </a:r>
                      <a:r>
                        <a:rPr sz="1000" b="0" i="0" u="none" dirty="0" err="1">
                          <a:latin typeface="Lucida Sans"/>
                        </a:rPr>
                        <a:t>Kombination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simultanen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Chemotherapie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erfolgen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 dirty="0" err="1">
                          <a:latin typeface="Lucida Sans"/>
                        </a:rPr>
                        <a:t>wenn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folgende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Kriterien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erfüllt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sind</a:t>
                      </a:r>
                      <a:r>
                        <a:rPr sz="1000" b="0" i="0" u="none" dirty="0">
                          <a:latin typeface="Lucida Sans"/>
                        </a:rPr>
                        <a:t>:</a:t>
                      </a:r>
                    </a:p>
                    <a:p>
                      <a:pPr marL="171450" indent="-171450">
                        <a:buChar char="•"/>
                      </a:pPr>
                      <a:r>
                        <a:rPr sz="1000" b="0" i="0" u="none" dirty="0" err="1">
                          <a:latin typeface="Lucida Sans"/>
                        </a:rPr>
                        <a:t>ein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langes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Intervall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zur</a:t>
                      </a:r>
                      <a:r>
                        <a:rPr sz="1000" b="0" i="0" u="none" dirty="0">
                          <a:latin typeface="Lucida Sans"/>
                        </a:rPr>
                        <a:t> 1. </a:t>
                      </a:r>
                      <a:r>
                        <a:rPr sz="1000" b="0" i="0" u="none" dirty="0" err="1">
                          <a:latin typeface="Lucida Sans"/>
                        </a:rPr>
                        <a:t>Bestrahlungsserie</a:t>
                      </a:r>
                      <a:r>
                        <a:rPr sz="1000" b="0" i="0" u="none" dirty="0">
                          <a:latin typeface="Lucida Sans"/>
                        </a:rPr>
                        <a:t> (</a:t>
                      </a:r>
                      <a:r>
                        <a:rPr sz="1000" b="0" i="0" u="none" dirty="0" err="1">
                          <a:latin typeface="Lucida Sans"/>
                        </a:rPr>
                        <a:t>mindestens</a:t>
                      </a:r>
                      <a:r>
                        <a:rPr sz="1000" b="0" i="0" u="none" dirty="0">
                          <a:latin typeface="Lucida Sans"/>
                        </a:rPr>
                        <a:t> 6 </a:t>
                      </a:r>
                      <a:r>
                        <a:rPr sz="1000" b="0" i="0" u="none" dirty="0" err="1">
                          <a:latin typeface="Lucida Sans"/>
                        </a:rPr>
                        <a:t>Monate</a:t>
                      </a:r>
                      <a:r>
                        <a:rPr sz="1000" b="0" i="0" u="none" dirty="0">
                          <a:latin typeface="Lucida Sans"/>
                        </a:rPr>
                        <a:t>)</a:t>
                      </a:r>
                    </a:p>
                    <a:p>
                      <a:pPr marL="171450" indent="-171450">
                        <a:buChar char="•"/>
                      </a:pPr>
                      <a:r>
                        <a:rPr sz="1000" b="0" i="0" u="none" dirty="0" err="1">
                          <a:latin typeface="Lucida Sans"/>
                        </a:rPr>
                        <a:t>keine</a:t>
                      </a:r>
                      <a:r>
                        <a:rPr sz="1000" b="0" i="0" u="none" dirty="0">
                          <a:latin typeface="Lucida Sans"/>
                        </a:rPr>
                        <a:t> Grad IV </a:t>
                      </a:r>
                      <a:r>
                        <a:rPr sz="1000" b="0" i="0" u="none" dirty="0" err="1">
                          <a:latin typeface="Lucida Sans"/>
                        </a:rPr>
                        <a:t>Spätfolgen</a:t>
                      </a:r>
                      <a:r>
                        <a:rPr sz="1000" b="0" i="0" u="none" dirty="0">
                          <a:latin typeface="Lucida Sans"/>
                        </a:rPr>
                        <a:t> der 1. </a:t>
                      </a:r>
                      <a:r>
                        <a:rPr sz="1000" b="0" i="0" u="none" dirty="0" err="1">
                          <a:latin typeface="Lucida Sans"/>
                        </a:rPr>
                        <a:t>Bestrahlungsserie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erneut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zu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bestrahlenden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Bereich</a:t>
                      </a:r>
                      <a:endParaRPr sz="1000" b="0" i="0" u="none" dirty="0">
                        <a:latin typeface="Lucida Sans"/>
                      </a:endParaRPr>
                    </a:p>
                    <a:p>
                      <a:r>
                        <a:rPr sz="1000" b="0" i="0" u="none" dirty="0">
                          <a:latin typeface="Lucida Sans"/>
                        </a:rPr>
                        <a:t>Die </a:t>
                      </a:r>
                      <a:r>
                        <a:rPr sz="1000" b="0" i="0" u="none" dirty="0" err="1">
                          <a:latin typeface="Lucida Sans"/>
                        </a:rPr>
                        <a:t>simultane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Chemotherapie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kann</a:t>
                      </a:r>
                      <a:r>
                        <a:rPr sz="1000" b="0" i="0" u="none" dirty="0">
                          <a:latin typeface="Lucida Sans"/>
                        </a:rPr>
                        <a:t> analog </a:t>
                      </a:r>
                      <a:r>
                        <a:rPr sz="1000" b="0" i="0" u="none" dirty="0" err="1">
                          <a:latin typeface="Lucida Sans"/>
                        </a:rPr>
                        <a:t>zur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primären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Radiochemotherapie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ausgewählt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 Bei </a:t>
                      </a:r>
                      <a:r>
                        <a:rPr sz="1000" b="0" i="0" u="none" dirty="0" err="1">
                          <a:latin typeface="Lucida Sans"/>
                        </a:rPr>
                        <a:t>kurzem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Intervall</a:t>
                      </a:r>
                      <a:r>
                        <a:rPr sz="1000" b="0" i="0" u="none" dirty="0">
                          <a:latin typeface="Lucida Sans"/>
                        </a:rPr>
                        <a:t> (6-12 </a:t>
                      </a:r>
                      <a:r>
                        <a:rPr sz="1000" b="0" i="0" u="none" dirty="0" err="1">
                          <a:latin typeface="Lucida Sans"/>
                        </a:rPr>
                        <a:t>Monate</a:t>
                      </a:r>
                      <a:r>
                        <a:rPr sz="1000" b="0" i="0" u="none" dirty="0">
                          <a:latin typeface="Lucida Sans"/>
                        </a:rPr>
                        <a:t>) </a:t>
                      </a:r>
                      <a:r>
                        <a:rPr sz="1000" b="0" i="0" u="none" dirty="0" err="1">
                          <a:latin typeface="Lucida Sans"/>
                        </a:rPr>
                        <a:t>zur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vorherigen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Chemotherapie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</a:t>
                      </a:r>
                      <a:r>
                        <a:rPr sz="1000" b="0" i="0" u="none" dirty="0">
                          <a:latin typeface="Lucida Sans"/>
                        </a:rPr>
                        <a:t> alternatives </a:t>
                      </a:r>
                      <a:r>
                        <a:rPr sz="1000" b="0" i="0" u="none" dirty="0" err="1">
                          <a:latin typeface="Lucida Sans"/>
                        </a:rPr>
                        <a:t>Chemotherapieschema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bevorzugt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 sz="1000" b="0" i="0" u="none" dirty="0">
                        <a:latin typeface="Lucida Sans"/>
                      </a:endParaRP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t>Starker Konsens</a:t>
                      </a:r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t>017-082OL-1.0-9.9-2024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400"/>
              <a:t>Kapitel 4: Epidemiologie</a:t>
            </a:r>
          </a:p>
          <a:p>
            <a:r>
              <a:rPr sz="1400"/>
              <a:t>Kapitel 4.3: Risikofaktoren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7920000" cy="127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4.3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Konsensbasiertes Statement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>
                          <a:latin typeface="Lucida Sans"/>
                        </a:rPr>
                        <a:t>Hauptrisikofaktoren </a:t>
                      </a:r>
                      <a:r>
                        <a:rPr sz="1000" b="0" i="0" u="none" dirty="0">
                          <a:latin typeface="Lucida Sans"/>
                        </a:rPr>
                        <a:t>für </a:t>
                      </a:r>
                      <a:r>
                        <a:rPr sz="1000" b="0" i="0" u="none">
                          <a:latin typeface="Lucida Sans"/>
                        </a:rPr>
                        <a:t>das Auftreten </a:t>
                      </a:r>
                      <a:r>
                        <a:rPr sz="1000" b="0" i="0" u="none" dirty="0" err="1">
                          <a:latin typeface="Lucida Sans"/>
                        </a:rPr>
                        <a:t>eines</a:t>
                      </a:r>
                      <a:r>
                        <a:rPr sz="1000" b="0" i="0" u="none" dirty="0">
                          <a:latin typeface="Lucida Sans"/>
                        </a:rPr>
                        <a:t> Oro (HPV16/p16-negativ) </a:t>
                      </a:r>
                      <a:r>
                        <a:rPr sz="1000" b="0" i="0" u="none">
                          <a:latin typeface="Lucida Sans"/>
                        </a:rPr>
                        <a:t>- und </a:t>
                      </a:r>
                      <a:r>
                        <a:rPr sz="1000" b="0" i="0" u="none" dirty="0" err="1">
                          <a:latin typeface="Lucida Sans"/>
                        </a:rPr>
                        <a:t>Hypopharynxkarzinoms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sind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chronischer</a:t>
                      </a:r>
                      <a:r>
                        <a:rPr sz="1000" b="0" i="0" u="none" dirty="0">
                          <a:latin typeface="Lucida Sans"/>
                        </a:rPr>
                        <a:t> Tabak- </a:t>
                      </a:r>
                      <a:r>
                        <a:rPr sz="1000" b="0" i="0" u="none" err="1">
                          <a:latin typeface="Lucida Sans"/>
                        </a:rPr>
                        <a:t>oder</a:t>
                      </a:r>
                      <a:r>
                        <a:rPr sz="1000" b="0" i="0" u="none">
                          <a:latin typeface="Lucida Sans"/>
                        </a:rPr>
                        <a:t> Alkoholabusus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 dirty="0" err="1">
                          <a:latin typeface="Lucida Sans"/>
                        </a:rPr>
                        <a:t>wesentlich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seltener</a:t>
                      </a:r>
                      <a:r>
                        <a:rPr sz="1000" b="0" i="0" u="none">
                          <a:latin typeface="Lucida Sans"/>
                        </a:rPr>
                        <a:t> auch </a:t>
                      </a:r>
                      <a:r>
                        <a:rPr sz="1000" b="0" i="0" u="none" dirty="0" err="1">
                          <a:latin typeface="Lucida Sans"/>
                        </a:rPr>
                        <a:t>andere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Faktoren</a:t>
                      </a:r>
                      <a:r>
                        <a:rPr sz="1000" b="0" i="0" u="none" dirty="0">
                          <a:latin typeface="Lucida Sans"/>
                        </a:rPr>
                        <a:t>. </a:t>
                      </a:r>
                      <a:r>
                        <a:rPr sz="1000" b="0" i="0" u="none" err="1">
                          <a:latin typeface="Lucida Sans"/>
                        </a:rPr>
                        <a:t>Beide</a:t>
                      </a:r>
                      <a:r>
                        <a:rPr sz="1000" b="0" i="0" u="none">
                          <a:latin typeface="Lucida Sans"/>
                        </a:rPr>
                        <a:t> Tumorentitäten </a:t>
                      </a:r>
                      <a:r>
                        <a:rPr sz="1000" b="0" i="0" u="none" dirty="0" err="1">
                          <a:latin typeface="Lucida Sans"/>
                        </a:rPr>
                        <a:t>sind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daher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überwiegend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Noxen-getriggert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t>Starker Konsens</a:t>
                      </a:r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t>017-082OL-1.0-4.3-2024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  <p:graphicFrame>
        <p:nvGraphicFramePr>
          <p:cNvPr id="6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241315"/>
              </p:ext>
            </p:extLst>
          </p:nvPr>
        </p:nvGraphicFramePr>
        <p:xfrm>
          <a:off x="360000" y="3545100"/>
          <a:ext cx="7920000" cy="112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4.4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Konsensbasiertes</a:t>
                      </a:r>
                      <a:r>
                        <a:rPr dirty="0"/>
                        <a:t> Statement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 err="1">
                          <a:latin typeface="Lucida Sans"/>
                        </a:rPr>
                        <a:t>Beim</a:t>
                      </a:r>
                      <a:r>
                        <a:rPr sz="1000" b="0" i="0" u="none" dirty="0">
                          <a:latin typeface="Lucida Sans"/>
                        </a:rPr>
                        <a:t> HPV-</a:t>
                      </a:r>
                      <a:r>
                        <a:rPr sz="1000" b="0" i="0" u="none" dirty="0" err="1">
                          <a:latin typeface="Lucida Sans"/>
                        </a:rPr>
                        <a:t>assoziierten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Oropharynxkarzinom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handelt</a:t>
                      </a:r>
                      <a:r>
                        <a:rPr sz="1000" b="0" i="0" u="none" dirty="0">
                          <a:latin typeface="Lucida Sans"/>
                        </a:rPr>
                        <a:t> es </a:t>
                      </a:r>
                      <a:r>
                        <a:rPr sz="1000" b="0" i="0" u="none" err="1">
                          <a:latin typeface="Lucida Sans"/>
                        </a:rPr>
                        <a:t>sich</a:t>
                      </a:r>
                      <a:r>
                        <a:rPr sz="1000" b="0" i="0" u="none">
                          <a:latin typeface="Lucida Sans"/>
                        </a:rPr>
                        <a:t> um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genetisch</a:t>
                      </a:r>
                      <a:r>
                        <a:rPr sz="1000" b="0" i="0" u="none" dirty="0">
                          <a:latin typeface="Lucida Sans"/>
                        </a:rPr>
                        <a:t> diverse, </a:t>
                      </a:r>
                      <a:r>
                        <a:rPr sz="1000" b="0" i="0" u="none" dirty="0" err="1">
                          <a:latin typeface="Lucida Sans"/>
                        </a:rPr>
                        <a:t>vom</a:t>
                      </a:r>
                      <a:r>
                        <a:rPr sz="1000" b="0" i="0" u="none" dirty="0">
                          <a:latin typeface="Lucida Sans"/>
                        </a:rPr>
                        <a:t> HPV16-negativen </a:t>
                      </a:r>
                      <a:r>
                        <a:rPr sz="1000" b="0" i="0" u="none" err="1">
                          <a:latin typeface="Lucida Sans"/>
                        </a:rPr>
                        <a:t>Oropharynxkarzinomen</a:t>
                      </a:r>
                      <a:r>
                        <a:rPr sz="1000" b="0" i="0" u="none">
                          <a:latin typeface="Lucida Sans"/>
                        </a:rPr>
                        <a:t> unterscheidbare </a:t>
                      </a:r>
                      <a:r>
                        <a:rPr sz="1000" b="0" i="0" u="none" err="1">
                          <a:latin typeface="Lucida Sans"/>
                        </a:rPr>
                        <a:t>eigene</a:t>
                      </a:r>
                      <a:r>
                        <a:rPr sz="1000" b="0" i="0" u="none">
                          <a:latin typeface="Lucida Sans"/>
                        </a:rPr>
                        <a:t> Tumorentität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017-082OL-1.0-4.4-2024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602111"/>
              </p:ext>
            </p:extLst>
          </p:nvPr>
        </p:nvGraphicFramePr>
        <p:xfrm>
          <a:off x="363200" y="5047800"/>
          <a:ext cx="7920000" cy="112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4.5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err="1"/>
                        <a:t>Konsensbasierte</a:t>
                      </a:r>
                      <a:r>
                        <a:t> 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>
                          <a:latin typeface="Lucida Sans"/>
                        </a:rPr>
                        <a:t>Zur TNM-</a:t>
                      </a:r>
                      <a:r>
                        <a:rPr sz="1000" b="0" i="0" u="none" err="1">
                          <a:latin typeface="Lucida Sans"/>
                        </a:rPr>
                        <a:t>relevanten</a:t>
                      </a:r>
                      <a:r>
                        <a:rPr sz="1000" b="0" i="0" u="none">
                          <a:latin typeface="Lucida Sans"/>
                        </a:rPr>
                        <a:t> Einschätzung </a:t>
                      </a:r>
                      <a:r>
                        <a:rPr sz="1000" b="0" i="0" u="none" dirty="0">
                          <a:latin typeface="Lucida Sans"/>
                        </a:rPr>
                        <a:t>der HPV-16-Assoziation </a:t>
                      </a:r>
                      <a:r>
                        <a:rPr sz="1000" b="0" i="0" u="none" dirty="0" err="1">
                          <a:latin typeface="Lucida Sans"/>
                        </a:rPr>
                        <a:t>einer</a:t>
                      </a:r>
                      <a:r>
                        <a:rPr sz="1000" b="0" i="0" u="none" dirty="0">
                          <a:latin typeface="Lucida Sans"/>
                        </a:rPr>
                        <a:t> HPV-</a:t>
                      </a:r>
                      <a:r>
                        <a:rPr sz="1000" b="0" i="0" u="none" dirty="0" err="1">
                          <a:latin typeface="Lucida Sans"/>
                        </a:rPr>
                        <a:t>Infektion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</a:t>
                      </a:r>
                      <a:r>
                        <a:rPr sz="1000" b="0" i="0" u="none" dirty="0">
                          <a:latin typeface="Lucida Sans"/>
                        </a:rPr>
                        <a:t> die </a:t>
                      </a:r>
                      <a:r>
                        <a:rPr sz="1000" b="0" i="0" u="none">
                          <a:latin typeface="Lucida Sans"/>
                        </a:rPr>
                        <a:t>p16 Immunhistologie durchgeführt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017-082OL-1.0-4.5-2024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9: </a:t>
            </a:r>
            <a:r>
              <a:rPr sz="2400" dirty="0" err="1"/>
              <a:t>Behandlungsempfehlungen</a:t>
            </a:r>
            <a:r>
              <a:rPr sz="2400" dirty="0"/>
              <a:t> </a:t>
            </a:r>
            <a:r>
              <a:rPr sz="2400" dirty="0" err="1"/>
              <a:t>Residualtumor</a:t>
            </a:r>
            <a:r>
              <a:rPr sz="2400" dirty="0"/>
              <a:t>, </a:t>
            </a:r>
            <a:r>
              <a:rPr sz="2400" dirty="0" err="1"/>
              <a:t>Rezidiv</a:t>
            </a:r>
            <a:r>
              <a:rPr sz="2400" dirty="0"/>
              <a:t>, </a:t>
            </a:r>
            <a:r>
              <a:rPr sz="2400" dirty="0" err="1"/>
              <a:t>Zweitkarzinom</a:t>
            </a:r>
            <a:r>
              <a:rPr sz="2400" dirty="0"/>
              <a:t> und </a:t>
            </a:r>
            <a:r>
              <a:rPr sz="2400" dirty="0" err="1"/>
              <a:t>rezidivierende</a:t>
            </a:r>
            <a:r>
              <a:rPr sz="2400" dirty="0"/>
              <a:t> </a:t>
            </a:r>
            <a:r>
              <a:rPr sz="2400" dirty="0" err="1"/>
              <a:t>Metastasierung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9.1: </a:t>
            </a:r>
            <a:r>
              <a:rPr sz="1400" dirty="0" err="1"/>
              <a:t>Therapieempfehlung</a:t>
            </a:r>
            <a:r>
              <a:rPr sz="1400" dirty="0"/>
              <a:t> </a:t>
            </a:r>
            <a:r>
              <a:rPr sz="1400" dirty="0" err="1"/>
              <a:t>bei</a:t>
            </a:r>
            <a:r>
              <a:rPr sz="1400" dirty="0"/>
              <a:t> </a:t>
            </a:r>
            <a:r>
              <a:rPr sz="1400" dirty="0" err="1"/>
              <a:t>gegebener</a:t>
            </a:r>
            <a:r>
              <a:rPr sz="1400" dirty="0"/>
              <a:t> </a:t>
            </a:r>
            <a:r>
              <a:rPr sz="1400" dirty="0" err="1"/>
              <a:t>Operabilität</a:t>
            </a:r>
            <a:r>
              <a:rPr sz="1400" dirty="0"/>
              <a:t> </a:t>
            </a:r>
            <a:r>
              <a:rPr sz="1400" dirty="0" err="1"/>
              <a:t>bzw</a:t>
            </a:r>
            <a:r>
              <a:rPr sz="1400" dirty="0"/>
              <a:t>. </a:t>
            </a:r>
            <a:r>
              <a:rPr sz="1400" dirty="0" err="1"/>
              <a:t>Bestrahlungsoption</a:t>
            </a:r>
            <a:endParaRPr sz="1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7920000" cy="203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9.10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Konsensbasierte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sz="1000" b="0" i="0" u="none" dirty="0" err="1">
                          <a:latin typeface="Lucida Sans"/>
                        </a:rPr>
                        <a:t>Wenn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Re-</a:t>
                      </a:r>
                      <a:r>
                        <a:rPr sz="1000" b="0" i="0" u="none" dirty="0" err="1">
                          <a:latin typeface="Lucida Sans"/>
                        </a:rPr>
                        <a:t>Bestrahlung</a:t>
                      </a:r>
                      <a:r>
                        <a:rPr sz="1000" b="0" i="0" u="none" dirty="0">
                          <a:latin typeface="Lucida Sans"/>
                        </a:rPr>
                        <a:t> in </a:t>
                      </a:r>
                      <a:r>
                        <a:rPr sz="1000" b="0" i="0" u="none" dirty="0" err="1">
                          <a:latin typeface="Lucida Sans"/>
                        </a:rPr>
                        <a:t>kurativer</a:t>
                      </a:r>
                      <a:r>
                        <a:rPr sz="1000" b="0" i="0" u="none" dirty="0">
                          <a:latin typeface="Lucida Sans"/>
                        </a:rPr>
                        <a:t> Intention </a:t>
                      </a:r>
                      <a:r>
                        <a:rPr sz="1000" b="0" i="0" u="none" dirty="0" err="1">
                          <a:latin typeface="Lucida Sans"/>
                        </a:rPr>
                        <a:t>bei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lokoregionären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Rezidiv</a:t>
                      </a:r>
                      <a:r>
                        <a:rPr sz="1000" b="0" i="0" u="none" dirty="0">
                          <a:latin typeface="Lucida Sans"/>
                        </a:rPr>
                        <a:t>/</a:t>
                      </a:r>
                      <a:r>
                        <a:rPr sz="1000" b="0" i="0" u="none" dirty="0" err="1">
                          <a:latin typeface="Lucida Sans"/>
                        </a:rPr>
                        <a:t>Zweitkarzinom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durchgeführt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wird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 dirty="0" err="1">
                          <a:latin typeface="Lucida Sans"/>
                        </a:rPr>
                        <a:t>sollte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Gesamtdosis</a:t>
                      </a:r>
                      <a:r>
                        <a:rPr sz="1000" b="0" i="0" u="none" dirty="0">
                          <a:latin typeface="Lucida Sans"/>
                        </a:rPr>
                        <a:t> von ca. 60 </a:t>
                      </a:r>
                      <a:r>
                        <a:rPr sz="1000" b="0" i="0" u="none" dirty="0" err="1">
                          <a:latin typeface="Lucida Sans"/>
                        </a:rPr>
                        <a:t>Gy</a:t>
                      </a:r>
                      <a:r>
                        <a:rPr sz="1000" b="0" i="0" u="none" dirty="0">
                          <a:latin typeface="Lucida Sans"/>
                        </a:rPr>
                        <a:t> (2 </a:t>
                      </a:r>
                      <a:r>
                        <a:rPr sz="1000" b="0" i="0" u="none" dirty="0" err="1">
                          <a:latin typeface="Lucida Sans"/>
                        </a:rPr>
                        <a:t>Gy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Äquivalenzdosis</a:t>
                      </a:r>
                      <a:r>
                        <a:rPr sz="1000" b="0" i="0" u="none" dirty="0">
                          <a:latin typeface="Lucida Sans"/>
                        </a:rPr>
                        <a:t> für </a:t>
                      </a:r>
                      <a:r>
                        <a:rPr sz="1000" b="0" i="0" u="none" dirty="0" err="1">
                          <a:latin typeface="Lucida Sans"/>
                        </a:rPr>
                        <a:t>einen</a:t>
                      </a:r>
                      <a:r>
                        <a:rPr sz="1000" b="0" i="0" u="none" dirty="0">
                          <a:latin typeface="Lucida Sans"/>
                        </a:rPr>
                        <a:t> alpha/beta-Wert von 10 </a:t>
                      </a:r>
                      <a:r>
                        <a:rPr sz="1000" b="0" i="0" u="none" dirty="0" err="1">
                          <a:latin typeface="Lucida Sans"/>
                        </a:rPr>
                        <a:t>Gy</a:t>
                      </a:r>
                      <a:r>
                        <a:rPr sz="1000" b="0" i="0" u="none" dirty="0">
                          <a:latin typeface="Lucida Sans"/>
                        </a:rPr>
                        <a:t>) </a:t>
                      </a:r>
                      <a:r>
                        <a:rPr sz="1000" b="0" i="0" u="none" dirty="0" err="1">
                          <a:latin typeface="Lucida Sans"/>
                        </a:rPr>
                        <a:t>angestrebt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  <a:p>
                      <a:r>
                        <a:rPr sz="1000" b="0" i="0" u="none" dirty="0">
                          <a:latin typeface="Lucida Sans"/>
                        </a:rPr>
                        <a:t>Das CTV </a:t>
                      </a:r>
                      <a:r>
                        <a:rPr sz="1000" b="0" i="0" u="none" dirty="0" err="1">
                          <a:latin typeface="Lucida Sans"/>
                        </a:rPr>
                        <a:t>sollte</a:t>
                      </a:r>
                      <a:r>
                        <a:rPr sz="1000" b="0" i="0" u="none" dirty="0">
                          <a:latin typeface="Lucida Sans"/>
                        </a:rPr>
                        <a:t> in </a:t>
                      </a:r>
                      <a:r>
                        <a:rPr sz="1000" b="0" i="0" u="none" dirty="0" err="1">
                          <a:latin typeface="Lucida Sans"/>
                        </a:rPr>
                        <a:t>dieser</a:t>
                      </a:r>
                      <a:r>
                        <a:rPr sz="1000" b="0" i="0" u="none" dirty="0">
                          <a:latin typeface="Lucida Sans"/>
                        </a:rPr>
                        <a:t> Situation so </a:t>
                      </a:r>
                      <a:r>
                        <a:rPr sz="1000" b="0" i="0" u="none" dirty="0" err="1">
                          <a:latin typeface="Lucida Sans"/>
                        </a:rPr>
                        <a:t>klein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sinnvoll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möglich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gehalten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 (</a:t>
                      </a:r>
                      <a:r>
                        <a:rPr sz="1000" b="0" i="0" u="none" dirty="0" err="1">
                          <a:latin typeface="Lucida Sans"/>
                        </a:rPr>
                        <a:t>z.B.</a:t>
                      </a:r>
                      <a:r>
                        <a:rPr sz="1000" b="0" i="0" u="none" dirty="0">
                          <a:latin typeface="Lucida Sans"/>
                        </a:rPr>
                        <a:t> GTV + 5 mm), um das </a:t>
                      </a:r>
                      <a:r>
                        <a:rPr sz="1000" b="0" i="0" u="none" dirty="0" err="1">
                          <a:latin typeface="Lucida Sans"/>
                        </a:rPr>
                        <a:t>Volumen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Normalgewebe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 dirty="0" err="1">
                          <a:latin typeface="Lucida Sans"/>
                        </a:rPr>
                        <a:t>dass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kumulativ</a:t>
                      </a:r>
                      <a:r>
                        <a:rPr sz="1000" b="0" i="0" u="none" dirty="0">
                          <a:latin typeface="Lucida Sans"/>
                        </a:rPr>
                        <a:t> &gt;100 </a:t>
                      </a:r>
                      <a:r>
                        <a:rPr sz="1000" b="0" i="0" u="none" dirty="0" err="1">
                          <a:latin typeface="Lucida Sans"/>
                        </a:rPr>
                        <a:t>Gy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erhält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zu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minimieren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  <a:p>
                      <a:r>
                        <a:rPr sz="1000" b="0" i="0" u="none" dirty="0">
                          <a:latin typeface="Lucida Sans"/>
                        </a:rPr>
                        <a:t>Die </a:t>
                      </a:r>
                      <a:r>
                        <a:rPr sz="1000" b="0" i="0" u="none" dirty="0" err="1">
                          <a:latin typeface="Lucida Sans"/>
                        </a:rPr>
                        <a:t>Patienten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im</a:t>
                      </a:r>
                      <a:r>
                        <a:rPr sz="1000" b="0" i="0" u="none" dirty="0">
                          <a:latin typeface="Lucida Sans"/>
                        </a:rPr>
                        <a:t> Falle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Re-</a:t>
                      </a:r>
                      <a:r>
                        <a:rPr sz="1000" b="0" i="0" u="none" dirty="0" err="1">
                          <a:latin typeface="Lucida Sans"/>
                        </a:rPr>
                        <a:t>Bestrahlung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über</a:t>
                      </a:r>
                      <a:r>
                        <a:rPr sz="1000" b="0" i="0" u="none" dirty="0">
                          <a:latin typeface="Lucida Sans"/>
                        </a:rPr>
                        <a:t> das </a:t>
                      </a:r>
                      <a:r>
                        <a:rPr sz="1000" b="0" i="0" u="none" dirty="0" err="1">
                          <a:latin typeface="Lucida Sans"/>
                        </a:rPr>
                        <a:t>deutlich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erhöhte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Risiko</a:t>
                      </a:r>
                      <a:r>
                        <a:rPr sz="1000" b="0" i="0" u="none" dirty="0">
                          <a:latin typeface="Lucida Sans"/>
                        </a:rPr>
                        <a:t> von Grad IV </a:t>
                      </a:r>
                      <a:r>
                        <a:rPr sz="1000" b="0" i="0" u="none" dirty="0" err="1">
                          <a:latin typeface="Lucida Sans"/>
                        </a:rPr>
                        <a:t>Spätfolgen</a:t>
                      </a:r>
                      <a:r>
                        <a:rPr sz="1000" b="0" i="0" u="none" dirty="0">
                          <a:latin typeface="Lucida Sans"/>
                        </a:rPr>
                        <a:t> der </a:t>
                      </a:r>
                      <a:r>
                        <a:rPr sz="1000" b="0" i="0" u="none" dirty="0" err="1">
                          <a:latin typeface="Lucida Sans"/>
                        </a:rPr>
                        <a:t>Strahlentherapie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aufgeklärt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 sz="1000" b="0" i="0" u="none" dirty="0">
                        <a:latin typeface="Lucida Sans"/>
                      </a:endParaRP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t>Starker Konsens</a:t>
                      </a:r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t>017-082OL-1.0-9.10-2024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9: </a:t>
            </a:r>
            <a:r>
              <a:rPr sz="2400" dirty="0" err="1"/>
              <a:t>Behandlungsempfehlungen</a:t>
            </a:r>
            <a:r>
              <a:rPr sz="2400" dirty="0"/>
              <a:t> </a:t>
            </a:r>
            <a:r>
              <a:rPr sz="2400" dirty="0" err="1"/>
              <a:t>Residualtumor</a:t>
            </a:r>
            <a:r>
              <a:rPr sz="2400" dirty="0"/>
              <a:t>, </a:t>
            </a:r>
            <a:r>
              <a:rPr sz="2400" dirty="0" err="1"/>
              <a:t>Rezidiv</a:t>
            </a:r>
            <a:r>
              <a:rPr sz="2400" dirty="0"/>
              <a:t>, </a:t>
            </a:r>
            <a:r>
              <a:rPr sz="2400" dirty="0" err="1"/>
              <a:t>Zweitkarzinom</a:t>
            </a:r>
            <a:r>
              <a:rPr sz="2400" dirty="0"/>
              <a:t> und </a:t>
            </a:r>
            <a:r>
              <a:rPr sz="2400" dirty="0" err="1"/>
              <a:t>rezidivierende</a:t>
            </a:r>
            <a:r>
              <a:rPr sz="2400" dirty="0"/>
              <a:t> </a:t>
            </a:r>
            <a:r>
              <a:rPr sz="2400" dirty="0" err="1"/>
              <a:t>Metastasierung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9.2: </a:t>
            </a:r>
            <a:r>
              <a:rPr sz="1400" dirty="0" err="1"/>
              <a:t>Therapieempfehlung</a:t>
            </a:r>
            <a:r>
              <a:rPr sz="1400" dirty="0"/>
              <a:t> </a:t>
            </a:r>
            <a:r>
              <a:rPr sz="1400" dirty="0" err="1"/>
              <a:t>bei</a:t>
            </a:r>
            <a:r>
              <a:rPr sz="1400" dirty="0"/>
              <a:t> </a:t>
            </a:r>
            <a:r>
              <a:rPr sz="1400" dirty="0" err="1"/>
              <a:t>nicht</a:t>
            </a:r>
            <a:r>
              <a:rPr sz="1400" dirty="0"/>
              <a:t> </a:t>
            </a:r>
            <a:r>
              <a:rPr sz="1400" dirty="0" err="1"/>
              <a:t>gegebener</a:t>
            </a:r>
            <a:r>
              <a:rPr sz="1400" dirty="0"/>
              <a:t> </a:t>
            </a:r>
            <a:r>
              <a:rPr sz="1400" dirty="0" err="1"/>
              <a:t>Operabilität</a:t>
            </a:r>
            <a:r>
              <a:rPr sz="1400" dirty="0"/>
              <a:t> </a:t>
            </a:r>
            <a:r>
              <a:rPr sz="1400" dirty="0" err="1"/>
              <a:t>bzw</a:t>
            </a:r>
            <a:r>
              <a:rPr sz="1400" dirty="0"/>
              <a:t>. </a:t>
            </a:r>
            <a:r>
              <a:rPr sz="1400" dirty="0" err="1"/>
              <a:t>Bestrahlungsoption</a:t>
            </a:r>
            <a:endParaRPr sz="1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7920000" cy="142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9.11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Konsensbasierte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Der </a:t>
                      </a:r>
                      <a:r>
                        <a:rPr sz="1000" b="0" i="0" u="none" dirty="0" err="1">
                          <a:latin typeface="Lucida Sans"/>
                        </a:rPr>
                        <a:t>gegen</a:t>
                      </a:r>
                      <a:r>
                        <a:rPr sz="1000" b="0" i="0" u="none" dirty="0">
                          <a:latin typeface="Lucida Sans"/>
                        </a:rPr>
                        <a:t> den PD-1-Rezeptor </a:t>
                      </a:r>
                      <a:r>
                        <a:rPr sz="1000" b="0" i="0" u="none" dirty="0" err="1">
                          <a:latin typeface="Lucida Sans"/>
                        </a:rPr>
                        <a:t>gerichtete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Antikörper</a:t>
                      </a:r>
                      <a:r>
                        <a:rPr sz="1000" b="0" i="0" u="none" dirty="0">
                          <a:latin typeface="Lucida Sans"/>
                        </a:rPr>
                        <a:t> Pembrolizumab </a:t>
                      </a:r>
                      <a:r>
                        <a:rPr sz="1000" b="0" i="0" u="none" dirty="0" err="1">
                          <a:latin typeface="Lucida Sans"/>
                        </a:rPr>
                        <a:t>soll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bei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Patienten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metastasiertem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nicht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lokal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therapierbarem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rezidivierten</a:t>
                      </a:r>
                      <a:r>
                        <a:rPr sz="1000" b="0" i="0" u="none" dirty="0">
                          <a:latin typeface="Lucida Sans"/>
                        </a:rPr>
                        <a:t> Oro-, Hypopharynxkarzinom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PD-L1-exprimierenden Tumor- und </a:t>
                      </a:r>
                      <a:r>
                        <a:rPr sz="1000" b="0" i="0" u="none" dirty="0" err="1">
                          <a:latin typeface="Lucida Sans"/>
                        </a:rPr>
                        <a:t>Immunzellen</a:t>
                      </a:r>
                      <a:r>
                        <a:rPr sz="1000" b="0" i="0" u="none" dirty="0">
                          <a:latin typeface="Lucida Sans"/>
                        </a:rPr>
                        <a:t> (CPS ≥ 1) </a:t>
                      </a:r>
                      <a:r>
                        <a:rPr sz="1000" b="0" i="0" u="none" dirty="0" err="1">
                          <a:latin typeface="Lucida Sans"/>
                        </a:rPr>
                        <a:t>als</a:t>
                      </a:r>
                      <a:r>
                        <a:rPr sz="1000" b="0" i="0" u="none" dirty="0">
                          <a:latin typeface="Lucida Sans"/>
                        </a:rPr>
                        <a:t> first-line </a:t>
                      </a:r>
                      <a:r>
                        <a:rPr sz="1000" b="0" i="0" u="none" dirty="0" err="1">
                          <a:latin typeface="Lucida Sans"/>
                        </a:rPr>
                        <a:t>Monotherapie</a:t>
                      </a:r>
                      <a:r>
                        <a:rPr sz="1000" b="0" i="0" u="none" dirty="0">
                          <a:latin typeface="Lucida Sans"/>
                        </a:rPr>
                        <a:t> (</a:t>
                      </a:r>
                      <a:r>
                        <a:rPr sz="1000" b="0" i="0" u="none" dirty="0" err="1">
                          <a:latin typeface="Lucida Sans"/>
                        </a:rPr>
                        <a:t>vor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allem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bei</a:t>
                      </a:r>
                      <a:r>
                        <a:rPr sz="1000" b="0" i="0" u="none" dirty="0">
                          <a:latin typeface="Lucida Sans"/>
                        </a:rPr>
                        <a:t> CPS ≥ 20 und </a:t>
                      </a:r>
                      <a:r>
                        <a:rPr sz="1000" b="0" i="0" u="none" dirty="0" err="1">
                          <a:latin typeface="Lucida Sans"/>
                        </a:rPr>
                        <a:t>bei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geringer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Krankheitslast</a:t>
                      </a:r>
                      <a:r>
                        <a:rPr sz="1000" b="0" i="0" u="none" dirty="0">
                          <a:latin typeface="Lucida Sans"/>
                        </a:rPr>
                        <a:t>)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in </a:t>
                      </a:r>
                      <a:r>
                        <a:rPr sz="1000" b="0" i="0" u="none" dirty="0" err="1">
                          <a:latin typeface="Lucida Sans"/>
                        </a:rPr>
                        <a:t>Kombination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Platin und 5-Fluorouracil </a:t>
                      </a:r>
                      <a:r>
                        <a:rPr sz="1000" b="0" i="0" u="none" dirty="0" err="1">
                          <a:latin typeface="Lucida Sans"/>
                        </a:rPr>
                        <a:t>eingesetzt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t>Starker Konsens</a:t>
                      </a:r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t>017-082OL-1.0-9.11-2024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9: </a:t>
            </a:r>
            <a:r>
              <a:rPr sz="2400" dirty="0" err="1"/>
              <a:t>Behandlungsempfehlungen</a:t>
            </a:r>
            <a:r>
              <a:rPr sz="2400" dirty="0"/>
              <a:t> </a:t>
            </a:r>
            <a:r>
              <a:rPr sz="2400" dirty="0" err="1"/>
              <a:t>Residualtumor</a:t>
            </a:r>
            <a:r>
              <a:rPr sz="2400" dirty="0"/>
              <a:t>, </a:t>
            </a:r>
            <a:r>
              <a:rPr sz="2400" dirty="0" err="1"/>
              <a:t>Rezidiv</a:t>
            </a:r>
            <a:r>
              <a:rPr sz="2400" dirty="0"/>
              <a:t>, </a:t>
            </a:r>
            <a:r>
              <a:rPr sz="2400" dirty="0" err="1"/>
              <a:t>Zweitkarzinom</a:t>
            </a:r>
            <a:r>
              <a:rPr sz="2400" dirty="0"/>
              <a:t> und </a:t>
            </a:r>
            <a:r>
              <a:rPr sz="2400" dirty="0" err="1"/>
              <a:t>rezidivierende</a:t>
            </a:r>
            <a:r>
              <a:rPr sz="2400" dirty="0"/>
              <a:t> </a:t>
            </a:r>
            <a:r>
              <a:rPr sz="2400" dirty="0" err="1"/>
              <a:t>Metastasierung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9.2: </a:t>
            </a:r>
            <a:r>
              <a:rPr sz="1400" dirty="0" err="1"/>
              <a:t>Therapieempfehlung</a:t>
            </a:r>
            <a:r>
              <a:rPr sz="1400" dirty="0"/>
              <a:t> </a:t>
            </a:r>
            <a:r>
              <a:rPr sz="1400" dirty="0" err="1"/>
              <a:t>bei</a:t>
            </a:r>
            <a:r>
              <a:rPr sz="1400" dirty="0"/>
              <a:t> </a:t>
            </a:r>
            <a:r>
              <a:rPr sz="1400" dirty="0" err="1"/>
              <a:t>nicht</a:t>
            </a:r>
            <a:r>
              <a:rPr sz="1400" dirty="0"/>
              <a:t> </a:t>
            </a:r>
            <a:r>
              <a:rPr sz="1400" dirty="0" err="1"/>
              <a:t>gegebener</a:t>
            </a:r>
            <a:r>
              <a:rPr sz="1400" dirty="0"/>
              <a:t> </a:t>
            </a:r>
            <a:r>
              <a:rPr sz="1400" dirty="0" err="1"/>
              <a:t>Operabilität</a:t>
            </a:r>
            <a:r>
              <a:rPr sz="1400" dirty="0"/>
              <a:t> </a:t>
            </a:r>
            <a:r>
              <a:rPr sz="1400" dirty="0" err="1"/>
              <a:t>bzw</a:t>
            </a:r>
            <a:r>
              <a:rPr sz="1400" dirty="0"/>
              <a:t>. </a:t>
            </a:r>
            <a:r>
              <a:rPr sz="1400" dirty="0" err="1"/>
              <a:t>Bestrahlungsoption</a:t>
            </a:r>
            <a:endParaRPr sz="1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7920000" cy="142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9.12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Konsensbasierte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 err="1">
                          <a:latin typeface="Lucida Sans"/>
                        </a:rPr>
                        <a:t>Nach</a:t>
                      </a:r>
                      <a:r>
                        <a:rPr sz="1000" b="0" i="0" u="none" dirty="0">
                          <a:latin typeface="Lucida Sans"/>
                        </a:rPr>
                        <a:t> 4-6 </a:t>
                      </a:r>
                      <a:r>
                        <a:rPr sz="1000" b="0" i="0" u="none" dirty="0" err="1">
                          <a:latin typeface="Lucida Sans"/>
                        </a:rPr>
                        <a:t>Zyklen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solchen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Kombinationstherapie</a:t>
                      </a:r>
                      <a:r>
                        <a:rPr sz="1000" b="0" i="0" u="none" dirty="0">
                          <a:latin typeface="Lucida Sans"/>
                        </a:rPr>
                        <a:t> (</a:t>
                      </a:r>
                      <a:r>
                        <a:rPr sz="1000" b="0" i="0" u="none" dirty="0" err="1">
                          <a:latin typeface="Lucida Sans"/>
                        </a:rPr>
                        <a:t>Empfehlung</a:t>
                      </a:r>
                      <a:r>
                        <a:rPr sz="1000" b="0" i="0" u="none" dirty="0">
                          <a:latin typeface="Lucida Sans"/>
                        </a:rPr>
                        <a:t> 9.11) </a:t>
                      </a:r>
                      <a:r>
                        <a:rPr sz="1000" b="0" i="0" u="none" dirty="0" err="1">
                          <a:latin typeface="Lucida Sans"/>
                        </a:rPr>
                        <a:t>soll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bei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nicht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progredienter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Erkrankung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Erhaltungstherapie</a:t>
                      </a:r>
                      <a:r>
                        <a:rPr sz="1000" b="0" i="0" u="none" dirty="0">
                          <a:latin typeface="Lucida Sans"/>
                        </a:rPr>
                        <a:t> bis </a:t>
                      </a:r>
                      <a:r>
                        <a:rPr sz="1000" b="0" i="0" u="none" dirty="0" err="1">
                          <a:latin typeface="Lucida Sans"/>
                        </a:rPr>
                        <a:t>zum</a:t>
                      </a:r>
                      <a:r>
                        <a:rPr sz="1000" b="0" i="0" u="none" dirty="0">
                          <a:latin typeface="Lucida Sans"/>
                        </a:rPr>
                        <a:t> Progress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Unverträglichkeit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Pembrolizumab </a:t>
                      </a:r>
                      <a:r>
                        <a:rPr sz="1000" b="0" i="0" u="none" dirty="0" err="1">
                          <a:latin typeface="Lucida Sans"/>
                        </a:rPr>
                        <a:t>bei</a:t>
                      </a:r>
                      <a:r>
                        <a:rPr sz="1000" b="0" i="0" u="none" dirty="0">
                          <a:latin typeface="Lucida Sans"/>
                        </a:rPr>
                        <a:t> PD-L1 </a:t>
                      </a:r>
                      <a:r>
                        <a:rPr sz="1000" b="0" i="0" u="none" dirty="0" err="1">
                          <a:latin typeface="Lucida Sans"/>
                        </a:rPr>
                        <a:t>positiven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Patienten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bzw</a:t>
                      </a:r>
                      <a:r>
                        <a:rPr sz="1000" b="0" i="0" u="none" dirty="0">
                          <a:latin typeface="Lucida Sans"/>
                        </a:rPr>
                        <a:t>. </a:t>
                      </a:r>
                      <a:r>
                        <a:rPr sz="1000" b="0" i="0" u="none" dirty="0" err="1">
                          <a:latin typeface="Lucida Sans"/>
                        </a:rPr>
                        <a:t>bei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negativem</a:t>
                      </a:r>
                      <a:r>
                        <a:rPr sz="1000" b="0" i="0" u="none" dirty="0">
                          <a:latin typeface="Lucida Sans"/>
                        </a:rPr>
                        <a:t> PD-L1 Status (CPS &lt; 1)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Cetuximab </a:t>
                      </a:r>
                      <a:r>
                        <a:rPr sz="1000" b="0" i="0" u="none" dirty="0" err="1">
                          <a:latin typeface="Lucida Sans"/>
                        </a:rPr>
                        <a:t>nach</a:t>
                      </a:r>
                      <a:r>
                        <a:rPr sz="1000" b="0" i="0" u="none" dirty="0">
                          <a:latin typeface="Lucida Sans"/>
                        </a:rPr>
                        <a:t> EXTREME/</a:t>
                      </a:r>
                      <a:r>
                        <a:rPr sz="1000" b="0" i="0" u="none" dirty="0" err="1">
                          <a:latin typeface="Lucida Sans"/>
                        </a:rPr>
                        <a:t>TPEx-Protokoll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erfolgen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t>Starker Konsens</a:t>
                      </a:r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t>017-082OL-1.0-9.12-2024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9: </a:t>
            </a:r>
            <a:r>
              <a:rPr sz="2400" dirty="0" err="1"/>
              <a:t>Behandlungsempfehlungen</a:t>
            </a:r>
            <a:r>
              <a:rPr sz="2400" dirty="0"/>
              <a:t> </a:t>
            </a:r>
            <a:r>
              <a:rPr sz="2400" dirty="0" err="1"/>
              <a:t>Residualtumor</a:t>
            </a:r>
            <a:r>
              <a:rPr sz="2400" dirty="0"/>
              <a:t>, </a:t>
            </a:r>
            <a:r>
              <a:rPr sz="2400" dirty="0" err="1"/>
              <a:t>Rezidiv</a:t>
            </a:r>
            <a:r>
              <a:rPr sz="2400" dirty="0"/>
              <a:t>, </a:t>
            </a:r>
            <a:r>
              <a:rPr sz="2400" dirty="0" err="1"/>
              <a:t>Zweitkarzinom</a:t>
            </a:r>
            <a:r>
              <a:rPr sz="2400" dirty="0"/>
              <a:t> und </a:t>
            </a:r>
            <a:r>
              <a:rPr sz="2400" dirty="0" err="1"/>
              <a:t>rezidivierende</a:t>
            </a:r>
            <a:r>
              <a:rPr sz="2400" dirty="0"/>
              <a:t> </a:t>
            </a:r>
            <a:r>
              <a:rPr sz="2400" dirty="0" err="1"/>
              <a:t>Metastasierung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9.2: </a:t>
            </a:r>
            <a:r>
              <a:rPr sz="1400" dirty="0" err="1"/>
              <a:t>Therapieempfehlung</a:t>
            </a:r>
            <a:r>
              <a:rPr sz="1400" dirty="0"/>
              <a:t> </a:t>
            </a:r>
            <a:r>
              <a:rPr sz="1400" dirty="0" err="1"/>
              <a:t>bei</a:t>
            </a:r>
            <a:r>
              <a:rPr sz="1400" dirty="0"/>
              <a:t> </a:t>
            </a:r>
            <a:r>
              <a:rPr sz="1400" dirty="0" err="1"/>
              <a:t>nicht</a:t>
            </a:r>
            <a:r>
              <a:rPr sz="1400" dirty="0"/>
              <a:t> </a:t>
            </a:r>
            <a:r>
              <a:rPr sz="1400" dirty="0" err="1"/>
              <a:t>gegebener</a:t>
            </a:r>
            <a:r>
              <a:rPr sz="1400" dirty="0"/>
              <a:t> </a:t>
            </a:r>
            <a:r>
              <a:rPr sz="1400" dirty="0" err="1"/>
              <a:t>Operabilität</a:t>
            </a:r>
            <a:r>
              <a:rPr sz="1400" dirty="0"/>
              <a:t> </a:t>
            </a:r>
            <a:r>
              <a:rPr sz="1400" dirty="0" err="1"/>
              <a:t>bzw</a:t>
            </a:r>
            <a:r>
              <a:rPr sz="1400" dirty="0"/>
              <a:t>. </a:t>
            </a:r>
            <a:r>
              <a:rPr sz="1400" dirty="0" err="1"/>
              <a:t>Bestrahlungsoption</a:t>
            </a:r>
            <a:endParaRPr sz="1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7920000" cy="157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9.13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Konsensbasierte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Bei </a:t>
                      </a:r>
                      <a:r>
                        <a:rPr sz="1000" b="0" i="0" u="none" dirty="0" err="1">
                          <a:latin typeface="Lucida Sans"/>
                        </a:rPr>
                        <a:t>Patienten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metastasiertem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nicht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lokal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therapierbarem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rezidivierten</a:t>
                      </a:r>
                      <a:r>
                        <a:rPr sz="1000" b="0" i="0" u="none" dirty="0">
                          <a:latin typeface="Lucida Sans"/>
                        </a:rPr>
                        <a:t> Oro-, Hypopharynxkarzinom in </a:t>
                      </a:r>
                      <a:r>
                        <a:rPr sz="1000" b="0" i="0" u="none" dirty="0" err="1">
                          <a:latin typeface="Lucida Sans"/>
                        </a:rPr>
                        <a:t>gutem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Allgemeinzustand</a:t>
                      </a:r>
                      <a:r>
                        <a:rPr sz="1000" b="0" i="0" u="none" dirty="0">
                          <a:latin typeface="Lucida Sans"/>
                        </a:rPr>
                        <a:t> (ECOG PS ≤ 1), die </a:t>
                      </a:r>
                      <a:r>
                        <a:rPr sz="1000" b="0" i="0" u="none" dirty="0" err="1">
                          <a:latin typeface="Lucida Sans"/>
                        </a:rPr>
                        <a:t>immunhistologisch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keine</a:t>
                      </a:r>
                      <a:r>
                        <a:rPr sz="1000" b="0" i="0" u="none" dirty="0">
                          <a:latin typeface="Lucida Sans"/>
                        </a:rPr>
                        <a:t> PD-L1 </a:t>
                      </a:r>
                      <a:r>
                        <a:rPr sz="1000" b="0" i="0" u="none" dirty="0" err="1">
                          <a:latin typeface="Lucida Sans"/>
                        </a:rPr>
                        <a:t>exprimierenden</a:t>
                      </a:r>
                      <a:r>
                        <a:rPr sz="1000" b="0" i="0" u="none" dirty="0">
                          <a:latin typeface="Lucida Sans"/>
                        </a:rPr>
                        <a:t> Tumor-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Immunzellen</a:t>
                      </a:r>
                      <a:r>
                        <a:rPr sz="1000" b="0" i="0" u="none" dirty="0">
                          <a:latin typeface="Lucida Sans"/>
                        </a:rPr>
                        <a:t> (CPS &lt; 1) </a:t>
                      </a:r>
                      <a:r>
                        <a:rPr sz="1000" b="0" i="0" u="none" dirty="0" err="1">
                          <a:latin typeface="Lucida Sans"/>
                        </a:rPr>
                        <a:t>aufweisen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 dirty="0" err="1">
                          <a:latin typeface="Lucida Sans"/>
                        </a:rPr>
                        <a:t>sollte</a:t>
                      </a:r>
                      <a:r>
                        <a:rPr sz="1000" b="0" i="0" u="none" dirty="0">
                          <a:latin typeface="Lucida Sans"/>
                        </a:rPr>
                        <a:t> Cetuximab </a:t>
                      </a:r>
                      <a:r>
                        <a:rPr sz="1000" b="0" i="0" u="none" dirty="0" err="1">
                          <a:latin typeface="Lucida Sans"/>
                        </a:rPr>
                        <a:t>als</a:t>
                      </a:r>
                      <a:r>
                        <a:rPr sz="1000" b="0" i="0" u="none" dirty="0">
                          <a:latin typeface="Lucida Sans"/>
                        </a:rPr>
                        <a:t> first-line </a:t>
                      </a:r>
                      <a:r>
                        <a:rPr sz="1000" b="0" i="0" u="none" dirty="0" err="1">
                          <a:latin typeface="Lucida Sans"/>
                        </a:rPr>
                        <a:t>Therapie</a:t>
                      </a:r>
                      <a:r>
                        <a:rPr sz="1000" b="0" i="0" u="none" dirty="0">
                          <a:latin typeface="Lucida Sans"/>
                        </a:rPr>
                        <a:t> in </a:t>
                      </a:r>
                      <a:r>
                        <a:rPr sz="1000" b="0" i="0" u="none" dirty="0" err="1">
                          <a:latin typeface="Lucida Sans"/>
                        </a:rPr>
                        <a:t>Kombination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Platin (</a:t>
                      </a:r>
                      <a:r>
                        <a:rPr sz="1000" b="0" i="0" u="none" dirty="0" err="1">
                          <a:latin typeface="Lucida Sans"/>
                        </a:rPr>
                        <a:t>vorzugsweise</a:t>
                      </a:r>
                      <a:r>
                        <a:rPr sz="1000" b="0" i="0" u="none" dirty="0">
                          <a:latin typeface="Lucida Sans"/>
                        </a:rPr>
                        <a:t> Cisplatin) und 5-Fluorouracil (EXTREME-</a:t>
                      </a:r>
                      <a:r>
                        <a:rPr sz="1000" b="0" i="0" u="none" dirty="0" err="1">
                          <a:latin typeface="Lucida Sans"/>
                        </a:rPr>
                        <a:t>Protokoll</a:t>
                      </a:r>
                      <a:r>
                        <a:rPr sz="1000" b="0" i="0" u="none" dirty="0">
                          <a:latin typeface="Lucida Sans"/>
                        </a:rPr>
                        <a:t>)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Docetaxel an Stelle von 5-FU (</a:t>
                      </a:r>
                      <a:r>
                        <a:rPr sz="1000" b="0" i="0" u="none" dirty="0" err="1">
                          <a:latin typeface="Lucida Sans"/>
                        </a:rPr>
                        <a:t>TPEx-Protokoll</a:t>
                      </a:r>
                      <a:r>
                        <a:rPr sz="1000" b="0" i="0" u="none" dirty="0">
                          <a:latin typeface="Lucida Sans"/>
                        </a:rPr>
                        <a:t>) </a:t>
                      </a:r>
                      <a:r>
                        <a:rPr sz="1000" b="0" i="0" u="none" dirty="0" err="1">
                          <a:latin typeface="Lucida Sans"/>
                        </a:rPr>
                        <a:t>eingesetzt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t>Starker Konsens</a:t>
                      </a:r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t>017-082OL-1.0-9.13-2024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9: </a:t>
            </a:r>
            <a:r>
              <a:rPr sz="2400" dirty="0" err="1"/>
              <a:t>Behandlungsempfehlungen</a:t>
            </a:r>
            <a:r>
              <a:rPr sz="2400" dirty="0"/>
              <a:t> </a:t>
            </a:r>
            <a:r>
              <a:rPr sz="2400" dirty="0" err="1"/>
              <a:t>Residualtumor</a:t>
            </a:r>
            <a:r>
              <a:rPr sz="2400" dirty="0"/>
              <a:t>, </a:t>
            </a:r>
            <a:r>
              <a:rPr sz="2400" dirty="0" err="1"/>
              <a:t>Rezidiv</a:t>
            </a:r>
            <a:r>
              <a:rPr sz="2400" dirty="0"/>
              <a:t>, </a:t>
            </a:r>
            <a:r>
              <a:rPr sz="2400" dirty="0" err="1"/>
              <a:t>Zweitkarzinom</a:t>
            </a:r>
            <a:r>
              <a:rPr sz="2400" dirty="0"/>
              <a:t> und </a:t>
            </a:r>
            <a:r>
              <a:rPr sz="2400" dirty="0" err="1"/>
              <a:t>rezidivierende</a:t>
            </a:r>
            <a:r>
              <a:rPr sz="2400" dirty="0"/>
              <a:t> </a:t>
            </a:r>
            <a:r>
              <a:rPr sz="2400" dirty="0" err="1"/>
              <a:t>Metastasierung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9.2: </a:t>
            </a:r>
            <a:r>
              <a:rPr sz="1400" dirty="0" err="1"/>
              <a:t>Therapieempfehlung</a:t>
            </a:r>
            <a:r>
              <a:rPr sz="1400" dirty="0"/>
              <a:t> </a:t>
            </a:r>
            <a:r>
              <a:rPr sz="1400" dirty="0" err="1"/>
              <a:t>bei</a:t>
            </a:r>
            <a:r>
              <a:rPr sz="1400" dirty="0"/>
              <a:t> </a:t>
            </a:r>
            <a:r>
              <a:rPr sz="1400" dirty="0" err="1"/>
              <a:t>nicht</a:t>
            </a:r>
            <a:r>
              <a:rPr sz="1400" dirty="0"/>
              <a:t> </a:t>
            </a:r>
            <a:r>
              <a:rPr sz="1400" dirty="0" err="1"/>
              <a:t>gegebener</a:t>
            </a:r>
            <a:r>
              <a:rPr sz="1400" dirty="0"/>
              <a:t> </a:t>
            </a:r>
            <a:r>
              <a:rPr sz="1400" dirty="0" err="1"/>
              <a:t>Operabilität</a:t>
            </a:r>
            <a:r>
              <a:rPr sz="1400" dirty="0"/>
              <a:t> </a:t>
            </a:r>
            <a:r>
              <a:rPr sz="1400" dirty="0" err="1"/>
              <a:t>bzw</a:t>
            </a:r>
            <a:r>
              <a:rPr sz="1400" dirty="0"/>
              <a:t>. </a:t>
            </a:r>
            <a:r>
              <a:rPr sz="1400" dirty="0" err="1"/>
              <a:t>Bestrahlungsoption</a:t>
            </a:r>
            <a:endParaRPr sz="1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7920000" cy="142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9.14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Konsensbasierte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 err="1">
                          <a:latin typeface="Lucida Sans"/>
                        </a:rPr>
                        <a:t>Nach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platinbasierten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Vortherapie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kann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insbesondere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bei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Patienten</a:t>
                      </a:r>
                      <a:r>
                        <a:rPr sz="1000" b="0" i="0" u="none" dirty="0">
                          <a:latin typeface="Lucida Sans"/>
                        </a:rPr>
                        <a:t>, die für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kombinierte</a:t>
                      </a:r>
                      <a:r>
                        <a:rPr sz="1000" b="0" i="0" u="none" dirty="0">
                          <a:latin typeface="Lucida Sans"/>
                        </a:rPr>
                        <a:t> Chemo(</a:t>
                      </a:r>
                      <a:r>
                        <a:rPr sz="1000" b="0" i="0" u="none" dirty="0" err="1">
                          <a:latin typeface="Lucida Sans"/>
                        </a:rPr>
                        <a:t>immun</a:t>
                      </a:r>
                      <a:r>
                        <a:rPr sz="1000" b="0" i="0" u="none" dirty="0">
                          <a:latin typeface="Lucida Sans"/>
                        </a:rPr>
                        <a:t>)</a:t>
                      </a:r>
                      <a:r>
                        <a:rPr sz="1000" b="0" i="0" u="none" dirty="0" err="1">
                          <a:latin typeface="Lucida Sans"/>
                        </a:rPr>
                        <a:t>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nicht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geeignet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sind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bei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denen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geringer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Remissionsdruck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besteht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 dirty="0" err="1">
                          <a:latin typeface="Lucida Sans"/>
                        </a:rPr>
                        <a:t>anstelle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Monotherapie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Pembrolizumab </a:t>
                      </a:r>
                      <a:r>
                        <a:rPr sz="1000" b="0" i="0" u="none" dirty="0" err="1">
                          <a:latin typeface="Lucida Sans"/>
                        </a:rPr>
                        <a:t>auch</a:t>
                      </a:r>
                      <a:r>
                        <a:rPr sz="1000" b="0" i="0" u="none" dirty="0">
                          <a:latin typeface="Lucida Sans"/>
                        </a:rPr>
                        <a:t> Nivolumab </a:t>
                      </a:r>
                      <a:r>
                        <a:rPr sz="1000" b="0" i="0" u="none" dirty="0" err="1">
                          <a:latin typeface="Lucida Sans"/>
                        </a:rPr>
                        <a:t>als</a:t>
                      </a:r>
                      <a:r>
                        <a:rPr sz="1000" b="0" i="0" u="none" dirty="0">
                          <a:latin typeface="Lucida Sans"/>
                        </a:rPr>
                        <a:t> first-line </a:t>
                      </a:r>
                      <a:r>
                        <a:rPr sz="1000" b="0" i="0" u="none" dirty="0" err="1">
                          <a:latin typeface="Lucida Sans"/>
                        </a:rPr>
                        <a:t>Monotherapie</a:t>
                      </a:r>
                      <a:r>
                        <a:rPr sz="1000" b="0" i="0" u="none" dirty="0">
                          <a:latin typeface="Lucida Sans"/>
                        </a:rPr>
                        <a:t> (</a:t>
                      </a:r>
                      <a:r>
                        <a:rPr sz="1000" b="0" i="0" u="none" dirty="0" err="1">
                          <a:latin typeface="Lucida Sans"/>
                        </a:rPr>
                        <a:t>unabhängig</a:t>
                      </a:r>
                      <a:r>
                        <a:rPr sz="1000" b="0" i="0" u="none" dirty="0">
                          <a:latin typeface="Lucida Sans"/>
                        </a:rPr>
                        <a:t> von der PD-L1 Expression) </a:t>
                      </a:r>
                      <a:r>
                        <a:rPr sz="1000" b="0" i="0" u="none" dirty="0" err="1">
                          <a:latin typeface="Lucida Sans"/>
                        </a:rPr>
                        <a:t>erwogen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t>Starker Konsens</a:t>
                      </a:r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t>017-082OL-1.0-9.14-2024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9: </a:t>
            </a:r>
            <a:r>
              <a:rPr sz="2400" dirty="0" err="1"/>
              <a:t>Behandlungsempfehlungen</a:t>
            </a:r>
            <a:r>
              <a:rPr sz="2400" dirty="0"/>
              <a:t> </a:t>
            </a:r>
            <a:r>
              <a:rPr sz="2400" dirty="0" err="1"/>
              <a:t>Residualtumor</a:t>
            </a:r>
            <a:r>
              <a:rPr sz="2400" dirty="0"/>
              <a:t>, </a:t>
            </a:r>
            <a:r>
              <a:rPr sz="2400" dirty="0" err="1"/>
              <a:t>Rezidiv</a:t>
            </a:r>
            <a:r>
              <a:rPr sz="2400" dirty="0"/>
              <a:t>, </a:t>
            </a:r>
            <a:r>
              <a:rPr sz="2400" dirty="0" err="1"/>
              <a:t>Zweitkarzinom</a:t>
            </a:r>
            <a:r>
              <a:rPr sz="2400" dirty="0"/>
              <a:t> und </a:t>
            </a:r>
            <a:r>
              <a:rPr sz="2400" dirty="0" err="1"/>
              <a:t>rezidivierende</a:t>
            </a:r>
            <a:r>
              <a:rPr sz="2400" dirty="0"/>
              <a:t> </a:t>
            </a:r>
            <a:r>
              <a:rPr sz="2400" dirty="0" err="1"/>
              <a:t>Metastasierung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9.2: </a:t>
            </a:r>
            <a:r>
              <a:rPr sz="1400" dirty="0" err="1"/>
              <a:t>Therapieempfehlung</a:t>
            </a:r>
            <a:r>
              <a:rPr sz="1400" dirty="0"/>
              <a:t> </a:t>
            </a:r>
            <a:r>
              <a:rPr sz="1400" dirty="0" err="1"/>
              <a:t>bei</a:t>
            </a:r>
            <a:r>
              <a:rPr sz="1400" dirty="0"/>
              <a:t> </a:t>
            </a:r>
            <a:r>
              <a:rPr sz="1400" dirty="0" err="1"/>
              <a:t>nicht</a:t>
            </a:r>
            <a:r>
              <a:rPr sz="1400" dirty="0"/>
              <a:t> </a:t>
            </a:r>
            <a:r>
              <a:rPr sz="1400" dirty="0" err="1"/>
              <a:t>gegebener</a:t>
            </a:r>
            <a:r>
              <a:rPr sz="1400" dirty="0"/>
              <a:t> </a:t>
            </a:r>
            <a:r>
              <a:rPr sz="1400" dirty="0" err="1"/>
              <a:t>Operabilität</a:t>
            </a:r>
            <a:r>
              <a:rPr sz="1400" dirty="0"/>
              <a:t> </a:t>
            </a:r>
            <a:r>
              <a:rPr sz="1400" dirty="0" err="1"/>
              <a:t>bzw</a:t>
            </a:r>
            <a:r>
              <a:rPr sz="1400" dirty="0"/>
              <a:t>. </a:t>
            </a:r>
            <a:r>
              <a:rPr sz="1400" dirty="0" err="1"/>
              <a:t>Bestrahlungsoption</a:t>
            </a:r>
            <a:endParaRPr sz="1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7920000" cy="157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9.15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Konsensbasierte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Bei </a:t>
                      </a:r>
                      <a:r>
                        <a:rPr sz="1000" b="0" i="0" u="none" dirty="0" err="1">
                          <a:latin typeface="Lucida Sans"/>
                        </a:rPr>
                        <a:t>Patienten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metastasiertem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nicht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lokal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therapierbarem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rezidivierten</a:t>
                      </a:r>
                      <a:r>
                        <a:rPr sz="1000" b="0" i="0" u="none" dirty="0">
                          <a:latin typeface="Lucida Sans"/>
                        </a:rPr>
                        <a:t> Oro-, Hypopharynxkarzinom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CPS &lt; 1, die für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Kombinationstherapie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Cisplatin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5-FU </a:t>
                      </a:r>
                      <a:r>
                        <a:rPr sz="1000" b="0" i="0" u="none" dirty="0" err="1">
                          <a:latin typeface="Lucida Sans"/>
                        </a:rPr>
                        <a:t>ungeeignet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sind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 dirty="0" err="1">
                          <a:latin typeface="Lucida Sans"/>
                        </a:rPr>
                        <a:t>kann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Kombinationstherapie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Docetaxel (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Paclitaxel) und Cetuximab,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Nivolumab </a:t>
                      </a:r>
                      <a:r>
                        <a:rPr sz="1000" b="0" i="0" u="none" dirty="0" err="1">
                          <a:latin typeface="Lucida Sans"/>
                        </a:rPr>
                        <a:t>Monotherapie</a:t>
                      </a:r>
                      <a:r>
                        <a:rPr sz="1000" b="0" i="0" u="none" dirty="0">
                          <a:latin typeface="Lucida Sans"/>
                        </a:rPr>
                        <a:t> (</a:t>
                      </a:r>
                      <a:r>
                        <a:rPr sz="1000" b="0" i="0" u="none" dirty="0" err="1">
                          <a:latin typeface="Lucida Sans"/>
                        </a:rPr>
                        <a:t>nach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vorheriger</a:t>
                      </a:r>
                      <a:r>
                        <a:rPr sz="1000" b="0" i="0" u="none" dirty="0">
                          <a:latin typeface="Lucida Sans"/>
                        </a:rPr>
                        <a:t> Platin-</a:t>
                      </a:r>
                      <a:r>
                        <a:rPr sz="1000" b="0" i="0" u="none" dirty="0" err="1">
                          <a:latin typeface="Lucida Sans"/>
                        </a:rPr>
                        <a:t>basierter</a:t>
                      </a:r>
                      <a:r>
                        <a:rPr sz="1000" b="0" i="0" u="none" dirty="0">
                          <a:latin typeface="Lucida Sans"/>
                        </a:rPr>
                        <a:t> Radio-Chemo-,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alleiniger</a:t>
                      </a:r>
                      <a:r>
                        <a:rPr sz="1000" b="0" i="0" u="none" dirty="0">
                          <a:latin typeface="Lucida Sans"/>
                        </a:rPr>
                        <a:t> Platin-</a:t>
                      </a:r>
                      <a:r>
                        <a:rPr sz="1000" b="0" i="0" u="none" dirty="0" err="1">
                          <a:latin typeface="Lucida Sans"/>
                        </a:rPr>
                        <a:t>basierter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Chemotherapie</a:t>
                      </a:r>
                      <a:r>
                        <a:rPr sz="1000" b="0" i="0" u="none" dirty="0">
                          <a:latin typeface="Lucida Sans"/>
                        </a:rPr>
                        <a:t>) </a:t>
                      </a:r>
                      <a:r>
                        <a:rPr sz="1000" b="0" i="0" u="none" dirty="0" err="1">
                          <a:latin typeface="Lucida Sans"/>
                        </a:rPr>
                        <a:t>eingesetzt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t>Starker Konsens</a:t>
                      </a:r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t>017-082OL-1.0-9.15-2024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9: </a:t>
            </a:r>
            <a:r>
              <a:rPr sz="2400" dirty="0" err="1"/>
              <a:t>Behandlungsempfehlungen</a:t>
            </a:r>
            <a:r>
              <a:rPr sz="2400" dirty="0"/>
              <a:t> </a:t>
            </a:r>
            <a:r>
              <a:rPr sz="2400" dirty="0" err="1"/>
              <a:t>Residualtumor</a:t>
            </a:r>
            <a:r>
              <a:rPr sz="2400" dirty="0"/>
              <a:t>, </a:t>
            </a:r>
            <a:r>
              <a:rPr sz="2400" dirty="0" err="1"/>
              <a:t>Rezidiv</a:t>
            </a:r>
            <a:r>
              <a:rPr sz="2400" dirty="0"/>
              <a:t>, </a:t>
            </a:r>
            <a:r>
              <a:rPr sz="2400" dirty="0" err="1"/>
              <a:t>Zweitkarzinom</a:t>
            </a:r>
            <a:r>
              <a:rPr sz="2400" dirty="0"/>
              <a:t> und </a:t>
            </a:r>
            <a:r>
              <a:rPr sz="2400" dirty="0" err="1"/>
              <a:t>rezidivierende</a:t>
            </a:r>
            <a:r>
              <a:rPr sz="2400" dirty="0"/>
              <a:t> </a:t>
            </a:r>
            <a:r>
              <a:rPr sz="2400" dirty="0" err="1"/>
              <a:t>Metastasierung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9.2: </a:t>
            </a:r>
            <a:r>
              <a:rPr sz="1400" dirty="0" err="1"/>
              <a:t>Therapieempfehlung</a:t>
            </a:r>
            <a:r>
              <a:rPr sz="1400" dirty="0"/>
              <a:t> </a:t>
            </a:r>
            <a:r>
              <a:rPr sz="1400" dirty="0" err="1"/>
              <a:t>bei</a:t>
            </a:r>
            <a:r>
              <a:rPr sz="1400" dirty="0"/>
              <a:t> </a:t>
            </a:r>
            <a:r>
              <a:rPr sz="1400" dirty="0" err="1"/>
              <a:t>nicht</a:t>
            </a:r>
            <a:r>
              <a:rPr sz="1400" dirty="0"/>
              <a:t> </a:t>
            </a:r>
            <a:r>
              <a:rPr sz="1400" dirty="0" err="1"/>
              <a:t>gegebener</a:t>
            </a:r>
            <a:r>
              <a:rPr sz="1400" dirty="0"/>
              <a:t> </a:t>
            </a:r>
            <a:r>
              <a:rPr sz="1400" dirty="0" err="1"/>
              <a:t>Operabilität</a:t>
            </a:r>
            <a:r>
              <a:rPr sz="1400" dirty="0"/>
              <a:t> </a:t>
            </a:r>
            <a:r>
              <a:rPr sz="1400" dirty="0" err="1"/>
              <a:t>bzw</a:t>
            </a:r>
            <a:r>
              <a:rPr sz="1400" dirty="0"/>
              <a:t>. </a:t>
            </a:r>
            <a:r>
              <a:rPr sz="1400" dirty="0" err="1"/>
              <a:t>Bestrahlungsoption</a:t>
            </a:r>
            <a:endParaRPr sz="1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7920000" cy="157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9.16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Konsensbasierte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Bei </a:t>
                      </a:r>
                      <a:r>
                        <a:rPr sz="1000" b="0" i="0" u="none" dirty="0" err="1">
                          <a:latin typeface="Lucida Sans"/>
                        </a:rPr>
                        <a:t>Patienten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metastasiertem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nicht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lokal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therapierbarem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rezidivierten</a:t>
                      </a:r>
                      <a:r>
                        <a:rPr sz="1000" b="0" i="0" u="none" dirty="0">
                          <a:latin typeface="Lucida Sans"/>
                        </a:rPr>
                        <a:t> Oro-, Hypopharynxkarzinom in </a:t>
                      </a:r>
                      <a:r>
                        <a:rPr sz="1000" b="0" i="0" u="none" dirty="0" err="1">
                          <a:latin typeface="Lucida Sans"/>
                        </a:rPr>
                        <a:t>reduziertem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Allgemeinzustand</a:t>
                      </a:r>
                      <a:r>
                        <a:rPr sz="1000" b="0" i="0" u="none" dirty="0">
                          <a:latin typeface="Lucida Sans"/>
                        </a:rPr>
                        <a:t> (ECOG PS ≥ 2) und </a:t>
                      </a:r>
                      <a:r>
                        <a:rPr sz="1000" b="0" i="0" u="none" dirty="0" err="1">
                          <a:latin typeface="Lucida Sans"/>
                        </a:rPr>
                        <a:t>gegebenen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Kontraindikationen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zur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Immuntherapie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primär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Monotherapie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 dirty="0" err="1">
                          <a:latin typeface="Lucida Sans"/>
                        </a:rPr>
                        <a:t>beispielsweise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Docetaxel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Cetuximab (off label), </a:t>
                      </a:r>
                      <a:r>
                        <a:rPr sz="1000" b="0" i="0" u="none" dirty="0" err="1">
                          <a:latin typeface="Lucida Sans"/>
                        </a:rPr>
                        <a:t>erwogen</a:t>
                      </a:r>
                      <a:r>
                        <a:rPr sz="1000" b="0" i="0" u="none" dirty="0">
                          <a:latin typeface="Lucida Sans"/>
                        </a:rPr>
                        <a:t> und </a:t>
                      </a:r>
                      <a:r>
                        <a:rPr sz="1000" b="0" i="0" u="none" dirty="0" err="1">
                          <a:latin typeface="Lucida Sans"/>
                        </a:rPr>
                        <a:t>gegen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alleinige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symptomorientierte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Supportivtherapie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abgewogen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t>Starker Konsens</a:t>
                      </a:r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t>017-082OL-1.0-9.16-2024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9: </a:t>
            </a:r>
            <a:r>
              <a:rPr sz="2400" dirty="0" err="1"/>
              <a:t>Behandlungsempfehlungen</a:t>
            </a:r>
            <a:r>
              <a:rPr sz="2400" dirty="0"/>
              <a:t> </a:t>
            </a:r>
            <a:r>
              <a:rPr sz="2400" dirty="0" err="1"/>
              <a:t>Residualtumor</a:t>
            </a:r>
            <a:r>
              <a:rPr sz="2400" dirty="0"/>
              <a:t>, </a:t>
            </a:r>
            <a:r>
              <a:rPr sz="2400" dirty="0" err="1"/>
              <a:t>Rezidiv</a:t>
            </a:r>
            <a:r>
              <a:rPr sz="2400" dirty="0"/>
              <a:t>, </a:t>
            </a:r>
            <a:r>
              <a:rPr sz="2400" dirty="0" err="1"/>
              <a:t>Zweitkarzinom</a:t>
            </a:r>
            <a:r>
              <a:rPr sz="2400" dirty="0"/>
              <a:t> und </a:t>
            </a:r>
            <a:r>
              <a:rPr sz="2400" dirty="0" err="1"/>
              <a:t>rezidivierende</a:t>
            </a:r>
            <a:r>
              <a:rPr sz="2400" dirty="0"/>
              <a:t> </a:t>
            </a:r>
            <a:r>
              <a:rPr sz="2400" dirty="0" err="1"/>
              <a:t>Metastasierung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9.2: </a:t>
            </a:r>
            <a:r>
              <a:rPr sz="1400" dirty="0" err="1"/>
              <a:t>Therapieempfehlung</a:t>
            </a:r>
            <a:r>
              <a:rPr sz="1400" dirty="0"/>
              <a:t> </a:t>
            </a:r>
            <a:r>
              <a:rPr sz="1400" dirty="0" err="1"/>
              <a:t>bei</a:t>
            </a:r>
            <a:r>
              <a:rPr sz="1400" dirty="0"/>
              <a:t> </a:t>
            </a:r>
            <a:r>
              <a:rPr sz="1400" dirty="0" err="1"/>
              <a:t>nicht</a:t>
            </a:r>
            <a:r>
              <a:rPr sz="1400" dirty="0"/>
              <a:t> </a:t>
            </a:r>
            <a:r>
              <a:rPr sz="1400" dirty="0" err="1"/>
              <a:t>gegebener</a:t>
            </a:r>
            <a:r>
              <a:rPr sz="1400" dirty="0"/>
              <a:t> </a:t>
            </a:r>
            <a:r>
              <a:rPr sz="1400" dirty="0" err="1"/>
              <a:t>Operabilität</a:t>
            </a:r>
            <a:r>
              <a:rPr sz="1400" dirty="0"/>
              <a:t> </a:t>
            </a:r>
            <a:r>
              <a:rPr sz="1400" dirty="0" err="1"/>
              <a:t>bzw</a:t>
            </a:r>
            <a:r>
              <a:rPr sz="1400" dirty="0"/>
              <a:t>. </a:t>
            </a:r>
            <a:r>
              <a:rPr sz="1400" dirty="0" err="1"/>
              <a:t>Bestrahlungsoption</a:t>
            </a:r>
            <a:endParaRPr sz="1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7920000" cy="127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9.17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Konsensbasierte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 err="1">
                          <a:latin typeface="Lucida Sans"/>
                        </a:rPr>
                        <a:t>Nach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Versagen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primären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platinhaltigen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Kombinationstherapie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Cetuximab </a:t>
                      </a:r>
                      <a:r>
                        <a:rPr sz="1000" b="0" i="0" u="none" dirty="0" err="1">
                          <a:latin typeface="Lucida Sans"/>
                        </a:rPr>
                        <a:t>sollte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Zweitlinientherapie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einem</a:t>
                      </a:r>
                      <a:r>
                        <a:rPr sz="1000" b="0" i="0" u="none" dirty="0">
                          <a:latin typeface="Lucida Sans"/>
                        </a:rPr>
                        <a:t> Checkpoint-Inhibitor (Pembrolizumab [TPS&gt;/=50%]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Nivolumab </a:t>
                      </a:r>
                      <a:r>
                        <a:rPr sz="1000" b="0" i="0" u="none" dirty="0" err="1">
                          <a:latin typeface="Lucida Sans"/>
                        </a:rPr>
                        <a:t>als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Monotherapie</a:t>
                      </a:r>
                      <a:r>
                        <a:rPr sz="1000" b="0" i="0" u="none" dirty="0">
                          <a:latin typeface="Lucida Sans"/>
                        </a:rPr>
                        <a:t>) </a:t>
                      </a:r>
                      <a:r>
                        <a:rPr sz="1000" b="0" i="0" u="none" dirty="0" err="1">
                          <a:latin typeface="Lucida Sans"/>
                        </a:rPr>
                        <a:t>durchgeführt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endParaRPr sz="1000" b="0" i="0" u="none" dirty="0">
                        <a:latin typeface="Lucida Sans"/>
                      </a:endParaRP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t>Starker Konsens</a:t>
                      </a:r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t>017-082OL-1.0-9.17-2024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9: </a:t>
            </a:r>
            <a:r>
              <a:rPr sz="2400" dirty="0" err="1"/>
              <a:t>Behandlungsempfehlungen</a:t>
            </a:r>
            <a:r>
              <a:rPr sz="2400" dirty="0"/>
              <a:t> </a:t>
            </a:r>
            <a:r>
              <a:rPr sz="2400" dirty="0" err="1"/>
              <a:t>Residualtumor</a:t>
            </a:r>
            <a:r>
              <a:rPr sz="2400" dirty="0"/>
              <a:t>, </a:t>
            </a:r>
            <a:r>
              <a:rPr sz="2400" dirty="0" err="1"/>
              <a:t>Rezidiv</a:t>
            </a:r>
            <a:r>
              <a:rPr sz="2400" dirty="0"/>
              <a:t>, </a:t>
            </a:r>
            <a:r>
              <a:rPr sz="2400" dirty="0" err="1"/>
              <a:t>Zweitkarzinom</a:t>
            </a:r>
            <a:r>
              <a:rPr sz="2400" dirty="0"/>
              <a:t> und </a:t>
            </a:r>
            <a:r>
              <a:rPr sz="2400" dirty="0" err="1"/>
              <a:t>rezidivierende</a:t>
            </a:r>
            <a:r>
              <a:rPr sz="2400" dirty="0"/>
              <a:t> </a:t>
            </a:r>
            <a:r>
              <a:rPr sz="2400" dirty="0" err="1"/>
              <a:t>Metastasierung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9.2: </a:t>
            </a:r>
            <a:r>
              <a:rPr sz="1400" dirty="0" err="1"/>
              <a:t>Therapieempfehlung</a:t>
            </a:r>
            <a:r>
              <a:rPr sz="1400" dirty="0"/>
              <a:t> </a:t>
            </a:r>
            <a:r>
              <a:rPr sz="1400" dirty="0" err="1"/>
              <a:t>bei</a:t>
            </a:r>
            <a:r>
              <a:rPr sz="1400" dirty="0"/>
              <a:t> </a:t>
            </a:r>
            <a:r>
              <a:rPr sz="1400" dirty="0" err="1"/>
              <a:t>nicht</a:t>
            </a:r>
            <a:r>
              <a:rPr sz="1400" dirty="0"/>
              <a:t> </a:t>
            </a:r>
            <a:r>
              <a:rPr sz="1400" dirty="0" err="1"/>
              <a:t>gegebener</a:t>
            </a:r>
            <a:r>
              <a:rPr sz="1400" dirty="0"/>
              <a:t> </a:t>
            </a:r>
            <a:r>
              <a:rPr sz="1400" dirty="0" err="1"/>
              <a:t>Operabilität</a:t>
            </a:r>
            <a:r>
              <a:rPr sz="1400" dirty="0"/>
              <a:t> </a:t>
            </a:r>
            <a:r>
              <a:rPr sz="1400" dirty="0" err="1"/>
              <a:t>bzw</a:t>
            </a:r>
            <a:r>
              <a:rPr sz="1400" dirty="0"/>
              <a:t>. </a:t>
            </a:r>
            <a:r>
              <a:rPr sz="1400" dirty="0" err="1"/>
              <a:t>Bestrahlungsoption</a:t>
            </a:r>
            <a:endParaRPr sz="1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7920000" cy="127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9.18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Konsensbasierte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 err="1">
                          <a:latin typeface="Lucida Sans"/>
                        </a:rPr>
                        <a:t>Nach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Versagen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primären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platinhaltigen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Kombinationstherapie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Pembrolizumab </a:t>
                      </a:r>
                      <a:r>
                        <a:rPr sz="1000" b="0" i="0" u="none" dirty="0" err="1">
                          <a:latin typeface="Lucida Sans"/>
                        </a:rPr>
                        <a:t>kann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Zweitlinientherapie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Docetaxel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Paclitaxel, </a:t>
                      </a:r>
                      <a:r>
                        <a:rPr sz="1000" b="0" i="0" u="none" dirty="0" err="1">
                          <a:latin typeface="Lucida Sans"/>
                        </a:rPr>
                        <a:t>ggf</a:t>
                      </a:r>
                      <a:r>
                        <a:rPr sz="1000" b="0" i="0" u="none" dirty="0">
                          <a:latin typeface="Lucida Sans"/>
                        </a:rPr>
                        <a:t>. in </a:t>
                      </a:r>
                      <a:r>
                        <a:rPr sz="1000" b="0" i="0" u="none" dirty="0" err="1">
                          <a:latin typeface="Lucida Sans"/>
                        </a:rPr>
                        <a:t>Kombination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Cetuximab (off label), </a:t>
                      </a:r>
                      <a:r>
                        <a:rPr sz="1000" b="0" i="0" u="none" dirty="0" err="1">
                          <a:latin typeface="Lucida Sans"/>
                        </a:rPr>
                        <a:t>durchgeführt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t>Starker Konsens</a:t>
                      </a:r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t>017-082OL-1.0-9.18-2024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9: </a:t>
            </a:r>
            <a:r>
              <a:rPr sz="2400" dirty="0" err="1"/>
              <a:t>Behandlungsempfehlungen</a:t>
            </a:r>
            <a:r>
              <a:rPr sz="2400" dirty="0"/>
              <a:t> </a:t>
            </a:r>
            <a:r>
              <a:rPr sz="2400" dirty="0" err="1"/>
              <a:t>Residualtumor</a:t>
            </a:r>
            <a:r>
              <a:rPr sz="2400" dirty="0"/>
              <a:t>, </a:t>
            </a:r>
            <a:r>
              <a:rPr sz="2400" dirty="0" err="1"/>
              <a:t>Rezidiv</a:t>
            </a:r>
            <a:r>
              <a:rPr sz="2400" dirty="0"/>
              <a:t>, </a:t>
            </a:r>
            <a:r>
              <a:rPr sz="2400" dirty="0" err="1"/>
              <a:t>Zweitkarzinom</a:t>
            </a:r>
            <a:r>
              <a:rPr sz="2400" dirty="0"/>
              <a:t> und </a:t>
            </a:r>
            <a:r>
              <a:rPr sz="2400" dirty="0" err="1"/>
              <a:t>rezidivierende</a:t>
            </a:r>
            <a:r>
              <a:rPr sz="2400" dirty="0"/>
              <a:t> </a:t>
            </a:r>
            <a:r>
              <a:rPr sz="2400" dirty="0" err="1"/>
              <a:t>Metastasierung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9.2: </a:t>
            </a:r>
            <a:r>
              <a:rPr sz="1400" dirty="0" err="1"/>
              <a:t>Therapieempfehlung</a:t>
            </a:r>
            <a:r>
              <a:rPr sz="1400" dirty="0"/>
              <a:t> </a:t>
            </a:r>
            <a:r>
              <a:rPr sz="1400" dirty="0" err="1"/>
              <a:t>bei</a:t>
            </a:r>
            <a:r>
              <a:rPr sz="1400" dirty="0"/>
              <a:t> </a:t>
            </a:r>
            <a:r>
              <a:rPr sz="1400" dirty="0" err="1"/>
              <a:t>nicht</a:t>
            </a:r>
            <a:r>
              <a:rPr sz="1400" dirty="0"/>
              <a:t> </a:t>
            </a:r>
            <a:r>
              <a:rPr sz="1400" dirty="0" err="1"/>
              <a:t>gegebener</a:t>
            </a:r>
            <a:r>
              <a:rPr sz="1400" dirty="0"/>
              <a:t> </a:t>
            </a:r>
            <a:r>
              <a:rPr sz="1400" dirty="0" err="1"/>
              <a:t>Operabilität</a:t>
            </a:r>
            <a:r>
              <a:rPr sz="1400" dirty="0"/>
              <a:t> </a:t>
            </a:r>
            <a:r>
              <a:rPr sz="1400" dirty="0" err="1"/>
              <a:t>bzw</a:t>
            </a:r>
            <a:r>
              <a:rPr sz="1400" dirty="0"/>
              <a:t>. </a:t>
            </a:r>
            <a:r>
              <a:rPr sz="1400" dirty="0" err="1"/>
              <a:t>Bestrahlungsoption</a:t>
            </a:r>
            <a:endParaRPr sz="1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7920000" cy="127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9.19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Konsensbasierte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 err="1">
                          <a:latin typeface="Lucida Sans"/>
                        </a:rPr>
                        <a:t>Nach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Versagen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Erstlinientherapie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Pembrolizumab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Nivolumab </a:t>
                      </a:r>
                      <a:r>
                        <a:rPr sz="1000" b="0" i="0" u="none" dirty="0" err="1">
                          <a:latin typeface="Lucida Sans"/>
                        </a:rPr>
                        <a:t>als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Monotherapie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kann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Zweitlinientherapie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Platin/5-FU und Cetuximab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Docetaxel </a:t>
                      </a:r>
                      <a:r>
                        <a:rPr sz="1000" b="0" i="0" u="none" dirty="0" err="1">
                          <a:latin typeface="Lucida Sans"/>
                        </a:rPr>
                        <a:t>bzw</a:t>
                      </a:r>
                      <a:r>
                        <a:rPr sz="1000" b="0" i="0" u="none" dirty="0">
                          <a:latin typeface="Lucida Sans"/>
                        </a:rPr>
                        <a:t>. Paclitaxel und Cetuximab </a:t>
                      </a:r>
                      <a:r>
                        <a:rPr sz="1000" b="0" i="0" u="none" dirty="0" err="1">
                          <a:latin typeface="Lucida Sans"/>
                        </a:rPr>
                        <a:t>durchgeführt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t>Starker Konsens</a:t>
                      </a:r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t>017-082OL-1.0-9.19-2024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400" dirty="0" err="1"/>
              <a:t>Kapitel</a:t>
            </a:r>
            <a:r>
              <a:rPr sz="2400" dirty="0"/>
              <a:t> 4: </a:t>
            </a:r>
            <a:r>
              <a:rPr sz="2400" dirty="0" err="1"/>
              <a:t>Epidemiologie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4.3: </a:t>
            </a:r>
            <a:r>
              <a:rPr sz="1400" dirty="0" err="1"/>
              <a:t>Risikofaktoren</a:t>
            </a:r>
            <a:endParaRPr sz="1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7920000" cy="112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4.6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Konsensbasiertes Statement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5%-23% der p16-positiven </a:t>
                      </a:r>
                      <a:r>
                        <a:rPr sz="1000" b="0" i="0" u="none" dirty="0" err="1">
                          <a:latin typeface="Lucida Sans"/>
                        </a:rPr>
                        <a:t>Oropharynxkarzinome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sind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nach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Verifikation</a:t>
                      </a:r>
                      <a:r>
                        <a:rPr sz="1000" b="0" i="0" u="none">
                          <a:latin typeface="Lucida Sans"/>
                        </a:rPr>
                        <a:t> durch </a:t>
                      </a:r>
                      <a:r>
                        <a:rPr sz="1000" b="0" i="0" u="none" dirty="0">
                          <a:latin typeface="Lucida Sans"/>
                        </a:rPr>
                        <a:t>“Polymerase Chain Reaction” (PCR</a:t>
                      </a:r>
                      <a:r>
                        <a:rPr sz="1000" b="0" i="0" u="none">
                          <a:latin typeface="Lucida Sans"/>
                        </a:rPr>
                        <a:t>) und “In-Situ </a:t>
                      </a:r>
                      <a:r>
                        <a:rPr sz="1000" b="0" i="0" u="none" dirty="0">
                          <a:latin typeface="Lucida Sans"/>
                        </a:rPr>
                        <a:t>Hybridization” HPV16-negativ.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t>Starker Konsens</a:t>
                      </a:r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t>017-082OL-1.0-4.6-2024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  <p:graphicFrame>
        <p:nvGraphicFramePr>
          <p:cNvPr id="6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490439"/>
              </p:ext>
            </p:extLst>
          </p:nvPr>
        </p:nvGraphicFramePr>
        <p:xfrm>
          <a:off x="355312" y="3429000"/>
          <a:ext cx="7920000" cy="127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4.7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Konsensbasiertes Statement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sz="1000" b="0" i="0" u="none" dirty="0">
                          <a:latin typeface="Lucida Sans"/>
                        </a:rPr>
                        <a:t>Für die Genese von HPV-</a:t>
                      </a:r>
                      <a:r>
                        <a:rPr sz="1000" b="0" i="0" u="none" dirty="0" err="1">
                          <a:latin typeface="Lucida Sans"/>
                        </a:rPr>
                        <a:t>assoziierten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Oropharynxkarzinomen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spielt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>
                          <a:latin typeface="Lucida Sans"/>
                        </a:rPr>
                        <a:t>fast ausschließlich </a:t>
                      </a:r>
                      <a:r>
                        <a:rPr sz="1000" b="0" i="0" u="none" dirty="0">
                          <a:latin typeface="Lucida Sans"/>
                        </a:rPr>
                        <a:t>das </a:t>
                      </a:r>
                      <a:r>
                        <a:rPr sz="1000" b="0" i="0" u="none">
                          <a:latin typeface="Lucida Sans"/>
                        </a:rPr>
                        <a:t>HPV-16 Virus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Rolle.</a:t>
                      </a:r>
                    </a:p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Die </a:t>
                      </a:r>
                      <a:r>
                        <a:rPr sz="1000" b="0" i="0" u="none" dirty="0" err="1">
                          <a:latin typeface="Lucida Sans"/>
                        </a:rPr>
                        <a:t>Infektion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wird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überwiegend</a:t>
                      </a:r>
                      <a:r>
                        <a:rPr sz="1000" b="0" i="0" u="none">
                          <a:latin typeface="Lucida Sans"/>
                        </a:rPr>
                        <a:t> durch Sexualverkehr </a:t>
                      </a:r>
                      <a:r>
                        <a:rPr sz="1000" b="0" i="0" u="none" dirty="0">
                          <a:latin typeface="Lucida Sans"/>
                        </a:rPr>
                        <a:t>(genital, anal, oral) </a:t>
                      </a:r>
                      <a:r>
                        <a:rPr sz="1000" b="0" i="0" u="none" dirty="0" err="1">
                          <a:latin typeface="Lucida Sans"/>
                        </a:rPr>
                        <a:t>übertragen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017-082OL-1.0-4.7-2024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9: </a:t>
            </a:r>
            <a:r>
              <a:rPr sz="2400" dirty="0" err="1"/>
              <a:t>Behandlungsempfehlungen</a:t>
            </a:r>
            <a:r>
              <a:rPr sz="2400" dirty="0"/>
              <a:t> </a:t>
            </a:r>
            <a:r>
              <a:rPr sz="2400" dirty="0" err="1"/>
              <a:t>Residualtumor</a:t>
            </a:r>
            <a:r>
              <a:rPr sz="2400" dirty="0"/>
              <a:t>, </a:t>
            </a:r>
            <a:r>
              <a:rPr sz="2400" dirty="0" err="1"/>
              <a:t>Rezidiv</a:t>
            </a:r>
            <a:r>
              <a:rPr sz="2400" dirty="0"/>
              <a:t>, </a:t>
            </a:r>
            <a:r>
              <a:rPr sz="2400" dirty="0" err="1"/>
              <a:t>Zweitkarzinom</a:t>
            </a:r>
            <a:r>
              <a:rPr sz="2400" dirty="0"/>
              <a:t> und </a:t>
            </a:r>
            <a:r>
              <a:rPr sz="2400" dirty="0" err="1"/>
              <a:t>rezidivierende</a:t>
            </a:r>
            <a:r>
              <a:rPr sz="2400" dirty="0"/>
              <a:t> </a:t>
            </a:r>
            <a:r>
              <a:rPr sz="2400" dirty="0" err="1"/>
              <a:t>Metastasierung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9.2: </a:t>
            </a:r>
            <a:r>
              <a:rPr sz="1400" dirty="0" err="1"/>
              <a:t>Therapieempfehlung</a:t>
            </a:r>
            <a:r>
              <a:rPr sz="1400" dirty="0"/>
              <a:t> </a:t>
            </a:r>
            <a:r>
              <a:rPr sz="1400" dirty="0" err="1"/>
              <a:t>bei</a:t>
            </a:r>
            <a:r>
              <a:rPr sz="1400" dirty="0"/>
              <a:t> </a:t>
            </a:r>
            <a:r>
              <a:rPr sz="1400" dirty="0" err="1"/>
              <a:t>nicht</a:t>
            </a:r>
            <a:r>
              <a:rPr sz="1400" dirty="0"/>
              <a:t> </a:t>
            </a:r>
            <a:r>
              <a:rPr sz="1400" dirty="0" err="1"/>
              <a:t>gegebener</a:t>
            </a:r>
            <a:r>
              <a:rPr sz="1400" dirty="0"/>
              <a:t> </a:t>
            </a:r>
            <a:r>
              <a:rPr sz="1400" dirty="0" err="1"/>
              <a:t>Operabilität</a:t>
            </a:r>
            <a:r>
              <a:rPr sz="1400" dirty="0"/>
              <a:t> </a:t>
            </a:r>
            <a:r>
              <a:rPr sz="1400" dirty="0" err="1"/>
              <a:t>bzw</a:t>
            </a:r>
            <a:r>
              <a:rPr sz="1400" dirty="0"/>
              <a:t>. </a:t>
            </a:r>
            <a:r>
              <a:rPr sz="1400" dirty="0" err="1"/>
              <a:t>Bestrahlungsoption</a:t>
            </a:r>
            <a:endParaRPr sz="1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7920000" cy="142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9.20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Konsensbasierte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Bei </a:t>
                      </a:r>
                      <a:r>
                        <a:rPr sz="1000" b="0" i="0" u="none" dirty="0" err="1">
                          <a:latin typeface="Lucida Sans"/>
                        </a:rPr>
                        <a:t>Patienten</a:t>
                      </a:r>
                      <a:r>
                        <a:rPr sz="1000" b="0" i="0" u="none" dirty="0">
                          <a:latin typeface="Lucida Sans"/>
                        </a:rPr>
                        <a:t>, die </a:t>
                      </a:r>
                      <a:r>
                        <a:rPr sz="1000" b="0" i="0" u="none" dirty="0" err="1">
                          <a:latin typeface="Lucida Sans"/>
                        </a:rPr>
                        <a:t>unter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Zweitlinientherapie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unter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Einschluß</a:t>
                      </a:r>
                      <a:r>
                        <a:rPr sz="1000" b="0" i="0" u="none" dirty="0">
                          <a:latin typeface="Lucida Sans"/>
                        </a:rPr>
                        <a:t> von Cetuximab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Pembrolizumab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Nivolumab </a:t>
                      </a:r>
                      <a:r>
                        <a:rPr sz="1000" b="0" i="0" u="none" dirty="0" err="1">
                          <a:latin typeface="Lucida Sans"/>
                        </a:rPr>
                        <a:t>keine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Tumorprogredienz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zeigen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 dirty="0" err="1">
                          <a:latin typeface="Lucida Sans"/>
                        </a:rPr>
                        <a:t>soll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Fortführung</a:t>
                      </a:r>
                      <a:r>
                        <a:rPr sz="1000" b="0" i="0" u="none" dirty="0">
                          <a:latin typeface="Lucida Sans"/>
                        </a:rPr>
                        <a:t> der </a:t>
                      </a:r>
                      <a:r>
                        <a:rPr sz="1000" b="0" i="0" u="none" dirty="0" err="1">
                          <a:latin typeface="Lucida Sans"/>
                        </a:rPr>
                        <a:t>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der </a:t>
                      </a:r>
                      <a:r>
                        <a:rPr sz="1000" b="0" i="0" u="none" dirty="0" err="1">
                          <a:latin typeface="Lucida Sans"/>
                        </a:rPr>
                        <a:t>jeweils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eingesetzten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Substanz</a:t>
                      </a:r>
                      <a:r>
                        <a:rPr sz="1000" b="0" i="0" u="none" dirty="0">
                          <a:latin typeface="Lucida Sans"/>
                        </a:rPr>
                        <a:t> bis </a:t>
                      </a:r>
                      <a:r>
                        <a:rPr sz="1000" b="0" i="0" u="none" dirty="0" err="1">
                          <a:latin typeface="Lucida Sans"/>
                        </a:rPr>
                        <a:t>zum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Therapieversagen</a:t>
                      </a:r>
                      <a:r>
                        <a:rPr sz="1000" b="0" i="0" u="none" dirty="0">
                          <a:latin typeface="Lucida Sans"/>
                        </a:rPr>
                        <a:t> (</a:t>
                      </a:r>
                      <a:r>
                        <a:rPr sz="1000" b="0" i="0" u="none" dirty="0" err="1">
                          <a:latin typeface="Lucida Sans"/>
                        </a:rPr>
                        <a:t>Progredienz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Unverträglichkeit</a:t>
                      </a:r>
                      <a:r>
                        <a:rPr sz="1000" b="0" i="0" u="none" dirty="0">
                          <a:latin typeface="Lucida Sans"/>
                        </a:rPr>
                        <a:t>) </a:t>
                      </a:r>
                      <a:r>
                        <a:rPr sz="1000" b="0" i="0" u="none" dirty="0" err="1">
                          <a:latin typeface="Lucida Sans"/>
                        </a:rPr>
                        <a:t>angeboten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t>Starker Konsens</a:t>
                      </a:r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t>017-082OL-1.0-9.20-2024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9: </a:t>
            </a:r>
            <a:r>
              <a:rPr sz="2400" dirty="0" err="1"/>
              <a:t>Behandlungsempfehlungen</a:t>
            </a:r>
            <a:r>
              <a:rPr sz="2400" dirty="0"/>
              <a:t> </a:t>
            </a:r>
            <a:r>
              <a:rPr sz="2400" dirty="0" err="1"/>
              <a:t>Residualtumor</a:t>
            </a:r>
            <a:r>
              <a:rPr sz="2400" dirty="0"/>
              <a:t>, </a:t>
            </a:r>
            <a:r>
              <a:rPr sz="2400" dirty="0" err="1"/>
              <a:t>Rezidiv</a:t>
            </a:r>
            <a:r>
              <a:rPr sz="2400" dirty="0"/>
              <a:t>, </a:t>
            </a:r>
            <a:r>
              <a:rPr sz="2400" dirty="0" err="1"/>
              <a:t>Zweitkarzinom</a:t>
            </a:r>
            <a:r>
              <a:rPr sz="2400" dirty="0"/>
              <a:t> und </a:t>
            </a:r>
            <a:r>
              <a:rPr sz="2400" dirty="0" err="1"/>
              <a:t>rezidivierende</a:t>
            </a:r>
            <a:r>
              <a:rPr sz="2400" dirty="0"/>
              <a:t> </a:t>
            </a:r>
            <a:r>
              <a:rPr sz="2400" dirty="0" err="1"/>
              <a:t>Metastasierung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9.3: Supportive </a:t>
            </a:r>
            <a:r>
              <a:rPr sz="1400" dirty="0" err="1"/>
              <a:t>Therapie</a:t>
            </a:r>
            <a:endParaRPr sz="1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623390"/>
              </p:ext>
            </p:extLst>
          </p:nvPr>
        </p:nvGraphicFramePr>
        <p:xfrm>
          <a:off x="360000" y="1890000"/>
          <a:ext cx="7920000" cy="248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9.21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Evidenzbasierte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/>
                      </a:pPr>
                      <a:r>
                        <a:rPr dirty="0" err="1"/>
                        <a:t>Empfehlungsgrad</a:t>
                      </a:r>
                      <a:endParaRPr dirty="0"/>
                    </a:p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B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 err="1">
                          <a:latin typeface="Lucida Sans"/>
                        </a:rPr>
                        <a:t>Patienten</a:t>
                      </a:r>
                      <a:r>
                        <a:rPr sz="1000" b="0" i="0" u="none" dirty="0">
                          <a:latin typeface="Lucida Sans"/>
                        </a:rPr>
                        <a:t>, die </a:t>
                      </a:r>
                      <a:r>
                        <a:rPr sz="1000" b="0" i="0" u="none" dirty="0" err="1">
                          <a:latin typeface="Lucida Sans"/>
                        </a:rPr>
                        <a:t>wegen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eines</a:t>
                      </a:r>
                      <a:r>
                        <a:rPr sz="1000" b="0" i="0" u="none" dirty="0">
                          <a:latin typeface="Lucida Sans"/>
                        </a:rPr>
                        <a:t> Oro-, </a:t>
                      </a:r>
                      <a:r>
                        <a:rPr sz="1000" b="0" i="0" u="none" dirty="0" err="1">
                          <a:latin typeface="Lucida Sans"/>
                        </a:rPr>
                        <a:t>Hypopharyn</a:t>
                      </a:r>
                      <a:r>
                        <a:rPr lang="de-DE" sz="1000" b="0" i="0" u="none" dirty="0">
                          <a:latin typeface="Lucida Sans"/>
                        </a:rPr>
                        <a:t>x</a:t>
                      </a:r>
                      <a:r>
                        <a:rPr sz="1000" b="0" i="0" u="none" dirty="0" err="1">
                          <a:latin typeface="Lucida Sans"/>
                        </a:rPr>
                        <a:t>karzinoms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operiert</a:t>
                      </a:r>
                      <a:r>
                        <a:rPr sz="1000" b="0" i="0" u="none" dirty="0">
                          <a:latin typeface="Lucida Sans"/>
                        </a:rPr>
                        <a:t> und/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bestrahlt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worden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sind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 dirty="0" err="1">
                          <a:latin typeface="Lucida Sans"/>
                        </a:rPr>
                        <a:t>sollten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Wiederherstellung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ihrer</a:t>
                      </a:r>
                      <a:r>
                        <a:rPr sz="1000" b="0" i="0" u="none" dirty="0">
                          <a:latin typeface="Lucida Sans"/>
                        </a:rPr>
                        <a:t> Kauf</a:t>
                      </a:r>
                      <a:r>
                        <a:rPr lang="de-DE" sz="1000" b="0" i="0" u="none" dirty="0">
                          <a:latin typeface="Lucida Sans"/>
                        </a:rPr>
                        <a:t>ä</a:t>
                      </a:r>
                      <a:r>
                        <a:rPr sz="1000" b="0" i="0" u="none" dirty="0" err="1">
                          <a:latin typeface="Lucida Sans"/>
                        </a:rPr>
                        <a:t>higkeit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durch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kaufunktionelle</a:t>
                      </a:r>
                      <a:r>
                        <a:rPr sz="1000" b="0" i="0" u="none" dirty="0">
                          <a:latin typeface="Lucida Sans"/>
                        </a:rPr>
                        <a:t> Rehabilitation </a:t>
                      </a:r>
                      <a:r>
                        <a:rPr sz="1000" b="0" i="0" u="none" dirty="0" err="1">
                          <a:latin typeface="Lucida Sans"/>
                        </a:rPr>
                        <a:t>durch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Implantat</a:t>
                      </a:r>
                      <a:r>
                        <a:rPr sz="1000" b="0" i="0" u="none" dirty="0">
                          <a:latin typeface="Lucida Sans"/>
                        </a:rPr>
                        <a:t>- </a:t>
                      </a:r>
                      <a:r>
                        <a:rPr sz="1000" b="0" i="0" u="none" dirty="0" err="1">
                          <a:latin typeface="Lucida Sans"/>
                        </a:rPr>
                        <a:t>bzw</a:t>
                      </a:r>
                      <a:r>
                        <a:rPr sz="1000" b="0" i="0" u="none" dirty="0">
                          <a:latin typeface="Lucida Sans"/>
                        </a:rPr>
                        <a:t>. </a:t>
                      </a:r>
                      <a:r>
                        <a:rPr sz="1000" b="0" i="0" u="none" dirty="0" err="1">
                          <a:latin typeface="Lucida Sans"/>
                        </a:rPr>
                        <a:t>konventionell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prothetische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Versorgung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erhalten</a:t>
                      </a:r>
                      <a:r>
                        <a:rPr sz="1000" b="0" i="0" u="none" dirty="0">
                          <a:latin typeface="Lucida Sans"/>
                        </a:rPr>
                        <a:t>. </a:t>
                      </a:r>
                      <a:r>
                        <a:rPr sz="1000" b="0" i="0" u="none" dirty="0" err="1">
                          <a:latin typeface="Lucida Sans"/>
                        </a:rPr>
                        <a:t>Weiterhin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bei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diesen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Patienten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regelm</a:t>
                      </a:r>
                      <a:r>
                        <a:rPr lang="de-DE" sz="1000" b="0" i="0" u="none" dirty="0">
                          <a:latin typeface="Lucida Sans"/>
                        </a:rPr>
                        <a:t>ä</a:t>
                      </a:r>
                      <a:r>
                        <a:rPr sz="1000" b="0" i="0" u="none" dirty="0" err="1">
                          <a:latin typeface="Lucida Sans"/>
                        </a:rPr>
                        <a:t>ßige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zahn</a:t>
                      </a:r>
                      <a:r>
                        <a:rPr lang="de-DE" sz="1000" b="0" i="0" u="none" dirty="0">
                          <a:latin typeface="Lucida Sans"/>
                        </a:rPr>
                        <a:t>ä</a:t>
                      </a:r>
                      <a:r>
                        <a:rPr sz="1000" b="0" i="0" u="none" dirty="0" err="1">
                          <a:latin typeface="Lucida Sans"/>
                        </a:rPr>
                        <a:t>rztliche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lang="de-DE" sz="1000" b="0" i="0" u="none" dirty="0">
                          <a:latin typeface="Lucida Sans"/>
                        </a:rPr>
                        <a:t>Ü</a:t>
                      </a:r>
                      <a:r>
                        <a:rPr sz="1000" b="0" i="0" u="none" dirty="0" err="1">
                          <a:latin typeface="Lucida Sans"/>
                        </a:rPr>
                        <a:t>berwachung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erfolgen</a:t>
                      </a:r>
                      <a:r>
                        <a:rPr sz="1000" b="0" i="0" u="none" dirty="0">
                          <a:latin typeface="Lucida Sans"/>
                        </a:rPr>
                        <a:t>. Zahn</a:t>
                      </a:r>
                      <a:r>
                        <a:rPr lang="de-DE" sz="1000" b="0" i="0" u="none" dirty="0">
                          <a:latin typeface="Lucida Sans"/>
                        </a:rPr>
                        <a:t>ä</a:t>
                      </a:r>
                      <a:r>
                        <a:rPr sz="1000" b="0" i="0" u="none" dirty="0" err="1">
                          <a:latin typeface="Lucida Sans"/>
                        </a:rPr>
                        <a:t>rztlich-chirurgische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Maßnahmen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bei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diesen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Patienten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durch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diesem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Krankheitsbild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erfahrene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Fachkollegen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vorgenommen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Level of Evidence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800" b="0" dirty="0">
                          <a:latin typeface="Lucida Sans"/>
                        </a:rPr>
                        <a:t>3 - S3 </a:t>
                      </a:r>
                      <a:r>
                        <a:rPr sz="800" b="0" dirty="0" err="1">
                          <a:latin typeface="Lucida Sans"/>
                        </a:rPr>
                        <a:t>Leitlinienadaptierung</a:t>
                      </a:r>
                      <a:r>
                        <a:rPr sz="800" b="0" dirty="0">
                          <a:latin typeface="Lucida Sans"/>
                        </a:rPr>
                        <a:t> - </a:t>
                      </a:r>
                      <a:r>
                        <a:rPr sz="800" b="0" dirty="0" err="1">
                          <a:latin typeface="Lucida Sans"/>
                        </a:rPr>
                        <a:t>Mundhöhlenkarzinom</a:t>
                      </a:r>
                      <a:r>
                        <a:rPr sz="800" b="0" dirty="0">
                          <a:latin typeface="Lucida Sans"/>
                        </a:rPr>
                        <a:t>, Version 3.0 202 (9.2)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Literatur</a:t>
                      </a:r>
                      <a:endParaRPr dirty="0"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dirty="0">
                          <a:solidFill>
                            <a:srgbClr val="F7BF66"/>
                          </a:solidFill>
                          <a:hlinkClick r:id="rId2"/>
                        </a:rPr>
                        <a:t>[Epstein, JB 1998]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3"/>
                        </a:rPr>
                        <a:t>[Denis, F 2003]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4"/>
                        </a:rPr>
                        <a:t>[Allison, PJ 1999]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5"/>
                        </a:rPr>
                        <a:t>[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5"/>
                        </a:rPr>
                        <a:t>Granström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5"/>
                        </a:rPr>
                        <a:t>, G 2003]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6"/>
                        </a:rPr>
                        <a:t>[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6"/>
                        </a:rPr>
                        <a:t>Mericske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6"/>
                        </a:rPr>
                        <a:t>-Stern, R 1999]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7"/>
                        </a:rPr>
                        <a:t>[McCord, JF 2004]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8"/>
                        </a:rPr>
                        <a:t>S3-Leitlinie 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8"/>
                        </a:rPr>
                        <a:t>Diagnostik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8"/>
                        </a:rPr>
                        <a:t> und 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8"/>
                        </a:rPr>
                        <a:t>Therapie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8"/>
                        </a:rPr>
                        <a:t> des 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8"/>
                        </a:rPr>
                        <a:t>Mundhöhlenkarzinoms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8"/>
                        </a:rPr>
                        <a:t>. AWMF-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8"/>
                        </a:rPr>
                        <a:t>Registernummer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8"/>
                        </a:rPr>
                        <a:t>: 007/100OL, 2021. Version 3.0 :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017-082OL-1.0-9.21-2024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9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9: </a:t>
            </a:r>
            <a:r>
              <a:rPr sz="2400" dirty="0" err="1"/>
              <a:t>Behandlungsempfehlungen</a:t>
            </a:r>
            <a:r>
              <a:rPr sz="2400" dirty="0"/>
              <a:t> </a:t>
            </a:r>
            <a:r>
              <a:rPr sz="2400" dirty="0" err="1"/>
              <a:t>Residualtumor</a:t>
            </a:r>
            <a:r>
              <a:rPr sz="2400" dirty="0"/>
              <a:t>, </a:t>
            </a:r>
            <a:r>
              <a:rPr sz="2400" dirty="0" err="1"/>
              <a:t>Rezidiv</a:t>
            </a:r>
            <a:r>
              <a:rPr sz="2400" dirty="0"/>
              <a:t>, </a:t>
            </a:r>
            <a:r>
              <a:rPr sz="2400" dirty="0" err="1"/>
              <a:t>Zweitkarzinom</a:t>
            </a:r>
            <a:r>
              <a:rPr sz="2400" dirty="0"/>
              <a:t> und </a:t>
            </a:r>
            <a:r>
              <a:rPr sz="2400" dirty="0" err="1"/>
              <a:t>rezidivierende</a:t>
            </a:r>
            <a:r>
              <a:rPr sz="2400" dirty="0"/>
              <a:t> </a:t>
            </a:r>
            <a:r>
              <a:rPr sz="2400" dirty="0" err="1"/>
              <a:t>Metastasierung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9.3: Supportive </a:t>
            </a:r>
            <a:r>
              <a:rPr sz="1400" dirty="0" err="1"/>
              <a:t>Therapie</a:t>
            </a:r>
            <a:endParaRPr sz="1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7920000" cy="127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9.22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Konsensbasierte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Bei </a:t>
                      </a:r>
                      <a:r>
                        <a:rPr sz="1000" b="0" i="0" u="none" dirty="0" err="1">
                          <a:latin typeface="Lucida Sans"/>
                        </a:rPr>
                        <a:t>geplanter</a:t>
                      </a:r>
                      <a:r>
                        <a:rPr sz="1000" b="0" i="0" u="none" dirty="0">
                          <a:latin typeface="Lucida Sans"/>
                        </a:rPr>
                        <a:t> Radio- </a:t>
                      </a:r>
                      <a:r>
                        <a:rPr sz="1000" b="0" i="0" u="none" dirty="0" err="1">
                          <a:latin typeface="Lucida Sans"/>
                        </a:rPr>
                        <a:t>bzw</a:t>
                      </a:r>
                      <a:r>
                        <a:rPr sz="1000" b="0" i="0" u="none" dirty="0">
                          <a:latin typeface="Lucida Sans"/>
                        </a:rPr>
                        <a:t>. </a:t>
                      </a:r>
                      <a:r>
                        <a:rPr sz="1000" b="0" i="0" u="none" dirty="0" err="1">
                          <a:latin typeface="Lucida Sans"/>
                        </a:rPr>
                        <a:t>Radiochemotherapie</a:t>
                      </a:r>
                      <a:r>
                        <a:rPr sz="1000" b="0" i="0" u="none" dirty="0">
                          <a:latin typeface="Lucida Sans"/>
                        </a:rPr>
                        <a:t> des Oro-, </a:t>
                      </a:r>
                      <a:r>
                        <a:rPr sz="1000" b="0" i="0" u="none" dirty="0" err="1">
                          <a:latin typeface="Lucida Sans"/>
                        </a:rPr>
                        <a:t>Hypopharynxkarzinoms</a:t>
                      </a:r>
                      <a:r>
                        <a:rPr sz="1000" b="0" i="0" u="none" dirty="0">
                          <a:latin typeface="Lucida Sans"/>
                        </a:rPr>
                        <a:t> (prim</a:t>
                      </a:r>
                      <a:r>
                        <a:rPr lang="de-DE" sz="1000" b="0" i="0" u="none" dirty="0">
                          <a:latin typeface="Lucida Sans"/>
                        </a:rPr>
                        <a:t>ä</a:t>
                      </a:r>
                      <a:r>
                        <a:rPr sz="1000" b="0" i="0" u="none" dirty="0">
                          <a:latin typeface="Lucida Sans"/>
                        </a:rPr>
                        <a:t>r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adjuvant) </a:t>
                      </a:r>
                      <a:r>
                        <a:rPr sz="1000" b="0" i="0" u="none" dirty="0" err="1">
                          <a:latin typeface="Lucida Sans"/>
                        </a:rPr>
                        <a:t>sollte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zahn</a:t>
                      </a:r>
                      <a:r>
                        <a:rPr lang="de-DE" sz="1000" b="0" i="0" u="none" dirty="0">
                          <a:latin typeface="Lucida Sans"/>
                        </a:rPr>
                        <a:t>ä</a:t>
                      </a:r>
                      <a:r>
                        <a:rPr sz="1000" b="0" i="0" u="none" dirty="0" err="1">
                          <a:latin typeface="Lucida Sans"/>
                        </a:rPr>
                        <a:t>rztliche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Kontrolle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vor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Therapiebeginn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erfolgen</a:t>
                      </a:r>
                      <a:r>
                        <a:rPr sz="1000" b="0" i="0" u="none" dirty="0">
                          <a:latin typeface="Lucida Sans"/>
                        </a:rPr>
                        <a:t>. Der Patient </a:t>
                      </a:r>
                      <a:r>
                        <a:rPr sz="1000" b="0" i="0" u="none" dirty="0" err="1">
                          <a:latin typeface="Lucida Sans"/>
                        </a:rPr>
                        <a:t>sollte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über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Prophylaxemaßnahmen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informiert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t>Starker Konsens</a:t>
                      </a:r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t>017-082OL-1.0-9.22-2024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000" dirty="0" err="1"/>
              <a:t>Kapitel</a:t>
            </a:r>
            <a:r>
              <a:rPr sz="2000" dirty="0"/>
              <a:t> 10: Rehabilitation, </a:t>
            </a:r>
            <a:r>
              <a:rPr sz="2000" dirty="0" err="1"/>
              <a:t>Psychosoziale</a:t>
            </a:r>
            <a:r>
              <a:rPr sz="2000" dirty="0"/>
              <a:t> </a:t>
            </a:r>
            <a:r>
              <a:rPr sz="2000" dirty="0" err="1"/>
              <a:t>Versorgung</a:t>
            </a:r>
            <a:r>
              <a:rPr sz="2000" dirty="0"/>
              <a:t> und Supportive </a:t>
            </a:r>
            <a:r>
              <a:rPr sz="2000" dirty="0" err="1"/>
              <a:t>Therapie</a:t>
            </a:r>
            <a:endParaRPr sz="2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7920000" cy="112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10.1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Konsensbasierte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 err="1">
                          <a:latin typeface="Lucida Sans"/>
                        </a:rPr>
                        <a:t>Für</a:t>
                      </a:r>
                      <a:r>
                        <a:rPr sz="1000" b="0" i="0" u="none" dirty="0">
                          <a:latin typeface="Lucida Sans"/>
                        </a:rPr>
                        <a:t> das </a:t>
                      </a:r>
                      <a:r>
                        <a:rPr sz="1000" b="0" i="0" u="none" dirty="0" err="1">
                          <a:latin typeface="Lucida Sans"/>
                        </a:rPr>
                        <a:t>bestmögliche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funktionelle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Ergebnis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1" i="0" u="none" dirty="0" err="1">
                          <a:latin typeface="Lucida Sans"/>
                        </a:rPr>
                        <a:t>prä</a:t>
                      </a:r>
                      <a:r>
                        <a:rPr sz="1000" b="1" i="0" u="none" dirty="0">
                          <a:latin typeface="Lucida Sans"/>
                        </a:rPr>
                        <a:t>-, peri- und/</a:t>
                      </a:r>
                      <a:r>
                        <a:rPr sz="1000" b="1" i="0" u="none" dirty="0" err="1">
                          <a:latin typeface="Lucida Sans"/>
                        </a:rPr>
                        <a:t>oder</a:t>
                      </a:r>
                      <a:r>
                        <a:rPr sz="1000" b="1" i="0" u="none" dirty="0">
                          <a:latin typeface="Lucida Sans"/>
                        </a:rPr>
                        <a:t> </a:t>
                      </a:r>
                      <a:r>
                        <a:rPr sz="1000" b="1" i="0" u="none" dirty="0" err="1">
                          <a:latin typeface="Lucida Sans"/>
                        </a:rPr>
                        <a:t>posttherapeutisch</a:t>
                      </a:r>
                      <a:r>
                        <a:rPr sz="1000" b="0" i="0" u="none" dirty="0">
                          <a:latin typeface="Lucida Sans"/>
                        </a:rPr>
                        <a:t> rehabilitative </a:t>
                      </a:r>
                      <a:r>
                        <a:rPr sz="1000" b="0" i="0" u="none" dirty="0" err="1">
                          <a:latin typeface="Lucida Sans"/>
                        </a:rPr>
                        <a:t>Maßnahmen</a:t>
                      </a:r>
                      <a:r>
                        <a:rPr sz="1000" b="0" i="0" u="none" dirty="0">
                          <a:latin typeface="Lucida Sans"/>
                        </a:rPr>
                        <a:t> Teil des </a:t>
                      </a:r>
                      <a:r>
                        <a:rPr sz="1000" b="0" i="0" u="none" dirty="0" err="1">
                          <a:latin typeface="Lucida Sans"/>
                        </a:rPr>
                        <a:t>Therapiekonzeptes</a:t>
                      </a:r>
                      <a:r>
                        <a:rPr sz="1000" b="0" i="0" u="none" dirty="0">
                          <a:latin typeface="Lucida Sans"/>
                        </a:rPr>
                        <a:t> sein.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t>Starker Konsens</a:t>
                      </a:r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t>017-082OL-1.0-10.1-2024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000" dirty="0" err="1"/>
              <a:t>Kapitel</a:t>
            </a:r>
            <a:r>
              <a:rPr sz="2000" dirty="0"/>
              <a:t> 10: Rehabilitation, </a:t>
            </a:r>
            <a:r>
              <a:rPr sz="2000" dirty="0" err="1"/>
              <a:t>Psychosoziale</a:t>
            </a:r>
            <a:r>
              <a:rPr sz="2000" dirty="0"/>
              <a:t> </a:t>
            </a:r>
            <a:r>
              <a:rPr sz="2000" dirty="0" err="1"/>
              <a:t>Versorgung</a:t>
            </a:r>
            <a:r>
              <a:rPr sz="2000" dirty="0"/>
              <a:t> und Supportive </a:t>
            </a:r>
            <a:r>
              <a:rPr sz="2000" dirty="0" err="1"/>
              <a:t>Therapie</a:t>
            </a:r>
            <a:endParaRPr sz="2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7920000" cy="112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10.2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Konsensbasierte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 err="1">
                          <a:latin typeface="Lucida Sans"/>
                        </a:rPr>
                        <a:t>Vor</a:t>
                      </a:r>
                      <a:r>
                        <a:rPr sz="1000" b="0" i="0" u="none" dirty="0">
                          <a:latin typeface="Lucida Sans"/>
                        </a:rPr>
                        <a:t>- und/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Rahmen</a:t>
                      </a:r>
                      <a:r>
                        <a:rPr sz="1000" b="0" i="0" u="none" dirty="0">
                          <a:latin typeface="Lucida Sans"/>
                        </a:rPr>
                        <a:t> der Prim</a:t>
                      </a:r>
                      <a:r>
                        <a:rPr lang="de-DE" sz="1000" b="0" i="0" u="none" dirty="0">
                          <a:latin typeface="Lucida Sans"/>
                        </a:rPr>
                        <a:t>ä</a:t>
                      </a:r>
                      <a:r>
                        <a:rPr sz="1000" b="0" i="0" u="none" dirty="0" err="1">
                          <a:latin typeface="Lucida Sans"/>
                        </a:rPr>
                        <a:t>rtherapie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über</a:t>
                      </a:r>
                      <a:r>
                        <a:rPr sz="1000" b="0" i="0" u="none" dirty="0">
                          <a:latin typeface="Lucida Sans"/>
                        </a:rPr>
                        <a:t> die </a:t>
                      </a:r>
                      <a:r>
                        <a:rPr sz="1000" b="0" i="0" u="none" dirty="0" err="1">
                          <a:latin typeface="Lucida Sans"/>
                        </a:rPr>
                        <a:t>Möglichkeit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Kontaktaufnahme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zu</a:t>
                      </a:r>
                      <a:r>
                        <a:rPr sz="1000" b="0" i="0" u="none" dirty="0">
                          <a:latin typeface="Lucida Sans"/>
                        </a:rPr>
                        <a:t> den </a:t>
                      </a:r>
                      <a:r>
                        <a:rPr sz="1000" b="0" i="0" u="none" dirty="0" err="1">
                          <a:latin typeface="Lucida Sans"/>
                        </a:rPr>
                        <a:t>Selbsthilfegruppen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informiert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t>Starker Konsens</a:t>
                      </a:r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t>017-082OL-1.0-10.2-2024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400" dirty="0" err="1"/>
              <a:t>Kapitel</a:t>
            </a:r>
            <a:r>
              <a:rPr sz="2400" dirty="0"/>
              <a:t> 10: Rehabilitation, </a:t>
            </a:r>
            <a:r>
              <a:rPr sz="2400" dirty="0" err="1"/>
              <a:t>Psychosoziale</a:t>
            </a:r>
            <a:r>
              <a:rPr sz="2400" dirty="0"/>
              <a:t> </a:t>
            </a:r>
            <a:r>
              <a:rPr sz="2400" dirty="0" err="1"/>
              <a:t>Versorgung</a:t>
            </a:r>
            <a:r>
              <a:rPr sz="2400" dirty="0"/>
              <a:t> und Supportive </a:t>
            </a:r>
            <a:r>
              <a:rPr sz="2400" dirty="0" err="1"/>
              <a:t>Therapie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10.1: </a:t>
            </a:r>
            <a:r>
              <a:rPr sz="1400" dirty="0" err="1"/>
              <a:t>Schluckrehabilitation</a:t>
            </a:r>
            <a:endParaRPr sz="1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7920000" cy="157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10.3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Konsensbasierte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sz="1000" b="0" i="0" u="none" dirty="0">
                          <a:latin typeface="Lucida Sans"/>
                        </a:rPr>
                        <a:t>Bei </a:t>
                      </a:r>
                      <a:r>
                        <a:rPr sz="1000" b="0" i="0" u="none" dirty="0" err="1">
                          <a:latin typeface="Lucida Sans"/>
                        </a:rPr>
                        <a:t>einer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präoperativ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bestehenden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Schluckstörung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sollte</a:t>
                      </a:r>
                      <a:r>
                        <a:rPr sz="1000" b="0" i="0" u="none" dirty="0">
                          <a:latin typeface="Lucida Sans"/>
                        </a:rPr>
                        <a:t> die </a:t>
                      </a:r>
                      <a:r>
                        <a:rPr sz="1000" b="0" i="0" u="none" dirty="0" err="1">
                          <a:latin typeface="Lucida Sans"/>
                        </a:rPr>
                        <a:t>Dysphagiediagnostik</a:t>
                      </a:r>
                      <a:r>
                        <a:rPr sz="1000" b="0" i="0" u="none" dirty="0">
                          <a:latin typeface="Lucida Sans"/>
                        </a:rPr>
                        <a:t> und </a:t>
                      </a:r>
                      <a:r>
                        <a:rPr sz="1000" b="0" i="0" u="none" dirty="0" err="1">
                          <a:latin typeface="Lucida Sans"/>
                        </a:rPr>
                        <a:t>ggf</a:t>
                      </a:r>
                      <a:r>
                        <a:rPr sz="1000" b="0" i="0" u="none" dirty="0">
                          <a:latin typeface="Lucida Sans"/>
                        </a:rPr>
                        <a:t>. das </a:t>
                      </a:r>
                      <a:r>
                        <a:rPr sz="1000" b="0" i="0" u="none" dirty="0" err="1">
                          <a:latin typeface="Lucida Sans"/>
                        </a:rPr>
                        <a:t>Schlucktraining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schon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präoperativ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bzw</a:t>
                      </a:r>
                      <a:r>
                        <a:rPr sz="1000" b="0" i="0" u="none" dirty="0">
                          <a:latin typeface="Lucida Sans"/>
                        </a:rPr>
                        <a:t>. </a:t>
                      </a:r>
                      <a:r>
                        <a:rPr sz="1000" b="0" i="0" u="none" dirty="0" err="1">
                          <a:latin typeface="Lucida Sans"/>
                        </a:rPr>
                        <a:t>prätherapeutisch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erfolgen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So </a:t>
                      </a:r>
                      <a:r>
                        <a:rPr sz="1000" b="0" i="0" u="none" dirty="0" err="1">
                          <a:latin typeface="Lucida Sans"/>
                        </a:rPr>
                        <a:t>früh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möglich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postoperativ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bzw</a:t>
                      </a:r>
                      <a:r>
                        <a:rPr sz="1000" b="0" i="0" u="none" dirty="0">
                          <a:latin typeface="Lucida Sans"/>
                        </a:rPr>
                        <a:t>. </a:t>
                      </a:r>
                      <a:r>
                        <a:rPr sz="1000" b="0" i="0" u="none" dirty="0" err="1">
                          <a:latin typeface="Lucida Sans"/>
                        </a:rPr>
                        <a:t>posttherapeutisch</a:t>
                      </a:r>
                      <a:r>
                        <a:rPr sz="1000" b="0" i="0" u="none" dirty="0">
                          <a:latin typeface="Lucida Sans"/>
                        </a:rPr>
                        <a:t> die </a:t>
                      </a:r>
                      <a:r>
                        <a:rPr sz="1000" b="0" i="0" u="none" dirty="0" err="1">
                          <a:latin typeface="Lucida Sans"/>
                        </a:rPr>
                        <a:t>Schluckfunktion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untersucht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 </a:t>
                      </a:r>
                      <a:r>
                        <a:rPr sz="1000" b="0" i="0" u="none" dirty="0" err="1">
                          <a:latin typeface="Lucida Sans"/>
                        </a:rPr>
                        <a:t>Ziel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ist</a:t>
                      </a:r>
                      <a:r>
                        <a:rPr sz="1000" b="0" i="0" u="none" dirty="0">
                          <a:latin typeface="Lucida Sans"/>
                        </a:rPr>
                        <a:t> die </a:t>
                      </a:r>
                      <a:r>
                        <a:rPr sz="1000" b="0" i="0" u="none" dirty="0" err="1">
                          <a:latin typeface="Lucida Sans"/>
                        </a:rPr>
                        <a:t>rasche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orale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Nahrungsaufnahme</a:t>
                      </a:r>
                      <a:r>
                        <a:rPr sz="1000" b="0" i="0" u="none" dirty="0">
                          <a:latin typeface="Lucida Sans"/>
                        </a:rPr>
                        <a:t> und </a:t>
                      </a:r>
                      <a:r>
                        <a:rPr sz="1000" b="0" i="0" u="none" dirty="0" err="1">
                          <a:latin typeface="Lucida Sans"/>
                        </a:rPr>
                        <a:t>bei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Bedarf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Schlucktraining</a:t>
                      </a:r>
                      <a:r>
                        <a:rPr sz="1000" b="0" i="0" u="none" dirty="0">
                          <a:latin typeface="Lucida Sans"/>
                        </a:rPr>
                        <a:t>, in </a:t>
                      </a:r>
                      <a:r>
                        <a:rPr sz="1000" b="0" i="0" u="none" dirty="0" err="1">
                          <a:latin typeface="Lucida Sans"/>
                        </a:rPr>
                        <a:t>Abhängigkeit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vom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Heilungsverlauf</a:t>
                      </a:r>
                      <a:r>
                        <a:rPr sz="1000" b="0" i="0" u="none" dirty="0">
                          <a:latin typeface="Lucida Sans"/>
                        </a:rPr>
                        <a:t> und den </a:t>
                      </a:r>
                      <a:r>
                        <a:rPr sz="1000" b="0" i="0" u="none" dirty="0" err="1">
                          <a:latin typeface="Lucida Sans"/>
                        </a:rPr>
                        <a:t>eingesetzten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Therapieverfahren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t>Starker Konsens</a:t>
                      </a:r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t>017-082OL-1.0-10.3-2024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400" dirty="0" err="1"/>
              <a:t>Kapitel</a:t>
            </a:r>
            <a:r>
              <a:rPr sz="2400" dirty="0"/>
              <a:t> 10: Rehabilitation, </a:t>
            </a:r>
            <a:r>
              <a:rPr sz="2400" dirty="0" err="1"/>
              <a:t>Psychosoziale</a:t>
            </a:r>
            <a:r>
              <a:rPr sz="2400" dirty="0"/>
              <a:t> </a:t>
            </a:r>
            <a:r>
              <a:rPr sz="2400" dirty="0" err="1"/>
              <a:t>Versorgung</a:t>
            </a:r>
            <a:r>
              <a:rPr sz="2400" dirty="0"/>
              <a:t> und Supportive </a:t>
            </a:r>
            <a:r>
              <a:rPr sz="2400" dirty="0" err="1"/>
              <a:t>Therapie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10.2: </a:t>
            </a:r>
            <a:r>
              <a:rPr sz="1400" dirty="0" err="1"/>
              <a:t>Sprech</a:t>
            </a:r>
            <a:r>
              <a:rPr sz="1400" dirty="0"/>
              <a:t>- und </a:t>
            </a:r>
            <a:r>
              <a:rPr sz="1400" dirty="0" err="1"/>
              <a:t>Stimmrehabilitation</a:t>
            </a:r>
            <a:endParaRPr sz="1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7920000" cy="142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10.4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Konsensbasierte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sz="1000" b="0" i="0" u="none" dirty="0">
                          <a:latin typeface="Lucida Sans"/>
                        </a:rPr>
                        <a:t>Schon </a:t>
                      </a:r>
                      <a:r>
                        <a:rPr sz="1000" b="0" i="0" u="none" dirty="0" err="1">
                          <a:latin typeface="Lucida Sans"/>
                        </a:rPr>
                        <a:t>vor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Beginn</a:t>
                      </a:r>
                      <a:r>
                        <a:rPr sz="1000" b="0" i="0" u="none" dirty="0">
                          <a:latin typeface="Lucida Sans"/>
                        </a:rPr>
                        <a:t> der Tumor-</a:t>
                      </a:r>
                      <a:r>
                        <a:rPr sz="1000" b="0" i="0" u="none" dirty="0" err="1">
                          <a:latin typeface="Lucida Sans"/>
                        </a:rPr>
                        <a:t>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</a:t>
                      </a:r>
                      <a:r>
                        <a:rPr sz="1000" b="0" i="0" u="none" dirty="0">
                          <a:latin typeface="Lucida Sans"/>
                        </a:rPr>
                        <a:t> die </a:t>
                      </a:r>
                      <a:r>
                        <a:rPr sz="1000" b="0" i="0" u="none" dirty="0" err="1">
                          <a:latin typeface="Lucida Sans"/>
                        </a:rPr>
                        <a:t>spätere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Sprech</a:t>
                      </a:r>
                      <a:r>
                        <a:rPr sz="1000" b="0" i="0" u="none" dirty="0">
                          <a:latin typeface="Lucida Sans"/>
                        </a:rPr>
                        <a:t>- und </a:t>
                      </a:r>
                      <a:r>
                        <a:rPr sz="1000" b="0" i="0" u="none" dirty="0" err="1">
                          <a:latin typeface="Lucida Sans"/>
                        </a:rPr>
                        <a:t>Stimmfunktion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berücksichtigt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Die </a:t>
                      </a:r>
                      <a:r>
                        <a:rPr sz="1000" b="0" i="0" u="none" dirty="0" err="1">
                          <a:latin typeface="Lucida Sans"/>
                        </a:rPr>
                        <a:t>Patienten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über</a:t>
                      </a:r>
                      <a:r>
                        <a:rPr sz="1000" b="0" i="0" u="none" dirty="0">
                          <a:latin typeface="Lucida Sans"/>
                        </a:rPr>
                        <a:t> die </a:t>
                      </a:r>
                      <a:r>
                        <a:rPr sz="1000" b="0" i="0" u="none" dirty="0" err="1">
                          <a:latin typeface="Lucida Sans"/>
                        </a:rPr>
                        <a:t>verschiedenen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Reha-Möglichkeiten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unter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Einbeziehung</a:t>
                      </a:r>
                      <a:r>
                        <a:rPr sz="1000" b="0" i="0" u="none" dirty="0">
                          <a:latin typeface="Lucida Sans"/>
                        </a:rPr>
                        <a:t> von </a:t>
                      </a:r>
                      <a:r>
                        <a:rPr sz="1000" b="0" i="0" u="none" dirty="0" err="1">
                          <a:latin typeface="Lucida Sans"/>
                        </a:rPr>
                        <a:t>Stimmtherapeuten</a:t>
                      </a:r>
                      <a:r>
                        <a:rPr sz="1000" b="0" i="0" u="none" dirty="0">
                          <a:latin typeface="Lucida Sans"/>
                        </a:rPr>
                        <a:t> und </a:t>
                      </a:r>
                      <a:r>
                        <a:rPr sz="1000" b="0" i="0" u="none" dirty="0" err="1">
                          <a:latin typeface="Lucida Sans"/>
                        </a:rPr>
                        <a:t>Patientenbetreuern</a:t>
                      </a:r>
                      <a:r>
                        <a:rPr sz="1000" b="0" i="0" u="none" dirty="0">
                          <a:latin typeface="Lucida Sans"/>
                        </a:rPr>
                        <a:t> der </a:t>
                      </a:r>
                      <a:r>
                        <a:rPr sz="1000" b="0" i="0" u="none" dirty="0" err="1">
                          <a:latin typeface="Lucida Sans"/>
                        </a:rPr>
                        <a:t>Selbsthilfegruppen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informiert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t>Starker Konsens</a:t>
                      </a:r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t>017-082OL-1.0-10.4-2024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400" dirty="0" err="1"/>
              <a:t>Kapitel</a:t>
            </a:r>
            <a:r>
              <a:rPr sz="2400" dirty="0"/>
              <a:t> 10: Rehabilitation, </a:t>
            </a:r>
            <a:r>
              <a:rPr sz="2400" dirty="0" err="1"/>
              <a:t>Psychosoziale</a:t>
            </a:r>
            <a:r>
              <a:rPr sz="2400" dirty="0"/>
              <a:t> </a:t>
            </a:r>
            <a:r>
              <a:rPr sz="2400" dirty="0" err="1"/>
              <a:t>Versorgung</a:t>
            </a:r>
            <a:r>
              <a:rPr sz="2400" dirty="0"/>
              <a:t> und Supportive </a:t>
            </a:r>
            <a:r>
              <a:rPr sz="2400" dirty="0" err="1"/>
              <a:t>Therapie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10.2: </a:t>
            </a:r>
            <a:r>
              <a:rPr sz="1400" dirty="0" err="1"/>
              <a:t>Sprech</a:t>
            </a:r>
            <a:r>
              <a:rPr sz="1400" dirty="0"/>
              <a:t>- und </a:t>
            </a:r>
            <a:r>
              <a:rPr sz="1400" dirty="0" err="1"/>
              <a:t>Stimmrehabilitation</a:t>
            </a:r>
            <a:endParaRPr sz="1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598148"/>
              </p:ext>
            </p:extLst>
          </p:nvPr>
        </p:nvGraphicFramePr>
        <p:xfrm>
          <a:off x="360000" y="1890000"/>
          <a:ext cx="7920000" cy="142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10.5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Konsensbasierte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Für die </a:t>
                      </a:r>
                      <a:r>
                        <a:rPr sz="1000" b="0" i="0" u="none" dirty="0" err="1">
                          <a:latin typeface="Lucida Sans"/>
                        </a:rPr>
                        <a:t>Entscheidung</a:t>
                      </a:r>
                      <a:r>
                        <a:rPr sz="1000" b="0" i="0" u="none" dirty="0">
                          <a:latin typeface="Lucida Sans"/>
                        </a:rPr>
                        <a:t>, welches </a:t>
                      </a:r>
                      <a:r>
                        <a:rPr sz="1000" b="0" i="0" u="none" dirty="0" err="1">
                          <a:latin typeface="Lucida Sans"/>
                        </a:rPr>
                        <a:t>Verfahren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zur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Sprech</a:t>
                      </a:r>
                      <a:r>
                        <a:rPr sz="1000" b="0" i="0" u="none" dirty="0">
                          <a:latin typeface="Lucida Sans"/>
                        </a:rPr>
                        <a:t>- und </a:t>
                      </a:r>
                      <a:r>
                        <a:rPr sz="1000" b="0" i="0" u="none" dirty="0" err="1">
                          <a:latin typeface="Lucida Sans"/>
                        </a:rPr>
                        <a:t>Stimm-Reha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nach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eines</a:t>
                      </a:r>
                      <a:r>
                        <a:rPr sz="1000" b="0" i="0" u="none" dirty="0">
                          <a:latin typeface="Lucida Sans"/>
                        </a:rPr>
                        <a:t> Oro-, </a:t>
                      </a:r>
                      <a:r>
                        <a:rPr sz="1000" b="0" i="0" u="none" dirty="0" err="1">
                          <a:latin typeface="Lucida Sans"/>
                        </a:rPr>
                        <a:t>bzw</a:t>
                      </a:r>
                      <a:r>
                        <a:rPr sz="1000" b="0" i="0" u="none" dirty="0">
                          <a:latin typeface="Lucida Sans"/>
                        </a:rPr>
                        <a:t>. </a:t>
                      </a:r>
                      <a:r>
                        <a:rPr sz="1000" b="0" i="0" u="none" dirty="0" err="1">
                          <a:latin typeface="Lucida Sans"/>
                        </a:rPr>
                        <a:t>Hypopharynxkarzinoms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eingesetzt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wird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 dirty="0" err="1">
                          <a:latin typeface="Lucida Sans"/>
                        </a:rPr>
                        <a:t>sollen</a:t>
                      </a:r>
                      <a:r>
                        <a:rPr sz="1000" b="0" i="0" u="none" dirty="0">
                          <a:latin typeface="Lucida Sans"/>
                        </a:rPr>
                        <a:t> die </a:t>
                      </a:r>
                      <a:r>
                        <a:rPr sz="1000" b="0" i="0" u="none" dirty="0" err="1">
                          <a:latin typeface="Lucida Sans"/>
                        </a:rPr>
                        <a:t>zu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erwartenden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anatomischen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Verhältnisse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nach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Behandlung</a:t>
                      </a:r>
                      <a:r>
                        <a:rPr sz="1000" b="0" i="0" u="none" dirty="0">
                          <a:latin typeface="Lucida Sans"/>
                        </a:rPr>
                        <a:t>, die </a:t>
                      </a:r>
                      <a:r>
                        <a:rPr sz="1000" b="0" i="0" u="none" dirty="0" err="1">
                          <a:latin typeface="Lucida Sans"/>
                        </a:rPr>
                        <a:t>Befunde</a:t>
                      </a:r>
                      <a:r>
                        <a:rPr sz="1000" b="0" i="0" u="none" dirty="0">
                          <a:latin typeface="Lucida Sans"/>
                        </a:rPr>
                        <a:t> der </a:t>
                      </a:r>
                      <a:r>
                        <a:rPr sz="1000" b="0" i="0" u="none" dirty="0" err="1">
                          <a:latin typeface="Lucida Sans"/>
                        </a:rPr>
                        <a:t>Stimm</a:t>
                      </a:r>
                      <a:r>
                        <a:rPr sz="1000" b="0" i="0" u="none" dirty="0">
                          <a:latin typeface="Lucida Sans"/>
                        </a:rPr>
                        <a:t>- und </a:t>
                      </a:r>
                      <a:r>
                        <a:rPr sz="1000" b="0" i="0" u="none" dirty="0" err="1">
                          <a:latin typeface="Lucida Sans"/>
                        </a:rPr>
                        <a:t>Artikulationsdiagnostik</a:t>
                      </a:r>
                      <a:r>
                        <a:rPr sz="1000" b="0" i="0" u="none" dirty="0">
                          <a:latin typeface="Lucida Sans"/>
                        </a:rPr>
                        <a:t> und die </a:t>
                      </a:r>
                      <a:r>
                        <a:rPr sz="1000" b="0" i="0" u="none" dirty="0" err="1">
                          <a:latin typeface="Lucida Sans"/>
                        </a:rPr>
                        <a:t>Präferenz</a:t>
                      </a:r>
                      <a:r>
                        <a:rPr sz="1000" b="0" i="0" u="none" dirty="0">
                          <a:latin typeface="Lucida Sans"/>
                        </a:rPr>
                        <a:t> des </a:t>
                      </a:r>
                      <a:r>
                        <a:rPr sz="1000" b="0" i="0" u="none" dirty="0" err="1">
                          <a:latin typeface="Lucida Sans"/>
                        </a:rPr>
                        <a:t>Patienten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ber</a:t>
                      </a:r>
                      <a:r>
                        <a:rPr lang="de-DE" sz="1000" b="0" i="0" u="none" dirty="0">
                          <a:latin typeface="Lucida Sans"/>
                        </a:rPr>
                        <a:t>ü</a:t>
                      </a:r>
                      <a:r>
                        <a:rPr sz="1000" b="0" i="0" u="none" dirty="0" err="1">
                          <a:latin typeface="Lucida Sans"/>
                        </a:rPr>
                        <a:t>cksichtigt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017-082OL-1.0-10.5-2024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400" dirty="0" err="1"/>
              <a:t>Kapitel</a:t>
            </a:r>
            <a:r>
              <a:rPr sz="2400" dirty="0"/>
              <a:t> 10: Rehabilitation, </a:t>
            </a:r>
            <a:r>
              <a:rPr sz="2400" dirty="0" err="1"/>
              <a:t>Psychosoziale</a:t>
            </a:r>
            <a:r>
              <a:rPr sz="2400" dirty="0"/>
              <a:t> </a:t>
            </a:r>
            <a:r>
              <a:rPr sz="2400" dirty="0" err="1"/>
              <a:t>Versorgung</a:t>
            </a:r>
            <a:r>
              <a:rPr sz="2400" dirty="0"/>
              <a:t> und Supportive </a:t>
            </a:r>
            <a:r>
              <a:rPr sz="2400" dirty="0" err="1"/>
              <a:t>Therapie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10.3: </a:t>
            </a:r>
            <a:r>
              <a:rPr sz="1400" dirty="0" err="1"/>
              <a:t>Psychosoziale</a:t>
            </a:r>
            <a:r>
              <a:rPr sz="1400" dirty="0"/>
              <a:t> Rehabilitation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533581"/>
              </p:ext>
            </p:extLst>
          </p:nvPr>
        </p:nvGraphicFramePr>
        <p:xfrm>
          <a:off x="360000" y="1890000"/>
          <a:ext cx="7920000" cy="127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10.6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Konsensbasierte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Die </a:t>
                      </a:r>
                      <a:r>
                        <a:rPr sz="1000" b="0" i="0" u="none" dirty="0" err="1">
                          <a:latin typeface="Lucida Sans"/>
                        </a:rPr>
                        <a:t>berufliche</a:t>
                      </a:r>
                      <a:r>
                        <a:rPr sz="1000" b="0" i="0" u="none" dirty="0">
                          <a:latin typeface="Lucida Sans"/>
                        </a:rPr>
                        <a:t> Rehabilitation </a:t>
                      </a:r>
                      <a:r>
                        <a:rPr sz="1000" b="0" i="0" u="none" dirty="0" err="1">
                          <a:latin typeface="Lucida Sans"/>
                        </a:rPr>
                        <a:t>ist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nach</a:t>
                      </a:r>
                      <a:r>
                        <a:rPr sz="1000" b="0" i="0" u="none" dirty="0">
                          <a:latin typeface="Lucida Sans"/>
                        </a:rPr>
                        <a:t> der </a:t>
                      </a:r>
                      <a:r>
                        <a:rPr sz="1000" b="0" i="0" u="none" dirty="0" err="1">
                          <a:latin typeface="Lucida Sans"/>
                        </a:rPr>
                        <a:t>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eines</a:t>
                      </a:r>
                      <a:r>
                        <a:rPr sz="1000" b="0" i="0" u="none" dirty="0">
                          <a:latin typeface="Lucida Sans"/>
                        </a:rPr>
                        <a:t> Oro- </a:t>
                      </a:r>
                      <a:r>
                        <a:rPr sz="1000" b="0" i="0" u="none" dirty="0" err="1">
                          <a:latin typeface="Lucida Sans"/>
                        </a:rPr>
                        <a:t>bzw</a:t>
                      </a:r>
                      <a:r>
                        <a:rPr sz="1000" b="0" i="0" u="none" dirty="0">
                          <a:latin typeface="Lucida Sans"/>
                        </a:rPr>
                        <a:t>. </a:t>
                      </a:r>
                      <a:r>
                        <a:rPr sz="1000" b="0" i="0" u="none" dirty="0" err="1">
                          <a:latin typeface="Lucida Sans"/>
                        </a:rPr>
                        <a:t>Hypopharynxkarzino</a:t>
                      </a:r>
                      <a:r>
                        <a:rPr lang="de-DE" sz="1000" b="0" i="0" u="none" dirty="0">
                          <a:latin typeface="Lucida Sans"/>
                        </a:rPr>
                        <a:t>m</a:t>
                      </a:r>
                      <a:r>
                        <a:rPr sz="1000" b="0" i="0" u="none" dirty="0">
                          <a:latin typeface="Lucida Sans"/>
                        </a:rPr>
                        <a:t>s </a:t>
                      </a:r>
                      <a:r>
                        <a:rPr sz="1000" b="0" i="0" u="none" dirty="0" err="1">
                          <a:latin typeface="Lucida Sans"/>
                        </a:rPr>
                        <a:t>durch</a:t>
                      </a:r>
                      <a:r>
                        <a:rPr sz="1000" b="0" i="0" u="none" dirty="0">
                          <a:latin typeface="Lucida Sans"/>
                        </a:rPr>
                        <a:t> die </a:t>
                      </a:r>
                      <a:r>
                        <a:rPr sz="1000" b="0" i="0" u="none" dirty="0" err="1">
                          <a:latin typeface="Lucida Sans"/>
                        </a:rPr>
                        <a:t>funktionellen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Einschränkungen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besondere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Herausforderung</a:t>
                      </a:r>
                      <a:r>
                        <a:rPr sz="1000" b="0" i="0" u="none" dirty="0">
                          <a:latin typeface="Lucida Sans"/>
                        </a:rPr>
                        <a:t> und </a:t>
                      </a:r>
                      <a:r>
                        <a:rPr sz="1000" b="0" i="0" u="none" dirty="0" err="1">
                          <a:latin typeface="Lucida Sans"/>
                        </a:rPr>
                        <a:t>sollte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bereits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vor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Therapiebeginn</a:t>
                      </a:r>
                      <a:r>
                        <a:rPr sz="1000" b="0" i="0" u="none" dirty="0">
                          <a:latin typeface="Lucida Sans"/>
                        </a:rPr>
                        <a:t> in der </a:t>
                      </a:r>
                      <a:r>
                        <a:rPr sz="1000" b="0" i="0" u="none" dirty="0" err="1">
                          <a:latin typeface="Lucida Sans"/>
                        </a:rPr>
                        <a:t>Entscheidungsfindung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berücksichtigt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t>Starker Konsens</a:t>
                      </a:r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t>017-082OL-1.0-10.6-2024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400" dirty="0" err="1"/>
              <a:t>Kapitel</a:t>
            </a:r>
            <a:r>
              <a:rPr sz="2400" dirty="0"/>
              <a:t> 10: Rehabilitation, </a:t>
            </a:r>
            <a:r>
              <a:rPr sz="2400" dirty="0" err="1"/>
              <a:t>Psychosoziale</a:t>
            </a:r>
            <a:r>
              <a:rPr sz="2400" dirty="0"/>
              <a:t> </a:t>
            </a:r>
            <a:r>
              <a:rPr sz="2400" dirty="0" err="1"/>
              <a:t>Versorgung</a:t>
            </a:r>
            <a:r>
              <a:rPr sz="2400" dirty="0"/>
              <a:t> und Supportive </a:t>
            </a:r>
            <a:r>
              <a:rPr sz="2400" dirty="0" err="1"/>
              <a:t>Therapie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10.3: </a:t>
            </a:r>
            <a:r>
              <a:rPr sz="1400" dirty="0" err="1"/>
              <a:t>Psychosoziale</a:t>
            </a:r>
            <a:r>
              <a:rPr sz="1400" dirty="0"/>
              <a:t> Rehabilitation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7920000" cy="112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10.7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Konsensbasierte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Die </a:t>
                      </a:r>
                      <a:r>
                        <a:rPr sz="1000" b="0" i="0" u="none" dirty="0" err="1">
                          <a:latin typeface="Lucida Sans"/>
                        </a:rPr>
                        <a:t>sofortige</a:t>
                      </a:r>
                      <a:r>
                        <a:rPr sz="1000" b="0" i="0" u="none" dirty="0">
                          <a:latin typeface="Lucida Sans"/>
                        </a:rPr>
                        <a:t> und </a:t>
                      </a:r>
                      <a:r>
                        <a:rPr sz="1000" b="0" i="0" u="none" dirty="0" err="1">
                          <a:latin typeface="Lucida Sans"/>
                        </a:rPr>
                        <a:t>langfristige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bedarfsorientierte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psychoonkologische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Versorgung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sichergestellt</a:t>
                      </a:r>
                      <a:r>
                        <a:rPr sz="1000" b="0" i="0" u="none" dirty="0">
                          <a:latin typeface="Lucida Sans"/>
                        </a:rPr>
                        <a:t> sein.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t>Starker Konsens</a:t>
                      </a:r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t>017-082OL-1.0-10.7-2024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000" dirty="0" err="1"/>
              <a:t>Kapitel</a:t>
            </a:r>
            <a:r>
              <a:rPr sz="2000" dirty="0"/>
              <a:t> 5</a:t>
            </a:r>
            <a:r>
              <a:rPr sz="2000"/>
              <a:t>: Früherkennung</a:t>
            </a:r>
            <a:r>
              <a:rPr sz="2000" dirty="0"/>
              <a:t>, </a:t>
            </a:r>
            <a:r>
              <a:rPr sz="2000" dirty="0" err="1"/>
              <a:t>Prävention</a:t>
            </a:r>
            <a:endParaRPr sz="2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7920000" cy="112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5.1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err="1"/>
                        <a:t>Konsensbasierte</a:t>
                      </a:r>
                      <a:r>
                        <a:t> 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Ein Screening </a:t>
                      </a:r>
                      <a:r>
                        <a:rPr sz="1000" b="0" i="0" u="none">
                          <a:latin typeface="Lucida Sans"/>
                        </a:rPr>
                        <a:t>der Gesamtbevölkerung auf </a:t>
                      </a:r>
                      <a:r>
                        <a:rPr sz="1000" b="0" i="0" u="none" dirty="0" err="1">
                          <a:latin typeface="Lucida Sans"/>
                        </a:rPr>
                        <a:t>ein</a:t>
                      </a:r>
                      <a:r>
                        <a:rPr sz="1000" b="0" i="0" u="none" dirty="0">
                          <a:latin typeface="Lucida Sans"/>
                        </a:rPr>
                        <a:t> Oro- </a:t>
                      </a:r>
                      <a:r>
                        <a:rPr sz="1000" b="0" i="0" u="none" dirty="0" err="1">
                          <a:latin typeface="Lucida Sans"/>
                        </a:rPr>
                        <a:t>bzw</a:t>
                      </a:r>
                      <a:r>
                        <a:rPr sz="1000" b="0" i="0" u="none" dirty="0">
                          <a:latin typeface="Lucida Sans"/>
                        </a:rPr>
                        <a:t>. Hypopharynxkarzinom </a:t>
                      </a:r>
                      <a:r>
                        <a:rPr sz="1000" b="0" i="0" u="none" dirty="0" err="1">
                          <a:latin typeface="Lucida Sans"/>
                        </a:rPr>
                        <a:t>soll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nicht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angeboten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t>Starker Konsens</a:t>
                      </a:r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t>017-082OL-1.0-5.1-2024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  <p:graphicFrame>
        <p:nvGraphicFramePr>
          <p:cNvPr id="8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870889"/>
              </p:ext>
            </p:extLst>
          </p:nvPr>
        </p:nvGraphicFramePr>
        <p:xfrm>
          <a:off x="360000" y="3284984"/>
          <a:ext cx="7920000" cy="127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5.2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err="1"/>
                        <a:t>Konsensbasierte</a:t>
                      </a:r>
                      <a:r>
                        <a:t> 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 err="1">
                          <a:latin typeface="Lucida Sans"/>
                        </a:rPr>
                        <a:t>Gemäß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>
                          <a:latin typeface="Lucida Sans"/>
                        </a:rPr>
                        <a:t>STIKO Empfehlungen </a:t>
                      </a:r>
                      <a:r>
                        <a:rPr sz="1000" b="0" i="0" u="none" err="1">
                          <a:latin typeface="Lucida Sans"/>
                        </a:rPr>
                        <a:t>sollen</a:t>
                      </a:r>
                      <a:r>
                        <a:rPr sz="1000" b="0" i="0" u="none">
                          <a:latin typeface="Lucida Sans"/>
                        </a:rPr>
                        <a:t> Jungen und </a:t>
                      </a:r>
                      <a:r>
                        <a:rPr sz="1000" b="0" i="0" u="none" dirty="0" err="1">
                          <a:latin typeface="Lucida Sans"/>
                        </a:rPr>
                        <a:t>Mädchen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im</a:t>
                      </a:r>
                      <a:r>
                        <a:rPr sz="1000" b="0" i="0" u="none" dirty="0">
                          <a:latin typeface="Lucida Sans"/>
                        </a:rPr>
                        <a:t> Alter von 9 bis 14 Jahren </a:t>
                      </a:r>
                      <a:r>
                        <a:rPr sz="1000" b="0" i="0" u="none" dirty="0" err="1">
                          <a:latin typeface="Lucida Sans"/>
                        </a:rPr>
                        <a:t>gegen</a:t>
                      </a:r>
                      <a:r>
                        <a:rPr sz="1000" b="0" i="0" u="none" dirty="0">
                          <a:latin typeface="Lucida Sans"/>
                        </a:rPr>
                        <a:t> HPV </a:t>
                      </a:r>
                      <a:r>
                        <a:rPr sz="1000" b="0" i="0" u="none" dirty="0" err="1">
                          <a:latin typeface="Lucida Sans"/>
                        </a:rPr>
                        <a:t>geimpft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 </a:t>
                      </a:r>
                      <a:r>
                        <a:rPr sz="1000" b="0" i="0" u="none">
                          <a:latin typeface="Lucida Sans"/>
                        </a:rPr>
                        <a:t>Eine Nachholimpfung </a:t>
                      </a:r>
                      <a:r>
                        <a:rPr sz="1000" b="0" i="0" u="none" dirty="0" err="1">
                          <a:latin typeface="Lucida Sans"/>
                        </a:rPr>
                        <a:t>wird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>
                          <a:latin typeface="Lucida Sans"/>
                        </a:rPr>
                        <a:t>bis zum </a:t>
                      </a:r>
                      <a:r>
                        <a:rPr sz="1000" b="0" i="0" u="none" dirty="0">
                          <a:latin typeface="Lucida Sans"/>
                        </a:rPr>
                        <a:t>Alter von 17 Jahren </a:t>
                      </a:r>
                      <a:r>
                        <a:rPr sz="1000" b="0" i="0" u="none" dirty="0" err="1">
                          <a:latin typeface="Lucida Sans"/>
                        </a:rPr>
                        <a:t>empfohlen</a:t>
                      </a:r>
                      <a:r>
                        <a:rPr sz="1000" b="0" i="0" u="none" dirty="0">
                          <a:latin typeface="Lucida Sans"/>
                        </a:rPr>
                        <a:t>.
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017-082OL-1.0-5.2-2024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234972"/>
              </p:ext>
            </p:extLst>
          </p:nvPr>
        </p:nvGraphicFramePr>
        <p:xfrm>
          <a:off x="386392" y="4891492"/>
          <a:ext cx="7920000" cy="127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5.3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err="1"/>
                        <a:t>Konsensbasierte</a:t>
                      </a:r>
                      <a:r>
                        <a:t> 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Eine </a:t>
                      </a:r>
                      <a:r>
                        <a:rPr sz="1000" b="0" i="0" u="none" err="1">
                          <a:latin typeface="Lucida Sans"/>
                        </a:rPr>
                        <a:t>prophylaktische</a:t>
                      </a:r>
                      <a:r>
                        <a:rPr sz="1000" b="0" i="0" u="none">
                          <a:latin typeface="Lucida Sans"/>
                        </a:rPr>
                        <a:t> HPV-Impfung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dem </a:t>
                      </a:r>
                      <a:r>
                        <a:rPr sz="1000" b="0" i="0" u="none" dirty="0" err="1">
                          <a:latin typeface="Lucida Sans"/>
                        </a:rPr>
                        <a:t>Ziel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eines</a:t>
                      </a:r>
                      <a:r>
                        <a:rPr sz="1000" b="0" i="0" u="none">
                          <a:latin typeface="Lucida Sans"/>
                        </a:rPr>
                        <a:t> therapeutischen Nutzens </a:t>
                      </a:r>
                      <a:r>
                        <a:rPr sz="1000" b="0" i="0" u="none" dirty="0" err="1">
                          <a:latin typeface="Lucida Sans"/>
                        </a:rPr>
                        <a:t>im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Rahmen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>
                          <a:latin typeface="Lucida Sans"/>
                        </a:rPr>
                        <a:t>der Behandlung </a:t>
                      </a:r>
                      <a:r>
                        <a:rPr sz="1000" b="0" i="0" u="none" dirty="0" err="1">
                          <a:latin typeface="Lucida Sans"/>
                        </a:rPr>
                        <a:t>eines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bestehenden</a:t>
                      </a:r>
                      <a:r>
                        <a:rPr sz="1000" b="0" i="0" u="none" dirty="0">
                          <a:latin typeface="Lucida Sans"/>
                        </a:rPr>
                        <a:t> HPV-</a:t>
                      </a:r>
                      <a:r>
                        <a:rPr sz="1000" b="0" i="0" u="none" dirty="0" err="1">
                          <a:latin typeface="Lucida Sans"/>
                        </a:rPr>
                        <a:t>assoziierten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Oropharynxkarzinoms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nicht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angeboten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017-082OL-1.0-5.3-2024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400" dirty="0" err="1"/>
              <a:t>Kapitel</a:t>
            </a:r>
            <a:r>
              <a:rPr sz="2400" dirty="0"/>
              <a:t> 10: Rehabilitation, </a:t>
            </a:r>
            <a:r>
              <a:rPr sz="2400" dirty="0" err="1"/>
              <a:t>Psychosoziale</a:t>
            </a:r>
            <a:r>
              <a:rPr sz="2400" dirty="0"/>
              <a:t> </a:t>
            </a:r>
            <a:r>
              <a:rPr sz="2400" dirty="0" err="1"/>
              <a:t>Versorgung</a:t>
            </a:r>
            <a:r>
              <a:rPr sz="2400" dirty="0"/>
              <a:t> und Supportive </a:t>
            </a:r>
            <a:r>
              <a:rPr sz="2400" dirty="0" err="1"/>
              <a:t>Therapie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10.3: </a:t>
            </a:r>
            <a:r>
              <a:rPr sz="1400" dirty="0" err="1"/>
              <a:t>Psychosoziale</a:t>
            </a:r>
            <a:r>
              <a:rPr sz="1400" dirty="0"/>
              <a:t> Rehabilitation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7920000" cy="112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10.8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Konsensbasierte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 err="1">
                          <a:latin typeface="Lucida Sans"/>
                        </a:rPr>
                        <a:t>Patienten</a:t>
                      </a:r>
                      <a:r>
                        <a:rPr sz="1000" b="0" i="0" u="none" dirty="0">
                          <a:latin typeface="Lucida Sans"/>
                        </a:rPr>
                        <a:t> und </a:t>
                      </a:r>
                      <a:r>
                        <a:rPr sz="1000" b="0" i="0" u="none" dirty="0" err="1">
                          <a:latin typeface="Lucida Sans"/>
                        </a:rPr>
                        <a:t>Angehörigen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bereits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Rahmen</a:t>
                      </a:r>
                      <a:r>
                        <a:rPr sz="1000" b="0" i="0" u="none" dirty="0">
                          <a:latin typeface="Lucida Sans"/>
                        </a:rPr>
                        <a:t> der </a:t>
                      </a:r>
                      <a:r>
                        <a:rPr sz="1000" b="0" i="0" u="none" dirty="0" err="1">
                          <a:latin typeface="Lucida Sans"/>
                        </a:rPr>
                        <a:t>Primärtherapie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über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mögliche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psychosoziale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Folgen</a:t>
                      </a:r>
                      <a:r>
                        <a:rPr sz="1000" b="0" i="0" u="none" dirty="0">
                          <a:latin typeface="Lucida Sans"/>
                        </a:rPr>
                        <a:t> und </a:t>
                      </a:r>
                      <a:r>
                        <a:rPr sz="1000" b="0" i="0" u="none" dirty="0" err="1">
                          <a:latin typeface="Lucida Sans"/>
                        </a:rPr>
                        <a:t>ggf</a:t>
                      </a:r>
                      <a:r>
                        <a:rPr sz="1000" b="0" i="0" u="none" dirty="0">
                          <a:latin typeface="Lucida Sans"/>
                        </a:rPr>
                        <a:t>. </a:t>
                      </a:r>
                      <a:r>
                        <a:rPr sz="1000" b="0" i="0" u="none" dirty="0" err="1">
                          <a:latin typeface="Lucida Sans"/>
                        </a:rPr>
                        <a:t>Hilfen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informiert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t>Starker Konsens</a:t>
                      </a:r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t>017-082OL-1.0-10.8-2024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400" dirty="0" err="1"/>
              <a:t>Kapitel</a:t>
            </a:r>
            <a:r>
              <a:rPr sz="2400" dirty="0"/>
              <a:t> 10: Rehabilitation, </a:t>
            </a:r>
            <a:r>
              <a:rPr sz="2400" dirty="0" err="1"/>
              <a:t>Psychosoziale</a:t>
            </a:r>
            <a:r>
              <a:rPr sz="2400" dirty="0"/>
              <a:t> </a:t>
            </a:r>
            <a:r>
              <a:rPr sz="2400" dirty="0" err="1"/>
              <a:t>Versorgung</a:t>
            </a:r>
            <a:r>
              <a:rPr sz="2400" dirty="0"/>
              <a:t> und Supportive </a:t>
            </a:r>
            <a:r>
              <a:rPr sz="2400" dirty="0" err="1"/>
              <a:t>Therapie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10.3: </a:t>
            </a:r>
            <a:r>
              <a:rPr sz="1400" dirty="0" err="1"/>
              <a:t>Psychosoziale</a:t>
            </a:r>
            <a:r>
              <a:rPr sz="1400" dirty="0"/>
              <a:t> Rehabilitation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573512"/>
              </p:ext>
            </p:extLst>
          </p:nvPr>
        </p:nvGraphicFramePr>
        <p:xfrm>
          <a:off x="360000" y="1890000"/>
          <a:ext cx="7920000" cy="142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10.9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Konsensbasierte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sz="1000" b="0" i="0" u="none" dirty="0" err="1">
                          <a:latin typeface="Lucida Sans"/>
                        </a:rPr>
                        <a:t>Patienten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Oro-/Hypopharynxkarzinom </a:t>
                      </a:r>
                      <a:r>
                        <a:rPr sz="1000" b="0" i="0" u="none" dirty="0" err="1">
                          <a:latin typeface="Lucida Sans"/>
                        </a:rPr>
                        <a:t>sollen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dar</a:t>
                      </a:r>
                      <a:r>
                        <a:rPr lang="de-DE" sz="1000" b="0" i="0" u="none" dirty="0">
                          <a:latin typeface="Lucida Sans"/>
                        </a:rPr>
                        <a:t>ü</a:t>
                      </a:r>
                      <a:r>
                        <a:rPr sz="1000" b="0" i="0" u="none" dirty="0" err="1">
                          <a:latin typeface="Lucida Sans"/>
                        </a:rPr>
                        <a:t>ber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informiert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 dirty="0" err="1">
                          <a:latin typeface="Lucida Sans"/>
                        </a:rPr>
                        <a:t>dass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sozialrechtlichen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Anspruch</a:t>
                      </a:r>
                      <a:r>
                        <a:rPr sz="1000" b="0" i="0" u="none" dirty="0">
                          <a:latin typeface="Lucida Sans"/>
                        </a:rPr>
                        <a:t> auf </a:t>
                      </a:r>
                      <a:r>
                        <a:rPr sz="1000" b="0" i="0" u="none" dirty="0" err="1">
                          <a:latin typeface="Lucida Sans"/>
                        </a:rPr>
                        <a:t>Anschlussheilbehandlung</a:t>
                      </a:r>
                      <a:r>
                        <a:rPr sz="1000" b="0" i="0" u="none" dirty="0">
                          <a:latin typeface="Lucida Sans"/>
                        </a:rPr>
                        <a:t> (AHB) und </a:t>
                      </a:r>
                      <a:r>
                        <a:rPr sz="1000" b="0" i="0" u="none" dirty="0" err="1">
                          <a:latin typeface="Lucida Sans"/>
                        </a:rPr>
                        <a:t>im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weiteren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Verlauf</a:t>
                      </a:r>
                      <a:r>
                        <a:rPr sz="1000" b="0" i="0" u="none" dirty="0">
                          <a:latin typeface="Lucida Sans"/>
                        </a:rPr>
                        <a:t> auf </a:t>
                      </a:r>
                      <a:r>
                        <a:rPr sz="1000" b="0" i="0" u="none" dirty="0" err="1">
                          <a:latin typeface="Lucida Sans"/>
                        </a:rPr>
                        <a:t>Medizinische</a:t>
                      </a:r>
                      <a:r>
                        <a:rPr sz="1000" b="0" i="0" u="none" dirty="0">
                          <a:latin typeface="Lucida Sans"/>
                        </a:rPr>
                        <a:t> Rehabilitation </a:t>
                      </a:r>
                      <a:r>
                        <a:rPr sz="1000" b="0" i="0" u="none" dirty="0" err="1">
                          <a:latin typeface="Lucida Sans"/>
                        </a:rPr>
                        <a:t>haben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Die AHB und Rehabilitation </a:t>
                      </a:r>
                      <a:r>
                        <a:rPr sz="1000" b="0" i="0" u="none" dirty="0" err="1">
                          <a:latin typeface="Lucida Sans"/>
                        </a:rPr>
                        <a:t>soll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ärztlicherseits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empfohlen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017-082OL-1.0-10.9-2024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400" dirty="0" err="1"/>
              <a:t>Kapitel</a:t>
            </a:r>
            <a:r>
              <a:rPr sz="2400" dirty="0"/>
              <a:t> 10: Rehabilitation, </a:t>
            </a:r>
            <a:r>
              <a:rPr sz="2400" dirty="0" err="1"/>
              <a:t>Psychosoziale</a:t>
            </a:r>
            <a:r>
              <a:rPr sz="2400" dirty="0"/>
              <a:t> </a:t>
            </a:r>
            <a:r>
              <a:rPr sz="2400" dirty="0" err="1"/>
              <a:t>Versorgung</a:t>
            </a:r>
            <a:r>
              <a:rPr sz="2400" dirty="0"/>
              <a:t> und Supportive </a:t>
            </a:r>
            <a:r>
              <a:rPr sz="2400" dirty="0" err="1"/>
              <a:t>Therapie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10.3: </a:t>
            </a:r>
            <a:r>
              <a:rPr sz="1400" dirty="0" err="1"/>
              <a:t>Psychosoziale</a:t>
            </a:r>
            <a:r>
              <a:rPr sz="1400" dirty="0"/>
              <a:t> Rehabilitation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7920000" cy="112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10.10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Konsensbasierte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Oro-, </a:t>
                      </a:r>
                      <a:r>
                        <a:rPr sz="1000" b="0" i="0" u="none" dirty="0" err="1">
                          <a:latin typeface="Lucida Sans"/>
                        </a:rPr>
                        <a:t>Hypopharynxkarzinompatienten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sollen</a:t>
                      </a:r>
                      <a:r>
                        <a:rPr sz="1000" b="0" i="0" u="none" dirty="0">
                          <a:latin typeface="Lucida Sans"/>
                        </a:rPr>
                        <a:t> in </a:t>
                      </a:r>
                      <a:r>
                        <a:rPr sz="1000" b="0" i="0" u="none" dirty="0" err="1">
                          <a:latin typeface="Lucida Sans"/>
                        </a:rPr>
                        <a:t>entsprechend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spezialisierten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Einrichtungen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rehabilitiert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t>Starker Konsens</a:t>
                      </a:r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t>017-082OL-1.0-10.10-2024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400" dirty="0" err="1"/>
              <a:t>Kapitel</a:t>
            </a:r>
            <a:r>
              <a:rPr sz="2400" dirty="0"/>
              <a:t> 10: Rehabilitation, </a:t>
            </a:r>
            <a:r>
              <a:rPr sz="2400" dirty="0" err="1"/>
              <a:t>Psychosoziale</a:t>
            </a:r>
            <a:r>
              <a:rPr sz="2400" dirty="0"/>
              <a:t> </a:t>
            </a:r>
            <a:r>
              <a:rPr sz="2400" dirty="0" err="1"/>
              <a:t>Versorgung</a:t>
            </a:r>
            <a:r>
              <a:rPr sz="2400" dirty="0"/>
              <a:t> und Supportive </a:t>
            </a:r>
            <a:r>
              <a:rPr sz="2400" dirty="0" err="1"/>
              <a:t>Therapie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10.3: </a:t>
            </a:r>
            <a:r>
              <a:rPr sz="1400" dirty="0" err="1"/>
              <a:t>Psychosoziale</a:t>
            </a:r>
            <a:r>
              <a:rPr sz="1400" dirty="0"/>
              <a:t> Rehabilitation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7920000" cy="112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10.11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Konsensbasierte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Für das </a:t>
                      </a:r>
                      <a:r>
                        <a:rPr sz="1000" b="0" i="0" u="none" dirty="0" err="1">
                          <a:latin typeface="Lucida Sans"/>
                        </a:rPr>
                        <a:t>bestmögliche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funktionelle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Ergebnis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prä</a:t>
                      </a:r>
                      <a:r>
                        <a:rPr sz="1000" b="0" i="0" u="none" dirty="0">
                          <a:latin typeface="Lucida Sans"/>
                        </a:rPr>
                        <a:t>-, peri- und </a:t>
                      </a:r>
                      <a:r>
                        <a:rPr sz="1000" b="0" i="0" u="none" dirty="0" err="1">
                          <a:latin typeface="Lucida Sans"/>
                        </a:rPr>
                        <a:t>posttherapeutisch</a:t>
                      </a:r>
                      <a:r>
                        <a:rPr sz="1000" b="0" i="0" u="none" dirty="0">
                          <a:latin typeface="Lucida Sans"/>
                        </a:rPr>
                        <a:t> rehabilitative </a:t>
                      </a:r>
                      <a:r>
                        <a:rPr sz="1000" b="0" i="0" u="none" dirty="0" err="1">
                          <a:latin typeface="Lucida Sans"/>
                        </a:rPr>
                        <a:t>Maßnahmen</a:t>
                      </a:r>
                      <a:r>
                        <a:rPr sz="1000" b="0" i="0" u="none" dirty="0">
                          <a:latin typeface="Lucida Sans"/>
                        </a:rPr>
                        <a:t> Teil des </a:t>
                      </a:r>
                      <a:r>
                        <a:rPr sz="1000" b="0" i="0" u="none" dirty="0" err="1">
                          <a:latin typeface="Lucida Sans"/>
                        </a:rPr>
                        <a:t>Therapiekonzeptes</a:t>
                      </a:r>
                      <a:r>
                        <a:rPr sz="1000" b="0" i="0" u="none" dirty="0">
                          <a:latin typeface="Lucida Sans"/>
                        </a:rPr>
                        <a:t> sein.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t>Starker Konsens</a:t>
                      </a:r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t>017-082OL-1.0-10.11-2024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400" dirty="0" err="1"/>
              <a:t>Kapitel</a:t>
            </a:r>
            <a:r>
              <a:rPr sz="2400" dirty="0"/>
              <a:t> 10: Rehabilitation, </a:t>
            </a:r>
            <a:r>
              <a:rPr sz="2400" dirty="0" err="1"/>
              <a:t>Psychosoziale</a:t>
            </a:r>
            <a:r>
              <a:rPr sz="2400" dirty="0"/>
              <a:t> </a:t>
            </a:r>
            <a:r>
              <a:rPr sz="2400" dirty="0" err="1"/>
              <a:t>Versorgung</a:t>
            </a:r>
            <a:r>
              <a:rPr sz="2400" dirty="0"/>
              <a:t> und Supportive </a:t>
            </a:r>
            <a:r>
              <a:rPr sz="2400" dirty="0" err="1"/>
              <a:t>Therapie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10.4: </a:t>
            </a:r>
            <a:r>
              <a:rPr sz="1400" dirty="0" err="1"/>
              <a:t>Ernährung</a:t>
            </a:r>
            <a:endParaRPr sz="1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7920000" cy="218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10.12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Evidenzbasierte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/>
                      </a:pPr>
                      <a:r>
                        <a:rPr dirty="0" err="1"/>
                        <a:t>Empfehlungsgrad</a:t>
                      </a:r>
                      <a:endParaRPr dirty="0"/>
                    </a:p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B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 err="1">
                          <a:latin typeface="Lucida Sans"/>
                        </a:rPr>
                        <a:t>Patienten</a:t>
                      </a:r>
                      <a:r>
                        <a:rPr sz="1000" b="0" i="0" u="none" dirty="0">
                          <a:latin typeface="Lucida Sans"/>
                        </a:rPr>
                        <a:t>, die tumor-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behandlungsbedingt</a:t>
                      </a:r>
                      <a:r>
                        <a:rPr sz="1000" b="0" i="0" u="none" dirty="0">
                          <a:latin typeface="Lucida Sans"/>
                        </a:rPr>
                        <a:t> dem </a:t>
                      </a:r>
                      <a:r>
                        <a:rPr sz="1000" b="0" i="0" u="none" dirty="0" err="1">
                          <a:latin typeface="Lucida Sans"/>
                        </a:rPr>
                        <a:t>Risiko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einer</a:t>
                      </a:r>
                      <a:r>
                        <a:rPr sz="1000" b="0" i="0" u="none" dirty="0">
                          <a:latin typeface="Lucida Sans"/>
                        </a:rPr>
                        <a:t> Malnutrition </a:t>
                      </a:r>
                      <a:r>
                        <a:rPr sz="1000" b="0" i="0" u="none" dirty="0" err="1">
                          <a:latin typeface="Lucida Sans"/>
                        </a:rPr>
                        <a:t>ausgesetzt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sind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 dirty="0" err="1">
                          <a:latin typeface="Lucida Sans"/>
                        </a:rPr>
                        <a:t>sollten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frühzeitig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professionelle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Ernährungsberatung</a:t>
                      </a:r>
                      <a:r>
                        <a:rPr sz="1000" b="0" i="0" u="none" dirty="0">
                          <a:latin typeface="Lucida Sans"/>
                        </a:rPr>
                        <a:t> und </a:t>
                      </a:r>
                      <a:r>
                        <a:rPr sz="1000" b="0" i="0" u="none" dirty="0" err="1">
                          <a:latin typeface="Lucida Sans"/>
                        </a:rPr>
                        <a:t>Ernährungstherapie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erhalten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Level of Evidence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800" b="0" dirty="0">
                          <a:latin typeface="Lucida Sans"/>
                        </a:rPr>
                        <a:t>2+ - S3 </a:t>
                      </a:r>
                      <a:r>
                        <a:rPr sz="800" b="0" dirty="0" err="1">
                          <a:latin typeface="Lucida Sans"/>
                        </a:rPr>
                        <a:t>Leitlinienadaptierung</a:t>
                      </a:r>
                      <a:r>
                        <a:rPr sz="800" b="0" dirty="0">
                          <a:latin typeface="Lucida Sans"/>
                        </a:rPr>
                        <a:t> - </a:t>
                      </a:r>
                      <a:r>
                        <a:rPr sz="800" b="0" dirty="0" err="1">
                          <a:latin typeface="Lucida Sans"/>
                        </a:rPr>
                        <a:t>Mundhöhlenkarzinom</a:t>
                      </a:r>
                      <a:r>
                        <a:rPr sz="800" b="0" dirty="0">
                          <a:latin typeface="Lucida Sans"/>
                        </a:rPr>
                        <a:t>, Version 3.0 2021 (9.7)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Literatur</a:t>
                      </a:r>
                      <a:endParaRPr dirty="0"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dirty="0">
                          <a:solidFill>
                            <a:srgbClr val="F7BF66"/>
                          </a:solidFill>
                          <a:hlinkClick r:id="rId2"/>
                        </a:rPr>
                        <a:t>[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2"/>
                        </a:rPr>
                        <a:t>Loscalzo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2"/>
                        </a:rPr>
                        <a:t>, M 1996]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3"/>
                        </a:rPr>
                        <a:t>[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3"/>
                        </a:rPr>
                        <a:t>Schweinfurth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3"/>
                        </a:rPr>
                        <a:t>, JM 2001]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4"/>
                        </a:rPr>
                        <a:t>[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4"/>
                        </a:rPr>
                        <a:t>Deurloo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4"/>
                        </a:rPr>
                        <a:t>, EE 2001]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5"/>
                        </a:rPr>
                        <a:t>[Beaver, ME 1998]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6"/>
                        </a:rPr>
                        <a:t>[Lee, JH 1998]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7"/>
                        </a:rPr>
                        <a:t>[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7"/>
                        </a:rPr>
                        <a:t>Mekhail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7"/>
                        </a:rPr>
                        <a:t>, TM 2001]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8"/>
                        </a:rPr>
                        <a:t>S3-Leitlinie 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8"/>
                        </a:rPr>
                        <a:t>Diagnostik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8"/>
                        </a:rPr>
                        <a:t> und 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8"/>
                        </a:rPr>
                        <a:t>Therapie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8"/>
                        </a:rPr>
                        <a:t> des 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8"/>
                        </a:rPr>
                        <a:t>Mundhöhlenkarzinoms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8"/>
                        </a:rPr>
                        <a:t>. AWMF-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8"/>
                        </a:rPr>
                        <a:t>Registernummer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8"/>
                        </a:rPr>
                        <a:t>: 007/100OL, 2021. Version 3.0 :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t>Starker Konsens</a:t>
                      </a:r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t>017-082OL-1.0-10.12-2024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9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400" dirty="0" err="1"/>
              <a:t>Kapitel</a:t>
            </a:r>
            <a:r>
              <a:rPr sz="2400" dirty="0"/>
              <a:t> 10: Rehabilitation, </a:t>
            </a:r>
            <a:r>
              <a:rPr sz="2400" dirty="0" err="1"/>
              <a:t>Psychosoziale</a:t>
            </a:r>
            <a:r>
              <a:rPr sz="2400" dirty="0"/>
              <a:t> </a:t>
            </a:r>
            <a:r>
              <a:rPr sz="2400" dirty="0" err="1"/>
              <a:t>Versorgung</a:t>
            </a:r>
            <a:r>
              <a:rPr sz="2400" dirty="0"/>
              <a:t> und Supportive </a:t>
            </a:r>
            <a:r>
              <a:rPr sz="2400" dirty="0" err="1"/>
              <a:t>Therapie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10.4: </a:t>
            </a:r>
            <a:r>
              <a:rPr sz="1400" dirty="0" err="1"/>
              <a:t>Ernährung</a:t>
            </a:r>
            <a:endParaRPr sz="1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7920000" cy="127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10.13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Konsensbasiertes Statement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Bei </a:t>
                      </a:r>
                      <a:r>
                        <a:rPr sz="1000" b="0" i="0" u="none" dirty="0" err="1">
                          <a:latin typeface="Lucida Sans"/>
                        </a:rPr>
                        <a:t>Patienten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Oro- und </a:t>
                      </a:r>
                      <a:r>
                        <a:rPr sz="1000" b="0" i="0" u="none" dirty="0" err="1">
                          <a:latin typeface="Lucida Sans"/>
                        </a:rPr>
                        <a:t>Hypopharynxkarzinomen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erheblicher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Schluckstörung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bei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unzureichender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oraler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Nahrungsaufnahme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zusätzliche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enterale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Sondenernährung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durchgeführt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t>Starker Konsens</a:t>
                      </a:r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t>017-082OL-1.0-10.13-2024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400" dirty="0" err="1"/>
              <a:t>Kapitel</a:t>
            </a:r>
            <a:r>
              <a:rPr sz="2400" dirty="0"/>
              <a:t> 10: Rehabilitation, </a:t>
            </a:r>
            <a:r>
              <a:rPr sz="2400" dirty="0" err="1"/>
              <a:t>Psychosoziale</a:t>
            </a:r>
            <a:r>
              <a:rPr sz="2400" dirty="0"/>
              <a:t> </a:t>
            </a:r>
            <a:r>
              <a:rPr sz="2400" dirty="0" err="1"/>
              <a:t>Versorgung</a:t>
            </a:r>
            <a:r>
              <a:rPr sz="2400" dirty="0"/>
              <a:t> und Supportive </a:t>
            </a:r>
            <a:r>
              <a:rPr sz="2400" dirty="0" err="1"/>
              <a:t>Therapie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10.4: </a:t>
            </a:r>
            <a:r>
              <a:rPr sz="1400" dirty="0" err="1"/>
              <a:t>Ernährung</a:t>
            </a:r>
            <a:endParaRPr sz="1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7920000" cy="127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10.14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Konsensbasierte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Die </a:t>
                      </a:r>
                      <a:r>
                        <a:rPr sz="1000" b="0" i="0" u="none" dirty="0" err="1">
                          <a:latin typeface="Lucida Sans"/>
                        </a:rPr>
                        <a:t>prophylaktische</a:t>
                      </a:r>
                      <a:r>
                        <a:rPr sz="1000" b="0" i="0" u="none" dirty="0">
                          <a:latin typeface="Lucida Sans"/>
                        </a:rPr>
                        <a:t> Anlage </a:t>
                      </a:r>
                      <a:r>
                        <a:rPr sz="1000" b="0" i="0" u="none" dirty="0" err="1">
                          <a:latin typeface="Lucida Sans"/>
                        </a:rPr>
                        <a:t>einer</a:t>
                      </a:r>
                      <a:r>
                        <a:rPr sz="1000" b="0" i="0" u="none" dirty="0">
                          <a:latin typeface="Lucida Sans"/>
                        </a:rPr>
                        <a:t> PEG </a:t>
                      </a:r>
                      <a:r>
                        <a:rPr sz="1000" b="0" i="0" u="none" dirty="0" err="1">
                          <a:latin typeface="Lucida Sans"/>
                        </a:rPr>
                        <a:t>vor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primärer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adjuvanter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Radiochemotherapie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bei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fehlenden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Schluckbeschwerden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nicht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bzw</a:t>
                      </a:r>
                      <a:r>
                        <a:rPr sz="1000" b="0" i="0" u="none" dirty="0">
                          <a:latin typeface="Lucida Sans"/>
                        </a:rPr>
                        <a:t>. </a:t>
                      </a:r>
                      <a:r>
                        <a:rPr sz="1000" b="0" i="0" u="none" dirty="0" err="1">
                          <a:latin typeface="Lucida Sans"/>
                        </a:rPr>
                        <a:t>im</a:t>
                      </a:r>
                      <a:r>
                        <a:rPr sz="1000" b="0" i="0" u="none" dirty="0">
                          <a:latin typeface="Lucida Sans"/>
                        </a:rPr>
                        <a:t> Falle von </a:t>
                      </a:r>
                      <a:r>
                        <a:rPr sz="1000" b="0" i="0" u="none" dirty="0" err="1">
                          <a:latin typeface="Lucida Sans"/>
                        </a:rPr>
                        <a:t>Schluckbeschwerden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nicht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ohne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primäre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Schluckdiagnostik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erfolgen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t>Starker Konsens</a:t>
                      </a:r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t>017-082OL-1.0-10.14-2024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400" dirty="0" err="1"/>
              <a:t>Kapitel</a:t>
            </a:r>
            <a:r>
              <a:rPr sz="2400" dirty="0"/>
              <a:t> 10: Rehabilitation, </a:t>
            </a:r>
            <a:r>
              <a:rPr sz="2400" dirty="0" err="1"/>
              <a:t>Psychosoziale</a:t>
            </a:r>
            <a:r>
              <a:rPr sz="2400" dirty="0"/>
              <a:t> </a:t>
            </a:r>
            <a:r>
              <a:rPr sz="2400" dirty="0" err="1"/>
              <a:t>Versorgung</a:t>
            </a:r>
            <a:r>
              <a:rPr sz="2400" dirty="0"/>
              <a:t> und Supportive </a:t>
            </a:r>
            <a:r>
              <a:rPr sz="2400" dirty="0" err="1"/>
              <a:t>Therapie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10.4: </a:t>
            </a:r>
            <a:r>
              <a:rPr sz="1400" dirty="0" err="1"/>
              <a:t>Ernährung</a:t>
            </a:r>
            <a:endParaRPr sz="1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7920000" cy="127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10.15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Konsensbasiertes Statement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 err="1">
                          <a:latin typeface="Lucida Sans"/>
                        </a:rPr>
                        <a:t>Im</a:t>
                      </a:r>
                      <a:r>
                        <a:rPr sz="1000" b="0" i="0" u="none" dirty="0">
                          <a:latin typeface="Lucida Sans"/>
                        </a:rPr>
                        <a:t> Falle der </a:t>
                      </a:r>
                      <a:r>
                        <a:rPr sz="1000" b="0" i="0" u="none" dirty="0" err="1">
                          <a:latin typeface="Lucida Sans"/>
                        </a:rPr>
                        <a:t>Notwendigkeit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Sondenernährung</a:t>
                      </a:r>
                      <a:r>
                        <a:rPr sz="1000" b="0" i="0" u="none" dirty="0">
                          <a:latin typeface="Lucida Sans"/>
                        </a:rPr>
                        <a:t> (</a:t>
                      </a:r>
                      <a:r>
                        <a:rPr sz="1000" b="0" i="0" u="none" dirty="0" err="1">
                          <a:latin typeface="Lucida Sans"/>
                        </a:rPr>
                        <a:t>transnasal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transkutan</a:t>
                      </a:r>
                      <a:r>
                        <a:rPr sz="1000" b="0" i="0" u="none" dirty="0">
                          <a:latin typeface="Lucida Sans"/>
                        </a:rPr>
                        <a:t>) </a:t>
                      </a:r>
                      <a:r>
                        <a:rPr sz="1000" b="0" i="0" u="none" dirty="0" err="1">
                          <a:latin typeface="Lucida Sans"/>
                        </a:rPr>
                        <a:t>sollte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bei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bestehender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zu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erwartender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länger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anhaltenden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Dysphagie</a:t>
                      </a:r>
                      <a:r>
                        <a:rPr sz="1000" b="0" i="0" u="none" dirty="0">
                          <a:latin typeface="Lucida Sans"/>
                        </a:rPr>
                        <a:t> die PEG </a:t>
                      </a:r>
                      <a:r>
                        <a:rPr sz="1000" b="0" i="0" u="none" dirty="0" err="1">
                          <a:latin typeface="Lucida Sans"/>
                        </a:rPr>
                        <a:t>einer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nasogastralen</a:t>
                      </a:r>
                      <a:r>
                        <a:rPr sz="1000" b="0" i="0" u="none" dirty="0">
                          <a:latin typeface="Lucida Sans"/>
                        </a:rPr>
                        <a:t> Sonde </a:t>
                      </a:r>
                      <a:r>
                        <a:rPr sz="1000" b="0" i="0" u="none" dirty="0" err="1">
                          <a:latin typeface="Lucida Sans"/>
                        </a:rPr>
                        <a:t>vorgezogen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endParaRPr sz="1000" b="0" i="0" u="none" dirty="0">
                        <a:latin typeface="Lucida Sans"/>
                      </a:endParaRP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t>Starker Konsens</a:t>
                      </a:r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t>017-082OL-1.0-10.15-2024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000"/>
              <a:t>Kapitel 11: Nachsorge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7920000" cy="173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11.1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Konsensbasierte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sz="1000" b="0" i="0" u="none" dirty="0">
                          <a:latin typeface="Lucida Sans"/>
                        </a:rPr>
                        <a:t>Als </a:t>
                      </a:r>
                      <a:r>
                        <a:rPr sz="1000" b="0" i="0" u="none" dirty="0" err="1">
                          <a:latin typeface="Lucida Sans"/>
                        </a:rPr>
                        <a:t>maximale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Nachsorgeintervalle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auch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bei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Beschwerdefreiheit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für</a:t>
                      </a:r>
                      <a:r>
                        <a:rPr sz="1000" b="0" i="0" u="none" dirty="0">
                          <a:latin typeface="Lucida Sans"/>
                        </a:rPr>
                        <a:t> das 1. und 2. </a:t>
                      </a:r>
                      <a:r>
                        <a:rPr sz="1000" b="0" i="0" u="none" dirty="0" err="1">
                          <a:latin typeface="Lucida Sans"/>
                        </a:rPr>
                        <a:t>Jahr</a:t>
                      </a:r>
                      <a:r>
                        <a:rPr sz="1000" b="0" i="0" u="none" dirty="0">
                          <a:latin typeface="Lucida Sans"/>
                        </a:rPr>
                        <a:t> 3 </a:t>
                      </a:r>
                      <a:r>
                        <a:rPr sz="1000" b="0" i="0" u="none" dirty="0" err="1">
                          <a:latin typeface="Lucida Sans"/>
                        </a:rPr>
                        <a:t>Monate</a:t>
                      </a:r>
                      <a:r>
                        <a:rPr sz="1000" b="0" i="0" u="none" dirty="0">
                          <a:latin typeface="Lucida Sans"/>
                        </a:rPr>
                        <a:t> und das 3. bis 5. </a:t>
                      </a:r>
                      <a:r>
                        <a:rPr sz="1000" b="0" i="0" u="none" dirty="0" err="1">
                          <a:latin typeface="Lucida Sans"/>
                        </a:rPr>
                        <a:t>Jahr</a:t>
                      </a:r>
                      <a:r>
                        <a:rPr sz="1000" b="0" i="0" u="none" dirty="0">
                          <a:latin typeface="Lucida Sans"/>
                        </a:rPr>
                        <a:t> 6 </a:t>
                      </a:r>
                      <a:r>
                        <a:rPr sz="1000" b="0" i="0" u="none" dirty="0" err="1">
                          <a:latin typeface="Lucida Sans"/>
                        </a:rPr>
                        <a:t>Monate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eingehalten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 </a:t>
                      </a:r>
                      <a:r>
                        <a:rPr sz="1000" b="0" i="0" u="none" dirty="0" err="1">
                          <a:latin typeface="Lucida Sans"/>
                        </a:rPr>
                        <a:t>Für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jeden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Patienten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risikoadaptierter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fachärztlicher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Nachsorgeplan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erstellt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 </a:t>
                      </a:r>
                      <a:r>
                        <a:rPr sz="1000" b="0" i="0" u="none" dirty="0" err="1">
                          <a:latin typeface="Lucida Sans"/>
                        </a:rPr>
                        <a:t>Lebensqualit</a:t>
                      </a:r>
                      <a:r>
                        <a:rPr lang="de-DE" sz="1000" b="0" i="0" u="none" dirty="0">
                          <a:latin typeface="Lucida Sans"/>
                        </a:rPr>
                        <a:t>ä</a:t>
                      </a:r>
                      <a:r>
                        <a:rPr sz="1000" b="0" i="0" u="none" dirty="0">
                          <a:latin typeface="Lucida Sans"/>
                        </a:rPr>
                        <a:t>t und </a:t>
                      </a:r>
                      <a:r>
                        <a:rPr sz="1000" b="0" i="0" u="none" dirty="0" err="1">
                          <a:latin typeface="Lucida Sans"/>
                        </a:rPr>
                        <a:t>Schmerzen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regelm</a:t>
                      </a:r>
                      <a:r>
                        <a:rPr lang="de-DE" sz="1000" b="0" i="0" u="none" dirty="0">
                          <a:latin typeface="Lucida Sans"/>
                        </a:rPr>
                        <a:t>ä</a:t>
                      </a:r>
                      <a:r>
                        <a:rPr sz="1000" b="0" i="0" u="none" dirty="0" err="1">
                          <a:latin typeface="Lucida Sans"/>
                        </a:rPr>
                        <a:t>ßig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erfragt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 </a:t>
                      </a:r>
                      <a:r>
                        <a:rPr sz="1000" b="0" i="0" u="none" dirty="0" err="1">
                          <a:latin typeface="Lucida Sans"/>
                        </a:rPr>
                        <a:t>Nach</a:t>
                      </a:r>
                      <a:r>
                        <a:rPr sz="1000" b="0" i="0" u="none" dirty="0">
                          <a:latin typeface="Lucida Sans"/>
                        </a:rPr>
                        <a:t> dem 5. </a:t>
                      </a:r>
                      <a:r>
                        <a:rPr sz="1000" b="0" i="0" u="none" dirty="0" err="1">
                          <a:latin typeface="Lucida Sans"/>
                        </a:rPr>
                        <a:t>Jahr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regelmäßige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fachärztliche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Kontrollen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angeboten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Adoption </a:t>
                      </a:r>
                      <a:r>
                        <a:rPr sz="1000" b="0" i="0" u="none" dirty="0" err="1">
                          <a:latin typeface="Lucida Sans"/>
                        </a:rPr>
                        <a:t>Empfehlung</a:t>
                      </a:r>
                      <a:r>
                        <a:rPr sz="1000" b="0" i="0" u="none" dirty="0">
                          <a:latin typeface="Lucida Sans"/>
                        </a:rPr>
                        <a:t> 9.1. S3_Leitlinie </a:t>
                      </a:r>
                      <a:r>
                        <a:rPr sz="1000" b="0" i="0" u="none" dirty="0" err="1">
                          <a:latin typeface="Lucida Sans"/>
                        </a:rPr>
                        <a:t>Mundhöhlenkarzinom</a:t>
                      </a:r>
                      <a:r>
                        <a:rPr sz="1000" b="0" i="0" u="none" dirty="0">
                          <a:latin typeface="Lucida Sans"/>
                        </a:rPr>
                        <a:t> [AWMF-</a:t>
                      </a:r>
                      <a:r>
                        <a:rPr sz="1000" b="0" i="0" u="none" dirty="0" err="1">
                          <a:latin typeface="Lucida Sans"/>
                        </a:rPr>
                        <a:t>Registernummer</a:t>
                      </a:r>
                      <a:r>
                        <a:rPr sz="1000" b="0" i="0" u="none" dirty="0">
                          <a:latin typeface="Lucida Sans"/>
                        </a:rPr>
                        <a:t>: 007/100OL et al. 2021]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t>Konsens</a:t>
                      </a:r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t>017-082OL-1.0-11.1-2024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400" dirty="0" err="1"/>
              <a:t>Kapitel</a:t>
            </a:r>
            <a:r>
              <a:rPr sz="2400" dirty="0"/>
              <a:t> 11: </a:t>
            </a:r>
            <a:r>
              <a:rPr sz="2400" dirty="0" err="1"/>
              <a:t>Nachsorge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11.2: </a:t>
            </a:r>
            <a:r>
              <a:rPr sz="1400" dirty="0" err="1"/>
              <a:t>Bildgebung</a:t>
            </a:r>
            <a:r>
              <a:rPr sz="1400" dirty="0"/>
              <a:t> in der </a:t>
            </a:r>
            <a:r>
              <a:rPr sz="1400" dirty="0" err="1"/>
              <a:t>Nachsorge</a:t>
            </a:r>
            <a:endParaRPr sz="1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7920000" cy="127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11.2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Konsensbasierte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In der </a:t>
                      </a:r>
                      <a:r>
                        <a:rPr sz="1000" b="0" i="0" u="none" dirty="0" err="1">
                          <a:latin typeface="Lucida Sans"/>
                        </a:rPr>
                        <a:t>Routinenachsorge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sollte</a:t>
                      </a:r>
                      <a:r>
                        <a:rPr sz="1000" b="0" i="0" u="none" dirty="0">
                          <a:latin typeface="Lucida Sans"/>
                        </a:rPr>
                        <a:t> die </a:t>
                      </a:r>
                      <a:r>
                        <a:rPr sz="1000" b="0" i="0" u="none" dirty="0" err="1">
                          <a:latin typeface="Lucida Sans"/>
                        </a:rPr>
                        <a:t>Schnittbildgebung</a:t>
                      </a:r>
                      <a:r>
                        <a:rPr sz="1000" b="0" i="0" u="none" dirty="0">
                          <a:latin typeface="Lucida Sans"/>
                        </a:rPr>
                        <a:t> (CT, MRT) und </a:t>
                      </a:r>
                      <a:r>
                        <a:rPr sz="1000" b="0" i="0" u="none" dirty="0" err="1">
                          <a:latin typeface="Lucida Sans"/>
                        </a:rPr>
                        <a:t>deren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zeitliche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Untersuchungsintervalle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abhängig</a:t>
                      </a:r>
                      <a:r>
                        <a:rPr sz="1000" b="0" i="0" u="none" dirty="0">
                          <a:latin typeface="Lucida Sans"/>
                        </a:rPr>
                        <a:t> von </a:t>
                      </a:r>
                      <a:r>
                        <a:rPr sz="1000" b="0" i="0" u="none" dirty="0" err="1">
                          <a:latin typeface="Lucida Sans"/>
                        </a:rPr>
                        <a:t>Risikoprofil</a:t>
                      </a:r>
                      <a:r>
                        <a:rPr sz="1000" b="0" i="0" u="none" dirty="0">
                          <a:latin typeface="Lucida Sans"/>
                        </a:rPr>
                        <a:t>, des </a:t>
                      </a:r>
                      <a:r>
                        <a:rPr sz="1000" b="0" i="0" u="none" dirty="0" err="1">
                          <a:latin typeface="Lucida Sans"/>
                        </a:rPr>
                        <a:t>Tumorstadiums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sowie</a:t>
                      </a:r>
                      <a:r>
                        <a:rPr sz="1000" b="0" i="0" u="none" dirty="0">
                          <a:latin typeface="Lucida Sans"/>
                        </a:rPr>
                        <a:t> der </a:t>
                      </a:r>
                      <a:r>
                        <a:rPr sz="1000" b="0" i="0" u="none" dirty="0" err="1">
                          <a:latin typeface="Lucida Sans"/>
                        </a:rPr>
                        <a:t>Therapieform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indiziert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t>Starker Konsens</a:t>
                      </a:r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t>017-082OL-1.0-11.2-2024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000"/>
              <a:t>Kapitel 6: Prognose, Prädiktoren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7920000" cy="112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6.1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Konsensbasiertes Statement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>
                          <a:latin typeface="Lucida Sans"/>
                        </a:rPr>
                        <a:t>HPV16-assoziierte Oropharynxkarzinome sind prognostisch besser als HPV-negative.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t>Starker Konsens</a:t>
                      </a:r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t>017-082OL-1.0-6.1-2024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  <p:graphicFrame>
        <p:nvGraphicFramePr>
          <p:cNvPr id="6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266307"/>
              </p:ext>
            </p:extLst>
          </p:nvPr>
        </p:nvGraphicFramePr>
        <p:xfrm>
          <a:off x="360000" y="3310200"/>
          <a:ext cx="7920000" cy="142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6.2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Konsensbasiertes Statement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Die Prognose des </a:t>
                      </a:r>
                      <a:r>
                        <a:rPr sz="1000" b="0" i="0" u="none">
                          <a:latin typeface="Lucida Sans"/>
                        </a:rPr>
                        <a:t>Oro- und </a:t>
                      </a:r>
                      <a:r>
                        <a:rPr sz="1000" b="0" i="0" u="none" dirty="0" err="1">
                          <a:latin typeface="Lucida Sans"/>
                        </a:rPr>
                        <a:t>Hypopharynxkarzinoms</a:t>
                      </a:r>
                      <a:r>
                        <a:rPr sz="1000" b="0" i="0" u="none" dirty="0">
                          <a:latin typeface="Lucida Sans"/>
                        </a:rPr>
                        <a:t> h</a:t>
                      </a:r>
                      <a:r>
                        <a:rPr lang="de-DE" sz="1000" b="0" i="0" u="none" dirty="0">
                          <a:latin typeface="Lucida Sans"/>
                        </a:rPr>
                        <a:t>ä</a:t>
                      </a:r>
                      <a:r>
                        <a:rPr sz="1000" b="0" i="0" u="none" dirty="0" err="1">
                          <a:latin typeface="Lucida Sans"/>
                        </a:rPr>
                        <a:t>ngt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Wesentlichen</a:t>
                      </a:r>
                      <a:r>
                        <a:rPr sz="1000" b="0" i="0" u="none" dirty="0">
                          <a:latin typeface="Lucida Sans"/>
                        </a:rPr>
                        <a:t> von der </a:t>
                      </a:r>
                      <a:r>
                        <a:rPr sz="1000" b="0" i="0" u="none" dirty="0" err="1">
                          <a:latin typeface="Lucida Sans"/>
                        </a:rPr>
                        <a:t>Lokalisation</a:t>
                      </a:r>
                      <a:r>
                        <a:rPr sz="1000" b="0" i="0" u="none" dirty="0">
                          <a:latin typeface="Lucida Sans"/>
                        </a:rPr>
                        <a:t>, TNM-</a:t>
                      </a:r>
                      <a:r>
                        <a:rPr sz="1000" b="0" i="0" u="none" dirty="0" err="1">
                          <a:latin typeface="Lucida Sans"/>
                        </a:rPr>
                        <a:t>Klassifikation</a:t>
                      </a:r>
                      <a:r>
                        <a:rPr sz="1000" b="0" i="0" u="none" dirty="0">
                          <a:latin typeface="Lucida Sans"/>
                        </a:rPr>
                        <a:t> (incl</a:t>
                      </a:r>
                      <a:r>
                        <a:rPr sz="1000" b="0" i="0" u="none">
                          <a:latin typeface="Lucida Sans"/>
                        </a:rPr>
                        <a:t>. Status </a:t>
                      </a:r>
                      <a:r>
                        <a:rPr sz="1000" b="0" i="0" u="none" err="1">
                          <a:latin typeface="Lucida Sans"/>
                        </a:rPr>
                        <a:t>extranodaler</a:t>
                      </a:r>
                      <a:r>
                        <a:rPr sz="1000" b="0" i="0" u="none">
                          <a:latin typeface="Lucida Sans"/>
                        </a:rPr>
                        <a:t> Ausdehnung </a:t>
                      </a:r>
                      <a:r>
                        <a:rPr sz="1000" b="0" i="0" u="none" dirty="0">
                          <a:latin typeface="Lucida Sans"/>
                        </a:rPr>
                        <a:t>der </a:t>
                      </a:r>
                      <a:r>
                        <a:rPr sz="1000" b="0" i="0" u="none" dirty="0" err="1">
                          <a:latin typeface="Lucida Sans"/>
                        </a:rPr>
                        <a:t>Halslymphknotenmetastasen</a:t>
                      </a:r>
                      <a:r>
                        <a:rPr sz="1000" b="0" i="0" u="none">
                          <a:latin typeface="Lucida Sans"/>
                        </a:rPr>
                        <a:t>) und </a:t>
                      </a:r>
                      <a:r>
                        <a:rPr sz="1000" b="0" i="0" u="none" err="1">
                          <a:latin typeface="Lucida Sans"/>
                        </a:rPr>
                        <a:t>vom</a:t>
                      </a:r>
                      <a:r>
                        <a:rPr sz="1000" b="0" i="0" u="none">
                          <a:latin typeface="Lucida Sans"/>
                        </a:rPr>
                        <a:t> R-Status </a:t>
                      </a:r>
                      <a:r>
                        <a:rPr sz="1000" b="0" i="0" u="none" dirty="0">
                          <a:latin typeface="Lucida Sans"/>
                        </a:rPr>
                        <a:t>ab. </a:t>
                      </a:r>
                      <a:r>
                        <a:rPr sz="1000" b="0" i="0" u="none" dirty="0" err="1">
                          <a:latin typeface="Lucida Sans"/>
                        </a:rPr>
                        <a:t>Ferner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sind</a:t>
                      </a:r>
                      <a:r>
                        <a:rPr sz="1000" b="0" i="0" u="none" dirty="0">
                          <a:latin typeface="Lucida Sans"/>
                        </a:rPr>
                        <a:t> p16-Positivität </a:t>
                      </a:r>
                      <a:r>
                        <a:rPr sz="1000" b="0" i="0" u="none">
                          <a:latin typeface="Lucida Sans"/>
                        </a:rPr>
                        <a:t>(ausschließlich </a:t>
                      </a:r>
                      <a:r>
                        <a:rPr sz="1000" b="0" i="0" u="none" dirty="0" err="1">
                          <a:latin typeface="Lucida Sans"/>
                        </a:rPr>
                        <a:t>bei</a:t>
                      </a:r>
                      <a:r>
                        <a:rPr sz="1000" b="0" i="0" u="none" dirty="0">
                          <a:latin typeface="Lucida Sans"/>
                        </a:rPr>
                        <a:t> Oropharynx), </a:t>
                      </a:r>
                      <a:r>
                        <a:rPr sz="1000" b="0" i="0" u="none">
                          <a:latin typeface="Lucida Sans"/>
                        </a:rPr>
                        <a:t>die Differenzierung und </a:t>
                      </a:r>
                      <a:r>
                        <a:rPr sz="1000" b="0" i="0" u="none" dirty="0">
                          <a:latin typeface="Lucida Sans"/>
                        </a:rPr>
                        <a:t>das </a:t>
                      </a:r>
                      <a:r>
                        <a:rPr sz="1000" b="0" i="0" u="none" dirty="0" err="1">
                          <a:latin typeface="Lucida Sans"/>
                        </a:rPr>
                        <a:t>Vorhandensein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Lymphgef</a:t>
                      </a:r>
                      <a:r>
                        <a:rPr lang="de-DE" sz="1000" b="0" i="0" u="none" dirty="0">
                          <a:latin typeface="Lucida Sans"/>
                        </a:rPr>
                        <a:t>ä</a:t>
                      </a:r>
                      <a:r>
                        <a:rPr sz="1000" b="0" i="0" u="none" dirty="0" err="1">
                          <a:latin typeface="Lucida Sans"/>
                        </a:rPr>
                        <a:t>ßinvasion</a:t>
                      </a:r>
                      <a:r>
                        <a:rPr sz="1000" b="0" i="0" u="none" dirty="0">
                          <a:latin typeface="Lucida Sans"/>
                        </a:rPr>
                        <a:t> (</a:t>
                      </a:r>
                      <a:r>
                        <a:rPr sz="1000" b="0" i="0" u="none" dirty="0" err="1">
                          <a:latin typeface="Lucida Sans"/>
                        </a:rPr>
                        <a:t>Lymphangiosis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carcinomatosa</a:t>
                      </a:r>
                      <a:r>
                        <a:rPr sz="1000" b="0" i="0" u="none" dirty="0">
                          <a:latin typeface="Lucida Sans"/>
                        </a:rPr>
                        <a:t>) </a:t>
                      </a:r>
                      <a:r>
                        <a:rPr sz="1000" b="0" i="0" u="none" dirty="0" err="1">
                          <a:latin typeface="Lucida Sans"/>
                        </a:rPr>
                        <a:t>prognoserelevant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017-082OL-1.0-6.2-2024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400" dirty="0" err="1"/>
              <a:t>Kapitel</a:t>
            </a:r>
            <a:r>
              <a:rPr sz="2400" dirty="0"/>
              <a:t> 11: </a:t>
            </a:r>
            <a:r>
              <a:rPr sz="2400" dirty="0" err="1"/>
              <a:t>Nachsorge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11.4: </a:t>
            </a:r>
            <a:r>
              <a:rPr sz="1400" dirty="0" err="1"/>
              <a:t>Molekulare</a:t>
            </a:r>
            <a:r>
              <a:rPr sz="1400" dirty="0"/>
              <a:t> </a:t>
            </a:r>
            <a:r>
              <a:rPr sz="1400" dirty="0" err="1"/>
              <a:t>Diagnostik</a:t>
            </a:r>
            <a:r>
              <a:rPr sz="1400" dirty="0"/>
              <a:t>, Screening in der </a:t>
            </a:r>
            <a:r>
              <a:rPr sz="1400" dirty="0" err="1"/>
              <a:t>Nachsorge</a:t>
            </a:r>
            <a:endParaRPr sz="1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7920000" cy="112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11.3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Konsensbasierte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Es </a:t>
                      </a:r>
                      <a:r>
                        <a:rPr sz="1000" b="0" i="0" u="none" dirty="0" err="1">
                          <a:latin typeface="Lucida Sans"/>
                        </a:rPr>
                        <a:t>existieren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keine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etablierten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Tumormarker</a:t>
                      </a:r>
                      <a:r>
                        <a:rPr sz="1000" b="0" i="0" u="none" dirty="0">
                          <a:latin typeface="Lucida Sans"/>
                        </a:rPr>
                        <a:t> für die </a:t>
                      </a:r>
                      <a:r>
                        <a:rPr sz="1000" b="0" i="0" u="none" dirty="0" err="1">
                          <a:latin typeface="Lucida Sans"/>
                        </a:rPr>
                        <a:t>molekulare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Diagnostik</a:t>
                      </a:r>
                      <a:r>
                        <a:rPr sz="1000" b="0" i="0" u="none" dirty="0">
                          <a:latin typeface="Lucida Sans"/>
                        </a:rPr>
                        <a:t> in der </a:t>
                      </a:r>
                      <a:r>
                        <a:rPr sz="1000" b="0" i="0" u="none" dirty="0" err="1">
                          <a:latin typeface="Lucida Sans"/>
                        </a:rPr>
                        <a:t>Nachsorge</a:t>
                      </a:r>
                      <a:r>
                        <a:rPr sz="1000" b="0" i="0" u="none" dirty="0">
                          <a:latin typeface="Lucida Sans"/>
                        </a:rPr>
                        <a:t> von </a:t>
                      </a:r>
                      <a:r>
                        <a:rPr sz="1000" b="0" i="0" u="none" dirty="0" err="1">
                          <a:latin typeface="Lucida Sans"/>
                        </a:rPr>
                        <a:t>Patienten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einem</a:t>
                      </a:r>
                      <a:r>
                        <a:rPr sz="1000" b="0" i="0" u="none" dirty="0">
                          <a:latin typeface="Lucida Sans"/>
                        </a:rPr>
                        <a:t> Oro-, </a:t>
                      </a:r>
                      <a:r>
                        <a:rPr sz="1000" b="0" i="0" u="none" dirty="0" err="1">
                          <a:latin typeface="Lucida Sans"/>
                        </a:rPr>
                        <a:t>Hypopharynxkarzinomen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t>Starker Konsens</a:t>
                      </a:r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t>017-082OL-1.0-11.3-2024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400" dirty="0" err="1"/>
              <a:t>Kapitel</a:t>
            </a:r>
            <a:r>
              <a:rPr sz="2400" dirty="0"/>
              <a:t> 11: </a:t>
            </a:r>
            <a:r>
              <a:rPr sz="2400" dirty="0" err="1"/>
              <a:t>Nachsorge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11.5: </a:t>
            </a:r>
            <a:r>
              <a:rPr sz="1400" dirty="0" err="1"/>
              <a:t>Sozialrechtliche</a:t>
            </a:r>
            <a:r>
              <a:rPr sz="1400" dirty="0"/>
              <a:t> und </a:t>
            </a:r>
            <a:r>
              <a:rPr sz="1400" dirty="0" err="1"/>
              <a:t>psychosoziale</a:t>
            </a:r>
            <a:r>
              <a:rPr sz="1400" dirty="0"/>
              <a:t> </a:t>
            </a:r>
            <a:r>
              <a:rPr sz="1400" dirty="0" err="1"/>
              <a:t>Beratung</a:t>
            </a:r>
            <a:endParaRPr sz="1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7920000" cy="112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11.4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Konsensbasierte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Die </a:t>
                      </a:r>
                      <a:r>
                        <a:rPr sz="1000" b="0" i="0" u="none" dirty="0" err="1">
                          <a:latin typeface="Lucida Sans"/>
                        </a:rPr>
                        <a:t>sozialrechtliche</a:t>
                      </a:r>
                      <a:r>
                        <a:rPr sz="1000" b="0" i="0" u="none" dirty="0">
                          <a:latin typeface="Lucida Sans"/>
                        </a:rPr>
                        <a:t> und </a:t>
                      </a:r>
                      <a:r>
                        <a:rPr sz="1000" b="0" i="0" u="none" dirty="0" err="1">
                          <a:latin typeface="Lucida Sans"/>
                        </a:rPr>
                        <a:t>psychosoziale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Beratung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Bestandteil</a:t>
                      </a:r>
                      <a:r>
                        <a:rPr sz="1000" b="0" i="0" u="none" dirty="0">
                          <a:latin typeface="Lucida Sans"/>
                        </a:rPr>
                        <a:t> der </a:t>
                      </a:r>
                      <a:r>
                        <a:rPr sz="1000" b="0" i="0" u="none" dirty="0" err="1">
                          <a:latin typeface="Lucida Sans"/>
                        </a:rPr>
                        <a:t>Langzeitbetreuung</a:t>
                      </a:r>
                      <a:r>
                        <a:rPr sz="1000" b="0" i="0" u="none" dirty="0">
                          <a:latin typeface="Lucida Sans"/>
                        </a:rPr>
                        <a:t> von </a:t>
                      </a:r>
                      <a:r>
                        <a:rPr sz="1000" b="0" i="0" u="none" dirty="0" err="1">
                          <a:latin typeface="Lucida Sans"/>
                        </a:rPr>
                        <a:t>Patienten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Oro-, </a:t>
                      </a:r>
                      <a:r>
                        <a:rPr sz="1000" b="0" i="0" u="none" dirty="0" err="1">
                          <a:latin typeface="Lucida Sans"/>
                        </a:rPr>
                        <a:t>bzw</a:t>
                      </a:r>
                      <a:r>
                        <a:rPr sz="1000" b="0" i="0" u="none" dirty="0">
                          <a:latin typeface="Lucida Sans"/>
                        </a:rPr>
                        <a:t>. </a:t>
                      </a:r>
                      <a:r>
                        <a:rPr sz="1000" b="0" i="0" u="none" dirty="0" err="1">
                          <a:latin typeface="Lucida Sans"/>
                        </a:rPr>
                        <a:t>Hypopharynxkarzinomen</a:t>
                      </a:r>
                      <a:r>
                        <a:rPr sz="1000" b="0" i="0" u="none" dirty="0">
                          <a:latin typeface="Lucida Sans"/>
                        </a:rPr>
                        <a:t> sein.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t>Starker Konsens</a:t>
                      </a:r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t>017-082OL-1.0-11.4-2024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000" dirty="0" err="1"/>
              <a:t>Kapitel</a:t>
            </a:r>
            <a:r>
              <a:rPr sz="2000" dirty="0"/>
              <a:t> 12: </a:t>
            </a:r>
            <a:r>
              <a:rPr sz="2000" dirty="0" err="1"/>
              <a:t>Versorgungsstrukturen</a:t>
            </a:r>
            <a:endParaRPr sz="2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7920000" cy="127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12.1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Konsensbasierte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Die </a:t>
                      </a:r>
                      <a:r>
                        <a:rPr sz="1000" b="0" i="0" u="none" dirty="0" err="1">
                          <a:latin typeface="Lucida Sans"/>
                        </a:rPr>
                        <a:t>multidisziplinäre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Versorgung</a:t>
                      </a:r>
                      <a:r>
                        <a:rPr sz="1000" b="0" i="0" u="none" dirty="0">
                          <a:latin typeface="Lucida Sans"/>
                        </a:rPr>
                        <a:t> von </a:t>
                      </a:r>
                      <a:r>
                        <a:rPr sz="1000" b="0" i="0" u="none" dirty="0" err="1">
                          <a:latin typeface="Lucida Sans"/>
                        </a:rPr>
                        <a:t>Patienten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Oro-, </a:t>
                      </a:r>
                      <a:r>
                        <a:rPr sz="1000" b="0" i="0" u="none" dirty="0" err="1">
                          <a:latin typeface="Lucida Sans"/>
                        </a:rPr>
                        <a:t>bzw</a:t>
                      </a:r>
                      <a:r>
                        <a:rPr sz="1000" b="0" i="0" u="none" dirty="0">
                          <a:latin typeface="Lucida Sans"/>
                        </a:rPr>
                        <a:t>. </a:t>
                      </a:r>
                      <a:r>
                        <a:rPr sz="1000" b="0" i="0" u="none" dirty="0" err="1">
                          <a:latin typeface="Lucida Sans"/>
                        </a:rPr>
                        <a:t>Hypopharynxkarzinomen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sollte</a:t>
                      </a:r>
                      <a:r>
                        <a:rPr sz="1000" b="0" i="0" u="none" dirty="0">
                          <a:latin typeface="Lucida Sans"/>
                        </a:rPr>
                        <a:t> von </a:t>
                      </a:r>
                      <a:r>
                        <a:rPr sz="1000" b="0" i="0" u="none" dirty="0" err="1">
                          <a:latin typeface="Lucida Sans"/>
                        </a:rPr>
                        <a:t>Einrichtungen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durchgeführt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, die </a:t>
                      </a:r>
                      <a:r>
                        <a:rPr sz="1000" b="0" i="0" u="none" dirty="0" err="1">
                          <a:latin typeface="Lucida Sans"/>
                        </a:rPr>
                        <a:t>die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Zertifizierungsvorgaben</a:t>
                      </a:r>
                      <a:r>
                        <a:rPr sz="1000" b="0" i="0" u="none" dirty="0">
                          <a:latin typeface="Lucida Sans"/>
                        </a:rPr>
                        <a:t> der </a:t>
                      </a:r>
                      <a:r>
                        <a:rPr sz="1000" b="0" i="0" u="none" dirty="0" err="1">
                          <a:latin typeface="Lucida Sans"/>
                        </a:rPr>
                        <a:t>Deutschen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Krebsgesellschaft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erfüllen</a:t>
                      </a:r>
                      <a:r>
                        <a:rPr sz="1000" b="0" i="0" u="none" dirty="0">
                          <a:latin typeface="Lucida Sans"/>
                        </a:rPr>
                        <a:t> (</a:t>
                      </a:r>
                      <a:r>
                        <a:rPr sz="1000" b="0" i="0" u="none" dirty="0" err="1">
                          <a:latin typeface="Lucida Sans"/>
                        </a:rPr>
                        <a:t>Zertifizierte</a:t>
                      </a:r>
                      <a:r>
                        <a:rPr sz="1000" b="0" i="0" u="none" dirty="0">
                          <a:latin typeface="Lucida Sans"/>
                        </a:rPr>
                        <a:t> Kopf-Hals-</a:t>
                      </a:r>
                      <a:r>
                        <a:rPr sz="1000" b="0" i="0" u="none" dirty="0" err="1">
                          <a:latin typeface="Lucida Sans"/>
                        </a:rPr>
                        <a:t>Tumorzentren</a:t>
                      </a:r>
                      <a:r>
                        <a:rPr sz="1000" b="0" i="0" u="none" dirty="0">
                          <a:latin typeface="Lucida Sans"/>
                        </a:rPr>
                        <a:t>).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t>Starker Konsens</a:t>
                      </a:r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t>017-082OL-1.0-12.1-2024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000" dirty="0" err="1"/>
              <a:t>Kapitel</a:t>
            </a:r>
            <a:r>
              <a:rPr sz="2000" dirty="0"/>
              <a:t> 13: </a:t>
            </a:r>
            <a:r>
              <a:rPr sz="2000" dirty="0" err="1"/>
              <a:t>Qualitätsindikatoren</a:t>
            </a:r>
            <a:endParaRPr sz="2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84240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1" dirty="0">
                          <a:latin typeface="Lucida Sans"/>
                        </a:rPr>
                        <a:t>QI 1: p16 </a:t>
                      </a:r>
                      <a:r>
                        <a:rPr sz="1200" b="1" dirty="0" err="1">
                          <a:latin typeface="Lucida Sans"/>
                        </a:rPr>
                        <a:t>Immunhistologie</a:t>
                      </a:r>
                      <a:endParaRPr sz="1200" b="1" dirty="0">
                        <a:latin typeface="Lucida Sans"/>
                      </a:endParaRP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1">
                          <a:latin typeface="Lucida Sans"/>
                        </a:rPr>
                        <a:t>Zähler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0" dirty="0">
                          <a:latin typeface="Lucida Sans"/>
                        </a:rPr>
                        <a:t>Pat. des </a:t>
                      </a:r>
                      <a:r>
                        <a:rPr sz="1200" b="0" dirty="0" err="1">
                          <a:latin typeface="Lucida Sans"/>
                        </a:rPr>
                        <a:t>Nenners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mit</a:t>
                      </a:r>
                      <a:r>
                        <a:rPr sz="1200" b="0" dirty="0">
                          <a:latin typeface="Lucida Sans"/>
                        </a:rPr>
                        <a:t> p16 </a:t>
                      </a:r>
                      <a:r>
                        <a:rPr sz="1200" b="0" dirty="0" err="1">
                          <a:latin typeface="Lucida Sans"/>
                        </a:rPr>
                        <a:t>Immunhistologie</a:t>
                      </a:r>
                      <a:endParaRPr sz="1200" b="0" dirty="0">
                        <a:latin typeface="Lucida Sans"/>
                      </a:endParaRP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1">
                          <a:latin typeface="Lucida Sans"/>
                        </a:rPr>
                        <a:t>Nenner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0">
                          <a:latin typeface="Lucida Sans"/>
                        </a:rPr>
                        <a:t>Alle Pat. mit Erstdiagnose eines Oropharynxkarzinoms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1" dirty="0" err="1">
                          <a:latin typeface="Lucida Sans"/>
                        </a:rPr>
                        <a:t>Referenz</a:t>
                      </a:r>
                      <a:r>
                        <a:rPr sz="1200" b="1" dirty="0">
                          <a:latin typeface="Lucida Sans"/>
                        </a:rPr>
                        <a:t>
</a:t>
                      </a:r>
                      <a:r>
                        <a:rPr sz="1200" b="1" dirty="0" err="1">
                          <a:latin typeface="Lucida Sans"/>
                        </a:rPr>
                        <a:t>Empfehlungen</a:t>
                      </a:r>
                      <a:endParaRPr sz="1200" b="1" dirty="0">
                        <a:latin typeface="Lucida Sans"/>
                      </a:endParaRP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0" dirty="0" err="1">
                          <a:latin typeface="Lucida Sans"/>
                        </a:rPr>
                        <a:t>Empfehlung</a:t>
                      </a:r>
                      <a:r>
                        <a:rPr sz="1200" b="0" dirty="0">
                          <a:latin typeface="Lucida Sans"/>
                        </a:rPr>
                        <a:t> 4.5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1" dirty="0" err="1">
                          <a:latin typeface="Lucida Sans"/>
                        </a:rPr>
                        <a:t>Anmerkung</a:t>
                      </a:r>
                      <a:endParaRPr sz="1200" b="1" dirty="0">
                        <a:latin typeface="Lucida Sans"/>
                      </a:endParaRP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0" dirty="0" err="1">
                          <a:latin typeface="Lucida Sans"/>
                        </a:rPr>
                        <a:t>Qualitätsziel</a:t>
                      </a:r>
                      <a:r>
                        <a:rPr sz="1200" b="0" dirty="0">
                          <a:latin typeface="Lucida Sans"/>
                        </a:rPr>
                        <a:t>: </a:t>
                      </a:r>
                      <a:r>
                        <a:rPr sz="1200" b="0" dirty="0" err="1">
                          <a:latin typeface="Lucida Sans"/>
                        </a:rPr>
                        <a:t>Möglichst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häufig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immunhistologische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Untersuchung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bei</a:t>
                      </a:r>
                      <a:r>
                        <a:rPr sz="1200" b="0" dirty="0">
                          <a:latin typeface="Lucida Sans"/>
                        </a:rPr>
                        <a:t> Pat. </a:t>
                      </a:r>
                      <a:r>
                        <a:rPr sz="1200" b="0" dirty="0" err="1">
                          <a:latin typeface="Lucida Sans"/>
                        </a:rPr>
                        <a:t>mit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Oropharynxkarzinom</a:t>
                      </a:r>
                      <a:r>
                        <a:rPr sz="1200" b="0" dirty="0">
                          <a:latin typeface="Lucida Sans"/>
                        </a:rPr>
                        <a:t> ICD-Codes Oropharynx: ICD-10 C01, C02.4, C02.8, C02.9,C05.1, C05.2, C05.8, C05.9, C09, C10, C14.0, C14.2, C14.8.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000" dirty="0" err="1"/>
              <a:t>Kapitel</a:t>
            </a:r>
            <a:r>
              <a:rPr sz="2000" dirty="0"/>
              <a:t> 13: </a:t>
            </a:r>
            <a:r>
              <a:rPr sz="2000" dirty="0" err="1"/>
              <a:t>Qualitätsindikatoren</a:t>
            </a:r>
            <a:endParaRPr sz="2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569942"/>
              </p:ext>
            </p:extLst>
          </p:nvPr>
        </p:nvGraphicFramePr>
        <p:xfrm>
          <a:off x="241672" y="1455660"/>
          <a:ext cx="84240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1" dirty="0">
                          <a:latin typeface="Lucida Sans"/>
                        </a:rPr>
                        <a:t>QI 2: </a:t>
                      </a:r>
                      <a:r>
                        <a:rPr sz="1200" b="1" dirty="0" err="1">
                          <a:latin typeface="Lucida Sans"/>
                        </a:rPr>
                        <a:t>Angaben</a:t>
                      </a:r>
                      <a:r>
                        <a:rPr sz="1200" b="1" dirty="0">
                          <a:latin typeface="Lucida Sans"/>
                        </a:rPr>
                        <a:t> </a:t>
                      </a:r>
                      <a:r>
                        <a:rPr sz="1200" b="1" dirty="0" err="1">
                          <a:latin typeface="Lucida Sans"/>
                        </a:rPr>
                        <a:t>im</a:t>
                      </a:r>
                      <a:r>
                        <a:rPr sz="1200" b="1" dirty="0">
                          <a:latin typeface="Lucida Sans"/>
                        </a:rPr>
                        <a:t> </a:t>
                      </a:r>
                      <a:r>
                        <a:rPr sz="1200" b="1" dirty="0" err="1">
                          <a:latin typeface="Lucida Sans"/>
                        </a:rPr>
                        <a:t>histopathologischen</a:t>
                      </a:r>
                      <a:r>
                        <a:rPr sz="1200" b="1" dirty="0">
                          <a:latin typeface="Lucida Sans"/>
                        </a:rPr>
                        <a:t> </a:t>
                      </a:r>
                      <a:r>
                        <a:rPr sz="1200" b="1" dirty="0" err="1">
                          <a:latin typeface="Lucida Sans"/>
                        </a:rPr>
                        <a:t>Befundbericht</a:t>
                      </a:r>
                      <a:r>
                        <a:rPr sz="1200" b="1" dirty="0">
                          <a:latin typeface="Lucida Sans"/>
                        </a:rPr>
                        <a:t> </a:t>
                      </a:r>
                      <a:r>
                        <a:rPr sz="1200" b="1" dirty="0" err="1">
                          <a:latin typeface="Lucida Sans"/>
                        </a:rPr>
                        <a:t>nach</a:t>
                      </a:r>
                      <a:r>
                        <a:rPr sz="1200" b="1" dirty="0">
                          <a:latin typeface="Lucida Sans"/>
                        </a:rPr>
                        <a:t> </a:t>
                      </a:r>
                      <a:r>
                        <a:rPr sz="1200" b="1" dirty="0" err="1">
                          <a:latin typeface="Lucida Sans"/>
                        </a:rPr>
                        <a:t>Resektion</a:t>
                      </a:r>
                      <a:endParaRPr sz="1200" b="1" dirty="0">
                        <a:latin typeface="Lucida Sans"/>
                      </a:endParaRP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1">
                          <a:latin typeface="Lucida Sans"/>
                        </a:rPr>
                        <a:t>Zähler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0" dirty="0">
                          <a:latin typeface="Lucida Sans"/>
                        </a:rPr>
                        <a:t>Pat. des </a:t>
                      </a:r>
                      <a:r>
                        <a:rPr sz="1200" b="0" dirty="0" err="1">
                          <a:latin typeface="Lucida Sans"/>
                        </a:rPr>
                        <a:t>Nenners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mit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sämtlichen</a:t>
                      </a:r>
                      <a:r>
                        <a:rPr sz="1200" b="0" dirty="0">
                          <a:latin typeface="Lucida Sans"/>
                        </a:rPr>
                        <a:t> der </a:t>
                      </a:r>
                      <a:r>
                        <a:rPr sz="1200" b="0" dirty="0" err="1">
                          <a:latin typeface="Lucida Sans"/>
                        </a:rPr>
                        <a:t>folgenden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Angaben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im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histopathologischen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Befundbericht</a:t>
                      </a:r>
                      <a:r>
                        <a:rPr sz="1200" b="0" dirty="0">
                          <a:latin typeface="Lucida Sans"/>
                        </a:rPr>
                        <a:t>:
·	</a:t>
                      </a:r>
                      <a:r>
                        <a:rPr sz="1200" b="0" dirty="0" err="1">
                          <a:latin typeface="Lucida Sans"/>
                        </a:rPr>
                        <a:t>Tumorlokalisation</a:t>
                      </a:r>
                      <a:r>
                        <a:rPr sz="1200" b="0" dirty="0">
                          <a:latin typeface="Lucida Sans"/>
                        </a:rPr>
                        <a:t> u. -</a:t>
                      </a:r>
                      <a:r>
                        <a:rPr sz="1200" b="0" dirty="0" err="1">
                          <a:latin typeface="Lucida Sans"/>
                        </a:rPr>
                        <a:t>größe</a:t>
                      </a:r>
                      <a:r>
                        <a:rPr sz="1200" b="0" dirty="0">
                          <a:latin typeface="Lucida Sans"/>
                        </a:rPr>
                        <a:t> 
·	</a:t>
                      </a:r>
                      <a:r>
                        <a:rPr sz="1200" b="0" dirty="0" err="1">
                          <a:latin typeface="Lucida Sans"/>
                        </a:rPr>
                        <a:t>pTN</a:t>
                      </a:r>
                      <a:r>
                        <a:rPr sz="1200" b="0" dirty="0">
                          <a:latin typeface="Lucida Sans"/>
                        </a:rPr>
                        <a:t>-Status 
·	</a:t>
                      </a:r>
                      <a:r>
                        <a:rPr sz="1200" b="0" dirty="0" err="1">
                          <a:latin typeface="Lucida Sans"/>
                        </a:rPr>
                        <a:t>histologischer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Tumortyp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nach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aktueller</a:t>
                      </a:r>
                      <a:r>
                        <a:rPr sz="1200" b="0" dirty="0">
                          <a:latin typeface="Lucida Sans"/>
                        </a:rPr>
                        <a:t> WHO-</a:t>
                      </a:r>
                      <a:r>
                        <a:rPr sz="1200" b="0" dirty="0" err="1">
                          <a:latin typeface="Lucida Sans"/>
                        </a:rPr>
                        <a:t>Klassifikation</a:t>
                      </a:r>
                      <a:r>
                        <a:rPr sz="1200" b="0" dirty="0">
                          <a:latin typeface="Lucida Sans"/>
                        </a:rPr>
                        <a:t> 
·	</a:t>
                      </a:r>
                      <a:r>
                        <a:rPr sz="1200" b="0" dirty="0" err="1">
                          <a:latin typeface="Lucida Sans"/>
                        </a:rPr>
                        <a:t>lokale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Tumorausdehnung</a:t>
                      </a:r>
                      <a:r>
                        <a:rPr sz="1200" b="0" dirty="0">
                          <a:latin typeface="Lucida Sans"/>
                        </a:rPr>
                        <a:t>, </a:t>
                      </a:r>
                      <a:r>
                        <a:rPr sz="1200" b="0" dirty="0" err="1">
                          <a:latin typeface="Lucida Sans"/>
                        </a:rPr>
                        <a:t>infiltrierte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Strukturen</a:t>
                      </a:r>
                      <a:r>
                        <a:rPr sz="1200" b="0" dirty="0">
                          <a:latin typeface="Lucida Sans"/>
                        </a:rPr>
                        <a:t> 
·	LK-</a:t>
                      </a:r>
                      <a:r>
                        <a:rPr sz="1200" b="0" dirty="0" err="1">
                          <a:latin typeface="Lucida Sans"/>
                        </a:rPr>
                        <a:t>Metastasen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nach</a:t>
                      </a:r>
                      <a:r>
                        <a:rPr sz="1200" b="0" dirty="0">
                          <a:latin typeface="Lucida Sans"/>
                        </a:rPr>
                        <a:t> Level und </a:t>
                      </a:r>
                      <a:r>
                        <a:rPr sz="1200" b="0" dirty="0" err="1">
                          <a:latin typeface="Lucida Sans"/>
                        </a:rPr>
                        <a:t>Seite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getrennt</a:t>
                      </a:r>
                      <a:r>
                        <a:rPr sz="1200" b="0" dirty="0">
                          <a:latin typeface="Lucida Sans"/>
                        </a:rPr>
                        <a:t>: 
-	</a:t>
                      </a:r>
                      <a:r>
                        <a:rPr sz="1200" b="0" dirty="0" err="1">
                          <a:latin typeface="Lucida Sans"/>
                        </a:rPr>
                        <a:t>Anzahl</a:t>
                      </a:r>
                      <a:r>
                        <a:rPr sz="1200" b="0" dirty="0">
                          <a:latin typeface="Lucida Sans"/>
                        </a:rPr>
                        <a:t> der </a:t>
                      </a:r>
                      <a:r>
                        <a:rPr sz="1200" b="0" dirty="0" err="1">
                          <a:latin typeface="Lucida Sans"/>
                        </a:rPr>
                        <a:t>untersuchten</a:t>
                      </a:r>
                      <a:r>
                        <a:rPr sz="1200" b="0" dirty="0">
                          <a:latin typeface="Lucida Sans"/>
                        </a:rPr>
                        <a:t> LK
-	</a:t>
                      </a:r>
                      <a:r>
                        <a:rPr sz="1200" b="0" dirty="0" err="1">
                          <a:latin typeface="Lucida Sans"/>
                        </a:rPr>
                        <a:t>Anzahl</a:t>
                      </a:r>
                      <a:r>
                        <a:rPr sz="1200" b="0" dirty="0">
                          <a:latin typeface="Lucida Sans"/>
                        </a:rPr>
                        <a:t> der </a:t>
                      </a:r>
                      <a:r>
                        <a:rPr sz="1200" b="0" dirty="0" err="1">
                          <a:latin typeface="Lucida Sans"/>
                        </a:rPr>
                        <a:t>befallenen</a:t>
                      </a:r>
                      <a:r>
                        <a:rPr sz="1200" b="0" dirty="0">
                          <a:latin typeface="Lucida Sans"/>
                        </a:rPr>
                        <a:t> LK
-	</a:t>
                      </a:r>
                      <a:r>
                        <a:rPr sz="1200" b="0" dirty="0" err="1">
                          <a:latin typeface="Lucida Sans"/>
                        </a:rPr>
                        <a:t>größter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Durchmesser</a:t>
                      </a:r>
                      <a:r>
                        <a:rPr sz="1200" b="0" dirty="0">
                          <a:latin typeface="Lucida Sans"/>
                        </a:rPr>
                        <a:t> der LK-</a:t>
                      </a:r>
                      <a:r>
                        <a:rPr sz="1200" b="0" dirty="0" err="1">
                          <a:latin typeface="Lucida Sans"/>
                        </a:rPr>
                        <a:t>Metastasen</a:t>
                      </a:r>
                      <a:r>
                        <a:rPr sz="1200" b="0" dirty="0">
                          <a:latin typeface="Lucida Sans"/>
                        </a:rPr>
                        <a:t> 
·	</a:t>
                      </a:r>
                      <a:r>
                        <a:rPr sz="1200" b="0" dirty="0" err="1">
                          <a:latin typeface="Lucida Sans"/>
                        </a:rPr>
                        <a:t>kapselüberschreitendes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Tumorwachstum</a:t>
                      </a:r>
                      <a:r>
                        <a:rPr sz="1200" b="0" dirty="0">
                          <a:latin typeface="Lucida Sans"/>
                        </a:rPr>
                        <a:t> (ECS, ENE) 
·	</a:t>
                      </a:r>
                      <a:r>
                        <a:rPr sz="1200" b="0" dirty="0" err="1">
                          <a:latin typeface="Lucida Sans"/>
                        </a:rPr>
                        <a:t>Lymphgefäß</a:t>
                      </a:r>
                      <a:r>
                        <a:rPr sz="1200" b="0" dirty="0">
                          <a:latin typeface="Lucida Sans"/>
                        </a:rPr>
                        <a:t>-/ </a:t>
                      </a:r>
                      <a:r>
                        <a:rPr sz="1200" b="0" dirty="0" err="1">
                          <a:latin typeface="Lucida Sans"/>
                        </a:rPr>
                        <a:t>Veneninvasion</a:t>
                      </a:r>
                      <a:r>
                        <a:rPr sz="1200" b="0" dirty="0">
                          <a:latin typeface="Lucida Sans"/>
                        </a:rPr>
                        <a:t> u. </a:t>
                      </a:r>
                      <a:r>
                        <a:rPr sz="1200" b="0" dirty="0" err="1">
                          <a:latin typeface="Lucida Sans"/>
                        </a:rPr>
                        <a:t>perineurale</a:t>
                      </a:r>
                      <a:r>
                        <a:rPr sz="1200" b="0" dirty="0">
                          <a:latin typeface="Lucida Sans"/>
                        </a:rPr>
                        <a:t> Invasion 
·	</a:t>
                      </a:r>
                      <a:r>
                        <a:rPr sz="1200" b="0" dirty="0" err="1">
                          <a:latin typeface="Lucida Sans"/>
                        </a:rPr>
                        <a:t>Vorhandensein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einer</a:t>
                      </a:r>
                      <a:r>
                        <a:rPr sz="1200" b="0" dirty="0">
                          <a:latin typeface="Lucida Sans"/>
                        </a:rPr>
                        <a:t> in situ </a:t>
                      </a:r>
                      <a:r>
                        <a:rPr sz="1200" b="0" dirty="0" err="1">
                          <a:latin typeface="Lucida Sans"/>
                        </a:rPr>
                        <a:t>Komponente</a:t>
                      </a:r>
                      <a:r>
                        <a:rPr sz="1200" b="0" dirty="0">
                          <a:latin typeface="Lucida Sans"/>
                        </a:rPr>
                        <a:t> (</a:t>
                      </a:r>
                      <a:r>
                        <a:rPr sz="1200" b="0" dirty="0" err="1">
                          <a:latin typeface="Lucida Sans"/>
                        </a:rPr>
                        <a:t>mit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Größe</a:t>
                      </a:r>
                      <a:r>
                        <a:rPr sz="1200" b="0" dirty="0">
                          <a:latin typeface="Lucida Sans"/>
                        </a:rPr>
                        <a:t>) 
·	</a:t>
                      </a:r>
                      <a:r>
                        <a:rPr sz="1200" b="0" dirty="0" err="1">
                          <a:latin typeface="Lucida Sans"/>
                        </a:rPr>
                        <a:t>Differenzierung</a:t>
                      </a:r>
                      <a:r>
                        <a:rPr sz="1200" b="0" dirty="0">
                          <a:latin typeface="Lucida Sans"/>
                        </a:rPr>
                        <a:t> des Tumors </a:t>
                      </a:r>
                      <a:r>
                        <a:rPr sz="1200" b="0" dirty="0" err="1">
                          <a:latin typeface="Lucida Sans"/>
                        </a:rPr>
                        <a:t>entsprechend</a:t>
                      </a:r>
                      <a:r>
                        <a:rPr sz="1200" b="0" dirty="0">
                          <a:latin typeface="Lucida Sans"/>
                        </a:rPr>
                        <a:t> dem </a:t>
                      </a:r>
                      <a:r>
                        <a:rPr sz="1200" b="0" dirty="0" err="1">
                          <a:latin typeface="Lucida Sans"/>
                        </a:rPr>
                        <a:t>etablierten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Graduierungsschema</a:t>
                      </a:r>
                      <a:r>
                        <a:rPr sz="1200" b="0" dirty="0">
                          <a:latin typeface="Lucida Sans"/>
                        </a:rPr>
                        <a:t> 
·	</a:t>
                      </a:r>
                      <a:r>
                        <a:rPr sz="1200" b="0" dirty="0" err="1">
                          <a:latin typeface="Lucida Sans"/>
                        </a:rPr>
                        <a:t>Abstand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zu</a:t>
                      </a:r>
                      <a:r>
                        <a:rPr sz="1200" b="0" dirty="0">
                          <a:latin typeface="Lucida Sans"/>
                        </a:rPr>
                        <a:t> den </a:t>
                      </a:r>
                      <a:r>
                        <a:rPr sz="1200" b="0" dirty="0" err="1">
                          <a:latin typeface="Lucida Sans"/>
                        </a:rPr>
                        <a:t>lateralen</a:t>
                      </a:r>
                      <a:r>
                        <a:rPr sz="1200" b="0" dirty="0">
                          <a:latin typeface="Lucida Sans"/>
                        </a:rPr>
                        <a:t> und </a:t>
                      </a:r>
                      <a:r>
                        <a:rPr sz="1200" b="0" dirty="0" err="1">
                          <a:latin typeface="Lucida Sans"/>
                        </a:rPr>
                        <a:t>basalen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Resektaträndern</a:t>
                      </a:r>
                      <a:r>
                        <a:rPr sz="1200" b="0" dirty="0">
                          <a:latin typeface="Lucida Sans"/>
                        </a:rPr>
                        <a:t> für alle </a:t>
                      </a:r>
                      <a:r>
                        <a:rPr sz="1200" b="0" dirty="0" err="1">
                          <a:latin typeface="Lucida Sans"/>
                        </a:rPr>
                        <a:t>relevanten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Absetzungsränder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sowie</a:t>
                      </a:r>
                      <a:r>
                        <a:rPr sz="1200" b="0" dirty="0">
                          <a:latin typeface="Lucida Sans"/>
                        </a:rPr>
                        <a:t> für die invasive und die in situ-</a:t>
                      </a:r>
                      <a:r>
                        <a:rPr sz="1200" b="0" dirty="0" err="1">
                          <a:latin typeface="Lucida Sans"/>
                        </a:rPr>
                        <a:t>Komponente</a:t>
                      </a:r>
                      <a:r>
                        <a:rPr sz="1200" b="0" dirty="0">
                          <a:latin typeface="Lucida Sans"/>
                        </a:rPr>
                        <a:t> in mm. 
·	R-</a:t>
                      </a:r>
                      <a:r>
                        <a:rPr sz="1200" b="0" dirty="0" err="1">
                          <a:latin typeface="Lucida Sans"/>
                        </a:rPr>
                        <a:t>Klassifikation</a:t>
                      </a:r>
                      <a:r>
                        <a:rPr sz="1200" b="0" dirty="0">
                          <a:latin typeface="Lucida Sans"/>
                        </a:rPr>
                        <a:t> 
·	</a:t>
                      </a:r>
                      <a:r>
                        <a:rPr sz="1200" b="0" dirty="0" err="1">
                          <a:latin typeface="Lucida Sans"/>
                        </a:rPr>
                        <a:t>nur</a:t>
                      </a:r>
                      <a:r>
                        <a:rPr sz="1200" b="0" dirty="0">
                          <a:latin typeface="Lucida Sans"/>
                        </a:rPr>
                        <a:t> Oropharynx: </a:t>
                      </a:r>
                      <a:r>
                        <a:rPr sz="1200" b="0" dirty="0" err="1">
                          <a:latin typeface="Lucida Sans"/>
                        </a:rPr>
                        <a:t>Angabe</a:t>
                      </a:r>
                      <a:r>
                        <a:rPr sz="1200" b="0" dirty="0">
                          <a:latin typeface="Lucida Sans"/>
                        </a:rPr>
                        <a:t> des p16-Expressionsstatus (</a:t>
                      </a:r>
                      <a:r>
                        <a:rPr sz="1200" b="0" dirty="0" err="1">
                          <a:latin typeface="Lucida Sans"/>
                        </a:rPr>
                        <a:t>positiv</a:t>
                      </a:r>
                      <a:r>
                        <a:rPr sz="1200" b="0" dirty="0">
                          <a:latin typeface="Lucida Sans"/>
                        </a:rPr>
                        <a:t>, </a:t>
                      </a:r>
                      <a:r>
                        <a:rPr sz="1200" b="0" dirty="0" err="1">
                          <a:latin typeface="Lucida Sans"/>
                        </a:rPr>
                        <a:t>negativ</a:t>
                      </a:r>
                      <a:r>
                        <a:rPr sz="1200" b="0" dirty="0">
                          <a:latin typeface="Lucida Sans"/>
                        </a:rPr>
                        <a:t>).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1">
                          <a:latin typeface="Lucida Sans"/>
                        </a:rPr>
                        <a:t>Nenner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0" dirty="0">
                          <a:latin typeface="Lucida Sans"/>
                        </a:rPr>
                        <a:t>Alle Pat. </a:t>
                      </a:r>
                      <a:r>
                        <a:rPr sz="1200" b="0" dirty="0" err="1">
                          <a:latin typeface="Lucida Sans"/>
                        </a:rPr>
                        <a:t>mit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Erstdiagnose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eines</a:t>
                      </a:r>
                      <a:r>
                        <a:rPr sz="1200" b="0" dirty="0">
                          <a:latin typeface="Lucida Sans"/>
                        </a:rPr>
                        <a:t> Oro-/</a:t>
                      </a:r>
                      <a:r>
                        <a:rPr sz="1200" b="0" dirty="0" err="1">
                          <a:latin typeface="Lucida Sans"/>
                        </a:rPr>
                        <a:t>Hypopharynxkarzinoms</a:t>
                      </a:r>
                      <a:r>
                        <a:rPr sz="1200" b="0" dirty="0">
                          <a:latin typeface="Lucida Sans"/>
                        </a:rPr>
                        <a:t> und </a:t>
                      </a:r>
                      <a:r>
                        <a:rPr sz="1200" b="0" dirty="0" err="1">
                          <a:latin typeface="Lucida Sans"/>
                        </a:rPr>
                        <a:t>Resektion</a:t>
                      </a:r>
                      <a:endParaRPr sz="1200" b="0" dirty="0">
                        <a:latin typeface="Lucida Sans"/>
                      </a:endParaRP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1" dirty="0" err="1">
                          <a:latin typeface="Lucida Sans"/>
                        </a:rPr>
                        <a:t>Referenz</a:t>
                      </a:r>
                      <a:r>
                        <a:rPr sz="1200" b="1" dirty="0">
                          <a:latin typeface="Lucida Sans"/>
                        </a:rPr>
                        <a:t>
</a:t>
                      </a:r>
                      <a:r>
                        <a:rPr sz="1200" b="1" dirty="0" err="1">
                          <a:latin typeface="Lucida Sans"/>
                        </a:rPr>
                        <a:t>Empfehlungen</a:t>
                      </a:r>
                      <a:endParaRPr sz="1200" b="1" dirty="0">
                        <a:latin typeface="Lucida Sans"/>
                      </a:endParaRP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0" dirty="0" err="1">
                          <a:latin typeface="Lucida Sans"/>
                        </a:rPr>
                        <a:t>Empfehlung</a:t>
                      </a:r>
                      <a:r>
                        <a:rPr sz="1200" b="0" dirty="0">
                          <a:latin typeface="Lucida Sans"/>
                        </a:rPr>
                        <a:t> 6.4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1" dirty="0" err="1">
                          <a:latin typeface="Lucida Sans"/>
                        </a:rPr>
                        <a:t>Anmerkung</a:t>
                      </a:r>
                      <a:endParaRPr sz="1200" b="1" dirty="0">
                        <a:latin typeface="Lucida Sans"/>
                      </a:endParaRP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0" dirty="0" err="1">
                          <a:latin typeface="Lucida Sans"/>
                        </a:rPr>
                        <a:t>Qualitätsziel:Möglichst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häufig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vollständiger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Befundbericht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nach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Resektion</a:t>
                      </a:r>
                      <a:endParaRPr sz="1200" b="0" dirty="0">
                        <a:latin typeface="Lucida Sans"/>
                      </a:endParaRP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000" dirty="0" err="1"/>
              <a:t>Kapitel</a:t>
            </a:r>
            <a:r>
              <a:rPr sz="2000" dirty="0"/>
              <a:t> 13: </a:t>
            </a:r>
            <a:r>
              <a:rPr sz="2000" dirty="0" err="1"/>
              <a:t>Qualitätsindikatoren</a:t>
            </a:r>
            <a:endParaRPr sz="2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84240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1" dirty="0">
                          <a:latin typeface="Lucida Sans"/>
                        </a:rPr>
                        <a:t>QI 3: CT/MRT Hals </a:t>
                      </a:r>
                      <a:r>
                        <a:rPr sz="1200" b="1" dirty="0" err="1">
                          <a:latin typeface="Lucida Sans"/>
                        </a:rPr>
                        <a:t>zum</a:t>
                      </a:r>
                      <a:r>
                        <a:rPr sz="1200" b="1" dirty="0">
                          <a:latin typeface="Lucida Sans"/>
                        </a:rPr>
                        <a:t> </a:t>
                      </a:r>
                      <a:r>
                        <a:rPr sz="1200" b="1" dirty="0" err="1">
                          <a:latin typeface="Lucida Sans"/>
                        </a:rPr>
                        <a:t>Lymphknoten</a:t>
                      </a:r>
                      <a:r>
                        <a:rPr sz="1200" b="1" dirty="0">
                          <a:latin typeface="Lucida Sans"/>
                        </a:rPr>
                        <a:t>-Staging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1">
                          <a:latin typeface="Lucida Sans"/>
                        </a:rPr>
                        <a:t>Zähler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0" dirty="0">
                          <a:latin typeface="Lucida Sans"/>
                        </a:rPr>
                        <a:t>Pat. des </a:t>
                      </a:r>
                      <a:r>
                        <a:rPr sz="1200" b="0" dirty="0" err="1">
                          <a:latin typeface="Lucida Sans"/>
                        </a:rPr>
                        <a:t>Nenners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mit</a:t>
                      </a:r>
                      <a:r>
                        <a:rPr sz="1200" b="0" dirty="0">
                          <a:latin typeface="Lucida Sans"/>
                        </a:rPr>
                        <a:t> Staging-CT </a:t>
                      </a:r>
                      <a:r>
                        <a:rPr sz="1200" b="0" dirty="0" err="1">
                          <a:latin typeface="Lucida Sans"/>
                        </a:rPr>
                        <a:t>oder</a:t>
                      </a:r>
                      <a:r>
                        <a:rPr sz="1200" b="0" dirty="0">
                          <a:latin typeface="Lucida Sans"/>
                        </a:rPr>
                        <a:t> MRT des </a:t>
                      </a:r>
                      <a:r>
                        <a:rPr sz="1200" b="0" dirty="0" err="1">
                          <a:latin typeface="Lucida Sans"/>
                        </a:rPr>
                        <a:t>Halses</a:t>
                      </a:r>
                      <a:r>
                        <a:rPr sz="1200" b="0" dirty="0">
                          <a:latin typeface="Lucida Sans"/>
                        </a:rPr>
                        <a:t> (</a:t>
                      </a:r>
                      <a:r>
                        <a:rPr sz="1200" b="0" dirty="0" err="1">
                          <a:latin typeface="Lucida Sans"/>
                        </a:rPr>
                        <a:t>Schädelbasis</a:t>
                      </a:r>
                      <a:r>
                        <a:rPr sz="1200" b="0" dirty="0">
                          <a:latin typeface="Lucida Sans"/>
                        </a:rPr>
                        <a:t> bis </a:t>
                      </a:r>
                      <a:r>
                        <a:rPr sz="1200" b="0" dirty="0" err="1">
                          <a:latin typeface="Lucida Sans"/>
                        </a:rPr>
                        <a:t>obere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Thoraxapertur</a:t>
                      </a:r>
                      <a:r>
                        <a:rPr sz="1200" b="0" dirty="0">
                          <a:latin typeface="Lucida Sans"/>
                        </a:rPr>
                        <a:t>)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1">
                          <a:latin typeface="Lucida Sans"/>
                        </a:rPr>
                        <a:t>Nenner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0">
                          <a:latin typeface="Lucida Sans"/>
                        </a:rPr>
                        <a:t>Alle Pat. mit Erstdiagnose eines Oro-/Hypopharynxkarzinoms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1" dirty="0" err="1">
                          <a:latin typeface="Lucida Sans"/>
                        </a:rPr>
                        <a:t>Referenz</a:t>
                      </a:r>
                      <a:r>
                        <a:rPr sz="1200" b="1" dirty="0">
                          <a:latin typeface="Lucida Sans"/>
                        </a:rPr>
                        <a:t>
</a:t>
                      </a:r>
                      <a:r>
                        <a:rPr sz="1200" b="1" dirty="0" err="1">
                          <a:latin typeface="Lucida Sans"/>
                        </a:rPr>
                        <a:t>Empfehlungen</a:t>
                      </a:r>
                      <a:endParaRPr sz="1200" b="1" dirty="0">
                        <a:latin typeface="Lucida Sans"/>
                      </a:endParaRP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0" dirty="0" err="1">
                          <a:latin typeface="Lucida Sans"/>
                        </a:rPr>
                        <a:t>Empfehlung</a:t>
                      </a:r>
                      <a:r>
                        <a:rPr sz="1200" b="0" dirty="0">
                          <a:latin typeface="Lucida Sans"/>
                        </a:rPr>
                        <a:t> 7.7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1" dirty="0" err="1">
                          <a:latin typeface="Lucida Sans"/>
                        </a:rPr>
                        <a:t>Anmerkung</a:t>
                      </a:r>
                      <a:endParaRPr sz="1200" b="1" dirty="0">
                        <a:latin typeface="Lucida Sans"/>
                      </a:endParaRP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0" dirty="0" err="1">
                          <a:latin typeface="Lucida Sans"/>
                        </a:rPr>
                        <a:t>Qualitätsziel:Möglichst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häufig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Lymphknoten</a:t>
                      </a:r>
                      <a:r>
                        <a:rPr sz="1200" b="0" dirty="0">
                          <a:latin typeface="Lucida Sans"/>
                        </a:rPr>
                        <a:t>-Staging des </a:t>
                      </a:r>
                      <a:r>
                        <a:rPr sz="1200" b="0" dirty="0" err="1">
                          <a:latin typeface="Lucida Sans"/>
                        </a:rPr>
                        <a:t>Halses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mittels</a:t>
                      </a:r>
                      <a:r>
                        <a:rPr sz="1200" b="0" dirty="0">
                          <a:latin typeface="Lucida Sans"/>
                        </a:rPr>
                        <a:t> CT/MRT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000" dirty="0" err="1"/>
              <a:t>Kapitel</a:t>
            </a:r>
            <a:r>
              <a:rPr sz="2000" dirty="0"/>
              <a:t> 13: </a:t>
            </a:r>
            <a:r>
              <a:rPr sz="2000" dirty="0" err="1"/>
              <a:t>Qualitätsindikatoren</a:t>
            </a:r>
            <a:endParaRPr sz="2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84240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1" dirty="0">
                          <a:latin typeface="Lucida Sans"/>
                        </a:rPr>
                        <a:t>QI 4: Thorax-CT </a:t>
                      </a:r>
                      <a:r>
                        <a:rPr sz="1200" b="1" dirty="0" err="1">
                          <a:latin typeface="Lucida Sans"/>
                        </a:rPr>
                        <a:t>zum</a:t>
                      </a:r>
                      <a:r>
                        <a:rPr sz="1200" b="1" dirty="0">
                          <a:latin typeface="Lucida Sans"/>
                        </a:rPr>
                        <a:t> </a:t>
                      </a:r>
                      <a:r>
                        <a:rPr sz="1200" b="1" dirty="0" err="1">
                          <a:latin typeface="Lucida Sans"/>
                        </a:rPr>
                        <a:t>Ausschluss</a:t>
                      </a:r>
                      <a:r>
                        <a:rPr sz="1200" b="1" dirty="0">
                          <a:latin typeface="Lucida Sans"/>
                        </a:rPr>
                        <a:t> </a:t>
                      </a:r>
                      <a:r>
                        <a:rPr sz="1200" b="1" dirty="0" err="1">
                          <a:latin typeface="Lucida Sans"/>
                        </a:rPr>
                        <a:t>eines</a:t>
                      </a:r>
                      <a:r>
                        <a:rPr sz="1200" b="1" dirty="0">
                          <a:latin typeface="Lucida Sans"/>
                        </a:rPr>
                        <a:t> </a:t>
                      </a:r>
                      <a:r>
                        <a:rPr sz="1200" b="1" dirty="0" err="1">
                          <a:latin typeface="Lucida Sans"/>
                        </a:rPr>
                        <a:t>pulmonalen</a:t>
                      </a:r>
                      <a:r>
                        <a:rPr sz="1200" b="1" dirty="0">
                          <a:latin typeface="Lucida Sans"/>
                        </a:rPr>
                        <a:t> </a:t>
                      </a:r>
                      <a:r>
                        <a:rPr sz="1200" b="1" dirty="0" err="1">
                          <a:latin typeface="Lucida Sans"/>
                        </a:rPr>
                        <a:t>Tumorbefalls</a:t>
                      </a:r>
                      <a:endParaRPr sz="1200" b="1" dirty="0">
                        <a:latin typeface="Lucida Sans"/>
                      </a:endParaRP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1">
                          <a:latin typeface="Lucida Sans"/>
                        </a:rPr>
                        <a:t>Zähler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0" dirty="0">
                          <a:latin typeface="Lucida Sans"/>
                        </a:rPr>
                        <a:t>Pat. des </a:t>
                      </a:r>
                      <a:r>
                        <a:rPr sz="1200" b="0" dirty="0" err="1">
                          <a:latin typeface="Lucida Sans"/>
                        </a:rPr>
                        <a:t>Nenners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mit</a:t>
                      </a:r>
                      <a:r>
                        <a:rPr sz="1200" b="0" dirty="0">
                          <a:latin typeface="Lucida Sans"/>
                        </a:rPr>
                        <a:t> Thorax-CT </a:t>
                      </a:r>
                      <a:r>
                        <a:rPr sz="1200" b="0" dirty="0" err="1">
                          <a:latin typeface="Lucida Sans"/>
                        </a:rPr>
                        <a:t>zum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Ausschluss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eines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pulmonalen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Tumorbefalls</a:t>
                      </a:r>
                      <a:r>
                        <a:rPr sz="1200" b="0" dirty="0">
                          <a:latin typeface="Lucida Sans"/>
                        </a:rPr>
                        <a:t> (</a:t>
                      </a:r>
                      <a:r>
                        <a:rPr sz="1200" b="0" dirty="0" err="1">
                          <a:latin typeface="Lucida Sans"/>
                        </a:rPr>
                        <a:t>Filia</a:t>
                      </a:r>
                      <a:r>
                        <a:rPr sz="1200" b="0" dirty="0">
                          <a:latin typeface="Lucida Sans"/>
                        </a:rPr>
                        <a:t>, </a:t>
                      </a:r>
                      <a:r>
                        <a:rPr sz="1200" b="0" dirty="0" err="1">
                          <a:latin typeface="Lucida Sans"/>
                        </a:rPr>
                        <a:t>Zweitkarzinom</a:t>
                      </a:r>
                      <a:r>
                        <a:rPr sz="1200" b="0" dirty="0">
                          <a:latin typeface="Lucida Sans"/>
                        </a:rPr>
                        <a:t>)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1">
                          <a:latin typeface="Lucida Sans"/>
                        </a:rPr>
                        <a:t>Nenner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0">
                          <a:latin typeface="Lucida Sans"/>
                        </a:rPr>
                        <a:t>Alle Pat. mit Erstdiagnose eines Oro-/Hypopharynxkarzinoms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1" dirty="0" err="1">
                          <a:latin typeface="Lucida Sans"/>
                        </a:rPr>
                        <a:t>Referenz</a:t>
                      </a:r>
                      <a:r>
                        <a:rPr sz="1200" b="1" dirty="0">
                          <a:latin typeface="Lucida Sans"/>
                        </a:rPr>
                        <a:t>
</a:t>
                      </a:r>
                      <a:r>
                        <a:rPr sz="1200" b="1" dirty="0" err="1">
                          <a:latin typeface="Lucida Sans"/>
                        </a:rPr>
                        <a:t>Empfehlungen</a:t>
                      </a:r>
                      <a:endParaRPr sz="1200" b="1" dirty="0">
                        <a:latin typeface="Lucida Sans"/>
                      </a:endParaRP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0" dirty="0" err="1">
                          <a:latin typeface="Lucida Sans"/>
                        </a:rPr>
                        <a:t>Empfehlung</a:t>
                      </a:r>
                      <a:r>
                        <a:rPr sz="1200" b="0" dirty="0">
                          <a:latin typeface="Lucida Sans"/>
                        </a:rPr>
                        <a:t> 7.10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1" dirty="0" err="1">
                          <a:latin typeface="Lucida Sans"/>
                        </a:rPr>
                        <a:t>Anmerkung</a:t>
                      </a:r>
                      <a:endParaRPr sz="1200" b="1" dirty="0">
                        <a:latin typeface="Lucida Sans"/>
                      </a:endParaRP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0" dirty="0" err="1">
                          <a:latin typeface="Lucida Sans"/>
                        </a:rPr>
                        <a:t>Qualitätsziel:Möglichst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häufig</a:t>
                      </a:r>
                      <a:r>
                        <a:rPr sz="1200" b="0" dirty="0">
                          <a:latin typeface="Lucida Sans"/>
                        </a:rPr>
                        <a:t> Thorax-CT </a:t>
                      </a:r>
                      <a:r>
                        <a:rPr sz="1200" b="0" dirty="0" err="1">
                          <a:latin typeface="Lucida Sans"/>
                        </a:rPr>
                        <a:t>zum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Ausschluss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eines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pulmonalen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Tumorbefalls</a:t>
                      </a:r>
                      <a:endParaRPr sz="1200" b="0" dirty="0">
                        <a:latin typeface="Lucida Sans"/>
                      </a:endParaRP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000" dirty="0" err="1"/>
              <a:t>Kapitel</a:t>
            </a:r>
            <a:r>
              <a:rPr sz="2000" dirty="0"/>
              <a:t> 13: </a:t>
            </a:r>
            <a:r>
              <a:rPr sz="2000" dirty="0" err="1"/>
              <a:t>Qualitätsindikatoren</a:t>
            </a:r>
            <a:endParaRPr sz="2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84240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1" dirty="0">
                          <a:latin typeface="Lucida Sans"/>
                        </a:rPr>
                        <a:t>QI 5: </a:t>
                      </a:r>
                      <a:r>
                        <a:rPr sz="1200" b="1" dirty="0" err="1">
                          <a:latin typeface="Lucida Sans"/>
                        </a:rPr>
                        <a:t>Bildgebung</a:t>
                      </a:r>
                      <a:r>
                        <a:rPr sz="1200" b="1" dirty="0">
                          <a:latin typeface="Lucida Sans"/>
                        </a:rPr>
                        <a:t> </a:t>
                      </a:r>
                      <a:r>
                        <a:rPr sz="1200" b="1" dirty="0" err="1">
                          <a:latin typeface="Lucida Sans"/>
                        </a:rPr>
                        <a:t>zum</a:t>
                      </a:r>
                      <a:r>
                        <a:rPr sz="1200" b="1" dirty="0">
                          <a:latin typeface="Lucida Sans"/>
                        </a:rPr>
                        <a:t> </a:t>
                      </a:r>
                      <a:r>
                        <a:rPr sz="1200" b="1" dirty="0" err="1">
                          <a:latin typeface="Lucida Sans"/>
                        </a:rPr>
                        <a:t>Ausschluss</a:t>
                      </a:r>
                      <a:r>
                        <a:rPr sz="1200" b="1" dirty="0">
                          <a:latin typeface="Lucida Sans"/>
                        </a:rPr>
                        <a:t> von </a:t>
                      </a:r>
                      <a:r>
                        <a:rPr sz="1200" b="1" dirty="0" err="1">
                          <a:latin typeface="Lucida Sans"/>
                        </a:rPr>
                        <a:t>Lebermetastasen</a:t>
                      </a:r>
                      <a:endParaRPr sz="1200" b="1" dirty="0">
                        <a:latin typeface="Lucida Sans"/>
                      </a:endParaRP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1">
                          <a:latin typeface="Lucida Sans"/>
                        </a:rPr>
                        <a:t>Zähler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0" dirty="0">
                          <a:latin typeface="Lucida Sans"/>
                        </a:rPr>
                        <a:t>Pat. des </a:t>
                      </a:r>
                      <a:r>
                        <a:rPr sz="1200" b="0" dirty="0" err="1">
                          <a:latin typeface="Lucida Sans"/>
                        </a:rPr>
                        <a:t>Nenners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mit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Bildgebung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zum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Ausschluss</a:t>
                      </a:r>
                      <a:r>
                        <a:rPr sz="1200" b="0" dirty="0">
                          <a:latin typeface="Lucida Sans"/>
                        </a:rPr>
                        <a:t> von </a:t>
                      </a:r>
                      <a:r>
                        <a:rPr sz="1200" b="0" dirty="0" err="1">
                          <a:latin typeface="Lucida Sans"/>
                        </a:rPr>
                        <a:t>Lebermetastasen</a:t>
                      </a:r>
                      <a:endParaRPr sz="1200" b="0" dirty="0">
                        <a:latin typeface="Lucida Sans"/>
                      </a:endParaRP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1">
                          <a:latin typeface="Lucida Sans"/>
                        </a:rPr>
                        <a:t>Nenner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0">
                          <a:latin typeface="Lucida Sans"/>
                        </a:rPr>
                        <a:t>Alle Pat. mit Erstdiagnose eines Oro-/Hypopharynxkarzinoms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1" dirty="0" err="1">
                          <a:latin typeface="Lucida Sans"/>
                        </a:rPr>
                        <a:t>Referenz</a:t>
                      </a:r>
                      <a:r>
                        <a:rPr sz="1200" b="1" dirty="0">
                          <a:latin typeface="Lucida Sans"/>
                        </a:rPr>
                        <a:t>
</a:t>
                      </a:r>
                      <a:r>
                        <a:rPr sz="1200" b="1" dirty="0" err="1">
                          <a:latin typeface="Lucida Sans"/>
                        </a:rPr>
                        <a:t>Empfehlungen</a:t>
                      </a:r>
                      <a:endParaRPr sz="1200" b="1" dirty="0">
                        <a:latin typeface="Lucida Sans"/>
                      </a:endParaRP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0" dirty="0" err="1">
                          <a:latin typeface="Lucida Sans"/>
                        </a:rPr>
                        <a:t>Empfehlung</a:t>
                      </a:r>
                      <a:r>
                        <a:rPr sz="1200" b="0" dirty="0">
                          <a:latin typeface="Lucida Sans"/>
                        </a:rPr>
                        <a:t> 7.11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1" dirty="0" err="1">
                          <a:latin typeface="Lucida Sans"/>
                        </a:rPr>
                        <a:t>Anmerkung</a:t>
                      </a:r>
                      <a:endParaRPr sz="1200" b="1" dirty="0">
                        <a:latin typeface="Lucida Sans"/>
                      </a:endParaRP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0" dirty="0">
                          <a:latin typeface="Lucida Sans"/>
                        </a:rPr>
                        <a:t>Definition </a:t>
                      </a:r>
                      <a:r>
                        <a:rPr sz="1200" b="0" dirty="0" err="1">
                          <a:latin typeface="Lucida Sans"/>
                        </a:rPr>
                        <a:t>Bildgebung</a:t>
                      </a:r>
                      <a:r>
                        <a:rPr sz="1200" b="0" dirty="0">
                          <a:latin typeface="Lucida Sans"/>
                        </a:rPr>
                        <a:t>: </a:t>
                      </a:r>
                      <a:r>
                        <a:rPr sz="1200" b="0" dirty="0" err="1">
                          <a:latin typeface="Lucida Sans"/>
                        </a:rPr>
                        <a:t>Sonographie</a:t>
                      </a:r>
                      <a:r>
                        <a:rPr sz="1200" b="0" dirty="0">
                          <a:latin typeface="Lucida Sans"/>
                        </a:rPr>
                        <a:t>, CT \(</a:t>
                      </a:r>
                      <a:r>
                        <a:rPr sz="1200" b="0" dirty="0" err="1">
                          <a:latin typeface="Lucida Sans"/>
                        </a:rPr>
                        <a:t>auch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als</a:t>
                      </a:r>
                      <a:r>
                        <a:rPr sz="1200" b="0" dirty="0">
                          <a:latin typeface="Lucida Sans"/>
                        </a:rPr>
                        <a:t> Thorax-CT </a:t>
                      </a:r>
                      <a:r>
                        <a:rPr sz="1200" b="0" dirty="0" err="1">
                          <a:latin typeface="Lucida Sans"/>
                        </a:rPr>
                        <a:t>mit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Oberbauch</a:t>
                      </a:r>
                      <a:r>
                        <a:rPr sz="1200" b="0" dirty="0">
                          <a:latin typeface="Lucida Sans"/>
                        </a:rPr>
                        <a:t>\), MRT u. PET in </a:t>
                      </a:r>
                      <a:r>
                        <a:rPr sz="1200" b="0" dirty="0" err="1">
                          <a:latin typeface="Lucida Sans"/>
                        </a:rPr>
                        <a:t>Kombination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mit</a:t>
                      </a:r>
                      <a:r>
                        <a:rPr sz="1200" b="0" dirty="0">
                          <a:latin typeface="Lucida Sans"/>
                        </a:rPr>
                        <a:t> KM-</a:t>
                      </a:r>
                      <a:r>
                        <a:rPr sz="1200" b="0" dirty="0" err="1">
                          <a:latin typeface="Lucida Sans"/>
                        </a:rPr>
                        <a:t>unterstützter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Schnittbildgebung</a:t>
                      </a:r>
                      <a:endParaRPr sz="1200" b="0" dirty="0">
                        <a:latin typeface="Lucida Sans"/>
                      </a:endParaRP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000" dirty="0" err="1"/>
              <a:t>Kapitel</a:t>
            </a:r>
            <a:r>
              <a:rPr sz="2000" dirty="0"/>
              <a:t> 13: </a:t>
            </a:r>
            <a:r>
              <a:rPr sz="2000" dirty="0" err="1"/>
              <a:t>Qualitätsindikatoren</a:t>
            </a:r>
            <a:endParaRPr sz="2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84240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1" dirty="0">
                          <a:latin typeface="Lucida Sans"/>
                        </a:rPr>
                        <a:t>QI 6: </a:t>
                      </a:r>
                      <a:r>
                        <a:rPr sz="1200" b="1" dirty="0" err="1">
                          <a:latin typeface="Lucida Sans"/>
                        </a:rPr>
                        <a:t>Durchführung</a:t>
                      </a:r>
                      <a:r>
                        <a:rPr sz="1200" b="1" dirty="0">
                          <a:latin typeface="Lucida Sans"/>
                        </a:rPr>
                        <a:t> </a:t>
                      </a:r>
                      <a:r>
                        <a:rPr sz="1200" b="1" dirty="0" err="1">
                          <a:latin typeface="Lucida Sans"/>
                        </a:rPr>
                        <a:t>Panendoskopie</a:t>
                      </a:r>
                      <a:endParaRPr sz="1200" b="1" dirty="0">
                        <a:latin typeface="Lucida Sans"/>
                      </a:endParaRP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1">
                          <a:latin typeface="Lucida Sans"/>
                        </a:rPr>
                        <a:t>Zähler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0">
                          <a:latin typeface="Lucida Sans"/>
                        </a:rPr>
                        <a:t>Pat. des Nenners mit Panendoskopie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1">
                          <a:latin typeface="Lucida Sans"/>
                        </a:rPr>
                        <a:t>Nenner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0">
                          <a:latin typeface="Lucida Sans"/>
                        </a:rPr>
                        <a:t>Alle Pat. mit Erstdiagnose eines Oro-/Hypopharynxkarzinoms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1" dirty="0" err="1">
                          <a:latin typeface="Lucida Sans"/>
                        </a:rPr>
                        <a:t>Referenz</a:t>
                      </a:r>
                      <a:r>
                        <a:rPr sz="1200" b="1" dirty="0">
                          <a:latin typeface="Lucida Sans"/>
                        </a:rPr>
                        <a:t>
</a:t>
                      </a:r>
                      <a:r>
                        <a:rPr sz="1200" b="1" dirty="0" err="1">
                          <a:latin typeface="Lucida Sans"/>
                        </a:rPr>
                        <a:t>Empfehlungen</a:t>
                      </a:r>
                      <a:endParaRPr sz="1200" b="1" dirty="0">
                        <a:latin typeface="Lucida Sans"/>
                      </a:endParaRP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0" dirty="0" err="1">
                          <a:latin typeface="Lucida Sans"/>
                        </a:rPr>
                        <a:t>Empfehlung</a:t>
                      </a:r>
                      <a:r>
                        <a:rPr sz="1200" b="0" dirty="0">
                          <a:latin typeface="Lucida Sans"/>
                        </a:rPr>
                        <a:t> 7.17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1" dirty="0" err="1">
                          <a:latin typeface="Lucida Sans"/>
                        </a:rPr>
                        <a:t>Anmerkung</a:t>
                      </a:r>
                      <a:endParaRPr sz="1200" b="1" dirty="0">
                        <a:latin typeface="Lucida Sans"/>
                      </a:endParaRP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0" dirty="0" err="1">
                          <a:latin typeface="Lucida Sans"/>
                        </a:rPr>
                        <a:t>Qualitätsziel:Möglichst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häufig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Durchführung</a:t>
                      </a:r>
                      <a:r>
                        <a:rPr sz="1200" b="0" dirty="0">
                          <a:latin typeface="Lucida Sans"/>
                        </a:rPr>
                        <a:t> der </a:t>
                      </a:r>
                      <a:r>
                        <a:rPr sz="1200" b="0" dirty="0" err="1">
                          <a:latin typeface="Lucida Sans"/>
                        </a:rPr>
                        <a:t>Panendoskopie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bei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Primärdiagnostik</a:t>
                      </a:r>
                      <a:endParaRPr sz="1200" b="0" dirty="0">
                        <a:latin typeface="Lucida Sans"/>
                      </a:endParaRP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000" dirty="0" err="1"/>
              <a:t>Kapitel</a:t>
            </a:r>
            <a:r>
              <a:rPr sz="2000" dirty="0"/>
              <a:t> 13: </a:t>
            </a:r>
            <a:r>
              <a:rPr sz="2000" dirty="0" err="1"/>
              <a:t>Qualitätsindikatoren</a:t>
            </a:r>
            <a:endParaRPr sz="2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84240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1" dirty="0">
                          <a:latin typeface="Lucida Sans"/>
                        </a:rPr>
                        <a:t>QI 7: </a:t>
                      </a:r>
                      <a:r>
                        <a:rPr sz="1200" b="1" dirty="0" err="1">
                          <a:latin typeface="Lucida Sans"/>
                        </a:rPr>
                        <a:t>Prätherapeutische</a:t>
                      </a:r>
                      <a:r>
                        <a:rPr sz="1200" b="1" dirty="0">
                          <a:latin typeface="Lucida Sans"/>
                        </a:rPr>
                        <a:t> </a:t>
                      </a:r>
                      <a:r>
                        <a:rPr sz="1200" b="1" dirty="0" err="1">
                          <a:latin typeface="Lucida Sans"/>
                        </a:rPr>
                        <a:t>Tumorkonferenz</a:t>
                      </a:r>
                      <a:endParaRPr sz="1200" b="1" dirty="0">
                        <a:latin typeface="Lucida Sans"/>
                      </a:endParaRP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1">
                          <a:latin typeface="Lucida Sans"/>
                        </a:rPr>
                        <a:t>Zähler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0" dirty="0">
                          <a:latin typeface="Lucida Sans"/>
                        </a:rPr>
                        <a:t>Pat. des </a:t>
                      </a:r>
                      <a:r>
                        <a:rPr sz="1200" b="0" dirty="0" err="1">
                          <a:latin typeface="Lucida Sans"/>
                        </a:rPr>
                        <a:t>Nenners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mit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prätherapeutischer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Vorstellung</a:t>
                      </a:r>
                      <a:r>
                        <a:rPr sz="1200" b="0" dirty="0">
                          <a:latin typeface="Lucida Sans"/>
                        </a:rPr>
                        <a:t> in der </a:t>
                      </a:r>
                      <a:r>
                        <a:rPr sz="1200" b="0" dirty="0" err="1">
                          <a:latin typeface="Lucida Sans"/>
                        </a:rPr>
                        <a:t>Tumorkonferenz</a:t>
                      </a:r>
                      <a:endParaRPr sz="1200" b="0" dirty="0">
                        <a:latin typeface="Lucida Sans"/>
                      </a:endParaRP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1">
                          <a:latin typeface="Lucida Sans"/>
                        </a:rPr>
                        <a:t>Nenner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0">
                          <a:latin typeface="Lucida Sans"/>
                        </a:rPr>
                        <a:t>Alle Pat. mit Erstdiagnose eines Oro-/Hypopharynxkarzinoms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1" dirty="0" err="1">
                          <a:latin typeface="Lucida Sans"/>
                        </a:rPr>
                        <a:t>Referenz</a:t>
                      </a:r>
                      <a:r>
                        <a:rPr sz="1200" b="1" dirty="0">
                          <a:latin typeface="Lucida Sans"/>
                        </a:rPr>
                        <a:t>
</a:t>
                      </a:r>
                      <a:r>
                        <a:rPr sz="1200" b="1" dirty="0" err="1">
                          <a:latin typeface="Lucida Sans"/>
                        </a:rPr>
                        <a:t>Empfehlungen</a:t>
                      </a:r>
                      <a:endParaRPr sz="1200" b="1" dirty="0">
                        <a:latin typeface="Lucida Sans"/>
                      </a:endParaRP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0" dirty="0" err="1">
                          <a:latin typeface="Lucida Sans"/>
                        </a:rPr>
                        <a:t>Empfehlung</a:t>
                      </a:r>
                      <a:r>
                        <a:rPr sz="1200" b="0" dirty="0">
                          <a:latin typeface="Lucida Sans"/>
                        </a:rPr>
                        <a:t> 8.1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1" dirty="0" err="1">
                          <a:latin typeface="Lucida Sans"/>
                        </a:rPr>
                        <a:t>Anmerkung</a:t>
                      </a:r>
                      <a:endParaRPr sz="1200" b="1" dirty="0">
                        <a:latin typeface="Lucida Sans"/>
                      </a:endParaRP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0" dirty="0" err="1">
                          <a:latin typeface="Lucida Sans"/>
                        </a:rPr>
                        <a:t>Teilnehmende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Tumorkonferenz</a:t>
                      </a:r>
                      <a:r>
                        <a:rPr sz="1200" b="0" dirty="0">
                          <a:latin typeface="Lucida Sans"/>
                        </a:rPr>
                        <a:t>: HNO, MKG, </a:t>
                      </a:r>
                      <a:r>
                        <a:rPr sz="1200" b="0" dirty="0" err="1">
                          <a:latin typeface="Lucida Sans"/>
                        </a:rPr>
                        <a:t>Radioonkologie</a:t>
                      </a:r>
                      <a:r>
                        <a:rPr sz="1200" b="0" dirty="0">
                          <a:latin typeface="Lucida Sans"/>
                        </a:rPr>
                        <a:t>, </a:t>
                      </a:r>
                      <a:r>
                        <a:rPr sz="1200" b="0" dirty="0" err="1">
                          <a:latin typeface="Lucida Sans"/>
                        </a:rPr>
                        <a:t>Onkologie</a:t>
                      </a:r>
                      <a:r>
                        <a:rPr sz="1200" b="0" dirty="0">
                          <a:latin typeface="Lucida Sans"/>
                        </a:rPr>
                        <a:t>, </a:t>
                      </a:r>
                      <a:r>
                        <a:rPr sz="1200" b="0" dirty="0" err="1">
                          <a:latin typeface="Lucida Sans"/>
                        </a:rPr>
                        <a:t>Pathologie</a:t>
                      </a:r>
                      <a:r>
                        <a:rPr sz="1200" b="0" dirty="0">
                          <a:latin typeface="Lucida Sans"/>
                        </a:rPr>
                        <a:t> und </a:t>
                      </a:r>
                      <a:r>
                        <a:rPr sz="1200" b="0" dirty="0" err="1">
                          <a:latin typeface="Lucida Sans"/>
                        </a:rPr>
                        <a:t>Radiologie</a:t>
                      </a:r>
                      <a:endParaRPr sz="1200" b="0" dirty="0">
                        <a:latin typeface="Lucida Sans"/>
                      </a:endParaRP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400"/>
              <a:t>Kapitel 6: Prognose, Prädiktoren</a:t>
            </a:r>
          </a:p>
          <a:p>
            <a:r>
              <a:rPr sz="1400"/>
              <a:t>Kapitel 6.4: Definition anatomische Region, TNM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7920000" cy="157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6.3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err="1"/>
                        <a:t>Konsensbasierte</a:t>
                      </a:r>
                      <a:r>
                        <a:t> 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sz="1000" b="0" i="0" u="none">
                          <a:latin typeface="Lucida Sans"/>
                        </a:rPr>
                        <a:t>Die Tumorstadien </a:t>
                      </a:r>
                      <a:r>
                        <a:rPr sz="1000" b="0" i="0" u="none" dirty="0" err="1">
                          <a:latin typeface="Lucida Sans"/>
                        </a:rPr>
                        <a:t>gemäß</a:t>
                      </a:r>
                      <a:r>
                        <a:rPr sz="1000" b="0" i="0" u="none" dirty="0">
                          <a:latin typeface="Lucida Sans"/>
                        </a:rPr>
                        <a:t> der </a:t>
                      </a:r>
                      <a:r>
                        <a:rPr sz="1000" b="0" i="0" u="none">
                          <a:latin typeface="Lucida Sans"/>
                        </a:rPr>
                        <a:t>TNM-</a:t>
                      </a:r>
                      <a:r>
                        <a:rPr sz="1000" b="0" i="0" u="none" err="1">
                          <a:latin typeface="Lucida Sans"/>
                        </a:rPr>
                        <a:t>Klassifikation</a:t>
                      </a:r>
                      <a:r>
                        <a:rPr sz="1000" b="0" i="0" u="none">
                          <a:latin typeface="Lucida Sans"/>
                        </a:rPr>
                        <a:t> und der R-Status </a:t>
                      </a:r>
                      <a:r>
                        <a:rPr sz="1000" b="0" i="0" u="none" dirty="0" err="1">
                          <a:latin typeface="Lucida Sans"/>
                        </a:rPr>
                        <a:t>sind</a:t>
                      </a:r>
                      <a:r>
                        <a:rPr sz="1000" b="0" i="0" u="none" dirty="0">
                          <a:latin typeface="Lucida Sans"/>
                        </a:rPr>
                        <a:t> die </a:t>
                      </a:r>
                      <a:r>
                        <a:rPr sz="1000" b="0" i="0" u="none" dirty="0" err="1">
                          <a:latin typeface="Lucida Sans"/>
                        </a:rPr>
                        <a:t>wichtigsten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prognostischen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Faktoren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beim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>
                          <a:latin typeface="Lucida Sans"/>
                        </a:rPr>
                        <a:t>Oro- und Hypopharynxkarzinom und </a:t>
                      </a:r>
                      <a:r>
                        <a:rPr sz="1000" b="0" i="0" u="none" dirty="0" err="1">
                          <a:latin typeface="Lucida Sans"/>
                        </a:rPr>
                        <a:t>sollen</a:t>
                      </a:r>
                      <a:r>
                        <a:rPr sz="1000" b="0" i="0" u="none" dirty="0">
                          <a:latin typeface="Lucida Sans"/>
                        </a:rPr>
                        <a:t> in </a:t>
                      </a:r>
                      <a:r>
                        <a:rPr sz="1000" b="0" i="0" u="none" dirty="0" err="1">
                          <a:latin typeface="Lucida Sans"/>
                        </a:rPr>
                        <a:t>allen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Fällen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Verweis</a:t>
                      </a:r>
                      <a:r>
                        <a:rPr sz="1000" b="0" i="0" u="none">
                          <a:latin typeface="Lucida Sans"/>
                        </a:rPr>
                        <a:t> auf die aktuelle </a:t>
                      </a:r>
                      <a:r>
                        <a:rPr sz="1000" b="0" i="0" u="none" dirty="0">
                          <a:latin typeface="Lucida Sans"/>
                        </a:rPr>
                        <a:t>8. Edition </a:t>
                      </a:r>
                      <a:r>
                        <a:rPr sz="1000" b="0" i="0" u="none" dirty="0" err="1">
                          <a:latin typeface="Lucida Sans"/>
                        </a:rPr>
                        <a:t>angegeben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>
                          <a:latin typeface="Lucida Sans"/>
                        </a:rPr>
                        <a:t>Als zusätzliche </a:t>
                      </a:r>
                      <a:r>
                        <a:rPr sz="1000" b="0" i="0" u="none" dirty="0">
                          <a:latin typeface="Lucida Sans"/>
                        </a:rPr>
                        <a:t>Parameter </a:t>
                      </a:r>
                      <a:r>
                        <a:rPr sz="1000" b="0" i="0" u="none">
                          <a:latin typeface="Lucida Sans"/>
                        </a:rPr>
                        <a:t>am Primärtumor </a:t>
                      </a:r>
                      <a:r>
                        <a:rPr sz="1000" b="0" i="0" u="none" dirty="0" err="1">
                          <a:latin typeface="Lucida Sans"/>
                        </a:rPr>
                        <a:t>sollen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erhoben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: </a:t>
                      </a:r>
                      <a:r>
                        <a:rPr sz="1000" b="0" i="0" u="none" dirty="0" err="1">
                          <a:latin typeface="Lucida Sans"/>
                        </a:rPr>
                        <a:t>Lymphgefäß</a:t>
                      </a:r>
                      <a:r>
                        <a:rPr sz="1000" b="0" i="0" u="none" dirty="0">
                          <a:latin typeface="Lucida Sans"/>
                        </a:rPr>
                        <a:t>-, </a:t>
                      </a:r>
                      <a:r>
                        <a:rPr sz="1000" b="0" i="0" u="none" err="1">
                          <a:latin typeface="Lucida Sans"/>
                        </a:rPr>
                        <a:t>Venen</a:t>
                      </a:r>
                      <a:r>
                        <a:rPr sz="1000" b="0" i="0" u="none">
                          <a:latin typeface="Lucida Sans"/>
                        </a:rPr>
                        <a:t>- und Perineuralscheiden-Invasion und Differenzierungsgrad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t>Starker Konsens</a:t>
                      </a:r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t>017-082OL-1.0-6.3-2024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000" dirty="0" err="1"/>
              <a:t>Kapitel</a:t>
            </a:r>
            <a:r>
              <a:rPr sz="2000" dirty="0"/>
              <a:t> 13: </a:t>
            </a:r>
            <a:r>
              <a:rPr sz="2000" dirty="0" err="1"/>
              <a:t>Qualitätsindikatoren</a:t>
            </a:r>
            <a:endParaRPr sz="2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84240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1" dirty="0">
                          <a:latin typeface="Lucida Sans"/>
                        </a:rPr>
                        <a:t>QI 8: Cisplatin-</a:t>
                      </a:r>
                      <a:r>
                        <a:rPr sz="1200" b="1" dirty="0" err="1">
                          <a:latin typeface="Lucida Sans"/>
                        </a:rPr>
                        <a:t>basierte</a:t>
                      </a:r>
                      <a:r>
                        <a:rPr sz="1200" b="1" dirty="0">
                          <a:latin typeface="Lucida Sans"/>
                        </a:rPr>
                        <a:t> </a:t>
                      </a:r>
                      <a:r>
                        <a:rPr sz="1200" b="1" dirty="0" err="1">
                          <a:latin typeface="Lucida Sans"/>
                        </a:rPr>
                        <a:t>Chemotherapie</a:t>
                      </a:r>
                      <a:r>
                        <a:rPr sz="1200" b="1" dirty="0">
                          <a:latin typeface="Lucida Sans"/>
                        </a:rPr>
                        <a:t> </a:t>
                      </a:r>
                      <a:r>
                        <a:rPr sz="1200" b="1" dirty="0" err="1">
                          <a:latin typeface="Lucida Sans"/>
                        </a:rPr>
                        <a:t>bei</a:t>
                      </a:r>
                      <a:r>
                        <a:rPr sz="1200" b="1" dirty="0">
                          <a:latin typeface="Lucida Sans"/>
                        </a:rPr>
                        <a:t> </a:t>
                      </a:r>
                      <a:r>
                        <a:rPr sz="1200" b="1" dirty="0" err="1">
                          <a:latin typeface="Lucida Sans"/>
                        </a:rPr>
                        <a:t>primärer</a:t>
                      </a:r>
                      <a:r>
                        <a:rPr sz="1200" b="1" dirty="0">
                          <a:latin typeface="Lucida Sans"/>
                        </a:rPr>
                        <a:t> </a:t>
                      </a:r>
                      <a:r>
                        <a:rPr sz="1200" b="1" dirty="0" err="1">
                          <a:latin typeface="Lucida Sans"/>
                        </a:rPr>
                        <a:t>Radiochemotherapie</a:t>
                      </a:r>
                      <a:endParaRPr sz="1200" b="1" dirty="0">
                        <a:latin typeface="Lucida Sans"/>
                      </a:endParaRP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1">
                          <a:latin typeface="Lucida Sans"/>
                        </a:rPr>
                        <a:t>Zähler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0">
                          <a:latin typeface="Lucida Sans"/>
                        </a:rPr>
                        <a:t>Pat. des Nenners mit Cisplatin-basierter Chemotherapie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1">
                          <a:latin typeface="Lucida Sans"/>
                        </a:rPr>
                        <a:t>Nenner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0" dirty="0">
                          <a:latin typeface="Lucida Sans"/>
                        </a:rPr>
                        <a:t>Alle Pat. </a:t>
                      </a:r>
                      <a:r>
                        <a:rPr sz="1200" b="0" dirty="0" err="1">
                          <a:latin typeface="Lucida Sans"/>
                        </a:rPr>
                        <a:t>mit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Erstdiagnose</a:t>
                      </a:r>
                      <a:r>
                        <a:rPr sz="1200" b="0" dirty="0">
                          <a:latin typeface="Lucida Sans"/>
                        </a:rPr>
                        <a:t>
·	</a:t>
                      </a:r>
                      <a:r>
                        <a:rPr sz="1200" b="0" dirty="0" err="1">
                          <a:latin typeface="Lucida Sans"/>
                        </a:rPr>
                        <a:t>Oropharynxkarzinom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im</a:t>
                      </a:r>
                      <a:r>
                        <a:rPr sz="1200" b="0" dirty="0">
                          <a:latin typeface="Lucida Sans"/>
                        </a:rPr>
                        <a:t> Stadium I/II </a:t>
                      </a:r>
                      <a:r>
                        <a:rPr sz="1200" b="0" dirty="0" err="1">
                          <a:latin typeface="Lucida Sans"/>
                        </a:rPr>
                        <a:t>oder</a:t>
                      </a:r>
                      <a:r>
                        <a:rPr sz="1200" b="0" dirty="0">
                          <a:latin typeface="Lucida Sans"/>
                        </a:rPr>
                        <a:t> III </a:t>
                      </a:r>
                      <a:r>
                        <a:rPr sz="1200" b="0" dirty="0" err="1">
                          <a:latin typeface="Lucida Sans"/>
                        </a:rPr>
                        <a:t>oder</a:t>
                      </a:r>
                      <a:r>
                        <a:rPr sz="1200" b="0" dirty="0">
                          <a:latin typeface="Lucida Sans"/>
                        </a:rPr>
                        <a:t>
·	HPV/p16 </a:t>
                      </a:r>
                      <a:r>
                        <a:rPr sz="1200" b="0" dirty="0" err="1">
                          <a:latin typeface="Lucida Sans"/>
                        </a:rPr>
                        <a:t>negativem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Oropharynxkarzinom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im</a:t>
                      </a:r>
                      <a:r>
                        <a:rPr sz="1200" b="0" dirty="0">
                          <a:latin typeface="Lucida Sans"/>
                        </a:rPr>
                        <a:t> Stadium IV-A/IV-B </a:t>
                      </a:r>
                      <a:r>
                        <a:rPr sz="1200" b="0" dirty="0" err="1">
                          <a:latin typeface="Lucida Sans"/>
                        </a:rPr>
                        <a:t>oder</a:t>
                      </a:r>
                      <a:r>
                        <a:rPr sz="1200" b="0" dirty="0">
                          <a:latin typeface="Lucida Sans"/>
                        </a:rPr>
                        <a:t>
·	Hypopharynxkarzinom </a:t>
                      </a:r>
                      <a:r>
                        <a:rPr sz="1200" b="0" dirty="0" err="1">
                          <a:latin typeface="Lucida Sans"/>
                        </a:rPr>
                        <a:t>im</a:t>
                      </a:r>
                      <a:r>
                        <a:rPr sz="1200" b="0" dirty="0">
                          <a:latin typeface="Lucida Sans"/>
                        </a:rPr>
                        <a:t> Stadium III/IV-A/IV-B 
und </a:t>
                      </a:r>
                      <a:r>
                        <a:rPr sz="1200" b="0" dirty="0" err="1">
                          <a:latin typeface="Lucida Sans"/>
                        </a:rPr>
                        <a:t>primärer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simultaner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Radiochemotherapie</a:t>
                      </a:r>
                      <a:endParaRPr sz="1200" b="0" dirty="0">
                        <a:latin typeface="Lucida Sans"/>
                      </a:endParaRP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1" dirty="0" err="1">
                          <a:latin typeface="Lucida Sans"/>
                        </a:rPr>
                        <a:t>Referenz</a:t>
                      </a:r>
                      <a:r>
                        <a:rPr sz="1200" b="1" dirty="0">
                          <a:latin typeface="Lucida Sans"/>
                        </a:rPr>
                        <a:t>
</a:t>
                      </a:r>
                      <a:r>
                        <a:rPr sz="1200" b="1" dirty="0" err="1">
                          <a:latin typeface="Lucida Sans"/>
                        </a:rPr>
                        <a:t>Empfehlungen</a:t>
                      </a:r>
                      <a:endParaRPr sz="1200" b="1" dirty="0">
                        <a:latin typeface="Lucida Sans"/>
                      </a:endParaRP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0" dirty="0" err="1">
                          <a:latin typeface="Lucida Sans"/>
                        </a:rPr>
                        <a:t>Empfehlung</a:t>
                      </a:r>
                      <a:r>
                        <a:rPr sz="1200" b="0" dirty="0">
                          <a:latin typeface="Lucida Sans"/>
                        </a:rPr>
                        <a:t> 8.14, </a:t>
                      </a:r>
                      <a:r>
                        <a:rPr sz="1200" b="0" dirty="0" err="1">
                          <a:latin typeface="Lucida Sans"/>
                        </a:rPr>
                        <a:t>Empfehlung</a:t>
                      </a:r>
                      <a:r>
                        <a:rPr sz="1200" b="0" dirty="0">
                          <a:latin typeface="Lucida Sans"/>
                        </a:rPr>
                        <a:t> 8.35, </a:t>
                      </a:r>
                      <a:r>
                        <a:rPr sz="1200" b="0" dirty="0" err="1">
                          <a:latin typeface="Lucida Sans"/>
                        </a:rPr>
                        <a:t>Empfehlung</a:t>
                      </a:r>
                      <a:r>
                        <a:rPr sz="1200" b="0" dirty="0">
                          <a:latin typeface="Lucida Sans"/>
                        </a:rPr>
                        <a:t> 8.36, </a:t>
                      </a:r>
                      <a:r>
                        <a:rPr sz="1200" b="0" dirty="0" err="1">
                          <a:latin typeface="Lucida Sans"/>
                        </a:rPr>
                        <a:t>Empfehlung</a:t>
                      </a:r>
                      <a:r>
                        <a:rPr sz="1200" b="0" dirty="0">
                          <a:latin typeface="Lucida Sans"/>
                        </a:rPr>
                        <a:t> 8.72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1" dirty="0" err="1">
                          <a:latin typeface="Lucida Sans"/>
                        </a:rPr>
                        <a:t>Anmerkung</a:t>
                      </a:r>
                      <a:endParaRPr sz="1200" b="1" dirty="0">
                        <a:latin typeface="Lucida Sans"/>
                      </a:endParaRP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0" dirty="0" err="1">
                          <a:latin typeface="Lucida Sans"/>
                        </a:rPr>
                        <a:t>Qualitätsziel:Adäquate</a:t>
                      </a:r>
                      <a:r>
                        <a:rPr sz="1200" b="0" dirty="0">
                          <a:latin typeface="Lucida Sans"/>
                        </a:rPr>
                        <a:t> Rate an Cisplatin-</a:t>
                      </a:r>
                      <a:r>
                        <a:rPr sz="1200" b="0" dirty="0" err="1">
                          <a:latin typeface="Lucida Sans"/>
                        </a:rPr>
                        <a:t>basierter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Chemotherapie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bei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primärer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Radiochemotherapie</a:t>
                      </a:r>
                      <a:endParaRPr sz="1200" b="0" dirty="0">
                        <a:latin typeface="Lucida Sans"/>
                      </a:endParaRP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000" dirty="0" err="1"/>
              <a:t>Kapitel</a:t>
            </a:r>
            <a:r>
              <a:rPr sz="2000" dirty="0"/>
              <a:t> 13: </a:t>
            </a:r>
            <a:r>
              <a:rPr sz="2000" dirty="0" err="1"/>
              <a:t>Qualitätsindikatoren</a:t>
            </a:r>
            <a:endParaRPr sz="2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84240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1" dirty="0">
                          <a:latin typeface="Lucida Sans"/>
                        </a:rPr>
                        <a:t>QI 9: </a:t>
                      </a:r>
                      <a:r>
                        <a:rPr sz="1200" b="1" dirty="0" err="1">
                          <a:latin typeface="Lucida Sans"/>
                        </a:rPr>
                        <a:t>Primäre</a:t>
                      </a:r>
                      <a:r>
                        <a:rPr sz="1200" b="1" dirty="0">
                          <a:latin typeface="Lucida Sans"/>
                        </a:rPr>
                        <a:t> </a:t>
                      </a:r>
                      <a:r>
                        <a:rPr sz="1200" b="1" dirty="0" err="1">
                          <a:latin typeface="Lucida Sans"/>
                        </a:rPr>
                        <a:t>Radiochemotherapie</a:t>
                      </a:r>
                      <a:endParaRPr sz="1200" b="1" dirty="0">
                        <a:latin typeface="Lucida Sans"/>
                      </a:endParaRP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1">
                          <a:latin typeface="Lucida Sans"/>
                        </a:rPr>
                        <a:t>Zähler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0">
                          <a:latin typeface="Lucida Sans"/>
                        </a:rPr>
                        <a:t>Pat. des Nenners mit primärer Radiochemotherapie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1">
                          <a:latin typeface="Lucida Sans"/>
                        </a:rPr>
                        <a:t>Nenner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0" dirty="0">
                          <a:latin typeface="Lucida Sans"/>
                        </a:rPr>
                        <a:t>Alle Pat. </a:t>
                      </a:r>
                      <a:r>
                        <a:rPr sz="1200" b="0" dirty="0" err="1">
                          <a:latin typeface="Lucida Sans"/>
                        </a:rPr>
                        <a:t>mit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Erstdiagnose</a:t>
                      </a:r>
                      <a:r>
                        <a:rPr sz="1200" b="0" dirty="0">
                          <a:latin typeface="Lucida Sans"/>
                        </a:rPr>
                        <a:t>
·	</a:t>
                      </a:r>
                      <a:r>
                        <a:rPr sz="1200" b="0" dirty="0" err="1">
                          <a:latin typeface="Lucida Sans"/>
                        </a:rPr>
                        <a:t>Oropharynxkarzinom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im</a:t>
                      </a:r>
                      <a:r>
                        <a:rPr sz="1200" b="0" dirty="0">
                          <a:latin typeface="Lucida Sans"/>
                        </a:rPr>
                        <a:t> Stadium III </a:t>
                      </a:r>
                      <a:r>
                        <a:rPr sz="1200" b="0" dirty="0" err="1">
                          <a:latin typeface="Lucida Sans"/>
                        </a:rPr>
                        <a:t>oder</a:t>
                      </a:r>
                      <a:r>
                        <a:rPr sz="1200" b="0" dirty="0">
                          <a:latin typeface="Lucida Sans"/>
                        </a:rPr>
                        <a:t>
·	HPV/p16 </a:t>
                      </a:r>
                      <a:r>
                        <a:rPr sz="1200" b="0" dirty="0" err="1">
                          <a:latin typeface="Lucida Sans"/>
                        </a:rPr>
                        <a:t>negativem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Oropharynxkarzinom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im</a:t>
                      </a:r>
                      <a:r>
                        <a:rPr sz="1200" b="0" dirty="0">
                          <a:latin typeface="Lucida Sans"/>
                        </a:rPr>
                        <a:t> Stadium IV-A/IV-B </a:t>
                      </a:r>
                      <a:r>
                        <a:rPr sz="1200" b="0" dirty="0" err="1">
                          <a:latin typeface="Lucida Sans"/>
                        </a:rPr>
                        <a:t>oder</a:t>
                      </a:r>
                      <a:r>
                        <a:rPr sz="1200" b="0" dirty="0">
                          <a:latin typeface="Lucida Sans"/>
                        </a:rPr>
                        <a:t>
·	Hypopharynxkarzinom </a:t>
                      </a:r>
                      <a:r>
                        <a:rPr sz="1200" b="0" dirty="0" err="1">
                          <a:latin typeface="Lucida Sans"/>
                        </a:rPr>
                        <a:t>im</a:t>
                      </a:r>
                      <a:r>
                        <a:rPr sz="1200" b="0" dirty="0">
                          <a:latin typeface="Lucida Sans"/>
                        </a:rPr>
                        <a:t> Stadium III/IV-A/IV-B 
≤ 70 Jahre </a:t>
                      </a:r>
                      <a:r>
                        <a:rPr sz="1200" b="0" dirty="0" err="1">
                          <a:latin typeface="Lucida Sans"/>
                        </a:rPr>
                        <a:t>ohne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Resektion</a:t>
                      </a:r>
                      <a:endParaRPr sz="1200" b="0" dirty="0">
                        <a:latin typeface="Lucida Sans"/>
                      </a:endParaRP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1" dirty="0" err="1">
                          <a:latin typeface="Lucida Sans"/>
                        </a:rPr>
                        <a:t>Referenz</a:t>
                      </a:r>
                      <a:r>
                        <a:rPr sz="1200" b="1" dirty="0">
                          <a:latin typeface="Lucida Sans"/>
                        </a:rPr>
                        <a:t>
</a:t>
                      </a:r>
                      <a:r>
                        <a:rPr sz="1200" b="1" dirty="0" err="1">
                          <a:latin typeface="Lucida Sans"/>
                        </a:rPr>
                        <a:t>Empfehlungen</a:t>
                      </a:r>
                      <a:endParaRPr sz="1200" b="1" dirty="0">
                        <a:latin typeface="Lucida Sans"/>
                      </a:endParaRP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0" dirty="0" err="1">
                          <a:latin typeface="Lucida Sans"/>
                        </a:rPr>
                        <a:t>Empfehlung</a:t>
                      </a:r>
                      <a:r>
                        <a:rPr sz="1200" b="0" dirty="0">
                          <a:latin typeface="Lucida Sans"/>
                        </a:rPr>
                        <a:t> 8.31, </a:t>
                      </a:r>
                      <a:r>
                        <a:rPr sz="1200" b="0" dirty="0" err="1">
                          <a:latin typeface="Lucida Sans"/>
                        </a:rPr>
                        <a:t>Empfehlung</a:t>
                      </a:r>
                      <a:r>
                        <a:rPr sz="1200" b="0" dirty="0">
                          <a:latin typeface="Lucida Sans"/>
                        </a:rPr>
                        <a:t> 8.33, </a:t>
                      </a:r>
                      <a:r>
                        <a:rPr sz="1200" b="0" dirty="0" err="1">
                          <a:latin typeface="Lucida Sans"/>
                        </a:rPr>
                        <a:t>Empfehlung</a:t>
                      </a:r>
                      <a:r>
                        <a:rPr sz="1200" b="0" dirty="0">
                          <a:latin typeface="Lucida Sans"/>
                        </a:rPr>
                        <a:t> 8.70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1" dirty="0" err="1">
                          <a:latin typeface="Lucida Sans"/>
                        </a:rPr>
                        <a:t>Anmerkung</a:t>
                      </a:r>
                      <a:endParaRPr sz="1200" b="1" dirty="0">
                        <a:latin typeface="Lucida Sans"/>
                      </a:endParaRP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0" dirty="0" err="1">
                          <a:latin typeface="Lucida Sans"/>
                        </a:rPr>
                        <a:t>Qualitätsziel:Adäquate</a:t>
                      </a:r>
                      <a:r>
                        <a:rPr sz="1200" b="0" dirty="0">
                          <a:latin typeface="Lucida Sans"/>
                        </a:rPr>
                        <a:t> Rate an </a:t>
                      </a:r>
                      <a:r>
                        <a:rPr sz="1200" b="0" dirty="0" err="1">
                          <a:latin typeface="Lucida Sans"/>
                        </a:rPr>
                        <a:t>kombinierter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Radiochemotherapie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bei</a:t>
                      </a:r>
                      <a:r>
                        <a:rPr sz="1200" b="0" dirty="0">
                          <a:latin typeface="Lucida Sans"/>
                        </a:rPr>
                        <a:t> Pat. </a:t>
                      </a:r>
                      <a:r>
                        <a:rPr sz="1200" b="0" dirty="0" err="1">
                          <a:latin typeface="Lucida Sans"/>
                        </a:rPr>
                        <a:t>ohne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primäre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Resektion</a:t>
                      </a:r>
                      <a:endParaRPr sz="1200" b="0" dirty="0">
                        <a:latin typeface="Lucida Sans"/>
                      </a:endParaRP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000" dirty="0" err="1"/>
              <a:t>Kapitel</a:t>
            </a:r>
            <a:r>
              <a:rPr sz="2000" dirty="0"/>
              <a:t> 13: </a:t>
            </a:r>
            <a:r>
              <a:rPr sz="2000" dirty="0" err="1"/>
              <a:t>Qualitätsindikatoren</a:t>
            </a:r>
            <a:endParaRPr sz="2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84240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1" dirty="0">
                          <a:latin typeface="Lucida Sans"/>
                        </a:rPr>
                        <a:t>QI 10: Postoperative Radio-/</a:t>
                      </a:r>
                      <a:r>
                        <a:rPr sz="1200" b="1" dirty="0" err="1">
                          <a:latin typeface="Lucida Sans"/>
                        </a:rPr>
                        <a:t>Radiochemotherapie</a:t>
                      </a:r>
                      <a:r>
                        <a:rPr sz="1200" b="1" dirty="0">
                          <a:latin typeface="Lucida Sans"/>
                        </a:rPr>
                        <a:t> (Hypopharynxkarzinom)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1">
                          <a:latin typeface="Lucida Sans"/>
                        </a:rPr>
                        <a:t>Zähler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0">
                          <a:latin typeface="Lucida Sans"/>
                        </a:rPr>
                        <a:t>Pat. des Nenners mit postoperativer Radio- oder Radiochemotherapie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1">
                          <a:latin typeface="Lucida Sans"/>
                        </a:rPr>
                        <a:t>Nenner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0" dirty="0">
                          <a:latin typeface="Lucida Sans"/>
                        </a:rPr>
                        <a:t>Alle Pat. </a:t>
                      </a:r>
                      <a:r>
                        <a:rPr sz="1200" b="0" dirty="0" err="1">
                          <a:latin typeface="Lucida Sans"/>
                        </a:rPr>
                        <a:t>mit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Erstdiagnose</a:t>
                      </a:r>
                      <a:r>
                        <a:rPr sz="1200" b="0" dirty="0">
                          <a:latin typeface="Lucida Sans"/>
                        </a:rPr>
                        <a:t> Hypopharynxkarzinom und </a:t>
                      </a:r>
                      <a:r>
                        <a:rPr sz="1200" b="0" dirty="0" err="1">
                          <a:latin typeface="Lucida Sans"/>
                        </a:rPr>
                        <a:t>operativer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Therapie</a:t>
                      </a:r>
                      <a:r>
                        <a:rPr sz="1200" b="0" dirty="0">
                          <a:latin typeface="Lucida Sans"/>
                        </a:rPr>
                        <a:t> und 
·	pT3/pT4 und/</a:t>
                      </a:r>
                      <a:r>
                        <a:rPr sz="1200" b="0" dirty="0" err="1">
                          <a:latin typeface="Lucida Sans"/>
                        </a:rPr>
                        <a:t>oder</a:t>
                      </a:r>
                      <a:r>
                        <a:rPr sz="1200" b="0" dirty="0">
                          <a:latin typeface="Lucida Sans"/>
                        </a:rPr>
                        <a:t> 
·	pN2/pN3 und/</a:t>
                      </a:r>
                      <a:r>
                        <a:rPr sz="1200" b="0" dirty="0" err="1">
                          <a:latin typeface="Lucida Sans"/>
                        </a:rPr>
                        <a:t>oder</a:t>
                      </a:r>
                      <a:r>
                        <a:rPr sz="1200" b="0" dirty="0">
                          <a:latin typeface="Lucida Sans"/>
                        </a:rPr>
                        <a:t> 
·	R1-Resektion/R0&lt;5mm und/</a:t>
                      </a:r>
                      <a:r>
                        <a:rPr sz="1200" b="0" dirty="0" err="1">
                          <a:latin typeface="Lucida Sans"/>
                        </a:rPr>
                        <a:t>oder</a:t>
                      </a:r>
                      <a:r>
                        <a:rPr sz="1200" b="0" dirty="0">
                          <a:latin typeface="Lucida Sans"/>
                        </a:rPr>
                        <a:t>
·	L1 und/</a:t>
                      </a:r>
                      <a:r>
                        <a:rPr sz="1200" b="0" dirty="0" err="1">
                          <a:latin typeface="Lucida Sans"/>
                        </a:rPr>
                        <a:t>oder</a:t>
                      </a:r>
                      <a:r>
                        <a:rPr sz="1200" b="0" dirty="0">
                          <a:latin typeface="Lucida Sans"/>
                        </a:rPr>
                        <a:t>
·	Pn1 und/</a:t>
                      </a:r>
                      <a:r>
                        <a:rPr sz="1200" b="0" dirty="0" err="1">
                          <a:latin typeface="Lucida Sans"/>
                        </a:rPr>
                        <a:t>oder</a:t>
                      </a:r>
                      <a:r>
                        <a:rPr sz="1200" b="0" dirty="0">
                          <a:latin typeface="Lucida Sans"/>
                        </a:rPr>
                        <a:t>
·	</a:t>
                      </a:r>
                      <a:r>
                        <a:rPr sz="1200" b="0" dirty="0" err="1">
                          <a:latin typeface="Lucida Sans"/>
                        </a:rPr>
                        <a:t>extrakapsulärem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Tumorwachstum</a:t>
                      </a:r>
                      <a:endParaRPr sz="1200" b="0" dirty="0">
                        <a:latin typeface="Lucida Sans"/>
                      </a:endParaRP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1" dirty="0" err="1">
                          <a:latin typeface="Lucida Sans"/>
                        </a:rPr>
                        <a:t>Referenz</a:t>
                      </a:r>
                      <a:r>
                        <a:rPr sz="1200" b="1" dirty="0">
                          <a:latin typeface="Lucida Sans"/>
                        </a:rPr>
                        <a:t>
</a:t>
                      </a:r>
                      <a:r>
                        <a:rPr sz="1200" b="1" dirty="0" err="1">
                          <a:latin typeface="Lucida Sans"/>
                        </a:rPr>
                        <a:t>Empfehlungen</a:t>
                      </a:r>
                      <a:endParaRPr sz="1200" b="1" dirty="0">
                        <a:latin typeface="Lucida Sans"/>
                      </a:endParaRP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0" dirty="0" err="1">
                          <a:latin typeface="Lucida Sans"/>
                        </a:rPr>
                        <a:t>Empfehlung</a:t>
                      </a:r>
                      <a:r>
                        <a:rPr sz="1200" b="0" dirty="0">
                          <a:latin typeface="Lucida Sans"/>
                        </a:rPr>
                        <a:t> 8.79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1" dirty="0" err="1">
                          <a:latin typeface="Lucida Sans"/>
                        </a:rPr>
                        <a:t>Anmerkung</a:t>
                      </a:r>
                      <a:endParaRPr sz="1200" b="1" dirty="0">
                        <a:latin typeface="Lucida Sans"/>
                      </a:endParaRP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0" dirty="0" err="1">
                          <a:latin typeface="Lucida Sans"/>
                        </a:rPr>
                        <a:t>Qualitätsziel</a:t>
                      </a:r>
                      <a:r>
                        <a:rPr sz="1200" b="0" dirty="0">
                          <a:latin typeface="Lucida Sans"/>
                        </a:rPr>
                        <a:t>: </a:t>
                      </a:r>
                      <a:r>
                        <a:rPr sz="1200" b="0" dirty="0" err="1">
                          <a:latin typeface="Lucida Sans"/>
                        </a:rPr>
                        <a:t>Adäquate</a:t>
                      </a:r>
                      <a:r>
                        <a:rPr sz="1200" b="0" dirty="0">
                          <a:latin typeface="Lucida Sans"/>
                        </a:rPr>
                        <a:t> Rate an </a:t>
                      </a:r>
                      <a:r>
                        <a:rPr sz="1200" b="0" dirty="0" err="1">
                          <a:latin typeface="Lucida Sans"/>
                        </a:rPr>
                        <a:t>postoperativer</a:t>
                      </a:r>
                      <a:r>
                        <a:rPr sz="1200" b="0" dirty="0">
                          <a:latin typeface="Lucida Sans"/>
                        </a:rPr>
                        <a:t> Radio- </a:t>
                      </a:r>
                      <a:r>
                        <a:rPr sz="1200" b="0" dirty="0" err="1">
                          <a:latin typeface="Lucida Sans"/>
                        </a:rPr>
                        <a:t>oder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Radiochemotherapie</a:t>
                      </a:r>
                      <a:r>
                        <a:rPr sz="1200" b="0" dirty="0">
                          <a:latin typeface="Lucida Sans"/>
                        </a:rPr>
                        <a:t> ICD-Codes Hypopharynx: ICD-10 C12, C13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000" dirty="0" err="1"/>
              <a:t>Kapitel</a:t>
            </a:r>
            <a:r>
              <a:rPr sz="2000" dirty="0"/>
              <a:t> 13: </a:t>
            </a:r>
            <a:r>
              <a:rPr sz="2000" dirty="0" err="1"/>
              <a:t>Qualitätsindikatoren</a:t>
            </a:r>
            <a:endParaRPr sz="2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84240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1" dirty="0">
                          <a:latin typeface="Lucida Sans"/>
                        </a:rPr>
                        <a:t>QI 11: Postoperative/-</a:t>
                      </a:r>
                      <a:r>
                        <a:rPr sz="1200" b="1" dirty="0" err="1">
                          <a:latin typeface="Lucida Sans"/>
                        </a:rPr>
                        <a:t>therapeutische</a:t>
                      </a:r>
                      <a:r>
                        <a:rPr sz="1200" b="1" dirty="0">
                          <a:latin typeface="Lucida Sans"/>
                        </a:rPr>
                        <a:t> </a:t>
                      </a:r>
                      <a:r>
                        <a:rPr sz="1200" b="1" dirty="0" err="1">
                          <a:latin typeface="Lucida Sans"/>
                        </a:rPr>
                        <a:t>Untersuchung</a:t>
                      </a:r>
                      <a:r>
                        <a:rPr sz="1200" b="1" dirty="0">
                          <a:latin typeface="Lucida Sans"/>
                        </a:rPr>
                        <a:t> der </a:t>
                      </a:r>
                      <a:r>
                        <a:rPr sz="1200" b="1" dirty="0" err="1">
                          <a:latin typeface="Lucida Sans"/>
                        </a:rPr>
                        <a:t>Schluckfunktion</a:t>
                      </a:r>
                      <a:endParaRPr sz="1200" b="1" dirty="0">
                        <a:latin typeface="Lucida Sans"/>
                      </a:endParaRP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1">
                          <a:latin typeface="Lucida Sans"/>
                        </a:rPr>
                        <a:t>Zähler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0" dirty="0">
                          <a:latin typeface="Lucida Sans"/>
                        </a:rPr>
                        <a:t>Pat. des </a:t>
                      </a:r>
                      <a:r>
                        <a:rPr sz="1200" b="0" dirty="0" err="1">
                          <a:latin typeface="Lucida Sans"/>
                        </a:rPr>
                        <a:t>Nenners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mit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postoperativer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bzw</a:t>
                      </a:r>
                      <a:r>
                        <a:rPr sz="1200" b="0" dirty="0">
                          <a:latin typeface="Lucida Sans"/>
                        </a:rPr>
                        <a:t>. </a:t>
                      </a:r>
                      <a:r>
                        <a:rPr sz="1200" b="0" dirty="0" err="1">
                          <a:latin typeface="Lucida Sans"/>
                        </a:rPr>
                        <a:t>posttherapeutischer</a:t>
                      </a:r>
                      <a:r>
                        <a:rPr sz="1200" b="0" dirty="0">
                          <a:latin typeface="Lucida Sans"/>
                        </a:rPr>
                        <a:t>  </a:t>
                      </a:r>
                      <a:r>
                        <a:rPr sz="1200" b="0" dirty="0" err="1">
                          <a:latin typeface="Lucida Sans"/>
                        </a:rPr>
                        <a:t>Untersuchung</a:t>
                      </a:r>
                      <a:r>
                        <a:rPr sz="1200" b="0" dirty="0">
                          <a:latin typeface="Lucida Sans"/>
                        </a:rPr>
                        <a:t> der </a:t>
                      </a:r>
                      <a:r>
                        <a:rPr sz="1200" b="0" dirty="0" err="1">
                          <a:latin typeface="Lucida Sans"/>
                        </a:rPr>
                        <a:t>Schluckfunktion</a:t>
                      </a:r>
                      <a:endParaRPr sz="1200" b="0" dirty="0">
                        <a:latin typeface="Lucida Sans"/>
                      </a:endParaRP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1">
                          <a:latin typeface="Lucida Sans"/>
                        </a:rPr>
                        <a:t>Nenner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0">
                          <a:latin typeface="Lucida Sans"/>
                        </a:rPr>
                        <a:t>Alle Pat. mit Oro-/Hypopharynxkarzinom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1" dirty="0" err="1">
                          <a:latin typeface="Lucida Sans"/>
                        </a:rPr>
                        <a:t>Referenz</a:t>
                      </a:r>
                      <a:r>
                        <a:rPr sz="1200" b="1" dirty="0">
                          <a:latin typeface="Lucida Sans"/>
                        </a:rPr>
                        <a:t>
</a:t>
                      </a:r>
                      <a:r>
                        <a:rPr sz="1200" b="1" dirty="0" err="1">
                          <a:latin typeface="Lucida Sans"/>
                        </a:rPr>
                        <a:t>Empfehlungen</a:t>
                      </a:r>
                      <a:endParaRPr sz="1200" b="1" dirty="0">
                        <a:latin typeface="Lucida Sans"/>
                      </a:endParaRP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0" dirty="0" err="1">
                          <a:latin typeface="Lucida Sans"/>
                        </a:rPr>
                        <a:t>Empfehlung</a:t>
                      </a:r>
                      <a:r>
                        <a:rPr sz="1200" b="0" dirty="0">
                          <a:latin typeface="Lucida Sans"/>
                        </a:rPr>
                        <a:t> 10.3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1" dirty="0" err="1">
                          <a:latin typeface="Lucida Sans"/>
                        </a:rPr>
                        <a:t>Anmerkung</a:t>
                      </a:r>
                      <a:endParaRPr sz="1200" b="1" dirty="0">
                        <a:latin typeface="Lucida Sans"/>
                      </a:endParaRP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0" dirty="0" err="1">
                          <a:latin typeface="Lucida Sans"/>
                        </a:rPr>
                        <a:t>Qualitätsziel:Möglichst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häufig</a:t>
                      </a:r>
                      <a:r>
                        <a:rPr sz="1200" b="0" dirty="0">
                          <a:latin typeface="Lucida Sans"/>
                        </a:rPr>
                        <a:t> postoperative </a:t>
                      </a:r>
                      <a:r>
                        <a:rPr sz="1200" b="0" dirty="0" err="1">
                          <a:latin typeface="Lucida Sans"/>
                        </a:rPr>
                        <a:t>bzw</a:t>
                      </a:r>
                      <a:r>
                        <a:rPr sz="1200" b="0" dirty="0">
                          <a:latin typeface="Lucida Sans"/>
                        </a:rPr>
                        <a:t>. </a:t>
                      </a:r>
                      <a:r>
                        <a:rPr sz="1200" b="0" dirty="0" err="1">
                          <a:latin typeface="Lucida Sans"/>
                        </a:rPr>
                        <a:t>posttherapeutische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Untersuchung</a:t>
                      </a:r>
                      <a:r>
                        <a:rPr sz="1200" b="0" dirty="0">
                          <a:latin typeface="Lucida Sans"/>
                        </a:rPr>
                        <a:t> der </a:t>
                      </a:r>
                      <a:r>
                        <a:rPr sz="1200" b="0" dirty="0" err="1">
                          <a:latin typeface="Lucida Sans"/>
                        </a:rPr>
                        <a:t>Schluckfunktion</a:t>
                      </a:r>
                      <a:endParaRPr sz="1200" b="0" dirty="0">
                        <a:latin typeface="Lucida Sans"/>
                      </a:endParaRP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000" dirty="0" err="1"/>
              <a:t>Kapitel</a:t>
            </a:r>
            <a:r>
              <a:rPr sz="2000" dirty="0"/>
              <a:t> 13: </a:t>
            </a:r>
            <a:r>
              <a:rPr sz="2000" dirty="0" err="1"/>
              <a:t>Qualitätsindikatoren</a:t>
            </a:r>
            <a:endParaRPr sz="2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84240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1" dirty="0">
                          <a:latin typeface="Lucida Sans"/>
                        </a:rPr>
                        <a:t>QI 12: </a:t>
                      </a:r>
                      <a:r>
                        <a:rPr sz="1200" b="1" dirty="0" err="1">
                          <a:latin typeface="Lucida Sans"/>
                        </a:rPr>
                        <a:t>Beratung</a:t>
                      </a:r>
                      <a:r>
                        <a:rPr sz="1200" b="1" dirty="0">
                          <a:latin typeface="Lucida Sans"/>
                        </a:rPr>
                        <a:t> </a:t>
                      </a:r>
                      <a:r>
                        <a:rPr sz="1200" b="1" dirty="0" err="1">
                          <a:latin typeface="Lucida Sans"/>
                        </a:rPr>
                        <a:t>durch</a:t>
                      </a:r>
                      <a:r>
                        <a:rPr sz="1200" b="1" dirty="0">
                          <a:latin typeface="Lucida Sans"/>
                        </a:rPr>
                        <a:t> </a:t>
                      </a:r>
                      <a:r>
                        <a:rPr sz="1200" b="1" dirty="0" err="1">
                          <a:latin typeface="Lucida Sans"/>
                        </a:rPr>
                        <a:t>Sozialdienst</a:t>
                      </a:r>
                      <a:endParaRPr sz="1200" b="1" dirty="0">
                        <a:latin typeface="Lucida Sans"/>
                      </a:endParaRP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1">
                          <a:latin typeface="Lucida Sans"/>
                        </a:rPr>
                        <a:t>Zähler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0" dirty="0">
                          <a:latin typeface="Lucida Sans"/>
                        </a:rPr>
                        <a:t>Pat. des </a:t>
                      </a:r>
                      <a:r>
                        <a:rPr sz="1200" b="0" dirty="0" err="1">
                          <a:latin typeface="Lucida Sans"/>
                        </a:rPr>
                        <a:t>Nenners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mit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Beratung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durch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Sozialdienst</a:t>
                      </a:r>
                      <a:endParaRPr sz="1200" b="0" dirty="0">
                        <a:latin typeface="Lucida Sans"/>
                      </a:endParaRP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1">
                          <a:latin typeface="Lucida Sans"/>
                        </a:rPr>
                        <a:t>Nenner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0" dirty="0">
                          <a:latin typeface="Lucida Sans"/>
                        </a:rPr>
                        <a:t>Alle Pat. </a:t>
                      </a:r>
                      <a:r>
                        <a:rPr sz="1200" b="0" dirty="0" err="1">
                          <a:latin typeface="Lucida Sans"/>
                        </a:rPr>
                        <a:t>mit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Erstdiagnose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eines</a:t>
                      </a:r>
                      <a:r>
                        <a:rPr sz="1200" b="0" dirty="0">
                          <a:latin typeface="Lucida Sans"/>
                        </a:rPr>
                        <a:t> Oro-/</a:t>
                      </a:r>
                      <a:r>
                        <a:rPr sz="1200" b="0" dirty="0" err="1">
                          <a:latin typeface="Lucida Sans"/>
                        </a:rPr>
                        <a:t>Hypopharynxkarzinoms</a:t>
                      </a:r>
                      <a:r>
                        <a:rPr sz="1200" b="0" dirty="0">
                          <a:latin typeface="Lucida Sans"/>
                        </a:rPr>
                        <a:t> und Pat. </a:t>
                      </a:r>
                      <a:r>
                        <a:rPr sz="1200" b="0" dirty="0" err="1">
                          <a:latin typeface="Lucida Sans"/>
                        </a:rPr>
                        <a:t>mit</a:t>
                      </a:r>
                      <a:r>
                        <a:rPr sz="1200" b="0" dirty="0">
                          <a:latin typeface="Lucida Sans"/>
                        </a:rPr>
                        <a:t> neu </a:t>
                      </a:r>
                      <a:r>
                        <a:rPr sz="1200" b="0" dirty="0" err="1">
                          <a:latin typeface="Lucida Sans"/>
                        </a:rPr>
                        <a:t>aufgetretenem</a:t>
                      </a:r>
                      <a:r>
                        <a:rPr sz="1200" b="0" dirty="0">
                          <a:latin typeface="Lucida Sans"/>
                        </a:rPr>
                        <a:t> (</a:t>
                      </a:r>
                      <a:r>
                        <a:rPr sz="1200" b="0" dirty="0" err="1">
                          <a:latin typeface="Lucida Sans"/>
                        </a:rPr>
                        <a:t>Lokal</a:t>
                      </a:r>
                      <a:r>
                        <a:rPr sz="1200" b="0" dirty="0">
                          <a:latin typeface="Lucida Sans"/>
                        </a:rPr>
                        <a:t>-)</a:t>
                      </a:r>
                      <a:r>
                        <a:rPr sz="1200" b="0" dirty="0" err="1">
                          <a:latin typeface="Lucida Sans"/>
                        </a:rPr>
                        <a:t>Rezidiv</a:t>
                      </a:r>
                      <a:r>
                        <a:rPr sz="1200" b="0" dirty="0">
                          <a:latin typeface="Lucida Sans"/>
                        </a:rPr>
                        <a:t> u./o. </a:t>
                      </a:r>
                      <a:r>
                        <a:rPr sz="1200" b="0" dirty="0" err="1">
                          <a:latin typeface="Lucida Sans"/>
                        </a:rPr>
                        <a:t>Fernmetastasen</a:t>
                      </a:r>
                      <a:endParaRPr sz="1200" b="0" dirty="0">
                        <a:latin typeface="Lucida Sans"/>
                      </a:endParaRP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1" dirty="0" err="1">
                          <a:latin typeface="Lucida Sans"/>
                        </a:rPr>
                        <a:t>Referenz</a:t>
                      </a:r>
                      <a:r>
                        <a:rPr sz="1200" b="1" dirty="0">
                          <a:latin typeface="Lucida Sans"/>
                        </a:rPr>
                        <a:t>
</a:t>
                      </a:r>
                      <a:r>
                        <a:rPr sz="1200" b="1" dirty="0" err="1">
                          <a:latin typeface="Lucida Sans"/>
                        </a:rPr>
                        <a:t>Empfehlungen</a:t>
                      </a:r>
                      <a:endParaRPr sz="1200" b="1" dirty="0">
                        <a:latin typeface="Lucida Sans"/>
                      </a:endParaRP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0" dirty="0" err="1">
                          <a:latin typeface="Lucida Sans"/>
                        </a:rPr>
                        <a:t>Empfehlung</a:t>
                      </a:r>
                      <a:r>
                        <a:rPr sz="1200" b="0" dirty="0">
                          <a:latin typeface="Lucida Sans"/>
                        </a:rPr>
                        <a:t> 10.9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1" dirty="0" err="1">
                          <a:latin typeface="Lucida Sans"/>
                        </a:rPr>
                        <a:t>Anmerkung</a:t>
                      </a:r>
                      <a:endParaRPr sz="1200" b="1" dirty="0">
                        <a:latin typeface="Lucida Sans"/>
                      </a:endParaRP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0" dirty="0" err="1">
                          <a:latin typeface="Lucida Sans"/>
                        </a:rPr>
                        <a:t>Qualitätsziel:Möglichst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häufig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Beratung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durch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Sozialdienst</a:t>
                      </a:r>
                      <a:endParaRPr sz="1200" b="0" dirty="0">
                        <a:latin typeface="Lucida Sans"/>
                      </a:endParaRP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000" dirty="0" err="1"/>
              <a:t>Kapitel</a:t>
            </a:r>
            <a:r>
              <a:rPr sz="2000" dirty="0"/>
              <a:t> 13: </a:t>
            </a:r>
            <a:r>
              <a:rPr sz="2000" dirty="0" err="1"/>
              <a:t>Qualitätsindikatoren</a:t>
            </a:r>
            <a:endParaRPr sz="2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842400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1" dirty="0">
                          <a:latin typeface="Lucida Sans"/>
                        </a:rPr>
                        <a:t>QI 13: 30d-Mortalität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1">
                          <a:latin typeface="Lucida Sans"/>
                        </a:rPr>
                        <a:t>Zähler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0" dirty="0">
                          <a:latin typeface="Lucida Sans"/>
                        </a:rPr>
                        <a:t>a) Pat. des </a:t>
                      </a:r>
                      <a:r>
                        <a:rPr sz="1200" b="0" dirty="0" err="1">
                          <a:latin typeface="Lucida Sans"/>
                        </a:rPr>
                        <a:t>Nenners</a:t>
                      </a:r>
                      <a:r>
                        <a:rPr sz="1200" b="0" dirty="0">
                          <a:latin typeface="Lucida Sans"/>
                        </a:rPr>
                        <a:t>, die </a:t>
                      </a:r>
                      <a:r>
                        <a:rPr sz="1200" b="0" dirty="0" err="1">
                          <a:latin typeface="Lucida Sans"/>
                        </a:rPr>
                        <a:t>innerhalb</a:t>
                      </a:r>
                      <a:r>
                        <a:rPr sz="1200" b="0" dirty="0">
                          <a:latin typeface="Lucida Sans"/>
                        </a:rPr>
                        <a:t> von 30 </a:t>
                      </a:r>
                      <a:r>
                        <a:rPr sz="1200" b="0" dirty="0" err="1">
                          <a:latin typeface="Lucida Sans"/>
                        </a:rPr>
                        <a:t>Tagen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postoperativ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verstorben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sind</a:t>
                      </a:r>
                      <a:r>
                        <a:rPr sz="1200" b="0" dirty="0">
                          <a:latin typeface="Lucida Sans"/>
                        </a:rPr>
                        <a:t>
b) Pat. des </a:t>
                      </a:r>
                      <a:r>
                        <a:rPr sz="1200" b="0" dirty="0" err="1">
                          <a:latin typeface="Lucida Sans"/>
                        </a:rPr>
                        <a:t>Nenners</a:t>
                      </a:r>
                      <a:r>
                        <a:rPr sz="1200" b="0" dirty="0">
                          <a:latin typeface="Lucida Sans"/>
                        </a:rPr>
                        <a:t>, die </a:t>
                      </a:r>
                      <a:r>
                        <a:rPr sz="1200" b="0" dirty="0" err="1">
                          <a:latin typeface="Lucida Sans"/>
                        </a:rPr>
                        <a:t>innerhalb</a:t>
                      </a:r>
                      <a:r>
                        <a:rPr sz="1200" b="0" dirty="0">
                          <a:latin typeface="Lucida Sans"/>
                        </a:rPr>
                        <a:t> von 30 </a:t>
                      </a:r>
                      <a:r>
                        <a:rPr sz="1200" b="0" dirty="0" err="1">
                          <a:latin typeface="Lucida Sans"/>
                        </a:rPr>
                        <a:t>Tagen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nach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Abschluss</a:t>
                      </a:r>
                      <a:r>
                        <a:rPr sz="1200" b="0" dirty="0">
                          <a:latin typeface="Lucida Sans"/>
                        </a:rPr>
                        <a:t> der </a:t>
                      </a:r>
                      <a:r>
                        <a:rPr sz="1200" b="0" dirty="0" err="1">
                          <a:latin typeface="Lucida Sans"/>
                        </a:rPr>
                        <a:t>Radiochemotherapie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verstorben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sind</a:t>
                      </a:r>
                      <a:endParaRPr sz="1200" b="0" dirty="0">
                        <a:latin typeface="Lucida Sans"/>
                      </a:endParaRP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1">
                          <a:latin typeface="Lucida Sans"/>
                        </a:rPr>
                        <a:t>Nenner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0" dirty="0">
                          <a:latin typeface="Lucida Sans"/>
                        </a:rPr>
                        <a:t>Alle Pat. </a:t>
                      </a:r>
                      <a:r>
                        <a:rPr sz="1200" b="0" dirty="0" err="1">
                          <a:latin typeface="Lucida Sans"/>
                        </a:rPr>
                        <a:t>mit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Erstdiagnose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eines</a:t>
                      </a:r>
                      <a:r>
                        <a:rPr sz="1200" b="0" dirty="0">
                          <a:latin typeface="Lucida Sans"/>
                        </a:rPr>
                        <a:t> Oro-/</a:t>
                      </a:r>
                      <a:r>
                        <a:rPr sz="1200" b="0" dirty="0" err="1">
                          <a:latin typeface="Lucida Sans"/>
                        </a:rPr>
                        <a:t>Hypopharynxkarzinoms</a:t>
                      </a:r>
                      <a:r>
                        <a:rPr sz="1200" b="0" dirty="0">
                          <a:latin typeface="Lucida Sans"/>
                        </a:rPr>
                        <a:t> und
a) Operation
b) </a:t>
                      </a:r>
                      <a:r>
                        <a:rPr sz="1200" b="0" dirty="0" err="1">
                          <a:latin typeface="Lucida Sans"/>
                        </a:rPr>
                        <a:t>primärer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Radiochemotherapie</a:t>
                      </a:r>
                      <a:r>
                        <a:rPr sz="1200" b="0" dirty="0">
                          <a:latin typeface="Lucida Sans"/>
                        </a:rPr>
                        <a:t> 
in </a:t>
                      </a:r>
                      <a:r>
                        <a:rPr sz="1200" b="0" dirty="0" err="1">
                          <a:latin typeface="Lucida Sans"/>
                        </a:rPr>
                        <a:t>kurativer</a:t>
                      </a:r>
                      <a:r>
                        <a:rPr sz="1200" b="0" dirty="0">
                          <a:latin typeface="Lucida Sans"/>
                        </a:rPr>
                        <a:t> Intention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1" dirty="0" err="1">
                          <a:latin typeface="Lucida Sans"/>
                        </a:rPr>
                        <a:t>Referenz</a:t>
                      </a:r>
                      <a:r>
                        <a:rPr sz="1200" b="1" dirty="0">
                          <a:latin typeface="Lucida Sans"/>
                        </a:rPr>
                        <a:t>
</a:t>
                      </a:r>
                      <a:r>
                        <a:rPr sz="1200" b="1" dirty="0" err="1">
                          <a:latin typeface="Lucida Sans"/>
                        </a:rPr>
                        <a:t>Empfehlungen</a:t>
                      </a:r>
                      <a:endParaRPr sz="1200" b="1" dirty="0">
                        <a:latin typeface="Lucida Sans"/>
                      </a:endParaRP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1" dirty="0" err="1">
                          <a:latin typeface="Lucida Sans"/>
                        </a:rPr>
                        <a:t>Anmerkung</a:t>
                      </a:r>
                      <a:endParaRPr sz="1200" b="1" dirty="0">
                        <a:latin typeface="Lucida Sans"/>
                      </a:endParaRP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defRPr sz="10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200" b="0" dirty="0">
                          <a:latin typeface="Lucida Sans"/>
                        </a:rPr>
                        <a:t>b\) </a:t>
                      </a:r>
                      <a:r>
                        <a:rPr sz="1200" b="0" dirty="0" err="1">
                          <a:latin typeface="Lucida Sans"/>
                        </a:rPr>
                        <a:t>Möglichst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niedrige</a:t>
                      </a:r>
                      <a:r>
                        <a:rPr sz="1200" b="0" dirty="0">
                          <a:latin typeface="Lucida Sans"/>
                        </a:rPr>
                        <a:t> Rate an </a:t>
                      </a:r>
                      <a:r>
                        <a:rPr sz="1200" b="0" dirty="0" err="1">
                          <a:latin typeface="Lucida Sans"/>
                        </a:rPr>
                        <a:t>posttherapeutisch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verstorbenen</a:t>
                      </a:r>
                      <a:r>
                        <a:rPr sz="1200" b="0" dirty="0">
                          <a:latin typeface="Lucida Sans"/>
                        </a:rPr>
                        <a:t> Pat. </a:t>
                      </a:r>
                      <a:r>
                        <a:rPr sz="1200" b="0" dirty="0" err="1">
                          <a:latin typeface="Lucida Sans"/>
                        </a:rPr>
                        <a:t>mit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primärer</a:t>
                      </a:r>
                      <a:r>
                        <a:rPr sz="1200" b="0" dirty="0">
                          <a:latin typeface="Lucida Sans"/>
                        </a:rPr>
                        <a:t> </a:t>
                      </a:r>
                      <a:r>
                        <a:rPr sz="1200" b="0" dirty="0" err="1">
                          <a:latin typeface="Lucida Sans"/>
                        </a:rPr>
                        <a:t>Radiochemotherapie</a:t>
                      </a:r>
                      <a:endParaRPr sz="1200" b="0" dirty="0">
                        <a:latin typeface="Lucida Sans"/>
                      </a:endParaRP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2C3080-0A2F-7304-EEFB-1B434C7E4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506760"/>
          </a:xfrm>
        </p:spPr>
        <p:txBody>
          <a:bodyPr>
            <a:normAutofit fontScale="90000"/>
          </a:bodyPr>
          <a:lstStyle/>
          <a:p>
            <a:r>
              <a:rPr lang="de-DE" dirty="0"/>
              <a:t>Inhaltsverzeichnis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68482A4-545D-6F5C-D074-E0E1DBD93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200" y="1268760"/>
            <a:ext cx="86868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b="1" dirty="0"/>
              <a:t>Allgemeine Informationen</a:t>
            </a:r>
          </a:p>
          <a:p>
            <a:pPr marL="215900" indent="-215900"/>
            <a:r>
              <a:rPr lang="de-DE" sz="1200" dirty="0">
                <a:hlinkClick r:id="rId2" action="ppaction://hlinksldjump"/>
              </a:rPr>
              <a:t>Übersicht über die Leitlinie</a:t>
            </a:r>
            <a:endParaRPr lang="de-DE" sz="1200" dirty="0"/>
          </a:p>
          <a:p>
            <a:pPr marL="215900" indent="-215900"/>
            <a:r>
              <a:rPr lang="de-DE" sz="1200">
                <a:hlinkClick r:id="rId3" action="ppaction://hlinksldjump"/>
              </a:rPr>
              <a:t>Dokumente zur </a:t>
            </a:r>
            <a:r>
              <a:rPr lang="de-DE" sz="1200" dirty="0">
                <a:hlinkClick r:id="rId3" action="ppaction://hlinksldjump"/>
              </a:rPr>
              <a:t>Leitlinie</a:t>
            </a:r>
            <a:endParaRPr lang="de-DE" sz="1200" dirty="0"/>
          </a:p>
          <a:p>
            <a:pPr marL="215900" indent="-215900"/>
            <a:r>
              <a:rPr lang="de-DE" sz="1200" dirty="0">
                <a:hlinkClick r:id="rId4" action="ppaction://hlinksldjump"/>
              </a:rPr>
              <a:t>Methodik</a:t>
            </a:r>
            <a:endParaRPr lang="de-DE" sz="1200" dirty="0"/>
          </a:p>
          <a:p>
            <a:pPr marL="0" indent="0">
              <a:buNone/>
            </a:pPr>
            <a:endParaRPr lang="de-DE" sz="1200" b="1" dirty="0"/>
          </a:p>
          <a:p>
            <a:pPr marL="0" indent="0">
              <a:buNone/>
            </a:pPr>
            <a:r>
              <a:rPr lang="de-DE" sz="1200" b="1" dirty="0"/>
              <a:t>Leitlinienkapitel </a:t>
            </a:r>
            <a:r>
              <a:rPr lang="de-DE" sz="1200" b="1"/>
              <a:t>mit Empfehlungen</a:t>
            </a:r>
            <a:endParaRPr lang="de-DE" sz="1200" b="1" dirty="0"/>
          </a:p>
          <a:p>
            <a:pPr marL="171450" indent="-171450">
              <a:buChar char="•"/>
              <a:defRPr sz="1200"/>
            </a:pPr>
            <a:r>
              <a:rPr dirty="0" err="1">
                <a:hlinkClick r:id="rId5" action="ppaction://hlinksldjump"/>
              </a:rPr>
              <a:t>Kapitel</a:t>
            </a:r>
            <a:r>
              <a:rPr dirty="0">
                <a:hlinkClick r:id="rId5" action="ppaction://hlinksldjump"/>
              </a:rPr>
              <a:t> 3: </a:t>
            </a:r>
            <a:r>
              <a:rPr err="1">
                <a:hlinkClick r:id="rId5" action="ppaction://hlinksldjump"/>
              </a:rPr>
              <a:t>Anatomische</a:t>
            </a:r>
            <a:r>
              <a:rPr>
                <a:hlinkClick r:id="rId5" action="ppaction://hlinksldjump"/>
              </a:rPr>
              <a:t> Zuordnung Oro- und </a:t>
            </a:r>
            <a:r>
              <a:rPr dirty="0">
                <a:hlinkClick r:id="rId5" action="ppaction://hlinksldjump"/>
              </a:rPr>
              <a:t>Hypopharynx</a:t>
            </a:r>
          </a:p>
          <a:p>
            <a:pPr marL="171450" indent="-171450">
              <a:buChar char="•"/>
              <a:defRPr sz="1200"/>
            </a:pPr>
            <a:r>
              <a:rPr dirty="0" err="1">
                <a:hlinkClick r:id="rId6" action="ppaction://hlinksldjump"/>
              </a:rPr>
              <a:t>Kapitel</a:t>
            </a:r>
            <a:r>
              <a:rPr dirty="0">
                <a:hlinkClick r:id="rId6" action="ppaction://hlinksldjump"/>
              </a:rPr>
              <a:t> 4: </a:t>
            </a:r>
            <a:r>
              <a:rPr dirty="0" err="1">
                <a:hlinkClick r:id="rId6" action="ppaction://hlinksldjump"/>
              </a:rPr>
              <a:t>Epidemiologie</a:t>
            </a:r>
            <a:endParaRPr dirty="0">
              <a:hlinkClick r:id="rId6" action="ppaction://hlinksldjump"/>
            </a:endParaRPr>
          </a:p>
          <a:p>
            <a:pPr marL="171450" indent="-171450">
              <a:buChar char="•"/>
              <a:defRPr sz="1200"/>
            </a:pPr>
            <a:r>
              <a:rPr dirty="0" err="1">
                <a:hlinkClick r:id="rId7" action="ppaction://hlinksldjump"/>
              </a:rPr>
              <a:t>Kapitel</a:t>
            </a:r>
            <a:r>
              <a:rPr dirty="0">
                <a:hlinkClick r:id="rId7" action="ppaction://hlinksldjump"/>
              </a:rPr>
              <a:t> 5</a:t>
            </a:r>
            <a:r>
              <a:rPr>
                <a:hlinkClick r:id="rId7" action="ppaction://hlinksldjump"/>
              </a:rPr>
              <a:t>: Früherkennung</a:t>
            </a:r>
            <a:r>
              <a:rPr dirty="0">
                <a:hlinkClick r:id="rId7" action="ppaction://hlinksldjump"/>
              </a:rPr>
              <a:t>, </a:t>
            </a:r>
            <a:r>
              <a:rPr dirty="0" err="1">
                <a:hlinkClick r:id="rId7" action="ppaction://hlinksldjump"/>
              </a:rPr>
              <a:t>Prävention</a:t>
            </a:r>
            <a:endParaRPr dirty="0">
              <a:hlinkClick r:id="rId7" action="ppaction://hlinksldjump"/>
            </a:endParaRPr>
          </a:p>
          <a:p>
            <a:pPr marL="171450" indent="-171450">
              <a:buChar char="•"/>
              <a:defRPr sz="1200"/>
            </a:pPr>
            <a:r>
              <a:rPr dirty="0" err="1">
                <a:hlinkClick r:id="rId8" action="ppaction://hlinksldjump"/>
              </a:rPr>
              <a:t>Kapitel</a:t>
            </a:r>
            <a:r>
              <a:rPr dirty="0">
                <a:hlinkClick r:id="rId8" action="ppaction://hlinksldjump"/>
              </a:rPr>
              <a:t> 6: Prognose, </a:t>
            </a:r>
            <a:r>
              <a:rPr dirty="0" err="1">
                <a:hlinkClick r:id="rId8" action="ppaction://hlinksldjump"/>
              </a:rPr>
              <a:t>Prädiktoren</a:t>
            </a:r>
            <a:endParaRPr dirty="0">
              <a:hlinkClick r:id="rId8" action="ppaction://hlinksldjump"/>
            </a:endParaRPr>
          </a:p>
          <a:p>
            <a:pPr marL="171450" indent="-171450">
              <a:buChar char="•"/>
              <a:defRPr sz="1200"/>
            </a:pPr>
            <a:r>
              <a:rPr dirty="0" err="1">
                <a:hlinkClick r:id="rId9" action="ppaction://hlinksldjump"/>
              </a:rPr>
              <a:t>Kapitel</a:t>
            </a:r>
            <a:r>
              <a:rPr dirty="0">
                <a:hlinkClick r:id="rId9" action="ppaction://hlinksldjump"/>
              </a:rPr>
              <a:t> 7: </a:t>
            </a:r>
            <a:r>
              <a:rPr dirty="0" err="1">
                <a:hlinkClick r:id="rId9" action="ppaction://hlinksldjump"/>
              </a:rPr>
              <a:t>Klinische</a:t>
            </a:r>
            <a:r>
              <a:rPr dirty="0">
                <a:hlinkClick r:id="rId9" action="ppaction://hlinksldjump"/>
              </a:rPr>
              <a:t> </a:t>
            </a:r>
            <a:r>
              <a:rPr dirty="0" err="1">
                <a:hlinkClick r:id="rId9" action="ppaction://hlinksldjump"/>
              </a:rPr>
              <a:t>Diagnostik</a:t>
            </a:r>
            <a:endParaRPr dirty="0">
              <a:hlinkClick r:id="rId9" action="ppaction://hlinksldjump"/>
            </a:endParaRPr>
          </a:p>
          <a:p>
            <a:pPr marL="171450" indent="-171450">
              <a:buChar char="•"/>
              <a:defRPr sz="1200"/>
            </a:pPr>
            <a:r>
              <a:rPr dirty="0" err="1">
                <a:hlinkClick r:id="rId10" action="ppaction://hlinksldjump"/>
              </a:rPr>
              <a:t>Kapitel</a:t>
            </a:r>
            <a:r>
              <a:rPr dirty="0">
                <a:hlinkClick r:id="rId10" action="ppaction://hlinksldjump"/>
              </a:rPr>
              <a:t> 8</a:t>
            </a:r>
            <a:r>
              <a:rPr>
                <a:hlinkClick r:id="rId10" action="ppaction://hlinksldjump"/>
              </a:rPr>
              <a:t>: Behandlungsempfehlungen </a:t>
            </a:r>
            <a:r>
              <a:rPr dirty="0">
                <a:hlinkClick r:id="rId10" action="ppaction://hlinksldjump"/>
              </a:rPr>
              <a:t>in der </a:t>
            </a:r>
            <a:r>
              <a:rPr dirty="0" err="1">
                <a:hlinkClick r:id="rId10" action="ppaction://hlinksldjump"/>
              </a:rPr>
              <a:t>Primärtherapie</a:t>
            </a:r>
            <a:r>
              <a:rPr dirty="0">
                <a:hlinkClick r:id="rId10" action="ppaction://hlinksldjump"/>
              </a:rPr>
              <a:t> des </a:t>
            </a:r>
            <a:r>
              <a:rPr>
                <a:hlinkClick r:id="rId10" action="ppaction://hlinksldjump"/>
              </a:rPr>
              <a:t>Oro- und </a:t>
            </a:r>
            <a:r>
              <a:rPr err="1">
                <a:hlinkClick r:id="rId10" action="ppaction://hlinksldjump"/>
              </a:rPr>
              <a:t>Hypopharynxkarzinoms</a:t>
            </a:r>
            <a:r>
              <a:rPr>
                <a:hlinkClick r:id="rId10" action="ppaction://hlinksldjump"/>
              </a:rPr>
              <a:t> unter Berücksichtigung </a:t>
            </a:r>
            <a:r>
              <a:rPr dirty="0" err="1">
                <a:hlinkClick r:id="rId10" action="ppaction://hlinksldjump"/>
              </a:rPr>
              <a:t>Effektivität</a:t>
            </a:r>
            <a:r>
              <a:rPr>
                <a:hlinkClick r:id="rId10" action="ppaction://hlinksldjump"/>
              </a:rPr>
              <a:t>, Funktionalität und Lebensqualität</a:t>
            </a:r>
            <a:endParaRPr dirty="0">
              <a:hlinkClick r:id="rId10" action="ppaction://hlinksldjump"/>
            </a:endParaRPr>
          </a:p>
          <a:p>
            <a:pPr marL="171450" indent="-171450">
              <a:buChar char="•"/>
              <a:defRPr sz="1200"/>
            </a:pPr>
            <a:r>
              <a:rPr dirty="0" err="1">
                <a:hlinkClick r:id="rId11" action="ppaction://hlinksldjump"/>
              </a:rPr>
              <a:t>Kapitel</a:t>
            </a:r>
            <a:r>
              <a:rPr dirty="0">
                <a:hlinkClick r:id="rId11" action="ppaction://hlinksldjump"/>
              </a:rPr>
              <a:t> 9</a:t>
            </a:r>
            <a:r>
              <a:rPr>
                <a:hlinkClick r:id="rId11" action="ppaction://hlinksldjump"/>
              </a:rPr>
              <a:t>: Behandlungsempfehlungen Residualtumor</a:t>
            </a:r>
            <a:r>
              <a:rPr dirty="0">
                <a:hlinkClick r:id="rId11" action="ppaction://hlinksldjump"/>
              </a:rPr>
              <a:t>, </a:t>
            </a:r>
            <a:r>
              <a:rPr dirty="0" err="1">
                <a:hlinkClick r:id="rId11" action="ppaction://hlinksldjump"/>
              </a:rPr>
              <a:t>Rezidiv</a:t>
            </a:r>
            <a:r>
              <a:rPr dirty="0">
                <a:hlinkClick r:id="rId11" action="ppaction://hlinksldjump"/>
              </a:rPr>
              <a:t>, </a:t>
            </a:r>
            <a:r>
              <a:rPr err="1">
                <a:hlinkClick r:id="rId11" action="ppaction://hlinksldjump"/>
              </a:rPr>
              <a:t>Zweitkarzinom</a:t>
            </a:r>
            <a:r>
              <a:rPr>
                <a:hlinkClick r:id="rId11" action="ppaction://hlinksldjump"/>
              </a:rPr>
              <a:t> und </a:t>
            </a:r>
            <a:r>
              <a:rPr err="1">
                <a:hlinkClick r:id="rId11" action="ppaction://hlinksldjump"/>
              </a:rPr>
              <a:t>rezidivierende</a:t>
            </a:r>
            <a:r>
              <a:rPr>
                <a:hlinkClick r:id="rId11" action="ppaction://hlinksldjump"/>
              </a:rPr>
              <a:t> Metastasierung</a:t>
            </a:r>
            <a:endParaRPr dirty="0">
              <a:hlinkClick r:id="rId11" action="ppaction://hlinksldjump"/>
            </a:endParaRPr>
          </a:p>
          <a:p>
            <a:pPr marL="171450" indent="-171450">
              <a:buChar char="•"/>
              <a:defRPr sz="1200"/>
            </a:pPr>
            <a:r>
              <a:rPr dirty="0" err="1">
                <a:hlinkClick r:id="rId12" action="ppaction://hlinksldjump"/>
              </a:rPr>
              <a:t>Kapitel</a:t>
            </a:r>
            <a:r>
              <a:rPr dirty="0">
                <a:hlinkClick r:id="rId12" action="ppaction://hlinksldjump"/>
              </a:rPr>
              <a:t> 10: Rehabilitation, </a:t>
            </a:r>
            <a:r>
              <a:rPr err="1">
                <a:hlinkClick r:id="rId12" action="ppaction://hlinksldjump"/>
              </a:rPr>
              <a:t>Psychosoziale</a:t>
            </a:r>
            <a:r>
              <a:rPr>
                <a:hlinkClick r:id="rId12" action="ppaction://hlinksldjump"/>
              </a:rPr>
              <a:t> Versorgung und Supportive </a:t>
            </a:r>
            <a:r>
              <a:rPr dirty="0" err="1">
                <a:hlinkClick r:id="rId12" action="ppaction://hlinksldjump"/>
              </a:rPr>
              <a:t>Therapie</a:t>
            </a:r>
            <a:endParaRPr dirty="0">
              <a:hlinkClick r:id="rId12" action="ppaction://hlinksldjump"/>
            </a:endParaRPr>
          </a:p>
          <a:p>
            <a:pPr marL="171450" indent="-171450">
              <a:buChar char="•"/>
              <a:defRPr sz="1200"/>
            </a:pPr>
            <a:r>
              <a:rPr dirty="0" err="1">
                <a:hlinkClick r:id="rId13" action="ppaction://hlinksldjump"/>
              </a:rPr>
              <a:t>Kapitel</a:t>
            </a:r>
            <a:r>
              <a:rPr dirty="0">
                <a:hlinkClick r:id="rId13" action="ppaction://hlinksldjump"/>
              </a:rPr>
              <a:t> 11: </a:t>
            </a:r>
            <a:r>
              <a:rPr dirty="0" err="1">
                <a:hlinkClick r:id="rId13" action="ppaction://hlinksldjump"/>
              </a:rPr>
              <a:t>Nachsorge</a:t>
            </a:r>
            <a:endParaRPr dirty="0">
              <a:hlinkClick r:id="rId13" action="ppaction://hlinksldjump"/>
            </a:endParaRPr>
          </a:p>
          <a:p>
            <a:pPr marL="171450" indent="-171450">
              <a:buChar char="•"/>
              <a:defRPr sz="1200"/>
            </a:pPr>
            <a:r>
              <a:rPr dirty="0" err="1">
                <a:hlinkClick r:id="rId14" action="ppaction://hlinksldjump"/>
              </a:rPr>
              <a:t>Kapitel</a:t>
            </a:r>
            <a:r>
              <a:rPr dirty="0">
                <a:hlinkClick r:id="rId14" action="ppaction://hlinksldjump"/>
              </a:rPr>
              <a:t> 12</a:t>
            </a:r>
            <a:r>
              <a:rPr>
                <a:hlinkClick r:id="rId14" action="ppaction://hlinksldjump"/>
              </a:rPr>
              <a:t>: Versorgungsstrukturen</a:t>
            </a:r>
            <a:endParaRPr dirty="0">
              <a:hlinkClick r:id="rId14" action="ppaction://hlinksldjump"/>
            </a:endParaRPr>
          </a:p>
          <a:p>
            <a:pPr marL="171450" indent="-171450">
              <a:buChar char="•"/>
              <a:defRPr sz="1200"/>
            </a:pPr>
            <a:r>
              <a:rPr dirty="0" err="1">
                <a:hlinkClick r:id="rId15" action="ppaction://hlinksldjump"/>
              </a:rPr>
              <a:t>Kapitel</a:t>
            </a:r>
            <a:r>
              <a:rPr dirty="0">
                <a:hlinkClick r:id="rId15" action="ppaction://hlinksldjump"/>
              </a:rPr>
              <a:t> 13</a:t>
            </a:r>
            <a:r>
              <a:rPr>
                <a:hlinkClick r:id="rId15" action="ppaction://hlinksldjump"/>
              </a:rPr>
              <a:t>: Qualitätsindikatoren</a:t>
            </a:r>
            <a:endParaRPr dirty="0">
              <a:hlinkClick r:id="rId15" action="ppaction://hlinksldjump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95888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000"/>
            </a:pPr>
            <a:r>
              <a:rPr dirty="0" err="1"/>
              <a:t>Oropharynxkarzinom</a:t>
            </a:r>
            <a:r>
              <a:rPr dirty="0"/>
              <a:t> TNM p16-positiv: Definition der </a:t>
            </a:r>
            <a:r>
              <a:rPr err="1"/>
              <a:t>klinischen</a:t>
            </a:r>
            <a:r>
              <a:t> und </a:t>
            </a:r>
            <a:r>
              <a:rPr dirty="0" err="1"/>
              <a:t>pathologischen</a:t>
            </a:r>
            <a:r>
              <a:rPr dirty="0"/>
              <a:t> </a:t>
            </a:r>
            <a:r>
              <a:t>T und </a:t>
            </a:r>
            <a:r>
              <a:rPr dirty="0"/>
              <a:t>N </a:t>
            </a:r>
            <a:r>
              <a:rPr dirty="0" err="1"/>
              <a:t>Kategorie</a:t>
            </a:r>
            <a:endParaRPr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84240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4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T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klinisch/pathologisch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N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klinisch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pathologisch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T1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&lt;/= 2 cm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N0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keine regionalen LKs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keine regionalen LKs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T2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2-4 cm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N1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ipsilateral LKs &lt;6 cm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&lt;/= 4 LKs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T3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4-6 cm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N2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bilateral/kontralateral LKs &lt;/= 6 cm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&gt;4 LKs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T4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&gt;6 cm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N3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&gt;6 cm LKs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-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000"/>
            </a:pPr>
            <a:r>
              <a:rPr dirty="0" err="1"/>
              <a:t>Oropharynxkarzinom</a:t>
            </a:r>
            <a:r>
              <a:rPr dirty="0"/>
              <a:t> TNM p16-positiv: Definition der </a:t>
            </a:r>
            <a:r>
              <a:rPr err="1"/>
              <a:t>klinischen</a:t>
            </a:r>
            <a:r>
              <a:t> und </a:t>
            </a:r>
            <a:r>
              <a:rPr dirty="0" err="1"/>
              <a:t>pathologischen</a:t>
            </a:r>
            <a:r>
              <a:rPr dirty="0"/>
              <a:t> </a:t>
            </a:r>
            <a:r>
              <a:t>TNM-</a:t>
            </a:r>
            <a:r>
              <a:rPr err="1"/>
              <a:t>Stadien</a:t>
            </a:r>
            <a:r>
              <a:t> Einteilung</a:t>
            </a:r>
            <a:r>
              <a:rPr dirty="0"/>
              <a:t>, incl</a:t>
            </a:r>
            <a:r>
              <a:t>. unbekanntem Primärtumor (CUP</a:t>
            </a:r>
            <a:r>
              <a:rPr dirty="0"/>
              <a:t>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8424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cTNM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cN0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cN1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cN2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cN3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pTNM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pN0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pN1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pN2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T0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I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I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II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III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T0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I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I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II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T1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I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I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II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III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T1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I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I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II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T2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I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I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II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III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T2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I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I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II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T3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II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II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II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III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T3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II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II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III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T4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III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III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III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III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T4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II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II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III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000"/>
            </a:pPr>
            <a:r>
              <a:rPr dirty="0" err="1"/>
              <a:t>Oropharynxkarzinom</a:t>
            </a:r>
            <a:r>
              <a:rPr dirty="0"/>
              <a:t> TNM p16-negativ: Definition der </a:t>
            </a:r>
            <a:r>
              <a:t>TNM-</a:t>
            </a:r>
            <a:r>
              <a:rPr err="1"/>
              <a:t>Stadien</a:t>
            </a:r>
            <a:r>
              <a:t> Einteilung </a:t>
            </a:r>
            <a:r>
              <a:rPr dirty="0"/>
              <a:t>(</a:t>
            </a:r>
            <a:r>
              <a:rPr err="1"/>
              <a:t>klinisch</a:t>
            </a:r>
            <a:r>
              <a:t> und </a:t>
            </a:r>
            <a:r>
              <a:rPr dirty="0" err="1"/>
              <a:t>pathologisch</a:t>
            </a:r>
            <a:r>
              <a:rPr dirty="0"/>
              <a:t> </a:t>
            </a:r>
            <a:r>
              <a:rPr dirty="0" err="1"/>
              <a:t>identisch</a:t>
            </a:r>
            <a:r>
              <a:rPr dirty="0"/>
              <a:t>; M1 </a:t>
            </a:r>
            <a:r>
              <a:rPr dirty="0" err="1"/>
              <a:t>immer</a:t>
            </a:r>
            <a:r>
              <a:rPr dirty="0"/>
              <a:t> St. </a:t>
            </a:r>
            <a:r>
              <a:rPr dirty="0" err="1"/>
              <a:t>IVc</a:t>
            </a:r>
            <a:r>
              <a:rPr dirty="0"/>
              <a:t>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8424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4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N0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N1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N2a,b,c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N3a,b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T1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I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III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IVa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IVb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T2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II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III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IVa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IVb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T3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III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III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IVa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IVb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T4a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IVa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IVa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IVa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IVb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T4b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IVb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IVb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IVb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IVb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000"/>
            </a:pPr>
            <a:r>
              <a:rPr dirty="0"/>
              <a:t>Hypopharynxkarzinom: Definition der </a:t>
            </a:r>
            <a:r>
              <a:t>TNM-</a:t>
            </a:r>
            <a:r>
              <a:rPr err="1"/>
              <a:t>Stadien</a:t>
            </a:r>
            <a:r>
              <a:t> Einteilung </a:t>
            </a:r>
            <a:r>
              <a:rPr dirty="0"/>
              <a:t>(</a:t>
            </a:r>
            <a:r>
              <a:rPr err="1"/>
              <a:t>klinisch</a:t>
            </a:r>
            <a:r>
              <a:t> und </a:t>
            </a:r>
            <a:r>
              <a:rPr dirty="0" err="1"/>
              <a:t>pathologisch</a:t>
            </a:r>
            <a:r>
              <a:rPr dirty="0"/>
              <a:t> </a:t>
            </a:r>
            <a:r>
              <a:rPr dirty="0" err="1"/>
              <a:t>identisch</a:t>
            </a:r>
            <a:r>
              <a:rPr dirty="0"/>
              <a:t>; M1 </a:t>
            </a:r>
            <a:r>
              <a:rPr dirty="0" err="1"/>
              <a:t>immer</a:t>
            </a:r>
            <a:r>
              <a:rPr dirty="0"/>
              <a:t> St. </a:t>
            </a:r>
            <a:r>
              <a:rPr dirty="0" err="1"/>
              <a:t>IVc</a:t>
            </a:r>
            <a:r>
              <a:rPr dirty="0"/>
              <a:t>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8424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4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N0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N1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N2a,b,c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N3a,b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T1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I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III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IVa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IVb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T2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II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III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IVa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IVb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T3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III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III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IVa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IVb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T4a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IVa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IVa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IVa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IVb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T4b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IVb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IVb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IVb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900" b="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IVb</a:t>
                      </a:r>
                    </a:p>
                  </a:txBody>
                  <a:tcPr anchor="ctr"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400" dirty="0" err="1"/>
              <a:t>Kapitel</a:t>
            </a:r>
            <a:r>
              <a:rPr sz="2400" dirty="0"/>
              <a:t> 6: Prognose, </a:t>
            </a:r>
            <a:r>
              <a:rPr sz="2400" dirty="0" err="1"/>
              <a:t>Prädiktoren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6.5: </a:t>
            </a:r>
            <a:r>
              <a:rPr sz="1400" err="1"/>
              <a:t>Histopathologischer</a:t>
            </a:r>
            <a:r>
              <a:rPr sz="1400"/>
              <a:t> Befundbericht</a:t>
            </a:r>
            <a:endParaRPr sz="1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7920000" cy="35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6.4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err="1"/>
                        <a:t>Konsensbasierte</a:t>
                      </a:r>
                      <a:r>
                        <a:t> 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sz="1000" b="0" i="0" u="none" dirty="0" err="1">
                          <a:latin typeface="Lucida Sans"/>
                        </a:rPr>
                        <a:t>Folgende</a:t>
                      </a:r>
                      <a:r>
                        <a:rPr sz="1000" b="0" i="0" u="none" dirty="0">
                          <a:latin typeface="Lucida Sans"/>
                        </a:rPr>
                        <a:t> Parameter </a:t>
                      </a:r>
                      <a:r>
                        <a:rPr sz="1000" b="0" i="0" u="none" dirty="0" err="1">
                          <a:latin typeface="Lucida Sans"/>
                        </a:rPr>
                        <a:t>sollen</a:t>
                      </a:r>
                      <a:r>
                        <a:rPr sz="1000" b="0" i="0" u="none" dirty="0">
                          <a:latin typeface="Lucida Sans"/>
                        </a:rPr>
                        <a:t> in dem </a:t>
                      </a:r>
                      <a:r>
                        <a:rPr sz="1000" b="0" i="0" u="none" err="1">
                          <a:latin typeface="Lucida Sans"/>
                        </a:rPr>
                        <a:t>histopathologischen</a:t>
                      </a:r>
                      <a:r>
                        <a:rPr sz="1000" b="0" i="0" u="none">
                          <a:latin typeface="Lucida Sans"/>
                        </a:rPr>
                        <a:t> Befundbericht </a:t>
                      </a:r>
                      <a:r>
                        <a:rPr sz="1000" b="0" i="0" u="none" dirty="0" err="1">
                          <a:latin typeface="Lucida Sans"/>
                        </a:rPr>
                        <a:t>angegeben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endParaRPr sz="1000" b="0" i="0" u="none" dirty="0">
                        <a:latin typeface="Lucida Sans"/>
                      </a:endParaRPr>
                    </a:p>
                    <a:p>
                      <a:pPr marL="171450" indent="-171450">
                        <a:buChar char="•"/>
                      </a:pPr>
                      <a:r>
                        <a:rPr sz="1000" b="0" i="0" u="none">
                          <a:latin typeface="Lucida Sans"/>
                        </a:rPr>
                        <a:t>Tumorlokalisation und </a:t>
                      </a:r>
                      <a:r>
                        <a:rPr sz="1000" b="0" i="0" u="none" dirty="0">
                          <a:latin typeface="Lucida Sans"/>
                        </a:rPr>
                        <a:t>-</a:t>
                      </a:r>
                      <a:r>
                        <a:rPr sz="1000" b="0" i="0" u="none" dirty="0" err="1">
                          <a:latin typeface="Lucida Sans"/>
                        </a:rPr>
                        <a:t>größe</a:t>
                      </a:r>
                      <a:endParaRPr sz="1000" b="0" i="0" u="none" dirty="0">
                        <a:latin typeface="Lucida Sans"/>
                      </a:endParaRPr>
                    </a:p>
                    <a:p>
                      <a:pPr marL="171450" indent="-171450">
                        <a:buChar char="•"/>
                      </a:pPr>
                      <a:r>
                        <a:rPr sz="1000" b="0" i="0" u="none">
                          <a:latin typeface="Lucida Sans"/>
                        </a:rPr>
                        <a:t>pTN-Status</a:t>
                      </a:r>
                      <a:endParaRPr sz="1000" b="0" i="0" u="none" dirty="0">
                        <a:latin typeface="Lucida Sans"/>
                      </a:endParaRPr>
                    </a:p>
                    <a:p>
                      <a:pPr marL="171450" indent="-171450">
                        <a:buChar char="•"/>
                      </a:pPr>
                      <a:r>
                        <a:rPr sz="1000" b="0" i="0" u="none" err="1">
                          <a:latin typeface="Lucida Sans"/>
                        </a:rPr>
                        <a:t>histologischer</a:t>
                      </a:r>
                      <a:r>
                        <a:rPr sz="1000" b="0" i="0" u="none">
                          <a:latin typeface="Lucida Sans"/>
                        </a:rPr>
                        <a:t> Tumortyp </a:t>
                      </a:r>
                      <a:r>
                        <a:rPr sz="1000" b="0" i="0" u="none" err="1">
                          <a:latin typeface="Lucida Sans"/>
                        </a:rPr>
                        <a:t>nach</a:t>
                      </a:r>
                      <a:r>
                        <a:rPr sz="1000" b="0" i="0" u="none">
                          <a:latin typeface="Lucida Sans"/>
                        </a:rPr>
                        <a:t> aktueller </a:t>
                      </a:r>
                      <a:r>
                        <a:rPr sz="1000" b="0" i="0" u="none" dirty="0">
                          <a:latin typeface="Lucida Sans"/>
                        </a:rPr>
                        <a:t>WHO-</a:t>
                      </a:r>
                      <a:r>
                        <a:rPr sz="1000" b="0" i="0" u="none" dirty="0" err="1">
                          <a:latin typeface="Lucida Sans"/>
                        </a:rPr>
                        <a:t>Klassifikation</a:t>
                      </a:r>
                      <a:endParaRPr sz="1000" b="0" i="0" u="none" dirty="0">
                        <a:latin typeface="Lucida Sans"/>
                      </a:endParaRPr>
                    </a:p>
                    <a:p>
                      <a:pPr marL="171450" indent="-171450">
                        <a:buChar char="•"/>
                      </a:pPr>
                      <a:r>
                        <a:rPr sz="1000" b="0" i="0" u="none" err="1">
                          <a:latin typeface="Lucida Sans"/>
                        </a:rPr>
                        <a:t>lokale</a:t>
                      </a:r>
                      <a:r>
                        <a:rPr sz="1000" b="0" i="0" u="none">
                          <a:latin typeface="Lucida Sans"/>
                        </a:rPr>
                        <a:t> Tumorausdehnung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 err="1">
                          <a:latin typeface="Lucida Sans"/>
                        </a:rPr>
                        <a:t>infiltrierte</a:t>
                      </a:r>
                      <a:r>
                        <a:rPr sz="1000" b="0" i="0" u="none">
                          <a:latin typeface="Lucida Sans"/>
                        </a:rPr>
                        <a:t> Strukturen</a:t>
                      </a:r>
                      <a:endParaRPr sz="1000" b="0" i="0" u="none" dirty="0">
                        <a:latin typeface="Lucida Sans"/>
                      </a:endParaRPr>
                    </a:p>
                    <a:p>
                      <a:pPr marL="171450" indent="-171450">
                        <a:buChar char="•"/>
                      </a:pPr>
                      <a:r>
                        <a:rPr sz="1000" b="0" i="0" u="none" dirty="0" err="1">
                          <a:latin typeface="Lucida Sans"/>
                        </a:rPr>
                        <a:t>Anzahl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>
                          <a:latin typeface="Lucida Sans"/>
                        </a:rPr>
                        <a:t>der untersuchten </a:t>
                      </a:r>
                      <a:r>
                        <a:rPr sz="1000" b="0" i="0" u="none" dirty="0">
                          <a:latin typeface="Lucida Sans"/>
                        </a:rPr>
                        <a:t>LKs</a:t>
                      </a:r>
                    </a:p>
                    <a:p>
                      <a:pPr marL="171450" indent="-171450">
                        <a:buChar char="•"/>
                      </a:pPr>
                      <a:r>
                        <a:rPr sz="1000" b="0" i="0" u="none" dirty="0" err="1">
                          <a:latin typeface="Lucida Sans"/>
                        </a:rPr>
                        <a:t>Anzahl</a:t>
                      </a:r>
                      <a:r>
                        <a:rPr sz="1000" b="0" i="0" u="none" dirty="0">
                          <a:latin typeface="Lucida Sans"/>
                        </a:rPr>
                        <a:t> der </a:t>
                      </a:r>
                      <a:r>
                        <a:rPr sz="1000" b="0" i="0" u="none" dirty="0" err="1">
                          <a:latin typeface="Lucida Sans"/>
                        </a:rPr>
                        <a:t>befallenen</a:t>
                      </a:r>
                      <a:r>
                        <a:rPr sz="1000" b="0" i="0" u="none" dirty="0">
                          <a:latin typeface="Lucida Sans"/>
                        </a:rPr>
                        <a:t> LKs</a:t>
                      </a:r>
                    </a:p>
                    <a:p>
                      <a:pPr marL="171450" indent="-171450">
                        <a:buChar char="•"/>
                      </a:pPr>
                      <a:r>
                        <a:rPr sz="1000" b="0" i="0" u="none" err="1">
                          <a:latin typeface="Lucida Sans"/>
                        </a:rPr>
                        <a:t>größter</a:t>
                      </a:r>
                      <a:r>
                        <a:rPr sz="1000" b="0" i="0" u="none">
                          <a:latin typeface="Lucida Sans"/>
                        </a:rPr>
                        <a:t> Durchmesser </a:t>
                      </a:r>
                      <a:r>
                        <a:rPr sz="1000" b="0" i="0" u="none" dirty="0">
                          <a:latin typeface="Lucida Sans"/>
                        </a:rPr>
                        <a:t>der </a:t>
                      </a:r>
                      <a:r>
                        <a:rPr sz="1000" b="0" i="0" u="none" dirty="0" err="1">
                          <a:latin typeface="Lucida Sans"/>
                        </a:rPr>
                        <a:t>Lymphknotenmetastasen</a:t>
                      </a:r>
                      <a:endParaRPr sz="1000" b="0" i="0" u="none" dirty="0">
                        <a:latin typeface="Lucida Sans"/>
                      </a:endParaRPr>
                    </a:p>
                    <a:p>
                      <a:pPr marL="171450" indent="-171450">
                        <a:buChar char="•"/>
                      </a:pPr>
                      <a:r>
                        <a:rPr sz="1000" b="0" i="0" u="none" err="1">
                          <a:latin typeface="Lucida Sans"/>
                        </a:rPr>
                        <a:t>kapselüberschreitendes</a:t>
                      </a:r>
                      <a:r>
                        <a:rPr sz="1000" b="0" i="0" u="none">
                          <a:latin typeface="Lucida Sans"/>
                        </a:rPr>
                        <a:t> Tumorwachstum </a:t>
                      </a:r>
                      <a:r>
                        <a:rPr sz="1000" b="0" i="0" u="none" dirty="0">
                          <a:latin typeface="Lucida Sans"/>
                        </a:rPr>
                        <a:t>(ECS, ENE)</a:t>
                      </a:r>
                    </a:p>
                    <a:p>
                      <a:pPr marL="171450" indent="-171450">
                        <a:buChar char="•"/>
                      </a:pPr>
                      <a:r>
                        <a:rPr sz="1000" b="0" i="0" u="none" dirty="0" err="1">
                          <a:latin typeface="Lucida Sans"/>
                        </a:rPr>
                        <a:t>Lymphgefäß</a:t>
                      </a:r>
                      <a:r>
                        <a:rPr sz="1000" b="0" i="0" u="none" dirty="0">
                          <a:latin typeface="Lucida Sans"/>
                        </a:rPr>
                        <a:t>-/</a:t>
                      </a:r>
                      <a:r>
                        <a:rPr sz="1000" b="0" i="0" u="none" err="1">
                          <a:latin typeface="Lucida Sans"/>
                        </a:rPr>
                        <a:t>Veneninvasion</a:t>
                      </a:r>
                      <a:r>
                        <a:rPr sz="1000" b="0" i="0" u="none">
                          <a:latin typeface="Lucida Sans"/>
                        </a:rPr>
                        <a:t> und perineurale </a:t>
                      </a:r>
                      <a:r>
                        <a:rPr sz="1000" b="0" i="0" u="none" dirty="0">
                          <a:latin typeface="Lucida Sans"/>
                        </a:rPr>
                        <a:t>Invasion</a:t>
                      </a:r>
                    </a:p>
                    <a:p>
                      <a:pPr marL="171450" indent="-171450">
                        <a:buChar char="•"/>
                      </a:pPr>
                      <a:r>
                        <a:rPr sz="1000" b="0" i="0" u="none" dirty="0" err="1">
                          <a:latin typeface="Lucida Sans"/>
                        </a:rPr>
                        <a:t>Vorhandensein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>
                          <a:latin typeface="Lucida Sans"/>
                        </a:rPr>
                        <a:t>in situ </a:t>
                      </a:r>
                      <a:r>
                        <a:rPr sz="1000" b="0" i="0" u="none" dirty="0" err="1">
                          <a:latin typeface="Lucida Sans"/>
                        </a:rPr>
                        <a:t>Komponente</a:t>
                      </a:r>
                      <a:r>
                        <a:rPr sz="1000" b="0" i="0" u="none" dirty="0">
                          <a:latin typeface="Lucida Sans"/>
                        </a:rPr>
                        <a:t> (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Größe</a:t>
                      </a:r>
                      <a:r>
                        <a:rPr sz="1000" b="0" i="0" u="none" dirty="0">
                          <a:latin typeface="Lucida Sans"/>
                        </a:rPr>
                        <a:t>)</a:t>
                      </a:r>
                    </a:p>
                    <a:p>
                      <a:pPr marL="171450" indent="-171450">
                        <a:buChar char="•"/>
                      </a:pPr>
                      <a:r>
                        <a:rPr sz="1000" b="0" i="0" u="none">
                          <a:latin typeface="Lucida Sans"/>
                        </a:rPr>
                        <a:t>Differenzierung des Tumors </a:t>
                      </a:r>
                      <a:r>
                        <a:rPr sz="1000" b="0" i="0" u="none" dirty="0" err="1">
                          <a:latin typeface="Lucida Sans"/>
                        </a:rPr>
                        <a:t>entsprechend</a:t>
                      </a:r>
                      <a:r>
                        <a:rPr sz="1000" b="0" i="0" u="none" dirty="0">
                          <a:latin typeface="Lucida Sans"/>
                        </a:rPr>
                        <a:t> dem </a:t>
                      </a:r>
                      <a:r>
                        <a:rPr sz="1000" b="0" i="0" u="none" err="1">
                          <a:latin typeface="Lucida Sans"/>
                        </a:rPr>
                        <a:t>etablierten</a:t>
                      </a:r>
                      <a:r>
                        <a:rPr sz="1000" b="0" i="0" u="none">
                          <a:latin typeface="Lucida Sans"/>
                        </a:rPr>
                        <a:t> Graduierungsschema</a:t>
                      </a:r>
                      <a:endParaRPr sz="1000" b="0" i="0" u="none" dirty="0">
                        <a:latin typeface="Lucida Sans"/>
                      </a:endParaRPr>
                    </a:p>
                    <a:p>
                      <a:pPr marL="171450" indent="-171450">
                        <a:buChar char="•"/>
                      </a:pPr>
                      <a:r>
                        <a:rPr sz="1000" b="0" i="0" u="none" err="1">
                          <a:latin typeface="Lucida Sans"/>
                        </a:rPr>
                        <a:t>Abstand</a:t>
                      </a:r>
                      <a:r>
                        <a:rPr sz="1000" b="0" i="0" u="none">
                          <a:latin typeface="Lucida Sans"/>
                        </a:rPr>
                        <a:t> zu </a:t>
                      </a:r>
                      <a:r>
                        <a:rPr sz="1000" b="0" i="0" u="none" dirty="0">
                          <a:latin typeface="Lucida Sans"/>
                        </a:rPr>
                        <a:t>den </a:t>
                      </a:r>
                      <a:r>
                        <a:rPr sz="1000" b="0" i="0" u="none" err="1">
                          <a:latin typeface="Lucida Sans"/>
                        </a:rPr>
                        <a:t>lateralen</a:t>
                      </a:r>
                      <a:r>
                        <a:rPr sz="1000" b="0" i="0" u="none">
                          <a:latin typeface="Lucida Sans"/>
                        </a:rPr>
                        <a:t> und </a:t>
                      </a:r>
                      <a:r>
                        <a:rPr sz="1000" b="0" i="0" u="none" dirty="0" err="1">
                          <a:latin typeface="Lucida Sans"/>
                        </a:rPr>
                        <a:t>basalen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Resektaträndern</a:t>
                      </a:r>
                      <a:r>
                        <a:rPr sz="1000" b="0" i="0" u="none" dirty="0">
                          <a:latin typeface="Lucida Sans"/>
                        </a:rPr>
                        <a:t> für alle </a:t>
                      </a:r>
                      <a:r>
                        <a:rPr sz="1000" b="0" i="0" u="none" err="1">
                          <a:latin typeface="Lucida Sans"/>
                        </a:rPr>
                        <a:t>relevanten</a:t>
                      </a:r>
                      <a:r>
                        <a:rPr sz="1000" b="0" i="0" u="none">
                          <a:latin typeface="Lucida Sans"/>
                        </a:rPr>
                        <a:t> Absetzungsränder </a:t>
                      </a:r>
                      <a:r>
                        <a:rPr sz="1000" b="0" i="0" u="none" dirty="0" err="1">
                          <a:latin typeface="Lucida Sans"/>
                        </a:rPr>
                        <a:t>sowie</a:t>
                      </a:r>
                      <a:r>
                        <a:rPr sz="1000" b="0" i="0" u="none" dirty="0">
                          <a:latin typeface="Lucida Sans"/>
                        </a:rPr>
                        <a:t> für die </a:t>
                      </a:r>
                      <a:r>
                        <a:rPr sz="1000" b="0" i="0" u="none">
                          <a:latin typeface="Lucida Sans"/>
                        </a:rPr>
                        <a:t>invasive und </a:t>
                      </a:r>
                      <a:r>
                        <a:rPr sz="1000" b="0" i="0" u="none" dirty="0">
                          <a:latin typeface="Lucida Sans"/>
                        </a:rPr>
                        <a:t>die </a:t>
                      </a:r>
                      <a:r>
                        <a:rPr sz="1000" b="0" i="0" u="none">
                          <a:latin typeface="Lucida Sans"/>
                        </a:rPr>
                        <a:t>in situ-Komponente </a:t>
                      </a:r>
                      <a:r>
                        <a:rPr sz="1000" b="0" i="0" u="none" dirty="0">
                          <a:latin typeface="Lucida Sans"/>
                        </a:rPr>
                        <a:t>in mm.</a:t>
                      </a:r>
                    </a:p>
                    <a:p>
                      <a:pPr marL="171450" indent="-171450">
                        <a:buChar char="•"/>
                      </a:pPr>
                      <a:r>
                        <a:rPr sz="1000" b="0" i="0" u="none" dirty="0">
                          <a:latin typeface="Lucida Sans"/>
                        </a:rPr>
                        <a:t>R-</a:t>
                      </a:r>
                      <a:r>
                        <a:rPr sz="1000" b="0" i="0" u="none" dirty="0" err="1">
                          <a:latin typeface="Lucida Sans"/>
                        </a:rPr>
                        <a:t>Klassifikation</a:t>
                      </a:r>
                      <a:endParaRPr sz="1000" b="0" i="0" u="none" dirty="0">
                        <a:latin typeface="Lucida Sans"/>
                      </a:endParaRPr>
                    </a:p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>
                          <a:latin typeface="Lucida Sans"/>
                        </a:rPr>
                        <a:t>Nur </a:t>
                      </a:r>
                      <a:r>
                        <a:rPr sz="1000" b="0" i="0" u="none" dirty="0">
                          <a:latin typeface="Lucida Sans"/>
                        </a:rPr>
                        <a:t>Oropharynx: </a:t>
                      </a:r>
                      <a:r>
                        <a:rPr sz="1000" b="0" i="0" u="none" dirty="0" err="1">
                          <a:latin typeface="Lucida Sans"/>
                        </a:rPr>
                        <a:t>Angabe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>
                          <a:latin typeface="Lucida Sans"/>
                        </a:rPr>
                        <a:t>des p16-Expressionsstatus </a:t>
                      </a:r>
                      <a:r>
                        <a:rPr sz="1000" b="0" i="0" u="none" dirty="0">
                          <a:latin typeface="Lucida Sans"/>
                        </a:rPr>
                        <a:t>(</a:t>
                      </a:r>
                      <a:r>
                        <a:rPr sz="1000" b="0" i="0" u="none" dirty="0" err="1">
                          <a:latin typeface="Lucida Sans"/>
                        </a:rPr>
                        <a:t>positiv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 dirty="0" err="1">
                          <a:latin typeface="Lucida Sans"/>
                        </a:rPr>
                        <a:t>negativ</a:t>
                      </a:r>
                      <a:r>
                        <a:rPr sz="1000" b="0" i="0" u="none" dirty="0">
                          <a:latin typeface="Lucida Sans"/>
                        </a:rPr>
                        <a:t>). Für </a:t>
                      </a:r>
                      <a:r>
                        <a:rPr sz="1000" b="0" i="0" u="none" dirty="0" err="1">
                          <a:latin typeface="Lucida Sans"/>
                        </a:rPr>
                        <a:t>einen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positiven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Nachweis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mindestens</a:t>
                      </a:r>
                      <a:r>
                        <a:rPr sz="1000" b="0" i="0" u="none" dirty="0">
                          <a:latin typeface="Lucida Sans"/>
                        </a:rPr>
                        <a:t> 70% </a:t>
                      </a:r>
                      <a:r>
                        <a:rPr sz="1000" b="0" i="0" u="none">
                          <a:latin typeface="Lucida Sans"/>
                        </a:rPr>
                        <a:t>der Tumorzellen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heterogene</a:t>
                      </a:r>
                      <a:r>
                        <a:rPr sz="1000" b="0" i="0" u="none">
                          <a:latin typeface="Lucida Sans"/>
                        </a:rPr>
                        <a:t>, nukleäre </a:t>
                      </a:r>
                      <a:r>
                        <a:rPr sz="1000" b="0" i="0" u="none" dirty="0" err="1">
                          <a:latin typeface="Lucida Sans"/>
                        </a:rPr>
                        <a:t>sowie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zytoplasmatische</a:t>
                      </a:r>
                      <a:r>
                        <a:rPr sz="1000" b="0" i="0" u="none">
                          <a:latin typeface="Lucida Sans"/>
                        </a:rPr>
                        <a:t> Färbung </a:t>
                      </a:r>
                      <a:r>
                        <a:rPr sz="1000" b="0" i="0" u="none" dirty="0" err="1">
                          <a:latin typeface="Lucida Sans"/>
                        </a:rPr>
                        <a:t>bei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moderaten</a:t>
                      </a:r>
                      <a:r>
                        <a:rPr sz="1000" b="0" i="0" u="none" dirty="0">
                          <a:latin typeface="Lucida Sans"/>
                        </a:rPr>
                        <a:t> bis starken </a:t>
                      </a:r>
                      <a:r>
                        <a:rPr sz="1000" b="0" i="0" u="none" err="1">
                          <a:latin typeface="Lucida Sans"/>
                        </a:rPr>
                        <a:t>Intensität</a:t>
                      </a:r>
                      <a:r>
                        <a:rPr sz="1000" b="0" i="0" u="none">
                          <a:latin typeface="Lucida Sans"/>
                        </a:rPr>
                        <a:t> aufweisen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t>Starker Konsens</a:t>
                      </a:r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t>017-082OL-1.0-6.4-2024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400" dirty="0" err="1"/>
              <a:t>Kapitel</a:t>
            </a:r>
            <a:r>
              <a:rPr sz="2400" dirty="0"/>
              <a:t> 6: Prognose, </a:t>
            </a:r>
            <a:r>
              <a:rPr sz="2400" dirty="0" err="1"/>
              <a:t>Prädiktoren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6.5: </a:t>
            </a:r>
            <a:r>
              <a:rPr sz="1400" err="1"/>
              <a:t>Histopathologischer</a:t>
            </a:r>
            <a:r>
              <a:rPr sz="1400"/>
              <a:t> Befundbericht</a:t>
            </a:r>
            <a:endParaRPr sz="1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7920000" cy="203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6.5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err="1"/>
                        <a:t>Konsensbasierte</a:t>
                      </a:r>
                      <a:r>
                        <a:t> 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sz="1000" b="0" i="0" u="none">
                          <a:latin typeface="Lucida Sans"/>
                        </a:rPr>
                        <a:t>Die Tumorresektion </a:t>
                      </a:r>
                      <a:r>
                        <a:rPr sz="1000" b="0" i="0" u="none" dirty="0" err="1">
                          <a:latin typeface="Lucida Sans"/>
                        </a:rPr>
                        <a:t>sollte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als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en</a:t>
                      </a:r>
                      <a:r>
                        <a:rPr sz="1000" b="0" i="0" u="none" dirty="0">
                          <a:latin typeface="Lucida Sans"/>
                        </a:rPr>
                        <a:t>-bloc-</a:t>
                      </a:r>
                      <a:r>
                        <a:rPr sz="1000" b="0" i="0" u="none" dirty="0" err="1">
                          <a:latin typeface="Lucida Sans"/>
                        </a:rPr>
                        <a:t>Resektion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>
                          <a:latin typeface="Lucida Sans"/>
                        </a:rPr>
                        <a:t>des Primärtumors </a:t>
                      </a:r>
                      <a:r>
                        <a:rPr sz="1000" b="0" i="0" u="none" dirty="0" err="1">
                          <a:latin typeface="Lucida Sans"/>
                        </a:rPr>
                        <a:t>erfolgen</a:t>
                      </a:r>
                      <a:r>
                        <a:rPr sz="1000" b="0" i="0" u="none" dirty="0">
                          <a:latin typeface="Lucida Sans"/>
                        </a:rPr>
                        <a:t>. </a:t>
                      </a:r>
                      <a:r>
                        <a:rPr sz="1000" b="0" i="0" u="none" dirty="0" err="1">
                          <a:latin typeface="Lucida Sans"/>
                        </a:rPr>
                        <a:t>Sollte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sichere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en</a:t>
                      </a:r>
                      <a:r>
                        <a:rPr sz="1000" b="0" i="0" u="none" dirty="0">
                          <a:latin typeface="Lucida Sans"/>
                        </a:rPr>
                        <a:t>-bloc </a:t>
                      </a:r>
                      <a:r>
                        <a:rPr sz="1000" b="0" i="0" u="none" dirty="0" err="1">
                          <a:latin typeface="Lucida Sans"/>
                        </a:rPr>
                        <a:t>Resektion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nicht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möglich</a:t>
                      </a:r>
                      <a:r>
                        <a:rPr sz="1000" b="0" i="0" u="none" dirty="0">
                          <a:latin typeface="Lucida Sans"/>
                        </a:rPr>
                        <a:t> sein („Piecemeal“ Technik </a:t>
                      </a:r>
                      <a:r>
                        <a:rPr sz="1000" b="0" i="0" u="none" dirty="0" err="1">
                          <a:latin typeface="Lucida Sans"/>
                        </a:rPr>
                        <a:t>im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Rahmen</a:t>
                      </a:r>
                      <a:r>
                        <a:rPr sz="1000" b="0" i="0" u="none" dirty="0">
                          <a:latin typeface="Lucida Sans"/>
                        </a:rPr>
                        <a:t> der </a:t>
                      </a:r>
                      <a:r>
                        <a:rPr sz="1000" b="0" i="0" u="none" err="1">
                          <a:latin typeface="Lucida Sans"/>
                        </a:rPr>
                        <a:t>transoralen</a:t>
                      </a:r>
                      <a:r>
                        <a:rPr sz="1000" b="0" i="0" u="none">
                          <a:latin typeface="Lucida Sans"/>
                        </a:rPr>
                        <a:t> Chirurgie</a:t>
                      </a:r>
                      <a:r>
                        <a:rPr sz="1000" b="0" i="0" u="none" dirty="0">
                          <a:latin typeface="Lucida Sans"/>
                        </a:rPr>
                        <a:t>, TLM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TORS), </a:t>
                      </a:r>
                      <a:r>
                        <a:rPr sz="1000" b="0" i="0" u="none" dirty="0" err="1">
                          <a:latin typeface="Lucida Sans"/>
                        </a:rPr>
                        <a:t>ist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>
                          <a:latin typeface="Lucida Sans"/>
                        </a:rPr>
                        <a:t>die Übersendung </a:t>
                      </a:r>
                      <a:r>
                        <a:rPr sz="1000" b="0" i="0" u="none" dirty="0" err="1">
                          <a:latin typeface="Lucida Sans"/>
                        </a:rPr>
                        <a:t>separater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Randschnitte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geeignet</a:t>
                      </a:r>
                      <a:r>
                        <a:rPr sz="1000" b="0" i="0" u="none" dirty="0">
                          <a:latin typeface="Lucida Sans"/>
                        </a:rPr>
                        <a:t>, die </a:t>
                      </a:r>
                      <a:r>
                        <a:rPr sz="1000" b="0" i="0" u="none" dirty="0" err="1">
                          <a:latin typeface="Lucida Sans"/>
                        </a:rPr>
                        <a:t>ebenfalls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als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Schnellschnitte</a:t>
                      </a:r>
                      <a:r>
                        <a:rPr sz="1000" b="0" i="0" u="none">
                          <a:latin typeface="Lucida Sans"/>
                        </a:rPr>
                        <a:t> zu </a:t>
                      </a:r>
                      <a:r>
                        <a:rPr sz="1000" b="0" i="0" u="none" dirty="0">
                          <a:latin typeface="Lucida Sans"/>
                        </a:rPr>
                        <a:t>den </a:t>
                      </a:r>
                      <a:r>
                        <a:rPr sz="1000" b="0" i="0" u="none" dirty="0" err="1">
                          <a:latin typeface="Lucida Sans"/>
                        </a:rPr>
                        <a:t>Pathologen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geschickt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In </a:t>
                      </a:r>
                      <a:r>
                        <a:rPr sz="1000" b="0" i="0" u="none" dirty="0" err="1">
                          <a:latin typeface="Lucida Sans"/>
                        </a:rPr>
                        <a:t>diesem</a:t>
                      </a:r>
                      <a:r>
                        <a:rPr sz="1000" b="0" i="0" u="none" dirty="0">
                          <a:latin typeface="Lucida Sans"/>
                        </a:rPr>
                        <a:t> Fall </a:t>
                      </a:r>
                      <a:r>
                        <a:rPr sz="1000" b="0" i="0" u="none" dirty="0" err="1">
                          <a:latin typeface="Lucida Sans"/>
                        </a:rPr>
                        <a:t>sollen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>
                          <a:latin typeface="Lucida Sans"/>
                        </a:rPr>
                        <a:t>die Tumorfragmente </a:t>
                      </a:r>
                      <a:r>
                        <a:rPr sz="1000" b="0" i="0" u="none" err="1">
                          <a:latin typeface="Lucida Sans"/>
                        </a:rPr>
                        <a:t>markiert</a:t>
                      </a:r>
                      <a:r>
                        <a:rPr sz="1000" b="0" i="0" u="none">
                          <a:latin typeface="Lucida Sans"/>
                        </a:rPr>
                        <a:t> und zueinander </a:t>
                      </a:r>
                      <a:r>
                        <a:rPr sz="1000" b="0" i="0" u="none" dirty="0" err="1">
                          <a:latin typeface="Lucida Sans"/>
                        </a:rPr>
                        <a:t>entsprechend</a:t>
                      </a:r>
                      <a:r>
                        <a:rPr sz="1000" b="0" i="0" u="none" dirty="0">
                          <a:latin typeface="Lucida Sans"/>
                        </a:rPr>
                        <a:t> der </a:t>
                      </a:r>
                      <a:r>
                        <a:rPr sz="1000" b="0" i="0" u="none" dirty="0" err="1">
                          <a:latin typeface="Lucida Sans"/>
                        </a:rPr>
                        <a:t>Resektion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angeordnet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 </a:t>
                      </a:r>
                      <a:r>
                        <a:rPr sz="1000" b="0" i="0" u="none">
                          <a:latin typeface="Lucida Sans"/>
                        </a:rPr>
                        <a:t>Die transtumoralen </a:t>
                      </a:r>
                      <a:r>
                        <a:rPr sz="1000" b="0" i="0" u="none" dirty="0" err="1">
                          <a:latin typeface="Lucida Sans"/>
                        </a:rPr>
                        <a:t>Schnittränder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sollen</a:t>
                      </a:r>
                      <a:r>
                        <a:rPr sz="1000" b="0" i="0" u="none" dirty="0">
                          <a:latin typeface="Lucida Sans"/>
                        </a:rPr>
                        <a:t> von </a:t>
                      </a:r>
                      <a:r>
                        <a:rPr sz="1000" b="0" i="0" u="none">
                          <a:latin typeface="Lucida Sans"/>
                        </a:rPr>
                        <a:t>den äußeren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 dirty="0" err="1">
                          <a:latin typeface="Lucida Sans"/>
                        </a:rPr>
                        <a:t>als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Randschnitt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relevanten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Arealen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getrennt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markiert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 Die </a:t>
                      </a:r>
                      <a:r>
                        <a:rPr sz="1000" b="0" i="0" u="none" dirty="0" err="1">
                          <a:latin typeface="Lucida Sans"/>
                        </a:rPr>
                        <a:t>anschließenden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Schnellschnitte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sollen</a:t>
                      </a:r>
                      <a:r>
                        <a:rPr sz="1000" b="0" i="0" u="none">
                          <a:latin typeface="Lucida Sans"/>
                        </a:rPr>
                        <a:t> eindeutig zu </a:t>
                      </a:r>
                      <a:r>
                        <a:rPr sz="1000" b="0" i="0" u="none" dirty="0">
                          <a:latin typeface="Lucida Sans"/>
                        </a:rPr>
                        <a:t>den </a:t>
                      </a:r>
                      <a:r>
                        <a:rPr sz="1000" b="0" i="0" u="none" err="1">
                          <a:latin typeface="Lucida Sans"/>
                        </a:rPr>
                        <a:t>Resektionsrändern</a:t>
                      </a:r>
                      <a:r>
                        <a:rPr sz="1000" b="0" i="0" u="none">
                          <a:latin typeface="Lucida Sans"/>
                        </a:rPr>
                        <a:t> zuzuordnen </a:t>
                      </a:r>
                      <a:r>
                        <a:rPr sz="1000" b="0" i="0" u="none" dirty="0">
                          <a:latin typeface="Lucida Sans"/>
                        </a:rPr>
                        <a:t>sein.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t>Starker Konsens</a:t>
                      </a:r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t>017-082OL-1.0-6.5-2024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000"/>
            </a:pPr>
            <a:r>
              <a:t>Halslevel nach Robbins (siehe Begleittext)</a:t>
            </a:r>
          </a:p>
        </p:txBody>
      </p:sp>
      <p:pic>
        <p:nvPicPr>
          <p:cNvPr id="3" name="Picture 2" descr="2f6f84ee1e4c43bfada94a48523381b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814" y="1890000"/>
            <a:ext cx="3192370" cy="424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3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400" dirty="0" err="1"/>
              <a:t>Kapitel</a:t>
            </a:r>
            <a:r>
              <a:rPr sz="2400" dirty="0"/>
              <a:t> 6: Prognose, </a:t>
            </a:r>
            <a:r>
              <a:rPr sz="2400" dirty="0" err="1"/>
              <a:t>Prädiktoren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6.6</a:t>
            </a:r>
            <a:r>
              <a:rPr sz="1400"/>
              <a:t>: Chirurgischer </a:t>
            </a:r>
            <a:r>
              <a:rPr sz="1400" dirty="0" err="1"/>
              <a:t>Sicherheitsabstand</a:t>
            </a:r>
            <a:endParaRPr sz="1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7920000" cy="112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6.6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Konsensbasiertes Statement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>
                          <a:latin typeface="Lucida Sans"/>
                        </a:rPr>
                        <a:t>Ein sauberer </a:t>
                      </a:r>
                      <a:r>
                        <a:rPr sz="1000" b="0" i="0" u="none" dirty="0" err="1">
                          <a:latin typeface="Lucida Sans"/>
                        </a:rPr>
                        <a:t>Resektionsrand</a:t>
                      </a:r>
                      <a:r>
                        <a:rPr sz="1000" b="0" i="0" u="none" dirty="0">
                          <a:latin typeface="Lucida Sans"/>
                        </a:rPr>
                        <a:t> („clear margin“) </a:t>
                      </a:r>
                      <a:r>
                        <a:rPr sz="1000" b="0" i="0" u="none" dirty="0" err="1">
                          <a:latin typeface="Lucida Sans"/>
                        </a:rPr>
                        <a:t>ist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definiert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als</a:t>
                      </a:r>
                      <a:r>
                        <a:rPr sz="1000" b="0" i="0" u="none" dirty="0">
                          <a:latin typeface="Lucida Sans"/>
                        </a:rPr>
                        <a:t> der </a:t>
                      </a:r>
                      <a:r>
                        <a:rPr sz="1000" b="0" i="0" u="none" dirty="0" err="1">
                          <a:latin typeface="Lucida Sans"/>
                        </a:rPr>
                        <a:t>Abstand</a:t>
                      </a:r>
                      <a:r>
                        <a:rPr sz="1000" b="0" i="0" u="none" dirty="0">
                          <a:latin typeface="Lucida Sans"/>
                        </a:rPr>
                        <a:t> von der </a:t>
                      </a:r>
                      <a:r>
                        <a:rPr sz="1000" b="0" i="0" u="none" err="1">
                          <a:latin typeface="Lucida Sans"/>
                        </a:rPr>
                        <a:t>invasiven</a:t>
                      </a:r>
                      <a:r>
                        <a:rPr sz="1000" b="0" i="0" u="none">
                          <a:latin typeface="Lucida Sans"/>
                        </a:rPr>
                        <a:t> Tumorfront</a:t>
                      </a:r>
                      <a:r>
                        <a:rPr sz="1000" b="0" i="0" u="none" dirty="0">
                          <a:latin typeface="Lucida Sans"/>
                        </a:rPr>
                        <a:t>, der 5 mm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mehr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vom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resezierten</a:t>
                      </a:r>
                      <a:r>
                        <a:rPr sz="1000" b="0" i="0" u="none" dirty="0">
                          <a:latin typeface="Lucida Sans"/>
                        </a:rPr>
                        <a:t> Rand </a:t>
                      </a:r>
                      <a:r>
                        <a:rPr sz="1000" b="0" i="0" u="none" dirty="0" err="1">
                          <a:latin typeface="Lucida Sans"/>
                        </a:rPr>
                        <a:t>entfernt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ist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t>Starker Konsens</a:t>
                      </a:r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t>017-082OL-1.0-6.6-2024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400" dirty="0" err="1"/>
              <a:t>Kapitel</a:t>
            </a:r>
            <a:r>
              <a:rPr sz="2400" dirty="0"/>
              <a:t> 6: Prognose, </a:t>
            </a:r>
            <a:r>
              <a:rPr sz="2400" dirty="0" err="1"/>
              <a:t>Prädiktoren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6.6</a:t>
            </a:r>
            <a:r>
              <a:rPr sz="1400"/>
              <a:t>: Chirurgischer </a:t>
            </a:r>
            <a:r>
              <a:rPr sz="1400" dirty="0" err="1"/>
              <a:t>Sicherheitsabstand</a:t>
            </a:r>
            <a:endParaRPr sz="1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7920000" cy="112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6.7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err="1"/>
                        <a:t>Konsensbasierte</a:t>
                      </a:r>
                      <a:r>
                        <a:t> 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Bei R1-Resektion </a:t>
                      </a:r>
                      <a:r>
                        <a:rPr sz="1000" b="0" i="0" u="none" dirty="0" err="1">
                          <a:latin typeface="Lucida Sans"/>
                        </a:rPr>
                        <a:t>sollte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bei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Möglichkeit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zweizeitige</a:t>
                      </a:r>
                      <a:r>
                        <a:rPr sz="1000" b="0" i="0" u="none">
                          <a:latin typeface="Lucida Sans"/>
                        </a:rPr>
                        <a:t> erneute </a:t>
                      </a:r>
                      <a:r>
                        <a:rPr sz="1000" b="0" i="0" u="none" err="1">
                          <a:latin typeface="Lucida Sans"/>
                        </a:rPr>
                        <a:t>Resektion</a:t>
                      </a:r>
                      <a:r>
                        <a:rPr sz="1000" b="0" i="0" u="none">
                          <a:latin typeface="Lucida Sans"/>
                        </a:rPr>
                        <a:t> durchgeführt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>
                          <a:latin typeface="Lucida Sans"/>
                        </a:rPr>
                        <a:t>, um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abschließende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>
                          <a:latin typeface="Lucida Sans"/>
                        </a:rPr>
                        <a:t>R0-Resektion zu </a:t>
                      </a:r>
                      <a:r>
                        <a:rPr sz="1000" b="0" i="0" u="none" dirty="0" err="1">
                          <a:latin typeface="Lucida Sans"/>
                        </a:rPr>
                        <a:t>erreichen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t>Starker Konsens</a:t>
                      </a:r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t>017-082OL-1.0-6.7-2024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000"/>
              <a:t>Kapitel 7: Klinische Diagnostik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7920000" cy="249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7.1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err="1"/>
                        <a:t>Konsensbasierte</a:t>
                      </a:r>
                      <a:r>
                        <a:t> 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sz="1000" b="0" i="0" u="none" dirty="0">
                          <a:latin typeface="Lucida Sans"/>
                        </a:rPr>
                        <a:t>Eine </a:t>
                      </a:r>
                      <a:r>
                        <a:rPr sz="1000" b="0" i="0" u="none" err="1">
                          <a:latin typeface="Lucida Sans"/>
                        </a:rPr>
                        <a:t>sofortige</a:t>
                      </a:r>
                      <a:r>
                        <a:rPr sz="1000" b="0" i="0" u="none">
                          <a:latin typeface="Lucida Sans"/>
                        </a:rPr>
                        <a:t> Überweisung zu </a:t>
                      </a:r>
                      <a:r>
                        <a:rPr sz="1000" b="0" i="0" u="none" dirty="0" err="1">
                          <a:latin typeface="Lucida Sans"/>
                        </a:rPr>
                        <a:t>einem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entsprechenden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Facharzt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bei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einem</a:t>
                      </a:r>
                      <a:r>
                        <a:rPr sz="1000" b="0" i="0" u="none" dirty="0">
                          <a:latin typeface="Lucida Sans"/>
                        </a:rPr>
                        <a:t> der </a:t>
                      </a:r>
                      <a:r>
                        <a:rPr sz="1000" b="0" i="0" u="none" err="1">
                          <a:latin typeface="Lucida Sans"/>
                        </a:rPr>
                        <a:t>folgenden</a:t>
                      </a:r>
                      <a:r>
                        <a:rPr sz="1000" b="0" i="0" u="none">
                          <a:latin typeface="Lucida Sans"/>
                        </a:rPr>
                        <a:t> Befunde </a:t>
                      </a:r>
                      <a:r>
                        <a:rPr sz="1000" b="0" i="0" u="none" dirty="0" err="1">
                          <a:latin typeface="Lucida Sans"/>
                        </a:rPr>
                        <a:t>erfolgen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 dirty="0" err="1">
                          <a:latin typeface="Lucida Sans"/>
                        </a:rPr>
                        <a:t>wenn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über</a:t>
                      </a:r>
                      <a:r>
                        <a:rPr sz="1000" b="0" i="0" u="none" dirty="0">
                          <a:latin typeface="Lucida Sans"/>
                        </a:rPr>
                        <a:t> vier </a:t>
                      </a:r>
                      <a:r>
                        <a:rPr sz="1000" b="0" i="0" u="none" dirty="0" err="1">
                          <a:latin typeface="Lucida Sans"/>
                        </a:rPr>
                        <a:t>Wochen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anhalten</a:t>
                      </a:r>
                      <a:r>
                        <a:rPr sz="1000" b="0" i="0" u="none" dirty="0">
                          <a:latin typeface="Lucida Sans"/>
                        </a:rPr>
                        <a:t>:</a:t>
                      </a:r>
                    </a:p>
                    <a:p>
                      <a:pPr marL="171450" indent="-171450">
                        <a:buChar char="•"/>
                      </a:pPr>
                      <a:r>
                        <a:rPr sz="1000" b="0" i="0" u="none">
                          <a:latin typeface="Lucida Sans"/>
                        </a:rPr>
                        <a:t>Blutbeimengungen </a:t>
                      </a:r>
                      <a:r>
                        <a:rPr sz="1000" b="0" i="0" u="none" dirty="0" err="1">
                          <a:latin typeface="Lucida Sans"/>
                        </a:rPr>
                        <a:t>im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Speichel</a:t>
                      </a:r>
                      <a:endParaRPr sz="1000" b="0" i="0" u="none" dirty="0">
                        <a:latin typeface="Lucida Sans"/>
                      </a:endParaRPr>
                    </a:p>
                    <a:p>
                      <a:pPr marL="171450" indent="-171450">
                        <a:buChar char="•"/>
                      </a:pPr>
                      <a:r>
                        <a:rPr sz="1000" b="0" i="0" u="none" dirty="0" err="1">
                          <a:latin typeface="Lucida Sans"/>
                        </a:rPr>
                        <a:t>Heiserkeit</a:t>
                      </a:r>
                      <a:endParaRPr sz="1000" b="0" i="0" u="none" dirty="0">
                        <a:latin typeface="Lucida Sans"/>
                      </a:endParaRPr>
                    </a:p>
                    <a:p>
                      <a:pPr marL="171450" indent="-171450">
                        <a:buChar char="•"/>
                      </a:pPr>
                      <a:r>
                        <a:rPr sz="1000" b="0" i="0" u="none" dirty="0" err="1">
                          <a:latin typeface="Lucida Sans"/>
                        </a:rPr>
                        <a:t>Schwierigkeiten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beim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Sprechen</a:t>
                      </a:r>
                      <a:r>
                        <a:rPr sz="1000" b="0" i="0" u="none">
                          <a:latin typeface="Lucida Sans"/>
                        </a:rPr>
                        <a:t> und </a:t>
                      </a:r>
                      <a:r>
                        <a:rPr sz="1000" b="0" i="0" u="none" dirty="0" err="1">
                          <a:latin typeface="Lucida Sans"/>
                        </a:rPr>
                        <a:t>Atmen</a:t>
                      </a:r>
                      <a:endParaRPr sz="1000" b="0" i="0" u="none" dirty="0">
                        <a:latin typeface="Lucida Sans"/>
                      </a:endParaRPr>
                    </a:p>
                    <a:p>
                      <a:pPr marL="171450" indent="-171450">
                        <a:buChar char="•"/>
                      </a:pPr>
                      <a:r>
                        <a:rPr sz="1000" b="0" i="0" u="none" dirty="0" err="1">
                          <a:latin typeface="Lucida Sans"/>
                        </a:rPr>
                        <a:t>persistierendes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 dirty="0" err="1">
                          <a:latin typeface="Lucida Sans"/>
                        </a:rPr>
                        <a:t>speziell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einseitiges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Fremdkörpergefühl</a:t>
                      </a:r>
                      <a:endParaRPr sz="1000" b="0" i="0" u="none" dirty="0">
                        <a:latin typeface="Lucida Sans"/>
                      </a:endParaRPr>
                    </a:p>
                    <a:p>
                      <a:pPr marL="171450" indent="-171450">
                        <a:buChar char="•"/>
                      </a:pPr>
                      <a:r>
                        <a:rPr sz="1000" b="0" i="0" u="none" dirty="0" err="1">
                          <a:latin typeface="Lucida Sans"/>
                        </a:rPr>
                        <a:t>Schmerzen</a:t>
                      </a:r>
                      <a:r>
                        <a:rPr sz="1000" b="0" i="0" u="none" dirty="0">
                          <a:latin typeface="Lucida Sans"/>
                        </a:rPr>
                        <a:t>, ins </a:t>
                      </a:r>
                      <a:r>
                        <a:rPr sz="1000" b="0" i="0" u="none" err="1">
                          <a:latin typeface="Lucida Sans"/>
                        </a:rPr>
                        <a:t>Ohr</a:t>
                      </a:r>
                      <a:r>
                        <a:rPr sz="1000" b="0" i="0" u="none">
                          <a:latin typeface="Lucida Sans"/>
                        </a:rPr>
                        <a:t> ausstrahlend</a:t>
                      </a:r>
                      <a:endParaRPr sz="1000" b="0" i="0" u="none" dirty="0">
                        <a:latin typeface="Lucida Sans"/>
                      </a:endParaRPr>
                    </a:p>
                    <a:p>
                      <a:pPr marL="171450" indent="-171450">
                        <a:buChar char="•"/>
                      </a:pPr>
                      <a:r>
                        <a:rPr sz="1000" b="0" i="0" u="none">
                          <a:latin typeface="Lucida Sans"/>
                        </a:rPr>
                        <a:t>Schluckstörungen und</a:t>
                      </a:r>
                      <a:r>
                        <a:rPr sz="1000" b="0" i="0" u="none" dirty="0">
                          <a:latin typeface="Lucida Sans"/>
                        </a:rPr>
                        <a:t>/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Schmerzen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beim</a:t>
                      </a:r>
                      <a:r>
                        <a:rPr sz="1000" b="0" i="0" u="none">
                          <a:latin typeface="Lucida Sans"/>
                        </a:rPr>
                        <a:t> Schlucken</a:t>
                      </a:r>
                      <a:endParaRPr sz="1000" b="0" i="0" u="none" dirty="0">
                        <a:latin typeface="Lucida Sans"/>
                      </a:endParaRPr>
                    </a:p>
                    <a:p>
                      <a:pPr marL="171450" indent="-171450">
                        <a:buChar char="•"/>
                      </a:pPr>
                      <a:r>
                        <a:rPr sz="1000" b="0" i="0" u="none">
                          <a:latin typeface="Lucida Sans"/>
                        </a:rPr>
                        <a:t>unklares Bluthusten</a:t>
                      </a:r>
                      <a:endParaRPr sz="1000" b="0" i="0" u="none" dirty="0">
                        <a:latin typeface="Lucida Sans"/>
                      </a:endParaRPr>
                    </a:p>
                    <a:p>
                      <a:pPr marL="171450" indent="-171450">
                        <a:buChar char="•"/>
                      </a:pPr>
                      <a:r>
                        <a:rPr sz="1000" b="0" i="0" u="none">
                          <a:latin typeface="Lucida Sans"/>
                        </a:rPr>
                        <a:t>Schwellung </a:t>
                      </a:r>
                      <a:r>
                        <a:rPr sz="1000" b="0" i="0" u="none" dirty="0">
                          <a:latin typeface="Lucida Sans"/>
                        </a:rPr>
                        <a:t>am Hals</a:t>
                      </a:r>
                    </a:p>
                    <a:p>
                      <a:pPr marL="171450" indent="-171450">
                        <a:buChar char="•"/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 err="1">
                          <a:latin typeface="Lucida Sans"/>
                        </a:rPr>
                        <a:t>Foetor</a:t>
                      </a:r>
                      <a:r>
                        <a:rPr sz="1000" b="0" i="0" u="none" dirty="0">
                          <a:latin typeface="Lucida Sans"/>
                        </a:rPr>
                        <a:t> ex ore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t>Starker Konsens</a:t>
                      </a:r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t>017-082OL-1.0-7.1-2024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43912E-B0E6-0FCB-3302-08C7722A5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Leitlinien-Steckbrief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47D2E25A-C3B3-7AE6-BD96-B6F577368A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989666"/>
              </p:ext>
            </p:extLst>
          </p:nvPr>
        </p:nvGraphicFramePr>
        <p:xfrm>
          <a:off x="307504" y="1684930"/>
          <a:ext cx="8772996" cy="4092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70420">
                  <a:extLst>
                    <a:ext uri="{9D8B030D-6E8A-4147-A177-3AD203B41FA5}">
                      <a16:colId xmlns:a16="http://schemas.microsoft.com/office/drawing/2014/main" val="1406973512"/>
                    </a:ext>
                  </a:extLst>
                </a:gridCol>
                <a:gridCol w="6002576">
                  <a:extLst>
                    <a:ext uri="{9D8B030D-6E8A-4147-A177-3AD203B41FA5}">
                      <a16:colId xmlns:a16="http://schemas.microsoft.com/office/drawing/2014/main" val="1529656610"/>
                    </a:ext>
                  </a:extLst>
                </a:gridCol>
              </a:tblGrid>
              <a:tr h="410638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de-DE" b="1"/>
                        <a:t>Autoren</a:t>
                      </a:r>
                      <a:r>
                        <a:rPr lang="de-DE" b="1" dirty="0"/>
                        <a:t>/</a:t>
                      </a:r>
                      <a:r>
                        <a:rPr lang="de-DE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Beteiligte</a:t>
                      </a:r>
                      <a:r>
                        <a:rPr lang="de-DE" b="1" dirty="0"/>
                        <a:t>: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Koordinatoren der Leitlinie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41 </a:t>
                      </a:r>
                      <a:r>
                        <a: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Autorinnen</a:t>
                      </a:r>
                      <a:r>
                        <a:t> und Autoren</a:t>
                      </a:r>
                      <a:endParaRPr lang="de-D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700"/>
                        </a:spcAft>
                        <a:defRPr sz="1400"/>
                      </a:pPr>
                      <a:r>
                        <a:rPr lang="de-DE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Prof. Dr. Andreas </a:t>
                      </a:r>
                      <a:r>
                        <a:rPr lang="de-DE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Dietz (Universitätsklinikum </a:t>
                      </a:r>
                      <a:r>
                        <a:rPr lang="de-DE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Leipzig)  </a:t>
                      </a:r>
                    </a:p>
                    <a:p>
                      <a:pPr>
                        <a:spcAft>
                          <a:spcPts val="700"/>
                        </a:spcAft>
                        <a:defRPr sz="1400"/>
                      </a:pPr>
                      <a:r>
                        <a:rPr lang="de-DE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Prof. Dr. </a:t>
                      </a:r>
                      <a:r>
                        <a:rPr lang="de-DE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Wilfried Budach (Universitätsmedizin </a:t>
                      </a:r>
                      <a:r>
                        <a:rPr lang="de-DE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Düsseldorf)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736096"/>
                  </a:ext>
                </a:extLst>
              </a:tr>
              <a:tr h="1243022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de-DE" b="1"/>
                        <a:t>Herausgeber</a:t>
                      </a:r>
                      <a:r>
                        <a:rPr lang="de-DE" b="1" dirty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de-DE" dirty="0"/>
                        <a:t>Leitlinienprogramm Onkologie: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3604331"/>
                  </a:ext>
                </a:extLst>
              </a:tr>
              <a:tr h="410638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de-DE" b="1"/>
                        <a:t>Finanzierung</a:t>
                      </a:r>
                      <a:r>
                        <a:rPr lang="de-DE" b="1" dirty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/>
                      </a:pPr>
                      <a:r>
                        <a:rPr sz="1800"/>
                        <a:t>Deutsche </a:t>
                      </a:r>
                      <a:r>
                        <a:rPr sz="1800" dirty="0" err="1"/>
                        <a:t>Krebshilfe</a:t>
                      </a:r>
                      <a:r>
                        <a:rPr sz="1800" dirty="0"/>
                        <a:t> (DKH)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707253"/>
                  </a:ext>
                </a:extLst>
              </a:tr>
              <a:tr h="41063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/>
                        <a:t>Federführende Fachgesellschaften:</a:t>
                      </a: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700"/>
                        </a:spcAft>
                        <a:defRPr sz="1400"/>
                      </a:pPr>
                      <a:endParaRPr dirty="0"/>
                    </a:p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840373"/>
                  </a:ext>
                </a:extLst>
              </a:tr>
            </a:tbl>
          </a:graphicData>
        </a:graphic>
      </p:graphicFrame>
      <p:pic>
        <p:nvPicPr>
          <p:cNvPr id="4" name="Grafik 3" descr="Onkologie_Logo_RGB.jpg">
            <a:extLst>
              <a:ext uri="{FF2B5EF4-FFF2-40B4-BE49-F238E27FC236}">
                <a16:creationId xmlns:a16="http://schemas.microsoft.com/office/drawing/2014/main" id="{6ED2B013-07E2-7C5A-0207-1FB5D0869AAB}"/>
              </a:ext>
            </a:extLst>
          </p:cNvPr>
          <p:cNvPicPr/>
          <p:nvPr/>
        </p:nvPicPr>
        <p:blipFill rotWithShape="1">
          <a:blip r:embed="rId2"/>
          <a:srcRect l="9051" r="52362" b="-3238"/>
          <a:stretch/>
        </p:blipFill>
        <p:spPr>
          <a:xfrm>
            <a:off x="3083298" y="3267544"/>
            <a:ext cx="5719662" cy="648072"/>
          </a:xfrm>
          <a:prstGeom prst="rect">
            <a:avLst/>
          </a:prstGeom>
        </p:spPr>
      </p:pic>
      <p:pic>
        <p:nvPicPr>
          <p:cNvPr id="5" name="Picture 4" descr="4c62b52e43f440c7addc12651655678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4519061"/>
            <a:ext cx="1738033" cy="923330"/>
          </a:xfrm>
          <a:prstGeom prst="rect">
            <a:avLst/>
          </a:prstGeom>
        </p:spPr>
      </p:pic>
      <p:pic>
        <p:nvPicPr>
          <p:cNvPr id="6" name="Picture 5" descr="0f6fb817852e47ce831b510bea1faae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5547" y="5489355"/>
            <a:ext cx="4874453" cy="514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3960000" y="4567536"/>
            <a:ext cx="51994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Deutsche </a:t>
            </a:r>
            <a:r>
              <a:rPr dirty="0"/>
              <a:t>Gesellschaft </a:t>
            </a:r>
            <a:r>
              <a:t>für Hals-Nasen-Ohren-Heilkunde</a:t>
            </a:r>
            <a:r>
              <a:rPr dirty="0"/>
              <a:t>, </a:t>
            </a:r>
            <a:r>
              <a:t>Kopf- und Hals-Chirurgie </a:t>
            </a:r>
            <a:r>
              <a:rPr dirty="0"/>
              <a:t>(DGHNOKHC)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5" action="ppaction://hlinksldjump"/>
              </a:rPr>
              <a:t>Inhaltsverzeichnis</a:t>
            </a:r>
          </a:p>
        </p:txBody>
      </p:sp>
    </p:spTree>
    <p:extLst>
      <p:ext uri="{BB962C8B-B14F-4D97-AF65-F5344CB8AC3E}">
        <p14:creationId xmlns:p14="http://schemas.microsoft.com/office/powerpoint/2010/main" val="41300592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400" dirty="0" err="1"/>
              <a:t>Kapitel</a:t>
            </a:r>
            <a:r>
              <a:rPr sz="2400" dirty="0"/>
              <a:t> 7: </a:t>
            </a:r>
            <a:r>
              <a:rPr sz="2400" dirty="0" err="1"/>
              <a:t>Klinische</a:t>
            </a:r>
            <a:r>
              <a:rPr sz="2400" dirty="0"/>
              <a:t> </a:t>
            </a:r>
            <a:r>
              <a:rPr sz="2400" dirty="0" err="1"/>
              <a:t>Diagnostik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7.3</a:t>
            </a:r>
            <a:r>
              <a:rPr sz="1400"/>
              <a:t>: Bildgebung</a:t>
            </a:r>
            <a:endParaRPr sz="1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7920000" cy="112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7.2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err="1"/>
                        <a:t>Konsensbasierte</a:t>
                      </a:r>
                      <a:r>
                        <a:t> 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>
                          <a:latin typeface="Lucida Sans"/>
                        </a:rPr>
                        <a:t>Zur Festlegung </a:t>
                      </a:r>
                      <a:r>
                        <a:rPr sz="1000" b="0" i="0" u="none" dirty="0">
                          <a:latin typeface="Lucida Sans"/>
                        </a:rPr>
                        <a:t>der </a:t>
                      </a:r>
                      <a:r>
                        <a:rPr sz="1000" b="0" i="0" u="none" err="1">
                          <a:latin typeface="Lucida Sans"/>
                        </a:rPr>
                        <a:t>lokalen</a:t>
                      </a:r>
                      <a:r>
                        <a:rPr sz="1000" b="0" i="0" u="none">
                          <a:latin typeface="Lucida Sans"/>
                        </a:rPr>
                        <a:t> Ausdehnung </a:t>
                      </a:r>
                      <a:r>
                        <a:rPr sz="1000" b="0" i="0" u="none" dirty="0" err="1">
                          <a:latin typeface="Lucida Sans"/>
                        </a:rPr>
                        <a:t>eines</a:t>
                      </a:r>
                      <a:r>
                        <a:rPr sz="1000" b="0" i="0" u="none" dirty="0">
                          <a:latin typeface="Lucida Sans"/>
                        </a:rPr>
                        <a:t> Oro- </a:t>
                      </a:r>
                      <a:r>
                        <a:rPr sz="1000" b="0" i="0" u="none" dirty="0" err="1">
                          <a:latin typeface="Lucida Sans"/>
                        </a:rPr>
                        <a:t>bzw</a:t>
                      </a:r>
                      <a:r>
                        <a:rPr sz="1000" b="0" i="0" u="none" dirty="0">
                          <a:latin typeface="Lucida Sans"/>
                        </a:rPr>
                        <a:t>. </a:t>
                      </a:r>
                      <a:r>
                        <a:rPr sz="1000" b="0" i="0" u="none" dirty="0" err="1">
                          <a:latin typeface="Lucida Sans"/>
                        </a:rPr>
                        <a:t>Hypopharynxkarzinoms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CT (</a:t>
                      </a:r>
                      <a:r>
                        <a:rPr sz="1000" b="0" i="0" u="none" dirty="0" err="1">
                          <a:latin typeface="Lucida Sans"/>
                        </a:rPr>
                        <a:t>kontrastverstärkt</a:t>
                      </a:r>
                      <a:r>
                        <a:rPr sz="1000" b="0" i="0" u="none" dirty="0">
                          <a:latin typeface="Lucida Sans"/>
                        </a:rPr>
                        <a:t>)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>
                          <a:latin typeface="Lucida Sans"/>
                        </a:rPr>
                        <a:t>MRT durchgeführt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t>Starker Konsens</a:t>
                      </a:r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t>017-082OL-1.0-7.2-2024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400" dirty="0" err="1"/>
              <a:t>Kapitel</a:t>
            </a:r>
            <a:r>
              <a:rPr sz="2400" dirty="0"/>
              <a:t> 7: </a:t>
            </a:r>
            <a:r>
              <a:rPr sz="2400" dirty="0" err="1"/>
              <a:t>Klinische</a:t>
            </a:r>
            <a:r>
              <a:rPr sz="2400" dirty="0"/>
              <a:t> </a:t>
            </a:r>
            <a:r>
              <a:rPr sz="2400" dirty="0" err="1"/>
              <a:t>Diagnostik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7.3</a:t>
            </a:r>
            <a:r>
              <a:rPr sz="1400"/>
              <a:t>: Bildgebung</a:t>
            </a:r>
            <a:endParaRPr sz="1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7920000" cy="112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7.3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err="1"/>
                        <a:t>Konsensbasierte</a:t>
                      </a:r>
                      <a:r>
                        <a:t> 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>
                          <a:latin typeface="Lucida Sans"/>
                        </a:rPr>
                        <a:t>Um Verfälschungen </a:t>
                      </a:r>
                      <a:r>
                        <a:rPr sz="1000" b="0" i="0" u="none" dirty="0">
                          <a:latin typeface="Lucida Sans"/>
                        </a:rPr>
                        <a:t>des </a:t>
                      </a:r>
                      <a:r>
                        <a:rPr sz="1000" b="0" i="0" u="none" dirty="0" err="1">
                          <a:latin typeface="Lucida Sans"/>
                        </a:rPr>
                        <a:t>Kontrastmittelverhaltens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>
                          <a:latin typeface="Lucida Sans"/>
                        </a:rPr>
                        <a:t>am Primärtumor zu </a:t>
                      </a:r>
                      <a:r>
                        <a:rPr sz="1000" b="0" i="0" u="none" dirty="0" err="1">
                          <a:latin typeface="Lucida Sans"/>
                        </a:rPr>
                        <a:t>vermeiden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 dirty="0" err="1">
                          <a:latin typeface="Lucida Sans"/>
                        </a:rPr>
                        <a:t>sollte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>
                          <a:latin typeface="Lucida Sans"/>
                        </a:rPr>
                        <a:t>die Tumorbiopsie </a:t>
                      </a:r>
                      <a:r>
                        <a:rPr sz="1000" b="0" i="0" u="none" dirty="0">
                          <a:latin typeface="Lucida Sans"/>
                        </a:rPr>
                        <a:t>erst </a:t>
                      </a:r>
                      <a:r>
                        <a:rPr sz="1000" b="0" i="0" u="none" err="1">
                          <a:latin typeface="Lucida Sans"/>
                        </a:rPr>
                        <a:t>nach</a:t>
                      </a:r>
                      <a:r>
                        <a:rPr sz="1000" b="0" i="0" u="none">
                          <a:latin typeface="Lucida Sans"/>
                        </a:rPr>
                        <a:t> Durchführung der Schichtbildgebung </a:t>
                      </a:r>
                      <a:r>
                        <a:rPr sz="1000" b="0" i="0" u="none" dirty="0" err="1">
                          <a:latin typeface="Lucida Sans"/>
                        </a:rPr>
                        <a:t>erfolgen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t>Starker Konsens</a:t>
                      </a:r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t>017-082OL-1.0-7.3-2024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400" dirty="0" err="1"/>
              <a:t>Kapitel</a:t>
            </a:r>
            <a:r>
              <a:rPr sz="2400" dirty="0"/>
              <a:t> 7: </a:t>
            </a:r>
            <a:r>
              <a:rPr sz="2400" dirty="0" err="1"/>
              <a:t>Klinische</a:t>
            </a:r>
            <a:r>
              <a:rPr sz="2400" dirty="0"/>
              <a:t> </a:t>
            </a:r>
            <a:r>
              <a:rPr sz="2400" dirty="0" err="1"/>
              <a:t>Diagnostik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7.3</a:t>
            </a:r>
            <a:r>
              <a:rPr sz="1400"/>
              <a:t>: Bildgebung</a:t>
            </a:r>
            <a:endParaRPr sz="1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7920000" cy="112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7.4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err="1"/>
                        <a:t>Konsensbasierte</a:t>
                      </a:r>
                      <a:r>
                        <a:t> 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>
                          <a:latin typeface="Lucida Sans"/>
                        </a:rPr>
                        <a:t>Bei zu </a:t>
                      </a:r>
                      <a:r>
                        <a:rPr sz="1000" b="0" i="0" u="none" dirty="0" err="1">
                          <a:latin typeface="Lucida Sans"/>
                        </a:rPr>
                        <a:t>erwartenden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Artefakten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Bereich</a:t>
                      </a:r>
                      <a:r>
                        <a:rPr sz="1000" b="0" i="0" u="none" dirty="0">
                          <a:latin typeface="Lucida Sans"/>
                        </a:rPr>
                        <a:t> des </a:t>
                      </a:r>
                      <a:r>
                        <a:rPr sz="1000" b="0" i="0" u="none">
                          <a:latin typeface="Lucida Sans"/>
                        </a:rPr>
                        <a:t>Oropharynx durch </a:t>
                      </a:r>
                      <a:r>
                        <a:rPr sz="1000" b="0" i="0" u="none" dirty="0" err="1">
                          <a:latin typeface="Lucida Sans"/>
                        </a:rPr>
                        <a:t>Metall</a:t>
                      </a:r>
                      <a:r>
                        <a:rPr sz="1000" b="0" i="0" u="none" dirty="0">
                          <a:latin typeface="Lucida Sans"/>
                        </a:rPr>
                        <a:t> in </a:t>
                      </a:r>
                      <a:r>
                        <a:rPr sz="1000" b="0" i="0" u="none">
                          <a:latin typeface="Lucida Sans"/>
                        </a:rPr>
                        <a:t>der Mundhöhle </a:t>
                      </a:r>
                      <a:r>
                        <a:rPr sz="1000" b="0" i="0" u="none" dirty="0" err="1">
                          <a:latin typeface="Lucida Sans"/>
                        </a:rPr>
                        <a:t>sollte</a:t>
                      </a:r>
                      <a:r>
                        <a:rPr sz="1000" b="0" i="0" u="none" dirty="0">
                          <a:latin typeface="Lucida Sans"/>
                        </a:rPr>
                        <a:t> die MRT der </a:t>
                      </a:r>
                      <a:r>
                        <a:rPr sz="1000" b="0" i="0" u="none">
                          <a:latin typeface="Lucida Sans"/>
                        </a:rPr>
                        <a:t>CT zur Beurteilung des Primärtumors </a:t>
                      </a:r>
                      <a:r>
                        <a:rPr sz="1000" b="0" i="0" u="none" dirty="0" err="1">
                          <a:latin typeface="Lucida Sans"/>
                        </a:rPr>
                        <a:t>vorgezogen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t>Starker Konsens</a:t>
                      </a:r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t>017-082OL-1.0-7.4-2024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400" dirty="0" err="1"/>
              <a:t>Kapitel</a:t>
            </a:r>
            <a:r>
              <a:rPr sz="2400" dirty="0"/>
              <a:t> 7: </a:t>
            </a:r>
            <a:r>
              <a:rPr sz="2400" dirty="0" err="1"/>
              <a:t>Klinische</a:t>
            </a:r>
            <a:r>
              <a:rPr sz="2400" dirty="0"/>
              <a:t> </a:t>
            </a:r>
            <a:r>
              <a:rPr sz="2400" dirty="0" err="1"/>
              <a:t>Diagnostik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7.3</a:t>
            </a:r>
            <a:r>
              <a:rPr sz="1400"/>
              <a:t>: Bildgebung</a:t>
            </a:r>
            <a:endParaRPr sz="1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7920000" cy="112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7.5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err="1"/>
                        <a:t>Konsensbasierte</a:t>
                      </a:r>
                      <a:r>
                        <a:t> 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Bei </a:t>
                      </a:r>
                      <a:r>
                        <a:rPr sz="1000" b="0" i="0" u="none" dirty="0" err="1">
                          <a:latin typeface="Lucida Sans"/>
                        </a:rPr>
                        <a:t>lokoregionär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fortgeschrittenen</a:t>
                      </a:r>
                      <a:r>
                        <a:rPr sz="1000" b="0" i="0" u="none">
                          <a:latin typeface="Lucida Sans"/>
                        </a:rPr>
                        <a:t> Tumoren </a:t>
                      </a:r>
                      <a:r>
                        <a:rPr sz="1000" b="0" i="0" u="none" dirty="0" err="1">
                          <a:latin typeface="Lucida Sans"/>
                        </a:rPr>
                        <a:t>sollte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vor</a:t>
                      </a:r>
                      <a:r>
                        <a:rPr sz="1000" b="0" i="0" u="none">
                          <a:latin typeface="Lucida Sans"/>
                        </a:rPr>
                        <a:t> funktionseinschränkenden </a:t>
                      </a:r>
                      <a:r>
                        <a:rPr sz="1000" b="0" i="0" u="none" dirty="0" err="1">
                          <a:latin typeface="Lucida Sans"/>
                        </a:rPr>
                        <a:t>Therapiemaßnahmen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</a:t>
                      </a:r>
                      <a:r>
                        <a:rPr sz="1000" b="0" i="0" u="none" dirty="0">
                          <a:latin typeface="Lucida Sans"/>
                        </a:rPr>
                        <a:t> FDG-PET/</a:t>
                      </a:r>
                      <a:r>
                        <a:rPr sz="1000" b="0" i="0" u="none">
                          <a:latin typeface="Lucida Sans"/>
                        </a:rPr>
                        <a:t>CT zum Ausschluss </a:t>
                      </a:r>
                      <a:r>
                        <a:rPr sz="1000" b="0" i="0" u="none" dirty="0">
                          <a:latin typeface="Lucida Sans"/>
                        </a:rPr>
                        <a:t>von </a:t>
                      </a:r>
                      <a:r>
                        <a:rPr sz="1000" b="0" i="0" u="none" err="1">
                          <a:latin typeface="Lucida Sans"/>
                        </a:rPr>
                        <a:t>Fernmetastasen</a:t>
                      </a:r>
                      <a:r>
                        <a:rPr sz="1000" b="0" i="0" u="none">
                          <a:latin typeface="Lucida Sans"/>
                        </a:rPr>
                        <a:t> durchgefü</a:t>
                      </a:r>
                      <a:r>
                        <a:rPr sz="1000" b="0" i="0" u="none" dirty="0" err="1">
                          <a:latin typeface="Lucida Sans"/>
                        </a:rPr>
                        <a:t>hrt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t>Starker Konsens</a:t>
                      </a:r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t>017-082OL-1.0-7.5-2024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400" dirty="0" err="1"/>
              <a:t>Kapitel</a:t>
            </a:r>
            <a:r>
              <a:rPr sz="2400" dirty="0"/>
              <a:t> 7: </a:t>
            </a:r>
            <a:r>
              <a:rPr sz="2400" dirty="0" err="1"/>
              <a:t>Klinische</a:t>
            </a:r>
            <a:r>
              <a:rPr sz="2400" dirty="0"/>
              <a:t> </a:t>
            </a:r>
            <a:r>
              <a:rPr sz="2400" dirty="0" err="1"/>
              <a:t>Diagnostik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7.3</a:t>
            </a:r>
            <a:r>
              <a:rPr sz="1400"/>
              <a:t>: Bildgebung</a:t>
            </a:r>
            <a:endParaRPr sz="1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7920000" cy="203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7.6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Evidenzbasiertes Statement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ST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Die PET-CT hat </a:t>
                      </a:r>
                      <a:r>
                        <a:rPr sz="1000" b="0" i="0" u="none" dirty="0" err="1">
                          <a:latin typeface="Lucida Sans"/>
                        </a:rPr>
                        <a:t>keinen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Stellenwert</a:t>
                      </a:r>
                      <a:r>
                        <a:rPr sz="1000" b="0" i="0" u="none" dirty="0">
                          <a:latin typeface="Lucida Sans"/>
                        </a:rPr>
                        <a:t> in der </a:t>
                      </a:r>
                      <a:r>
                        <a:rPr sz="1000" b="0" i="0" u="none" dirty="0" err="1">
                          <a:latin typeface="Lucida Sans"/>
                        </a:rPr>
                        <a:t>Primärdiagnostik</a:t>
                      </a:r>
                      <a:r>
                        <a:rPr sz="1000" b="0" i="0" u="none" dirty="0">
                          <a:latin typeface="Lucida Sans"/>
                        </a:rPr>
                        <a:t> der </a:t>
                      </a:r>
                      <a:r>
                        <a:rPr sz="1000" b="0" i="0" u="none" err="1">
                          <a:latin typeface="Lucida Sans"/>
                        </a:rPr>
                        <a:t>lokalen</a:t>
                      </a:r>
                      <a:r>
                        <a:rPr sz="1000" b="0" i="0" u="none">
                          <a:latin typeface="Lucida Sans"/>
                        </a:rPr>
                        <a:t> Ausdehnung </a:t>
                      </a:r>
                      <a:r>
                        <a:rPr sz="1000" b="0" i="0" u="none" dirty="0" err="1">
                          <a:latin typeface="Lucida Sans"/>
                        </a:rPr>
                        <a:t>eines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bekannten</a:t>
                      </a:r>
                      <a:r>
                        <a:rPr sz="1000" b="0" i="0" u="none" dirty="0">
                          <a:latin typeface="Lucida Sans"/>
                        </a:rPr>
                        <a:t> Oro- </a:t>
                      </a:r>
                      <a:r>
                        <a:rPr sz="1000" b="0" i="0" u="none" dirty="0" err="1">
                          <a:latin typeface="Lucida Sans"/>
                        </a:rPr>
                        <a:t>bzw</a:t>
                      </a:r>
                      <a:r>
                        <a:rPr sz="1000" b="0" i="0" u="none" dirty="0">
                          <a:latin typeface="Lucida Sans"/>
                        </a:rPr>
                        <a:t>. </a:t>
                      </a:r>
                      <a:r>
                        <a:rPr sz="1000" b="0" i="0" u="none" dirty="0" err="1">
                          <a:latin typeface="Lucida Sans"/>
                        </a:rPr>
                        <a:t>Hypopharynxkarzinoms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Level of Evidence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800" b="0" dirty="0">
                          <a:latin typeface="Lucida Sans"/>
                        </a:rPr>
                        <a:t>2+ - </a:t>
                      </a:r>
                      <a:r>
                        <a:rPr sz="800" b="0">
                          <a:latin typeface="Lucida Sans"/>
                        </a:rPr>
                        <a:t>S3 Leitlinienadaptierung - Mundhöhlenkarzinom</a:t>
                      </a:r>
                      <a:r>
                        <a:rPr sz="800" b="0" dirty="0">
                          <a:latin typeface="Lucida Sans"/>
                        </a:rPr>
                        <a:t>, Version 3.0 2021(6.8)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Literatur</a:t>
                      </a:r>
                      <a:endParaRPr dirty="0"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dirty="0">
                          <a:solidFill>
                            <a:srgbClr val="F7BF66"/>
                          </a:solidFill>
                          <a:hlinkClick r:id="rId2"/>
                        </a:rPr>
                        <a:t>[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2"/>
                        </a:rPr>
                        <a:t>Goerres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2"/>
                        </a:rPr>
                        <a:t>, GW 2005]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3"/>
                        </a:rPr>
                        <a:t>[Yen, TC 2005]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4"/>
                        </a:rPr>
                        <a:t>[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4"/>
                        </a:rPr>
                        <a:t>Hafidh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4"/>
                        </a:rPr>
                        <a:t>, MA 2006]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5"/>
                        </a:rPr>
                        <a:t>[Wax, MK 2003]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6"/>
                        </a:rPr>
                        <a:t>[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6"/>
                        </a:rPr>
                        <a:t>Krabbe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6"/>
                        </a:rPr>
                        <a:t>, CA 2008]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7"/>
                        </a:rPr>
                        <a:t>[Nahmias, C 2007]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8"/>
                        </a:rPr>
                        <a:t>[Seitz, O 2009]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9"/>
                        </a:rPr>
                        <a:t>S3-Leitlinie </a:t>
                      </a:r>
                      <a:r>
                        <a:rPr sz="1000" err="1">
                          <a:solidFill>
                            <a:srgbClr val="F7BF66"/>
                          </a:solidFill>
                          <a:hlinkClick r:id="rId9"/>
                        </a:rPr>
                        <a:t>Diagnostik</a:t>
                      </a:r>
                      <a:r>
                        <a:rPr sz="1000">
                          <a:solidFill>
                            <a:srgbClr val="F7BF66"/>
                          </a:solidFill>
                          <a:hlinkClick r:id="rId9"/>
                        </a:rPr>
                        <a:t> und 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9"/>
                        </a:rPr>
                        <a:t>Therapie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9"/>
                        </a:rPr>
                        <a:t> </a:t>
                      </a:r>
                      <a:r>
                        <a:rPr sz="1000">
                          <a:solidFill>
                            <a:srgbClr val="F7BF66"/>
                          </a:solidFill>
                          <a:hlinkClick r:id="rId9"/>
                        </a:rPr>
                        <a:t>des Mundhöhlenkarzinoms. AWMF-Registernummer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9"/>
                        </a:rPr>
                        <a:t>: 007/100OL, 2021. Version 3.0 :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t>Starker Konsens</a:t>
                      </a:r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t>017-082OL-1.0-7.6-2024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10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400" dirty="0" err="1"/>
              <a:t>Kapitel</a:t>
            </a:r>
            <a:r>
              <a:rPr sz="2400" dirty="0"/>
              <a:t> 7: </a:t>
            </a:r>
            <a:r>
              <a:rPr sz="2400" dirty="0" err="1"/>
              <a:t>Klinische</a:t>
            </a:r>
            <a:r>
              <a:rPr sz="2400" dirty="0"/>
              <a:t> </a:t>
            </a:r>
            <a:r>
              <a:rPr sz="2400" dirty="0" err="1"/>
              <a:t>Diagnostik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7.3</a:t>
            </a:r>
            <a:r>
              <a:rPr sz="1400"/>
              <a:t>: Bildgebung</a:t>
            </a:r>
            <a:endParaRPr sz="1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7920000" cy="218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7.7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err="1"/>
                        <a:t>Evidenzbasierte</a:t>
                      </a:r>
                      <a:r>
                        <a:t> 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/>
                      </a:pPr>
                      <a:r>
                        <a:t>Empfehlungsgrad</a:t>
                      </a:r>
                      <a:endParaRPr dirty="0"/>
                    </a:p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A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>
                          <a:latin typeface="Lucida Sans"/>
                        </a:rPr>
                        <a:t>Zur Feststellung </a:t>
                      </a:r>
                      <a:r>
                        <a:rPr sz="1000" b="0" i="0" u="none" dirty="0">
                          <a:latin typeface="Lucida Sans"/>
                        </a:rPr>
                        <a:t>der N-</a:t>
                      </a:r>
                      <a:r>
                        <a:rPr sz="1000" b="0" i="0" u="none" dirty="0" err="1">
                          <a:latin typeface="Lucida Sans"/>
                        </a:rPr>
                        <a:t>Kategorie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</a:t>
                      </a:r>
                      <a:r>
                        <a:rPr sz="1000" b="0" i="0" u="none" dirty="0">
                          <a:latin typeface="Lucida Sans"/>
                        </a:rPr>
                        <a:t> die </a:t>
                      </a:r>
                      <a:r>
                        <a:rPr sz="1000" b="0" i="0" u="none" dirty="0" err="1">
                          <a:latin typeface="Lucida Sans"/>
                        </a:rPr>
                        <a:t>gesamte</a:t>
                      </a:r>
                      <a:r>
                        <a:rPr sz="1000" b="0" i="0" u="none" dirty="0">
                          <a:latin typeface="Lucida Sans"/>
                        </a:rPr>
                        <a:t> Region von der </a:t>
                      </a:r>
                      <a:r>
                        <a:rPr sz="1000" b="0" i="0" u="none" dirty="0" err="1">
                          <a:latin typeface="Lucida Sans"/>
                        </a:rPr>
                        <a:t>Schädelbasis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>
                          <a:latin typeface="Lucida Sans"/>
                        </a:rPr>
                        <a:t>bis zur </a:t>
                      </a:r>
                      <a:r>
                        <a:rPr sz="1000" b="0" i="0" u="none" err="1">
                          <a:latin typeface="Lucida Sans"/>
                        </a:rPr>
                        <a:t>oberen</a:t>
                      </a:r>
                      <a:r>
                        <a:rPr sz="1000" b="0" i="0" u="none">
                          <a:latin typeface="Lucida Sans"/>
                        </a:rPr>
                        <a:t> Thoraxapertur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der CT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>
                          <a:latin typeface="Lucida Sans"/>
                        </a:rPr>
                        <a:t>MRT untersucht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Level of Evidence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800" b="0" dirty="0">
                          <a:latin typeface="Lucida Sans"/>
                        </a:rPr>
                        <a:t>2+ - </a:t>
                      </a:r>
                      <a:r>
                        <a:rPr sz="800" b="0">
                          <a:latin typeface="Lucida Sans"/>
                        </a:rPr>
                        <a:t>S3 Leitlinienadaptierung - Mundhöhlenkarzinom</a:t>
                      </a:r>
                      <a:r>
                        <a:rPr sz="800" b="0" dirty="0">
                          <a:latin typeface="Lucida Sans"/>
                        </a:rPr>
                        <a:t>, Version 3.0 2021 (6.10)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Literatur</a:t>
                      </a:r>
                      <a:endParaRPr dirty="0"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dirty="0">
                          <a:solidFill>
                            <a:srgbClr val="F7BF66"/>
                          </a:solidFill>
                          <a:hlinkClick r:id="rId2"/>
                        </a:rPr>
                        <a:t>[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2"/>
                        </a:rPr>
                        <a:t>Wolmark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2"/>
                        </a:rPr>
                        <a:t>, N 2016]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3"/>
                        </a:rPr>
                        <a:t>[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3"/>
                        </a:rPr>
                        <a:t>Dammann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3"/>
                        </a:rPr>
                        <a:t>, F 2005]</a:t>
                      </a:r>
                      <a:r>
                        <a:rPr sz="1000" dirty="0"/>
                        <a:t>, </a:t>
                      </a:r>
                      <a:r>
                        <a:rPr sz="1000">
                          <a:solidFill>
                            <a:srgbClr val="F7BF66"/>
                          </a:solidFill>
                          <a:hlinkClick r:id="rId4"/>
                        </a:rPr>
                        <a:t>[Gu,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4"/>
                        </a:rPr>
                        <a:t>DH 2010]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5"/>
                        </a:rPr>
                        <a:t>[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5"/>
                        </a:rPr>
                        <a:t>Kyzas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5"/>
                        </a:rPr>
                        <a:t>, PA 2008]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6"/>
                        </a:rPr>
                        <a:t>[Ng, SH 2005]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7"/>
                        </a:rPr>
                        <a:t>[Ng, SH 2006]</a:t>
                      </a:r>
                      <a:r>
                        <a:rPr sz="1000" dirty="0"/>
                        <a:t>, </a:t>
                      </a:r>
                      <a:r>
                        <a:rPr sz="1000">
                          <a:solidFill>
                            <a:srgbClr val="F7BF66"/>
                          </a:solidFill>
                          <a:hlinkClick r:id="rId8"/>
                        </a:rPr>
                        <a:t>[Sumi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8"/>
                        </a:rPr>
                        <a:t>, M 2007]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9"/>
                        </a:rPr>
                        <a:t>[van den 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9"/>
                        </a:rPr>
                        <a:t>Brekel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9"/>
                        </a:rPr>
                        <a:t>, MW 1993]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10"/>
                        </a:rPr>
                        <a:t>[Wiener, E 2006]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11"/>
                        </a:rPr>
                        <a:t>S3-Leitlinie </a:t>
                      </a:r>
                      <a:r>
                        <a:rPr sz="1000" err="1">
                          <a:solidFill>
                            <a:srgbClr val="F7BF66"/>
                          </a:solidFill>
                          <a:hlinkClick r:id="rId11"/>
                        </a:rPr>
                        <a:t>Diagnostik</a:t>
                      </a:r>
                      <a:r>
                        <a:rPr sz="1000">
                          <a:solidFill>
                            <a:srgbClr val="F7BF66"/>
                          </a:solidFill>
                          <a:hlinkClick r:id="rId11"/>
                        </a:rPr>
                        <a:t> und 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11"/>
                        </a:rPr>
                        <a:t>Therapie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11"/>
                        </a:rPr>
                        <a:t> </a:t>
                      </a:r>
                      <a:r>
                        <a:rPr sz="1000">
                          <a:solidFill>
                            <a:srgbClr val="F7BF66"/>
                          </a:solidFill>
                          <a:hlinkClick r:id="rId11"/>
                        </a:rPr>
                        <a:t>des Mundhöhlenkarzinoms. AWMF-Registernummer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11"/>
                        </a:rPr>
                        <a:t>: 007/100OL, 2021. Version 3.0 :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t>Starker Konsens</a:t>
                      </a:r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t>017-082OL-1.0-7.7-2024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1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400" dirty="0" err="1"/>
              <a:t>Kapitel</a:t>
            </a:r>
            <a:r>
              <a:rPr sz="2400" dirty="0"/>
              <a:t> 7: </a:t>
            </a:r>
            <a:r>
              <a:rPr sz="2400" dirty="0" err="1"/>
              <a:t>Klinische</a:t>
            </a:r>
            <a:r>
              <a:rPr sz="2400" dirty="0"/>
              <a:t> </a:t>
            </a:r>
            <a:r>
              <a:rPr sz="2400" dirty="0" err="1"/>
              <a:t>Diagnostik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7.3</a:t>
            </a:r>
            <a:r>
              <a:rPr sz="1400"/>
              <a:t>: Bildgebung</a:t>
            </a:r>
            <a:endParaRPr sz="1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7920000" cy="187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7.8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Evidenzbasiertes Statement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ST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Die </a:t>
                      </a:r>
                      <a:r>
                        <a:rPr sz="1000" b="0" i="0" u="none" dirty="0" err="1">
                          <a:latin typeface="Lucida Sans"/>
                        </a:rPr>
                        <a:t>diagnostische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Spezifität</a:t>
                      </a:r>
                      <a:r>
                        <a:rPr sz="1000" b="0" i="0" u="none" dirty="0">
                          <a:latin typeface="Lucida Sans"/>
                        </a:rPr>
                        <a:t> des </a:t>
                      </a:r>
                      <a:r>
                        <a:rPr sz="1000" b="0" i="0" u="none" dirty="0" err="1">
                          <a:latin typeface="Lucida Sans"/>
                        </a:rPr>
                        <a:t>Lymphknotenstagings</a:t>
                      </a:r>
                      <a:r>
                        <a:rPr sz="1000" b="0" i="0" u="none" dirty="0">
                          <a:latin typeface="Lucida Sans"/>
                        </a:rPr>
                        <a:t> am Hals </a:t>
                      </a:r>
                      <a:r>
                        <a:rPr sz="1000" b="0" i="0" u="none" err="1">
                          <a:latin typeface="Lucida Sans"/>
                        </a:rPr>
                        <a:t>kann</a:t>
                      </a:r>
                      <a:r>
                        <a:rPr sz="1000" b="0" i="0" u="none">
                          <a:latin typeface="Lucida Sans"/>
                        </a:rPr>
                        <a:t> durch die Ultraschall-gestützte </a:t>
                      </a:r>
                      <a:r>
                        <a:rPr sz="1000" b="0" i="0" u="none" dirty="0" err="1">
                          <a:latin typeface="Lucida Sans"/>
                        </a:rPr>
                        <a:t>Feinnadelbiopsie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verbessert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Level of Evidence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800" b="0" dirty="0">
                          <a:latin typeface="Lucida Sans"/>
                        </a:rPr>
                        <a:t>2++ - </a:t>
                      </a:r>
                      <a:r>
                        <a:rPr sz="800" b="0">
                          <a:latin typeface="Lucida Sans"/>
                        </a:rPr>
                        <a:t>S3 Leitlinienadaptierung - Mundhöhlenkarzinom</a:t>
                      </a:r>
                      <a:r>
                        <a:rPr sz="800" b="0" dirty="0">
                          <a:latin typeface="Lucida Sans"/>
                        </a:rPr>
                        <a:t>, Version 3.0 2021(6.11)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Literatur</a:t>
                      </a:r>
                      <a:endParaRPr dirty="0"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dirty="0">
                          <a:solidFill>
                            <a:srgbClr val="F7BF66"/>
                          </a:solidFill>
                          <a:hlinkClick r:id="rId2"/>
                        </a:rPr>
                        <a:t>[Takes, RP 1998]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3"/>
                        </a:rPr>
                        <a:t>[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3"/>
                        </a:rPr>
                        <a:t>Stokkel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3"/>
                        </a:rPr>
                        <a:t>, MP 2000]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4"/>
                        </a:rPr>
                        <a:t>[Adams, S 1998]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5"/>
                        </a:rPr>
                        <a:t>S3-Leitlinie </a:t>
                      </a:r>
                      <a:r>
                        <a:rPr sz="1000" err="1">
                          <a:solidFill>
                            <a:srgbClr val="F7BF66"/>
                          </a:solidFill>
                          <a:hlinkClick r:id="rId5"/>
                        </a:rPr>
                        <a:t>Diagnostik</a:t>
                      </a:r>
                      <a:r>
                        <a:rPr sz="1000">
                          <a:solidFill>
                            <a:srgbClr val="F7BF66"/>
                          </a:solidFill>
                          <a:hlinkClick r:id="rId5"/>
                        </a:rPr>
                        <a:t> und 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5"/>
                        </a:rPr>
                        <a:t>Therapie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5"/>
                        </a:rPr>
                        <a:t> </a:t>
                      </a:r>
                      <a:r>
                        <a:rPr sz="1000">
                          <a:solidFill>
                            <a:srgbClr val="F7BF66"/>
                          </a:solidFill>
                          <a:hlinkClick r:id="rId5"/>
                        </a:rPr>
                        <a:t>des Mundhöhlenkarzinoms. AWMF-Registernummer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5"/>
                        </a:rPr>
                        <a:t>: 007/100OL, 2021. Version 3.0 :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t>Starker Konsens</a:t>
                      </a:r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t>017-082OL-1.0-7.8-2024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6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400" dirty="0" err="1"/>
              <a:t>Kapitel</a:t>
            </a:r>
            <a:r>
              <a:rPr sz="2400" dirty="0"/>
              <a:t> 7: </a:t>
            </a:r>
            <a:r>
              <a:rPr sz="2400" dirty="0" err="1"/>
              <a:t>Klinische</a:t>
            </a:r>
            <a:r>
              <a:rPr sz="2400" dirty="0"/>
              <a:t> </a:t>
            </a:r>
            <a:r>
              <a:rPr sz="2400" dirty="0" err="1"/>
              <a:t>Diagnostik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7.3</a:t>
            </a:r>
            <a:r>
              <a:rPr sz="1400"/>
              <a:t>: Bildgebung</a:t>
            </a:r>
            <a:endParaRPr sz="1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7920000" cy="112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7.9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Konsensbasiertes Statement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Die </a:t>
                      </a:r>
                      <a:r>
                        <a:rPr sz="1000" b="0" i="0" u="none" dirty="0" err="1">
                          <a:latin typeface="Lucida Sans"/>
                        </a:rPr>
                        <a:t>diagnostische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Spezifit</a:t>
                      </a:r>
                      <a:r>
                        <a:rPr lang="de-DE" sz="1000" b="0" i="0" u="none" dirty="0">
                          <a:latin typeface="Lucida Sans"/>
                        </a:rPr>
                        <a:t>ä</a:t>
                      </a:r>
                      <a:r>
                        <a:rPr sz="1000" b="0" i="0" u="none">
                          <a:latin typeface="Lucida Sans"/>
                        </a:rPr>
                        <a:t>t und </a:t>
                      </a:r>
                      <a:r>
                        <a:rPr sz="1000" b="0" i="0" u="none" dirty="0" err="1">
                          <a:latin typeface="Lucida Sans"/>
                        </a:rPr>
                        <a:t>Sensitivit</a:t>
                      </a:r>
                      <a:r>
                        <a:rPr lang="de-DE" sz="1000" b="0" i="0" u="none" dirty="0">
                          <a:latin typeface="Lucida Sans"/>
                        </a:rPr>
                        <a:t>ä</a:t>
                      </a:r>
                      <a:r>
                        <a:rPr sz="1000" b="0" i="0" u="none" dirty="0">
                          <a:latin typeface="Lucida Sans"/>
                        </a:rPr>
                        <a:t>t des </a:t>
                      </a:r>
                      <a:r>
                        <a:rPr sz="1000" b="0" i="0" u="none" dirty="0" err="1">
                          <a:latin typeface="Lucida Sans"/>
                        </a:rPr>
                        <a:t>Lymphknotenstagings</a:t>
                      </a:r>
                      <a:r>
                        <a:rPr sz="1000" b="0" i="0" u="none" dirty="0">
                          <a:latin typeface="Lucida Sans"/>
                        </a:rPr>
                        <a:t> am Hals </a:t>
                      </a:r>
                      <a:r>
                        <a:rPr sz="1000" b="0" i="0" u="none" err="1">
                          <a:latin typeface="Lucida Sans"/>
                        </a:rPr>
                        <a:t>wird</a:t>
                      </a:r>
                      <a:r>
                        <a:rPr sz="1000" b="0" i="0" u="none">
                          <a:latin typeface="Lucida Sans"/>
                        </a:rPr>
                        <a:t> durch </a:t>
                      </a:r>
                      <a:r>
                        <a:rPr sz="1000" b="0" i="0" u="none" dirty="0">
                          <a:latin typeface="Lucida Sans"/>
                        </a:rPr>
                        <a:t>das FDG-PET-CT/MRT </a:t>
                      </a:r>
                      <a:r>
                        <a:rPr sz="1000" b="0" i="0" u="none" dirty="0" err="1">
                          <a:latin typeface="Lucida Sans"/>
                        </a:rPr>
                        <a:t>verbessert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t>Starker Konsens</a:t>
                      </a:r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t>017-082OL-1.0-7.9-2024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400" dirty="0" err="1"/>
              <a:t>Kapitel</a:t>
            </a:r>
            <a:r>
              <a:rPr sz="2400" dirty="0"/>
              <a:t> 7: </a:t>
            </a:r>
            <a:r>
              <a:rPr sz="2400" dirty="0" err="1"/>
              <a:t>Klinische</a:t>
            </a:r>
            <a:r>
              <a:rPr sz="2400" dirty="0"/>
              <a:t> </a:t>
            </a:r>
            <a:r>
              <a:rPr sz="2400" dirty="0" err="1"/>
              <a:t>Diagnostik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7.3</a:t>
            </a:r>
            <a:r>
              <a:rPr sz="1400"/>
              <a:t>: Bildgebung</a:t>
            </a:r>
            <a:endParaRPr sz="1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7920000" cy="203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7.10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err="1"/>
                        <a:t>Evidenzbasierte</a:t>
                      </a:r>
                      <a:r>
                        <a:t> 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/>
                      </a:pPr>
                      <a:r>
                        <a:t>Empfehlungsgrad</a:t>
                      </a:r>
                      <a:endParaRPr dirty="0"/>
                    </a:p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A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Bei </a:t>
                      </a:r>
                      <a:r>
                        <a:rPr sz="1000" b="0" i="0" u="none" dirty="0" err="1">
                          <a:latin typeface="Lucida Sans"/>
                        </a:rPr>
                        <a:t>Patienten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gesichertem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>
                          <a:latin typeface="Lucida Sans"/>
                        </a:rPr>
                        <a:t>Oro- und </a:t>
                      </a:r>
                      <a:r>
                        <a:rPr sz="1000" b="0" i="0" u="none" dirty="0">
                          <a:latin typeface="Lucida Sans"/>
                        </a:rPr>
                        <a:t>Hypopharynxkarzinom </a:t>
                      </a:r>
                      <a:r>
                        <a:rPr sz="1000" b="0" i="0" u="none" err="1">
                          <a:latin typeface="Lucida Sans"/>
                        </a:rPr>
                        <a:t>soll</a:t>
                      </a:r>
                      <a:r>
                        <a:rPr sz="1000" b="0" i="0" u="none">
                          <a:latin typeface="Lucida Sans"/>
                        </a:rPr>
                        <a:t> zum Ausschluss </a:t>
                      </a:r>
                      <a:r>
                        <a:rPr sz="1000" b="0" i="0" u="none" err="1">
                          <a:latin typeface="Lucida Sans"/>
                        </a:rPr>
                        <a:t>eines</a:t>
                      </a:r>
                      <a:r>
                        <a:rPr sz="1000" b="0" i="0" u="none">
                          <a:latin typeface="Lucida Sans"/>
                        </a:rPr>
                        <a:t> pulmonalen Tumorbefalls </a:t>
                      </a:r>
                      <a:r>
                        <a:rPr sz="1000" b="0" i="0" u="none" dirty="0">
                          <a:latin typeface="Lucida Sans"/>
                        </a:rPr>
                        <a:t>(</a:t>
                      </a:r>
                      <a:r>
                        <a:rPr sz="1000" b="0" i="0" u="none" dirty="0" err="1">
                          <a:latin typeface="Lucida Sans"/>
                        </a:rPr>
                        <a:t>Filia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 dirty="0" err="1">
                          <a:latin typeface="Lucida Sans"/>
                        </a:rPr>
                        <a:t>Zweitkarzinom</a:t>
                      </a:r>
                      <a:r>
                        <a:rPr sz="1000" b="0" i="0" u="none" dirty="0">
                          <a:latin typeface="Lucida Sans"/>
                        </a:rPr>
                        <a:t>) </a:t>
                      </a:r>
                      <a:r>
                        <a:rPr sz="1000" b="0" i="0" u="none" dirty="0" err="1">
                          <a:latin typeface="Lucida Sans"/>
                        </a:rPr>
                        <a:t>ein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>
                          <a:latin typeface="Lucida Sans"/>
                        </a:rPr>
                        <a:t>Thorax-CT durchgefü</a:t>
                      </a:r>
                      <a:r>
                        <a:rPr sz="1000" b="0" i="0" u="none" dirty="0" err="1">
                          <a:latin typeface="Lucida Sans"/>
                        </a:rPr>
                        <a:t>hrt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Level of Evidence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800" b="0" dirty="0">
                          <a:latin typeface="Lucida Sans"/>
                        </a:rPr>
                        <a:t>3 - </a:t>
                      </a:r>
                      <a:r>
                        <a:rPr sz="800" b="0">
                          <a:latin typeface="Lucida Sans"/>
                        </a:rPr>
                        <a:t>S3 Leitlinienadaptierung - Mundhöhlenkarzinom</a:t>
                      </a:r>
                      <a:r>
                        <a:rPr sz="800" b="0" dirty="0">
                          <a:latin typeface="Lucida Sans"/>
                        </a:rPr>
                        <a:t>, Version 3.0 2021(6.13)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Literatur</a:t>
                      </a:r>
                      <a:endParaRPr dirty="0"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dirty="0">
                          <a:solidFill>
                            <a:srgbClr val="F7BF66"/>
                          </a:solidFill>
                          <a:hlinkClick r:id="rId2"/>
                        </a:rPr>
                        <a:t>[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2"/>
                        </a:rPr>
                        <a:t>Andrle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2"/>
                        </a:rPr>
                        <a:t>, J 2009]</a:t>
                      </a:r>
                      <a:r>
                        <a:rPr sz="1000" dirty="0"/>
                        <a:t>, </a:t>
                      </a:r>
                      <a:r>
                        <a:rPr sz="1000">
                          <a:solidFill>
                            <a:srgbClr val="F7BF66"/>
                          </a:solidFill>
                          <a:hlinkClick r:id="rId3"/>
                        </a:rPr>
                        <a:t>[Arunachalam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3"/>
                        </a:rPr>
                        <a:t>, PS 2002]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4"/>
                        </a:rPr>
                        <a:t>[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4"/>
                        </a:rPr>
                        <a:t>Loh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4"/>
                        </a:rPr>
                        <a:t>, KS 2005]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5"/>
                        </a:rPr>
                        <a:t>[Ghosh, SK 2009]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6"/>
                        </a:rPr>
                        <a:t>S3-Leitlinie </a:t>
                      </a:r>
                      <a:r>
                        <a:rPr sz="1000" err="1">
                          <a:solidFill>
                            <a:srgbClr val="F7BF66"/>
                          </a:solidFill>
                          <a:hlinkClick r:id="rId6"/>
                        </a:rPr>
                        <a:t>Diagnostik</a:t>
                      </a:r>
                      <a:r>
                        <a:rPr sz="1000">
                          <a:solidFill>
                            <a:srgbClr val="F7BF66"/>
                          </a:solidFill>
                          <a:hlinkClick r:id="rId6"/>
                        </a:rPr>
                        <a:t> und 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6"/>
                        </a:rPr>
                        <a:t>Therapie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6"/>
                        </a:rPr>
                        <a:t> </a:t>
                      </a:r>
                      <a:r>
                        <a:rPr sz="1000">
                          <a:solidFill>
                            <a:srgbClr val="F7BF66"/>
                          </a:solidFill>
                          <a:hlinkClick r:id="rId6"/>
                        </a:rPr>
                        <a:t>des Mundhöhlenkarzinoms. AWMF-Registernummer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6"/>
                        </a:rPr>
                        <a:t>: 007/100OL, 2021. Version 3.0 :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t>Starker Konsens</a:t>
                      </a:r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t>017-082OL-1.0-7.10-2024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7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400" dirty="0" err="1"/>
              <a:t>Kapitel</a:t>
            </a:r>
            <a:r>
              <a:rPr sz="2400" dirty="0"/>
              <a:t> 7: </a:t>
            </a:r>
            <a:r>
              <a:rPr sz="2400" dirty="0" err="1"/>
              <a:t>Klinische</a:t>
            </a:r>
            <a:r>
              <a:rPr sz="2400" dirty="0"/>
              <a:t> </a:t>
            </a:r>
            <a:r>
              <a:rPr sz="2400" dirty="0" err="1"/>
              <a:t>Diagnostik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7.3</a:t>
            </a:r>
            <a:r>
              <a:rPr sz="1400"/>
              <a:t>: Bildgebung</a:t>
            </a:r>
            <a:endParaRPr sz="1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7920000" cy="112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7.11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err="1"/>
                        <a:t>Konsensbasierte</a:t>
                      </a:r>
                      <a:r>
                        <a:t> 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 err="1">
                          <a:latin typeface="Lucida Sans"/>
                        </a:rPr>
                        <a:t>Im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Rahmen</a:t>
                      </a:r>
                      <a:r>
                        <a:rPr sz="1000" b="0" i="0" u="none" dirty="0">
                          <a:latin typeface="Lucida Sans"/>
                        </a:rPr>
                        <a:t> der Prim</a:t>
                      </a:r>
                      <a:r>
                        <a:rPr lang="de-DE" sz="1000" b="0" i="0" u="none" dirty="0">
                          <a:latin typeface="Lucida Sans"/>
                        </a:rPr>
                        <a:t>ä</a:t>
                      </a:r>
                      <a:r>
                        <a:rPr sz="1000" b="0" i="0" u="none" dirty="0" err="1">
                          <a:latin typeface="Lucida Sans"/>
                        </a:rPr>
                        <a:t>rdiagnostik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soll</a:t>
                      </a:r>
                      <a:r>
                        <a:rPr sz="1000" b="0" i="0" u="none">
                          <a:latin typeface="Lucida Sans"/>
                        </a:rPr>
                        <a:t> zum Ausschluss </a:t>
                      </a:r>
                      <a:r>
                        <a:rPr sz="1000" b="0" i="0" u="none" dirty="0">
                          <a:latin typeface="Lucida Sans"/>
                        </a:rPr>
                        <a:t>von </a:t>
                      </a:r>
                      <a:r>
                        <a:rPr sz="1000" b="0" i="0" u="none" dirty="0" err="1">
                          <a:latin typeface="Lucida Sans"/>
                        </a:rPr>
                        <a:t>Lebermetastasen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eine</a:t>
                      </a:r>
                      <a:r>
                        <a:rPr sz="1000" b="0" i="0" u="none">
                          <a:latin typeface="Lucida Sans"/>
                        </a:rPr>
                        <a:t> Bildgebung durchgefü</a:t>
                      </a:r>
                      <a:r>
                        <a:rPr sz="1000" b="0" i="0" u="none" dirty="0" err="1">
                          <a:latin typeface="Lucida Sans"/>
                        </a:rPr>
                        <a:t>hrt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t>Starker Konsens</a:t>
                      </a:r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t>017-082OL-1.0-7.11-2024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A1CF51-45A9-6D4C-F7E5-0B5B31FB4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Dokumente zur </a:t>
            </a:r>
            <a:r>
              <a:rPr lang="de-DE" dirty="0"/>
              <a:t>Leitlinie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CE89007E-F640-5A52-E20C-CA191520432A}"/>
              </a:ext>
            </a:extLst>
          </p:cNvPr>
          <p:cNvSpPr/>
          <p:nvPr/>
        </p:nvSpPr>
        <p:spPr>
          <a:xfrm>
            <a:off x="595994" y="2458309"/>
            <a:ext cx="2159000" cy="498475"/>
          </a:xfrm>
          <a:prstGeom prst="rect">
            <a:avLst/>
          </a:prstGeom>
          <a:solidFill>
            <a:srgbClr val="F39D1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>
                <a:latin typeface="Lucida Sans" pitchFamily="34" charset="0"/>
              </a:rPr>
              <a:t>Langfassung</a:t>
            </a:r>
            <a:endParaRPr lang="de-DE" dirty="0">
              <a:latin typeface="Lucida Sans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81910C1-B1B8-3207-1D2D-11822AEBC28B}"/>
              </a:ext>
            </a:extLst>
          </p:cNvPr>
          <p:cNvSpPr/>
          <p:nvPr/>
        </p:nvSpPr>
        <p:spPr>
          <a:xfrm>
            <a:off x="3851283" y="2455937"/>
            <a:ext cx="2024063" cy="498483"/>
          </a:xfrm>
          <a:prstGeom prst="rect">
            <a:avLst/>
          </a:prstGeom>
          <a:solidFill>
            <a:srgbClr val="F39D1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/>
              <a:t>Kurzfassung</a:t>
            </a:r>
            <a:endParaRPr lang="de-DE" sz="14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0A3C60C-C77E-90B0-0658-6F10CD60B898}"/>
              </a:ext>
            </a:extLst>
          </p:cNvPr>
          <p:cNvSpPr/>
          <p:nvPr/>
        </p:nvSpPr>
        <p:spPr>
          <a:xfrm>
            <a:off x="3851283" y="3180622"/>
            <a:ext cx="2024063" cy="489148"/>
          </a:xfrm>
          <a:prstGeom prst="rect">
            <a:avLst/>
          </a:prstGeom>
          <a:solidFill>
            <a:srgbClr val="F39D1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Foliensatz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83D69F6-7852-28AC-09E2-A9C6132195D1}"/>
              </a:ext>
            </a:extLst>
          </p:cNvPr>
          <p:cNvSpPr/>
          <p:nvPr/>
        </p:nvSpPr>
        <p:spPr>
          <a:xfrm>
            <a:off x="3851282" y="4653136"/>
            <a:ext cx="4751388" cy="489147"/>
          </a:xfrm>
          <a:prstGeom prst="rect">
            <a:avLst/>
          </a:prstGeom>
          <a:solidFill>
            <a:srgbClr val="F39D1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 dirty="0">
                <a:latin typeface="Lucida Sans" pitchFamily="34" charset="0"/>
              </a:rPr>
              <a:t>Leitlinienreport</a:t>
            </a:r>
            <a:r>
              <a:rPr lang="de-DE" sz="1600" dirty="0"/>
              <a:t> inkl. Evidenzberichte  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F6DDE44-15BE-B9E4-2508-80BDE968C156}"/>
              </a:ext>
            </a:extLst>
          </p:cNvPr>
          <p:cNvSpPr/>
          <p:nvPr/>
        </p:nvSpPr>
        <p:spPr>
          <a:xfrm>
            <a:off x="3851282" y="3884683"/>
            <a:ext cx="2024063" cy="489148"/>
          </a:xfrm>
          <a:prstGeom prst="rect">
            <a:avLst/>
          </a:prstGeom>
          <a:solidFill>
            <a:srgbClr val="F39D1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Patientenleitlinie</a:t>
            </a:r>
          </a:p>
        </p:txBody>
      </p:sp>
      <p:cxnSp>
        <p:nvCxnSpPr>
          <p:cNvPr id="17" name="Verbinder: gewinkelt 16">
            <a:extLst>
              <a:ext uri="{FF2B5EF4-FFF2-40B4-BE49-F238E27FC236}">
                <a16:creationId xmlns:a16="http://schemas.microsoft.com/office/drawing/2014/main" id="{9AC57354-5DA4-C48D-BA40-EAA8C9349F8E}"/>
              </a:ext>
            </a:extLst>
          </p:cNvPr>
          <p:cNvCxnSpPr>
            <a:cxnSpLocks/>
            <a:stCxn id="3" idx="3"/>
            <a:endCxn id="5" idx="1"/>
          </p:cNvCxnSpPr>
          <p:nvPr/>
        </p:nvCxnSpPr>
        <p:spPr>
          <a:xfrm>
            <a:off x="2754994" y="2707547"/>
            <a:ext cx="1096289" cy="717649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Verbinder: gewinkelt 19">
            <a:extLst>
              <a:ext uri="{FF2B5EF4-FFF2-40B4-BE49-F238E27FC236}">
                <a16:creationId xmlns:a16="http://schemas.microsoft.com/office/drawing/2014/main" id="{C98CC2D8-E995-25A4-D423-78605751CB8F}"/>
              </a:ext>
            </a:extLst>
          </p:cNvPr>
          <p:cNvCxnSpPr>
            <a:cxnSpLocks/>
            <a:stCxn id="3" idx="3"/>
            <a:endCxn id="12" idx="1"/>
          </p:cNvCxnSpPr>
          <p:nvPr/>
        </p:nvCxnSpPr>
        <p:spPr>
          <a:xfrm>
            <a:off x="2754994" y="2707547"/>
            <a:ext cx="1096288" cy="1421710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Verbinder: gewinkelt 22">
            <a:extLst>
              <a:ext uri="{FF2B5EF4-FFF2-40B4-BE49-F238E27FC236}">
                <a16:creationId xmlns:a16="http://schemas.microsoft.com/office/drawing/2014/main" id="{2CDA9DB0-1B3F-3D1B-116C-210AE1723AF0}"/>
              </a:ext>
            </a:extLst>
          </p:cNvPr>
          <p:cNvCxnSpPr>
            <a:cxnSpLocks/>
            <a:stCxn id="3" idx="3"/>
            <a:endCxn id="6" idx="1"/>
          </p:cNvCxnSpPr>
          <p:nvPr/>
        </p:nvCxnSpPr>
        <p:spPr>
          <a:xfrm>
            <a:off x="2754994" y="2707547"/>
            <a:ext cx="1096288" cy="2190163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Rechteck 30">
            <a:extLst>
              <a:ext uri="{FF2B5EF4-FFF2-40B4-BE49-F238E27FC236}">
                <a16:creationId xmlns:a16="http://schemas.microsoft.com/office/drawing/2014/main" id="{0B603144-F1FB-CE3E-2A29-605018EAE01C}"/>
              </a:ext>
            </a:extLst>
          </p:cNvPr>
          <p:cNvSpPr/>
          <p:nvPr/>
        </p:nvSpPr>
        <p:spPr>
          <a:xfrm>
            <a:off x="592717" y="3197466"/>
            <a:ext cx="2158999" cy="489148"/>
          </a:xfrm>
          <a:prstGeom prst="rect">
            <a:avLst/>
          </a:prstGeom>
          <a:solidFill>
            <a:srgbClr val="F39D1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Englische Version</a:t>
            </a:r>
          </a:p>
        </p:txBody>
      </p:sp>
      <p:cxnSp>
        <p:nvCxnSpPr>
          <p:cNvPr id="42" name="Gerade Verbindung mit Pfeil 41">
            <a:extLst>
              <a:ext uri="{FF2B5EF4-FFF2-40B4-BE49-F238E27FC236}">
                <a16:creationId xmlns:a16="http://schemas.microsoft.com/office/drawing/2014/main" id="{91552C5C-5658-4056-2EBE-AF63F1859BFA}"/>
              </a:ext>
            </a:extLst>
          </p:cNvPr>
          <p:cNvCxnSpPr>
            <a:stCxn id="3" idx="3"/>
            <a:endCxn id="4" idx="1"/>
          </p:cNvCxnSpPr>
          <p:nvPr/>
        </p:nvCxnSpPr>
        <p:spPr>
          <a:xfrm flipV="1">
            <a:off x="2754994" y="2705179"/>
            <a:ext cx="1096289" cy="2368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D6F17366-5102-9334-6C6D-6E25F76610F1}"/>
              </a:ext>
            </a:extLst>
          </p:cNvPr>
          <p:cNvCxnSpPr>
            <a:cxnSpLocks/>
            <a:stCxn id="3" idx="2"/>
            <a:endCxn id="31" idx="0"/>
          </p:cNvCxnSpPr>
          <p:nvPr/>
        </p:nvCxnSpPr>
        <p:spPr>
          <a:xfrm flipH="1">
            <a:off x="1672217" y="2956784"/>
            <a:ext cx="3277" cy="240682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F10D2A41-B55A-1760-E1BA-780B7B47AACE}"/>
              </a:ext>
            </a:extLst>
          </p:cNvPr>
          <p:cNvSpPr txBox="1"/>
          <p:nvPr/>
        </p:nvSpPr>
        <p:spPr>
          <a:xfrm>
            <a:off x="564780" y="5857531"/>
            <a:ext cx="81116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29400"/>
                </a:solidFill>
                <a:latin typeface="Lucida Sans" pitchFamily="34" charset="0"/>
                <a:ea typeface="+mn-ea"/>
              </a:rPr>
              <a:t>{LINK_TO_OL}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  <p:extLst>
      <p:ext uri="{BB962C8B-B14F-4D97-AF65-F5344CB8AC3E}">
        <p14:creationId xmlns:p14="http://schemas.microsoft.com/office/powerpoint/2010/main" val="2453181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400" dirty="0" err="1"/>
              <a:t>Kapitel</a:t>
            </a:r>
            <a:r>
              <a:rPr sz="2400" dirty="0"/>
              <a:t> 7: </a:t>
            </a:r>
            <a:r>
              <a:rPr sz="2400" dirty="0" err="1"/>
              <a:t>Klinische</a:t>
            </a:r>
            <a:r>
              <a:rPr sz="2400" dirty="0"/>
              <a:t> </a:t>
            </a:r>
            <a:r>
              <a:rPr sz="2400" dirty="0" err="1"/>
              <a:t>Diagnostik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7.3</a:t>
            </a:r>
            <a:r>
              <a:rPr sz="1400"/>
              <a:t>: Bildgebung</a:t>
            </a:r>
            <a:endParaRPr sz="1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7920000" cy="203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7.12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err="1"/>
                        <a:t>Evidenzbasierte</a:t>
                      </a:r>
                      <a:r>
                        <a:t> 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/>
                      </a:pPr>
                      <a:r>
                        <a:t>Empfehlungsgrad</a:t>
                      </a:r>
                      <a:endParaRPr dirty="0"/>
                    </a:p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0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Bei </a:t>
                      </a:r>
                      <a:r>
                        <a:rPr sz="1000" b="0" i="0" u="none" dirty="0" err="1">
                          <a:latin typeface="Lucida Sans"/>
                        </a:rPr>
                        <a:t>Patienten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Rezidivverdacht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Bereich</a:t>
                      </a:r>
                      <a:r>
                        <a:rPr sz="1000" b="0" i="0" u="none" dirty="0">
                          <a:latin typeface="Lucida Sans"/>
                        </a:rPr>
                        <a:t> der Kopf-Hals-Region </a:t>
                      </a:r>
                      <a:r>
                        <a:rPr sz="1000" b="0" i="0" u="none" dirty="0" err="1">
                          <a:latin typeface="Lucida Sans"/>
                        </a:rPr>
                        <a:t>kann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 dirty="0" err="1">
                          <a:latin typeface="Lucida Sans"/>
                        </a:rPr>
                        <a:t>wenn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dieser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>
                          <a:latin typeface="Lucida Sans"/>
                        </a:rPr>
                        <a:t>CT und</a:t>
                      </a:r>
                      <a:r>
                        <a:rPr sz="1000" b="0" i="0" u="none" dirty="0">
                          <a:latin typeface="Lucida Sans"/>
                        </a:rPr>
                        <a:t>/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MRT </a:t>
                      </a:r>
                      <a:r>
                        <a:rPr sz="1000" b="0" i="0" u="none" dirty="0" err="1">
                          <a:latin typeface="Lucida Sans"/>
                        </a:rPr>
                        <a:t>nicht</a:t>
                      </a:r>
                      <a:r>
                        <a:rPr sz="1000" b="0" i="0" u="none" dirty="0">
                          <a:latin typeface="Lucida Sans"/>
                        </a:rPr>
                        <a:t> best</a:t>
                      </a:r>
                      <a:r>
                        <a:rPr lang="de-DE" sz="1000" b="0" i="0" u="none" dirty="0">
                          <a:latin typeface="Lucida Sans"/>
                        </a:rPr>
                        <a:t>ä</a:t>
                      </a:r>
                      <a:r>
                        <a:rPr sz="1000" b="0" i="0" u="none" dirty="0" err="1">
                          <a:latin typeface="Lucida Sans"/>
                        </a:rPr>
                        <a:t>tigt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oder</a:t>
                      </a:r>
                      <a:r>
                        <a:rPr sz="1000" b="0" i="0" u="none">
                          <a:latin typeface="Lucida Sans"/>
                        </a:rPr>
                        <a:t> ausger</a:t>
                      </a:r>
                      <a:r>
                        <a:rPr lang="de-DE" sz="1000" b="0" i="0" u="none">
                          <a:latin typeface="Lucida Sans"/>
                        </a:rPr>
                        <a:t>ä</a:t>
                      </a:r>
                      <a:r>
                        <a:rPr sz="1000" b="0" i="0" u="none">
                          <a:latin typeface="Lucida Sans"/>
                        </a:rPr>
                        <a:t>umt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konnte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>
                          <a:latin typeface="Lucida Sans"/>
                        </a:rPr>
                        <a:t>PET-CT durchgefü</a:t>
                      </a:r>
                      <a:r>
                        <a:rPr sz="1000" b="0" i="0" u="none" dirty="0" err="1">
                          <a:latin typeface="Lucida Sans"/>
                        </a:rPr>
                        <a:t>hrt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Level of Evidence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800" b="0" dirty="0">
                          <a:latin typeface="Lucida Sans"/>
                        </a:rPr>
                        <a:t>3 - </a:t>
                      </a:r>
                      <a:r>
                        <a:rPr sz="800" b="0">
                          <a:latin typeface="Lucida Sans"/>
                        </a:rPr>
                        <a:t>S3 Leitlinienadaptierung - Mundhöhlenkarzinom</a:t>
                      </a:r>
                      <a:r>
                        <a:rPr sz="800" b="0" dirty="0">
                          <a:latin typeface="Lucida Sans"/>
                        </a:rPr>
                        <a:t>, Version 3.0 2021 (6.15)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Literatur</a:t>
                      </a:r>
                      <a:endParaRPr dirty="0"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dirty="0">
                          <a:solidFill>
                            <a:srgbClr val="F7BF66"/>
                          </a:solidFill>
                          <a:hlinkClick r:id="rId2"/>
                        </a:rPr>
                        <a:t>[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2"/>
                        </a:rPr>
                        <a:t>Bongers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2"/>
                        </a:rPr>
                        <a:t>, V 2002]</a:t>
                      </a:r>
                      <a:r>
                        <a:rPr sz="1000" dirty="0"/>
                        <a:t>, </a:t>
                      </a:r>
                      <a:r>
                        <a:rPr sz="1000">
                          <a:solidFill>
                            <a:srgbClr val="F7BF66"/>
                          </a:solidFill>
                          <a:hlinkClick r:id="rId3"/>
                        </a:rPr>
                        <a:t>[Lonneux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3"/>
                        </a:rPr>
                        <a:t>, M 2000]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4"/>
                        </a:rPr>
                        <a:t>[Nakamoto, Y 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5"/>
                        </a:rPr>
                        <a:t>S3-Leitlinie </a:t>
                      </a:r>
                      <a:r>
                        <a:rPr sz="1000" err="1">
                          <a:solidFill>
                            <a:srgbClr val="F7BF66"/>
                          </a:solidFill>
                          <a:hlinkClick r:id="rId5"/>
                        </a:rPr>
                        <a:t>Diagnostik</a:t>
                      </a:r>
                      <a:r>
                        <a:rPr sz="1000">
                          <a:solidFill>
                            <a:srgbClr val="F7BF66"/>
                          </a:solidFill>
                          <a:hlinkClick r:id="rId5"/>
                        </a:rPr>
                        <a:t> und 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5"/>
                        </a:rPr>
                        <a:t>Therapie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5"/>
                        </a:rPr>
                        <a:t> </a:t>
                      </a:r>
                      <a:r>
                        <a:rPr sz="1000">
                          <a:solidFill>
                            <a:srgbClr val="F7BF66"/>
                          </a:solidFill>
                          <a:hlinkClick r:id="rId5"/>
                        </a:rPr>
                        <a:t>des Mundhöhlenkarzinoms. AWMF-Registernummer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5"/>
                        </a:rPr>
                        <a:t>: 007/100OL, 2021. Version 3.0 :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t>Starker Konsens</a:t>
                      </a:r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t>017-082OL-1.0-7.12-2024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6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400" dirty="0" err="1"/>
              <a:t>Kapitel</a:t>
            </a:r>
            <a:r>
              <a:rPr sz="2400" dirty="0"/>
              <a:t> 7: </a:t>
            </a:r>
            <a:r>
              <a:rPr sz="2400" dirty="0" err="1"/>
              <a:t>Klinische</a:t>
            </a:r>
            <a:r>
              <a:rPr sz="2400" dirty="0"/>
              <a:t> </a:t>
            </a:r>
            <a:r>
              <a:rPr sz="2400" dirty="0" err="1"/>
              <a:t>Diagnostik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7.3</a:t>
            </a:r>
            <a:r>
              <a:rPr sz="1400"/>
              <a:t>: Bildgebung</a:t>
            </a:r>
            <a:endParaRPr sz="1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7920000" cy="112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7.13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err="1"/>
                        <a:t>Konsensbasierte</a:t>
                      </a:r>
                      <a:r>
                        <a:t> 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Bei </a:t>
                      </a:r>
                      <a:r>
                        <a:rPr sz="1000" b="0" i="0" u="none" dirty="0" err="1">
                          <a:latin typeface="Lucida Sans"/>
                        </a:rPr>
                        <a:t>Patienten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Rezidivverdacht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Bereich</a:t>
                      </a:r>
                      <a:r>
                        <a:rPr sz="1000" b="0" i="0" u="none" dirty="0">
                          <a:latin typeface="Lucida Sans"/>
                        </a:rPr>
                        <a:t> der Kopf-Hals-Region </a:t>
                      </a:r>
                      <a:r>
                        <a:rPr sz="1000" b="0" i="0" u="none" dirty="0" err="1">
                          <a:latin typeface="Lucida Sans"/>
                        </a:rPr>
                        <a:t>kann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Sonographie</a:t>
                      </a:r>
                      <a:r>
                        <a:rPr sz="1000" b="0" i="0" u="none" dirty="0">
                          <a:latin typeface="Lucida Sans"/>
                        </a:rPr>
                        <a:t> der </a:t>
                      </a:r>
                      <a:r>
                        <a:rPr sz="1000" b="0" i="0" u="none">
                          <a:latin typeface="Lucida Sans"/>
                        </a:rPr>
                        <a:t>Kopf-Hals-Region zur Begründung </a:t>
                      </a:r>
                      <a:r>
                        <a:rPr sz="1000" b="0" i="0" u="none" dirty="0">
                          <a:latin typeface="Lucida Sans"/>
                        </a:rPr>
                        <a:t>der </a:t>
                      </a:r>
                      <a:r>
                        <a:rPr sz="1000" b="0" i="0" u="none" dirty="0" err="1">
                          <a:latin typeface="Lucida Sans"/>
                        </a:rPr>
                        <a:t>Indikation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weiterer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Maßnahmen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indiziert</a:t>
                      </a:r>
                      <a:r>
                        <a:rPr sz="1000" b="0" i="0" u="none" dirty="0">
                          <a:latin typeface="Lucida Sans"/>
                        </a:rPr>
                        <a:t> sein.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t>Starker Konsens</a:t>
                      </a:r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t>017-082OL-1.0-7.13-2024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400" dirty="0" err="1"/>
              <a:t>Kapitel</a:t>
            </a:r>
            <a:r>
              <a:rPr sz="2400" dirty="0"/>
              <a:t> 7: </a:t>
            </a:r>
            <a:r>
              <a:rPr sz="2400" dirty="0" err="1"/>
              <a:t>Klinische</a:t>
            </a:r>
            <a:r>
              <a:rPr sz="2400" dirty="0"/>
              <a:t> </a:t>
            </a:r>
            <a:r>
              <a:rPr sz="2400" dirty="0" err="1"/>
              <a:t>Diagnostik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7.3</a:t>
            </a:r>
            <a:r>
              <a:rPr sz="1400"/>
              <a:t>: Bildgebung</a:t>
            </a:r>
            <a:endParaRPr sz="1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7920000" cy="218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7.14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err="1"/>
                        <a:t>Evidenzbasierte</a:t>
                      </a:r>
                      <a:r>
                        <a:t> 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/>
                      </a:pPr>
                      <a:r>
                        <a:t>Empfehlungsgrad</a:t>
                      </a:r>
                      <a:endParaRPr dirty="0"/>
                    </a:p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B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 err="1">
                          <a:latin typeface="Lucida Sans"/>
                        </a:rPr>
                        <a:t>Nach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kombinierter</a:t>
                      </a:r>
                      <a:r>
                        <a:rPr sz="1000" b="0" i="0" u="none" dirty="0">
                          <a:latin typeface="Lucida Sans"/>
                        </a:rPr>
                        <a:t> Radio-</a:t>
                      </a:r>
                      <a:r>
                        <a:rPr sz="1000" b="0" i="0" u="none" dirty="0" err="1">
                          <a:latin typeface="Lucida Sans"/>
                        </a:rPr>
                        <a:t>Chemotherapie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bei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nodalpositiven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Patienten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Oro-, </a:t>
                      </a:r>
                      <a:r>
                        <a:rPr sz="1000" b="0" i="0" u="none" dirty="0" err="1">
                          <a:latin typeface="Lucida Sans"/>
                        </a:rPr>
                        <a:t>bzw</a:t>
                      </a:r>
                      <a:r>
                        <a:rPr sz="1000" b="0" i="0" u="none" dirty="0">
                          <a:latin typeface="Lucida Sans"/>
                        </a:rPr>
                        <a:t>. Hypopharynxkarzinom </a:t>
                      </a:r>
                      <a:r>
                        <a:rPr sz="1000" b="0" i="0" u="none" err="1">
                          <a:latin typeface="Lucida Sans"/>
                        </a:rPr>
                        <a:t>eine</a:t>
                      </a:r>
                      <a:r>
                        <a:rPr sz="1000" b="0" i="0" u="none">
                          <a:latin typeface="Lucida Sans"/>
                        </a:rPr>
                        <a:t> Surveillance </a:t>
                      </a:r>
                      <a:r>
                        <a:rPr sz="1000" b="0" i="0" u="none" dirty="0" err="1">
                          <a:latin typeface="Lucida Sans"/>
                        </a:rPr>
                        <a:t>mittels</a:t>
                      </a:r>
                      <a:r>
                        <a:rPr sz="1000" b="0" i="0" u="none" dirty="0">
                          <a:latin typeface="Lucida Sans"/>
                        </a:rPr>
                        <a:t> FDG-PET-CT </a:t>
                      </a:r>
                      <a:r>
                        <a:rPr sz="1000" b="0" i="0" u="none" dirty="0" err="1">
                          <a:latin typeface="Lucida Sans"/>
                        </a:rPr>
                        <a:t>einer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geplanten</a:t>
                      </a:r>
                      <a:r>
                        <a:rPr sz="1000" b="0" i="0" u="none" dirty="0">
                          <a:latin typeface="Lucida Sans"/>
                        </a:rPr>
                        <a:t> Salvage Neck-dissection </a:t>
                      </a:r>
                      <a:r>
                        <a:rPr sz="1000" b="0" i="0" u="none" dirty="0" err="1">
                          <a:latin typeface="Lucida Sans"/>
                        </a:rPr>
                        <a:t>vorgeschaltet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 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Level of Evidence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800" b="0" dirty="0">
                          <a:latin typeface="Lucida Sans"/>
                        </a:rPr>
                        <a:t>1b - </a:t>
                      </a:r>
                      <a:r>
                        <a:rPr sz="800" b="0">
                          <a:latin typeface="Lucida Sans"/>
                        </a:rPr>
                        <a:t>S3 Leitlinienadaptierung </a:t>
                      </a:r>
                      <a:r>
                        <a:rPr sz="800" b="0" dirty="0">
                          <a:latin typeface="Lucida Sans"/>
                        </a:rPr>
                        <a:t>- </a:t>
                      </a:r>
                      <a:r>
                        <a:rPr sz="800" b="0" dirty="0" err="1">
                          <a:latin typeface="Lucida Sans"/>
                        </a:rPr>
                        <a:t>Larynxkarzinom</a:t>
                      </a:r>
                      <a:r>
                        <a:rPr sz="800" b="0" dirty="0">
                          <a:latin typeface="Lucida Sans"/>
                        </a:rPr>
                        <a:t>, Version 1.1 2019 (6.6)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Literatur</a:t>
                      </a:r>
                      <a:endParaRPr dirty="0"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dirty="0">
                          <a:solidFill>
                            <a:srgbClr val="F7BF66"/>
                          </a:solidFill>
                          <a:hlinkClick r:id="rId2"/>
                        </a:rPr>
                        <a:t>[Richard, C 2010]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3"/>
                        </a:rPr>
                        <a:t>[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3"/>
                        </a:rPr>
                        <a:t>Minovi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3"/>
                        </a:rPr>
                        <a:t>, A 2007]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4"/>
                        </a:rPr>
                        <a:t>[Ozer, E 2012]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5"/>
                        </a:rPr>
                        <a:t>[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5"/>
                        </a:rPr>
                        <a:t>Mehanna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5"/>
                        </a:rPr>
                        <a:t>, H 2016]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6"/>
                        </a:rPr>
                        <a:t>[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6"/>
                        </a:rPr>
                        <a:t>Haerle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6"/>
                        </a:rPr>
                        <a:t>, SK 2011]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7"/>
                        </a:rPr>
                        <a:t>S3-Leitlinie 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7"/>
                        </a:rPr>
                        <a:t>Diagnostik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7"/>
                        </a:rPr>
                        <a:t>, </a:t>
                      </a:r>
                      <a:r>
                        <a:rPr sz="1000" err="1">
                          <a:solidFill>
                            <a:srgbClr val="F7BF66"/>
                          </a:solidFill>
                          <a:hlinkClick r:id="rId7"/>
                        </a:rPr>
                        <a:t>Therapie</a:t>
                      </a:r>
                      <a:r>
                        <a:rPr sz="1000">
                          <a:solidFill>
                            <a:srgbClr val="F7BF66"/>
                          </a:solidFill>
                          <a:hlinkClick r:id="rId7"/>
                        </a:rPr>
                        <a:t> und 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7"/>
                        </a:rPr>
                        <a:t>Nachsorge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7"/>
                        </a:rPr>
                        <a:t> des 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7"/>
                        </a:rPr>
                        <a:t>Larynxkarzinoms.Langversion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7"/>
                        </a:rPr>
                        <a:t> 1.1</a:t>
                      </a:r>
                      <a:r>
                        <a:rPr sz="1000">
                          <a:solidFill>
                            <a:srgbClr val="F7BF66"/>
                          </a:solidFill>
                          <a:hlinkClick r:id="rId7"/>
                        </a:rPr>
                        <a:t>, AWMF-Registernummer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7"/>
                        </a:rPr>
                        <a:t>: 017-076OL, 2019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017-082OL-1.0-7.14-2024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8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400" dirty="0" err="1"/>
              <a:t>Kapitel</a:t>
            </a:r>
            <a:r>
              <a:rPr sz="2400" dirty="0"/>
              <a:t> 7: </a:t>
            </a:r>
            <a:r>
              <a:rPr sz="2400" dirty="0" err="1"/>
              <a:t>Klinische</a:t>
            </a:r>
            <a:r>
              <a:rPr sz="2400" dirty="0"/>
              <a:t> </a:t>
            </a:r>
            <a:r>
              <a:rPr sz="2400" dirty="0" err="1"/>
              <a:t>Diagnostik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7.3</a:t>
            </a:r>
            <a:r>
              <a:rPr sz="1400"/>
              <a:t>: Bildgebung</a:t>
            </a:r>
            <a:endParaRPr sz="1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06875"/>
              </p:ext>
            </p:extLst>
          </p:nvPr>
        </p:nvGraphicFramePr>
        <p:xfrm>
          <a:off x="360000" y="1890000"/>
          <a:ext cx="7920000" cy="2084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7.15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err="1"/>
                        <a:t>Evidenzbasierte</a:t>
                      </a:r>
                      <a:r>
                        <a:t> 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/>
                      </a:pPr>
                      <a:r>
                        <a:t>Empfehlungsgrad</a:t>
                      </a:r>
                      <a:endParaRPr dirty="0"/>
                    </a:p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B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sz="1000" b="0" i="0" u="none" dirty="0">
                          <a:latin typeface="Lucida Sans"/>
                        </a:rPr>
                        <a:t>Bei </a:t>
                      </a:r>
                      <a:r>
                        <a:rPr sz="1000" b="0" i="0" u="none" dirty="0" err="1">
                          <a:latin typeface="Lucida Sans"/>
                        </a:rPr>
                        <a:t>negativem</a:t>
                      </a:r>
                      <a:r>
                        <a:rPr sz="1000" b="0" i="0" u="none" dirty="0">
                          <a:latin typeface="Lucida Sans"/>
                        </a:rPr>
                        <a:t> FDG-PET-CT </a:t>
                      </a:r>
                      <a:r>
                        <a:rPr sz="1000" b="0" i="0" u="none" err="1">
                          <a:latin typeface="Lucida Sans"/>
                        </a:rPr>
                        <a:t>kann</a:t>
                      </a:r>
                      <a:r>
                        <a:rPr sz="1000" b="0" i="0" u="none">
                          <a:latin typeface="Lucida Sans"/>
                        </a:rPr>
                        <a:t> auf </a:t>
                      </a:r>
                      <a:r>
                        <a:rPr sz="1000" b="0" i="0" u="none" dirty="0">
                          <a:latin typeface="Lucida Sans"/>
                        </a:rPr>
                        <a:t>die Salvage Neck-dissection </a:t>
                      </a:r>
                      <a:r>
                        <a:rPr sz="1000" b="0" i="0" u="none" dirty="0" err="1">
                          <a:latin typeface="Lucida Sans"/>
                        </a:rPr>
                        <a:t>verzichtet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336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Level of Evidence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800" b="0">
                          <a:latin typeface="Lucida Sans"/>
                        </a:rPr>
                        <a:t>1b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Literatur</a:t>
                      </a:r>
                      <a:endParaRPr dirty="0"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lang="sv-SE" sz="1000" dirty="0">
                          <a:solidFill>
                            <a:srgbClr val="F7BF66"/>
                          </a:solidFill>
                          <a:hlinkClick r:id="rId2"/>
                        </a:rPr>
                        <a:t>[Mehanna, H 2016]</a:t>
                      </a:r>
                      <a:r>
                        <a:rPr lang="sv-SE" sz="1000" dirty="0"/>
                        <a:t>, </a:t>
                      </a:r>
                      <a:r>
                        <a:rPr lang="sv-SE" sz="1000" dirty="0">
                          <a:solidFill>
                            <a:srgbClr val="F7BF66"/>
                          </a:solidFill>
                          <a:hlinkClick r:id="rId3"/>
                        </a:rPr>
                        <a:t>[Mehanna, H 2016]</a:t>
                      </a:r>
                    </a:p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 sz="1000" dirty="0"/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017-082OL-1.0-7.15-2024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4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400" dirty="0" err="1"/>
              <a:t>Kapitel</a:t>
            </a:r>
            <a:r>
              <a:rPr sz="2400" dirty="0"/>
              <a:t> 7: </a:t>
            </a:r>
            <a:r>
              <a:rPr sz="2400" dirty="0" err="1"/>
              <a:t>Klinische</a:t>
            </a:r>
            <a:r>
              <a:rPr sz="2400" dirty="0"/>
              <a:t> </a:t>
            </a:r>
            <a:r>
              <a:rPr sz="2400" dirty="0" err="1"/>
              <a:t>Diagnostik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7.3</a:t>
            </a:r>
            <a:r>
              <a:rPr sz="1400"/>
              <a:t>: Bildgebung</a:t>
            </a:r>
            <a:endParaRPr sz="1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7920000" cy="112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7.16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err="1"/>
                        <a:t>Konsensbasierte</a:t>
                      </a:r>
                      <a:r>
                        <a:t> 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>
                          <a:latin typeface="Lucida Sans"/>
                        </a:rPr>
                        <a:t>Die Surveillance </a:t>
                      </a:r>
                      <a:r>
                        <a:rPr sz="1000" b="0" i="0" u="none" dirty="0" err="1">
                          <a:latin typeface="Lucida Sans"/>
                        </a:rPr>
                        <a:t>mittels</a:t>
                      </a:r>
                      <a:r>
                        <a:rPr sz="1000" b="0" i="0" u="none" dirty="0">
                          <a:latin typeface="Lucida Sans"/>
                        </a:rPr>
                        <a:t> FDG-PET-CT </a:t>
                      </a:r>
                      <a:r>
                        <a:rPr sz="1000" b="0" i="0" u="none" dirty="0" err="1">
                          <a:latin typeface="Lucida Sans"/>
                        </a:rPr>
                        <a:t>sollte</a:t>
                      </a:r>
                      <a:r>
                        <a:rPr sz="1000" b="0" i="0" u="none" dirty="0">
                          <a:latin typeface="Lucida Sans"/>
                        </a:rPr>
                        <a:t> 12 </a:t>
                      </a:r>
                      <a:r>
                        <a:rPr sz="1000" b="0" i="0" u="none" dirty="0" err="1">
                          <a:latin typeface="Lucida Sans"/>
                        </a:rPr>
                        <a:t>Wochen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nach</a:t>
                      </a:r>
                      <a:r>
                        <a:rPr sz="1000" b="0" i="0" u="none">
                          <a:latin typeface="Lucida Sans"/>
                        </a:rPr>
                        <a:t> Therapieabschluss </a:t>
                      </a:r>
                      <a:r>
                        <a:rPr sz="1000" b="0" i="0" u="none" dirty="0" err="1">
                          <a:latin typeface="Lucida Sans"/>
                        </a:rPr>
                        <a:t>erfolgen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t>Starker Konsens</a:t>
                      </a:r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t>017-082OL-1.0-7.16-2024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400"/>
              <a:t>Kapitel 7: Klinische Diagnostik</a:t>
            </a:r>
          </a:p>
          <a:p>
            <a:r>
              <a:rPr sz="1400"/>
              <a:t>Kapitel 7.4: Panendoskopie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7920000" cy="142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7.17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err="1"/>
                        <a:t>Konsensbasierte</a:t>
                      </a:r>
                      <a:r>
                        <a:t> 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sz="1000" b="0" i="0" u="none" dirty="0">
                          <a:latin typeface="Lucida Sans"/>
                        </a:rPr>
                        <a:t>Die </a:t>
                      </a:r>
                      <a:r>
                        <a:rPr sz="1000" b="0" i="0" u="none" dirty="0" err="1">
                          <a:latin typeface="Lucida Sans"/>
                        </a:rPr>
                        <a:t>Panendoskopie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Rahmen</a:t>
                      </a:r>
                      <a:r>
                        <a:rPr sz="1000" b="0" i="0" u="none" dirty="0">
                          <a:latin typeface="Lucida Sans"/>
                        </a:rPr>
                        <a:t> der </a:t>
                      </a:r>
                      <a:r>
                        <a:rPr sz="1000" b="0" i="0" u="none" dirty="0" err="1">
                          <a:latin typeface="Lucida Sans"/>
                        </a:rPr>
                        <a:t>Primärdiagnostik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bei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>
                          <a:latin typeface="Lucida Sans"/>
                        </a:rPr>
                        <a:t>Oro- und </a:t>
                      </a:r>
                      <a:r>
                        <a:rPr sz="1000" b="0" i="0" u="none" err="1">
                          <a:latin typeface="Lucida Sans"/>
                        </a:rPr>
                        <a:t>Hypopharynxkarzinomen</a:t>
                      </a:r>
                      <a:r>
                        <a:rPr sz="1000" b="0" i="0" u="none">
                          <a:latin typeface="Lucida Sans"/>
                        </a:rPr>
                        <a:t> durchgeführt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Sie </a:t>
                      </a:r>
                      <a:r>
                        <a:rPr sz="1000" b="0" i="0" u="none" dirty="0" err="1">
                          <a:latin typeface="Lucida Sans"/>
                        </a:rPr>
                        <a:t>ist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zentraler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Bestandteil</a:t>
                      </a:r>
                      <a:r>
                        <a:rPr sz="1000" b="0" i="0" u="none" dirty="0">
                          <a:latin typeface="Lucida Sans"/>
                        </a:rPr>
                        <a:t> der </a:t>
                      </a:r>
                      <a:r>
                        <a:rPr sz="1000" b="0" i="0" u="none" dirty="0" err="1">
                          <a:latin typeface="Lucida Sans"/>
                        </a:rPr>
                        <a:t>primären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Diagnostik</a:t>
                      </a:r>
                      <a:r>
                        <a:rPr sz="1000" b="0" i="0" u="none">
                          <a:latin typeface="Lucida Sans"/>
                        </a:rPr>
                        <a:t> zur genaueren Ausdehnung des Primärtumors und zur </a:t>
                      </a:r>
                      <a:r>
                        <a:rPr sz="1000" b="0" i="0" u="none" dirty="0" err="1">
                          <a:latin typeface="Lucida Sans"/>
                        </a:rPr>
                        <a:t>Detektion</a:t>
                      </a:r>
                      <a:r>
                        <a:rPr sz="1000" b="0" i="0" u="none" dirty="0">
                          <a:latin typeface="Lucida Sans"/>
                        </a:rPr>
                        <a:t> von </a:t>
                      </a:r>
                      <a:r>
                        <a:rPr sz="1000" b="0" i="0" u="none" dirty="0" err="1">
                          <a:latin typeface="Lucida Sans"/>
                        </a:rPr>
                        <a:t>Zweitkarzinomen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t>Starker Konsens</a:t>
                      </a:r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t>017-082OL-1.0-7.17-2024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400"/>
              <a:t>Kapitel 7: Klinische Diagnostik</a:t>
            </a:r>
          </a:p>
          <a:p>
            <a:r>
              <a:rPr sz="1400"/>
              <a:t>Kapitel 7.5: Biopsie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7920000" cy="112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7.18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err="1"/>
                        <a:t>Konsensbasierte</a:t>
                      </a:r>
                      <a:r>
                        <a:t> 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Bei </a:t>
                      </a:r>
                      <a:r>
                        <a:rPr sz="1000" b="0" i="0" u="none" dirty="0" err="1">
                          <a:latin typeface="Lucida Sans"/>
                        </a:rPr>
                        <a:t>Biopsien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</a:t>
                      </a:r>
                      <a:r>
                        <a:rPr sz="1000" b="0" i="0" u="none" dirty="0">
                          <a:latin typeface="Lucida Sans"/>
                        </a:rPr>
                        <a:t> die </a:t>
                      </a:r>
                      <a:r>
                        <a:rPr sz="1000" b="0" i="0" u="none" err="1">
                          <a:latin typeface="Lucida Sans"/>
                        </a:rPr>
                        <a:t>Probeentnahme</a:t>
                      </a:r>
                      <a:r>
                        <a:rPr sz="1000" b="0" i="0" u="none">
                          <a:latin typeface="Lucida Sans"/>
                        </a:rPr>
                        <a:t> aus </a:t>
                      </a:r>
                      <a:r>
                        <a:rPr sz="1000" b="0" i="0" u="none" dirty="0">
                          <a:latin typeface="Lucida Sans"/>
                        </a:rPr>
                        <a:t>dem </a:t>
                      </a:r>
                      <a:r>
                        <a:rPr sz="1000" b="0" i="0" u="none" dirty="0" err="1">
                          <a:latin typeface="Lucida Sans"/>
                        </a:rPr>
                        <a:t>Randbereich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>
                          <a:latin typeface="Lucida Sans"/>
                        </a:rPr>
                        <a:t>des Tumors und </a:t>
                      </a:r>
                      <a:r>
                        <a:rPr sz="1000" b="0" i="0" u="none" dirty="0" err="1">
                          <a:latin typeface="Lucida Sans"/>
                        </a:rPr>
                        <a:t>wenn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möglich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zentral</a:t>
                      </a:r>
                      <a:r>
                        <a:rPr sz="1000" b="0" i="0" u="none">
                          <a:latin typeface="Lucida Sans"/>
                        </a:rPr>
                        <a:t> aus dem Tumorgrund </a:t>
                      </a:r>
                      <a:r>
                        <a:rPr sz="1000" b="0" i="0" u="none" dirty="0" err="1">
                          <a:latin typeface="Lucida Sans"/>
                        </a:rPr>
                        <a:t>erfolgen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t>Starker Konsens</a:t>
                      </a:r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t>017-082OL-1.0-7.18-2024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400"/>
              <a:t>Kapitel 7: Klinische Diagnostik</a:t>
            </a:r>
          </a:p>
          <a:p>
            <a:r>
              <a:rPr sz="1400"/>
              <a:t>Kapitel 7.6: Wächterlymphknoten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7920000" cy="112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7.19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err="1"/>
                        <a:t>Konsensbasierte</a:t>
                      </a:r>
                      <a:r>
                        <a:t> 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Es </a:t>
                      </a:r>
                      <a:r>
                        <a:rPr sz="1000" b="0" i="0" u="none" dirty="0" err="1">
                          <a:latin typeface="Lucida Sans"/>
                        </a:rPr>
                        <a:t>kann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keine</a:t>
                      </a:r>
                      <a:r>
                        <a:rPr sz="1000" b="0" i="0" u="none">
                          <a:latin typeface="Lucida Sans"/>
                        </a:rPr>
                        <a:t> Empfehlung fü</a:t>
                      </a:r>
                      <a:r>
                        <a:rPr sz="1000" b="0" i="0" u="none" dirty="0">
                          <a:latin typeface="Lucida Sans"/>
                        </a:rPr>
                        <a:t>r die SLN </a:t>
                      </a:r>
                      <a:r>
                        <a:rPr sz="1000" b="0" i="0" u="none" dirty="0" err="1">
                          <a:latin typeface="Lucida Sans"/>
                        </a:rPr>
                        <a:t>Biopsie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als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Methode</a:t>
                      </a:r>
                      <a:r>
                        <a:rPr sz="1000" b="0" i="0" u="none">
                          <a:latin typeface="Lucida Sans"/>
                        </a:rPr>
                        <a:t> zur Vermeidung </a:t>
                      </a:r>
                      <a:r>
                        <a:rPr sz="1000" b="0" i="0" u="none" dirty="0" err="1">
                          <a:latin typeface="Lucida Sans"/>
                        </a:rPr>
                        <a:t>einer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elektiven</a:t>
                      </a:r>
                      <a:r>
                        <a:rPr sz="1000" b="0" i="0" u="none">
                          <a:latin typeface="Lucida Sans"/>
                        </a:rPr>
                        <a:t> Halslymphknotenausr</a:t>
                      </a:r>
                      <a:r>
                        <a:rPr lang="de-DE" sz="1000" b="0" i="0" u="none">
                          <a:latin typeface="Lucida Sans"/>
                        </a:rPr>
                        <a:t>ä</a:t>
                      </a:r>
                      <a:r>
                        <a:rPr sz="1000" b="0" i="0" u="none">
                          <a:latin typeface="Lucida Sans"/>
                        </a:rPr>
                        <a:t>umung </a:t>
                      </a:r>
                      <a:r>
                        <a:rPr sz="1000" b="0" i="0" u="none" dirty="0" err="1">
                          <a:latin typeface="Lucida Sans"/>
                        </a:rPr>
                        <a:t>beim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>
                          <a:latin typeface="Lucida Sans"/>
                        </a:rPr>
                        <a:t>Oro- und Hypopharynxkarzinom ausgesprochen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t>Starker Konsens</a:t>
                      </a:r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t>017-082OL-1.0-7.19-2024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400" dirty="0" err="1"/>
              <a:t>Kapitel</a:t>
            </a:r>
            <a:r>
              <a:rPr sz="2400" dirty="0"/>
              <a:t> 7: </a:t>
            </a:r>
            <a:r>
              <a:rPr sz="2400" dirty="0" err="1"/>
              <a:t>Klinische</a:t>
            </a:r>
            <a:r>
              <a:rPr sz="2400" dirty="0"/>
              <a:t> </a:t>
            </a:r>
            <a:r>
              <a:rPr sz="2400" dirty="0" err="1"/>
              <a:t>Diagnostik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7.7: </a:t>
            </a:r>
            <a:r>
              <a:rPr sz="1400" dirty="0" err="1"/>
              <a:t>Patienteninformation</a:t>
            </a:r>
            <a:r>
              <a:rPr sz="1400"/>
              <a:t>/Aufklärung</a:t>
            </a:r>
            <a:endParaRPr sz="1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7920000" cy="127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7.20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Konsensbasiertes Statement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Die </a:t>
                      </a:r>
                      <a:r>
                        <a:rPr sz="1000" b="0" i="0" u="none">
                          <a:latin typeface="Lucida Sans"/>
                        </a:rPr>
                        <a:t>Information ü</a:t>
                      </a:r>
                      <a:r>
                        <a:rPr sz="1000" b="0" i="0" u="none" dirty="0" err="1">
                          <a:latin typeface="Lucida Sans"/>
                        </a:rPr>
                        <a:t>ber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>
                          <a:latin typeface="Lucida Sans"/>
                        </a:rPr>
                        <a:t>seine Erkrankung und die daraus resultierenden therapeutischen </a:t>
                      </a:r>
                      <a:r>
                        <a:rPr sz="1000" b="0" i="0" u="none" dirty="0" err="1">
                          <a:latin typeface="Lucida Sans"/>
                        </a:rPr>
                        <a:t>Optionen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einschließlich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deren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Alternativen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ist</a:t>
                      </a:r>
                      <a:r>
                        <a:rPr sz="1000" b="0" i="0" u="none">
                          <a:latin typeface="Lucida Sans"/>
                        </a:rPr>
                        <a:t> fü</a:t>
                      </a:r>
                      <a:r>
                        <a:rPr sz="1000" b="0" i="0" u="none" dirty="0">
                          <a:latin typeface="Lucida Sans"/>
                        </a:rPr>
                        <a:t>r den </a:t>
                      </a:r>
                      <a:r>
                        <a:rPr sz="1000" b="0" i="0" u="none" err="1">
                          <a:latin typeface="Lucida Sans"/>
                        </a:rPr>
                        <a:t>Patienten</a:t>
                      </a:r>
                      <a:r>
                        <a:rPr sz="1000" b="0" i="0" u="none">
                          <a:latin typeface="Lucida Sans"/>
                        </a:rPr>
                        <a:t> Grundvoraussetzung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informierte</a:t>
                      </a:r>
                      <a:r>
                        <a:rPr sz="1000" b="0" i="0" u="none">
                          <a:latin typeface="Lucida Sans"/>
                        </a:rPr>
                        <a:t> Entscheidung zur </a:t>
                      </a:r>
                      <a:r>
                        <a:rPr sz="1000" b="0" i="0" u="none" err="1">
                          <a:latin typeface="Lucida Sans"/>
                        </a:rPr>
                        <a:t>Therapie</a:t>
                      </a:r>
                      <a:r>
                        <a:rPr sz="1000" b="0" i="0" u="none">
                          <a:latin typeface="Lucida Sans"/>
                        </a:rPr>
                        <a:t> zu </a:t>
                      </a:r>
                      <a:r>
                        <a:rPr sz="1000" b="0" i="0" u="none" dirty="0" err="1">
                          <a:latin typeface="Lucida Sans"/>
                        </a:rPr>
                        <a:t>treffen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t>Starker Konsens</a:t>
                      </a:r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t>017-082OL-1.0-7.20-2024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400" dirty="0" err="1"/>
              <a:t>Kapitel</a:t>
            </a:r>
            <a:r>
              <a:rPr sz="2400" dirty="0"/>
              <a:t> 7: </a:t>
            </a:r>
            <a:r>
              <a:rPr sz="2400" dirty="0" err="1"/>
              <a:t>Klinische</a:t>
            </a:r>
            <a:r>
              <a:rPr sz="2400" dirty="0"/>
              <a:t> </a:t>
            </a:r>
            <a:r>
              <a:rPr sz="2400" dirty="0" err="1"/>
              <a:t>Diagnostik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7.7: </a:t>
            </a:r>
            <a:r>
              <a:rPr sz="1400" dirty="0" err="1"/>
              <a:t>Patienteninformation</a:t>
            </a:r>
            <a:r>
              <a:rPr sz="1400"/>
              <a:t>/Aufklärung</a:t>
            </a:r>
            <a:endParaRPr sz="1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7920000" cy="142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7.21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err="1"/>
                        <a:t>Konsensbasierte</a:t>
                      </a:r>
                      <a:r>
                        <a:t> 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sz="1000" b="0" i="0" u="none" dirty="0">
                          <a:latin typeface="Lucida Sans"/>
                        </a:rPr>
                        <a:t>Der Patient </a:t>
                      </a:r>
                      <a:r>
                        <a:rPr sz="1000" b="0" i="0" u="none" dirty="0" err="1">
                          <a:latin typeface="Lucida Sans"/>
                        </a:rPr>
                        <a:t>soll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entsprechend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>
                          <a:latin typeface="Lucida Sans"/>
                        </a:rPr>
                        <a:t>seinen individuellen Bedü</a:t>
                      </a:r>
                      <a:r>
                        <a:rPr sz="1000" b="0" i="0" u="none" err="1">
                          <a:latin typeface="Lucida Sans"/>
                        </a:rPr>
                        <a:t>rfnissen</a:t>
                      </a:r>
                      <a:r>
                        <a:rPr sz="1000" b="0" i="0" u="none">
                          <a:latin typeface="Lucida Sans"/>
                        </a:rPr>
                        <a:t> ausfü</a:t>
                      </a:r>
                      <a:r>
                        <a:rPr sz="1000" b="0" i="0" u="none" err="1">
                          <a:latin typeface="Lucida Sans"/>
                        </a:rPr>
                        <a:t>hrlich</a:t>
                      </a:r>
                      <a:r>
                        <a:rPr sz="1000" b="0" i="0" u="none">
                          <a:latin typeface="Lucida Sans"/>
                        </a:rPr>
                        <a:t> und </a:t>
                      </a:r>
                      <a:r>
                        <a:rPr sz="1000" b="0" i="0" u="none" err="1">
                          <a:latin typeface="Lucida Sans"/>
                        </a:rPr>
                        <a:t>mehrfach</a:t>
                      </a:r>
                      <a:r>
                        <a:rPr sz="1000" b="0" i="0" u="none">
                          <a:latin typeface="Lucida Sans"/>
                        </a:rPr>
                        <a:t> ü</a:t>
                      </a:r>
                      <a:r>
                        <a:rPr sz="1000" b="0" i="0" u="none" dirty="0" err="1">
                          <a:latin typeface="Lucida Sans"/>
                        </a:rPr>
                        <a:t>ber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>
                          <a:latin typeface="Lucida Sans"/>
                        </a:rPr>
                        <a:t>seine Erkrankung, Behandlungsmo</a:t>
                      </a:r>
                      <a:r>
                        <a:rPr sz="1000" b="0" i="0" u="none" dirty="0" err="1">
                          <a:latin typeface="Lucida Sans"/>
                        </a:rPr>
                        <a:t>̈</a:t>
                      </a:r>
                      <a:r>
                        <a:rPr sz="1000" b="0" i="0" u="none" err="1">
                          <a:latin typeface="Lucida Sans"/>
                        </a:rPr>
                        <a:t>glichkeiten</a:t>
                      </a:r>
                      <a:r>
                        <a:rPr sz="1000" b="0" i="0" u="none">
                          <a:latin typeface="Lucida Sans"/>
                        </a:rPr>
                        <a:t> und </a:t>
                      </a:r>
                      <a:r>
                        <a:rPr sz="1000" b="0" i="0" u="none" dirty="0" err="1">
                          <a:latin typeface="Lucida Sans"/>
                        </a:rPr>
                        <a:t>Folgesto</a:t>
                      </a:r>
                      <a:r>
                        <a:rPr sz="1000" b="0" i="0" u="none" err="1">
                          <a:latin typeface="Lucida Sans"/>
                        </a:rPr>
                        <a:t>̈</a:t>
                      </a:r>
                      <a:r>
                        <a:rPr sz="1000" b="0" i="0" u="none">
                          <a:latin typeface="Lucida Sans"/>
                        </a:rPr>
                        <a:t>rungen </a:t>
                      </a:r>
                      <a:r>
                        <a:rPr sz="1000" b="0" i="0" u="none" dirty="0" err="1">
                          <a:latin typeface="Lucida Sans"/>
                        </a:rPr>
                        <a:t>informiert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Neben </a:t>
                      </a:r>
                      <a:r>
                        <a:rPr sz="1000" b="0" i="0" u="none">
                          <a:latin typeface="Lucida Sans"/>
                        </a:rPr>
                        <a:t>der Aufkl</a:t>
                      </a:r>
                      <a:r>
                        <a:rPr lang="de-DE" sz="1000" b="0" i="0" u="none">
                          <a:latin typeface="Lucida Sans"/>
                        </a:rPr>
                        <a:t>ä</a:t>
                      </a:r>
                      <a:r>
                        <a:rPr sz="1000" b="0" i="0" u="none">
                          <a:latin typeface="Lucida Sans"/>
                        </a:rPr>
                        <a:t>rung ü</a:t>
                      </a:r>
                      <a:r>
                        <a:rPr sz="1000" b="0" i="0" u="none" err="1">
                          <a:latin typeface="Lucida Sans"/>
                        </a:rPr>
                        <a:t>ber</a:t>
                      </a:r>
                      <a:r>
                        <a:rPr sz="1000" b="0" i="0" u="none">
                          <a:latin typeface="Lucida Sans"/>
                        </a:rPr>
                        <a:t> therapeutische </a:t>
                      </a:r>
                      <a:r>
                        <a:rPr sz="1000" b="0" i="0" u="none" dirty="0" err="1">
                          <a:latin typeface="Lucida Sans"/>
                        </a:rPr>
                        <a:t>Maßnahmen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</a:t>
                      </a:r>
                      <a:r>
                        <a:rPr sz="1000" b="0" i="0" u="none" dirty="0">
                          <a:latin typeface="Lucida Sans"/>
                        </a:rPr>
                        <a:t> der </a:t>
                      </a:r>
                      <a:r>
                        <a:rPr sz="1000" b="0" i="0" u="none">
                          <a:latin typeface="Lucida Sans"/>
                        </a:rPr>
                        <a:t>Patient auch ü</a:t>
                      </a:r>
                      <a:r>
                        <a:rPr sz="1000" b="0" i="0" u="none" dirty="0" err="1">
                          <a:latin typeface="Lucida Sans"/>
                        </a:rPr>
                        <a:t>ber</a:t>
                      </a:r>
                      <a:r>
                        <a:rPr sz="1000" b="0" i="0" u="none" dirty="0">
                          <a:latin typeface="Lucida Sans"/>
                        </a:rPr>
                        <a:t> die </a:t>
                      </a:r>
                      <a:r>
                        <a:rPr sz="1000" b="0" i="0" u="none" dirty="0" err="1">
                          <a:latin typeface="Lucida Sans"/>
                        </a:rPr>
                        <a:t>notwendige</a:t>
                      </a:r>
                      <a:r>
                        <a:rPr sz="1000" b="0" i="0" u="none" dirty="0">
                          <a:latin typeface="Lucida Sans"/>
                        </a:rPr>
                        <a:t> Rehabilitation </a:t>
                      </a:r>
                      <a:r>
                        <a:rPr sz="1000" b="0" i="0" u="none" dirty="0" err="1">
                          <a:latin typeface="Lucida Sans"/>
                        </a:rPr>
                        <a:t>einschließlich</a:t>
                      </a:r>
                      <a:r>
                        <a:rPr sz="1000" b="0" i="0" u="none" dirty="0">
                          <a:latin typeface="Lucida Sans"/>
                        </a:rPr>
                        <a:t> der </a:t>
                      </a:r>
                      <a:r>
                        <a:rPr sz="1000" b="0" i="0" u="none" err="1">
                          <a:latin typeface="Lucida Sans"/>
                        </a:rPr>
                        <a:t>sozialen</a:t>
                      </a:r>
                      <a:r>
                        <a:rPr sz="1000" b="0" i="0" u="none">
                          <a:latin typeface="Lucida Sans"/>
                        </a:rPr>
                        <a:t> und beruflichen </a:t>
                      </a:r>
                      <a:r>
                        <a:rPr sz="1000" b="0" i="0" u="none" dirty="0">
                          <a:latin typeface="Lucida Sans"/>
                        </a:rPr>
                        <a:t>Integration </a:t>
                      </a:r>
                      <a:r>
                        <a:rPr sz="1000" b="0" i="0" u="none" dirty="0" err="1">
                          <a:latin typeface="Lucida Sans"/>
                        </a:rPr>
                        <a:t>informiert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t>Starker Konsens</a:t>
                      </a:r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t>017-082OL-1.0-7.21-2024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A1CF51-45A9-6D4C-F7E5-0B5B31FB4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Dokumente zur </a:t>
            </a:r>
            <a:r>
              <a:rPr lang="de-DE" dirty="0"/>
              <a:t>Leitlinie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A54D63B-A7A9-1A6D-8CF9-765B4FA496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39" b="6154"/>
          <a:stretch/>
        </p:blipFill>
        <p:spPr>
          <a:xfrm>
            <a:off x="374408" y="1628800"/>
            <a:ext cx="2613415" cy="4619456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58051CFF-699D-1C9D-2D86-844512BFA83C}"/>
              </a:ext>
            </a:extLst>
          </p:cNvPr>
          <p:cNvSpPr txBox="1"/>
          <p:nvPr/>
        </p:nvSpPr>
        <p:spPr>
          <a:xfrm>
            <a:off x="3347864" y="1700808"/>
            <a:ext cx="54937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 Leitlinie </a:t>
            </a:r>
            <a:r>
              <a:rPr lang="de-DE"/>
              <a:t>ist außerdem </a:t>
            </a:r>
            <a:r>
              <a:rPr lang="de-DE" dirty="0"/>
              <a:t>in der App des Leitlinienprogramms Onkologie enthalten. </a:t>
            </a:r>
          </a:p>
          <a:p>
            <a:endParaRPr lang="de-DE" dirty="0"/>
          </a:p>
          <a:p>
            <a:r>
              <a:rPr lang="de-DE" dirty="0"/>
              <a:t>Weitere </a:t>
            </a:r>
            <a:r>
              <a:rPr lang="de-DE"/>
              <a:t>Informationen unter</a:t>
            </a:r>
            <a:r>
              <a:rPr lang="de-DE" dirty="0"/>
              <a:t>: </a:t>
            </a:r>
            <a:r>
              <a:rPr lang="de-DE" dirty="0">
                <a:solidFill>
                  <a:srgbClr val="F39D11"/>
                </a:solidFill>
              </a:rPr>
              <a:t>https://www.leitlinienprogramm-onkologie.de/app/ </a:t>
            </a:r>
            <a:endParaRPr lang="de-DE" sz="2800" b="1" dirty="0">
              <a:solidFill>
                <a:srgbClr val="F39D1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t>S3-LL POMGAT | V1.0 | November 2023</a:t>
            </a:r>
          </a:p>
        </p:txBody>
      </p:sp>
      <p:pic>
        <p:nvPicPr>
          <p:cNvPr id="3" name="Picture 18">
            <a:extLst>
              <a:ext uri="{FF2B5EF4-FFF2-40B4-BE49-F238E27FC236}">
                <a16:creationId xmlns:a16="http://schemas.microsoft.com/office/drawing/2014/main" id="{7010C83B-9272-48B3-FDCA-59C27CE15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436" y="3638423"/>
            <a:ext cx="1926652" cy="2247760"/>
          </a:xfrm>
          <a:prstGeom prst="rect">
            <a:avLst/>
          </a:prstGeom>
        </p:spPr>
      </p:pic>
      <p:pic>
        <p:nvPicPr>
          <p:cNvPr id="4" name="Picture 19">
            <a:extLst>
              <a:ext uri="{FF2B5EF4-FFF2-40B4-BE49-F238E27FC236}">
                <a16:creationId xmlns:a16="http://schemas.microsoft.com/office/drawing/2014/main" id="{D3558C38-AFD6-FB13-1BD7-E6BDA1BAF6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184" y="3638423"/>
            <a:ext cx="1926651" cy="22477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5" action="ppaction://hlinksldjump"/>
              </a:rPr>
              <a:t>Inhaltsverzeichnis</a:t>
            </a:r>
          </a:p>
        </p:txBody>
      </p:sp>
    </p:spTree>
    <p:extLst>
      <p:ext uri="{BB962C8B-B14F-4D97-AF65-F5344CB8AC3E}">
        <p14:creationId xmlns:p14="http://schemas.microsoft.com/office/powerpoint/2010/main" val="41414092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000" dirty="0" err="1"/>
              <a:t>Kapitel</a:t>
            </a:r>
            <a:r>
              <a:rPr sz="2000" dirty="0"/>
              <a:t> 8</a:t>
            </a:r>
            <a:r>
              <a:rPr sz="2000"/>
              <a:t>: Behandlungsempfehlungen </a:t>
            </a:r>
            <a:r>
              <a:rPr sz="2000" dirty="0"/>
              <a:t>in der </a:t>
            </a:r>
            <a:r>
              <a:rPr sz="2000" dirty="0" err="1"/>
              <a:t>Primärtherapie</a:t>
            </a:r>
            <a:r>
              <a:rPr sz="2000" dirty="0"/>
              <a:t> des </a:t>
            </a:r>
            <a:r>
              <a:rPr sz="2000"/>
              <a:t>Oro- und </a:t>
            </a:r>
            <a:r>
              <a:rPr sz="2000" err="1"/>
              <a:t>Hypopharynxkarzinoms</a:t>
            </a:r>
            <a:r>
              <a:rPr sz="2000"/>
              <a:t> unter Berücksichtigung </a:t>
            </a:r>
            <a:r>
              <a:rPr sz="2000" dirty="0" err="1"/>
              <a:t>Effektivität</a:t>
            </a:r>
            <a:r>
              <a:rPr sz="2000"/>
              <a:t>, Funktionalität und Lebensqualität</a:t>
            </a:r>
            <a:endParaRPr sz="2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7920000" cy="142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8.1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err="1"/>
                        <a:t>Konsensbasierte</a:t>
                      </a:r>
                      <a:r>
                        <a:t> 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>
                          <a:latin typeface="Lucida Sans"/>
                        </a:rPr>
                        <a:t>Die Behandlung </a:t>
                      </a:r>
                      <a:r>
                        <a:rPr sz="1000" b="0" i="0" u="none" dirty="0">
                          <a:latin typeface="Lucida Sans"/>
                        </a:rPr>
                        <a:t>des </a:t>
                      </a:r>
                      <a:r>
                        <a:rPr sz="1000" b="0" i="0" u="none">
                          <a:latin typeface="Lucida Sans"/>
                        </a:rPr>
                        <a:t>Oro- und </a:t>
                      </a:r>
                      <a:r>
                        <a:rPr sz="1000" b="0" i="0" u="none" dirty="0" err="1">
                          <a:latin typeface="Lucida Sans"/>
                        </a:rPr>
                        <a:t>Hypopharynxkarzinoms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interdisziplinär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nach</a:t>
                      </a:r>
                      <a:r>
                        <a:rPr sz="1000" b="0" i="0" u="none">
                          <a:latin typeface="Lucida Sans"/>
                        </a:rPr>
                        <a:t> Abstimmung </a:t>
                      </a:r>
                      <a:r>
                        <a:rPr sz="1000" b="0" i="0" u="none" err="1">
                          <a:latin typeface="Lucida Sans"/>
                        </a:rPr>
                        <a:t>jedes</a:t>
                      </a:r>
                      <a:r>
                        <a:rPr sz="1000" b="0" i="0" u="none">
                          <a:latin typeface="Lucida Sans"/>
                        </a:rPr>
                        <a:t> individuellen </a:t>
                      </a:r>
                      <a:r>
                        <a:rPr sz="1000" b="0" i="0" u="none" dirty="0">
                          <a:latin typeface="Lucida Sans"/>
                        </a:rPr>
                        <a:t>Falls </a:t>
                      </a:r>
                      <a:r>
                        <a:rPr sz="1000" b="0" i="0" u="none" dirty="0" err="1">
                          <a:latin typeface="Lucida Sans"/>
                        </a:rPr>
                        <a:t>innerhalb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>
                          <a:latin typeface="Lucida Sans"/>
                        </a:rPr>
                        <a:t>von Tumorboards unter Beteiligung </a:t>
                      </a:r>
                      <a:r>
                        <a:rPr sz="1000" b="0" i="0" u="none" dirty="0">
                          <a:latin typeface="Lucida Sans"/>
                        </a:rPr>
                        <a:t>der </a:t>
                      </a:r>
                      <a:r>
                        <a:rPr sz="1000" b="0" i="0" u="none" err="1">
                          <a:latin typeface="Lucida Sans"/>
                        </a:rPr>
                        <a:t>Fachdisziplinen</a:t>
                      </a:r>
                      <a:r>
                        <a:rPr sz="1000" b="0" i="0" u="none">
                          <a:latin typeface="Lucida Sans"/>
                        </a:rPr>
                        <a:t> Hals-Nasen-Ohrenheilkunde, Mund-Kiefer-Gesichtschirurgie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 dirty="0" err="1">
                          <a:latin typeface="Lucida Sans"/>
                        </a:rPr>
                        <a:t>Radioonkologie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 dirty="0" err="1">
                          <a:latin typeface="Lucida Sans"/>
                        </a:rPr>
                        <a:t>Onkologie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 err="1">
                          <a:latin typeface="Lucida Sans"/>
                        </a:rPr>
                        <a:t>Pathologie</a:t>
                      </a:r>
                      <a:r>
                        <a:rPr sz="1000" b="0" i="0" u="none">
                          <a:latin typeface="Lucida Sans"/>
                        </a:rPr>
                        <a:t> und </a:t>
                      </a:r>
                      <a:r>
                        <a:rPr sz="1000" b="0" i="0" u="none" err="1">
                          <a:latin typeface="Lucida Sans"/>
                        </a:rPr>
                        <a:t>Radiologie</a:t>
                      </a:r>
                      <a:r>
                        <a:rPr sz="1000" b="0" i="0" u="none">
                          <a:latin typeface="Lucida Sans"/>
                        </a:rPr>
                        <a:t> durchgeführt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t>Starker Konsens</a:t>
                      </a:r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t>017-082OL-1.0-8.1-2024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000" dirty="0" err="1"/>
              <a:t>Kapitel</a:t>
            </a:r>
            <a:r>
              <a:rPr sz="2000" dirty="0"/>
              <a:t> 8</a:t>
            </a:r>
            <a:r>
              <a:rPr sz="2000"/>
              <a:t>: Behandlungsempfehlungen </a:t>
            </a:r>
            <a:r>
              <a:rPr sz="2000" dirty="0"/>
              <a:t>in der </a:t>
            </a:r>
            <a:r>
              <a:rPr sz="2000" dirty="0" err="1"/>
              <a:t>Primärtherapie</a:t>
            </a:r>
            <a:r>
              <a:rPr sz="2000" dirty="0"/>
              <a:t> des </a:t>
            </a:r>
            <a:r>
              <a:rPr sz="2000"/>
              <a:t>Oro- und </a:t>
            </a:r>
            <a:r>
              <a:rPr sz="2000" err="1"/>
              <a:t>Hypopharynxkarzinoms</a:t>
            </a:r>
            <a:r>
              <a:rPr sz="2000"/>
              <a:t> unter Berücksichtigung </a:t>
            </a:r>
            <a:r>
              <a:rPr sz="2000" dirty="0" err="1"/>
              <a:t>Effektivität</a:t>
            </a:r>
            <a:r>
              <a:rPr sz="2000"/>
              <a:t>, Funktionalität und Lebensqualität</a:t>
            </a:r>
            <a:endParaRPr sz="2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7920000" cy="112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8.2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err="1"/>
                        <a:t>Konsensbasierte</a:t>
                      </a:r>
                      <a:r>
                        <a:t> 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Der Patient </a:t>
                      </a:r>
                      <a:r>
                        <a:rPr sz="1000" b="0" i="0" u="none" err="1">
                          <a:latin typeface="Lucida Sans"/>
                        </a:rPr>
                        <a:t>soll</a:t>
                      </a:r>
                      <a:r>
                        <a:rPr sz="1000" b="0" i="0" u="none">
                          <a:latin typeface="Lucida Sans"/>
                        </a:rPr>
                        <a:t> ausführlich und </a:t>
                      </a:r>
                      <a:r>
                        <a:rPr sz="1000" b="0" i="0" u="none" dirty="0" err="1">
                          <a:latin typeface="Lucida Sans"/>
                        </a:rPr>
                        <a:t>mehrfach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über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>
                          <a:latin typeface="Lucida Sans"/>
                        </a:rPr>
                        <a:t>seine Erkrankung, Behandlungsmöglichkeiten und Folgestörungen </a:t>
                      </a:r>
                      <a:r>
                        <a:rPr sz="1000" b="0" i="0" u="none" dirty="0" err="1">
                          <a:latin typeface="Lucida Sans"/>
                        </a:rPr>
                        <a:t>informiert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t>Starker Konsens</a:t>
                      </a:r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t>017-082OL-1.0-8.2-2024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000" dirty="0" err="1"/>
              <a:t>Kapitel</a:t>
            </a:r>
            <a:r>
              <a:rPr sz="2000" dirty="0"/>
              <a:t> 8</a:t>
            </a:r>
            <a:r>
              <a:rPr sz="2000"/>
              <a:t>: Behandlungsempfehlungen </a:t>
            </a:r>
            <a:r>
              <a:rPr sz="2000" dirty="0"/>
              <a:t>in der </a:t>
            </a:r>
            <a:r>
              <a:rPr sz="2000" dirty="0" err="1"/>
              <a:t>Primärtherapie</a:t>
            </a:r>
            <a:r>
              <a:rPr sz="2000" dirty="0"/>
              <a:t> des </a:t>
            </a:r>
            <a:r>
              <a:rPr sz="2000"/>
              <a:t>Oro- und </a:t>
            </a:r>
            <a:r>
              <a:rPr sz="2000" err="1"/>
              <a:t>Hypopharynxkarzinoms</a:t>
            </a:r>
            <a:r>
              <a:rPr sz="2000"/>
              <a:t> unter Berücksichtigung </a:t>
            </a:r>
            <a:r>
              <a:rPr sz="2000" dirty="0" err="1"/>
              <a:t>Effektivität</a:t>
            </a:r>
            <a:r>
              <a:rPr sz="2000"/>
              <a:t>, Funktionalität und Lebensqualität</a:t>
            </a:r>
            <a:endParaRPr sz="2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7920000" cy="112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8.3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err="1"/>
                        <a:t>Konsensbasierte</a:t>
                      </a:r>
                      <a:r>
                        <a:t> 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 err="1">
                          <a:latin typeface="Lucida Sans"/>
                        </a:rPr>
                        <a:t>Patienten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>
                          <a:latin typeface="Lucida Sans"/>
                        </a:rPr>
                        <a:t>Oro- und </a:t>
                      </a:r>
                      <a:r>
                        <a:rPr sz="1000" b="0" i="0" u="none" dirty="0" err="1">
                          <a:latin typeface="Lucida Sans"/>
                        </a:rPr>
                        <a:t>Hypopharynxkarzinoms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sollten</a:t>
                      </a:r>
                      <a:r>
                        <a:rPr sz="1000" b="0" i="0" u="none">
                          <a:latin typeface="Lucida Sans"/>
                        </a:rPr>
                        <a:t> zur Feststellung des Zahnstatus </a:t>
                      </a:r>
                      <a:r>
                        <a:rPr sz="1000" b="0" i="0" u="none" err="1">
                          <a:latin typeface="Lucida Sans"/>
                        </a:rPr>
                        <a:t>vor</a:t>
                      </a:r>
                      <a:r>
                        <a:rPr sz="1000" b="0" i="0" u="none">
                          <a:latin typeface="Lucida Sans"/>
                        </a:rPr>
                        <a:t> Behandlungsbeginn durch </a:t>
                      </a:r>
                      <a:r>
                        <a:rPr sz="1000" b="0" i="0" u="none" dirty="0" err="1">
                          <a:latin typeface="Lucida Sans"/>
                        </a:rPr>
                        <a:t>einen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erfahrenen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Zahnarzt</a:t>
                      </a:r>
                      <a:r>
                        <a:rPr sz="1000" b="0" i="0" u="none">
                          <a:latin typeface="Lucida Sans"/>
                        </a:rPr>
                        <a:t> untersucht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t>Starker Konsens</a:t>
                      </a:r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t>017-082OL-1.0-8.3-2024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000" dirty="0" err="1"/>
              <a:t>Kapitel</a:t>
            </a:r>
            <a:r>
              <a:rPr sz="2000" dirty="0"/>
              <a:t> 8</a:t>
            </a:r>
            <a:r>
              <a:rPr sz="2000"/>
              <a:t>: Behandlungsempfehlungen </a:t>
            </a:r>
            <a:r>
              <a:rPr sz="2000" dirty="0"/>
              <a:t>in der </a:t>
            </a:r>
            <a:r>
              <a:rPr sz="2000" dirty="0" err="1"/>
              <a:t>Primärtherapie</a:t>
            </a:r>
            <a:r>
              <a:rPr sz="2000" dirty="0"/>
              <a:t> des </a:t>
            </a:r>
            <a:r>
              <a:rPr sz="2000"/>
              <a:t>Oro- und </a:t>
            </a:r>
            <a:r>
              <a:rPr sz="2000" err="1"/>
              <a:t>Hypopharynxkarzinoms</a:t>
            </a:r>
            <a:r>
              <a:rPr sz="2000"/>
              <a:t> unter Berücksichtigung </a:t>
            </a:r>
            <a:r>
              <a:rPr sz="2000" dirty="0" err="1"/>
              <a:t>Effektivität</a:t>
            </a:r>
            <a:r>
              <a:rPr sz="2000"/>
              <a:t>, Funktionalität und Lebensqualität</a:t>
            </a:r>
            <a:endParaRPr sz="2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7920000" cy="112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err="1"/>
                        <a:t>Konsensbasierte</a:t>
                      </a:r>
                      <a:r>
                        <a:t> 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>
                          <a:latin typeface="Lucida Sans"/>
                        </a:rPr>
                        <a:t>Therapiepausen </a:t>
                      </a:r>
                      <a:r>
                        <a:rPr sz="1000" b="0" i="0" u="none" dirty="0" err="1">
                          <a:latin typeface="Lucida Sans"/>
                        </a:rPr>
                        <a:t>über</a:t>
                      </a:r>
                      <a:r>
                        <a:rPr sz="1000" b="0" i="0" u="none" dirty="0">
                          <a:latin typeface="Lucida Sans"/>
                        </a:rPr>
                        <a:t> die </a:t>
                      </a:r>
                      <a:r>
                        <a:rPr sz="1000" b="0" i="0" u="none" err="1">
                          <a:latin typeface="Lucida Sans"/>
                        </a:rPr>
                        <a:t>geplanten</a:t>
                      </a:r>
                      <a:r>
                        <a:rPr sz="1000" b="0" i="0" u="none">
                          <a:latin typeface="Lucida Sans"/>
                        </a:rPr>
                        <a:t> Wochenendpausen hinaus </a:t>
                      </a:r>
                      <a:r>
                        <a:rPr sz="1000" b="0" i="0" u="none" dirty="0" err="1">
                          <a:latin typeface="Lucida Sans"/>
                        </a:rPr>
                        <a:t>sollten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während</a:t>
                      </a:r>
                      <a:r>
                        <a:rPr sz="1000" b="0" i="0" u="none" dirty="0">
                          <a:latin typeface="Lucida Sans"/>
                        </a:rPr>
                        <a:t> der </a:t>
                      </a:r>
                      <a:r>
                        <a:rPr sz="1000" b="0" i="0" u="none" dirty="0" err="1">
                          <a:latin typeface="Lucida Sans"/>
                        </a:rPr>
                        <a:t>Strahlentherapie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vermieden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t>Starker Konsens</a:t>
                      </a:r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t>017-082OL-1.0-8.4-2024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000" dirty="0" err="1"/>
              <a:t>Kapitel</a:t>
            </a:r>
            <a:r>
              <a:rPr sz="2000" dirty="0"/>
              <a:t> 8</a:t>
            </a:r>
            <a:r>
              <a:rPr sz="2000"/>
              <a:t>: Behandlungsempfehlungen </a:t>
            </a:r>
            <a:r>
              <a:rPr sz="2000" dirty="0"/>
              <a:t>in der </a:t>
            </a:r>
            <a:r>
              <a:rPr sz="2000" dirty="0" err="1"/>
              <a:t>Primärtherapie</a:t>
            </a:r>
            <a:r>
              <a:rPr sz="2000" dirty="0"/>
              <a:t> des </a:t>
            </a:r>
            <a:r>
              <a:rPr sz="2000"/>
              <a:t>Oro- und </a:t>
            </a:r>
            <a:r>
              <a:rPr sz="2000" err="1"/>
              <a:t>Hypopharynxkarzinoms</a:t>
            </a:r>
            <a:r>
              <a:rPr sz="2000"/>
              <a:t> unter Berücksichtigung </a:t>
            </a:r>
            <a:r>
              <a:rPr sz="2000" dirty="0" err="1"/>
              <a:t>Effektivität</a:t>
            </a:r>
            <a:r>
              <a:rPr sz="2000"/>
              <a:t>, Funktionalität und Lebensqualität</a:t>
            </a:r>
            <a:endParaRPr sz="2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7920000" cy="142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8.5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err="1"/>
                        <a:t>Konsensbasierte</a:t>
                      </a:r>
                      <a:r>
                        <a:t> 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sz="1000" b="0" i="0" u="none">
                          <a:latin typeface="Lucida Sans"/>
                        </a:rPr>
                        <a:t>Ungeplante Therapiepausen </a:t>
                      </a:r>
                      <a:r>
                        <a:rPr sz="1000" b="0" i="0" u="none" dirty="0" err="1">
                          <a:latin typeface="Lucida Sans"/>
                        </a:rPr>
                        <a:t>sollten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nach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Möglichkeit</a:t>
                      </a:r>
                      <a:r>
                        <a:rPr sz="1000" b="0" i="0" u="none">
                          <a:latin typeface="Lucida Sans"/>
                        </a:rPr>
                        <a:t> durch </a:t>
                      </a:r>
                      <a:r>
                        <a:rPr sz="1000" b="0" i="0" u="none" dirty="0">
                          <a:latin typeface="Lucida Sans"/>
                        </a:rPr>
                        <a:t>2x </a:t>
                      </a:r>
                      <a:r>
                        <a:rPr sz="1000" b="0" i="0" u="none" err="1">
                          <a:latin typeface="Lucida Sans"/>
                        </a:rPr>
                        <a:t>tägliche</a:t>
                      </a:r>
                      <a:r>
                        <a:rPr sz="1000" b="0" i="0" u="none">
                          <a:latin typeface="Lucida Sans"/>
                        </a:rPr>
                        <a:t> Bestrahlungen </a:t>
                      </a:r>
                      <a:r>
                        <a:rPr sz="1000" b="0" i="0" u="none" dirty="0">
                          <a:latin typeface="Lucida Sans"/>
                        </a:rPr>
                        <a:t>an 1-2 </a:t>
                      </a:r>
                      <a:r>
                        <a:rPr sz="1000" b="0" i="0" u="none" dirty="0" err="1">
                          <a:latin typeface="Lucida Sans"/>
                        </a:rPr>
                        <a:t>Wochentagen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bei</a:t>
                      </a:r>
                      <a:r>
                        <a:rPr sz="1000" b="0" i="0" u="none">
                          <a:latin typeface="Lucida Sans"/>
                        </a:rPr>
                        <a:t> unveränderter </a:t>
                      </a:r>
                      <a:r>
                        <a:rPr sz="1000" b="0" i="0" u="none" dirty="0" err="1">
                          <a:latin typeface="Lucida Sans"/>
                        </a:rPr>
                        <a:t>Einzeldosis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kompensiert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  <a:p>
                      <a:r>
                        <a:rPr sz="1000" b="0" i="0" u="none" dirty="0" err="1">
                          <a:latin typeface="Lucida Sans"/>
                        </a:rPr>
                        <a:t>Dabei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zwischen</a:t>
                      </a:r>
                      <a:r>
                        <a:rPr sz="1000" b="0" i="0" u="none" dirty="0">
                          <a:latin typeface="Lucida Sans"/>
                        </a:rPr>
                        <a:t> 2 </a:t>
                      </a:r>
                      <a:r>
                        <a:rPr sz="1000" b="0" i="0" u="none" dirty="0" err="1">
                          <a:latin typeface="Lucida Sans"/>
                        </a:rPr>
                        <a:t>Fraktionen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Abstand</a:t>
                      </a:r>
                      <a:r>
                        <a:rPr sz="1000" b="0" i="0" u="none" dirty="0">
                          <a:latin typeface="Lucida Sans"/>
                        </a:rPr>
                        <a:t> von </a:t>
                      </a:r>
                      <a:r>
                        <a:rPr sz="1000" b="0" i="0" u="none" dirty="0" err="1">
                          <a:latin typeface="Lucida Sans"/>
                        </a:rPr>
                        <a:t>mindestens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>
                          <a:latin typeface="Lucida Sans"/>
                        </a:rPr>
                        <a:t>6 Stunden </a:t>
                      </a:r>
                      <a:r>
                        <a:rPr sz="1000" b="0" i="0" u="none" dirty="0" err="1">
                          <a:latin typeface="Lucida Sans"/>
                        </a:rPr>
                        <a:t>eingehalten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 sz="1000" b="0" i="0" u="none" dirty="0">
                        <a:latin typeface="Lucida Sans"/>
                      </a:endParaRP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t>Starker Konsens</a:t>
                      </a:r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t>017-082OL-1.0-8.5-2024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972" y="692696"/>
            <a:ext cx="8686800" cy="1914976"/>
          </a:xfrm>
        </p:spPr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8</a:t>
            </a:r>
            <a:r>
              <a:rPr sz="2400"/>
              <a:t>: Behandlungsempfehlungen </a:t>
            </a:r>
            <a:r>
              <a:rPr sz="2400" dirty="0"/>
              <a:t>in der </a:t>
            </a:r>
            <a:r>
              <a:rPr sz="2400" dirty="0" err="1"/>
              <a:t>Primärtherapie</a:t>
            </a:r>
            <a:r>
              <a:rPr sz="2400" dirty="0"/>
              <a:t> des </a:t>
            </a:r>
            <a:r>
              <a:rPr sz="2400"/>
              <a:t>Oro- und </a:t>
            </a:r>
            <a:r>
              <a:rPr sz="2400" err="1"/>
              <a:t>Hypopharynxkarzinoms</a:t>
            </a:r>
            <a:r>
              <a:rPr sz="2400"/>
              <a:t> unter Berücksichtigung </a:t>
            </a:r>
            <a:r>
              <a:rPr sz="2400" dirty="0" err="1"/>
              <a:t>Effektivität</a:t>
            </a:r>
            <a:r>
              <a:rPr sz="2400"/>
              <a:t>, Funktionalität und Lebensqualität</a:t>
            </a:r>
            <a:endParaRPr sz="2400" dirty="0"/>
          </a:p>
          <a:p>
            <a:br>
              <a:rPr lang="de-DE" sz="1400" dirty="0"/>
            </a:br>
            <a:r>
              <a:rPr sz="1400" dirty="0" err="1"/>
              <a:t>Kapitel</a:t>
            </a:r>
            <a:r>
              <a:rPr sz="1400" dirty="0"/>
              <a:t> 8.1: Oropharynx-</a:t>
            </a:r>
            <a:r>
              <a:rPr sz="1400" dirty="0" err="1"/>
              <a:t>Karzinome</a:t>
            </a:r>
            <a:r>
              <a:rPr sz="1400" dirty="0"/>
              <a:t> </a:t>
            </a:r>
            <a:r>
              <a:rPr sz="1400"/>
              <a:t>der UICC </a:t>
            </a:r>
            <a:r>
              <a:rPr sz="1400" dirty="0" err="1"/>
              <a:t>Stadien</a:t>
            </a:r>
            <a:r>
              <a:rPr sz="1400" dirty="0"/>
              <a:t> </a:t>
            </a:r>
            <a:r>
              <a:rPr sz="1400"/>
              <a:t>I und </a:t>
            </a:r>
            <a:r>
              <a:rPr sz="1400" dirty="0"/>
              <a:t>II (p16-positiv: T1-T3N2; p16-neg.: T1-T2N0)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982454"/>
              </p:ext>
            </p:extLst>
          </p:nvPr>
        </p:nvGraphicFramePr>
        <p:xfrm>
          <a:off x="360000" y="3057720"/>
          <a:ext cx="7920000" cy="233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8.6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Evidenzbasiertes Statement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ST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Es </a:t>
                      </a:r>
                      <a:r>
                        <a:rPr sz="1000" b="0" i="0" u="none" dirty="0" err="1">
                          <a:latin typeface="Lucida Sans"/>
                        </a:rPr>
                        <a:t>gibt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Hinweise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 dirty="0" err="1">
                          <a:latin typeface="Lucida Sans"/>
                        </a:rPr>
                        <a:t>dass</a:t>
                      </a:r>
                      <a:r>
                        <a:rPr sz="1000" b="0" i="0" u="none" dirty="0">
                          <a:latin typeface="Lucida Sans"/>
                        </a:rPr>
                        <a:t> die </a:t>
                      </a:r>
                      <a:r>
                        <a:rPr sz="1000" b="0" i="0" u="none" dirty="0" err="1">
                          <a:latin typeface="Lucida Sans"/>
                        </a:rPr>
                        <a:t>Ergebnisse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primär</a:t>
                      </a:r>
                      <a:r>
                        <a:rPr sz="1000" b="0" i="0" u="none">
                          <a:latin typeface="Lucida Sans"/>
                        </a:rPr>
                        <a:t> chirurgischen </a:t>
                      </a:r>
                      <a:r>
                        <a:rPr sz="1000" b="0" i="0" u="none" dirty="0" err="1">
                          <a:latin typeface="Lucida Sans"/>
                        </a:rPr>
                        <a:t>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>
                          <a:latin typeface="Lucida Sans"/>
                        </a:rPr>
                        <a:t>(+/- adjuvanter </a:t>
                      </a:r>
                      <a:r>
                        <a:rPr sz="1000" b="0" i="0" u="none" dirty="0">
                          <a:latin typeface="Lucida Sans"/>
                        </a:rPr>
                        <a:t>Radio-/ </a:t>
                      </a:r>
                      <a:r>
                        <a:rPr sz="1000" b="0" i="0" u="none" dirty="0" err="1">
                          <a:latin typeface="Lucida Sans"/>
                        </a:rPr>
                        <a:t>Radiochemotherapie</a:t>
                      </a:r>
                      <a:r>
                        <a:rPr sz="1000" b="0" i="0" u="none">
                          <a:latin typeface="Lucida Sans"/>
                        </a:rPr>
                        <a:t>) und </a:t>
                      </a:r>
                      <a:r>
                        <a:rPr sz="1000" b="0" i="0" u="none" dirty="0" err="1">
                          <a:latin typeface="Lucida Sans"/>
                        </a:rPr>
                        <a:t>einer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primären</a:t>
                      </a:r>
                      <a:r>
                        <a:rPr sz="1000" b="0" i="0" u="none" dirty="0">
                          <a:latin typeface="Lucida Sans"/>
                        </a:rPr>
                        <a:t> Radio-/</a:t>
                      </a:r>
                      <a:r>
                        <a:rPr sz="1000" b="0" i="0" u="none" dirty="0" err="1">
                          <a:latin typeface="Lucida Sans"/>
                        </a:rPr>
                        <a:t>Radiochemotherapie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sich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bei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Patienten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HPV/p16-positiven </a:t>
                      </a:r>
                      <a:r>
                        <a:rPr sz="1000" b="0" i="0" u="none" dirty="0" err="1">
                          <a:latin typeface="Lucida Sans"/>
                        </a:rPr>
                        <a:t>Oropharynxkarzinomen</a:t>
                      </a:r>
                      <a:r>
                        <a:rPr sz="1000" b="0" i="0" u="none" dirty="0">
                          <a:latin typeface="Lucida Sans"/>
                        </a:rPr>
                        <a:t> in den </a:t>
                      </a:r>
                      <a:r>
                        <a:rPr sz="1000" b="0" i="0" u="none" dirty="0" err="1">
                          <a:latin typeface="Lucida Sans"/>
                        </a:rPr>
                        <a:t>Stadien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>
                          <a:latin typeface="Lucida Sans"/>
                        </a:rPr>
                        <a:t>I-II (UICC </a:t>
                      </a:r>
                      <a:r>
                        <a:rPr sz="1000" b="0" i="0" u="none" dirty="0">
                          <a:latin typeface="Lucida Sans"/>
                        </a:rPr>
                        <a:t>8</a:t>
                      </a:r>
                      <a:r>
                        <a:rPr sz="1000" b="0" i="0" u="none">
                          <a:latin typeface="Lucida Sans"/>
                        </a:rPr>
                        <a:t>. Ausgabe</a:t>
                      </a:r>
                      <a:r>
                        <a:rPr sz="1000" b="0" i="0" u="none" dirty="0">
                          <a:latin typeface="Lucida Sans"/>
                        </a:rPr>
                        <a:t>) </a:t>
                      </a:r>
                      <a:r>
                        <a:rPr sz="1000" b="0" i="0" u="none" dirty="0" err="1">
                          <a:latin typeface="Lucida Sans"/>
                        </a:rPr>
                        <a:t>nicht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signifikant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>
                          <a:latin typeface="Lucida Sans"/>
                        </a:rPr>
                        <a:t>in Bezug auf </a:t>
                      </a:r>
                      <a:r>
                        <a:rPr sz="1000" b="0" i="0" u="none" dirty="0">
                          <a:latin typeface="Lucida Sans"/>
                        </a:rPr>
                        <a:t>das </a:t>
                      </a:r>
                      <a:r>
                        <a:rPr sz="1000" b="0" i="0" u="none" dirty="0" err="1">
                          <a:latin typeface="Lucida Sans"/>
                        </a:rPr>
                        <a:t>Gesamtüberleben</a:t>
                      </a:r>
                      <a:r>
                        <a:rPr sz="1000" b="0" i="0" u="none" dirty="0">
                          <a:latin typeface="Lucida Sans"/>
                        </a:rPr>
                        <a:t>, das </a:t>
                      </a:r>
                      <a:r>
                        <a:rPr sz="1000" b="0" i="0" u="none" dirty="0" err="1">
                          <a:latin typeface="Lucida Sans"/>
                        </a:rPr>
                        <a:t>rückfallfreie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Überleben</a:t>
                      </a:r>
                      <a:r>
                        <a:rPr sz="1000" b="0" i="0" u="none" dirty="0">
                          <a:latin typeface="Lucida Sans"/>
                        </a:rPr>
                        <a:t>, die </a:t>
                      </a:r>
                      <a:r>
                        <a:rPr sz="1000" b="0" i="0" u="none" dirty="0" err="1">
                          <a:latin typeface="Lucida Sans"/>
                        </a:rPr>
                        <a:t>lokoregionäre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Rückfallfallrate</a:t>
                      </a:r>
                      <a:r>
                        <a:rPr sz="1000" b="0" i="0" u="none">
                          <a:latin typeface="Lucida Sans"/>
                        </a:rPr>
                        <a:t> und </a:t>
                      </a:r>
                      <a:r>
                        <a:rPr sz="1000" b="0" i="0" u="none" dirty="0">
                          <a:latin typeface="Lucida Sans"/>
                        </a:rPr>
                        <a:t>das </a:t>
                      </a:r>
                      <a:r>
                        <a:rPr sz="1000" b="0" i="0" u="none" dirty="0" err="1">
                          <a:latin typeface="Lucida Sans"/>
                        </a:rPr>
                        <a:t>fernmetastasenfreie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Überleben</a:t>
                      </a:r>
                      <a:r>
                        <a:rPr sz="1000" b="0" i="0" u="none">
                          <a:latin typeface="Lucida Sans"/>
                        </a:rPr>
                        <a:t> unterscheiden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Level of Evidence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>
                          <a:latin typeface="Lucida Sans"/>
                        </a:rPr>
                        <a:t>⊕⊕⊝⊝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Literatur</a:t>
                      </a:r>
                      <a:endParaRPr dirty="0"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dirty="0">
                          <a:solidFill>
                            <a:srgbClr val="F7BF66"/>
                          </a:solidFill>
                          <a:hlinkClick r:id="rId2"/>
                        </a:rPr>
                        <a:t>[Palma, DA 2022]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3"/>
                        </a:rPr>
                        <a:t>[Nichols, AC 2019]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4"/>
                        </a:rPr>
                        <a:t>[Nichols, AC 2022]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5"/>
                        </a:rPr>
                        <a:t>[Baliga, S 2018]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6"/>
                        </a:rPr>
                        <a:t>[Kelly, JR 2018]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7"/>
                        </a:rPr>
                        <a:t>[Patel, EJ 2021]</a:t>
                      </a:r>
                      <a:r>
                        <a:rPr sz="1000" dirty="0"/>
                        <a:t>, </a:t>
                      </a:r>
                      <a:r>
                        <a:rPr sz="1000">
                          <a:solidFill>
                            <a:srgbClr val="F7BF66"/>
                          </a:solidFill>
                          <a:hlinkClick r:id="rId8"/>
                        </a:rPr>
                        <a:t>[Cheraghlou,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8"/>
                        </a:rPr>
                        <a:t>S 2018]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017-082OL-1.0-8.6-2024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9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66500"/>
            <a:ext cx="8686800" cy="1066800"/>
          </a:xfrm>
        </p:spPr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8</a:t>
            </a:r>
            <a:r>
              <a:rPr sz="2400"/>
              <a:t>: Behandlungsempfehlungen </a:t>
            </a:r>
            <a:r>
              <a:rPr sz="2400" dirty="0"/>
              <a:t>in der </a:t>
            </a:r>
            <a:r>
              <a:rPr sz="2400" dirty="0" err="1"/>
              <a:t>Primärtherapie</a:t>
            </a:r>
            <a:r>
              <a:rPr sz="2400" dirty="0"/>
              <a:t> des </a:t>
            </a:r>
            <a:r>
              <a:rPr sz="2400"/>
              <a:t>Oro- und </a:t>
            </a:r>
            <a:r>
              <a:rPr sz="2400" err="1"/>
              <a:t>Hypopharynxkarzinoms</a:t>
            </a:r>
            <a:r>
              <a:rPr sz="2400"/>
              <a:t> unter Berücksichtigung </a:t>
            </a:r>
            <a:r>
              <a:rPr sz="2400" dirty="0" err="1"/>
              <a:t>Effektivität</a:t>
            </a:r>
            <a:r>
              <a:rPr sz="2400"/>
              <a:t>, Funktionalität und Lebensqualität</a:t>
            </a:r>
            <a:endParaRPr sz="2400" dirty="0"/>
          </a:p>
          <a:p>
            <a:br>
              <a:rPr lang="de-DE" sz="1400" dirty="0"/>
            </a:br>
            <a:r>
              <a:rPr sz="1400" dirty="0" err="1"/>
              <a:t>Kapitel</a:t>
            </a:r>
            <a:r>
              <a:rPr sz="1400" dirty="0"/>
              <a:t> 8.1: Oropharynx-</a:t>
            </a:r>
            <a:r>
              <a:rPr sz="1400" dirty="0" err="1"/>
              <a:t>Karzinome</a:t>
            </a:r>
            <a:r>
              <a:rPr sz="1400" dirty="0"/>
              <a:t> </a:t>
            </a:r>
            <a:r>
              <a:rPr sz="1400"/>
              <a:t>der UICC </a:t>
            </a:r>
            <a:r>
              <a:rPr sz="1400" dirty="0" err="1"/>
              <a:t>Stadien</a:t>
            </a:r>
            <a:r>
              <a:rPr sz="1400" dirty="0"/>
              <a:t> </a:t>
            </a:r>
            <a:r>
              <a:rPr sz="1400"/>
              <a:t>I und </a:t>
            </a:r>
            <a:r>
              <a:rPr sz="1400" dirty="0"/>
              <a:t>II (p16-positiv: T1-T3N2; p16-neg.: T1-T2N0)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080448"/>
              </p:ext>
            </p:extLst>
          </p:nvPr>
        </p:nvGraphicFramePr>
        <p:xfrm>
          <a:off x="241672" y="2905320"/>
          <a:ext cx="7920000" cy="203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8.7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err="1"/>
                        <a:t>Evidenzbasierte</a:t>
                      </a:r>
                      <a:r>
                        <a:t> 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/>
                      </a:pPr>
                      <a:r>
                        <a:t>Empfehlungsgrad</a:t>
                      </a:r>
                      <a:endParaRPr dirty="0"/>
                    </a:p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B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 err="1">
                          <a:latin typeface="Lucida Sans"/>
                        </a:rPr>
                        <a:t>Patienten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HPV/p16 </a:t>
                      </a:r>
                      <a:r>
                        <a:rPr sz="1000" b="1" i="0" u="none" dirty="0" err="1">
                          <a:latin typeface="Lucida Sans"/>
                        </a:rPr>
                        <a:t>positiven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Oropharynxkarzinomen</a:t>
                      </a:r>
                      <a:r>
                        <a:rPr sz="1000" b="0" i="0" u="none" dirty="0">
                          <a:latin typeface="Lucida Sans"/>
                        </a:rPr>
                        <a:t> in den </a:t>
                      </a:r>
                      <a:r>
                        <a:rPr sz="1000" b="0" i="0" u="none" dirty="0" err="1">
                          <a:latin typeface="Lucida Sans"/>
                        </a:rPr>
                        <a:t>Stadien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>
                          <a:latin typeface="Lucida Sans"/>
                        </a:rPr>
                        <a:t>I-II (UICC </a:t>
                      </a:r>
                      <a:r>
                        <a:rPr sz="1000" b="0" i="0" u="none" dirty="0">
                          <a:latin typeface="Lucida Sans"/>
                        </a:rPr>
                        <a:t>8</a:t>
                      </a:r>
                      <a:r>
                        <a:rPr sz="1000" b="0" i="0" u="none">
                          <a:latin typeface="Lucida Sans"/>
                        </a:rPr>
                        <a:t>. Ausgabe</a:t>
                      </a:r>
                      <a:r>
                        <a:rPr sz="1000" b="0" i="0" u="none" dirty="0">
                          <a:latin typeface="Lucida Sans"/>
                        </a:rPr>
                        <a:t>) </a:t>
                      </a:r>
                      <a:r>
                        <a:rPr sz="1000" b="0" i="0" u="none" dirty="0" err="1">
                          <a:latin typeface="Lucida Sans"/>
                        </a:rPr>
                        <a:t>sollten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entweder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primär</a:t>
                      </a:r>
                      <a:r>
                        <a:rPr sz="1000" b="0" i="0" u="none">
                          <a:latin typeface="Lucida Sans"/>
                        </a:rPr>
                        <a:t> chirurgische </a:t>
                      </a:r>
                      <a:r>
                        <a:rPr sz="1000" b="0" i="0" u="none" dirty="0" err="1">
                          <a:latin typeface="Lucida Sans"/>
                        </a:rPr>
                        <a:t>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>
                          <a:latin typeface="Lucida Sans"/>
                        </a:rPr>
                        <a:t>(+/- adjuvante </a:t>
                      </a:r>
                      <a:r>
                        <a:rPr sz="1000" b="0" i="0" u="none" dirty="0">
                          <a:latin typeface="Lucida Sans"/>
                        </a:rPr>
                        <a:t>Radio-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Radiochemotherapie</a:t>
                      </a:r>
                      <a:r>
                        <a:rPr sz="1000" b="0" i="0" u="none" dirty="0">
                          <a:latin typeface="Lucida Sans"/>
                        </a:rPr>
                        <a:t>)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primäre</a:t>
                      </a:r>
                      <a:r>
                        <a:rPr sz="1000" b="0" i="0" u="none" dirty="0">
                          <a:latin typeface="Lucida Sans"/>
                        </a:rPr>
                        <a:t> Radio- </a:t>
                      </a:r>
                      <a:r>
                        <a:rPr sz="1000" b="0" i="0" u="none" dirty="0" err="1">
                          <a:latin typeface="Lucida Sans"/>
                        </a:rPr>
                        <a:t>bzw</a:t>
                      </a:r>
                      <a:r>
                        <a:rPr sz="1000" b="0" i="0" u="none" dirty="0">
                          <a:latin typeface="Lucida Sans"/>
                        </a:rPr>
                        <a:t>. </a:t>
                      </a:r>
                      <a:r>
                        <a:rPr sz="1000" b="0" i="0" u="none" dirty="0" err="1">
                          <a:latin typeface="Lucida Sans"/>
                        </a:rPr>
                        <a:t>Radiochemotherapie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erhalten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Level of Evidence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>
                          <a:latin typeface="Lucida Sans"/>
                        </a:rPr>
                        <a:t>⊕⊕⊝⊝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Literatur</a:t>
                      </a:r>
                      <a:endParaRPr dirty="0"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dirty="0">
                          <a:solidFill>
                            <a:srgbClr val="F7BF66"/>
                          </a:solidFill>
                          <a:hlinkClick r:id="rId2"/>
                        </a:rPr>
                        <a:t>[Palma, DA 2022]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3"/>
                        </a:rPr>
                        <a:t>[Nichols, AC 2019]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4"/>
                        </a:rPr>
                        <a:t>[Nichols, AC 2022]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5"/>
                        </a:rPr>
                        <a:t>[Baliga, S 2018]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6"/>
                        </a:rPr>
                        <a:t>[Kelly, JR 2018]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7"/>
                        </a:rPr>
                        <a:t>[Patel, EJ 2021]</a:t>
                      </a:r>
                      <a:r>
                        <a:rPr sz="1000" dirty="0"/>
                        <a:t>, </a:t>
                      </a:r>
                      <a:r>
                        <a:rPr sz="1000">
                          <a:solidFill>
                            <a:srgbClr val="F7BF66"/>
                          </a:solidFill>
                          <a:hlinkClick r:id="rId8"/>
                        </a:rPr>
                        <a:t>[Cheraghlou,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8"/>
                        </a:rPr>
                        <a:t>S 2018]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017-082OL-1.0-8.7-2024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9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720" y="1123202"/>
            <a:ext cx="8686800" cy="1066800"/>
          </a:xfrm>
        </p:spPr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8</a:t>
            </a:r>
            <a:r>
              <a:rPr sz="2400"/>
              <a:t>: Behandlungsempfehlungen </a:t>
            </a:r>
            <a:r>
              <a:rPr sz="2400" dirty="0"/>
              <a:t>in der </a:t>
            </a:r>
            <a:r>
              <a:rPr sz="2400" dirty="0" err="1"/>
              <a:t>Primärtherapie</a:t>
            </a:r>
            <a:r>
              <a:rPr sz="2400" dirty="0"/>
              <a:t> des </a:t>
            </a:r>
            <a:r>
              <a:rPr sz="2400"/>
              <a:t>Oro- und </a:t>
            </a:r>
            <a:r>
              <a:rPr sz="2400" err="1"/>
              <a:t>Hypopharynxkarzinoms</a:t>
            </a:r>
            <a:r>
              <a:rPr sz="2400"/>
              <a:t> unter Berücksichtigung </a:t>
            </a:r>
            <a:r>
              <a:rPr sz="2400" dirty="0" err="1"/>
              <a:t>Effektivität</a:t>
            </a:r>
            <a:r>
              <a:rPr sz="2400"/>
              <a:t>, Funktionalität und Lebensqualität</a:t>
            </a:r>
            <a:endParaRPr sz="2400" dirty="0"/>
          </a:p>
          <a:p>
            <a:br>
              <a:rPr lang="de-DE" sz="1400" dirty="0"/>
            </a:br>
            <a:r>
              <a:rPr sz="1400" dirty="0" err="1"/>
              <a:t>Kapitel</a:t>
            </a:r>
            <a:r>
              <a:rPr sz="1400" dirty="0"/>
              <a:t> 8.1: Oropharynx-</a:t>
            </a:r>
            <a:r>
              <a:rPr sz="1400" dirty="0" err="1"/>
              <a:t>Karzinome</a:t>
            </a:r>
            <a:r>
              <a:rPr sz="1400" dirty="0"/>
              <a:t> </a:t>
            </a:r>
            <a:r>
              <a:rPr sz="1400"/>
              <a:t>der UICC </a:t>
            </a:r>
            <a:r>
              <a:rPr sz="1400" dirty="0" err="1"/>
              <a:t>Stadien</a:t>
            </a:r>
            <a:r>
              <a:rPr sz="1400" dirty="0"/>
              <a:t> </a:t>
            </a:r>
            <a:r>
              <a:rPr sz="1400"/>
              <a:t>I und </a:t>
            </a:r>
            <a:r>
              <a:rPr sz="1400" dirty="0"/>
              <a:t>II (p16-positiv: T1-T3N2; p16-neg.: T1-T2N0)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995197"/>
              </p:ext>
            </p:extLst>
          </p:nvPr>
        </p:nvGraphicFramePr>
        <p:xfrm>
          <a:off x="360000" y="3071101"/>
          <a:ext cx="7920000" cy="199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8.8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err="1"/>
                        <a:t>Evidenzbasierte</a:t>
                      </a:r>
                      <a:r>
                        <a:t> 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/>
                      </a:pPr>
                      <a:r>
                        <a:t>Empfehlungsgrad</a:t>
                      </a:r>
                      <a:endParaRPr dirty="0"/>
                    </a:p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B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 err="1">
                          <a:latin typeface="Lucida Sans"/>
                        </a:rPr>
                        <a:t>Patienten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HPV/p16 </a:t>
                      </a:r>
                      <a:r>
                        <a:rPr sz="1000" b="0" i="0" u="none" dirty="0" err="1">
                          <a:latin typeface="Lucida Sans"/>
                        </a:rPr>
                        <a:t>negativen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Oropharynxkarzinomen</a:t>
                      </a:r>
                      <a:r>
                        <a:rPr sz="1000" b="0" i="0" u="none" dirty="0">
                          <a:latin typeface="Lucida Sans"/>
                        </a:rPr>
                        <a:t> in den </a:t>
                      </a:r>
                      <a:r>
                        <a:rPr sz="1000" b="0" i="0" u="none" dirty="0" err="1">
                          <a:latin typeface="Lucida Sans"/>
                        </a:rPr>
                        <a:t>Stadien</a:t>
                      </a:r>
                      <a:r>
                        <a:rPr sz="1000" b="0" i="0" u="none" dirty="0">
                          <a:latin typeface="Lucida Sans"/>
                        </a:rPr>
                        <a:t> I,II (cT1N0, cT2N0</a:t>
                      </a:r>
                      <a:r>
                        <a:rPr sz="1000" b="0" i="0" u="none">
                          <a:latin typeface="Lucida Sans"/>
                        </a:rPr>
                        <a:t>; UICC </a:t>
                      </a:r>
                      <a:r>
                        <a:rPr sz="1000" b="0" i="0" u="none" dirty="0">
                          <a:latin typeface="Lucida Sans"/>
                        </a:rPr>
                        <a:t>8</a:t>
                      </a:r>
                      <a:r>
                        <a:rPr sz="1000" b="0" i="0" u="none">
                          <a:latin typeface="Lucida Sans"/>
                        </a:rPr>
                        <a:t>. Ausgabe</a:t>
                      </a:r>
                      <a:r>
                        <a:rPr sz="1000" b="0" i="0" u="none" dirty="0">
                          <a:latin typeface="Lucida Sans"/>
                        </a:rPr>
                        <a:t>) </a:t>
                      </a:r>
                      <a:r>
                        <a:rPr sz="1000" b="0" i="0" u="none" dirty="0" err="1">
                          <a:latin typeface="Lucida Sans"/>
                        </a:rPr>
                        <a:t>sollten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entweder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primär</a:t>
                      </a:r>
                      <a:r>
                        <a:rPr sz="1000" b="0" i="0" u="none">
                          <a:latin typeface="Lucida Sans"/>
                        </a:rPr>
                        <a:t> chirurgische </a:t>
                      </a:r>
                      <a:r>
                        <a:rPr sz="1000" b="0" i="0" u="none" dirty="0" err="1">
                          <a:latin typeface="Lucida Sans"/>
                        </a:rPr>
                        <a:t>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>
                          <a:latin typeface="Lucida Sans"/>
                        </a:rPr>
                        <a:t>(+/- adjuvante </a:t>
                      </a:r>
                      <a:r>
                        <a:rPr sz="1000" b="0" i="0" u="none" dirty="0">
                          <a:latin typeface="Lucida Sans"/>
                        </a:rPr>
                        <a:t>Radio-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Radiochemotherapie</a:t>
                      </a:r>
                      <a:r>
                        <a:rPr sz="1000" b="0" i="0" u="none" dirty="0">
                          <a:latin typeface="Lucida Sans"/>
                        </a:rPr>
                        <a:t>)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primäre</a:t>
                      </a:r>
                      <a:r>
                        <a:rPr sz="1000" b="0" i="0" u="none" dirty="0">
                          <a:latin typeface="Lucida Sans"/>
                        </a:rPr>
                        <a:t> Radio- </a:t>
                      </a:r>
                      <a:r>
                        <a:rPr sz="1000" b="0" i="0" u="none" dirty="0" err="1">
                          <a:latin typeface="Lucida Sans"/>
                        </a:rPr>
                        <a:t>bzw</a:t>
                      </a:r>
                      <a:r>
                        <a:rPr sz="1000" b="0" i="0" u="none" dirty="0">
                          <a:latin typeface="Lucida Sans"/>
                        </a:rPr>
                        <a:t>. </a:t>
                      </a:r>
                      <a:r>
                        <a:rPr sz="1000" b="0" i="0" u="none" dirty="0" err="1">
                          <a:latin typeface="Lucida Sans"/>
                        </a:rPr>
                        <a:t>Radiochemotherapie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erhalten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Level of Evidence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>
                          <a:latin typeface="Lucida Sans"/>
                        </a:rPr>
                        <a:t>⊕⊕⊝⊝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Literatur</a:t>
                      </a:r>
                      <a:endParaRPr dirty="0"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>
                          <a:solidFill>
                            <a:srgbClr val="F7BF66"/>
                          </a:solidFill>
                          <a:hlinkClick r:id="rId2"/>
                        </a:rPr>
                        <a:t>[Cheraghlou,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2"/>
                        </a:rPr>
                        <a:t>S 2018]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017-082OL-1.0-8.8-2024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3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1658888"/>
          </a:xfrm>
        </p:spPr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8</a:t>
            </a:r>
            <a:r>
              <a:rPr sz="2400"/>
              <a:t>: Behandlungsempfehlungen </a:t>
            </a:r>
            <a:r>
              <a:rPr sz="2400" dirty="0"/>
              <a:t>in der </a:t>
            </a:r>
            <a:r>
              <a:rPr sz="2400" dirty="0" err="1"/>
              <a:t>Primärtherapie</a:t>
            </a:r>
            <a:r>
              <a:rPr sz="2400" dirty="0"/>
              <a:t> des </a:t>
            </a:r>
            <a:r>
              <a:rPr sz="2400"/>
              <a:t>Oro- und </a:t>
            </a:r>
            <a:r>
              <a:rPr sz="2400" err="1"/>
              <a:t>Hypopharynxkarzinoms</a:t>
            </a:r>
            <a:r>
              <a:rPr sz="2400"/>
              <a:t> unter Berücksichtigung </a:t>
            </a:r>
            <a:r>
              <a:rPr sz="2400" dirty="0" err="1"/>
              <a:t>Effektivität</a:t>
            </a:r>
            <a:r>
              <a:rPr sz="2400"/>
              <a:t>, Funktionalität und Lebensqualität</a:t>
            </a:r>
            <a:endParaRPr sz="2400" dirty="0"/>
          </a:p>
          <a:p>
            <a:br>
              <a:rPr lang="de-DE" sz="1400" dirty="0"/>
            </a:br>
            <a:r>
              <a:rPr sz="1400" dirty="0" err="1"/>
              <a:t>Kapitel</a:t>
            </a:r>
            <a:r>
              <a:rPr sz="1400" dirty="0"/>
              <a:t> 8.1: Oropharynx-</a:t>
            </a:r>
            <a:r>
              <a:rPr sz="1400" dirty="0" err="1"/>
              <a:t>Karzinome</a:t>
            </a:r>
            <a:r>
              <a:rPr sz="1400" dirty="0"/>
              <a:t> </a:t>
            </a:r>
            <a:r>
              <a:rPr sz="1400"/>
              <a:t>der UICC </a:t>
            </a:r>
            <a:r>
              <a:rPr sz="1400" dirty="0" err="1"/>
              <a:t>Stadien</a:t>
            </a:r>
            <a:r>
              <a:rPr sz="1400" dirty="0"/>
              <a:t> </a:t>
            </a:r>
            <a:r>
              <a:rPr sz="1400"/>
              <a:t>I und </a:t>
            </a:r>
            <a:r>
              <a:rPr sz="1400" dirty="0"/>
              <a:t>II (p16-positiv: T1-T3N2; p16-neg.: T1-T2N0)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736058"/>
              </p:ext>
            </p:extLst>
          </p:nvPr>
        </p:nvGraphicFramePr>
        <p:xfrm>
          <a:off x="324604" y="2636912"/>
          <a:ext cx="7920000" cy="218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8.9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err="1"/>
                        <a:t>Evidenzbasierte</a:t>
                      </a:r>
                      <a:r>
                        <a:t> 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/>
                      </a:pPr>
                      <a:r>
                        <a:t>Empfehlungsgrad</a:t>
                      </a:r>
                      <a:endParaRPr dirty="0"/>
                    </a:p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B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 err="1">
                          <a:latin typeface="Lucida Sans"/>
                        </a:rPr>
                        <a:t>Im</a:t>
                      </a:r>
                      <a:r>
                        <a:rPr sz="1000" b="0" i="0" u="none" dirty="0">
                          <a:latin typeface="Lucida Sans"/>
                        </a:rPr>
                        <a:t> Falle </a:t>
                      </a:r>
                      <a:r>
                        <a:rPr sz="1000" b="0" i="0" u="none" dirty="0" err="1">
                          <a:latin typeface="Lucida Sans"/>
                        </a:rPr>
                        <a:t>eines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primär</a:t>
                      </a:r>
                      <a:r>
                        <a:rPr sz="1000" b="0" i="0" u="none">
                          <a:latin typeface="Lucida Sans"/>
                        </a:rPr>
                        <a:t> chirurgischen </a:t>
                      </a:r>
                      <a:r>
                        <a:rPr sz="1000" b="0" i="0" u="none" dirty="0" err="1">
                          <a:latin typeface="Lucida Sans"/>
                        </a:rPr>
                        <a:t>Vorgehens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transorales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Verfahren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>
                          <a:latin typeface="Lucida Sans"/>
                        </a:rPr>
                        <a:t>der Primärtumorresektion </a:t>
                      </a:r>
                      <a:r>
                        <a:rPr sz="1000" b="0" i="0" u="none" dirty="0">
                          <a:latin typeface="Lucida Sans"/>
                        </a:rPr>
                        <a:t>(</a:t>
                      </a:r>
                      <a:r>
                        <a:rPr sz="1000" b="0" i="0" u="none" err="1">
                          <a:latin typeface="Lucida Sans"/>
                        </a:rPr>
                        <a:t>transorale</a:t>
                      </a:r>
                      <a:r>
                        <a:rPr sz="1000" b="0" i="0" u="none">
                          <a:latin typeface="Lucida Sans"/>
                        </a:rPr>
                        <a:t> Lasermikrochirurgie</a:t>
                      </a:r>
                      <a:r>
                        <a:rPr sz="1000" b="0" i="0" u="none" dirty="0">
                          <a:latin typeface="Lucida Sans"/>
                        </a:rPr>
                        <a:t>, TLM; </a:t>
                      </a:r>
                      <a:r>
                        <a:rPr sz="1000" b="0" i="0" u="none" err="1">
                          <a:latin typeface="Lucida Sans"/>
                        </a:rPr>
                        <a:t>transorale</a:t>
                      </a:r>
                      <a:r>
                        <a:rPr sz="1000" b="0" i="0" u="none">
                          <a:latin typeface="Lucida Sans"/>
                        </a:rPr>
                        <a:t> Roboterchirurgie</a:t>
                      </a:r>
                      <a:r>
                        <a:rPr sz="1000" b="0" i="0" u="none" dirty="0">
                          <a:latin typeface="Lucida Sans"/>
                        </a:rPr>
                        <a:t>, TORS) </a:t>
                      </a:r>
                      <a:r>
                        <a:rPr sz="1000" b="0" i="0" u="none" dirty="0" err="1">
                          <a:latin typeface="Lucida Sans"/>
                        </a:rPr>
                        <a:t>bei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>
                          <a:latin typeface="Lucida Sans"/>
                        </a:rPr>
                        <a:t>T1 und T2-Tumoren </a:t>
                      </a:r>
                      <a:r>
                        <a:rPr sz="1000" b="0" i="0" u="none" dirty="0">
                          <a:latin typeface="Lucida Sans"/>
                        </a:rPr>
                        <a:t>des Oropharynx, HPV/p16 </a:t>
                      </a:r>
                      <a:r>
                        <a:rPr sz="1000" b="1" i="0" u="none" err="1">
                          <a:latin typeface="Lucida Sans"/>
                        </a:rPr>
                        <a:t>positiv</a:t>
                      </a:r>
                      <a:r>
                        <a:rPr sz="1000" b="1" i="0" u="none">
                          <a:latin typeface="Lucida Sans"/>
                        </a:rPr>
                        <a:t> und </a:t>
                      </a:r>
                      <a:r>
                        <a:rPr sz="1000" b="1" i="0" u="none" dirty="0" err="1">
                          <a:latin typeface="Lucida Sans"/>
                        </a:rPr>
                        <a:t>negativ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 dirty="0" err="1">
                          <a:latin typeface="Lucida Sans"/>
                        </a:rPr>
                        <a:t>einem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Verfahren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transzervikalem</a:t>
                      </a:r>
                      <a:r>
                        <a:rPr sz="1000" b="0" i="0" u="none">
                          <a:latin typeface="Lucida Sans"/>
                        </a:rPr>
                        <a:t> Zugang </a:t>
                      </a:r>
                      <a:r>
                        <a:rPr sz="1000" b="0" i="0" u="none" dirty="0" err="1">
                          <a:latin typeface="Lucida Sans"/>
                        </a:rPr>
                        <a:t>vorgezogen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Level of Evidence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>
                          <a:latin typeface="Lucida Sans"/>
                        </a:rPr>
                        <a:t>⊕⊝⊝⊝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Literatur</a:t>
                      </a:r>
                      <a:endParaRPr dirty="0"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dirty="0">
                          <a:solidFill>
                            <a:srgbClr val="F7BF66"/>
                          </a:solidFill>
                          <a:hlinkClick r:id="rId2"/>
                        </a:rPr>
                        <a:t>[Park, DA 2020]</a:t>
                      </a:r>
                      <a:r>
                        <a:rPr sz="1000" dirty="0"/>
                        <a:t>, </a:t>
                      </a:r>
                      <a:r>
                        <a:rPr sz="1000">
                          <a:solidFill>
                            <a:srgbClr val="F7BF66"/>
                          </a:solidFill>
                          <a:hlinkClick r:id="rId3"/>
                        </a:rPr>
                        <a:t>[Liu,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3"/>
                        </a:rPr>
                        <a:t>M 2017]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4"/>
                        </a:rPr>
                        <a:t>[Park, YM 2013]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5"/>
                        </a:rPr>
                        <a:t>[Ford, SE 2014]</a:t>
                      </a:r>
                      <a:r>
                        <a:rPr sz="1000" dirty="0"/>
                        <a:t>, </a:t>
                      </a:r>
                      <a:r>
                        <a:rPr sz="1000">
                          <a:solidFill>
                            <a:srgbClr val="F7BF66"/>
                          </a:solidFill>
                          <a:hlinkClick r:id="rId6"/>
                        </a:rPr>
                        <a:t>[Hammoudi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6"/>
                        </a:rPr>
                        <a:t>, K 2015]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7"/>
                        </a:rPr>
                        <a:t>[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7"/>
                        </a:rPr>
                        <a:t>Slama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7"/>
                        </a:rPr>
                        <a:t>, K 2016]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017-082OL-1.0-8.9-2024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8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20" y="836712"/>
            <a:ext cx="8686800" cy="1860888"/>
          </a:xfrm>
        </p:spPr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8</a:t>
            </a:r>
            <a:r>
              <a:rPr sz="2400"/>
              <a:t>: Behandlungsempfehlungen </a:t>
            </a:r>
            <a:r>
              <a:rPr sz="2400" dirty="0"/>
              <a:t>in der </a:t>
            </a:r>
            <a:r>
              <a:rPr sz="2400" dirty="0" err="1"/>
              <a:t>Primärtherapie</a:t>
            </a:r>
            <a:r>
              <a:rPr sz="2400" dirty="0"/>
              <a:t> des </a:t>
            </a:r>
            <a:r>
              <a:rPr sz="2400"/>
              <a:t>Oro- und </a:t>
            </a:r>
            <a:r>
              <a:rPr sz="2400" err="1"/>
              <a:t>Hypopharynxkarzinoms</a:t>
            </a:r>
            <a:r>
              <a:rPr sz="2400"/>
              <a:t> unter Berücksichtigung </a:t>
            </a:r>
            <a:r>
              <a:rPr sz="2400" dirty="0" err="1"/>
              <a:t>Effektivität</a:t>
            </a:r>
            <a:r>
              <a:rPr sz="2400"/>
              <a:t>, Funktionalität und Lebensqualität</a:t>
            </a:r>
            <a:endParaRPr sz="2400" dirty="0"/>
          </a:p>
          <a:p>
            <a:br>
              <a:rPr lang="de-DE" sz="1400" dirty="0"/>
            </a:br>
            <a:r>
              <a:rPr sz="1400" dirty="0" err="1"/>
              <a:t>Kapitel</a:t>
            </a:r>
            <a:r>
              <a:rPr sz="1400" dirty="0"/>
              <a:t> 8.1: Oropharynx-</a:t>
            </a:r>
            <a:r>
              <a:rPr sz="1400" dirty="0" err="1"/>
              <a:t>Karzinome</a:t>
            </a:r>
            <a:r>
              <a:rPr sz="1400" dirty="0"/>
              <a:t> </a:t>
            </a:r>
            <a:r>
              <a:rPr sz="1400"/>
              <a:t>der UICC </a:t>
            </a:r>
            <a:r>
              <a:rPr sz="1400" dirty="0" err="1"/>
              <a:t>Stadien</a:t>
            </a:r>
            <a:r>
              <a:rPr sz="1400" dirty="0"/>
              <a:t> </a:t>
            </a:r>
            <a:r>
              <a:rPr sz="1400"/>
              <a:t>I und </a:t>
            </a:r>
            <a:r>
              <a:rPr sz="1400" dirty="0"/>
              <a:t>II (p16-positiv: T1-T3N2; p16-neg.: T1-T2N0)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379120"/>
              </p:ext>
            </p:extLst>
          </p:nvPr>
        </p:nvGraphicFramePr>
        <p:xfrm>
          <a:off x="330780" y="2715600"/>
          <a:ext cx="7920000" cy="142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8.10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err="1"/>
                        <a:t>Konsensbasierte</a:t>
                      </a:r>
                      <a:r>
                        <a:t> 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 err="1">
                          <a:latin typeface="Lucida Sans"/>
                        </a:rPr>
                        <a:t>Im</a:t>
                      </a:r>
                      <a:r>
                        <a:rPr sz="1000" b="0" i="0" u="none" dirty="0">
                          <a:latin typeface="Lucida Sans"/>
                        </a:rPr>
                        <a:t> Falle </a:t>
                      </a:r>
                      <a:r>
                        <a:rPr sz="1000" b="0" i="0" u="none" dirty="0" err="1">
                          <a:latin typeface="Lucida Sans"/>
                        </a:rPr>
                        <a:t>einer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gewählten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transoralen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Operationstechnik</a:t>
                      </a:r>
                      <a:r>
                        <a:rPr sz="1000" b="0" i="0" u="none" dirty="0">
                          <a:latin typeface="Lucida Sans"/>
                        </a:rPr>
                        <a:t> (TLM, TORS) </a:t>
                      </a:r>
                      <a:r>
                        <a:rPr sz="1000" b="0" i="0" u="none" dirty="0" err="1">
                          <a:latin typeface="Lucida Sans"/>
                        </a:rPr>
                        <a:t>bei</a:t>
                      </a:r>
                      <a:r>
                        <a:rPr sz="1000" b="0" i="0" u="none" dirty="0">
                          <a:latin typeface="Lucida Sans"/>
                        </a:rPr>
                        <a:t> lateral </a:t>
                      </a:r>
                      <a:r>
                        <a:rPr sz="1000" b="0" i="0" u="none" err="1">
                          <a:latin typeface="Lucida Sans"/>
                        </a:rPr>
                        <a:t>gelegenem</a:t>
                      </a:r>
                      <a:r>
                        <a:rPr sz="1000" b="0" i="0" u="none">
                          <a:latin typeface="Lucida Sans"/>
                        </a:rPr>
                        <a:t> Tumor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erhöhtem</a:t>
                      </a:r>
                      <a:r>
                        <a:rPr sz="1000" b="0" i="0" u="none">
                          <a:latin typeface="Lucida Sans"/>
                        </a:rPr>
                        <a:t> Nachblutungsrisiko</a:t>
                      </a:r>
                      <a:r>
                        <a:rPr sz="1000" b="0" i="0" u="none" dirty="0">
                          <a:latin typeface="Lucida Sans"/>
                        </a:rPr>
                        <a:t>, die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einer</a:t>
                      </a:r>
                      <a:r>
                        <a:rPr sz="1000" b="0" i="0" u="none" dirty="0">
                          <a:latin typeface="Lucida Sans"/>
                        </a:rPr>
                        <a:t> Neck </a:t>
                      </a:r>
                      <a:r>
                        <a:rPr sz="1000" b="0" i="0" u="none" dirty="0" err="1">
                          <a:latin typeface="Lucida Sans"/>
                        </a:rPr>
                        <a:t>dissektion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kombiniert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wird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 dirty="0" err="1">
                          <a:latin typeface="Lucida Sans"/>
                        </a:rPr>
                        <a:t>sollte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>
                          <a:latin typeface="Lucida Sans"/>
                        </a:rPr>
                        <a:t>in Erwägung </a:t>
                      </a:r>
                      <a:r>
                        <a:rPr sz="1000" b="0" i="0" u="none" dirty="0" err="1">
                          <a:latin typeface="Lucida Sans"/>
                        </a:rPr>
                        <a:t>gezogen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>
                          <a:latin typeface="Lucida Sans"/>
                        </a:rPr>
                        <a:t>die zuführenden </a:t>
                      </a:r>
                      <a:r>
                        <a:rPr sz="1000" b="0" i="0" u="none" dirty="0" err="1">
                          <a:latin typeface="Lucida Sans"/>
                        </a:rPr>
                        <a:t>arteriellen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Gefäße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>
                          <a:latin typeface="Lucida Sans"/>
                        </a:rPr>
                        <a:t>der Tumorseite </a:t>
                      </a:r>
                      <a:r>
                        <a:rPr sz="1000" b="0" i="0" u="none" err="1">
                          <a:latin typeface="Lucida Sans"/>
                        </a:rPr>
                        <a:t>transzervikal</a:t>
                      </a:r>
                      <a:r>
                        <a:rPr sz="1000" b="0" i="0" u="none">
                          <a:latin typeface="Lucida Sans"/>
                        </a:rPr>
                        <a:t> zu </a:t>
                      </a:r>
                      <a:r>
                        <a:rPr sz="1000" b="0" i="0" u="none" err="1">
                          <a:latin typeface="Lucida Sans"/>
                        </a:rPr>
                        <a:t>klippen</a:t>
                      </a:r>
                      <a:r>
                        <a:rPr sz="1000" b="0" i="0" u="none">
                          <a:latin typeface="Lucida Sans"/>
                        </a:rPr>
                        <a:t>/unterbinden, um </a:t>
                      </a:r>
                      <a:r>
                        <a:rPr sz="1000" b="0" i="0" u="none" dirty="0">
                          <a:latin typeface="Lucida Sans"/>
                        </a:rPr>
                        <a:t>das </a:t>
                      </a:r>
                      <a:r>
                        <a:rPr sz="1000" b="0" i="0" u="none">
                          <a:latin typeface="Lucida Sans"/>
                        </a:rPr>
                        <a:t>intra- und postoperative Blutungsrisiko zu </a:t>
                      </a:r>
                      <a:r>
                        <a:rPr sz="1000" b="0" i="0" u="none" dirty="0" err="1">
                          <a:latin typeface="Lucida Sans"/>
                        </a:rPr>
                        <a:t>senken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017-082OL-1.0-8.10-2024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208323-E170-5680-7E60-C26319B83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b="1" dirty="0">
                <a:latin typeface="Lucida Sans" pitchFamily="34" charset="0"/>
                <a:ea typeface="ＭＳ Ｐゴシック" charset="-128"/>
                <a:cs typeface="+mj-cs"/>
              </a:rPr>
              <a:t>Methodik</a:t>
            </a:r>
            <a:endParaRPr lang="de-D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10E82F-5098-21EB-BC50-2C78D5638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" r="22307" b="14845"/>
          <a:stretch>
            <a:fillRect/>
          </a:stretch>
        </p:blipFill>
        <p:spPr bwMode="auto">
          <a:xfrm>
            <a:off x="467544" y="3946525"/>
            <a:ext cx="6007021" cy="2162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1">
            <a:extLst>
              <a:ext uri="{FF2B5EF4-FFF2-40B4-BE49-F238E27FC236}">
                <a16:creationId xmlns:a16="http://schemas.microsoft.com/office/drawing/2014/main" id="{9116B08B-D359-B863-C594-8A524A66B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131" y="3469277"/>
            <a:ext cx="3762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Lucida Sans Unicode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Lucida Sans Unicode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Lucida Sans Unicode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Lucida Sans Unicode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000">
                <a:solidFill>
                  <a:schemeClr val="tx1"/>
                </a:solidFill>
                <a:latin typeface="Lucida Sans Unicode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000">
                <a:solidFill>
                  <a:schemeClr val="tx1"/>
                </a:solidFill>
                <a:latin typeface="Lucida Sans Unicode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000">
                <a:solidFill>
                  <a:schemeClr val="tx1"/>
                </a:solidFill>
                <a:latin typeface="Lucida Sans Unicode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000">
                <a:solidFill>
                  <a:schemeClr val="tx1"/>
                </a:solidFill>
                <a:latin typeface="Lucida Sans Unicode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000">
                <a:solidFill>
                  <a:schemeClr val="tx1"/>
                </a:solidFill>
                <a:latin typeface="Lucida Sans Unicode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>
                <a:latin typeface="Lucida Sans" pitchFamily="34" charset="0"/>
              </a:rPr>
              <a:t>Klassifikation </a:t>
            </a:r>
            <a:r>
              <a:rPr lang="de-DE" altLang="de-DE" sz="1800">
                <a:latin typeface="Lucida Sans" pitchFamily="34" charset="0"/>
              </a:rPr>
              <a:t>der Konsensusstärke</a:t>
            </a:r>
            <a:endParaRPr lang="de-DE" altLang="de-DE" sz="1800" dirty="0">
              <a:latin typeface="Lucida Sans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A28FD66-F4A9-B2CC-A3A1-D17C5BF2F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16075"/>
            <a:ext cx="8159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>
                <a:latin typeface="Lucida Sans" pitchFamily="34" charset="0"/>
                <a:ea typeface="+mn-ea"/>
              </a:rPr>
              <a:t>Formale Konsentierung der Empfehlungen </a:t>
            </a:r>
            <a:r>
              <a:rPr lang="de-DE" dirty="0">
                <a:latin typeface="Lucida Sans" pitchFamily="34" charset="0"/>
                <a:ea typeface="+mn-ea"/>
              </a:rPr>
              <a:t>inkl</a:t>
            </a:r>
            <a:r>
              <a:rPr lang="de-DE">
                <a:latin typeface="Lucida Sans" pitchFamily="34" charset="0"/>
                <a:ea typeface="+mn-ea"/>
              </a:rPr>
              <a:t>. Empfehlungsstärke  </a:t>
            </a:r>
            <a:endParaRPr lang="de-DE" dirty="0">
              <a:latin typeface="Lucida Sans" pitchFamily="34" charset="0"/>
              <a:ea typeface="+mn-ea"/>
            </a:endParaRPr>
          </a:p>
        </p:txBody>
      </p:sp>
      <p:pic>
        <p:nvPicPr>
          <p:cNvPr id="6" name="Picture 13">
            <a:extLst>
              <a:ext uri="{FF2B5EF4-FFF2-40B4-BE49-F238E27FC236}">
                <a16:creationId xmlns:a16="http://schemas.microsoft.com/office/drawing/2014/main" id="{032EF855-9F40-6B35-17CF-4C4A4E842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03018"/>
            <a:ext cx="6441460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4" action="ppaction://hlinksldjump"/>
              </a:rPr>
              <a:t>Inhaltsverzeichnis</a:t>
            </a:r>
          </a:p>
        </p:txBody>
      </p:sp>
    </p:spTree>
    <p:extLst>
      <p:ext uri="{BB962C8B-B14F-4D97-AF65-F5344CB8AC3E}">
        <p14:creationId xmlns:p14="http://schemas.microsoft.com/office/powerpoint/2010/main" val="267022040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1802904"/>
          </a:xfrm>
        </p:spPr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8</a:t>
            </a:r>
            <a:r>
              <a:rPr sz="2400"/>
              <a:t>: Behandlungsempfehlungen </a:t>
            </a:r>
            <a:r>
              <a:rPr sz="2400" dirty="0"/>
              <a:t>in der </a:t>
            </a:r>
            <a:r>
              <a:rPr sz="2400" dirty="0" err="1"/>
              <a:t>Primärtherapie</a:t>
            </a:r>
            <a:r>
              <a:rPr sz="2400" dirty="0"/>
              <a:t> des </a:t>
            </a:r>
            <a:r>
              <a:rPr sz="2400"/>
              <a:t>Oro- und </a:t>
            </a:r>
            <a:r>
              <a:rPr sz="2400" err="1"/>
              <a:t>Hypopharynxkarzinoms</a:t>
            </a:r>
            <a:r>
              <a:rPr sz="2400"/>
              <a:t> unter Berücksichtigung </a:t>
            </a:r>
            <a:r>
              <a:rPr sz="2400" dirty="0" err="1"/>
              <a:t>Effektivität</a:t>
            </a:r>
            <a:r>
              <a:rPr sz="2400"/>
              <a:t>, Funktionalität und Lebensqualität</a:t>
            </a:r>
            <a:endParaRPr sz="2400" dirty="0"/>
          </a:p>
          <a:p>
            <a:br>
              <a:rPr lang="de-DE" sz="1400" dirty="0"/>
            </a:br>
            <a:r>
              <a:rPr sz="1400" dirty="0" err="1"/>
              <a:t>Kapitel</a:t>
            </a:r>
            <a:r>
              <a:rPr sz="1400" dirty="0"/>
              <a:t> 8.1: Oropharynx-</a:t>
            </a:r>
            <a:r>
              <a:rPr sz="1400" dirty="0" err="1"/>
              <a:t>Karzinome</a:t>
            </a:r>
            <a:r>
              <a:rPr sz="1400" dirty="0"/>
              <a:t> </a:t>
            </a:r>
            <a:r>
              <a:rPr sz="1400"/>
              <a:t>der UICC </a:t>
            </a:r>
            <a:r>
              <a:rPr sz="1400" dirty="0" err="1"/>
              <a:t>Stadien</a:t>
            </a:r>
            <a:r>
              <a:rPr sz="1400" dirty="0"/>
              <a:t> </a:t>
            </a:r>
            <a:r>
              <a:rPr sz="1400"/>
              <a:t>I und </a:t>
            </a:r>
            <a:r>
              <a:rPr sz="1400" dirty="0"/>
              <a:t>II (p16-positiv: T1-T3N2; p16-neg.: T1-T2N0)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761136"/>
              </p:ext>
            </p:extLst>
          </p:nvPr>
        </p:nvGraphicFramePr>
        <p:xfrm>
          <a:off x="341992" y="2564904"/>
          <a:ext cx="7920000" cy="199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8.11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err="1"/>
                        <a:t>Evidenzbasierte</a:t>
                      </a:r>
                      <a:r>
                        <a:t> 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/>
                      </a:pPr>
                      <a:r>
                        <a:t>Empfehlungsgrad</a:t>
                      </a:r>
                      <a:endParaRPr dirty="0"/>
                    </a:p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B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Eine </a:t>
                      </a:r>
                      <a:r>
                        <a:rPr sz="1000" b="0" i="0" u="none" dirty="0" err="1">
                          <a:latin typeface="Lucida Sans"/>
                        </a:rPr>
                        <a:t>Deeskalation</a:t>
                      </a:r>
                      <a:r>
                        <a:rPr sz="1000" b="0" i="0" u="none" dirty="0">
                          <a:latin typeface="Lucida Sans"/>
                        </a:rPr>
                        <a:t> der </a:t>
                      </a:r>
                      <a:r>
                        <a:rPr sz="1000" b="0" i="0" u="none" dirty="0" err="1">
                          <a:latin typeface="Lucida Sans"/>
                        </a:rPr>
                        <a:t>Gesamtdosis</a:t>
                      </a:r>
                      <a:r>
                        <a:rPr sz="1000" b="0" i="0" u="none" dirty="0">
                          <a:latin typeface="Lucida Sans"/>
                        </a:rPr>
                        <a:t> der </a:t>
                      </a:r>
                      <a:r>
                        <a:rPr sz="1000" b="0" i="0" u="none" dirty="0" err="1">
                          <a:latin typeface="Lucida Sans"/>
                        </a:rPr>
                        <a:t>Strahlentherapie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bei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primärer</a:t>
                      </a:r>
                      <a:r>
                        <a:rPr sz="1000" b="0" i="0" u="none">
                          <a:latin typeface="Lucida Sans"/>
                        </a:rPr>
                        <a:t> und adjuvanter </a:t>
                      </a:r>
                      <a:r>
                        <a:rPr sz="1000" b="0" i="0" u="none" dirty="0">
                          <a:latin typeface="Lucida Sans"/>
                        </a:rPr>
                        <a:t>Radio-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Radiochemotherapie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beim</a:t>
                      </a:r>
                      <a:r>
                        <a:rPr sz="1000" b="0" i="0" u="none" dirty="0">
                          <a:latin typeface="Lucida Sans"/>
                        </a:rPr>
                        <a:t> HPV/p16 </a:t>
                      </a:r>
                      <a:r>
                        <a:rPr sz="1000" b="1" i="0" u="none" dirty="0" err="1">
                          <a:latin typeface="Lucida Sans"/>
                        </a:rPr>
                        <a:t>positiven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Oropharynxkarzinomen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innerhalb</a:t>
                      </a:r>
                      <a:r>
                        <a:rPr sz="1000" b="0" i="0" u="none" dirty="0">
                          <a:latin typeface="Lucida Sans"/>
                        </a:rPr>
                        <a:t> von </a:t>
                      </a:r>
                      <a:r>
                        <a:rPr sz="1000" b="0" i="0" u="none" err="1">
                          <a:latin typeface="Lucida Sans"/>
                        </a:rPr>
                        <a:t>klinischen</a:t>
                      </a:r>
                      <a:r>
                        <a:rPr sz="1000" b="0" i="0" u="none">
                          <a:latin typeface="Lucida Sans"/>
                        </a:rPr>
                        <a:t> Studien </a:t>
                      </a:r>
                      <a:r>
                        <a:rPr sz="1000" b="0" i="0" u="none" dirty="0" err="1">
                          <a:latin typeface="Lucida Sans"/>
                        </a:rPr>
                        <a:t>erfolgen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Level of Evidence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>
                          <a:latin typeface="Lucida Sans"/>
                        </a:rPr>
                        <a:t>⊕⊕⊕⊝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Literatur</a:t>
                      </a:r>
                      <a:endParaRPr dirty="0"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>
                          <a:solidFill>
                            <a:srgbClr val="F7BF66"/>
                          </a:solidFill>
                          <a:hlinkClick r:id="rId2"/>
                        </a:rPr>
                        <a:t>[Takahashi, M 2022]</a:t>
                      </a:r>
                      <a:r>
                        <a:rPr sz="1000"/>
                        <a:t>, </a:t>
                      </a:r>
                      <a:r>
                        <a:rPr sz="1000">
                          <a:solidFill>
                            <a:srgbClr val="F7BF66"/>
                          </a:solidFill>
                          <a:hlinkClick r:id="rId3"/>
                        </a:rPr>
                        <a:t>[Ferris, RL 2022]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017-082OL-1.0-8.11-2024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4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1802904"/>
          </a:xfrm>
        </p:spPr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8</a:t>
            </a:r>
            <a:r>
              <a:rPr sz="2400"/>
              <a:t>: Behandlungsempfehlungen </a:t>
            </a:r>
            <a:r>
              <a:rPr sz="2400" dirty="0"/>
              <a:t>in der </a:t>
            </a:r>
            <a:r>
              <a:rPr sz="2400" dirty="0" err="1"/>
              <a:t>Primärtherapie</a:t>
            </a:r>
            <a:r>
              <a:rPr sz="2400" dirty="0"/>
              <a:t> des </a:t>
            </a:r>
            <a:r>
              <a:rPr sz="2400"/>
              <a:t>Oro- und </a:t>
            </a:r>
            <a:r>
              <a:rPr sz="2400" err="1"/>
              <a:t>Hypopharynxkarzinoms</a:t>
            </a:r>
            <a:r>
              <a:rPr sz="2400"/>
              <a:t> unter Berücksichtigung </a:t>
            </a:r>
            <a:r>
              <a:rPr sz="2400" dirty="0" err="1"/>
              <a:t>Effektivität</a:t>
            </a:r>
            <a:r>
              <a:rPr sz="2400"/>
              <a:t>, Funktionalität und Lebensqualität</a:t>
            </a:r>
            <a:endParaRPr sz="2400" dirty="0"/>
          </a:p>
          <a:p>
            <a:br>
              <a:rPr lang="de-DE" sz="1400" dirty="0"/>
            </a:br>
            <a:r>
              <a:rPr sz="1400" dirty="0" err="1"/>
              <a:t>Kapitel</a:t>
            </a:r>
            <a:r>
              <a:rPr sz="1400" dirty="0"/>
              <a:t> 8.1: Oropharynx-</a:t>
            </a:r>
            <a:r>
              <a:rPr sz="1400" dirty="0" err="1"/>
              <a:t>Karzinome</a:t>
            </a:r>
            <a:r>
              <a:rPr sz="1400" dirty="0"/>
              <a:t> </a:t>
            </a:r>
            <a:r>
              <a:rPr sz="1400"/>
              <a:t>der UICC </a:t>
            </a:r>
            <a:r>
              <a:rPr sz="1400" dirty="0" err="1"/>
              <a:t>Stadien</a:t>
            </a:r>
            <a:r>
              <a:rPr sz="1400" dirty="0"/>
              <a:t> </a:t>
            </a:r>
            <a:r>
              <a:rPr sz="1400"/>
              <a:t>I und </a:t>
            </a:r>
            <a:r>
              <a:rPr sz="1400" dirty="0"/>
              <a:t>II (p16-positiv: T1-T3N2; p16-neg.: T1-T2N0)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284140"/>
              </p:ext>
            </p:extLst>
          </p:nvPr>
        </p:nvGraphicFramePr>
        <p:xfrm>
          <a:off x="261888" y="2887200"/>
          <a:ext cx="7920000" cy="199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8.12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err="1"/>
                        <a:t>Evidenzbasierte</a:t>
                      </a:r>
                      <a:r>
                        <a:t> 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/>
                      </a:pPr>
                      <a:r>
                        <a:t>Empfehlungsgrad</a:t>
                      </a:r>
                      <a:endParaRPr dirty="0"/>
                    </a:p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B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Die </a:t>
                      </a:r>
                      <a:r>
                        <a:rPr sz="1000" b="0" i="0" u="none" dirty="0" err="1">
                          <a:latin typeface="Lucida Sans"/>
                        </a:rPr>
                        <a:t>primär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nicht</a:t>
                      </a:r>
                      <a:r>
                        <a:rPr sz="1000" b="0" i="0" u="none" dirty="0">
                          <a:latin typeface="Lucida Sans"/>
                        </a:rPr>
                        <a:t>-operative </a:t>
                      </a:r>
                      <a:r>
                        <a:rPr sz="1000" b="0" i="0" u="none" dirty="0" err="1">
                          <a:latin typeface="Lucida Sans"/>
                        </a:rPr>
                        <a:t>Therapie</a:t>
                      </a:r>
                      <a:r>
                        <a:rPr sz="1000" b="0" i="0" u="none" dirty="0">
                          <a:latin typeface="Lucida Sans"/>
                        </a:rPr>
                        <a:t> von </a:t>
                      </a:r>
                      <a:r>
                        <a:rPr sz="1000" b="0" i="0" u="none" dirty="0" err="1">
                          <a:latin typeface="Lucida Sans"/>
                        </a:rPr>
                        <a:t>Patienten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HPV/</a:t>
                      </a:r>
                      <a:r>
                        <a:rPr sz="1000" b="0" i="0" u="none">
                          <a:latin typeface="Lucida Sans"/>
                        </a:rPr>
                        <a:t>p16-positiven und </a:t>
                      </a:r>
                      <a:r>
                        <a:rPr sz="1000" b="0" i="0" u="none" dirty="0">
                          <a:latin typeface="Lucida Sans"/>
                        </a:rPr>
                        <a:t>-</a:t>
                      </a:r>
                      <a:r>
                        <a:rPr sz="1000" b="0" i="0" u="none" dirty="0" err="1">
                          <a:latin typeface="Lucida Sans"/>
                        </a:rPr>
                        <a:t>negativen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Oropharynxkarzinomen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im</a:t>
                      </a:r>
                      <a:r>
                        <a:rPr sz="1000" b="0" i="0" u="none">
                          <a:latin typeface="Lucida Sans"/>
                        </a:rPr>
                        <a:t> Stadium </a:t>
                      </a:r>
                      <a:r>
                        <a:rPr sz="1000" b="0" i="0" u="none" dirty="0">
                          <a:latin typeface="Lucida Sans"/>
                        </a:rPr>
                        <a:t>T1 </a:t>
                      </a:r>
                      <a:r>
                        <a:rPr sz="1000" b="0" i="0" u="none">
                          <a:latin typeface="Lucida Sans"/>
                        </a:rPr>
                        <a:t>cN0 (UICC </a:t>
                      </a:r>
                      <a:r>
                        <a:rPr sz="1000" b="0" i="0" u="none" dirty="0">
                          <a:latin typeface="Lucida Sans"/>
                        </a:rPr>
                        <a:t>8</a:t>
                      </a:r>
                      <a:r>
                        <a:rPr sz="1000" b="0" i="0" u="none">
                          <a:latin typeface="Lucida Sans"/>
                        </a:rPr>
                        <a:t>. Ausgabe</a:t>
                      </a:r>
                      <a:r>
                        <a:rPr sz="1000" b="0" i="0" u="none" dirty="0">
                          <a:latin typeface="Lucida Sans"/>
                        </a:rPr>
                        <a:t>) </a:t>
                      </a:r>
                      <a:r>
                        <a:rPr sz="1000" b="0" i="0" u="none" dirty="0" err="1">
                          <a:latin typeface="Lucida Sans"/>
                        </a:rPr>
                        <a:t>sollte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als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alleinige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Strahlentherapie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erfolgen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Level of Evidence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>
                          <a:latin typeface="Lucida Sans"/>
                        </a:rPr>
                        <a:t>⊕⊝⊝⊝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Literatur</a:t>
                      </a:r>
                      <a:endParaRPr dirty="0"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>
                          <a:solidFill>
                            <a:srgbClr val="F7BF66"/>
                          </a:solidFill>
                          <a:hlinkClick r:id="rId2"/>
                        </a:rPr>
                        <a:t>[Yoshida, EJ 2020]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017-082OL-1.0-8.12-2024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3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392" y="1144768"/>
            <a:ext cx="8686800" cy="1066800"/>
          </a:xfrm>
        </p:spPr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8</a:t>
            </a:r>
            <a:r>
              <a:rPr sz="2400"/>
              <a:t>: Behandlungsempfehlungen </a:t>
            </a:r>
            <a:r>
              <a:rPr sz="2400" dirty="0"/>
              <a:t>in der </a:t>
            </a:r>
            <a:r>
              <a:rPr sz="2400" dirty="0" err="1"/>
              <a:t>Primärtherapie</a:t>
            </a:r>
            <a:r>
              <a:rPr sz="2400" dirty="0"/>
              <a:t> des </a:t>
            </a:r>
            <a:r>
              <a:rPr sz="2400"/>
              <a:t>Oro- und </a:t>
            </a:r>
            <a:r>
              <a:rPr sz="2400" err="1"/>
              <a:t>Hypopharynxkarzinoms</a:t>
            </a:r>
            <a:r>
              <a:rPr sz="2400"/>
              <a:t> unter Berücksichtigung </a:t>
            </a:r>
            <a:r>
              <a:rPr sz="2400" dirty="0" err="1"/>
              <a:t>Effektivität</a:t>
            </a:r>
            <a:r>
              <a:rPr sz="2400"/>
              <a:t>, Funktionalität und Lebensqualität</a:t>
            </a:r>
            <a:endParaRPr sz="2400" dirty="0"/>
          </a:p>
          <a:p>
            <a:br>
              <a:rPr lang="de-DE" sz="1400" dirty="0"/>
            </a:br>
            <a:r>
              <a:rPr sz="1400" dirty="0" err="1"/>
              <a:t>Kapitel</a:t>
            </a:r>
            <a:r>
              <a:rPr sz="1400" dirty="0"/>
              <a:t> 8.1: Oropharynx-</a:t>
            </a:r>
            <a:r>
              <a:rPr sz="1400" dirty="0" err="1"/>
              <a:t>Karzinome</a:t>
            </a:r>
            <a:r>
              <a:rPr sz="1400" dirty="0"/>
              <a:t> </a:t>
            </a:r>
            <a:r>
              <a:rPr sz="1400"/>
              <a:t>der UICC </a:t>
            </a:r>
            <a:r>
              <a:rPr sz="1400" dirty="0" err="1"/>
              <a:t>Stadien</a:t>
            </a:r>
            <a:r>
              <a:rPr sz="1400" dirty="0"/>
              <a:t> </a:t>
            </a:r>
            <a:r>
              <a:rPr sz="1400"/>
              <a:t>I und </a:t>
            </a:r>
            <a:r>
              <a:rPr sz="1400" dirty="0"/>
              <a:t>II (p16-positiv: T1-T3N2; p16-neg.: T1-T2N0)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420786"/>
              </p:ext>
            </p:extLst>
          </p:nvPr>
        </p:nvGraphicFramePr>
        <p:xfrm>
          <a:off x="360000" y="2636912"/>
          <a:ext cx="7920000" cy="199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8.13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err="1"/>
                        <a:t>Evidenzbasierte</a:t>
                      </a:r>
                      <a:r>
                        <a:t> 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/>
                      </a:pPr>
                      <a:r>
                        <a:t>Empfehlungsgrad</a:t>
                      </a:r>
                      <a:endParaRPr dirty="0"/>
                    </a:p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B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Die </a:t>
                      </a:r>
                      <a:r>
                        <a:rPr sz="1000" b="0" i="0" u="none" dirty="0" err="1">
                          <a:latin typeface="Lucida Sans"/>
                        </a:rPr>
                        <a:t>primär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nicht</a:t>
                      </a:r>
                      <a:r>
                        <a:rPr sz="1000" b="0" i="0" u="none" dirty="0">
                          <a:latin typeface="Lucida Sans"/>
                        </a:rPr>
                        <a:t>-operative </a:t>
                      </a:r>
                      <a:r>
                        <a:rPr sz="1000" b="0" i="0" u="none" dirty="0" err="1">
                          <a:latin typeface="Lucida Sans"/>
                        </a:rPr>
                        <a:t>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bei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Patienten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Oropharynxkarzinomen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Stadien</a:t>
                      </a:r>
                      <a:r>
                        <a:rPr sz="1000" b="0" i="0" u="none" dirty="0">
                          <a:latin typeface="Lucida Sans"/>
                        </a:rPr>
                        <a:t> I cN1 (&gt;1 LK &lt;=3 cm) </a:t>
                      </a:r>
                      <a:r>
                        <a:rPr sz="1000" b="0" i="0" u="none" dirty="0" err="1">
                          <a:latin typeface="Lucida Sans"/>
                        </a:rPr>
                        <a:t>bei</a:t>
                      </a:r>
                      <a:r>
                        <a:rPr sz="1000" b="0" i="0" u="none" dirty="0">
                          <a:latin typeface="Lucida Sans"/>
                        </a:rPr>
                        <a:t> HPV/p16+ </a:t>
                      </a:r>
                      <a:r>
                        <a:rPr sz="1000" b="0" i="0" u="none" dirty="0" err="1">
                          <a:latin typeface="Lucida Sans"/>
                        </a:rPr>
                        <a:t>bzw</a:t>
                      </a:r>
                      <a:r>
                        <a:rPr sz="1000" b="0" i="0" u="none">
                          <a:latin typeface="Lucida Sans"/>
                        </a:rPr>
                        <a:t>. Stadium II (UICC </a:t>
                      </a:r>
                      <a:r>
                        <a:rPr sz="1000" b="0" i="0" u="none" dirty="0">
                          <a:latin typeface="Lucida Sans"/>
                        </a:rPr>
                        <a:t>8</a:t>
                      </a:r>
                      <a:r>
                        <a:rPr sz="1000" b="0" i="0" u="none">
                          <a:latin typeface="Lucida Sans"/>
                        </a:rPr>
                        <a:t>. Ausgabe</a:t>
                      </a:r>
                      <a:r>
                        <a:rPr sz="1000" b="0" i="0" u="none" dirty="0">
                          <a:latin typeface="Lucida Sans"/>
                        </a:rPr>
                        <a:t>) </a:t>
                      </a:r>
                      <a:r>
                        <a:rPr sz="1000" b="0" i="0" u="none" dirty="0" err="1">
                          <a:latin typeface="Lucida Sans"/>
                        </a:rPr>
                        <a:t>sollte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als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Radiochemotherapie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erfolgen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Level of Evidence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>
                          <a:latin typeface="Lucida Sans"/>
                        </a:rPr>
                        <a:t>⊕⊝⊝⊝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Literatur</a:t>
                      </a:r>
                      <a:endParaRPr dirty="0"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dirty="0">
                          <a:solidFill>
                            <a:srgbClr val="F7BF66"/>
                          </a:solidFill>
                          <a:hlinkClick r:id="rId2"/>
                        </a:rPr>
                        <a:t>[Yoshida, EJ 2020]</a:t>
                      </a:r>
                      <a:r>
                        <a:rPr sz="1000" dirty="0"/>
                        <a:t>, </a:t>
                      </a:r>
                      <a:r>
                        <a:rPr sz="1000">
                          <a:solidFill>
                            <a:srgbClr val="F7BF66"/>
                          </a:solidFill>
                          <a:hlinkClick r:id="rId3"/>
                        </a:rPr>
                        <a:t>[Cheraghlou,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3"/>
                        </a:rPr>
                        <a:t>S 2018]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017-082OL-1.0-8.13-2024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4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1946920"/>
          </a:xfrm>
        </p:spPr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8</a:t>
            </a:r>
            <a:r>
              <a:rPr sz="2400"/>
              <a:t>: Behandlungsempfehlungen </a:t>
            </a:r>
            <a:r>
              <a:rPr sz="2400" dirty="0"/>
              <a:t>in der </a:t>
            </a:r>
            <a:r>
              <a:rPr sz="2400" dirty="0" err="1"/>
              <a:t>Primärtherapie</a:t>
            </a:r>
            <a:r>
              <a:rPr sz="2400" dirty="0"/>
              <a:t> des </a:t>
            </a:r>
            <a:r>
              <a:rPr sz="2400"/>
              <a:t>Oro- und </a:t>
            </a:r>
            <a:r>
              <a:rPr sz="2400" err="1"/>
              <a:t>Hypopharynxkarzinoms</a:t>
            </a:r>
            <a:r>
              <a:rPr sz="2400"/>
              <a:t> unter Berücksichtigung </a:t>
            </a:r>
            <a:r>
              <a:rPr sz="2400" dirty="0" err="1"/>
              <a:t>Effektivität</a:t>
            </a:r>
            <a:r>
              <a:rPr sz="2400"/>
              <a:t>, Funktionalität und Lebensqualität</a:t>
            </a:r>
            <a:endParaRPr sz="2400" dirty="0"/>
          </a:p>
          <a:p>
            <a:br>
              <a:rPr lang="de-DE" sz="1400" dirty="0"/>
            </a:br>
            <a:r>
              <a:rPr sz="1400" dirty="0" err="1"/>
              <a:t>Kapitel</a:t>
            </a:r>
            <a:r>
              <a:rPr sz="1400" dirty="0"/>
              <a:t> 8.1: Oropharynx-</a:t>
            </a:r>
            <a:r>
              <a:rPr sz="1400" dirty="0" err="1"/>
              <a:t>Karzinome</a:t>
            </a:r>
            <a:r>
              <a:rPr sz="1400" dirty="0"/>
              <a:t> </a:t>
            </a:r>
            <a:r>
              <a:rPr sz="1400"/>
              <a:t>der UICC </a:t>
            </a:r>
            <a:r>
              <a:rPr sz="1400" dirty="0" err="1"/>
              <a:t>Stadien</a:t>
            </a:r>
            <a:r>
              <a:rPr sz="1400" dirty="0"/>
              <a:t> </a:t>
            </a:r>
            <a:r>
              <a:rPr sz="1400"/>
              <a:t>I und </a:t>
            </a:r>
            <a:r>
              <a:rPr sz="1400" dirty="0"/>
              <a:t>II (p16-positiv: T1-T3N2; p16-neg.: T1-T2N0)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241570"/>
              </p:ext>
            </p:extLst>
          </p:nvPr>
        </p:nvGraphicFramePr>
        <p:xfrm>
          <a:off x="360000" y="2996952"/>
          <a:ext cx="7920000" cy="157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8.14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err="1"/>
                        <a:t>Konsensbasierte</a:t>
                      </a:r>
                      <a:r>
                        <a:t> 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sz="1000" b="0" i="0" u="none" dirty="0" err="1">
                          <a:latin typeface="Lucida Sans"/>
                        </a:rPr>
                        <a:t>Beim</a:t>
                      </a:r>
                      <a:r>
                        <a:rPr sz="1000" b="0" i="0" u="none" dirty="0">
                          <a:latin typeface="Lucida Sans"/>
                        </a:rPr>
                        <a:t> HPV/</a:t>
                      </a:r>
                      <a:r>
                        <a:rPr sz="1000" b="0" i="0" u="none">
                          <a:latin typeface="Lucida Sans"/>
                        </a:rPr>
                        <a:t>p16-positiven und </a:t>
                      </a:r>
                      <a:r>
                        <a:rPr sz="1000" b="0" i="0" u="none" dirty="0">
                          <a:latin typeface="Lucida Sans"/>
                        </a:rPr>
                        <a:t>-</a:t>
                      </a:r>
                      <a:r>
                        <a:rPr sz="1000" b="0" i="0" u="none" dirty="0" err="1">
                          <a:latin typeface="Lucida Sans"/>
                        </a:rPr>
                        <a:t>negativen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Oropharynxkarzinom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im</a:t>
                      </a:r>
                      <a:r>
                        <a:rPr sz="1000" b="0" i="0" u="none" dirty="0">
                          <a:latin typeface="Lucida Sans"/>
                        </a:rPr>
                        <a:t> Falle </a:t>
                      </a:r>
                      <a:r>
                        <a:rPr sz="1000" b="0" i="0" u="none" dirty="0" err="1">
                          <a:latin typeface="Lucida Sans"/>
                        </a:rPr>
                        <a:t>einer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primären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Radiochemotherapie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>
                          <a:latin typeface="Lucida Sans"/>
                        </a:rPr>
                        <a:t>die simultane </a:t>
                      </a:r>
                      <a:r>
                        <a:rPr sz="1000" b="0" i="0" u="none" dirty="0" err="1">
                          <a:latin typeface="Lucida Sans"/>
                        </a:rPr>
                        <a:t>Chemotherapie</a:t>
                      </a:r>
                      <a:r>
                        <a:rPr sz="1000" b="0" i="0" u="none" dirty="0">
                          <a:latin typeface="Lucida Sans"/>
                        </a:rPr>
                        <a:t> Cisplatin-</a:t>
                      </a:r>
                      <a:r>
                        <a:rPr sz="1000" b="0" i="0" u="none" dirty="0" err="1">
                          <a:latin typeface="Lucida Sans"/>
                        </a:rPr>
                        <a:t>basiert</a:t>
                      </a:r>
                      <a:r>
                        <a:rPr sz="1000" b="0" i="0" u="none" dirty="0">
                          <a:latin typeface="Lucida Sans"/>
                        </a:rPr>
                        <a:t> sein.</a:t>
                      </a:r>
                    </a:p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Bei </a:t>
                      </a:r>
                      <a:r>
                        <a:rPr sz="1000" b="0" i="0" u="none" dirty="0" err="1">
                          <a:latin typeface="Lucida Sans"/>
                        </a:rPr>
                        <a:t>Patienten</a:t>
                      </a:r>
                      <a:r>
                        <a:rPr sz="1000" b="0" i="0" u="none" dirty="0">
                          <a:latin typeface="Lucida Sans"/>
                        </a:rPr>
                        <a:t>, die z. </a:t>
                      </a:r>
                      <a:r>
                        <a:rPr sz="1000" b="0" i="0" u="none">
                          <a:latin typeface="Lucida Sans"/>
                        </a:rPr>
                        <a:t>B aufgrund </a:t>
                      </a:r>
                      <a:r>
                        <a:rPr sz="1000" b="0" i="0" u="none" dirty="0" err="1">
                          <a:latin typeface="Lucida Sans"/>
                        </a:rPr>
                        <a:t>einer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eingeschränkten</a:t>
                      </a:r>
                      <a:r>
                        <a:rPr sz="1000" b="0" i="0" u="none">
                          <a:latin typeface="Lucida Sans"/>
                        </a:rPr>
                        <a:t> Nierenfunktion </a:t>
                      </a:r>
                      <a:r>
                        <a:rPr sz="1000" b="0" i="0" u="none" dirty="0" err="1">
                          <a:latin typeface="Lucida Sans"/>
                        </a:rPr>
                        <a:t>nicht</a:t>
                      </a:r>
                      <a:r>
                        <a:rPr sz="1000" b="0" i="0" u="none" dirty="0">
                          <a:latin typeface="Lucida Sans"/>
                        </a:rPr>
                        <a:t> Cisplatin </a:t>
                      </a:r>
                      <a:r>
                        <a:rPr sz="1000" b="0" i="0" u="none" dirty="0" err="1">
                          <a:latin typeface="Lucida Sans"/>
                        </a:rPr>
                        <a:t>erhalten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können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 dirty="0" err="1">
                          <a:latin typeface="Lucida Sans"/>
                        </a:rPr>
                        <a:t>können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als</a:t>
                      </a:r>
                      <a:r>
                        <a:rPr sz="1000" b="0" i="0" u="none">
                          <a:latin typeface="Lucida Sans"/>
                        </a:rPr>
                        <a:t> simultane </a:t>
                      </a:r>
                      <a:r>
                        <a:rPr sz="1000" b="0" i="0" u="none" dirty="0" err="1">
                          <a:latin typeface="Lucida Sans"/>
                        </a:rPr>
                        <a:t>Systemtherapie</a:t>
                      </a:r>
                      <a:r>
                        <a:rPr sz="1000" b="0" i="0" u="none" dirty="0">
                          <a:latin typeface="Lucida Sans"/>
                        </a:rPr>
                        <a:t> Carboplatin </a:t>
                      </a:r>
                      <a:r>
                        <a:rPr sz="1000" b="0" i="0" u="none">
                          <a:latin typeface="Lucida Sans"/>
                        </a:rPr>
                        <a:t>+ 5-FU, </a:t>
                      </a:r>
                      <a:r>
                        <a:rPr sz="1000" b="0" i="0" u="none" dirty="0">
                          <a:latin typeface="Lucida Sans"/>
                        </a:rPr>
                        <a:t>Mitomycin C </a:t>
                      </a:r>
                      <a:r>
                        <a:rPr sz="1000" b="0" i="0" u="none">
                          <a:latin typeface="Lucida Sans"/>
                        </a:rPr>
                        <a:t>+ 5-FU, </a:t>
                      </a:r>
                      <a:r>
                        <a:rPr sz="1000" b="0" i="0" u="none" dirty="0" err="1">
                          <a:latin typeface="Lucida Sans"/>
                        </a:rPr>
                        <a:t>ein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Taxan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oder</a:t>
                      </a:r>
                      <a:r>
                        <a:rPr sz="1000" b="0" i="0" u="none">
                          <a:latin typeface="Lucida Sans"/>
                        </a:rPr>
                        <a:t> Cetuximab </a:t>
                      </a:r>
                      <a:r>
                        <a:rPr sz="1000" b="0" i="0" u="none" dirty="0">
                          <a:latin typeface="Lucida Sans"/>
                        </a:rPr>
                        <a:t>(HPV/p16+) </a:t>
                      </a:r>
                      <a:r>
                        <a:rPr sz="1000" b="0" i="0" u="none" dirty="0" err="1">
                          <a:latin typeface="Lucida Sans"/>
                        </a:rPr>
                        <a:t>eingesetzt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 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017-082OL-1.0-8.14-2024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632167"/>
              </p:ext>
            </p:extLst>
          </p:nvPr>
        </p:nvGraphicFramePr>
        <p:xfrm>
          <a:off x="306800" y="2636912"/>
          <a:ext cx="7920000" cy="199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8.15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err="1"/>
                        <a:t>Evidenzbasierte</a:t>
                      </a:r>
                      <a:r>
                        <a:t> 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/>
                      </a:pPr>
                      <a:r>
                        <a:t>Empfehlungsgrad</a:t>
                      </a:r>
                      <a:endParaRPr dirty="0"/>
                    </a:p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A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Bei </a:t>
                      </a:r>
                      <a:r>
                        <a:rPr sz="1000" b="0" i="0" u="none" dirty="0" err="1">
                          <a:latin typeface="Lucida Sans"/>
                        </a:rPr>
                        <a:t>Patienten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HPV/p16-</a:t>
                      </a:r>
                      <a:r>
                        <a:rPr sz="1000" b="1" i="0" u="none" dirty="0">
                          <a:latin typeface="Lucida Sans"/>
                        </a:rPr>
                        <a:t>positiven</a:t>
                      </a:r>
                      <a:r>
                        <a:rPr sz="1000" b="0" i="0" u="none" dirty="0">
                          <a:latin typeface="Lucida Sans"/>
                        </a:rPr>
                        <a:t> </a:t>
                      </a:r>
                      <a:r>
                        <a:rPr sz="1000" b="0" i="0" u="none" dirty="0" err="1">
                          <a:latin typeface="Lucida Sans"/>
                        </a:rPr>
                        <a:t>Oropharynxkarzinomen</a:t>
                      </a:r>
                      <a:r>
                        <a:rPr sz="1000" b="0" i="0" u="none" dirty="0">
                          <a:latin typeface="Lucida Sans"/>
                        </a:rPr>
                        <a:t>, die </a:t>
                      </a:r>
                      <a:r>
                        <a:rPr sz="1000" b="0" i="0" u="none" dirty="0" err="1">
                          <a:latin typeface="Lucida Sans"/>
                        </a:rPr>
                        <a:t>keine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Kontraindikation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gegen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Cisplatin-</a:t>
                      </a:r>
                      <a:r>
                        <a:rPr sz="1000" b="0" i="0" u="none" dirty="0" err="1">
                          <a:latin typeface="Lucida Sans"/>
                        </a:rPr>
                        <a:t>basierte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Chemotherapie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haben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 err="1">
                          <a:latin typeface="Lucida Sans"/>
                        </a:rPr>
                        <a:t>soll</a:t>
                      </a:r>
                      <a:r>
                        <a:rPr sz="1000" b="0" i="0" u="none">
                          <a:latin typeface="Lucida Sans"/>
                        </a:rPr>
                        <a:t> Cetuximab </a:t>
                      </a:r>
                      <a:r>
                        <a:rPr sz="1000" b="0" i="0" u="none" dirty="0" err="1">
                          <a:latin typeface="Lucida Sans"/>
                        </a:rPr>
                        <a:t>wegen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erwiesener</a:t>
                      </a:r>
                      <a:r>
                        <a:rPr sz="1000" b="0" i="0" u="none">
                          <a:latin typeface="Lucida Sans"/>
                        </a:rPr>
                        <a:t> Unterlegenheit in Bezug auf </a:t>
                      </a:r>
                      <a:r>
                        <a:rPr sz="1000" b="0" i="0" u="none" dirty="0">
                          <a:latin typeface="Lucida Sans"/>
                        </a:rPr>
                        <a:t>das </a:t>
                      </a:r>
                      <a:r>
                        <a:rPr sz="1000" b="0" i="0" u="none" dirty="0" err="1">
                          <a:latin typeface="Lucida Sans"/>
                        </a:rPr>
                        <a:t>Überleben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nicht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eingesetzt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Level of Evidence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dirty="0">
                          <a:latin typeface="Lucida Sans"/>
                        </a:rPr>
                        <a:t>⊕⊕⊕⊕</a:t>
                      </a:r>
                      <a:r>
                        <a:rPr sz="800" b="0" dirty="0">
                          <a:latin typeface="Lucida Sans"/>
                        </a:rPr>
                        <a:t> </a:t>
                      </a:r>
                      <a:r>
                        <a:rPr sz="800" b="0">
                          <a:latin typeface="Lucida Sans"/>
                        </a:rPr>
                        <a:t>- Subgruppe </a:t>
                      </a:r>
                      <a:r>
                        <a:rPr sz="800" b="0" dirty="0">
                          <a:latin typeface="Lucida Sans"/>
                        </a:rPr>
                        <a:t>p16 </a:t>
                      </a:r>
                      <a:r>
                        <a:rPr sz="800" b="0" dirty="0" err="1">
                          <a:latin typeface="Lucida Sans"/>
                        </a:rPr>
                        <a:t>positiv</a:t>
                      </a:r>
                      <a:endParaRPr sz="800" b="0" dirty="0">
                        <a:latin typeface="Lucida Sans"/>
                      </a:endParaRP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Literatur</a:t>
                      </a:r>
                      <a:endParaRPr dirty="0"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>
                          <a:solidFill>
                            <a:srgbClr val="F7BF66"/>
                          </a:solidFill>
                          <a:hlinkClick r:id="rId2"/>
                        </a:rPr>
                        <a:t>[Mehanna, H 2019]</a:t>
                      </a:r>
                      <a:r>
                        <a:rPr sz="1000"/>
                        <a:t>, </a:t>
                      </a:r>
                      <a:r>
                        <a:rPr sz="1000">
                          <a:solidFill>
                            <a:srgbClr val="F7BF66"/>
                          </a:solidFill>
                          <a:hlinkClick r:id="rId3"/>
                        </a:rPr>
                        <a:t>[Rischin, D 2021]</a:t>
                      </a:r>
                      <a:r>
                        <a:rPr sz="1000"/>
                        <a:t>, </a:t>
                      </a:r>
                      <a:r>
                        <a:rPr sz="1000">
                          <a:solidFill>
                            <a:srgbClr val="F7BF66"/>
                          </a:solidFill>
                          <a:hlinkClick r:id="rId4"/>
                        </a:rPr>
                        <a:t>[Gillison, ML 2019]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017-082OL-1.0-8.15-2024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5" action="ppaction://hlinksldjump"/>
              </a:rPr>
              <a:t>Inhaltsverzeichnis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0721FFB-0E53-38DB-8F7F-5EFD0C193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1946920"/>
          </a:xfrm>
        </p:spPr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8</a:t>
            </a:r>
            <a:r>
              <a:rPr sz="2400"/>
              <a:t>: Behandlungsempfehlungen </a:t>
            </a:r>
            <a:r>
              <a:rPr sz="2400" dirty="0"/>
              <a:t>in der </a:t>
            </a:r>
            <a:r>
              <a:rPr sz="2400" dirty="0" err="1"/>
              <a:t>Primärtherapie</a:t>
            </a:r>
            <a:r>
              <a:rPr sz="2400" dirty="0"/>
              <a:t> des </a:t>
            </a:r>
            <a:r>
              <a:rPr sz="2400"/>
              <a:t>Oro- und </a:t>
            </a:r>
            <a:r>
              <a:rPr sz="2400" err="1"/>
              <a:t>Hypopharynxkarzinoms</a:t>
            </a:r>
            <a:r>
              <a:rPr sz="2400"/>
              <a:t> unter Berücksichtigung </a:t>
            </a:r>
            <a:r>
              <a:rPr sz="2400" dirty="0" err="1"/>
              <a:t>Effektivität</a:t>
            </a:r>
            <a:r>
              <a:rPr sz="2400"/>
              <a:t>, Funktionalität und Lebensqualität</a:t>
            </a:r>
            <a:endParaRPr sz="2400" dirty="0"/>
          </a:p>
          <a:p>
            <a:br>
              <a:rPr lang="de-DE" sz="1400" dirty="0"/>
            </a:br>
            <a:r>
              <a:rPr sz="1400" dirty="0" err="1"/>
              <a:t>Kapitel</a:t>
            </a:r>
            <a:r>
              <a:rPr sz="1400" dirty="0"/>
              <a:t> 8.1: Oropharynx-</a:t>
            </a:r>
            <a:r>
              <a:rPr sz="1400" dirty="0" err="1"/>
              <a:t>Karzinome</a:t>
            </a:r>
            <a:r>
              <a:rPr sz="1400" dirty="0"/>
              <a:t> </a:t>
            </a:r>
            <a:r>
              <a:rPr sz="1400"/>
              <a:t>der UICC </a:t>
            </a:r>
            <a:r>
              <a:rPr sz="1400" dirty="0" err="1"/>
              <a:t>Stadien</a:t>
            </a:r>
            <a:r>
              <a:rPr sz="1400" dirty="0"/>
              <a:t> </a:t>
            </a:r>
            <a:r>
              <a:rPr sz="1400"/>
              <a:t>I und </a:t>
            </a:r>
            <a:r>
              <a:rPr sz="1400" dirty="0"/>
              <a:t>II (p16-positiv: T1-T3N2; p16-neg.: T1-T2N0)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148402"/>
              </p:ext>
            </p:extLst>
          </p:nvPr>
        </p:nvGraphicFramePr>
        <p:xfrm>
          <a:off x="228600" y="2874681"/>
          <a:ext cx="7920000" cy="127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8.16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err="1"/>
                        <a:t>Konsensbasierte</a:t>
                      </a:r>
                      <a:r>
                        <a:t> 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Bei </a:t>
                      </a:r>
                      <a:r>
                        <a:rPr sz="1000" b="0" i="0" u="none" dirty="0" err="1">
                          <a:latin typeface="Lucida Sans"/>
                        </a:rPr>
                        <a:t>Patienten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HPV/p16-</a:t>
                      </a:r>
                      <a:r>
                        <a:rPr sz="1000" b="1" i="0" u="none" dirty="0">
                          <a:latin typeface="Lucida Sans"/>
                        </a:rPr>
                        <a:t>negativen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Oropharynxkarzinomen</a:t>
                      </a:r>
                      <a:r>
                        <a:rPr sz="1000" b="0" i="0" u="none" dirty="0">
                          <a:latin typeface="Lucida Sans"/>
                        </a:rPr>
                        <a:t>, die </a:t>
                      </a:r>
                      <a:r>
                        <a:rPr sz="1000" b="0" i="0" u="none" dirty="0" err="1">
                          <a:latin typeface="Lucida Sans"/>
                        </a:rPr>
                        <a:t>keine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Kontraindikation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gegen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Cisplatin-</a:t>
                      </a:r>
                      <a:r>
                        <a:rPr sz="1000" b="0" i="0" u="none" dirty="0" err="1">
                          <a:latin typeface="Lucida Sans"/>
                        </a:rPr>
                        <a:t>basierte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Chemotherapie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haben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 err="1">
                          <a:latin typeface="Lucida Sans"/>
                        </a:rPr>
                        <a:t>soll</a:t>
                      </a:r>
                      <a:r>
                        <a:rPr sz="1000" b="0" i="0" u="none">
                          <a:latin typeface="Lucida Sans"/>
                        </a:rPr>
                        <a:t> Cetuximab </a:t>
                      </a:r>
                      <a:r>
                        <a:rPr sz="1000" b="0" i="0" u="none" dirty="0" err="1">
                          <a:latin typeface="Lucida Sans"/>
                        </a:rPr>
                        <a:t>wegen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erwiesener</a:t>
                      </a:r>
                      <a:r>
                        <a:rPr sz="1000" b="0" i="0" u="none">
                          <a:latin typeface="Lucida Sans"/>
                        </a:rPr>
                        <a:t> Unterlegenheit in Bezug auf </a:t>
                      </a:r>
                      <a:r>
                        <a:rPr sz="1000" b="0" i="0" u="none" dirty="0">
                          <a:latin typeface="Lucida Sans"/>
                        </a:rPr>
                        <a:t>das </a:t>
                      </a:r>
                      <a:r>
                        <a:rPr sz="1000" b="0" i="0" u="none" dirty="0" err="1">
                          <a:latin typeface="Lucida Sans"/>
                        </a:rPr>
                        <a:t>Überleben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nicht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eingesetzt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017-082OL-1.0-8.16-2024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351E192-7183-B5D6-B2D4-421CFBCB0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1946920"/>
          </a:xfrm>
        </p:spPr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8</a:t>
            </a:r>
            <a:r>
              <a:rPr sz="2400"/>
              <a:t>: Behandlungsempfehlungen </a:t>
            </a:r>
            <a:r>
              <a:rPr sz="2400" dirty="0"/>
              <a:t>in der </a:t>
            </a:r>
            <a:r>
              <a:rPr sz="2400" dirty="0" err="1"/>
              <a:t>Primärtherapie</a:t>
            </a:r>
            <a:r>
              <a:rPr sz="2400" dirty="0"/>
              <a:t> des </a:t>
            </a:r>
            <a:r>
              <a:rPr sz="2400"/>
              <a:t>Oro- und </a:t>
            </a:r>
            <a:r>
              <a:rPr sz="2400" err="1"/>
              <a:t>Hypopharynxkarzinoms</a:t>
            </a:r>
            <a:r>
              <a:rPr sz="2400"/>
              <a:t> unter Berücksichtigung </a:t>
            </a:r>
            <a:r>
              <a:rPr sz="2400" dirty="0" err="1"/>
              <a:t>Effektivität</a:t>
            </a:r>
            <a:r>
              <a:rPr sz="2400"/>
              <a:t>, Funktionalität und Lebensqualität</a:t>
            </a:r>
            <a:endParaRPr sz="2400" dirty="0"/>
          </a:p>
          <a:p>
            <a:br>
              <a:rPr lang="de-DE" sz="1400" dirty="0"/>
            </a:br>
            <a:r>
              <a:rPr sz="1400" dirty="0" err="1"/>
              <a:t>Kapitel</a:t>
            </a:r>
            <a:r>
              <a:rPr sz="1400" dirty="0"/>
              <a:t> 8.1: Oropharynx-</a:t>
            </a:r>
            <a:r>
              <a:rPr sz="1400" dirty="0" err="1"/>
              <a:t>Karzinome</a:t>
            </a:r>
            <a:r>
              <a:rPr sz="1400" dirty="0"/>
              <a:t> </a:t>
            </a:r>
            <a:r>
              <a:rPr sz="1400"/>
              <a:t>der UICC </a:t>
            </a:r>
            <a:r>
              <a:rPr sz="1400" dirty="0" err="1"/>
              <a:t>Stadien</a:t>
            </a:r>
            <a:r>
              <a:rPr sz="1400" dirty="0"/>
              <a:t> </a:t>
            </a:r>
            <a:r>
              <a:rPr sz="1400"/>
              <a:t>I und </a:t>
            </a:r>
            <a:r>
              <a:rPr sz="1400" dirty="0"/>
              <a:t>II (p16-positiv: T1-T3N2; p16-neg.: T1-T2N0)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165634"/>
              </p:ext>
            </p:extLst>
          </p:nvPr>
        </p:nvGraphicFramePr>
        <p:xfrm>
          <a:off x="228600" y="2852936"/>
          <a:ext cx="7920000" cy="157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8.17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err="1"/>
                        <a:t>Konsensbasierte</a:t>
                      </a:r>
                      <a:r>
                        <a:t> 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Bei </a:t>
                      </a:r>
                      <a:r>
                        <a:rPr sz="1000" b="0" i="0" u="none" dirty="0" err="1">
                          <a:latin typeface="Lucida Sans"/>
                        </a:rPr>
                        <a:t>einer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primären</a:t>
                      </a:r>
                      <a:r>
                        <a:rPr sz="1000" b="0" i="0" u="none" dirty="0">
                          <a:latin typeface="Lucida Sans"/>
                        </a:rPr>
                        <a:t> Radio-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Radiochemotherapie</a:t>
                      </a:r>
                      <a:r>
                        <a:rPr sz="1000" b="0" i="0" u="none" dirty="0">
                          <a:latin typeface="Lucida Sans"/>
                        </a:rPr>
                        <a:t> von HPV/</a:t>
                      </a:r>
                      <a:r>
                        <a:rPr sz="1000" b="0" i="0" u="none">
                          <a:latin typeface="Lucida Sans"/>
                        </a:rPr>
                        <a:t>p16-positiven und </a:t>
                      </a:r>
                      <a:r>
                        <a:rPr sz="1000" b="0" i="0" u="none" dirty="0">
                          <a:latin typeface="Lucida Sans"/>
                        </a:rPr>
                        <a:t>-</a:t>
                      </a:r>
                      <a:r>
                        <a:rPr sz="1000" b="0" i="0" u="none" dirty="0" err="1">
                          <a:latin typeface="Lucida Sans"/>
                        </a:rPr>
                        <a:t>negativen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Oropharynxkarzinomen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im</a:t>
                      </a:r>
                      <a:r>
                        <a:rPr sz="1000" b="0" i="0" u="none" dirty="0">
                          <a:latin typeface="Lucida Sans"/>
                        </a:rPr>
                        <a:t> den </a:t>
                      </a:r>
                      <a:r>
                        <a:rPr sz="1000" b="0" i="0" u="none" dirty="0" err="1">
                          <a:latin typeface="Lucida Sans"/>
                        </a:rPr>
                        <a:t>Stadien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>
                          <a:latin typeface="Lucida Sans"/>
                        </a:rPr>
                        <a:t>I-III (UICC </a:t>
                      </a:r>
                      <a:r>
                        <a:rPr sz="1000" b="0" i="0" u="none" dirty="0">
                          <a:latin typeface="Lucida Sans"/>
                        </a:rPr>
                        <a:t>8</a:t>
                      </a:r>
                      <a:r>
                        <a:rPr sz="1000" b="0" i="0" u="none">
                          <a:latin typeface="Lucida Sans"/>
                        </a:rPr>
                        <a:t>. Ausgabe</a:t>
                      </a:r>
                      <a:r>
                        <a:rPr sz="1000" b="0" i="0" u="none" dirty="0">
                          <a:latin typeface="Lucida Sans"/>
                        </a:rPr>
                        <a:t>) </a:t>
                      </a:r>
                      <a:r>
                        <a:rPr sz="1000" b="0" i="0" u="none" dirty="0" err="1">
                          <a:latin typeface="Lucida Sans"/>
                        </a:rPr>
                        <a:t>sollte</a:t>
                      </a:r>
                      <a:r>
                        <a:rPr sz="1000" b="0" i="0" u="none" dirty="0">
                          <a:latin typeface="Lucida Sans"/>
                        </a:rPr>
                        <a:t> die </a:t>
                      </a:r>
                      <a:r>
                        <a:rPr sz="1000" b="0" i="0" u="none" dirty="0" err="1">
                          <a:latin typeface="Lucida Sans"/>
                        </a:rPr>
                        <a:t>Strahlentherapie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5x2 </a:t>
                      </a:r>
                      <a:r>
                        <a:rPr sz="1000" b="0" i="0" u="none" dirty="0" err="1">
                          <a:latin typeface="Lucida Sans"/>
                        </a:rPr>
                        <a:t>Gy</a:t>
                      </a:r>
                      <a:r>
                        <a:rPr sz="1000" b="0" i="0" u="none" dirty="0">
                          <a:latin typeface="Lucida Sans"/>
                        </a:rPr>
                        <a:t> pro </a:t>
                      </a:r>
                      <a:r>
                        <a:rPr sz="1000" b="0" i="0" u="none" dirty="0" err="1">
                          <a:latin typeface="Lucida Sans"/>
                        </a:rPr>
                        <a:t>Woche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>
                          <a:latin typeface="Lucida Sans"/>
                        </a:rPr>
                        <a:t>bis zu Zielvolumendosis </a:t>
                      </a:r>
                      <a:r>
                        <a:rPr sz="1000" b="0" i="0" u="none" dirty="0">
                          <a:latin typeface="Lucida Sans"/>
                        </a:rPr>
                        <a:t>von 70 </a:t>
                      </a:r>
                      <a:r>
                        <a:rPr sz="1000" b="0" i="0" u="none" dirty="0" err="1">
                          <a:latin typeface="Lucida Sans"/>
                        </a:rPr>
                        <a:t>Gy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Bereich</a:t>
                      </a:r>
                      <a:r>
                        <a:rPr sz="1000" b="0" i="0" u="none" dirty="0">
                          <a:latin typeface="Lucida Sans"/>
                        </a:rPr>
                        <a:t> der </a:t>
                      </a:r>
                      <a:r>
                        <a:rPr sz="1000" b="0" i="0" u="none" dirty="0" err="1">
                          <a:latin typeface="Lucida Sans"/>
                        </a:rPr>
                        <a:t>befallenen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Lymphknoten</a:t>
                      </a:r>
                      <a:r>
                        <a:rPr sz="1000" b="0" i="0" u="none">
                          <a:latin typeface="Lucida Sans"/>
                        </a:rPr>
                        <a:t> und des Primärtumors </a:t>
                      </a:r>
                      <a:r>
                        <a:rPr sz="1000" b="0" i="0" u="none" dirty="0" err="1">
                          <a:latin typeface="Lucida Sans"/>
                        </a:rPr>
                        <a:t>bzw</a:t>
                      </a:r>
                      <a:r>
                        <a:rPr sz="1000" b="0" i="0" u="none" dirty="0">
                          <a:latin typeface="Lucida Sans"/>
                        </a:rPr>
                        <a:t>. </a:t>
                      </a:r>
                      <a:r>
                        <a:rPr sz="1000" b="0" i="0" u="none" dirty="0" err="1">
                          <a:latin typeface="Lucida Sans"/>
                        </a:rPr>
                        <a:t>ein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anderes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etabliertes</a:t>
                      </a:r>
                      <a:r>
                        <a:rPr sz="1000" b="0" i="0" u="none" dirty="0">
                          <a:latin typeface="Lucida Sans"/>
                        </a:rPr>
                        <a:t> Schema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biologischer</a:t>
                      </a:r>
                      <a:r>
                        <a:rPr sz="1000" b="0" i="0" u="none">
                          <a:latin typeface="Lucida Sans"/>
                        </a:rPr>
                        <a:t> äquivalenter </a:t>
                      </a:r>
                      <a:r>
                        <a:rPr sz="1000" b="0" i="0" u="none" dirty="0" err="1">
                          <a:latin typeface="Lucida Sans"/>
                        </a:rPr>
                        <a:t>Gesamtdosis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erfolgen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017-082OL-1.0-8.17-2024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A19E90-A15F-0FEA-B1C4-8B73F91E3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1946920"/>
          </a:xfrm>
        </p:spPr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8</a:t>
            </a:r>
            <a:r>
              <a:rPr sz="2400"/>
              <a:t>: Behandlungsempfehlungen </a:t>
            </a:r>
            <a:r>
              <a:rPr sz="2400" dirty="0"/>
              <a:t>in der </a:t>
            </a:r>
            <a:r>
              <a:rPr sz="2400" dirty="0" err="1"/>
              <a:t>Primärtherapie</a:t>
            </a:r>
            <a:r>
              <a:rPr sz="2400" dirty="0"/>
              <a:t> des </a:t>
            </a:r>
            <a:r>
              <a:rPr sz="2400"/>
              <a:t>Oro- und </a:t>
            </a:r>
            <a:r>
              <a:rPr sz="2400" err="1"/>
              <a:t>Hypopharynxkarzinoms</a:t>
            </a:r>
            <a:r>
              <a:rPr sz="2400"/>
              <a:t> unter Berücksichtigung </a:t>
            </a:r>
            <a:r>
              <a:rPr sz="2400" dirty="0" err="1"/>
              <a:t>Effektivität</a:t>
            </a:r>
            <a:r>
              <a:rPr sz="2400"/>
              <a:t>, Funktionalität und Lebensqualität</a:t>
            </a:r>
            <a:endParaRPr sz="2400" dirty="0"/>
          </a:p>
          <a:p>
            <a:br>
              <a:rPr lang="de-DE" sz="1400" dirty="0"/>
            </a:br>
            <a:r>
              <a:rPr sz="1400" dirty="0" err="1"/>
              <a:t>Kapitel</a:t>
            </a:r>
            <a:r>
              <a:rPr sz="1400" dirty="0"/>
              <a:t> 8.1: Oropharynx-</a:t>
            </a:r>
            <a:r>
              <a:rPr sz="1400" dirty="0" err="1"/>
              <a:t>Karzinome</a:t>
            </a:r>
            <a:r>
              <a:rPr sz="1400" dirty="0"/>
              <a:t> </a:t>
            </a:r>
            <a:r>
              <a:rPr sz="1400"/>
              <a:t>der UICC </a:t>
            </a:r>
            <a:r>
              <a:rPr sz="1400" dirty="0" err="1"/>
              <a:t>Stadien</a:t>
            </a:r>
            <a:r>
              <a:rPr sz="1400" dirty="0"/>
              <a:t> </a:t>
            </a:r>
            <a:r>
              <a:rPr sz="1400"/>
              <a:t>I und </a:t>
            </a:r>
            <a:r>
              <a:rPr sz="1400" dirty="0"/>
              <a:t>II (p16-positiv: T1-T3N2; p16-neg.: T1-T2N0)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473953"/>
              </p:ext>
            </p:extLst>
          </p:nvPr>
        </p:nvGraphicFramePr>
        <p:xfrm>
          <a:off x="324232" y="2563200"/>
          <a:ext cx="7920000" cy="173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8.18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err="1"/>
                        <a:t>Konsensbasierte</a:t>
                      </a:r>
                      <a:r>
                        <a:t> 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sz="1000" b="0" i="0" u="none" dirty="0">
                          <a:latin typeface="Lucida Sans"/>
                        </a:rPr>
                        <a:t>Bei </a:t>
                      </a:r>
                      <a:r>
                        <a:rPr sz="1000" b="0" i="0" u="none" dirty="0" err="1">
                          <a:latin typeface="Lucida Sans"/>
                        </a:rPr>
                        <a:t>einer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primärem</a:t>
                      </a:r>
                      <a:r>
                        <a:rPr sz="1000" b="0" i="0" u="none" dirty="0">
                          <a:latin typeface="Lucida Sans"/>
                        </a:rPr>
                        <a:t> Radio-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Radiochemotherapie</a:t>
                      </a:r>
                      <a:r>
                        <a:rPr sz="1000" b="0" i="0" u="none" dirty="0">
                          <a:latin typeface="Lucida Sans"/>
                        </a:rPr>
                        <a:t> von HPV/</a:t>
                      </a:r>
                      <a:r>
                        <a:rPr sz="1000" b="0" i="0" u="none">
                          <a:latin typeface="Lucida Sans"/>
                        </a:rPr>
                        <a:t>p16-</a:t>
                      </a:r>
                      <a:r>
                        <a:rPr sz="1000" b="1" i="0" u="none">
                          <a:latin typeface="Lucida Sans"/>
                        </a:rPr>
                        <a:t>positiven und </a:t>
                      </a:r>
                      <a:r>
                        <a:rPr sz="1000" b="1" i="0" u="none" dirty="0">
                          <a:latin typeface="Lucida Sans"/>
                        </a:rPr>
                        <a:t>-</a:t>
                      </a:r>
                      <a:r>
                        <a:rPr sz="1000" b="1" i="0" u="none" dirty="0" err="1">
                          <a:latin typeface="Lucida Sans"/>
                        </a:rPr>
                        <a:t>negativen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Oropharynxkarzinomen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>
                          <a:latin typeface="Lucida Sans"/>
                        </a:rPr>
                        <a:t>die Bestrahlung </a:t>
                      </a:r>
                      <a:r>
                        <a:rPr sz="1000" b="0" i="0" u="none" dirty="0" err="1">
                          <a:latin typeface="Lucida Sans"/>
                        </a:rPr>
                        <a:t>nicht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befallener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Lymphknotenlevel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45-54 </a:t>
                      </a:r>
                      <a:r>
                        <a:rPr sz="1000" b="0" i="0" u="none" dirty="0" err="1">
                          <a:latin typeface="Lucida Sans"/>
                        </a:rPr>
                        <a:t>Gy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Einzeldosen</a:t>
                      </a:r>
                      <a:r>
                        <a:rPr sz="1000" b="0" i="0" u="none" dirty="0">
                          <a:latin typeface="Lucida Sans"/>
                        </a:rPr>
                        <a:t> von 1,5Gy – 1,8 </a:t>
                      </a:r>
                      <a:r>
                        <a:rPr sz="1000" b="0" i="0" u="none" dirty="0" err="1">
                          <a:latin typeface="Lucida Sans"/>
                        </a:rPr>
                        <a:t>Gy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erfolgen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 
</a:t>
                      </a:r>
                      <a:r>
                        <a:rPr sz="1000" b="0" i="0" u="none">
                          <a:latin typeface="Lucida Sans"/>
                        </a:rPr>
                        <a:t>Die zu </a:t>
                      </a:r>
                      <a:r>
                        <a:rPr sz="1000" b="0" i="0" u="none" dirty="0" err="1">
                          <a:latin typeface="Lucida Sans"/>
                        </a:rPr>
                        <a:t>bestrahlenden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elektiven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Lymphknotenlevel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sich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nach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>
                          <a:latin typeface="Lucida Sans"/>
                        </a:rPr>
                        <a:t>dem aktuellen </a:t>
                      </a:r>
                      <a:r>
                        <a:rPr sz="1000" b="0" i="0" u="none" err="1">
                          <a:latin typeface="Lucida Sans"/>
                        </a:rPr>
                        <a:t>internationalen</a:t>
                      </a:r>
                      <a:r>
                        <a:rPr sz="1000" b="0" i="0" u="none">
                          <a:latin typeface="Lucida Sans"/>
                        </a:rPr>
                        <a:t> Konsensus </a:t>
                      </a:r>
                      <a:r>
                        <a:rPr sz="1000" b="0" i="0" u="none" dirty="0" err="1">
                          <a:latin typeface="Lucida Sans"/>
                        </a:rPr>
                        <a:t>richten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017-082OL-1.0-8.18-2024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858E8C3-D003-06A8-C6E4-BB71E3AFD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00" y="711200"/>
            <a:ext cx="8686800" cy="1946920"/>
          </a:xfrm>
        </p:spPr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8</a:t>
            </a:r>
            <a:r>
              <a:rPr sz="2400"/>
              <a:t>: Behandlungsempfehlungen </a:t>
            </a:r>
            <a:r>
              <a:rPr sz="2400" dirty="0"/>
              <a:t>in der </a:t>
            </a:r>
            <a:r>
              <a:rPr sz="2400" dirty="0" err="1"/>
              <a:t>Primärtherapie</a:t>
            </a:r>
            <a:r>
              <a:rPr sz="2400" dirty="0"/>
              <a:t> des </a:t>
            </a:r>
            <a:r>
              <a:rPr sz="2400"/>
              <a:t>Oro- und </a:t>
            </a:r>
            <a:r>
              <a:rPr sz="2400" err="1"/>
              <a:t>Hypopharynxkarzinoms</a:t>
            </a:r>
            <a:r>
              <a:rPr sz="2400"/>
              <a:t> unter Berücksichtigung </a:t>
            </a:r>
            <a:r>
              <a:rPr sz="2400" dirty="0" err="1"/>
              <a:t>Effektivität</a:t>
            </a:r>
            <a:r>
              <a:rPr sz="2400"/>
              <a:t>, Funktionalität und Lebensqualität</a:t>
            </a:r>
            <a:endParaRPr sz="2400" dirty="0"/>
          </a:p>
          <a:p>
            <a:br>
              <a:rPr lang="de-DE" sz="1400" dirty="0"/>
            </a:br>
            <a:r>
              <a:rPr sz="1400" dirty="0" err="1"/>
              <a:t>Kapitel</a:t>
            </a:r>
            <a:r>
              <a:rPr sz="1400" dirty="0"/>
              <a:t> 8.1: Oropharynx-</a:t>
            </a:r>
            <a:r>
              <a:rPr sz="1400" dirty="0" err="1"/>
              <a:t>Karzinome</a:t>
            </a:r>
            <a:r>
              <a:rPr sz="1400" dirty="0"/>
              <a:t> </a:t>
            </a:r>
            <a:r>
              <a:rPr sz="1400"/>
              <a:t>der UICC </a:t>
            </a:r>
            <a:r>
              <a:rPr sz="1400" dirty="0" err="1"/>
              <a:t>Stadien</a:t>
            </a:r>
            <a:r>
              <a:rPr sz="1400" dirty="0"/>
              <a:t> </a:t>
            </a:r>
            <a:r>
              <a:rPr sz="1400"/>
              <a:t>I und </a:t>
            </a:r>
            <a:r>
              <a:rPr sz="1400" dirty="0"/>
              <a:t>II (p16-positiv: T1-T3N2; p16-neg.: T1-T2N0)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409998"/>
              </p:ext>
            </p:extLst>
          </p:nvPr>
        </p:nvGraphicFramePr>
        <p:xfrm>
          <a:off x="228600" y="2871860"/>
          <a:ext cx="7920000" cy="173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8.19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err="1"/>
                        <a:t>Konsensbasierte</a:t>
                      </a:r>
                      <a:r>
                        <a:t> 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Die </a:t>
                      </a:r>
                      <a:r>
                        <a:rPr sz="1000" b="0" i="0" u="none" dirty="0" err="1">
                          <a:latin typeface="Lucida Sans"/>
                        </a:rPr>
                        <a:t>primäre</a:t>
                      </a:r>
                      <a:r>
                        <a:rPr sz="1000" b="0" i="0" u="none" dirty="0">
                          <a:latin typeface="Lucida Sans"/>
                        </a:rPr>
                        <a:t> Radio-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Radiochemotherapie</a:t>
                      </a:r>
                      <a:r>
                        <a:rPr sz="1000" b="0" i="0" u="none" dirty="0">
                          <a:latin typeface="Lucida Sans"/>
                        </a:rPr>
                        <a:t> von HPV/p16-</a:t>
                      </a:r>
                      <a:r>
                        <a:rPr sz="1000" b="1" i="0" u="none" dirty="0">
                          <a:latin typeface="Lucida Sans"/>
                        </a:rPr>
                        <a:t>positiven und -</a:t>
                      </a:r>
                      <a:r>
                        <a:rPr sz="1000" b="1" i="0" u="none" dirty="0" err="1">
                          <a:latin typeface="Lucida Sans"/>
                        </a:rPr>
                        <a:t>negativen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Oropharynxkarzinomen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</a:t>
                      </a:r>
                      <a:r>
                        <a:rPr sz="1000" b="0" i="0" u="none" dirty="0">
                          <a:latin typeface="Lucida Sans"/>
                        </a:rPr>
                        <a:t> in </a:t>
                      </a:r>
                      <a:r>
                        <a:rPr lang="de-DE" sz="1000" b="0" i="0" u="none" dirty="0">
                          <a:latin typeface="Lucida Sans"/>
                        </a:rPr>
                        <a:t>IMRT-Technik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unter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möglichst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guter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Schonung</a:t>
                      </a:r>
                      <a:r>
                        <a:rPr sz="1000" b="0" i="0" u="none" dirty="0">
                          <a:latin typeface="Lucida Sans"/>
                        </a:rPr>
                        <a:t> der </a:t>
                      </a:r>
                      <a:r>
                        <a:rPr sz="1000" b="0" i="0" u="none" dirty="0" err="1">
                          <a:latin typeface="Lucida Sans"/>
                        </a:rPr>
                        <a:t>Speicheldrüsen</a:t>
                      </a:r>
                      <a:r>
                        <a:rPr sz="1000" b="0" i="0" u="none" dirty="0">
                          <a:latin typeface="Lucida Sans"/>
                        </a:rPr>
                        <a:t>, des </a:t>
                      </a:r>
                      <a:r>
                        <a:rPr sz="1000" b="0" i="0" u="none" dirty="0" err="1">
                          <a:latin typeface="Lucida Sans"/>
                        </a:rPr>
                        <a:t>nicht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befallenen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Schluckweges</a:t>
                      </a:r>
                      <a:r>
                        <a:rPr sz="1000" b="0" i="0" u="none" dirty="0">
                          <a:latin typeface="Lucida Sans"/>
                        </a:rPr>
                        <a:t> und der </a:t>
                      </a:r>
                      <a:r>
                        <a:rPr sz="1000" b="0" i="0" u="none" dirty="0" err="1">
                          <a:latin typeface="Lucida Sans"/>
                        </a:rPr>
                        <a:t>Mundhöhle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erfolgen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 dirty="0" err="1">
                          <a:latin typeface="Lucida Sans"/>
                        </a:rPr>
                        <a:t>ohne</a:t>
                      </a:r>
                      <a:r>
                        <a:rPr sz="1000" b="0" i="0" u="none" dirty="0">
                          <a:latin typeface="Lucida Sans"/>
                        </a:rPr>
                        <a:t> die </a:t>
                      </a:r>
                      <a:r>
                        <a:rPr sz="1000" b="0" i="0" u="none" dirty="0" err="1">
                          <a:latin typeface="Lucida Sans"/>
                        </a:rPr>
                        <a:t>empfohlenen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Dosen</a:t>
                      </a:r>
                      <a:r>
                        <a:rPr sz="1000" b="0" i="0" u="none" dirty="0">
                          <a:latin typeface="Lucida Sans"/>
                        </a:rPr>
                        <a:t> in den </a:t>
                      </a:r>
                      <a:r>
                        <a:rPr sz="1000" b="0" i="0" u="none" dirty="0" err="1">
                          <a:latin typeface="Lucida Sans"/>
                        </a:rPr>
                        <a:t>Zielvolumen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zu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unterschreiten</a:t>
                      </a:r>
                      <a:r>
                        <a:rPr sz="1000" b="0" i="0" u="none" dirty="0">
                          <a:latin typeface="Lucida Sans"/>
                        </a:rPr>
                        <a:t>. 
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017-082OL-1.0-8.19-2024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0F4A68-AA89-0980-FE72-D48FDED8B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1946920"/>
          </a:xfrm>
        </p:spPr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8</a:t>
            </a:r>
            <a:r>
              <a:rPr sz="2400"/>
              <a:t>: Behandlungsempfehlungen </a:t>
            </a:r>
            <a:r>
              <a:rPr sz="2400" dirty="0"/>
              <a:t>in der </a:t>
            </a:r>
            <a:r>
              <a:rPr sz="2400" dirty="0" err="1"/>
              <a:t>Primärtherapie</a:t>
            </a:r>
            <a:r>
              <a:rPr sz="2400" dirty="0"/>
              <a:t> des </a:t>
            </a:r>
            <a:r>
              <a:rPr sz="2400"/>
              <a:t>Oro- und </a:t>
            </a:r>
            <a:r>
              <a:rPr sz="2400" err="1"/>
              <a:t>Hypopharynxkarzinoms</a:t>
            </a:r>
            <a:r>
              <a:rPr sz="2400"/>
              <a:t> unter Berücksichtigung </a:t>
            </a:r>
            <a:r>
              <a:rPr sz="2400" dirty="0" err="1"/>
              <a:t>Effektivität</a:t>
            </a:r>
            <a:r>
              <a:rPr sz="2400"/>
              <a:t>, Funktionalität und Lebensqualität</a:t>
            </a:r>
            <a:endParaRPr sz="2400" dirty="0"/>
          </a:p>
          <a:p>
            <a:br>
              <a:rPr lang="de-DE" sz="1400" dirty="0"/>
            </a:br>
            <a:r>
              <a:rPr sz="1400" dirty="0" err="1"/>
              <a:t>Kapitel</a:t>
            </a:r>
            <a:r>
              <a:rPr sz="1400" dirty="0"/>
              <a:t> 8.1: Oropharynx-</a:t>
            </a:r>
            <a:r>
              <a:rPr sz="1400" dirty="0" err="1"/>
              <a:t>Karzinome</a:t>
            </a:r>
            <a:r>
              <a:rPr sz="1400" dirty="0"/>
              <a:t> </a:t>
            </a:r>
            <a:r>
              <a:rPr sz="1400"/>
              <a:t>der UICC </a:t>
            </a:r>
            <a:r>
              <a:rPr sz="1400" dirty="0" err="1"/>
              <a:t>Stadien</a:t>
            </a:r>
            <a:r>
              <a:rPr sz="1400" dirty="0"/>
              <a:t> </a:t>
            </a:r>
            <a:r>
              <a:rPr sz="1400"/>
              <a:t>I und </a:t>
            </a:r>
            <a:r>
              <a:rPr sz="1400" dirty="0"/>
              <a:t>II (p16-positiv: T1-T3N2; p16-neg.: T1-T2N0)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123064"/>
              </p:ext>
            </p:extLst>
          </p:nvPr>
        </p:nvGraphicFramePr>
        <p:xfrm>
          <a:off x="244252" y="2868000"/>
          <a:ext cx="7920000" cy="112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8.20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err="1"/>
                        <a:t>Konsensbasierte</a:t>
                      </a:r>
                      <a:r>
                        <a:t> 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Die postoperative </a:t>
                      </a:r>
                      <a:r>
                        <a:rPr sz="1000" b="0" i="0" u="none" dirty="0" err="1">
                          <a:latin typeface="Lucida Sans"/>
                        </a:rPr>
                        <a:t>Strahlentherapie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möglichst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früh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nach</a:t>
                      </a:r>
                      <a:r>
                        <a:rPr sz="1000" b="0" i="0" u="none">
                          <a:latin typeface="Lucida Sans"/>
                        </a:rPr>
                        <a:t> Abschluss der Wundheilung </a:t>
                      </a:r>
                      <a:r>
                        <a:rPr sz="1000" b="0" i="0" u="none" dirty="0" err="1">
                          <a:latin typeface="Lucida Sans"/>
                        </a:rPr>
                        <a:t>innerhalb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eines</a:t>
                      </a:r>
                      <a:r>
                        <a:rPr sz="1000" b="0" i="0" u="none">
                          <a:latin typeface="Lucida Sans"/>
                        </a:rPr>
                        <a:t> Zeitraums </a:t>
                      </a:r>
                      <a:r>
                        <a:rPr sz="1000" b="0" i="0" u="none" dirty="0">
                          <a:latin typeface="Lucida Sans"/>
                        </a:rPr>
                        <a:t>von 6 </a:t>
                      </a:r>
                      <a:r>
                        <a:rPr sz="1000" b="0" i="0" u="none" dirty="0" err="1">
                          <a:latin typeface="Lucida Sans"/>
                        </a:rPr>
                        <a:t>Wochen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nach</a:t>
                      </a:r>
                      <a:r>
                        <a:rPr sz="1000" b="0" i="0" u="none" dirty="0">
                          <a:latin typeface="Lucida Sans"/>
                        </a:rPr>
                        <a:t> der Operation </a:t>
                      </a:r>
                      <a:r>
                        <a:rPr sz="1000" b="0" i="0" u="none" dirty="0" err="1">
                          <a:latin typeface="Lucida Sans"/>
                        </a:rPr>
                        <a:t>begonnen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017-082OL-1.0-8.20-2024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B85F300-C2B3-5B97-C9F3-96949F659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1946920"/>
          </a:xfrm>
        </p:spPr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8</a:t>
            </a:r>
            <a:r>
              <a:rPr sz="2400"/>
              <a:t>: Behandlungsempfehlungen </a:t>
            </a:r>
            <a:r>
              <a:rPr sz="2400" dirty="0"/>
              <a:t>in der </a:t>
            </a:r>
            <a:r>
              <a:rPr sz="2400" dirty="0" err="1"/>
              <a:t>Primärtherapie</a:t>
            </a:r>
            <a:r>
              <a:rPr sz="2400" dirty="0"/>
              <a:t> des </a:t>
            </a:r>
            <a:r>
              <a:rPr sz="2400"/>
              <a:t>Oro- und </a:t>
            </a:r>
            <a:r>
              <a:rPr sz="2400" err="1"/>
              <a:t>Hypopharynxkarzinoms</a:t>
            </a:r>
            <a:r>
              <a:rPr sz="2400"/>
              <a:t> unter Berücksichtigung </a:t>
            </a:r>
            <a:r>
              <a:rPr sz="2400" dirty="0" err="1"/>
              <a:t>Effektivität</a:t>
            </a:r>
            <a:r>
              <a:rPr sz="2400"/>
              <a:t>, Funktionalität und Lebensqualität</a:t>
            </a:r>
            <a:endParaRPr sz="2400" dirty="0"/>
          </a:p>
          <a:p>
            <a:br>
              <a:rPr lang="de-DE" sz="1400" dirty="0"/>
            </a:br>
            <a:r>
              <a:rPr sz="1400" dirty="0" err="1"/>
              <a:t>Kapitel</a:t>
            </a:r>
            <a:r>
              <a:rPr sz="1400" dirty="0"/>
              <a:t> 8.1: Oropharynx-</a:t>
            </a:r>
            <a:r>
              <a:rPr sz="1400" dirty="0" err="1"/>
              <a:t>Karzinome</a:t>
            </a:r>
            <a:r>
              <a:rPr sz="1400" dirty="0"/>
              <a:t> </a:t>
            </a:r>
            <a:r>
              <a:rPr sz="1400"/>
              <a:t>der UICC </a:t>
            </a:r>
            <a:r>
              <a:rPr sz="1400" dirty="0" err="1"/>
              <a:t>Stadien</a:t>
            </a:r>
            <a:r>
              <a:rPr sz="1400" dirty="0"/>
              <a:t> </a:t>
            </a:r>
            <a:r>
              <a:rPr sz="1400"/>
              <a:t>I und </a:t>
            </a:r>
            <a:r>
              <a:rPr sz="1400" dirty="0"/>
              <a:t>II (p16-positiv: T1-T3N2; p16-neg.: T1-T2N0)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C07464-CC17-FDEE-F6A0-0D41FE0FA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Evidenzgradierung </a:t>
            </a:r>
            <a:r>
              <a:rPr lang="de-DE" dirty="0"/>
              <a:t>nach GRADE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ACC38EAB-906D-751D-BC68-BFAF147426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041316"/>
              </p:ext>
            </p:extLst>
          </p:nvPr>
        </p:nvGraphicFramePr>
        <p:xfrm>
          <a:off x="323528" y="1628800"/>
          <a:ext cx="8496944" cy="4267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23950">
                  <a:extLst>
                    <a:ext uri="{9D8B030D-6E8A-4147-A177-3AD203B41FA5}">
                      <a16:colId xmlns:a16="http://schemas.microsoft.com/office/drawing/2014/main" val="1450787176"/>
                    </a:ext>
                  </a:extLst>
                </a:gridCol>
                <a:gridCol w="4938395">
                  <a:extLst>
                    <a:ext uri="{9D8B030D-6E8A-4147-A177-3AD203B41FA5}">
                      <a16:colId xmlns:a16="http://schemas.microsoft.com/office/drawing/2014/main" val="3917050981"/>
                    </a:ext>
                  </a:extLst>
                </a:gridCol>
                <a:gridCol w="1234599">
                  <a:extLst>
                    <a:ext uri="{9D8B030D-6E8A-4147-A177-3AD203B41FA5}">
                      <a16:colId xmlns:a16="http://schemas.microsoft.com/office/drawing/2014/main" val="152984038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de-DE" sz="1200" b="1" dirty="0">
                          <a:effectLst/>
                          <a:latin typeface="Lucida Sans" panose="020B0602030504020204" pitchFamily="34" charset="0"/>
                        </a:rPr>
                        <a:t>Sicherheit in die Evidenz</a:t>
                      </a:r>
                      <a:endParaRPr lang="de-DE" sz="1200" dirty="0"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144000" marR="43543" marT="21771" marB="21771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>
                          <a:effectLst/>
                          <a:latin typeface="Lucida Sans" panose="020B0602030504020204" pitchFamily="34" charset="0"/>
                        </a:rPr>
                        <a:t>Beschreibung</a:t>
                      </a:r>
                      <a:endParaRPr lang="de-DE" sz="1200" dirty="0"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144000" marR="43543" marT="21771" marB="21771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dirty="0">
                          <a:effectLst/>
                          <a:latin typeface="Lucida Sans" panose="020B0602030504020204" pitchFamily="34" charset="0"/>
                        </a:rPr>
                        <a:t>Symbol</a:t>
                      </a:r>
                      <a:endParaRPr lang="de-DE" sz="1200" dirty="0"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144000" marR="43543" marT="21771" marB="21771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584364"/>
                  </a:ext>
                </a:extLst>
              </a:tr>
              <a:tr h="566057">
                <a:tc>
                  <a:txBody>
                    <a:bodyPr/>
                    <a:lstStyle/>
                    <a:p>
                      <a:r>
                        <a:rPr lang="de-DE" sz="1200" b="1" dirty="0">
                          <a:effectLst/>
                          <a:latin typeface="Lucida Sans" panose="020B0602030504020204" pitchFamily="34" charset="0"/>
                        </a:rPr>
                        <a:t>Hohe Sicherheit</a:t>
                      </a:r>
                      <a:endParaRPr lang="de-DE" sz="1200" dirty="0"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144000" marR="43543" marT="21771" marB="21771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effectLst/>
                          <a:latin typeface="Lucida Sans" panose="020B0602030504020204" pitchFamily="34" charset="0"/>
                        </a:rPr>
                        <a:t>Wir sind sehr sicher, dass der wahre Effekt nahe bei dem Effektschätzer liegt.</a:t>
                      </a:r>
                    </a:p>
                  </a:txBody>
                  <a:tcPr marL="144000" marR="43543" marT="21771" marB="21771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effectLst/>
                          <a:latin typeface="Lucida Sans" panose="020B0602030504020204" pitchFamily="34" charset="0"/>
                        </a:rPr>
                        <a:t>⊕⊕⊕⊕  </a:t>
                      </a:r>
                    </a:p>
                  </a:txBody>
                  <a:tcPr marL="144000" marR="43543" marT="21771" marB="21771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58119"/>
                  </a:ext>
                </a:extLst>
              </a:tr>
              <a:tr h="1480457">
                <a:tc>
                  <a:txBody>
                    <a:bodyPr/>
                    <a:lstStyle/>
                    <a:p>
                      <a:r>
                        <a:rPr lang="de-DE" sz="1200" b="1" dirty="0">
                          <a:effectLst/>
                          <a:latin typeface="Lucida Sans" panose="020B0602030504020204" pitchFamily="34" charset="0"/>
                        </a:rPr>
                        <a:t>Moderate Sicherheit</a:t>
                      </a:r>
                      <a:endParaRPr lang="de-DE" sz="1200" dirty="0"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144000" marR="43543" marT="21771" marB="21771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effectLst/>
                          <a:latin typeface="Lucida Sans" panose="020B0602030504020204" pitchFamily="34" charset="0"/>
                        </a:rPr>
                        <a:t>Wir haben mäßig </a:t>
                      </a:r>
                      <a:r>
                        <a:rPr lang="de-DE" sz="1200">
                          <a:effectLst/>
                          <a:latin typeface="Lucida Sans" panose="020B0602030504020204" pitchFamily="34" charset="0"/>
                        </a:rPr>
                        <a:t>viel Vertrauen </a:t>
                      </a:r>
                      <a:r>
                        <a:rPr lang="de-DE" sz="1200" dirty="0">
                          <a:effectLst/>
                          <a:latin typeface="Lucida Sans" panose="020B0602030504020204" pitchFamily="34" charset="0"/>
                        </a:rPr>
                        <a:t>in den Effektschätzer: der wahre Effekt ist wahrscheinlich nahe bei dem Effektschätzer, aber es besteht die Möglichkeit, dass er relevant verschieden ist.</a:t>
                      </a:r>
                    </a:p>
                  </a:txBody>
                  <a:tcPr marL="144000" marR="43543" marT="21771" marB="21771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  <a:latin typeface="Lucida Sans" panose="020B0602030504020204" pitchFamily="34" charset="0"/>
                        </a:rPr>
                        <a:t>⊕⊕⊕⊖</a:t>
                      </a:r>
                    </a:p>
                  </a:txBody>
                  <a:tcPr marL="144000" marR="43543" marT="21771" marB="21771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97904"/>
                  </a:ext>
                </a:extLst>
              </a:tr>
              <a:tr h="957943">
                <a:tc>
                  <a:txBody>
                    <a:bodyPr/>
                    <a:lstStyle/>
                    <a:p>
                      <a:r>
                        <a:rPr lang="de-DE" sz="1200" b="1">
                          <a:effectLst/>
                          <a:latin typeface="Lucida Sans" panose="020B0602030504020204" pitchFamily="34" charset="0"/>
                        </a:rPr>
                        <a:t>Geringe Sicherheit</a:t>
                      </a:r>
                      <a:endParaRPr lang="de-DE" sz="1200"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144000" marR="43543" marT="21771" marB="21771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  <a:latin typeface="Lucida Sans" panose="020B0602030504020204" pitchFamily="34" charset="0"/>
                        </a:rPr>
                        <a:t>Unser Vertrauen </a:t>
                      </a:r>
                      <a:r>
                        <a:rPr lang="de-DE" sz="1200" dirty="0">
                          <a:effectLst/>
                          <a:latin typeface="Lucida Sans" panose="020B0602030504020204" pitchFamily="34" charset="0"/>
                        </a:rPr>
                        <a:t>in den Effektschätzer ist begrenzt: Der wahre Effekt </a:t>
                      </a:r>
                      <a:r>
                        <a:rPr lang="de-DE" sz="1200">
                          <a:effectLst/>
                          <a:latin typeface="Lucida Sans" panose="020B0602030504020204" pitchFamily="34" charset="0"/>
                        </a:rPr>
                        <a:t>kann durchaus </a:t>
                      </a:r>
                      <a:r>
                        <a:rPr lang="de-DE" sz="1200" dirty="0">
                          <a:effectLst/>
                          <a:latin typeface="Lucida Sans" panose="020B0602030504020204" pitchFamily="34" charset="0"/>
                        </a:rPr>
                        <a:t>relevant verschieden vom Effektschätzer sein.</a:t>
                      </a:r>
                    </a:p>
                  </a:txBody>
                  <a:tcPr marL="144000" marR="43543" marT="21771" marB="21771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  <a:latin typeface="Lucida Sans" panose="020B0602030504020204" pitchFamily="34" charset="0"/>
                        </a:rPr>
                        <a:t>⊕⊕⊖⊖</a:t>
                      </a:r>
                    </a:p>
                  </a:txBody>
                  <a:tcPr marL="144000" marR="43543" marT="21771" marB="21771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752060"/>
                  </a:ext>
                </a:extLst>
              </a:tr>
              <a:tr h="957943">
                <a:tc>
                  <a:txBody>
                    <a:bodyPr/>
                    <a:lstStyle/>
                    <a:p>
                      <a:r>
                        <a:rPr lang="de-DE" sz="1200" b="1">
                          <a:effectLst/>
                          <a:latin typeface="Lucida Sans" panose="020B0602030504020204" pitchFamily="34" charset="0"/>
                        </a:rPr>
                        <a:t>Sehr geringe Sicherheit</a:t>
                      </a:r>
                      <a:endParaRPr lang="de-DE" sz="1200">
                        <a:effectLst/>
                        <a:latin typeface="Lucida Sans" panose="020B0602030504020204" pitchFamily="34" charset="0"/>
                      </a:endParaRPr>
                    </a:p>
                  </a:txBody>
                  <a:tcPr marL="144000" marR="43543" marT="21771" marB="21771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effectLst/>
                          <a:latin typeface="Lucida Sans" panose="020B0602030504020204" pitchFamily="34" charset="0"/>
                        </a:rPr>
                        <a:t>Wir </a:t>
                      </a:r>
                      <a:r>
                        <a:rPr lang="de-DE" sz="1200">
                          <a:effectLst/>
                          <a:latin typeface="Lucida Sans" panose="020B0602030504020204" pitchFamily="34" charset="0"/>
                        </a:rPr>
                        <a:t>haben nur </a:t>
                      </a:r>
                      <a:r>
                        <a:rPr lang="de-DE" sz="1200" dirty="0">
                          <a:effectLst/>
                          <a:latin typeface="Lucida Sans" panose="020B0602030504020204" pitchFamily="34" charset="0"/>
                        </a:rPr>
                        <a:t>sehr </a:t>
                      </a:r>
                      <a:r>
                        <a:rPr lang="de-DE" sz="1200">
                          <a:effectLst/>
                          <a:latin typeface="Lucida Sans" panose="020B0602030504020204" pitchFamily="34" charset="0"/>
                        </a:rPr>
                        <a:t>wenig Vertrauen </a:t>
                      </a:r>
                      <a:r>
                        <a:rPr lang="de-DE" sz="1200" dirty="0">
                          <a:effectLst/>
                          <a:latin typeface="Lucida Sans" panose="020B0602030504020204" pitchFamily="34" charset="0"/>
                        </a:rPr>
                        <a:t>in den Effektschätzer: Der wahre Effekt ist wahrscheinlich relevant verschieden vom Effektschätzer.</a:t>
                      </a:r>
                    </a:p>
                  </a:txBody>
                  <a:tcPr marL="144000" marR="43543" marT="21771" marB="21771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effectLst/>
                          <a:latin typeface="Lucida Sans" panose="020B0602030504020204" pitchFamily="34" charset="0"/>
                        </a:rPr>
                        <a:t>⊕⊖⊖⊖</a:t>
                      </a:r>
                    </a:p>
                  </a:txBody>
                  <a:tcPr marL="144000" marR="43543" marT="21771" marB="21771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702159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  <p:extLst>
      <p:ext uri="{BB962C8B-B14F-4D97-AF65-F5344CB8AC3E}">
        <p14:creationId xmlns:p14="http://schemas.microsoft.com/office/powerpoint/2010/main" val="166297974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655611"/>
              </p:ext>
            </p:extLst>
          </p:nvPr>
        </p:nvGraphicFramePr>
        <p:xfrm>
          <a:off x="340504" y="2747840"/>
          <a:ext cx="7920000" cy="188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8.21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err="1"/>
                        <a:t>Konsensbasierte</a:t>
                      </a:r>
                      <a:r>
                        <a:t> 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sz="1000" b="0" i="0" u="none" dirty="0">
                          <a:latin typeface="Lucida Sans"/>
                        </a:rPr>
                        <a:t>Bei </a:t>
                      </a:r>
                      <a:r>
                        <a:rPr sz="1000" b="0" i="0" u="none" err="1">
                          <a:latin typeface="Lucida Sans"/>
                        </a:rPr>
                        <a:t>primär</a:t>
                      </a:r>
                      <a:r>
                        <a:rPr sz="1000" b="0" i="0" u="none">
                          <a:latin typeface="Lucida Sans"/>
                        </a:rPr>
                        <a:t> chirurgisch </a:t>
                      </a:r>
                      <a:r>
                        <a:rPr sz="1000" b="0" i="0" u="none" dirty="0" err="1">
                          <a:latin typeface="Lucida Sans"/>
                        </a:rPr>
                        <a:t>behandelten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Patienten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HPV/p16 </a:t>
                      </a:r>
                      <a:r>
                        <a:rPr sz="1000" b="0" i="0" u="none" dirty="0" err="1">
                          <a:latin typeface="Lucida Sans"/>
                        </a:rPr>
                        <a:t>positiven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Oropharynxkarzinomen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Stadien</a:t>
                      </a:r>
                      <a:r>
                        <a:rPr sz="1000" b="0" i="0" u="none" dirty="0">
                          <a:latin typeface="Lucida Sans"/>
                        </a:rPr>
                        <a:t> I, </a:t>
                      </a:r>
                      <a:r>
                        <a:rPr sz="1000" b="0" i="0" u="none">
                          <a:latin typeface="Lucida Sans"/>
                        </a:rPr>
                        <a:t>II (UICC </a:t>
                      </a:r>
                      <a:r>
                        <a:rPr sz="1000" b="0" i="0" u="none" dirty="0">
                          <a:latin typeface="Lucida Sans"/>
                        </a:rPr>
                        <a:t>8</a:t>
                      </a:r>
                      <a:r>
                        <a:rPr sz="1000" b="0" i="0" u="none">
                          <a:latin typeface="Lucida Sans"/>
                        </a:rPr>
                        <a:t>. Ausgabe</a:t>
                      </a:r>
                      <a:r>
                        <a:rPr sz="1000" b="0" i="0" u="none" dirty="0">
                          <a:latin typeface="Lucida Sans"/>
                        </a:rPr>
                        <a:t>) </a:t>
                      </a:r>
                      <a:r>
                        <a:rPr sz="1000" b="0" i="0" u="none" dirty="0" err="1">
                          <a:latin typeface="Lucida Sans"/>
                        </a:rPr>
                        <a:t>sollte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eine</a:t>
                      </a:r>
                      <a:r>
                        <a:rPr sz="1000" b="0" i="0" u="none">
                          <a:latin typeface="Lucida Sans"/>
                        </a:rPr>
                        <a:t> adjuvante </a:t>
                      </a:r>
                      <a:r>
                        <a:rPr sz="1000" b="0" i="0" u="none" dirty="0">
                          <a:latin typeface="Lucida Sans"/>
                        </a:rPr>
                        <a:t>Radio-/</a:t>
                      </a:r>
                      <a:r>
                        <a:rPr sz="1000" b="0" i="0" u="none" dirty="0" err="1">
                          <a:latin typeface="Lucida Sans"/>
                        </a:rPr>
                        <a:t>Radiochemotherapie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erfolgen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 dirty="0" err="1">
                          <a:latin typeface="Lucida Sans"/>
                        </a:rPr>
                        <a:t>wenn</a:t>
                      </a:r>
                      <a:r>
                        <a:rPr sz="1000" b="0" i="0" u="none" dirty="0">
                          <a:latin typeface="Lucida Sans"/>
                        </a:rPr>
                        <a:t> die</a:t>
                      </a:r>
                    </a:p>
                    <a:p>
                      <a:endParaRPr sz="1000" b="0" i="0" u="none" dirty="0">
                        <a:latin typeface="Lucida Sans"/>
                      </a:endParaRPr>
                    </a:p>
                    <a:p>
                      <a:pPr marL="171450" indent="-171450">
                        <a:buChar char="•"/>
                      </a:pPr>
                      <a:r>
                        <a:rPr sz="1000" b="0" i="0" u="none" dirty="0" err="1">
                          <a:latin typeface="Lucida Sans"/>
                        </a:rPr>
                        <a:t>Resektion</a:t>
                      </a:r>
                      <a:r>
                        <a:rPr sz="1000" b="0" i="0" u="none" dirty="0">
                          <a:latin typeface="Lucida Sans"/>
                        </a:rPr>
                        <a:t> R1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&lt;5mm </a:t>
                      </a:r>
                      <a:r>
                        <a:rPr sz="1000" b="0" i="0" u="none" err="1">
                          <a:latin typeface="Lucida Sans"/>
                        </a:rPr>
                        <a:t>im</a:t>
                      </a:r>
                      <a:r>
                        <a:rPr sz="1000" b="0" i="0" u="none">
                          <a:latin typeface="Lucida Sans"/>
                        </a:rPr>
                        <a:t> Gesunden </a:t>
                      </a:r>
                      <a:r>
                        <a:rPr sz="1000" b="0" i="0" u="none" dirty="0" err="1">
                          <a:latin typeface="Lucida Sans"/>
                        </a:rPr>
                        <a:t>erfolgt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ist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endParaRPr sz="1000" b="0" i="0" u="none" dirty="0">
                        <a:latin typeface="Lucida Sans"/>
                      </a:endParaRPr>
                    </a:p>
                    <a:p>
                      <a:pPr marL="171450" indent="-171450">
                        <a:buChar char="•"/>
                      </a:pPr>
                      <a:r>
                        <a:rPr sz="1000" b="0" i="0" u="none" dirty="0" err="1">
                          <a:latin typeface="Lucida Sans"/>
                        </a:rPr>
                        <a:t>solitärem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Lymphknoten</a:t>
                      </a:r>
                      <a:r>
                        <a:rPr sz="1000" b="0" i="0" u="none" dirty="0">
                          <a:latin typeface="Lucida Sans"/>
                        </a:rPr>
                        <a:t> &gt;3cm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endParaRPr sz="1000" b="0" i="0" u="none" dirty="0">
                        <a:latin typeface="Lucida Sans"/>
                      </a:endParaRPr>
                    </a:p>
                    <a:p>
                      <a:pPr marL="171450" indent="-171450">
                        <a:buChar char="•"/>
                      </a:pPr>
                      <a:r>
                        <a:rPr sz="1000" b="0" i="0" u="none" dirty="0" err="1">
                          <a:latin typeface="Lucida Sans"/>
                        </a:rPr>
                        <a:t>mehr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als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ein</a:t>
                      </a:r>
                      <a:r>
                        <a:rPr sz="1000" b="0" i="0" u="none">
                          <a:latin typeface="Lucida Sans"/>
                        </a:rPr>
                        <a:t> tumorbefallener </a:t>
                      </a:r>
                      <a:r>
                        <a:rPr sz="1000" b="0" i="0" u="none" dirty="0" err="1">
                          <a:latin typeface="Lucida Sans"/>
                        </a:rPr>
                        <a:t>Lymphknoten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endParaRPr sz="1000" b="0" i="0" u="none" dirty="0">
                        <a:latin typeface="Lucida Sans"/>
                      </a:endParaRPr>
                    </a:p>
                    <a:p>
                      <a:pPr marL="171450" indent="-171450">
                        <a:buChar char="•"/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&gt;= 1 </a:t>
                      </a:r>
                      <a:r>
                        <a:rPr sz="1000" b="0" i="0" u="none" dirty="0" err="1">
                          <a:latin typeface="Lucida Sans"/>
                        </a:rPr>
                        <a:t>Lymphknoten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ECS </a:t>
                      </a:r>
                      <a:r>
                        <a:rPr sz="1000" b="0" i="0" u="none" dirty="0" err="1">
                          <a:latin typeface="Lucida Sans"/>
                        </a:rPr>
                        <a:t>histologisch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nachgewiesen</a:t>
                      </a:r>
                      <a:r>
                        <a:rPr sz="1000" b="0" i="0" u="none">
                          <a:latin typeface="Lucida Sans"/>
                        </a:rPr>
                        <a:t> wurde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017-082OL-1.0-8.21-2024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6B3380E-FE2C-0B05-516E-7BE48DD27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1946920"/>
          </a:xfrm>
        </p:spPr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8</a:t>
            </a:r>
            <a:r>
              <a:rPr sz="2400"/>
              <a:t>: Behandlungsempfehlungen </a:t>
            </a:r>
            <a:r>
              <a:rPr sz="2400" dirty="0"/>
              <a:t>in der </a:t>
            </a:r>
            <a:r>
              <a:rPr sz="2400" dirty="0" err="1"/>
              <a:t>Primärtherapie</a:t>
            </a:r>
            <a:r>
              <a:rPr sz="2400" dirty="0"/>
              <a:t> des </a:t>
            </a:r>
            <a:r>
              <a:rPr sz="2400"/>
              <a:t>Oro- und </a:t>
            </a:r>
            <a:r>
              <a:rPr sz="2400" err="1"/>
              <a:t>Hypopharynxkarzinoms</a:t>
            </a:r>
            <a:r>
              <a:rPr sz="2400"/>
              <a:t> unter Berücksichtigung </a:t>
            </a:r>
            <a:r>
              <a:rPr sz="2400" dirty="0" err="1"/>
              <a:t>Effektivität</a:t>
            </a:r>
            <a:r>
              <a:rPr sz="2400"/>
              <a:t>, Funktionalität und Lebensqualität</a:t>
            </a:r>
            <a:endParaRPr sz="2400" dirty="0"/>
          </a:p>
          <a:p>
            <a:br>
              <a:rPr lang="de-DE" sz="1400" dirty="0"/>
            </a:br>
            <a:r>
              <a:rPr sz="1400" dirty="0" err="1"/>
              <a:t>Kapitel</a:t>
            </a:r>
            <a:r>
              <a:rPr sz="1400" dirty="0"/>
              <a:t> 8.1: Oropharynx-</a:t>
            </a:r>
            <a:r>
              <a:rPr sz="1400" dirty="0" err="1"/>
              <a:t>Karzinome</a:t>
            </a:r>
            <a:r>
              <a:rPr sz="1400" dirty="0"/>
              <a:t> </a:t>
            </a:r>
            <a:r>
              <a:rPr sz="1400"/>
              <a:t>der UICC </a:t>
            </a:r>
            <a:r>
              <a:rPr sz="1400" dirty="0" err="1"/>
              <a:t>Stadien</a:t>
            </a:r>
            <a:r>
              <a:rPr sz="1400" dirty="0"/>
              <a:t> </a:t>
            </a:r>
            <a:r>
              <a:rPr sz="1400"/>
              <a:t>I und </a:t>
            </a:r>
            <a:r>
              <a:rPr sz="1400" dirty="0"/>
              <a:t>II (p16-positiv: T1-T3N2; p16-neg.: T1-T2N0)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823134"/>
              </p:ext>
            </p:extLst>
          </p:nvPr>
        </p:nvGraphicFramePr>
        <p:xfrm>
          <a:off x="323528" y="2873241"/>
          <a:ext cx="7920000" cy="127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8.22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err="1"/>
                        <a:t>Konsensbasierte</a:t>
                      </a:r>
                      <a:r>
                        <a:t> 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Bei </a:t>
                      </a:r>
                      <a:r>
                        <a:rPr sz="1000" b="0" i="0" u="none" err="1">
                          <a:latin typeface="Lucida Sans"/>
                        </a:rPr>
                        <a:t>primär</a:t>
                      </a:r>
                      <a:r>
                        <a:rPr sz="1000" b="0" i="0" u="none">
                          <a:latin typeface="Lucida Sans"/>
                        </a:rPr>
                        <a:t> chirurgisch </a:t>
                      </a:r>
                      <a:r>
                        <a:rPr sz="1000" b="0" i="0" u="none" dirty="0" err="1">
                          <a:latin typeface="Lucida Sans"/>
                        </a:rPr>
                        <a:t>behandelten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Patienten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HPV/p16-</a:t>
                      </a:r>
                      <a:r>
                        <a:rPr sz="1000" b="1" i="0" u="none" dirty="0">
                          <a:latin typeface="Lucida Sans"/>
                        </a:rPr>
                        <a:t>negativen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Oropharynxkarzinomen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Stadien</a:t>
                      </a:r>
                      <a:r>
                        <a:rPr sz="1000" b="0" i="0" u="none" dirty="0">
                          <a:latin typeface="Lucida Sans"/>
                        </a:rPr>
                        <a:t> pT1, pT2 </a:t>
                      </a:r>
                      <a:r>
                        <a:rPr sz="1000" b="0" i="0" u="none">
                          <a:latin typeface="Lucida Sans"/>
                        </a:rPr>
                        <a:t>N0 (UICC </a:t>
                      </a:r>
                      <a:r>
                        <a:rPr sz="1000" b="0" i="0" u="none" dirty="0">
                          <a:latin typeface="Lucida Sans"/>
                        </a:rPr>
                        <a:t>8</a:t>
                      </a:r>
                      <a:r>
                        <a:rPr sz="1000" b="0" i="0" u="none">
                          <a:latin typeface="Lucida Sans"/>
                        </a:rPr>
                        <a:t>. Ausgabe</a:t>
                      </a:r>
                      <a:r>
                        <a:rPr sz="1000" b="0" i="0" u="none" dirty="0">
                          <a:latin typeface="Lucida Sans"/>
                        </a:rPr>
                        <a:t>) </a:t>
                      </a:r>
                      <a:r>
                        <a:rPr sz="1000" b="0" i="0" u="none" dirty="0" err="1">
                          <a:latin typeface="Lucida Sans"/>
                        </a:rPr>
                        <a:t>sollte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eine</a:t>
                      </a:r>
                      <a:r>
                        <a:rPr sz="1000" b="0" i="0" u="none">
                          <a:latin typeface="Lucida Sans"/>
                        </a:rPr>
                        <a:t> adjuvante </a:t>
                      </a:r>
                      <a:r>
                        <a:rPr sz="1000" b="0" i="0" u="none" dirty="0">
                          <a:latin typeface="Lucida Sans"/>
                        </a:rPr>
                        <a:t>Radio-/</a:t>
                      </a:r>
                      <a:r>
                        <a:rPr sz="1000" b="0" i="0" u="none" dirty="0" err="1">
                          <a:latin typeface="Lucida Sans"/>
                        </a:rPr>
                        <a:t>Radiochemotherapie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erfolgen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 dirty="0" err="1">
                          <a:latin typeface="Lucida Sans"/>
                        </a:rPr>
                        <a:t>wenn</a:t>
                      </a:r>
                      <a:r>
                        <a:rPr sz="1000" b="0" i="0" u="none" dirty="0">
                          <a:latin typeface="Lucida Sans"/>
                        </a:rPr>
                        <a:t> die </a:t>
                      </a:r>
                      <a:r>
                        <a:rPr sz="1000" b="0" i="0" u="none" dirty="0" err="1">
                          <a:latin typeface="Lucida Sans"/>
                        </a:rPr>
                        <a:t>Resektion</a:t>
                      </a:r>
                      <a:r>
                        <a:rPr sz="1000" b="0" i="0" u="none" dirty="0">
                          <a:latin typeface="Lucida Sans"/>
                        </a:rPr>
                        <a:t> R1, &lt;5mm </a:t>
                      </a:r>
                      <a:r>
                        <a:rPr sz="1000" b="0" i="0" u="none" err="1">
                          <a:latin typeface="Lucida Sans"/>
                        </a:rPr>
                        <a:t>im</a:t>
                      </a:r>
                      <a:r>
                        <a:rPr sz="1000" b="0" i="0" u="none">
                          <a:latin typeface="Lucida Sans"/>
                        </a:rPr>
                        <a:t> Gesunden </a:t>
                      </a:r>
                      <a:r>
                        <a:rPr sz="1000" b="0" i="0" u="none" dirty="0" err="1">
                          <a:latin typeface="Lucida Sans"/>
                        </a:rPr>
                        <a:t>erfolgt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ist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017-082OL-1.0-8.22-2024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A0AD285-4D7E-13AB-0056-3FB57998D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1946920"/>
          </a:xfrm>
        </p:spPr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8</a:t>
            </a:r>
            <a:r>
              <a:rPr sz="2400"/>
              <a:t>: Behandlungsempfehlungen </a:t>
            </a:r>
            <a:r>
              <a:rPr sz="2400" dirty="0"/>
              <a:t>in der </a:t>
            </a:r>
            <a:r>
              <a:rPr sz="2400" dirty="0" err="1"/>
              <a:t>Primärtherapie</a:t>
            </a:r>
            <a:r>
              <a:rPr sz="2400" dirty="0"/>
              <a:t> des </a:t>
            </a:r>
            <a:r>
              <a:rPr sz="2400"/>
              <a:t>Oro- und </a:t>
            </a:r>
            <a:r>
              <a:rPr sz="2400" err="1"/>
              <a:t>Hypopharynxkarzinoms</a:t>
            </a:r>
            <a:r>
              <a:rPr sz="2400"/>
              <a:t> unter Berücksichtigung </a:t>
            </a:r>
            <a:r>
              <a:rPr sz="2400" dirty="0" err="1"/>
              <a:t>Effektivität</a:t>
            </a:r>
            <a:r>
              <a:rPr sz="2400"/>
              <a:t>, Funktionalität und Lebensqualität</a:t>
            </a:r>
            <a:endParaRPr sz="2400" dirty="0"/>
          </a:p>
          <a:p>
            <a:br>
              <a:rPr lang="de-DE" sz="1400" dirty="0"/>
            </a:br>
            <a:r>
              <a:rPr sz="1400" dirty="0" err="1"/>
              <a:t>Kapitel</a:t>
            </a:r>
            <a:r>
              <a:rPr sz="1400" dirty="0"/>
              <a:t> 8.1: Oropharynx-</a:t>
            </a:r>
            <a:r>
              <a:rPr sz="1400" dirty="0" err="1"/>
              <a:t>Karzinome</a:t>
            </a:r>
            <a:r>
              <a:rPr sz="1400" dirty="0"/>
              <a:t> </a:t>
            </a:r>
            <a:r>
              <a:rPr sz="1400"/>
              <a:t>der UICC </a:t>
            </a:r>
            <a:r>
              <a:rPr sz="1400" dirty="0" err="1"/>
              <a:t>Stadien</a:t>
            </a:r>
            <a:r>
              <a:rPr sz="1400" dirty="0"/>
              <a:t> </a:t>
            </a:r>
            <a:r>
              <a:rPr sz="1400"/>
              <a:t>I und </a:t>
            </a:r>
            <a:r>
              <a:rPr sz="1400" dirty="0"/>
              <a:t>II (p16-positiv: T1-T3N2; p16-neg.: T1-T2N0)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569541"/>
              </p:ext>
            </p:extLst>
          </p:nvPr>
        </p:nvGraphicFramePr>
        <p:xfrm>
          <a:off x="240432" y="2708920"/>
          <a:ext cx="7920000" cy="112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8.23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err="1"/>
                        <a:t>Konsensbasierte</a:t>
                      </a:r>
                      <a:r>
                        <a:t> 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 err="1">
                          <a:latin typeface="Lucida Sans"/>
                        </a:rPr>
                        <a:t>Beim</a:t>
                      </a:r>
                      <a:r>
                        <a:rPr sz="1000" b="0" i="0" u="none" dirty="0">
                          <a:latin typeface="Lucida Sans"/>
                        </a:rPr>
                        <a:t> pT1-pT2 pN0 (M0) HPV/</a:t>
                      </a:r>
                      <a:r>
                        <a:rPr sz="1000" b="0" i="0" u="none">
                          <a:latin typeface="Lucida Sans"/>
                        </a:rPr>
                        <a:t>p16-</a:t>
                      </a:r>
                      <a:r>
                        <a:rPr sz="1000" b="1" i="0" u="none">
                          <a:latin typeface="Lucida Sans"/>
                        </a:rPr>
                        <a:t>positiven und </a:t>
                      </a:r>
                      <a:r>
                        <a:rPr sz="1000" b="1" i="0" u="none" dirty="0">
                          <a:latin typeface="Lucida Sans"/>
                        </a:rPr>
                        <a:t>-</a:t>
                      </a:r>
                      <a:r>
                        <a:rPr sz="1000" b="1" i="0" u="none" dirty="0" err="1">
                          <a:latin typeface="Lucida Sans"/>
                        </a:rPr>
                        <a:t>negativen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Oropharynxkarzinom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sollte</a:t>
                      </a:r>
                      <a:r>
                        <a:rPr sz="1000" b="0" i="0" u="none">
                          <a:latin typeface="Lucida Sans"/>
                        </a:rPr>
                        <a:t> auf </a:t>
                      </a:r>
                      <a:r>
                        <a:rPr sz="1000" b="0" i="0" u="none" err="1">
                          <a:latin typeface="Lucida Sans"/>
                        </a:rPr>
                        <a:t>eine</a:t>
                      </a:r>
                      <a:r>
                        <a:rPr sz="1000" b="0" i="0" u="none">
                          <a:latin typeface="Lucida Sans"/>
                        </a:rPr>
                        <a:t> adjuvante </a:t>
                      </a:r>
                      <a:r>
                        <a:rPr sz="1000" b="0" i="0" u="none" dirty="0" err="1">
                          <a:latin typeface="Lucida Sans"/>
                        </a:rPr>
                        <a:t>Radiotherapie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verzichtet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 dirty="0" err="1">
                          <a:latin typeface="Lucida Sans"/>
                        </a:rPr>
                        <a:t>wenn</a:t>
                      </a:r>
                      <a:r>
                        <a:rPr sz="1000" b="0" i="0" u="none" dirty="0">
                          <a:latin typeface="Lucida Sans"/>
                        </a:rPr>
                        <a:t> die </a:t>
                      </a:r>
                      <a:r>
                        <a:rPr sz="1000" b="0" i="0" u="none" dirty="0" err="1">
                          <a:latin typeface="Lucida Sans"/>
                        </a:rPr>
                        <a:t>Resektion</a:t>
                      </a:r>
                      <a:r>
                        <a:rPr sz="1000" b="0" i="0" u="none" dirty="0">
                          <a:latin typeface="Lucida Sans"/>
                        </a:rPr>
                        <a:t> &gt;5 mm </a:t>
                      </a:r>
                      <a:r>
                        <a:rPr sz="1000" b="0" i="0" u="none" err="1">
                          <a:latin typeface="Lucida Sans"/>
                        </a:rPr>
                        <a:t>im</a:t>
                      </a:r>
                      <a:r>
                        <a:rPr sz="1000" b="0" i="0" u="none">
                          <a:latin typeface="Lucida Sans"/>
                        </a:rPr>
                        <a:t> Gesunden </a:t>
                      </a:r>
                      <a:r>
                        <a:rPr sz="1000" b="0" i="0" u="none" dirty="0" err="1">
                          <a:latin typeface="Lucida Sans"/>
                        </a:rPr>
                        <a:t>erfolgt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ist</a:t>
                      </a:r>
                      <a:endParaRPr sz="1000" b="0" i="0" u="none" dirty="0">
                        <a:latin typeface="Lucida Sans"/>
                      </a:endParaRP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 dirty="0"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017-082OL-1.0-8.23-2024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427E7CC-C238-BF10-1505-491616BED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824" y="762000"/>
            <a:ext cx="8686800" cy="1946920"/>
          </a:xfrm>
        </p:spPr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8</a:t>
            </a:r>
            <a:r>
              <a:rPr sz="2400"/>
              <a:t>: Behandlungsempfehlungen </a:t>
            </a:r>
            <a:r>
              <a:rPr sz="2400" dirty="0"/>
              <a:t>in der </a:t>
            </a:r>
            <a:r>
              <a:rPr sz="2400" dirty="0" err="1"/>
              <a:t>Primärtherapie</a:t>
            </a:r>
            <a:r>
              <a:rPr sz="2400" dirty="0"/>
              <a:t> des </a:t>
            </a:r>
            <a:r>
              <a:rPr sz="2400"/>
              <a:t>Oro- und </a:t>
            </a:r>
            <a:r>
              <a:rPr sz="2400" err="1"/>
              <a:t>Hypopharynxkarzinoms</a:t>
            </a:r>
            <a:r>
              <a:rPr sz="2400"/>
              <a:t> unter Berücksichtigung </a:t>
            </a:r>
            <a:r>
              <a:rPr sz="2400" dirty="0" err="1"/>
              <a:t>Effektivität</a:t>
            </a:r>
            <a:r>
              <a:rPr sz="2400"/>
              <a:t>, Funktionalität und Lebensqualität</a:t>
            </a:r>
            <a:endParaRPr sz="2400" dirty="0"/>
          </a:p>
          <a:p>
            <a:br>
              <a:rPr lang="de-DE" sz="1400" dirty="0"/>
            </a:br>
            <a:r>
              <a:rPr sz="1400" dirty="0" err="1"/>
              <a:t>Kapitel</a:t>
            </a:r>
            <a:r>
              <a:rPr sz="1400" dirty="0"/>
              <a:t> 8.1: Oropharynx-</a:t>
            </a:r>
            <a:r>
              <a:rPr sz="1400" dirty="0" err="1"/>
              <a:t>Karzinome</a:t>
            </a:r>
            <a:r>
              <a:rPr sz="1400" dirty="0"/>
              <a:t> </a:t>
            </a:r>
            <a:r>
              <a:rPr sz="1400"/>
              <a:t>der UICC </a:t>
            </a:r>
            <a:r>
              <a:rPr sz="1400" dirty="0" err="1"/>
              <a:t>Stadien</a:t>
            </a:r>
            <a:r>
              <a:rPr sz="1400" dirty="0"/>
              <a:t> </a:t>
            </a:r>
            <a:r>
              <a:rPr sz="1400"/>
              <a:t>I und </a:t>
            </a:r>
            <a:r>
              <a:rPr sz="1400" dirty="0"/>
              <a:t>II (p16-positiv: T1-T3N2; p16-neg.: T1-T2N0)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264624"/>
              </p:ext>
            </p:extLst>
          </p:nvPr>
        </p:nvGraphicFramePr>
        <p:xfrm>
          <a:off x="228600" y="2908200"/>
          <a:ext cx="7920000" cy="203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err="1"/>
                        <a:t>Konsensbasierte</a:t>
                      </a:r>
                      <a:r>
                        <a:t> 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sz="1000" b="0" i="0" u="none" dirty="0" err="1">
                          <a:latin typeface="Lucida Sans"/>
                        </a:rPr>
                        <a:t>Beim</a:t>
                      </a:r>
                      <a:r>
                        <a:rPr sz="1000" b="0" i="0" u="none" dirty="0">
                          <a:latin typeface="Lucida Sans"/>
                        </a:rPr>
                        <a:t> pT1-pT2 (M0) HPV/</a:t>
                      </a:r>
                      <a:r>
                        <a:rPr sz="1000" b="0" i="0" u="none">
                          <a:latin typeface="Lucida Sans"/>
                        </a:rPr>
                        <a:t>p16-positiven und </a:t>
                      </a:r>
                      <a:r>
                        <a:rPr sz="1000" b="0" i="0" u="none" dirty="0">
                          <a:latin typeface="Lucida Sans"/>
                        </a:rPr>
                        <a:t>-</a:t>
                      </a:r>
                      <a:r>
                        <a:rPr sz="1000" b="0" i="0" u="none" dirty="0" err="1">
                          <a:latin typeface="Lucida Sans"/>
                        </a:rPr>
                        <a:t>negativen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Oropharynxkarzinom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mit</a:t>
                      </a:r>
                      <a:r>
                        <a:rPr sz="1000" b="0" i="0" u="none">
                          <a:latin typeface="Lucida Sans"/>
                        </a:rPr>
                        <a:t> nur </a:t>
                      </a:r>
                      <a:r>
                        <a:rPr sz="1000" b="0" i="0" u="none" dirty="0" err="1">
                          <a:latin typeface="Lucida Sans"/>
                        </a:rPr>
                        <a:t>einem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befallenen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Lymphknoten</a:t>
                      </a:r>
                      <a:r>
                        <a:rPr sz="1000" b="0" i="0" u="none" dirty="0">
                          <a:latin typeface="Lucida Sans"/>
                        </a:rPr>
                        <a:t> &lt;3cm (</a:t>
                      </a:r>
                      <a:r>
                        <a:rPr sz="1000" b="0" i="0" u="none" dirty="0" err="1">
                          <a:latin typeface="Lucida Sans"/>
                        </a:rPr>
                        <a:t>ohne</a:t>
                      </a:r>
                      <a:r>
                        <a:rPr sz="1000" b="0" i="0" u="none" dirty="0">
                          <a:latin typeface="Lucida Sans"/>
                        </a:rPr>
                        <a:t> ECS) </a:t>
                      </a:r>
                      <a:r>
                        <a:rPr sz="1000" b="0" i="0" u="none" err="1">
                          <a:latin typeface="Lucida Sans"/>
                        </a:rPr>
                        <a:t>kann</a:t>
                      </a:r>
                      <a:r>
                        <a:rPr sz="1000" b="0" i="0" u="none">
                          <a:latin typeface="Lucida Sans"/>
                        </a:rPr>
                        <a:t> auf </a:t>
                      </a:r>
                      <a:r>
                        <a:rPr sz="1000" b="0" i="0" u="none" err="1">
                          <a:latin typeface="Lucida Sans"/>
                        </a:rPr>
                        <a:t>eine</a:t>
                      </a:r>
                      <a:r>
                        <a:rPr sz="1000" b="0" i="0" u="none">
                          <a:latin typeface="Lucida Sans"/>
                        </a:rPr>
                        <a:t> adjuvante </a:t>
                      </a:r>
                      <a:r>
                        <a:rPr sz="1000" b="0" i="0" u="none" dirty="0" err="1">
                          <a:latin typeface="Lucida Sans"/>
                        </a:rPr>
                        <a:t>Radiotherapie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verzichtet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 dirty="0" err="1">
                          <a:latin typeface="Lucida Sans"/>
                        </a:rPr>
                        <a:t>wenn</a:t>
                      </a:r>
                      <a:r>
                        <a:rPr sz="1000" b="0" i="0" u="none" dirty="0">
                          <a:latin typeface="Lucida Sans"/>
                        </a:rPr>
                        <a:t> alle </a:t>
                      </a:r>
                      <a:r>
                        <a:rPr sz="1000" b="0" i="0" u="none" dirty="0" err="1">
                          <a:latin typeface="Lucida Sans"/>
                        </a:rPr>
                        <a:t>folgenden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Kriterien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erfüllt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sind</a:t>
                      </a:r>
                      <a:r>
                        <a:rPr sz="1000" b="0" i="0" u="none" dirty="0">
                          <a:latin typeface="Lucida Sans"/>
                        </a:rPr>
                        <a:t>:</a:t>
                      </a:r>
                    </a:p>
                    <a:p>
                      <a:pPr marL="171450" indent="-171450">
                        <a:buChar char="•"/>
                      </a:pPr>
                      <a:r>
                        <a:rPr sz="1000" b="0" i="0" u="none" dirty="0">
                          <a:latin typeface="Lucida Sans"/>
                        </a:rPr>
                        <a:t>G1-G2 (HPV/p16 neg.)</a:t>
                      </a:r>
                    </a:p>
                    <a:p>
                      <a:pPr marL="171450" indent="-171450">
                        <a:buChar char="•"/>
                      </a:pPr>
                      <a:r>
                        <a:rPr sz="1000" b="0" i="0" u="none" dirty="0">
                          <a:latin typeface="Lucida Sans"/>
                        </a:rPr>
                        <a:t>L0</a:t>
                      </a:r>
                    </a:p>
                    <a:p>
                      <a:pPr marL="171450" indent="-171450">
                        <a:buChar char="•"/>
                      </a:pPr>
                      <a:r>
                        <a:rPr sz="1000" b="0" i="0" u="none" dirty="0">
                          <a:latin typeface="Lucida Sans"/>
                        </a:rPr>
                        <a:t>V0</a:t>
                      </a:r>
                    </a:p>
                    <a:p>
                      <a:pPr marL="171450" indent="-171450">
                        <a:buChar char="•"/>
                      </a:pPr>
                      <a:r>
                        <a:rPr sz="1000" b="0" i="0" u="none" dirty="0">
                          <a:latin typeface="Lucida Sans"/>
                        </a:rPr>
                        <a:t>Pn0</a:t>
                      </a:r>
                    </a:p>
                    <a:p>
                      <a:pPr marL="171450" indent="-171450">
                        <a:buChar char="•"/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R0 &gt;5 mm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017-082OL-1.0-8.24-2024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C3A20B2-3843-E0B8-4549-F0FEC85CA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1946920"/>
          </a:xfrm>
        </p:spPr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8</a:t>
            </a:r>
            <a:r>
              <a:rPr sz="2400"/>
              <a:t>: Behandlungsempfehlungen </a:t>
            </a:r>
            <a:r>
              <a:rPr sz="2400" dirty="0"/>
              <a:t>in der </a:t>
            </a:r>
            <a:r>
              <a:rPr sz="2400" dirty="0" err="1"/>
              <a:t>Primärtherapie</a:t>
            </a:r>
            <a:r>
              <a:rPr sz="2400" dirty="0"/>
              <a:t> des </a:t>
            </a:r>
            <a:r>
              <a:rPr sz="2400"/>
              <a:t>Oro- und </a:t>
            </a:r>
            <a:r>
              <a:rPr sz="2400" err="1"/>
              <a:t>Hypopharynxkarzinoms</a:t>
            </a:r>
            <a:r>
              <a:rPr sz="2400"/>
              <a:t> unter Berücksichtigung </a:t>
            </a:r>
            <a:r>
              <a:rPr sz="2400" dirty="0" err="1"/>
              <a:t>Effektivität</a:t>
            </a:r>
            <a:r>
              <a:rPr sz="2400"/>
              <a:t>, Funktionalität und Lebensqualität</a:t>
            </a:r>
            <a:endParaRPr sz="2400" dirty="0"/>
          </a:p>
          <a:p>
            <a:br>
              <a:rPr lang="de-DE" sz="1400" dirty="0"/>
            </a:br>
            <a:r>
              <a:rPr sz="1400" dirty="0" err="1"/>
              <a:t>Kapitel</a:t>
            </a:r>
            <a:r>
              <a:rPr sz="1400" dirty="0"/>
              <a:t> 8.1: Oropharynx-</a:t>
            </a:r>
            <a:r>
              <a:rPr sz="1400" dirty="0" err="1"/>
              <a:t>Karzinome</a:t>
            </a:r>
            <a:r>
              <a:rPr sz="1400" dirty="0"/>
              <a:t> </a:t>
            </a:r>
            <a:r>
              <a:rPr sz="1400"/>
              <a:t>der UICC </a:t>
            </a:r>
            <a:r>
              <a:rPr sz="1400" dirty="0" err="1"/>
              <a:t>Stadien</a:t>
            </a:r>
            <a:r>
              <a:rPr sz="1400" dirty="0"/>
              <a:t> </a:t>
            </a:r>
            <a:r>
              <a:rPr sz="1400"/>
              <a:t>I und </a:t>
            </a:r>
            <a:r>
              <a:rPr sz="1400" dirty="0"/>
              <a:t>II (p16-positiv: T1-T3N2; p16-neg.: T1-T2N0)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891654"/>
              </p:ext>
            </p:extLst>
          </p:nvPr>
        </p:nvGraphicFramePr>
        <p:xfrm>
          <a:off x="260896" y="2755800"/>
          <a:ext cx="7920000" cy="173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8.25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err="1"/>
                        <a:t>Konsensbasierte</a:t>
                      </a:r>
                      <a:r>
                        <a:t> 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sz="1000" b="0" i="0" u="none">
                          <a:latin typeface="Lucida Sans"/>
                        </a:rPr>
                        <a:t>Eine adjuvante Bestrahlung </a:t>
                      </a:r>
                      <a:r>
                        <a:rPr sz="1000" b="0" i="0" u="none" dirty="0">
                          <a:latin typeface="Lucida Sans"/>
                        </a:rPr>
                        <a:t>der Region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befallenen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Lymphknotenlevel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ohne</a:t>
                      </a:r>
                      <a:r>
                        <a:rPr sz="1000" b="0" i="0" u="none">
                          <a:latin typeface="Lucida Sans"/>
                        </a:rPr>
                        <a:t> Kapseldurchbruch </a:t>
                      </a:r>
                      <a:r>
                        <a:rPr sz="1000" b="0" i="0" u="none" dirty="0" err="1">
                          <a:latin typeface="Lucida Sans"/>
                        </a:rPr>
                        <a:t>bei</a:t>
                      </a:r>
                      <a:r>
                        <a:rPr sz="1000" b="0" i="0" u="none" dirty="0">
                          <a:latin typeface="Lucida Sans"/>
                        </a:rPr>
                        <a:t> HPV/</a:t>
                      </a:r>
                      <a:r>
                        <a:rPr sz="1000" b="0" i="0" u="none">
                          <a:latin typeface="Lucida Sans"/>
                        </a:rPr>
                        <a:t>p16-positiven und </a:t>
                      </a:r>
                      <a:r>
                        <a:rPr sz="1000" b="0" i="0" u="none" dirty="0">
                          <a:latin typeface="Lucida Sans"/>
                        </a:rPr>
                        <a:t>-</a:t>
                      </a:r>
                      <a:r>
                        <a:rPr sz="1000" b="0" i="0" u="none" dirty="0" err="1">
                          <a:latin typeface="Lucida Sans"/>
                        </a:rPr>
                        <a:t>negativen</a:t>
                      </a:r>
                      <a:r>
                        <a:rPr sz="1000" b="0" i="0" u="none" dirty="0">
                          <a:latin typeface="Lucida Sans"/>
                        </a:rPr>
                        <a:t> </a:t>
                      </a:r>
                      <a:r>
                        <a:rPr sz="1000" b="0" i="0" u="none" dirty="0" err="1">
                          <a:latin typeface="Lucida Sans"/>
                        </a:rPr>
                        <a:t>Oropharynxkarzinomen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54- 60 </a:t>
                      </a:r>
                      <a:r>
                        <a:rPr sz="1000" b="0" i="0" u="none" dirty="0" err="1">
                          <a:latin typeface="Lucida Sans"/>
                        </a:rPr>
                        <a:t>Gy</a:t>
                      </a:r>
                      <a:r>
                        <a:rPr sz="1000" b="0" i="0" u="none" dirty="0">
                          <a:latin typeface="Lucida Sans"/>
                        </a:rPr>
                        <a:t> in </a:t>
                      </a:r>
                      <a:r>
                        <a:rPr sz="1000" b="0" i="0" u="none" dirty="0" err="1">
                          <a:latin typeface="Lucida Sans"/>
                        </a:rPr>
                        <a:t>Einzeldosen</a:t>
                      </a:r>
                      <a:r>
                        <a:rPr sz="1000" b="0" i="0" u="none" dirty="0">
                          <a:latin typeface="Lucida Sans"/>
                        </a:rPr>
                        <a:t> von 1,8 </a:t>
                      </a:r>
                      <a:r>
                        <a:rPr sz="1000" b="0" i="0" u="none" dirty="0" err="1">
                          <a:latin typeface="Lucida Sans"/>
                        </a:rPr>
                        <a:t>Gy</a:t>
                      </a:r>
                      <a:r>
                        <a:rPr sz="1000" b="0" i="0" u="none" dirty="0">
                          <a:latin typeface="Lucida Sans"/>
                        </a:rPr>
                        <a:t> – 2,0 </a:t>
                      </a:r>
                      <a:r>
                        <a:rPr sz="1000" b="0" i="0" u="none" dirty="0" err="1">
                          <a:latin typeface="Lucida Sans"/>
                        </a:rPr>
                        <a:t>Gy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erfolgen</a:t>
                      </a:r>
                      <a:endParaRPr sz="1000" b="0" i="0" u="none" dirty="0">
                        <a:latin typeface="Lucida Sans"/>
                      </a:endParaRPr>
                    </a:p>
                    <a:p>
                      <a:r>
                        <a:rPr sz="1000" b="0" i="0" u="none">
                          <a:latin typeface="Lucida Sans"/>
                        </a:rPr>
                        <a:t>und</a:t>
                      </a:r>
                      <a:endParaRPr sz="1000" b="0" i="0" u="none" dirty="0">
                        <a:latin typeface="Lucida Sans"/>
                      </a:endParaRPr>
                    </a:p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>
                          <a:latin typeface="Lucida Sans"/>
                        </a:rPr>
                        <a:t>die adjuvante Bestrahlung </a:t>
                      </a:r>
                      <a:r>
                        <a:rPr sz="1000" b="0" i="0" u="none" dirty="0" err="1">
                          <a:latin typeface="Lucida Sans"/>
                        </a:rPr>
                        <a:t>befallener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Lymphknotenlevel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mit</a:t>
                      </a:r>
                      <a:r>
                        <a:rPr sz="1000" b="0" i="0" u="none">
                          <a:latin typeface="Lucida Sans"/>
                        </a:rPr>
                        <a:t> Kapseldurchbruch </a:t>
                      </a:r>
                      <a:r>
                        <a:rPr sz="1000" b="0" i="0" u="none" dirty="0" err="1">
                          <a:latin typeface="Lucida Sans"/>
                        </a:rPr>
                        <a:t>sollte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66 </a:t>
                      </a:r>
                      <a:r>
                        <a:rPr sz="1000" b="0" i="0" u="none" dirty="0" err="1">
                          <a:latin typeface="Lucida Sans"/>
                        </a:rPr>
                        <a:t>Gy</a:t>
                      </a:r>
                      <a:r>
                        <a:rPr sz="1000" b="0" i="0" u="none" dirty="0">
                          <a:latin typeface="Lucida Sans"/>
                        </a:rPr>
                        <a:t> in </a:t>
                      </a:r>
                      <a:r>
                        <a:rPr sz="1000" b="0" i="0" u="none" dirty="0" err="1">
                          <a:latin typeface="Lucida Sans"/>
                        </a:rPr>
                        <a:t>Einzeldosen</a:t>
                      </a:r>
                      <a:r>
                        <a:rPr sz="1000" b="0" i="0" u="none" dirty="0">
                          <a:latin typeface="Lucida Sans"/>
                        </a:rPr>
                        <a:t> von 2,0 - 2,2 </a:t>
                      </a:r>
                      <a:r>
                        <a:rPr sz="1000" b="0" i="0" u="none" dirty="0" err="1">
                          <a:latin typeface="Lucida Sans"/>
                        </a:rPr>
                        <a:t>Gy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erfolgen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017-082OL-1.0-8.25-2024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9C156BE-B558-57DC-DD5A-B25F0E746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412" y="749140"/>
            <a:ext cx="8686800" cy="1946920"/>
          </a:xfrm>
        </p:spPr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8</a:t>
            </a:r>
            <a:r>
              <a:rPr sz="2400"/>
              <a:t>: Behandlungsempfehlungen </a:t>
            </a:r>
            <a:r>
              <a:rPr sz="2400" dirty="0"/>
              <a:t>in der </a:t>
            </a:r>
            <a:r>
              <a:rPr sz="2400" dirty="0" err="1"/>
              <a:t>Primärtherapie</a:t>
            </a:r>
            <a:r>
              <a:rPr sz="2400" dirty="0"/>
              <a:t> des </a:t>
            </a:r>
            <a:r>
              <a:rPr sz="2400"/>
              <a:t>Oro- und </a:t>
            </a:r>
            <a:r>
              <a:rPr sz="2400" err="1"/>
              <a:t>Hypopharynxkarzinoms</a:t>
            </a:r>
            <a:r>
              <a:rPr sz="2400"/>
              <a:t> unter Berücksichtigung </a:t>
            </a:r>
            <a:r>
              <a:rPr sz="2400" dirty="0" err="1"/>
              <a:t>Effektivität</a:t>
            </a:r>
            <a:r>
              <a:rPr sz="2400"/>
              <a:t>, Funktionalität und Lebensqualität</a:t>
            </a:r>
            <a:endParaRPr sz="2400" dirty="0"/>
          </a:p>
          <a:p>
            <a:br>
              <a:rPr lang="de-DE" sz="1400" dirty="0"/>
            </a:br>
            <a:r>
              <a:rPr sz="1400" dirty="0" err="1"/>
              <a:t>Kapitel</a:t>
            </a:r>
            <a:r>
              <a:rPr sz="1400" dirty="0"/>
              <a:t> 8.1: Oropharynx-</a:t>
            </a:r>
            <a:r>
              <a:rPr sz="1400" dirty="0" err="1"/>
              <a:t>Karzinome</a:t>
            </a:r>
            <a:r>
              <a:rPr sz="1400" dirty="0"/>
              <a:t> </a:t>
            </a:r>
            <a:r>
              <a:rPr sz="1400"/>
              <a:t>der UICC </a:t>
            </a:r>
            <a:r>
              <a:rPr sz="1400" dirty="0" err="1"/>
              <a:t>Stadien</a:t>
            </a:r>
            <a:r>
              <a:rPr sz="1400" dirty="0"/>
              <a:t> </a:t>
            </a:r>
            <a:r>
              <a:rPr sz="1400"/>
              <a:t>I und </a:t>
            </a:r>
            <a:r>
              <a:rPr sz="1400" dirty="0"/>
              <a:t>II (p16-positiv: T1-T3N2; p16-neg.: T1-T2N0)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8</a:t>
            </a:r>
            <a:r>
              <a:rPr sz="2400"/>
              <a:t>: Behandlungsempfehlungen </a:t>
            </a:r>
            <a:r>
              <a:rPr sz="2400" dirty="0"/>
              <a:t>in der </a:t>
            </a:r>
            <a:r>
              <a:rPr sz="2400" dirty="0" err="1"/>
              <a:t>Primärtherapie</a:t>
            </a:r>
            <a:r>
              <a:rPr sz="2400" dirty="0"/>
              <a:t> des </a:t>
            </a:r>
            <a:r>
              <a:rPr sz="2400"/>
              <a:t>Oro- und </a:t>
            </a:r>
            <a:r>
              <a:rPr sz="2400" err="1"/>
              <a:t>Hypopharynxkarzinoms</a:t>
            </a:r>
            <a:r>
              <a:rPr sz="2400"/>
              <a:t> unter Berücksichtigung </a:t>
            </a:r>
            <a:r>
              <a:rPr sz="2400" dirty="0" err="1"/>
              <a:t>Effektivität</a:t>
            </a:r>
            <a:r>
              <a:rPr sz="2400"/>
              <a:t>, Funktionalität und Lebensqualität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8.1: Oropharynx-</a:t>
            </a:r>
            <a:r>
              <a:rPr sz="1400" dirty="0" err="1"/>
              <a:t>Karzinome</a:t>
            </a:r>
            <a:r>
              <a:rPr sz="1400" dirty="0"/>
              <a:t> </a:t>
            </a:r>
            <a:r>
              <a:rPr sz="1400"/>
              <a:t>der UICC </a:t>
            </a:r>
            <a:r>
              <a:rPr sz="1400" dirty="0" err="1"/>
              <a:t>Stadien</a:t>
            </a:r>
            <a:r>
              <a:rPr sz="1400" dirty="0"/>
              <a:t> </a:t>
            </a:r>
            <a:r>
              <a:rPr sz="1400"/>
              <a:t>I und </a:t>
            </a:r>
            <a:r>
              <a:rPr sz="1400" dirty="0"/>
              <a:t>II (p16-positiv: T1-T3N2; p16-neg.: T1-T2N0)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7920000" cy="157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8.26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err="1"/>
                        <a:t>Konsensbasierte</a:t>
                      </a:r>
                      <a:r>
                        <a:t> 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sz="1000" b="0" i="0" u="none">
                          <a:latin typeface="Lucida Sans"/>
                        </a:rPr>
                        <a:t>Eine adjuvante Bestrahlung </a:t>
                      </a:r>
                      <a:r>
                        <a:rPr sz="1000" b="0" i="0" u="none" dirty="0" err="1">
                          <a:latin typeface="Lucida Sans"/>
                        </a:rPr>
                        <a:t>nicht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befallener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Lymphknotenlevel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bei</a:t>
                      </a:r>
                      <a:r>
                        <a:rPr sz="1000" b="0" i="0" u="none" dirty="0">
                          <a:latin typeface="Lucida Sans"/>
                        </a:rPr>
                        <a:t> HPV/p16 </a:t>
                      </a:r>
                      <a:r>
                        <a:rPr sz="1000" b="1" i="0" u="none" dirty="0" err="1">
                          <a:latin typeface="Lucida Sans"/>
                        </a:rPr>
                        <a:t>positiven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Oropharynxkarzinomen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45- 54 </a:t>
                      </a:r>
                      <a:r>
                        <a:rPr sz="1000" b="0" i="0" u="none" dirty="0" err="1">
                          <a:latin typeface="Lucida Sans"/>
                        </a:rPr>
                        <a:t>Gy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Einzeldosen</a:t>
                      </a:r>
                      <a:r>
                        <a:rPr sz="1000" b="0" i="0" u="none" dirty="0">
                          <a:latin typeface="Lucida Sans"/>
                        </a:rPr>
                        <a:t> von 1,5Gy – 1,8 </a:t>
                      </a:r>
                      <a:r>
                        <a:rPr sz="1000" b="0" i="0" u="none" dirty="0" err="1">
                          <a:latin typeface="Lucida Sans"/>
                        </a:rPr>
                        <a:t>Gy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erfolgen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
</a:t>
                      </a:r>
                      <a:r>
                        <a:rPr sz="1000" b="0" i="0" u="none">
                          <a:latin typeface="Lucida Sans"/>
                        </a:rPr>
                        <a:t>Die zu </a:t>
                      </a:r>
                      <a:r>
                        <a:rPr sz="1000" b="0" i="0" u="none" dirty="0" err="1">
                          <a:latin typeface="Lucida Sans"/>
                        </a:rPr>
                        <a:t>bestrahlenden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elektiven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Lymphknotenlevel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sich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nach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>
                          <a:latin typeface="Lucida Sans"/>
                        </a:rPr>
                        <a:t>dem aktuellen </a:t>
                      </a:r>
                      <a:r>
                        <a:rPr sz="1000" b="0" i="0" u="none" err="1">
                          <a:latin typeface="Lucida Sans"/>
                        </a:rPr>
                        <a:t>internationalen</a:t>
                      </a:r>
                      <a:r>
                        <a:rPr sz="1000" b="0" i="0" u="none">
                          <a:latin typeface="Lucida Sans"/>
                        </a:rPr>
                        <a:t> Konsensus </a:t>
                      </a:r>
                      <a:r>
                        <a:rPr sz="1000" b="0" i="0" u="none" dirty="0" err="1">
                          <a:latin typeface="Lucida Sans"/>
                        </a:rPr>
                        <a:t>richten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t>Starker Konsens</a:t>
                      </a:r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t>017-082OL-1.0-8.26-2024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8</a:t>
            </a:r>
            <a:r>
              <a:rPr sz="2400"/>
              <a:t>: Behandlungsempfehlungen </a:t>
            </a:r>
            <a:r>
              <a:rPr sz="2400" dirty="0"/>
              <a:t>in der </a:t>
            </a:r>
            <a:r>
              <a:rPr sz="2400" dirty="0" err="1"/>
              <a:t>Primärtherapie</a:t>
            </a:r>
            <a:r>
              <a:rPr sz="2400" dirty="0"/>
              <a:t> des </a:t>
            </a:r>
            <a:r>
              <a:rPr sz="2400"/>
              <a:t>Oro- und </a:t>
            </a:r>
            <a:r>
              <a:rPr sz="2400" err="1"/>
              <a:t>Hypopharynxkarzinoms</a:t>
            </a:r>
            <a:r>
              <a:rPr sz="2400"/>
              <a:t> unter Berücksichtigung </a:t>
            </a:r>
            <a:r>
              <a:rPr sz="2400" dirty="0" err="1"/>
              <a:t>Effektivität</a:t>
            </a:r>
            <a:r>
              <a:rPr sz="2400"/>
              <a:t>, Funktionalität und Lebensqualität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8.1: Oropharynx-</a:t>
            </a:r>
            <a:r>
              <a:rPr sz="1400" dirty="0" err="1"/>
              <a:t>Karzinome</a:t>
            </a:r>
            <a:r>
              <a:rPr sz="1400" dirty="0"/>
              <a:t> </a:t>
            </a:r>
            <a:r>
              <a:rPr sz="1400"/>
              <a:t>der UICC </a:t>
            </a:r>
            <a:r>
              <a:rPr sz="1400" dirty="0" err="1"/>
              <a:t>Stadien</a:t>
            </a:r>
            <a:r>
              <a:rPr sz="1400" dirty="0"/>
              <a:t> </a:t>
            </a:r>
            <a:r>
              <a:rPr sz="1400"/>
              <a:t>I und </a:t>
            </a:r>
            <a:r>
              <a:rPr sz="1400" dirty="0"/>
              <a:t>II (p16-positiv: T1-T3N2; p16-neg.: T1-T2N0)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7920000" cy="173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8.27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err="1"/>
                        <a:t>Konsensbasierte</a:t>
                      </a:r>
                      <a:r>
                        <a:t> 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sz="1000" b="0" i="0" u="none" dirty="0" err="1">
                          <a:latin typeface="Lucida Sans"/>
                        </a:rPr>
                        <a:t>Sofern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eine</a:t>
                      </a:r>
                      <a:r>
                        <a:rPr sz="1000" b="0" i="0" u="none">
                          <a:latin typeface="Lucida Sans"/>
                        </a:rPr>
                        <a:t> adjuvante </a:t>
                      </a:r>
                      <a:r>
                        <a:rPr sz="1000" b="0" i="0" u="none" dirty="0" err="1">
                          <a:latin typeface="Lucida Sans"/>
                        </a:rPr>
                        <a:t>Radiochemotherapie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bei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einem</a:t>
                      </a:r>
                      <a:r>
                        <a:rPr sz="1000" b="0" i="0" u="none" dirty="0">
                          <a:latin typeface="Lucida Sans"/>
                        </a:rPr>
                        <a:t> HPV/p16 </a:t>
                      </a:r>
                      <a:r>
                        <a:rPr sz="1000" b="0" i="0" u="none" dirty="0" err="1">
                          <a:latin typeface="Lucida Sans"/>
                        </a:rPr>
                        <a:t>positiven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negativen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Oropharynxkarzinom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indiziert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ist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 dirty="0" err="1">
                          <a:latin typeface="Lucida Sans"/>
                        </a:rPr>
                        <a:t>sollte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Cisplatin-</a:t>
                      </a:r>
                      <a:r>
                        <a:rPr sz="1000" b="0" i="0" u="none" dirty="0" err="1">
                          <a:latin typeface="Lucida Sans"/>
                        </a:rPr>
                        <a:t>basierte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Chemotherapie</a:t>
                      </a:r>
                      <a:r>
                        <a:rPr sz="1000" b="0" i="0" u="none">
                          <a:latin typeface="Lucida Sans"/>
                        </a:rPr>
                        <a:t> simultan zur </a:t>
                      </a:r>
                      <a:r>
                        <a:rPr sz="1000" b="0" i="0" u="none" dirty="0" err="1">
                          <a:latin typeface="Lucida Sans"/>
                        </a:rPr>
                        <a:t>Radiotherapie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appliziert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Bei </a:t>
                      </a:r>
                      <a:r>
                        <a:rPr sz="1000" b="0" i="0" u="none" dirty="0" err="1">
                          <a:latin typeface="Lucida Sans"/>
                        </a:rPr>
                        <a:t>Patienten</a:t>
                      </a:r>
                      <a:r>
                        <a:rPr sz="1000" b="0" i="0" u="none" dirty="0">
                          <a:latin typeface="Lucida Sans"/>
                        </a:rPr>
                        <a:t>, die z. </a:t>
                      </a:r>
                      <a:r>
                        <a:rPr sz="1000" b="0" i="0" u="none">
                          <a:latin typeface="Lucida Sans"/>
                        </a:rPr>
                        <a:t>B aufgrund </a:t>
                      </a:r>
                      <a:r>
                        <a:rPr sz="1000" b="0" i="0" u="none" dirty="0" err="1">
                          <a:latin typeface="Lucida Sans"/>
                        </a:rPr>
                        <a:t>einer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eingeschränkten</a:t>
                      </a:r>
                      <a:r>
                        <a:rPr sz="1000" b="0" i="0" u="none">
                          <a:latin typeface="Lucida Sans"/>
                        </a:rPr>
                        <a:t> Nierenfunktion </a:t>
                      </a:r>
                      <a:r>
                        <a:rPr sz="1000" b="0" i="0" u="none" dirty="0">
                          <a:latin typeface="Lucida Sans"/>
                        </a:rPr>
                        <a:t>Cisplatin </a:t>
                      </a:r>
                      <a:r>
                        <a:rPr sz="1000" b="0" i="0" u="none" dirty="0" err="1">
                          <a:latin typeface="Lucida Sans"/>
                        </a:rPr>
                        <a:t>nicht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erhalten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können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 dirty="0" err="1">
                          <a:latin typeface="Lucida Sans"/>
                        </a:rPr>
                        <a:t>können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als</a:t>
                      </a:r>
                      <a:r>
                        <a:rPr sz="1000" b="0" i="0" u="none">
                          <a:latin typeface="Lucida Sans"/>
                        </a:rPr>
                        <a:t> simultane </a:t>
                      </a:r>
                      <a:r>
                        <a:rPr sz="1000" b="0" i="0" u="none" dirty="0" err="1">
                          <a:latin typeface="Lucida Sans"/>
                        </a:rPr>
                        <a:t>Systemtherapie</a:t>
                      </a:r>
                      <a:r>
                        <a:rPr sz="1000" b="0" i="0" u="none" dirty="0">
                          <a:latin typeface="Lucida Sans"/>
                        </a:rPr>
                        <a:t> Mitomycin C </a:t>
                      </a:r>
                      <a:r>
                        <a:rPr sz="1000" b="0" i="0" u="none">
                          <a:latin typeface="Lucida Sans"/>
                        </a:rPr>
                        <a:t>+ 5-FU, </a:t>
                      </a:r>
                      <a:r>
                        <a:rPr sz="1000" b="0" i="0" u="none" dirty="0">
                          <a:latin typeface="Lucida Sans"/>
                        </a:rPr>
                        <a:t>Carboplatin </a:t>
                      </a:r>
                      <a:r>
                        <a:rPr sz="1000" b="0" i="0" u="none">
                          <a:latin typeface="Lucida Sans"/>
                        </a:rPr>
                        <a:t>+ 5-FU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Docetaxel </a:t>
                      </a:r>
                      <a:r>
                        <a:rPr sz="1000" b="0" i="0" u="none" dirty="0" err="1">
                          <a:latin typeface="Lucida Sans"/>
                        </a:rPr>
                        <a:t>eingesetzt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t>Starker Konsens</a:t>
                      </a:r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t>017-082OL-1.0-8.27-2024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33135"/>
              </p:ext>
            </p:extLst>
          </p:nvPr>
        </p:nvGraphicFramePr>
        <p:xfrm>
          <a:off x="323528" y="2870201"/>
          <a:ext cx="7920000" cy="127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8.28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err="1"/>
                        <a:t>Konsensbasierte</a:t>
                      </a:r>
                      <a:r>
                        <a:t> 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>
                          <a:latin typeface="Lucida Sans"/>
                        </a:rPr>
                        <a:t>Eine neoadjuvante </a:t>
                      </a:r>
                      <a:r>
                        <a:rPr sz="1000" b="0" i="0" u="none" err="1">
                          <a:latin typeface="Lucida Sans"/>
                        </a:rPr>
                        <a:t>oder</a:t>
                      </a:r>
                      <a:r>
                        <a:rPr sz="1000" b="0" i="0" u="none">
                          <a:latin typeface="Lucida Sans"/>
                        </a:rPr>
                        <a:t> adjuvante </a:t>
                      </a:r>
                      <a:r>
                        <a:rPr sz="1000" b="0" i="0" u="none" dirty="0" err="1">
                          <a:latin typeface="Lucida Sans"/>
                        </a:rPr>
                        <a:t>systemische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bei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primärer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operativer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Therapie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 dirty="0" err="1">
                          <a:latin typeface="Lucida Sans"/>
                        </a:rPr>
                        <a:t>bzw</a:t>
                      </a:r>
                      <a:r>
                        <a:rPr sz="1000" b="0" i="0" u="none" dirty="0">
                          <a:latin typeface="Lucida Sans"/>
                        </a:rPr>
                        <a:t>. </a:t>
                      </a:r>
                      <a:r>
                        <a:rPr sz="1000" b="0" i="0" u="none" dirty="0" err="1">
                          <a:latin typeface="Lucida Sans"/>
                        </a:rPr>
                        <a:t>definitiver</a:t>
                      </a:r>
                      <a:r>
                        <a:rPr sz="1000" b="0" i="0" u="none" dirty="0">
                          <a:latin typeface="Lucida Sans"/>
                        </a:rPr>
                        <a:t> Radio-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Radiochemotherapie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beim</a:t>
                      </a:r>
                      <a:r>
                        <a:rPr sz="1000" b="0" i="0" u="none" dirty="0">
                          <a:latin typeface="Lucida Sans"/>
                        </a:rPr>
                        <a:t> HPV/</a:t>
                      </a:r>
                      <a:r>
                        <a:rPr sz="1000" b="0" i="0" u="none">
                          <a:latin typeface="Lucida Sans"/>
                        </a:rPr>
                        <a:t>p16-</a:t>
                      </a:r>
                      <a:r>
                        <a:rPr sz="1000" b="1" i="0" u="none">
                          <a:latin typeface="Lucida Sans"/>
                        </a:rPr>
                        <a:t>positiven und </a:t>
                      </a:r>
                      <a:r>
                        <a:rPr sz="1000" b="1" i="0" u="none" dirty="0">
                          <a:latin typeface="Lucida Sans"/>
                        </a:rPr>
                        <a:t>-</a:t>
                      </a:r>
                      <a:r>
                        <a:rPr sz="1000" b="1" i="0" u="none" dirty="0" err="1">
                          <a:latin typeface="Lucida Sans"/>
                        </a:rPr>
                        <a:t>negativen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Oropharynxkarzinomen</a:t>
                      </a:r>
                      <a:r>
                        <a:rPr sz="1000" b="0" i="0" u="none">
                          <a:latin typeface="Lucida Sans"/>
                        </a:rPr>
                        <a:t> nur </a:t>
                      </a:r>
                      <a:r>
                        <a:rPr sz="1000" b="0" i="0" u="none" dirty="0" err="1">
                          <a:latin typeface="Lucida Sans"/>
                        </a:rPr>
                        <a:t>innerhalb</a:t>
                      </a:r>
                      <a:r>
                        <a:rPr sz="1000" b="0" i="0" u="none" dirty="0">
                          <a:latin typeface="Lucida Sans"/>
                        </a:rPr>
                        <a:t> von </a:t>
                      </a:r>
                      <a:r>
                        <a:rPr sz="1000" b="0" i="0" u="none" err="1">
                          <a:latin typeface="Lucida Sans"/>
                        </a:rPr>
                        <a:t>klinischen</a:t>
                      </a:r>
                      <a:r>
                        <a:rPr sz="1000" b="0" i="0" u="none">
                          <a:latin typeface="Lucida Sans"/>
                        </a:rPr>
                        <a:t> Studien </a:t>
                      </a:r>
                      <a:r>
                        <a:rPr sz="1000" b="0" i="0" u="none" dirty="0" err="1">
                          <a:latin typeface="Lucida Sans"/>
                        </a:rPr>
                        <a:t>erfolgen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017-082OL-1.0-8.28-2024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44F8F4E-B645-75F4-12DF-34BADF9B9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1946920"/>
          </a:xfrm>
        </p:spPr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8</a:t>
            </a:r>
            <a:r>
              <a:rPr sz="2400"/>
              <a:t>: Behandlungsempfehlungen </a:t>
            </a:r>
            <a:r>
              <a:rPr sz="2400" dirty="0"/>
              <a:t>in der </a:t>
            </a:r>
            <a:r>
              <a:rPr sz="2400" dirty="0" err="1"/>
              <a:t>Primärtherapie</a:t>
            </a:r>
            <a:r>
              <a:rPr sz="2400" dirty="0"/>
              <a:t> des </a:t>
            </a:r>
            <a:r>
              <a:rPr sz="2400"/>
              <a:t>Oro- und </a:t>
            </a:r>
            <a:r>
              <a:rPr sz="2400" err="1"/>
              <a:t>Hypopharynxkarzinoms</a:t>
            </a:r>
            <a:r>
              <a:rPr sz="2400"/>
              <a:t> unter Berücksichtigung </a:t>
            </a:r>
            <a:r>
              <a:rPr sz="2400" dirty="0" err="1"/>
              <a:t>Effektivität</a:t>
            </a:r>
            <a:r>
              <a:rPr sz="2400"/>
              <a:t>, Funktionalität und Lebensqualität</a:t>
            </a:r>
            <a:endParaRPr sz="2400" dirty="0"/>
          </a:p>
          <a:p>
            <a:br>
              <a:rPr lang="de-DE" sz="1400" dirty="0"/>
            </a:br>
            <a:r>
              <a:rPr sz="1400" dirty="0" err="1"/>
              <a:t>Kapitel</a:t>
            </a:r>
            <a:r>
              <a:rPr sz="1400" dirty="0"/>
              <a:t> 8.1: Oropharynx-</a:t>
            </a:r>
            <a:r>
              <a:rPr sz="1400" dirty="0" err="1"/>
              <a:t>Karzinome</a:t>
            </a:r>
            <a:r>
              <a:rPr sz="1400" dirty="0"/>
              <a:t> </a:t>
            </a:r>
            <a:r>
              <a:rPr sz="1400"/>
              <a:t>der UICC </a:t>
            </a:r>
            <a:r>
              <a:rPr sz="1400" dirty="0" err="1"/>
              <a:t>Stadien</a:t>
            </a:r>
            <a:r>
              <a:rPr sz="1400" dirty="0"/>
              <a:t> </a:t>
            </a:r>
            <a:r>
              <a:rPr sz="1400"/>
              <a:t>I und </a:t>
            </a:r>
            <a:r>
              <a:rPr sz="1400" dirty="0"/>
              <a:t>II (p16-positiv: T1-T3N2; p16-neg.: T1-T2N0)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1586880"/>
          </a:xfrm>
        </p:spPr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8</a:t>
            </a:r>
            <a:r>
              <a:rPr sz="2400"/>
              <a:t>: Behandlungsempfehlungen </a:t>
            </a:r>
            <a:r>
              <a:rPr sz="2400" dirty="0"/>
              <a:t>in der </a:t>
            </a:r>
            <a:r>
              <a:rPr sz="2400" dirty="0" err="1"/>
              <a:t>Primärtherapie</a:t>
            </a:r>
            <a:r>
              <a:rPr sz="2400" dirty="0"/>
              <a:t> des </a:t>
            </a:r>
            <a:r>
              <a:rPr sz="2400"/>
              <a:t>Oro- und </a:t>
            </a:r>
            <a:r>
              <a:rPr sz="2400" err="1"/>
              <a:t>Hypopharynxkarzinoms</a:t>
            </a:r>
            <a:r>
              <a:rPr sz="2400"/>
              <a:t> unter Berücksichtigung </a:t>
            </a:r>
            <a:r>
              <a:rPr sz="2400" dirty="0" err="1"/>
              <a:t>Effektivität</a:t>
            </a:r>
            <a:r>
              <a:rPr sz="2400"/>
              <a:t>, Funktionalität und Lebensqualität</a:t>
            </a:r>
            <a:endParaRPr sz="2400" dirty="0"/>
          </a:p>
          <a:p>
            <a:br>
              <a:rPr lang="de-DE" sz="1400" dirty="0"/>
            </a:br>
            <a:r>
              <a:rPr sz="1400" dirty="0" err="1"/>
              <a:t>Kapitel</a:t>
            </a:r>
            <a:r>
              <a:rPr sz="1400" dirty="0"/>
              <a:t> 8.2: Oropharynx-</a:t>
            </a:r>
            <a:r>
              <a:rPr sz="1400" dirty="0" err="1"/>
              <a:t>Karzinome</a:t>
            </a:r>
            <a:r>
              <a:rPr sz="1400" dirty="0"/>
              <a:t> in </a:t>
            </a:r>
            <a:r>
              <a:rPr sz="1400"/>
              <a:t>den UICC </a:t>
            </a:r>
            <a:r>
              <a:rPr sz="1400" dirty="0" err="1"/>
              <a:t>Stadien</a:t>
            </a:r>
            <a:r>
              <a:rPr sz="1400" dirty="0"/>
              <a:t> III p16-positiv:T1N3 - T4</a:t>
            </a:r>
            <a:r>
              <a:rPr sz="1400"/>
              <a:t>; Stadium III und </a:t>
            </a:r>
            <a:r>
              <a:rPr sz="1400" dirty="0"/>
              <a:t>IV-A, -B p16-neg.: T3-TxN3, M0)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676753"/>
              </p:ext>
            </p:extLst>
          </p:nvPr>
        </p:nvGraphicFramePr>
        <p:xfrm>
          <a:off x="235372" y="2602508"/>
          <a:ext cx="7920000" cy="214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8.29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Evidenzbasiertes Statement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ST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Es </a:t>
                      </a:r>
                      <a:r>
                        <a:rPr sz="1000" b="0" i="0" u="none" dirty="0" err="1">
                          <a:latin typeface="Lucida Sans"/>
                        </a:rPr>
                        <a:t>gibt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Hinweise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 dirty="0" err="1">
                          <a:latin typeface="Lucida Sans"/>
                        </a:rPr>
                        <a:t>dass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Patienten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HPV/p16-positiven </a:t>
                      </a:r>
                      <a:r>
                        <a:rPr sz="1000" b="0" i="0" u="none" dirty="0" err="1">
                          <a:latin typeface="Lucida Sans"/>
                        </a:rPr>
                        <a:t>Oropharynxkarzinomen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Stadien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>
                          <a:latin typeface="Lucida Sans"/>
                        </a:rPr>
                        <a:t>III (UICC </a:t>
                      </a:r>
                      <a:r>
                        <a:rPr sz="1000" b="0" i="0" u="none" dirty="0">
                          <a:latin typeface="Lucida Sans"/>
                        </a:rPr>
                        <a:t>8</a:t>
                      </a:r>
                      <a:r>
                        <a:rPr sz="1000" b="0" i="0" u="none">
                          <a:latin typeface="Lucida Sans"/>
                        </a:rPr>
                        <a:t>. Ausgabe</a:t>
                      </a:r>
                      <a:r>
                        <a:rPr sz="1000" b="0" i="0" u="none" dirty="0">
                          <a:latin typeface="Lucida Sans"/>
                        </a:rPr>
                        <a:t>) </a:t>
                      </a:r>
                      <a:r>
                        <a:rPr sz="1000" b="0" i="0" u="none" dirty="0" err="1">
                          <a:latin typeface="Lucida Sans"/>
                        </a:rPr>
                        <a:t>nach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primär</a:t>
                      </a:r>
                      <a:r>
                        <a:rPr sz="1000" b="0" i="0" u="none">
                          <a:latin typeface="Lucida Sans"/>
                        </a:rPr>
                        <a:t> chirurgischen </a:t>
                      </a:r>
                      <a:r>
                        <a:rPr sz="1000" b="0" i="0" u="none" dirty="0" err="1">
                          <a:latin typeface="Lucida Sans"/>
                        </a:rPr>
                        <a:t>Therapie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 dirty="0" err="1">
                          <a:latin typeface="Lucida Sans"/>
                        </a:rPr>
                        <a:t>gefolgt</a:t>
                      </a:r>
                      <a:r>
                        <a:rPr sz="1000" b="0" i="0" u="none" dirty="0">
                          <a:latin typeface="Lucida Sans"/>
                        </a:rPr>
                        <a:t> von </a:t>
                      </a:r>
                      <a:r>
                        <a:rPr sz="1000" b="0" i="0" u="none" err="1">
                          <a:latin typeface="Lucida Sans"/>
                        </a:rPr>
                        <a:t>einer</a:t>
                      </a:r>
                      <a:r>
                        <a:rPr sz="1000" b="0" i="0" u="none">
                          <a:latin typeface="Lucida Sans"/>
                        </a:rPr>
                        <a:t> adjuvanten </a:t>
                      </a:r>
                      <a:r>
                        <a:rPr sz="1000" b="0" i="0" u="none" dirty="0">
                          <a:latin typeface="Lucida Sans"/>
                        </a:rPr>
                        <a:t>Radio-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Radiochemotherapie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 dirty="0" err="1">
                          <a:latin typeface="Lucida Sans"/>
                        </a:rPr>
                        <a:t>im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Vergleich</a:t>
                      </a:r>
                      <a:r>
                        <a:rPr sz="1000" b="0" i="0" u="none">
                          <a:latin typeface="Lucida Sans"/>
                        </a:rPr>
                        <a:t> zu </a:t>
                      </a:r>
                      <a:r>
                        <a:rPr sz="1000" b="0" i="0" u="none" dirty="0" err="1">
                          <a:latin typeface="Lucida Sans"/>
                        </a:rPr>
                        <a:t>einer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primären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Radiochemotherapie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besseres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Gesamtüberleben</a:t>
                      </a:r>
                      <a:r>
                        <a:rPr sz="1000" b="0" i="0" u="none">
                          <a:latin typeface="Lucida Sans"/>
                        </a:rPr>
                        <a:t> und </a:t>
                      </a:r>
                      <a:r>
                        <a:rPr sz="1000" b="0" i="0" u="none" dirty="0" err="1">
                          <a:latin typeface="Lucida Sans"/>
                        </a:rPr>
                        <a:t>rückfallfreies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Überleben</a:t>
                      </a:r>
                      <a:r>
                        <a:rPr sz="1000" b="0" i="0" u="none">
                          <a:latin typeface="Lucida Sans"/>
                        </a:rPr>
                        <a:t> aufweisen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Level of Evidence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>
                          <a:latin typeface="Lucida Sans"/>
                        </a:rPr>
                        <a:t>⊕⊕⊝⊝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Literatur</a:t>
                      </a:r>
                      <a:endParaRPr dirty="0"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>
                          <a:solidFill>
                            <a:srgbClr val="F7BF66"/>
                          </a:solidFill>
                          <a:hlinkClick r:id="rId2"/>
                        </a:rPr>
                        <a:t>[Cheraghlou,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2"/>
                        </a:rPr>
                        <a:t>S 2018]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3"/>
                        </a:rPr>
                        <a:t>[Kamran, SC 2018]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017-082OL-1.0-8.29-2024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4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1730896"/>
          </a:xfrm>
        </p:spPr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8</a:t>
            </a:r>
            <a:r>
              <a:rPr sz="2400"/>
              <a:t>: Behandlungsempfehlungen </a:t>
            </a:r>
            <a:r>
              <a:rPr sz="2400" dirty="0"/>
              <a:t>in der </a:t>
            </a:r>
            <a:r>
              <a:rPr sz="2400" dirty="0" err="1"/>
              <a:t>Primärtherapie</a:t>
            </a:r>
            <a:r>
              <a:rPr sz="2400" dirty="0"/>
              <a:t> des </a:t>
            </a:r>
            <a:r>
              <a:rPr sz="2400"/>
              <a:t>Oro- und </a:t>
            </a:r>
            <a:r>
              <a:rPr sz="2400" err="1"/>
              <a:t>Hypopharynxkarzinoms</a:t>
            </a:r>
            <a:r>
              <a:rPr sz="2400"/>
              <a:t> unter Berücksichtigung </a:t>
            </a:r>
            <a:r>
              <a:rPr sz="2400" dirty="0" err="1"/>
              <a:t>Effektivität</a:t>
            </a:r>
            <a:r>
              <a:rPr sz="2400"/>
              <a:t>, Funktionalität und Lebensqualität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8.2: Oropharynx-</a:t>
            </a:r>
            <a:r>
              <a:rPr sz="1400" dirty="0" err="1"/>
              <a:t>Karzinome</a:t>
            </a:r>
            <a:r>
              <a:rPr sz="1400" dirty="0"/>
              <a:t> in </a:t>
            </a:r>
            <a:r>
              <a:rPr sz="1400"/>
              <a:t>den UICC </a:t>
            </a:r>
            <a:r>
              <a:rPr sz="1400" dirty="0" err="1"/>
              <a:t>Stadien</a:t>
            </a:r>
            <a:r>
              <a:rPr sz="1400" dirty="0"/>
              <a:t> III p16-positiv:T1N3 - T4</a:t>
            </a:r>
            <a:r>
              <a:rPr sz="1400"/>
              <a:t>; Stadium III und </a:t>
            </a:r>
            <a:r>
              <a:rPr sz="1400" dirty="0"/>
              <a:t>IV-A, -B p16-neg.: T3-TxN3, M0)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06233"/>
              </p:ext>
            </p:extLst>
          </p:nvPr>
        </p:nvGraphicFramePr>
        <p:xfrm>
          <a:off x="346556" y="2804401"/>
          <a:ext cx="7920000" cy="229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8.30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err="1"/>
                        <a:t>Evidenzbasierte</a:t>
                      </a:r>
                      <a:r>
                        <a:t> 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/>
                      </a:pPr>
                      <a:r>
                        <a:t>Empfehlungsgrad</a:t>
                      </a:r>
                      <a:endParaRPr dirty="0"/>
                    </a:p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B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sz="1000" b="0" i="0" u="none" dirty="0" err="1">
                          <a:latin typeface="Lucida Sans"/>
                        </a:rPr>
                        <a:t>Patienten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HPV/p16-positiven </a:t>
                      </a:r>
                      <a:r>
                        <a:rPr sz="1000" b="0" i="0" u="none" dirty="0" err="1">
                          <a:latin typeface="Lucida Sans"/>
                        </a:rPr>
                        <a:t>im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Stadien</a:t>
                      </a:r>
                      <a:r>
                        <a:rPr sz="1000" b="0" i="0" u="none" dirty="0">
                          <a:latin typeface="Lucida Sans"/>
                        </a:rPr>
                        <a:t> III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-</a:t>
                      </a:r>
                      <a:r>
                        <a:rPr sz="1000" b="0" i="0" u="none" err="1">
                          <a:latin typeface="Lucida Sans"/>
                        </a:rPr>
                        <a:t>negativen</a:t>
                      </a:r>
                      <a:r>
                        <a:rPr sz="1000" b="0" i="0" u="none">
                          <a:latin typeface="Lucida Sans"/>
                        </a:rPr>
                        <a:t> Stadium </a:t>
                      </a:r>
                      <a:r>
                        <a:rPr sz="1000" b="0" i="0" u="none" dirty="0">
                          <a:latin typeface="Lucida Sans"/>
                        </a:rPr>
                        <a:t>III-</a:t>
                      </a:r>
                      <a:r>
                        <a:rPr sz="1000" b="0" i="0" u="none" dirty="0" err="1">
                          <a:latin typeface="Lucida Sans"/>
                        </a:rPr>
                        <a:t>IVb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Oropharynxkarzinomen</a:t>
                      </a:r>
                      <a:r>
                        <a:rPr sz="1000" b="0" i="0" u="none">
                          <a:latin typeface="Lucida Sans"/>
                        </a:rPr>
                        <a:t> (UICC </a:t>
                      </a:r>
                      <a:r>
                        <a:rPr sz="1000" b="0" i="0" u="none" dirty="0">
                          <a:latin typeface="Lucida Sans"/>
                        </a:rPr>
                        <a:t>8</a:t>
                      </a:r>
                      <a:r>
                        <a:rPr sz="1000" b="0" i="0" u="none">
                          <a:latin typeface="Lucida Sans"/>
                        </a:rPr>
                        <a:t>. Ausgabe</a:t>
                      </a:r>
                      <a:r>
                        <a:rPr sz="1000" b="0" i="0" u="none" dirty="0">
                          <a:latin typeface="Lucida Sans"/>
                        </a:rPr>
                        <a:t>) </a:t>
                      </a:r>
                      <a:r>
                        <a:rPr sz="1000" b="0" i="0" u="none" dirty="0" err="1">
                          <a:latin typeface="Lucida Sans"/>
                        </a:rPr>
                        <a:t>sollten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primär</a:t>
                      </a:r>
                      <a:r>
                        <a:rPr sz="1000" b="0" i="0" u="none">
                          <a:latin typeface="Lucida Sans"/>
                        </a:rPr>
                        <a:t> chirurgischen </a:t>
                      </a:r>
                      <a:r>
                        <a:rPr sz="1000" b="0" i="0" u="none" dirty="0" err="1">
                          <a:latin typeface="Lucida Sans"/>
                        </a:rPr>
                        <a:t>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gefolgt</a:t>
                      </a:r>
                      <a:r>
                        <a:rPr sz="1000" b="0" i="0" u="none" dirty="0">
                          <a:latin typeface="Lucida Sans"/>
                        </a:rPr>
                        <a:t> von </a:t>
                      </a:r>
                      <a:r>
                        <a:rPr sz="1000" b="0" i="0" u="none" err="1">
                          <a:latin typeface="Lucida Sans"/>
                        </a:rPr>
                        <a:t>einer</a:t>
                      </a:r>
                      <a:r>
                        <a:rPr sz="1000" b="0" i="0" u="none">
                          <a:latin typeface="Lucida Sans"/>
                        </a:rPr>
                        <a:t> adjuvanten </a:t>
                      </a:r>
                      <a:r>
                        <a:rPr sz="1000" b="0" i="0" u="none" dirty="0">
                          <a:latin typeface="Lucida Sans"/>
                        </a:rPr>
                        <a:t>Radio-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Radiochemotherapie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therapiert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 dirty="0" err="1">
                          <a:latin typeface="Lucida Sans"/>
                        </a:rPr>
                        <a:t>sofern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ein</a:t>
                      </a:r>
                      <a:r>
                        <a:rPr sz="1000" b="0" i="0" u="none">
                          <a:latin typeface="Lucida Sans"/>
                        </a:rPr>
                        <a:t> gutes funktionelles </a:t>
                      </a:r>
                      <a:r>
                        <a:rPr sz="1000" b="0" i="0" u="none" err="1">
                          <a:latin typeface="Lucida Sans"/>
                        </a:rPr>
                        <a:t>Ergebnis</a:t>
                      </a:r>
                      <a:r>
                        <a:rPr sz="1000" b="0" i="0" u="none">
                          <a:latin typeface="Lucida Sans"/>
                        </a:rPr>
                        <a:t> und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R0 </a:t>
                      </a:r>
                      <a:r>
                        <a:rPr sz="1000" b="0" i="0" u="none" dirty="0" err="1">
                          <a:latin typeface="Lucida Sans"/>
                        </a:rPr>
                        <a:t>Resektion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wahrscheinlich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erreichbar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sind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 err="1">
                          <a:latin typeface="Lucida Sans"/>
                        </a:rPr>
                        <a:t>Ansonsten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diese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Patienten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primäre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Radiochemotherapie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erhalten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Level of Evidence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>
                          <a:latin typeface="Lucida Sans"/>
                        </a:rPr>
                        <a:t>⊕⊕⊝⊝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Literatur</a:t>
                      </a:r>
                      <a:endParaRPr dirty="0"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>
                          <a:solidFill>
                            <a:srgbClr val="F7BF66"/>
                          </a:solidFill>
                          <a:hlinkClick r:id="rId2"/>
                        </a:rPr>
                        <a:t>[Cheraghlou,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2"/>
                        </a:rPr>
                        <a:t>S 2018]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3"/>
                        </a:rPr>
                        <a:t>[Ko, HC 2017]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017-082OL-1.0-8.30-2024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4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C07464-CC17-FDEE-F6A0-0D41FE0FA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Evidenzgradierung </a:t>
            </a:r>
            <a:r>
              <a:rPr lang="de-DE" dirty="0"/>
              <a:t>nach Oxford 2011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7A67736A-4A2C-A39F-B6D0-E94DA71470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763113"/>
              </p:ext>
            </p:extLst>
          </p:nvPr>
        </p:nvGraphicFramePr>
        <p:xfrm>
          <a:off x="323528" y="1535648"/>
          <a:ext cx="8496946" cy="4828339"/>
        </p:xfrm>
        <a:graphic>
          <a:graphicData uri="http://schemas.openxmlformats.org/drawingml/2006/table">
            <a:tbl>
              <a:tblPr/>
              <a:tblGrid>
                <a:gridCol w="1509974">
                  <a:extLst>
                    <a:ext uri="{9D8B030D-6E8A-4147-A177-3AD203B41FA5}">
                      <a16:colId xmlns:a16="http://schemas.microsoft.com/office/drawing/2014/main" val="477418651"/>
                    </a:ext>
                  </a:extLst>
                </a:gridCol>
                <a:gridCol w="1509974">
                  <a:extLst>
                    <a:ext uri="{9D8B030D-6E8A-4147-A177-3AD203B41FA5}">
                      <a16:colId xmlns:a16="http://schemas.microsoft.com/office/drawing/2014/main" val="347742915"/>
                    </a:ext>
                  </a:extLst>
                </a:gridCol>
                <a:gridCol w="1518910">
                  <a:extLst>
                    <a:ext uri="{9D8B030D-6E8A-4147-A177-3AD203B41FA5}">
                      <a16:colId xmlns:a16="http://schemas.microsoft.com/office/drawing/2014/main" val="1360062346"/>
                    </a:ext>
                  </a:extLst>
                </a:gridCol>
                <a:gridCol w="1769080">
                  <a:extLst>
                    <a:ext uri="{9D8B030D-6E8A-4147-A177-3AD203B41FA5}">
                      <a16:colId xmlns:a16="http://schemas.microsoft.com/office/drawing/2014/main" val="1666071900"/>
                    </a:ext>
                  </a:extLst>
                </a:gridCol>
                <a:gridCol w="1125775">
                  <a:extLst>
                    <a:ext uri="{9D8B030D-6E8A-4147-A177-3AD203B41FA5}">
                      <a16:colId xmlns:a16="http://schemas.microsoft.com/office/drawing/2014/main" val="3613647151"/>
                    </a:ext>
                  </a:extLst>
                </a:gridCol>
                <a:gridCol w="1063233">
                  <a:extLst>
                    <a:ext uri="{9D8B030D-6E8A-4147-A177-3AD203B41FA5}">
                      <a16:colId xmlns:a16="http://schemas.microsoft.com/office/drawing/2014/main" val="1409370792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r>
                        <a:rPr lang="de-DE" sz="700" b="1" dirty="0">
                          <a:effectLst/>
                        </a:rPr>
                        <a:t>Frage</a:t>
                      </a:r>
                      <a:endParaRPr lang="de-DE" sz="700" dirty="0">
                        <a:effectLst/>
                      </a:endParaRPr>
                    </a:p>
                  </a:txBody>
                  <a:tcPr marL="52397" marR="8383" marT="4192" marB="419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700" b="1" dirty="0">
                          <a:effectLst/>
                        </a:rPr>
                        <a:t>Level 1</a:t>
                      </a:r>
                      <a:endParaRPr lang="de-DE" sz="700" dirty="0">
                        <a:effectLst/>
                      </a:endParaRPr>
                    </a:p>
                  </a:txBody>
                  <a:tcPr marL="52397" marR="8383" marT="4192" marB="419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700" b="1" dirty="0">
                          <a:effectLst/>
                        </a:rPr>
                        <a:t>Level 2 </a:t>
                      </a:r>
                      <a:endParaRPr lang="de-DE" sz="700" dirty="0">
                        <a:effectLst/>
                      </a:endParaRPr>
                    </a:p>
                  </a:txBody>
                  <a:tcPr marL="52397" marR="8383" marT="4192" marB="419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700" b="1" dirty="0">
                          <a:effectLst/>
                        </a:rPr>
                        <a:t>Level 3 </a:t>
                      </a:r>
                      <a:endParaRPr lang="de-DE" sz="700" dirty="0">
                        <a:effectLst/>
                      </a:endParaRPr>
                    </a:p>
                  </a:txBody>
                  <a:tcPr marL="52397" marR="8383" marT="4192" marB="419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700" b="1" dirty="0">
                          <a:effectLst/>
                        </a:rPr>
                        <a:t>Level 4</a:t>
                      </a:r>
                      <a:endParaRPr lang="de-DE" sz="700" dirty="0">
                        <a:effectLst/>
                      </a:endParaRPr>
                    </a:p>
                  </a:txBody>
                  <a:tcPr marL="52397" marR="8383" marT="4192" marB="419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700" b="1" dirty="0">
                          <a:effectLst/>
                        </a:rPr>
                        <a:t>Level 5</a:t>
                      </a:r>
                      <a:endParaRPr lang="de-DE" sz="700" dirty="0">
                        <a:effectLst/>
                      </a:endParaRPr>
                    </a:p>
                  </a:txBody>
                  <a:tcPr marL="52397" marR="8383" marT="4192" marB="419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310343"/>
                  </a:ext>
                </a:extLst>
              </a:tr>
              <a:tr h="410791">
                <a:tc>
                  <a:txBody>
                    <a:bodyPr/>
                    <a:lstStyle/>
                    <a:p>
                      <a:r>
                        <a:rPr lang="de-DE" sz="700" dirty="0">
                          <a:effectLst/>
                        </a:rPr>
                        <a:t>Wie verbreitet ist das Problem?</a:t>
                      </a:r>
                    </a:p>
                  </a:txBody>
                  <a:tcPr marL="52397" marR="8383" marT="4192" marB="419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700">
                          <a:effectLst/>
                        </a:rPr>
                        <a:t>Lokale und aktuelle Zufallsstichprobe oder Zählung (Vollerhebung</a:t>
                      </a:r>
                      <a:r>
                        <a:rPr lang="de-DE" sz="700" dirty="0">
                          <a:effectLst/>
                        </a:rPr>
                        <a:t>)</a:t>
                      </a:r>
                    </a:p>
                  </a:txBody>
                  <a:tcPr marL="52397" marR="8383" marT="4192" marB="419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700" dirty="0">
                          <a:effectLst/>
                        </a:rPr>
                        <a:t>Systematische Übersichtsarbeit </a:t>
                      </a:r>
                      <a:r>
                        <a:rPr lang="de-DE" sz="700">
                          <a:effectLst/>
                        </a:rPr>
                        <a:t>von Erhebungen</a:t>
                      </a:r>
                      <a:r>
                        <a:rPr lang="de-DE" sz="700" dirty="0">
                          <a:effectLst/>
                        </a:rPr>
                        <a:t>, </a:t>
                      </a:r>
                      <a:r>
                        <a:rPr lang="de-DE" sz="700">
                          <a:effectLst/>
                        </a:rPr>
                        <a:t>die auf </a:t>
                      </a:r>
                      <a:r>
                        <a:rPr lang="de-DE" sz="700" dirty="0">
                          <a:effectLst/>
                        </a:rPr>
                        <a:t>die </a:t>
                      </a:r>
                      <a:r>
                        <a:rPr lang="de-DE" sz="700">
                          <a:effectLst/>
                        </a:rPr>
                        <a:t>lokalen Umstände </a:t>
                      </a:r>
                      <a:r>
                        <a:rPr lang="de-DE" sz="700" dirty="0">
                          <a:effectLst/>
                        </a:rPr>
                        <a:t>übertragen werden können</a:t>
                      </a:r>
                    </a:p>
                  </a:txBody>
                  <a:tcPr marL="52397" marR="8383" marT="4192" marB="419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700">
                          <a:effectLst/>
                        </a:rPr>
                        <a:t>Lokale Erhebung</a:t>
                      </a:r>
                      <a:r>
                        <a:rPr lang="de-DE" sz="700" dirty="0">
                          <a:effectLst/>
                        </a:rPr>
                        <a:t>, die </a:t>
                      </a:r>
                      <a:r>
                        <a:rPr lang="de-DE" sz="700">
                          <a:effectLst/>
                        </a:rPr>
                        <a:t>nicht auf einer Zufallsstichprobe </a:t>
                      </a:r>
                      <a:r>
                        <a:rPr lang="de-DE" sz="700" dirty="0">
                          <a:effectLst/>
                        </a:rPr>
                        <a:t>basiert</a:t>
                      </a:r>
                    </a:p>
                  </a:txBody>
                  <a:tcPr marL="52397" marR="8383" marT="4192" marB="419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700" dirty="0">
                          <a:effectLst/>
                        </a:rPr>
                        <a:t>Fallserie</a:t>
                      </a:r>
                    </a:p>
                  </a:txBody>
                  <a:tcPr marL="52397" marR="8383" marT="4192" marB="419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700" dirty="0">
                          <a:effectLst/>
                        </a:rPr>
                        <a:t>Nicht anwendbar</a:t>
                      </a:r>
                    </a:p>
                  </a:txBody>
                  <a:tcPr marL="52397" marR="8383" marT="4192" marB="419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864184"/>
                  </a:ext>
                </a:extLst>
              </a:tr>
              <a:tr h="639776">
                <a:tc>
                  <a:txBody>
                    <a:bodyPr/>
                    <a:lstStyle/>
                    <a:p>
                      <a:r>
                        <a:rPr lang="de-DE" sz="700" dirty="0">
                          <a:effectLst/>
                        </a:rPr>
                        <a:t>Ist dieser diagnostische oder kontrollierende </a:t>
                      </a:r>
                      <a:r>
                        <a:rPr lang="de-DE" sz="700">
                          <a:effectLst/>
                        </a:rPr>
                        <a:t>Test genau? </a:t>
                      </a:r>
                      <a:r>
                        <a:rPr lang="de-DE" sz="700" dirty="0">
                          <a:effectLst/>
                        </a:rPr>
                        <a:t>(Diagnose)</a:t>
                      </a:r>
                    </a:p>
                  </a:txBody>
                  <a:tcPr marL="52397" marR="8383" marT="4192" marB="419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700" dirty="0">
                          <a:effectLst/>
                        </a:rPr>
                        <a:t>Systematische Übersichtsarbeit </a:t>
                      </a:r>
                      <a:r>
                        <a:rPr lang="de-DE" sz="700">
                          <a:effectLst/>
                        </a:rPr>
                        <a:t>von Querschnittsstudien mit durchgehend </a:t>
                      </a:r>
                      <a:r>
                        <a:rPr lang="de-DE" sz="700" dirty="0">
                          <a:effectLst/>
                        </a:rPr>
                        <a:t>angewandtem </a:t>
                      </a:r>
                      <a:r>
                        <a:rPr lang="de-DE" sz="700">
                          <a:effectLst/>
                        </a:rPr>
                        <a:t>Referenzstandard und Verblindung</a:t>
                      </a:r>
                      <a:endParaRPr lang="de-DE" sz="700" dirty="0">
                        <a:effectLst/>
                      </a:endParaRPr>
                    </a:p>
                  </a:txBody>
                  <a:tcPr marL="52397" marR="8383" marT="4192" marB="419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700">
                          <a:effectLst/>
                        </a:rPr>
                        <a:t>Einzelne Querschnittsstudie mit durchgehend </a:t>
                      </a:r>
                      <a:r>
                        <a:rPr lang="de-DE" sz="700" dirty="0">
                          <a:effectLst/>
                        </a:rPr>
                        <a:t>angewandtem </a:t>
                      </a:r>
                      <a:r>
                        <a:rPr lang="de-DE" sz="700">
                          <a:effectLst/>
                        </a:rPr>
                        <a:t>Referenzstandard und Verblindung</a:t>
                      </a:r>
                      <a:endParaRPr lang="de-DE" sz="700" dirty="0">
                        <a:effectLst/>
                      </a:endParaRPr>
                    </a:p>
                  </a:txBody>
                  <a:tcPr marL="52397" marR="8383" marT="4192" marB="419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700">
                          <a:effectLst/>
                        </a:rPr>
                        <a:t>Nicht-konsekutive Studie oder Studie </a:t>
                      </a:r>
                      <a:r>
                        <a:rPr lang="de-DE" sz="700" dirty="0">
                          <a:effectLst/>
                        </a:rPr>
                        <a:t>ohne angewandten Referenz-standard</a:t>
                      </a:r>
                    </a:p>
                  </a:txBody>
                  <a:tcPr marL="52397" marR="8383" marT="4192" marB="419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700">
                          <a:effectLst/>
                        </a:rPr>
                        <a:t>Fall-Kontroll-Studie oder Studie mit ungeeignetem </a:t>
                      </a:r>
                      <a:r>
                        <a:rPr lang="de-DE" sz="700" dirty="0">
                          <a:effectLst/>
                        </a:rPr>
                        <a:t>oder </a:t>
                      </a:r>
                      <a:r>
                        <a:rPr lang="de-DE" sz="700">
                          <a:effectLst/>
                        </a:rPr>
                        <a:t>nicht unabhängigem </a:t>
                      </a:r>
                      <a:r>
                        <a:rPr lang="de-DE" sz="700" dirty="0">
                          <a:effectLst/>
                        </a:rPr>
                        <a:t>Referenz-standard</a:t>
                      </a:r>
                    </a:p>
                  </a:txBody>
                  <a:tcPr marL="52397" marR="8383" marT="4192" marB="419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700">
                          <a:effectLst/>
                        </a:rPr>
                        <a:t>Expertenmeinung basierend auf pathophysiologischen Überlegungen</a:t>
                      </a:r>
                      <a:endParaRPr lang="de-DE" sz="700" dirty="0">
                        <a:effectLst/>
                      </a:endParaRPr>
                    </a:p>
                  </a:txBody>
                  <a:tcPr marL="52397" marR="8383" marT="4192" marB="419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215074"/>
                  </a:ext>
                </a:extLst>
              </a:tr>
              <a:tr h="786010">
                <a:tc>
                  <a:txBody>
                    <a:bodyPr/>
                    <a:lstStyle/>
                    <a:p>
                      <a:r>
                        <a:rPr lang="de-DE" sz="700">
                          <a:effectLst/>
                        </a:rPr>
                        <a:t>Was würde passieren, wenn wir keine Therapie anwenden würden? (Prognose)</a:t>
                      </a:r>
                    </a:p>
                  </a:txBody>
                  <a:tcPr marL="52397" marR="8383" marT="4192" marB="419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700">
                          <a:effectLst/>
                        </a:rPr>
                        <a:t>Expertenmeinung basierend auf pathophysio-logischen Überlegungen</a:t>
                      </a:r>
                      <a:endParaRPr lang="de-DE" sz="700" dirty="0">
                        <a:effectLst/>
                      </a:endParaRPr>
                    </a:p>
                  </a:txBody>
                  <a:tcPr marL="52397" marR="8383" marT="4192" marB="419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700">
                          <a:effectLst/>
                        </a:rPr>
                        <a:t>Einzelne Kohortenstudie </a:t>
                      </a:r>
                      <a:r>
                        <a:rPr lang="de-DE" sz="700" dirty="0">
                          <a:effectLst/>
                        </a:rPr>
                        <a:t>von Patienten </a:t>
                      </a:r>
                      <a:r>
                        <a:rPr lang="de-DE" sz="700">
                          <a:effectLst/>
                        </a:rPr>
                        <a:t>im Anfangsstadium der Erkrankung </a:t>
                      </a:r>
                      <a:r>
                        <a:rPr lang="de-DE" sz="700" dirty="0">
                          <a:effectLst/>
                        </a:rPr>
                        <a:t>(Inception </a:t>
                      </a:r>
                      <a:r>
                        <a:rPr lang="de-DE" sz="700" err="1">
                          <a:effectLst/>
                        </a:rPr>
                        <a:t>cohort</a:t>
                      </a:r>
                      <a:r>
                        <a:rPr lang="de-DE" sz="700">
                          <a:effectLst/>
                        </a:rPr>
                        <a:t> study</a:t>
                      </a:r>
                      <a:r>
                        <a:rPr lang="de-DE" sz="700" dirty="0">
                          <a:effectLst/>
                        </a:rPr>
                        <a:t>)</a:t>
                      </a:r>
                    </a:p>
                  </a:txBody>
                  <a:tcPr marL="52397" marR="8383" marT="4192" marB="419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700">
                          <a:effectLst/>
                        </a:rPr>
                        <a:t>Kohortenstudie </a:t>
                      </a:r>
                      <a:r>
                        <a:rPr lang="de-DE" sz="700" dirty="0">
                          <a:effectLst/>
                        </a:rPr>
                        <a:t>oder Kontrollarm einer </a:t>
                      </a:r>
                      <a:r>
                        <a:rPr lang="de-DE" sz="700">
                          <a:effectLst/>
                        </a:rPr>
                        <a:t>randomisierten Studie</a:t>
                      </a:r>
                      <a:endParaRPr lang="de-DE" sz="700" dirty="0">
                        <a:effectLst/>
                      </a:endParaRPr>
                    </a:p>
                  </a:txBody>
                  <a:tcPr marL="52397" marR="8383" marT="4192" marB="419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700" dirty="0">
                          <a:effectLst/>
                        </a:rPr>
                        <a:t>Fallserie </a:t>
                      </a:r>
                      <a:r>
                        <a:rPr lang="de-DE" sz="700">
                          <a:effectLst/>
                        </a:rPr>
                        <a:t>oder Fall-Kontroll-Studie </a:t>
                      </a:r>
                      <a:r>
                        <a:rPr lang="de-DE" sz="700" dirty="0">
                          <a:effectLst/>
                        </a:rPr>
                        <a:t>oder eine </a:t>
                      </a:r>
                      <a:r>
                        <a:rPr lang="de-DE" sz="700">
                          <a:effectLst/>
                        </a:rPr>
                        <a:t>prognostische Kohorten-studie </a:t>
                      </a:r>
                      <a:r>
                        <a:rPr lang="de-DE" sz="700" dirty="0">
                          <a:effectLst/>
                        </a:rPr>
                        <a:t>mit niedriger </a:t>
                      </a:r>
                      <a:r>
                        <a:rPr lang="de-DE" sz="700">
                          <a:effectLst/>
                        </a:rPr>
                        <a:t>methodischer Qualität1</a:t>
                      </a:r>
                      <a:endParaRPr lang="de-DE" sz="700" dirty="0">
                        <a:effectLst/>
                      </a:endParaRPr>
                    </a:p>
                  </a:txBody>
                  <a:tcPr marL="52397" marR="8383" marT="4192" marB="419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700" dirty="0">
                          <a:effectLst/>
                        </a:rPr>
                        <a:t>Nicht anwendbar</a:t>
                      </a:r>
                    </a:p>
                  </a:txBody>
                  <a:tcPr marL="52397" marR="8383" marT="4192" marB="419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74738"/>
                  </a:ext>
                </a:extLst>
              </a:tr>
              <a:tr h="536544">
                <a:tc>
                  <a:txBody>
                    <a:bodyPr/>
                    <a:lstStyle/>
                    <a:p>
                      <a:r>
                        <a:rPr lang="de-DE" sz="700" dirty="0">
                          <a:effectLst/>
                        </a:rPr>
                        <a:t>Hilft dieses Vorgehen? </a:t>
                      </a:r>
                      <a:r>
                        <a:rPr lang="de-DE" sz="700">
                          <a:effectLst/>
                        </a:rPr>
                        <a:t>(nutzen </a:t>
                      </a:r>
                      <a:r>
                        <a:rPr lang="de-DE" sz="700" dirty="0">
                          <a:effectLst/>
                        </a:rPr>
                        <a:t>der Intervention)</a:t>
                      </a:r>
                    </a:p>
                  </a:txBody>
                  <a:tcPr marL="52397" marR="8383" marT="4192" marB="419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700" dirty="0">
                          <a:effectLst/>
                        </a:rPr>
                        <a:t>Systematische Übersichtsarbeit von </a:t>
                      </a:r>
                      <a:r>
                        <a:rPr lang="de-DE" sz="700">
                          <a:effectLst/>
                        </a:rPr>
                        <a:t>randomisierten Studien oder N-von-1-Studien2</a:t>
                      </a:r>
                      <a:endParaRPr lang="de-DE" sz="700" dirty="0">
                        <a:effectLst/>
                      </a:endParaRPr>
                    </a:p>
                  </a:txBody>
                  <a:tcPr marL="52397" marR="8383" marT="4192" marB="419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700">
                          <a:effectLst/>
                        </a:rPr>
                        <a:t>Randomisierte Studie oder Beobachtungs-studie </a:t>
                      </a:r>
                      <a:r>
                        <a:rPr lang="de-DE" sz="700" dirty="0">
                          <a:effectLst/>
                        </a:rPr>
                        <a:t>mit dramatischen Effekten</a:t>
                      </a:r>
                    </a:p>
                  </a:txBody>
                  <a:tcPr marL="52397" marR="8383" marT="4192" marB="419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700">
                          <a:effectLst/>
                        </a:rPr>
                        <a:t>Kontrollierte Kohortenstudie/Follow-up-Studie3</a:t>
                      </a:r>
                      <a:endParaRPr lang="de-DE" sz="700" dirty="0">
                        <a:effectLst/>
                      </a:endParaRPr>
                    </a:p>
                  </a:txBody>
                  <a:tcPr marL="52397" marR="8383" marT="4192" marB="419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BD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de-DE" sz="700" dirty="0">
                          <a:effectLst/>
                        </a:rPr>
                        <a:t>Fallserien </a:t>
                      </a:r>
                      <a:r>
                        <a:rPr lang="de-DE" sz="700">
                          <a:effectLst/>
                        </a:rPr>
                        <a:t>oder Fall-Kontroll-Studien oder Studien </a:t>
                      </a:r>
                      <a:r>
                        <a:rPr lang="de-DE" sz="700" dirty="0">
                          <a:effectLst/>
                        </a:rPr>
                        <a:t>mit historischen Kontrollen</a:t>
                      </a:r>
                    </a:p>
                  </a:txBody>
                  <a:tcPr marL="52397" marR="8383" marT="4192" marB="419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BD"/>
                    </a:solidFill>
                  </a:tcPr>
                </a:tc>
                <a:tc rowSpan="5">
                  <a:txBody>
                    <a:bodyPr/>
                    <a:lstStyle/>
                    <a:p>
                      <a:r>
                        <a:rPr lang="de-DE" sz="700">
                          <a:effectLst/>
                        </a:rPr>
                        <a:t>Expertenmeinung basierend auf pathophysiologischen Überlegungen</a:t>
                      </a:r>
                      <a:endParaRPr lang="de-DE" sz="700" dirty="0">
                        <a:effectLst/>
                      </a:endParaRPr>
                    </a:p>
                  </a:txBody>
                  <a:tcPr marL="52397" marR="8383" marT="4192" marB="419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310750"/>
                  </a:ext>
                </a:extLst>
              </a:tr>
              <a:tr h="838350">
                <a:tc rowSpan="2">
                  <a:txBody>
                    <a:bodyPr/>
                    <a:lstStyle/>
                    <a:p>
                      <a:r>
                        <a:rPr lang="de-DE" sz="700" dirty="0">
                          <a:effectLst/>
                        </a:rPr>
                        <a:t>Was </a:t>
                      </a:r>
                      <a:r>
                        <a:rPr lang="de-DE" sz="700">
                          <a:effectLst/>
                        </a:rPr>
                        <a:t>sind häufige Nebenwirkungen</a:t>
                      </a:r>
                      <a:r>
                        <a:rPr lang="de-DE" sz="700" dirty="0">
                          <a:effectLst/>
                        </a:rPr>
                        <a:t>? (Schaden der Intervention)</a:t>
                      </a:r>
                    </a:p>
                  </a:txBody>
                  <a:tcPr marL="52397" marR="8383" marT="4192" marB="419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BD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de-DE" sz="700" dirty="0">
                          <a:effectLst/>
                        </a:rPr>
                        <a:t>Systematische Übersichtsarbeit von entweder </a:t>
                      </a:r>
                      <a:r>
                        <a:rPr lang="de-DE" sz="700">
                          <a:effectLst/>
                        </a:rPr>
                        <a:t>randomisierten Studien </a:t>
                      </a:r>
                      <a:r>
                        <a:rPr lang="de-DE" sz="700" dirty="0">
                          <a:effectLst/>
                        </a:rPr>
                        <a:t>oder </a:t>
                      </a:r>
                      <a:r>
                        <a:rPr lang="de-DE" sz="700">
                          <a:effectLst/>
                        </a:rPr>
                        <a:t>eingebetteten Fall-Kontroll-Studien4</a:t>
                      </a:r>
                      <a:r>
                        <a:rPr lang="de-DE" sz="700" dirty="0">
                          <a:effectLst/>
                        </a:rPr>
                        <a:t>. </a:t>
                      </a:r>
                      <a:r>
                        <a:rPr lang="de-DE" sz="700">
                          <a:effectLst/>
                        </a:rPr>
                        <a:t>Oder N-von-1-Studie mit zur Fragestellung </a:t>
                      </a:r>
                      <a:r>
                        <a:rPr lang="de-DE" sz="700" dirty="0">
                          <a:effectLst/>
                        </a:rPr>
                        <a:t>passenden Patienten oder </a:t>
                      </a:r>
                      <a:r>
                        <a:rPr lang="de-DE" sz="700">
                          <a:effectLst/>
                        </a:rPr>
                        <a:t>beobachtende Studie </a:t>
                      </a:r>
                      <a:r>
                        <a:rPr lang="de-DE" sz="700" dirty="0">
                          <a:effectLst/>
                        </a:rPr>
                        <a:t>mit dramatischen Effekten</a:t>
                      </a:r>
                    </a:p>
                  </a:txBody>
                  <a:tcPr marL="52397" marR="8383" marT="4192" marB="419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BD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de-DE" sz="700">
                          <a:effectLst/>
                        </a:rPr>
                        <a:t>Randomisierte Studie </a:t>
                      </a:r>
                      <a:r>
                        <a:rPr lang="de-DE" sz="700" dirty="0">
                          <a:effectLst/>
                        </a:rPr>
                        <a:t>oder </a:t>
                      </a:r>
                      <a:r>
                        <a:rPr lang="de-DE" sz="700">
                          <a:effectLst/>
                        </a:rPr>
                        <a:t>(ausnahms-weise) Beobachtungsstudie </a:t>
                      </a:r>
                      <a:r>
                        <a:rPr lang="de-DE" sz="700" dirty="0">
                          <a:effectLst/>
                        </a:rPr>
                        <a:t>mit dramatischen Effekten</a:t>
                      </a:r>
                    </a:p>
                  </a:txBody>
                  <a:tcPr marL="52397" marR="8383" marT="4192" marB="419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BD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de-DE" sz="700">
                          <a:effectLst/>
                        </a:rPr>
                        <a:t>Kontrollierte Kohortenstudie/Follow-up- Studie (Post-Marketing-Überwachung</a:t>
                      </a:r>
                      <a:r>
                        <a:rPr lang="de-DE" sz="700" dirty="0">
                          <a:effectLst/>
                        </a:rPr>
                        <a:t>), </a:t>
                      </a:r>
                      <a:r>
                        <a:rPr lang="de-DE" sz="700">
                          <a:effectLst/>
                        </a:rPr>
                        <a:t>mit ausreichender </a:t>
                      </a:r>
                      <a:r>
                        <a:rPr lang="de-DE" sz="700" dirty="0">
                          <a:effectLst/>
                        </a:rPr>
                        <a:t>Fallzahl</a:t>
                      </a:r>
                      <a:r>
                        <a:rPr lang="de-DE" sz="700">
                          <a:effectLst/>
                        </a:rPr>
                        <a:t>, um eine häufige Nebenwirkung zu </a:t>
                      </a:r>
                      <a:r>
                        <a:rPr lang="de-DE" sz="700" dirty="0">
                          <a:effectLst/>
                        </a:rPr>
                        <a:t>identifizieren. </a:t>
                      </a:r>
                      <a:r>
                        <a:rPr lang="de-DE" sz="700">
                          <a:effectLst/>
                        </a:rPr>
                        <a:t>Sollen Langzeitneben-wirkungen </a:t>
                      </a:r>
                      <a:r>
                        <a:rPr lang="de-DE" sz="700" dirty="0">
                          <a:effectLst/>
                        </a:rPr>
                        <a:t>erfasst werden</a:t>
                      </a:r>
                      <a:r>
                        <a:rPr lang="de-DE" sz="700">
                          <a:effectLst/>
                        </a:rPr>
                        <a:t>, muss das Follow-up ausreichend </a:t>
                      </a:r>
                      <a:r>
                        <a:rPr lang="de-DE" sz="700" dirty="0">
                          <a:effectLst/>
                        </a:rPr>
                        <a:t>sein</a:t>
                      </a:r>
                    </a:p>
                  </a:txBody>
                  <a:tcPr marL="52397" marR="8383" marT="4192" marB="419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sz="700" dirty="0">
                        <a:effectLst/>
                      </a:endParaRPr>
                    </a:p>
                  </a:txBody>
                  <a:tcPr marL="52397" marR="8383" marT="4192" marB="419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BD"/>
                    </a:solidFill>
                  </a:tcPr>
                </a:tc>
                <a:tc vMerge="1">
                  <a:txBody>
                    <a:bodyPr/>
                    <a:lstStyle/>
                    <a:p>
                      <a:r>
                        <a:rPr lang="de-DE" sz="700" dirty="0">
                          <a:effectLst/>
                        </a:rPr>
                        <a:t>Expertenmeinung basierend auf pathophysiologischen Überlegungen</a:t>
                      </a:r>
                    </a:p>
                  </a:txBody>
                  <a:tcPr marL="52397" marR="8383" marT="4192" marB="419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357536"/>
                  </a:ext>
                </a:extLst>
              </a:tr>
              <a:tr h="125118">
                <a:tc vMerge="1">
                  <a:txBody>
                    <a:bodyPr/>
                    <a:lstStyle/>
                    <a:p>
                      <a:r>
                        <a:rPr lang="de-DE" sz="700">
                          <a:effectLst/>
                        </a:rPr>
                        <a:t>Was sind seltene Nebenwirkungen? (Schaden der Intervention)</a:t>
                      </a:r>
                    </a:p>
                  </a:txBody>
                  <a:tcPr marL="52397" marR="8383" marT="4192" marB="419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BD"/>
                    </a:solidFill>
                  </a:tcPr>
                </a:tc>
                <a:tc vMerge="1">
                  <a:txBody>
                    <a:bodyPr/>
                    <a:lstStyle/>
                    <a:p>
                      <a:r>
                        <a:rPr lang="de-DE" sz="700">
                          <a:effectLst/>
                        </a:rPr>
                        <a:t>Systematischer Überblick über randomisierte Studien oder N-von-1-Studien</a:t>
                      </a:r>
                    </a:p>
                  </a:txBody>
                  <a:tcPr marL="52397" marR="8383" marT="4192" marB="419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BD"/>
                    </a:solidFill>
                  </a:tcPr>
                </a:tc>
                <a:tc vMerge="1">
                  <a:txBody>
                    <a:bodyPr/>
                    <a:lstStyle/>
                    <a:p>
                      <a:r>
                        <a:rPr lang="de-DE" sz="700">
                          <a:effectLst/>
                        </a:rPr>
                        <a:t>Randomisierte Studie oder (ausnahmsweise) Beobachtungsstudie mit dramatischen Effekten</a:t>
                      </a:r>
                    </a:p>
                  </a:txBody>
                  <a:tcPr marL="52397" marR="8383" marT="4192" marB="419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sz="700" dirty="0">
                        <a:effectLst/>
                      </a:endParaRPr>
                    </a:p>
                  </a:txBody>
                  <a:tcPr marL="52397" marR="8383" marT="4192" marB="419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BD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de-DE" sz="700" dirty="0">
                        <a:effectLst/>
                      </a:endParaRPr>
                    </a:p>
                  </a:txBody>
                  <a:tcPr marL="52397" marR="8383" marT="4192" marB="419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BD"/>
                    </a:solidFill>
                  </a:tcPr>
                </a:tc>
                <a:tc vMerge="1">
                  <a:txBody>
                    <a:bodyPr/>
                    <a:lstStyle/>
                    <a:p>
                      <a:r>
                        <a:rPr lang="de-DE" sz="700" dirty="0">
                          <a:effectLst/>
                        </a:rPr>
                        <a:t>Expertenmeinung basierend auf pathophysiologischen Überlegungen</a:t>
                      </a:r>
                    </a:p>
                  </a:txBody>
                  <a:tcPr marL="52397" marR="8383" marT="4192" marB="419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941970"/>
                  </a:ext>
                </a:extLst>
              </a:tr>
              <a:tr h="714869">
                <a:tc>
                  <a:txBody>
                    <a:bodyPr/>
                    <a:lstStyle/>
                    <a:p>
                      <a:r>
                        <a:rPr lang="de-DE" sz="700" dirty="0">
                          <a:effectLst/>
                        </a:rPr>
                        <a:t>Was sind </a:t>
                      </a:r>
                      <a:r>
                        <a:rPr lang="de-DE" sz="700">
                          <a:effectLst/>
                        </a:rPr>
                        <a:t>seltene Nebenwirkungen</a:t>
                      </a:r>
                      <a:r>
                        <a:rPr lang="de-DE" sz="700" dirty="0">
                          <a:effectLst/>
                        </a:rPr>
                        <a:t>? (Schaden der Intervention)</a:t>
                      </a:r>
                    </a:p>
                  </a:txBody>
                  <a:tcPr marL="52397" marR="8383" marT="4192" marB="419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700" dirty="0">
                          <a:effectLst/>
                        </a:rPr>
                        <a:t>Systematischer Überblick über </a:t>
                      </a:r>
                      <a:r>
                        <a:rPr lang="de-DE" sz="700">
                          <a:effectLst/>
                        </a:rPr>
                        <a:t>randomisierte Studien oder N-von-1-Studien</a:t>
                      </a:r>
                      <a:endParaRPr lang="de-DE" sz="700" dirty="0">
                        <a:effectLst/>
                      </a:endParaRPr>
                    </a:p>
                  </a:txBody>
                  <a:tcPr marL="52397" marR="8383" marT="4192" marB="419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700">
                          <a:effectLst/>
                        </a:rPr>
                        <a:t>Randomisierte Studie </a:t>
                      </a:r>
                      <a:r>
                        <a:rPr lang="de-DE" sz="700" dirty="0">
                          <a:effectLst/>
                        </a:rPr>
                        <a:t>oder </a:t>
                      </a:r>
                      <a:r>
                        <a:rPr lang="de-DE" sz="700">
                          <a:effectLst/>
                        </a:rPr>
                        <a:t>(ausnahmsweise) Beobachtungsstudie </a:t>
                      </a:r>
                      <a:r>
                        <a:rPr lang="de-DE" sz="700" dirty="0">
                          <a:effectLst/>
                        </a:rPr>
                        <a:t>mit dramatischen Effekten</a:t>
                      </a:r>
                    </a:p>
                  </a:txBody>
                  <a:tcPr marL="52397" marR="8383" marT="4192" marB="419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sz="700" dirty="0">
                        <a:effectLst/>
                      </a:endParaRPr>
                    </a:p>
                  </a:txBody>
                  <a:tcPr marL="52397" marR="8383" marT="4192" marB="419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sz="700" dirty="0">
                        <a:effectLst/>
                      </a:endParaRPr>
                    </a:p>
                  </a:txBody>
                  <a:tcPr marL="52397" marR="8383" marT="4192" marB="419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034535"/>
                  </a:ext>
                </a:extLst>
              </a:tr>
              <a:tr h="536544">
                <a:tc>
                  <a:txBody>
                    <a:bodyPr/>
                    <a:lstStyle/>
                    <a:p>
                      <a:r>
                        <a:rPr lang="de-DE" sz="700" dirty="0">
                          <a:effectLst/>
                        </a:rPr>
                        <a:t>Ist </a:t>
                      </a:r>
                      <a:r>
                        <a:rPr lang="de-DE" sz="700">
                          <a:effectLst/>
                        </a:rPr>
                        <a:t>dieser Früherkennungstest </a:t>
                      </a:r>
                      <a:r>
                        <a:rPr lang="de-DE" sz="700" dirty="0">
                          <a:effectLst/>
                        </a:rPr>
                        <a:t>sinnvoll? (Screening)</a:t>
                      </a:r>
                    </a:p>
                  </a:txBody>
                  <a:tcPr marL="52397" marR="8383" marT="4192" marB="419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700" dirty="0">
                          <a:effectLst/>
                        </a:rPr>
                        <a:t>Systematische Übersichtsarbeit von </a:t>
                      </a:r>
                      <a:r>
                        <a:rPr lang="de-DE" sz="700">
                          <a:effectLst/>
                        </a:rPr>
                        <a:t>randomisierten Studien</a:t>
                      </a:r>
                      <a:endParaRPr lang="de-DE" sz="700" dirty="0">
                        <a:effectLst/>
                      </a:endParaRPr>
                    </a:p>
                  </a:txBody>
                  <a:tcPr marL="52397" marR="8383" marT="4192" marB="419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700">
                          <a:effectLst/>
                        </a:rPr>
                        <a:t>Randomisierte Studie</a:t>
                      </a:r>
                      <a:endParaRPr lang="de-DE" sz="700" dirty="0">
                        <a:effectLst/>
                      </a:endParaRPr>
                    </a:p>
                  </a:txBody>
                  <a:tcPr marL="52397" marR="8383" marT="4192" marB="419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700">
                          <a:effectLst/>
                        </a:rPr>
                        <a:t> </a:t>
                      </a:r>
                    </a:p>
                  </a:txBody>
                  <a:tcPr marL="52397" marR="8383" marT="4192" marB="419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BD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700" dirty="0">
                        <a:effectLst/>
                      </a:endParaRPr>
                    </a:p>
                  </a:txBody>
                  <a:tcPr marL="52397" marR="8383" marT="4192" marB="419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BD"/>
                    </a:solidFill>
                  </a:tcPr>
                </a:tc>
                <a:tc vMerge="1">
                  <a:txBody>
                    <a:bodyPr/>
                    <a:lstStyle/>
                    <a:p>
                      <a:r>
                        <a:rPr lang="de-DE" sz="700" dirty="0">
                          <a:effectLst/>
                        </a:rPr>
                        <a:t>Expertenmeinung basierend auf pathophysiologischen Überlegungen</a:t>
                      </a:r>
                    </a:p>
                  </a:txBody>
                  <a:tcPr marL="52397" marR="8383" marT="4192" marB="4192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30939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  <p:extLst>
      <p:ext uri="{BB962C8B-B14F-4D97-AF65-F5344CB8AC3E}">
        <p14:creationId xmlns:p14="http://schemas.microsoft.com/office/powerpoint/2010/main" val="332830997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1784904"/>
          </a:xfrm>
        </p:spPr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8</a:t>
            </a:r>
            <a:r>
              <a:rPr sz="2400"/>
              <a:t>: Behandlungsempfehlungen </a:t>
            </a:r>
            <a:r>
              <a:rPr sz="2400" dirty="0"/>
              <a:t>in der </a:t>
            </a:r>
            <a:r>
              <a:rPr sz="2400" dirty="0" err="1"/>
              <a:t>Primärtherapie</a:t>
            </a:r>
            <a:r>
              <a:rPr sz="2400" dirty="0"/>
              <a:t> des </a:t>
            </a:r>
            <a:r>
              <a:rPr sz="2400"/>
              <a:t>Oro- und </a:t>
            </a:r>
            <a:r>
              <a:rPr sz="2400" err="1"/>
              <a:t>Hypopharynxkarzinoms</a:t>
            </a:r>
            <a:r>
              <a:rPr sz="2400"/>
              <a:t> unter Berücksichtigung </a:t>
            </a:r>
            <a:r>
              <a:rPr sz="2400" dirty="0" err="1"/>
              <a:t>Effektivität</a:t>
            </a:r>
            <a:r>
              <a:rPr sz="2400"/>
              <a:t>, Funktionalität und Lebensqualität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8.2: Oropharynx-</a:t>
            </a:r>
            <a:r>
              <a:rPr sz="1400" dirty="0" err="1"/>
              <a:t>Karzinome</a:t>
            </a:r>
            <a:r>
              <a:rPr sz="1400" dirty="0"/>
              <a:t> in </a:t>
            </a:r>
            <a:r>
              <a:rPr sz="1400"/>
              <a:t>den UICC </a:t>
            </a:r>
            <a:r>
              <a:rPr sz="1400" dirty="0" err="1"/>
              <a:t>Stadien</a:t>
            </a:r>
            <a:r>
              <a:rPr sz="1400" dirty="0"/>
              <a:t> III p16-positiv:T1N3 - T4</a:t>
            </a:r>
            <a:r>
              <a:rPr sz="1400"/>
              <a:t>; Stadium III und </a:t>
            </a:r>
            <a:r>
              <a:rPr sz="1400" dirty="0"/>
              <a:t>IV-A, -B p16-neg.: T3-TxN3, M0)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392632"/>
              </p:ext>
            </p:extLst>
          </p:nvPr>
        </p:nvGraphicFramePr>
        <p:xfrm>
          <a:off x="231056" y="2564904"/>
          <a:ext cx="7920000" cy="203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8.31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err="1"/>
                        <a:t>Evidenzbasierte</a:t>
                      </a:r>
                      <a:r>
                        <a:t> 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/>
                      </a:pPr>
                      <a:r>
                        <a:t>Empfehlungsgrad</a:t>
                      </a:r>
                      <a:endParaRPr dirty="0"/>
                    </a:p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A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Bei </a:t>
                      </a:r>
                      <a:r>
                        <a:rPr sz="1000" b="0" i="0" u="none" dirty="0" err="1">
                          <a:latin typeface="Lucida Sans"/>
                        </a:rPr>
                        <a:t>Patienten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HPV/</a:t>
                      </a:r>
                      <a:r>
                        <a:rPr sz="1000" b="0" i="0" u="none">
                          <a:latin typeface="Lucida Sans"/>
                        </a:rPr>
                        <a:t>p16-</a:t>
                      </a:r>
                      <a:r>
                        <a:rPr sz="1000" b="1" i="0" u="none">
                          <a:latin typeface="Lucida Sans"/>
                        </a:rPr>
                        <a:t>positiven und </a:t>
                      </a:r>
                      <a:r>
                        <a:rPr sz="1000" b="1" i="0" u="none" dirty="0">
                          <a:latin typeface="Lucida Sans"/>
                        </a:rPr>
                        <a:t>-</a:t>
                      </a:r>
                      <a:r>
                        <a:rPr sz="1000" b="1" i="0" u="none" dirty="0" err="1">
                          <a:latin typeface="Lucida Sans"/>
                        </a:rPr>
                        <a:t>negativen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Oropharynxkarzinomen</a:t>
                      </a:r>
                      <a:r>
                        <a:rPr sz="1000" b="0" i="0" u="none" dirty="0">
                          <a:latin typeface="Lucida Sans"/>
                        </a:rPr>
                        <a:t>, die </a:t>
                      </a:r>
                      <a:r>
                        <a:rPr sz="1000" b="0" i="0" u="none" dirty="0" err="1">
                          <a:latin typeface="Lucida Sans"/>
                        </a:rPr>
                        <a:t>nicht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einer</a:t>
                      </a:r>
                      <a:r>
                        <a:rPr sz="1000" b="0" i="0" u="none" dirty="0">
                          <a:latin typeface="Lucida Sans"/>
                        </a:rPr>
                        <a:t> Operation </a:t>
                      </a:r>
                      <a:r>
                        <a:rPr sz="1000" b="0" i="0" u="none" dirty="0" err="1">
                          <a:latin typeface="Lucida Sans"/>
                        </a:rPr>
                        <a:t>behandelt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 dirty="0" err="1">
                          <a:latin typeface="Lucida Sans"/>
                        </a:rPr>
                        <a:t>soll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 dirty="0" err="1">
                          <a:latin typeface="Lucida Sans"/>
                        </a:rPr>
                        <a:t>besonders</a:t>
                      </a:r>
                      <a:r>
                        <a:rPr sz="1000" b="0" i="0" u="none" dirty="0">
                          <a:latin typeface="Lucida Sans"/>
                        </a:rPr>
                        <a:t> in </a:t>
                      </a:r>
                      <a:r>
                        <a:rPr sz="1000" b="0" i="0" u="none">
                          <a:latin typeface="Lucida Sans"/>
                        </a:rPr>
                        <a:t>der Altersgruppe </a:t>
                      </a:r>
                      <a:r>
                        <a:rPr sz="1000" b="0" i="0" u="none" dirty="0">
                          <a:latin typeface="Lucida Sans"/>
                        </a:rPr>
                        <a:t>bis 70 Jahren,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primäre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Radiochemotherapie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alleinigen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Strahlentherapie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vorgezogen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Level of Evidence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800" b="0" dirty="0">
                          <a:latin typeface="Lucida Sans"/>
                        </a:rPr>
                        <a:t>1a - </a:t>
                      </a:r>
                      <a:r>
                        <a:rPr sz="800" b="0">
                          <a:latin typeface="Lucida Sans"/>
                        </a:rPr>
                        <a:t>S3 Leitlinienadaptierung </a:t>
                      </a:r>
                      <a:r>
                        <a:rPr sz="800" b="0" dirty="0">
                          <a:latin typeface="Lucida Sans"/>
                        </a:rPr>
                        <a:t>- </a:t>
                      </a:r>
                      <a:r>
                        <a:rPr sz="800" b="0" dirty="0" err="1">
                          <a:latin typeface="Lucida Sans"/>
                        </a:rPr>
                        <a:t>Larynxkarzinom</a:t>
                      </a:r>
                      <a:r>
                        <a:rPr sz="800" b="0" dirty="0">
                          <a:latin typeface="Lucida Sans"/>
                        </a:rPr>
                        <a:t>, Version 1.1 2019 (7.13)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Literatur</a:t>
                      </a:r>
                      <a:endParaRPr dirty="0"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dirty="0">
                          <a:solidFill>
                            <a:srgbClr val="F7BF66"/>
                          </a:solidFill>
                          <a:hlinkClick r:id="rId2"/>
                        </a:rPr>
                        <a:t>S3-Leitlinie 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2"/>
                        </a:rPr>
                        <a:t>Diagnostik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2"/>
                        </a:rPr>
                        <a:t>, </a:t>
                      </a:r>
                      <a:r>
                        <a:rPr sz="1000" err="1">
                          <a:solidFill>
                            <a:srgbClr val="F7BF66"/>
                          </a:solidFill>
                          <a:hlinkClick r:id="rId2"/>
                        </a:rPr>
                        <a:t>Therapie</a:t>
                      </a:r>
                      <a:r>
                        <a:rPr sz="1000">
                          <a:solidFill>
                            <a:srgbClr val="F7BF66"/>
                          </a:solidFill>
                          <a:hlinkClick r:id="rId2"/>
                        </a:rPr>
                        <a:t> und 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2"/>
                        </a:rPr>
                        <a:t>Nachsorge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2"/>
                        </a:rPr>
                        <a:t> des 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2"/>
                        </a:rPr>
                        <a:t>Larynxkarzinoms.Langversion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2"/>
                        </a:rPr>
                        <a:t> 1.1</a:t>
                      </a:r>
                      <a:r>
                        <a:rPr sz="1000">
                          <a:solidFill>
                            <a:srgbClr val="F7BF66"/>
                          </a:solidFill>
                          <a:hlinkClick r:id="rId2"/>
                        </a:rPr>
                        <a:t>, AWMF-Registernummer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2"/>
                        </a:rPr>
                        <a:t>: 017-076OL, 2019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3"/>
                        </a:rPr>
                        <a:t>[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3"/>
                        </a:rPr>
                        <a:t>Pignon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3"/>
                        </a:rPr>
                        <a:t>, JP 2009]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4"/>
                        </a:rPr>
                        <a:t>[Blanchard, P 2011]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017-082OL-1.0-8.31-2024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5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1802904"/>
          </a:xfrm>
        </p:spPr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8</a:t>
            </a:r>
            <a:r>
              <a:rPr sz="2400"/>
              <a:t>: Behandlungsempfehlungen </a:t>
            </a:r>
            <a:r>
              <a:rPr sz="2400" dirty="0"/>
              <a:t>in der </a:t>
            </a:r>
            <a:r>
              <a:rPr sz="2400" dirty="0" err="1"/>
              <a:t>Primärtherapie</a:t>
            </a:r>
            <a:r>
              <a:rPr sz="2400" dirty="0"/>
              <a:t> des </a:t>
            </a:r>
            <a:r>
              <a:rPr sz="2400"/>
              <a:t>Oro- und </a:t>
            </a:r>
            <a:r>
              <a:rPr sz="2400" err="1"/>
              <a:t>Hypopharynxkarzinoms</a:t>
            </a:r>
            <a:r>
              <a:rPr sz="2400"/>
              <a:t> unter Berücksichtigung </a:t>
            </a:r>
            <a:r>
              <a:rPr sz="2400" dirty="0" err="1"/>
              <a:t>Effektivität</a:t>
            </a:r>
            <a:r>
              <a:rPr sz="2400"/>
              <a:t>, Funktionalität und Lebensqualität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8.2: Oropharynx-</a:t>
            </a:r>
            <a:r>
              <a:rPr sz="1400" dirty="0" err="1"/>
              <a:t>Karzinome</a:t>
            </a:r>
            <a:r>
              <a:rPr sz="1400" dirty="0"/>
              <a:t> in </a:t>
            </a:r>
            <a:r>
              <a:rPr sz="1400"/>
              <a:t>den UICC </a:t>
            </a:r>
            <a:r>
              <a:rPr sz="1400" dirty="0" err="1"/>
              <a:t>Stadien</a:t>
            </a:r>
            <a:r>
              <a:rPr sz="1400" dirty="0"/>
              <a:t> III p16-positiv:T1N3 - T4</a:t>
            </a:r>
            <a:r>
              <a:rPr sz="1400"/>
              <a:t>; Stadium III und </a:t>
            </a:r>
            <a:r>
              <a:rPr sz="1400" dirty="0"/>
              <a:t>IV-A, -B p16-neg.: T3-TxN3, M0)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013888"/>
              </p:ext>
            </p:extLst>
          </p:nvPr>
        </p:nvGraphicFramePr>
        <p:xfrm>
          <a:off x="228600" y="2708920"/>
          <a:ext cx="7920000" cy="199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8.32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err="1"/>
                        <a:t>Evidenzbasierte</a:t>
                      </a:r>
                      <a:r>
                        <a:t> 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/>
                      </a:pPr>
                      <a:r>
                        <a:t>Empfehlungsgrad</a:t>
                      </a:r>
                      <a:endParaRPr dirty="0"/>
                    </a:p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B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Eine </a:t>
                      </a:r>
                      <a:r>
                        <a:rPr sz="1000" b="0" i="0" u="none" dirty="0" err="1">
                          <a:latin typeface="Lucida Sans"/>
                        </a:rPr>
                        <a:t>Deeskalation</a:t>
                      </a:r>
                      <a:r>
                        <a:rPr sz="1000" b="0" i="0" u="none" dirty="0">
                          <a:latin typeface="Lucida Sans"/>
                        </a:rPr>
                        <a:t> der </a:t>
                      </a:r>
                      <a:r>
                        <a:rPr sz="1000" b="0" i="0" u="none" dirty="0" err="1">
                          <a:latin typeface="Lucida Sans"/>
                        </a:rPr>
                        <a:t>Gesamtdosis</a:t>
                      </a:r>
                      <a:r>
                        <a:rPr sz="1000" b="0" i="0" u="none" dirty="0">
                          <a:latin typeface="Lucida Sans"/>
                        </a:rPr>
                        <a:t> der </a:t>
                      </a:r>
                      <a:r>
                        <a:rPr sz="1000" b="0" i="0" u="none" dirty="0" err="1">
                          <a:latin typeface="Lucida Sans"/>
                        </a:rPr>
                        <a:t>Strahlentherapie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bei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primärer</a:t>
                      </a:r>
                      <a:r>
                        <a:rPr sz="1000" b="0" i="0" u="none">
                          <a:latin typeface="Lucida Sans"/>
                        </a:rPr>
                        <a:t> und adjuvanter </a:t>
                      </a:r>
                      <a:r>
                        <a:rPr sz="1000" b="0" i="0" u="none" dirty="0">
                          <a:latin typeface="Lucida Sans"/>
                        </a:rPr>
                        <a:t>Radio-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Radiochemotherapie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beim</a:t>
                      </a:r>
                      <a:r>
                        <a:rPr sz="1000" b="0" i="0" u="none" dirty="0">
                          <a:latin typeface="Lucida Sans"/>
                        </a:rPr>
                        <a:t> HPV/p16-</a:t>
                      </a:r>
                      <a:r>
                        <a:rPr sz="1000" b="1" i="0" u="none" dirty="0">
                          <a:latin typeface="Lucida Sans"/>
                        </a:rPr>
                        <a:t>positiven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Oropharynxkarzinomen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innerhalb</a:t>
                      </a:r>
                      <a:r>
                        <a:rPr sz="1000" b="0" i="0" u="none" dirty="0">
                          <a:latin typeface="Lucida Sans"/>
                        </a:rPr>
                        <a:t> von </a:t>
                      </a:r>
                      <a:r>
                        <a:rPr sz="1000" b="0" i="0" u="none" err="1">
                          <a:latin typeface="Lucida Sans"/>
                        </a:rPr>
                        <a:t>klinischen</a:t>
                      </a:r>
                      <a:r>
                        <a:rPr sz="1000" b="0" i="0" u="none">
                          <a:latin typeface="Lucida Sans"/>
                        </a:rPr>
                        <a:t> Studien </a:t>
                      </a:r>
                      <a:r>
                        <a:rPr sz="1000" b="0" i="0" u="none" dirty="0" err="1">
                          <a:latin typeface="Lucida Sans"/>
                        </a:rPr>
                        <a:t>erfolgen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Level of Evidence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>
                          <a:latin typeface="Lucida Sans"/>
                        </a:rPr>
                        <a:t>⊕⊕⊝⊝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Literatur</a:t>
                      </a:r>
                      <a:endParaRPr dirty="0"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>
                          <a:solidFill>
                            <a:srgbClr val="F7BF66"/>
                          </a:solidFill>
                          <a:hlinkClick r:id="rId2"/>
                        </a:rPr>
                        <a:t>[Misiukiewicz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2"/>
                        </a:rPr>
                        <a:t>, K 2019]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3"/>
                        </a:rPr>
                        <a:t>[Takahashi, M 2022]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017-082OL-1.0-8.32-2024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4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1802904"/>
          </a:xfrm>
        </p:spPr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8</a:t>
            </a:r>
            <a:r>
              <a:rPr sz="2400"/>
              <a:t>: Behandlungsempfehlungen </a:t>
            </a:r>
            <a:r>
              <a:rPr sz="2400" dirty="0"/>
              <a:t>in der </a:t>
            </a:r>
            <a:r>
              <a:rPr sz="2400" dirty="0" err="1"/>
              <a:t>Primärtherapie</a:t>
            </a:r>
            <a:r>
              <a:rPr sz="2400" dirty="0"/>
              <a:t> des </a:t>
            </a:r>
            <a:r>
              <a:rPr sz="2400"/>
              <a:t>Oro- und </a:t>
            </a:r>
            <a:r>
              <a:rPr sz="2400" err="1"/>
              <a:t>Hypopharynxkarzinoms</a:t>
            </a:r>
            <a:r>
              <a:rPr sz="2400"/>
              <a:t> unter Berücksichtigung </a:t>
            </a:r>
            <a:r>
              <a:rPr sz="2400" dirty="0" err="1"/>
              <a:t>Effektivität</a:t>
            </a:r>
            <a:r>
              <a:rPr sz="2400"/>
              <a:t>, Funktionalität und Lebensqualität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8.2: Oropharynx-</a:t>
            </a:r>
            <a:r>
              <a:rPr sz="1400" dirty="0" err="1"/>
              <a:t>Karzinome</a:t>
            </a:r>
            <a:r>
              <a:rPr sz="1400" dirty="0"/>
              <a:t> in </a:t>
            </a:r>
            <a:r>
              <a:rPr sz="1400"/>
              <a:t>den UICC </a:t>
            </a:r>
            <a:r>
              <a:rPr sz="1400" dirty="0" err="1"/>
              <a:t>Stadien</a:t>
            </a:r>
            <a:r>
              <a:rPr sz="1400" dirty="0"/>
              <a:t> III p16-positiv:T1N3 - T4</a:t>
            </a:r>
            <a:r>
              <a:rPr sz="1400"/>
              <a:t>; Stadium III und </a:t>
            </a:r>
            <a:r>
              <a:rPr sz="1400" dirty="0"/>
              <a:t>IV-A, -B p16-neg.: T3-TxN3, M0)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617752"/>
              </p:ext>
            </p:extLst>
          </p:nvPr>
        </p:nvGraphicFramePr>
        <p:xfrm>
          <a:off x="337676" y="2700004"/>
          <a:ext cx="7920000" cy="203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8.33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err="1"/>
                        <a:t>Evidenzbasierte</a:t>
                      </a:r>
                      <a:r>
                        <a:t> 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/>
                      </a:pPr>
                      <a:r>
                        <a:t>Empfehlungsgrad</a:t>
                      </a:r>
                      <a:endParaRPr dirty="0"/>
                    </a:p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A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Die </a:t>
                      </a:r>
                      <a:r>
                        <a:rPr sz="1000" b="0" i="0" u="none" dirty="0" err="1">
                          <a:latin typeface="Lucida Sans"/>
                        </a:rPr>
                        <a:t>primär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konservative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bei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Patienten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HPV/</a:t>
                      </a:r>
                      <a:r>
                        <a:rPr sz="1000" b="0" i="0" u="none">
                          <a:latin typeface="Lucida Sans"/>
                        </a:rPr>
                        <a:t>p16-</a:t>
                      </a:r>
                      <a:r>
                        <a:rPr sz="1000" b="1" i="0" u="none">
                          <a:latin typeface="Lucida Sans"/>
                        </a:rPr>
                        <a:t>positiven Stadium III und </a:t>
                      </a:r>
                      <a:r>
                        <a:rPr sz="1000" b="1" i="0" u="none" dirty="0">
                          <a:latin typeface="Lucida Sans"/>
                        </a:rPr>
                        <a:t>-</a:t>
                      </a:r>
                      <a:r>
                        <a:rPr sz="1000" b="1" i="0" u="none" err="1">
                          <a:latin typeface="Lucida Sans"/>
                        </a:rPr>
                        <a:t>negativen</a:t>
                      </a:r>
                      <a:r>
                        <a:rPr sz="1000" b="1" i="0" u="none">
                          <a:latin typeface="Lucida Sans"/>
                        </a:rPr>
                        <a:t> Stadium </a:t>
                      </a:r>
                      <a:r>
                        <a:rPr sz="1000" b="1" i="0" u="none" dirty="0">
                          <a:latin typeface="Lucida Sans"/>
                        </a:rPr>
                        <a:t>III-</a:t>
                      </a:r>
                      <a:r>
                        <a:rPr sz="1000" b="1" i="0" u="none" dirty="0" err="1">
                          <a:latin typeface="Lucida Sans"/>
                        </a:rPr>
                        <a:t>IVb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Oropharynxkarzinomen</a:t>
                      </a:r>
                      <a:r>
                        <a:rPr sz="1000" b="0" i="0" u="none">
                          <a:latin typeface="Lucida Sans"/>
                        </a:rPr>
                        <a:t> (UICC </a:t>
                      </a:r>
                      <a:r>
                        <a:rPr sz="1000" b="0" i="0" u="none" dirty="0">
                          <a:latin typeface="Lucida Sans"/>
                        </a:rPr>
                        <a:t>8</a:t>
                      </a:r>
                      <a:r>
                        <a:rPr sz="1000" b="0" i="0" u="none">
                          <a:latin typeface="Lucida Sans"/>
                        </a:rPr>
                        <a:t>. Ausgabe</a:t>
                      </a:r>
                      <a:r>
                        <a:rPr sz="1000" b="0" i="0" u="none" dirty="0">
                          <a:latin typeface="Lucida Sans"/>
                        </a:rPr>
                        <a:t>), </a:t>
                      </a:r>
                      <a:r>
                        <a:rPr sz="1000" b="0" i="0" u="none" dirty="0" err="1">
                          <a:latin typeface="Lucida Sans"/>
                        </a:rPr>
                        <a:t>soll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als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Radiochemotherapie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erfolgen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Level of Evidence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sz="1000" b="0" dirty="0">
                          <a:latin typeface="Lucida Sans"/>
                        </a:rPr>
                        <a:t>⊕⊕⊝⊝</a:t>
                      </a:r>
                      <a:r>
                        <a:rPr sz="800" b="0" dirty="0">
                          <a:latin typeface="Lucida Sans"/>
                        </a:rPr>
                        <a:t> - In </a:t>
                      </a:r>
                      <a:r>
                        <a:rPr sz="800" b="0">
                          <a:latin typeface="Lucida Sans"/>
                        </a:rPr>
                        <a:t>der Subgruppe </a:t>
                      </a:r>
                      <a:r>
                        <a:rPr sz="800" b="0" dirty="0">
                          <a:latin typeface="Lucida Sans"/>
                        </a:rPr>
                        <a:t>HPV/p16 </a:t>
                      </a:r>
                      <a:r>
                        <a:rPr sz="800" b="0" dirty="0" err="1">
                          <a:latin typeface="Lucida Sans"/>
                        </a:rPr>
                        <a:t>negativ</a:t>
                      </a:r>
                      <a:endParaRPr sz="800" b="0" dirty="0">
                        <a:latin typeface="Lucida Sans"/>
                      </a:endParaRPr>
                    </a:p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dirty="0">
                          <a:latin typeface="Lucida Sans"/>
                        </a:rPr>
                        <a:t>⊕⊕⊝⊝</a:t>
                      </a:r>
                      <a:r>
                        <a:rPr sz="800" b="0" dirty="0">
                          <a:latin typeface="Lucida Sans"/>
                        </a:rPr>
                        <a:t> - In </a:t>
                      </a:r>
                      <a:r>
                        <a:rPr sz="800" b="0">
                          <a:latin typeface="Lucida Sans"/>
                        </a:rPr>
                        <a:t>der Subgruppe </a:t>
                      </a:r>
                      <a:r>
                        <a:rPr sz="800" b="0" dirty="0">
                          <a:latin typeface="Lucida Sans"/>
                        </a:rPr>
                        <a:t>HPV/p16 </a:t>
                      </a:r>
                      <a:r>
                        <a:rPr sz="800" b="0" dirty="0" err="1">
                          <a:latin typeface="Lucida Sans"/>
                        </a:rPr>
                        <a:t>positiv</a:t>
                      </a:r>
                      <a:endParaRPr sz="800" b="0" dirty="0">
                        <a:latin typeface="Lucida Sans"/>
                      </a:endParaRP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Literatur</a:t>
                      </a:r>
                      <a:endParaRPr dirty="0"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dirty="0">
                          <a:solidFill>
                            <a:srgbClr val="F7BF66"/>
                          </a:solidFill>
                          <a:hlinkClick r:id="rId2"/>
                        </a:rPr>
                        <a:t>[Yoshida, EJ 2020]</a:t>
                      </a:r>
                      <a:r>
                        <a:rPr sz="1000" dirty="0"/>
                        <a:t>, </a:t>
                      </a:r>
                      <a:r>
                        <a:rPr sz="1000">
                          <a:solidFill>
                            <a:srgbClr val="F7BF66"/>
                          </a:solidFill>
                          <a:hlinkClick r:id="rId3"/>
                        </a:rPr>
                        <a:t>[Cheraghlou,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3"/>
                        </a:rPr>
                        <a:t>S 2018]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4"/>
                        </a:rPr>
                        <a:t>[Shama, M 2022]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017-082OL-1.0-8.33-2024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5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1658888"/>
          </a:xfrm>
        </p:spPr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8</a:t>
            </a:r>
            <a:r>
              <a:rPr sz="2400"/>
              <a:t>: Behandlungsempfehlungen </a:t>
            </a:r>
            <a:r>
              <a:rPr sz="2400" dirty="0"/>
              <a:t>in der </a:t>
            </a:r>
            <a:r>
              <a:rPr sz="2400" dirty="0" err="1"/>
              <a:t>Primärtherapie</a:t>
            </a:r>
            <a:r>
              <a:rPr sz="2400" dirty="0"/>
              <a:t> des </a:t>
            </a:r>
            <a:r>
              <a:rPr sz="2400"/>
              <a:t>Oro- und </a:t>
            </a:r>
            <a:r>
              <a:rPr sz="2400" err="1"/>
              <a:t>Hypopharynxkarzinoms</a:t>
            </a:r>
            <a:r>
              <a:rPr sz="2400"/>
              <a:t> unter Berücksichtigung </a:t>
            </a:r>
            <a:r>
              <a:rPr sz="2400" dirty="0" err="1"/>
              <a:t>Effektivität</a:t>
            </a:r>
            <a:r>
              <a:rPr sz="2400"/>
              <a:t>, Funktionalität und Lebensqualität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8.2: Oropharynx-</a:t>
            </a:r>
            <a:r>
              <a:rPr sz="1400" dirty="0" err="1"/>
              <a:t>Karzinome</a:t>
            </a:r>
            <a:r>
              <a:rPr sz="1400" dirty="0"/>
              <a:t> in </a:t>
            </a:r>
            <a:r>
              <a:rPr sz="1400"/>
              <a:t>den UICC </a:t>
            </a:r>
            <a:r>
              <a:rPr sz="1400" dirty="0" err="1"/>
              <a:t>Stadien</a:t>
            </a:r>
            <a:r>
              <a:rPr sz="1400" dirty="0"/>
              <a:t> III p16-positiv:T1N3 - T4</a:t>
            </a:r>
            <a:r>
              <a:rPr sz="1400"/>
              <a:t>; Stadium III und </a:t>
            </a:r>
            <a:r>
              <a:rPr sz="1400" dirty="0"/>
              <a:t>IV-A, -B p16-neg.: T3-TxN3, M0)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440526"/>
              </p:ext>
            </p:extLst>
          </p:nvPr>
        </p:nvGraphicFramePr>
        <p:xfrm>
          <a:off x="310664" y="2535601"/>
          <a:ext cx="7920000" cy="249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8.34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err="1"/>
                        <a:t>Evidenzbasierte</a:t>
                      </a:r>
                      <a:r>
                        <a:t> 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/>
                      </a:pPr>
                      <a:r>
                        <a:t>Empfehlungsgrad</a:t>
                      </a:r>
                      <a:endParaRPr dirty="0"/>
                    </a:p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A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sz="1000" b="0" i="0" u="none" dirty="0">
                          <a:latin typeface="Lucida Sans"/>
                        </a:rPr>
                        <a:t>Bei </a:t>
                      </a:r>
                      <a:r>
                        <a:rPr sz="1000" b="0" i="0" u="none" dirty="0" err="1">
                          <a:latin typeface="Lucida Sans"/>
                        </a:rPr>
                        <a:t>Patienten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HPV/</a:t>
                      </a:r>
                      <a:r>
                        <a:rPr sz="1000" b="0" i="0" u="none">
                          <a:latin typeface="Lucida Sans"/>
                        </a:rPr>
                        <a:t>p16-</a:t>
                      </a:r>
                      <a:r>
                        <a:rPr sz="1000" b="1" i="0" u="none">
                          <a:latin typeface="Lucida Sans"/>
                        </a:rPr>
                        <a:t>positivem Stadium III und </a:t>
                      </a:r>
                      <a:r>
                        <a:rPr sz="1000" b="1" i="0" u="none" dirty="0">
                          <a:latin typeface="Lucida Sans"/>
                        </a:rPr>
                        <a:t>-</a:t>
                      </a:r>
                      <a:r>
                        <a:rPr sz="1000" b="1" i="0" u="none" dirty="0" err="1">
                          <a:latin typeface="Lucida Sans"/>
                        </a:rPr>
                        <a:t>negativem</a:t>
                      </a:r>
                      <a:r>
                        <a:rPr sz="1000" b="1" i="0" u="none" dirty="0">
                          <a:latin typeface="Lucida Sans"/>
                        </a:rPr>
                        <a:t> </a:t>
                      </a:r>
                      <a:r>
                        <a:rPr sz="1000" b="1" i="0" u="none" dirty="0" err="1">
                          <a:latin typeface="Lucida Sans"/>
                        </a:rPr>
                        <a:t>Stadien</a:t>
                      </a:r>
                      <a:r>
                        <a:rPr sz="1000" b="1" i="0" u="none" dirty="0">
                          <a:latin typeface="Lucida Sans"/>
                        </a:rPr>
                        <a:t> III-</a:t>
                      </a:r>
                      <a:r>
                        <a:rPr sz="1000" b="1" i="0" u="none" dirty="0" err="1">
                          <a:latin typeface="Lucida Sans"/>
                        </a:rPr>
                        <a:t>IVb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Oropharynxkarzinomen</a:t>
                      </a:r>
                      <a:r>
                        <a:rPr sz="1000" b="0" i="0" u="none">
                          <a:latin typeface="Lucida Sans"/>
                        </a:rPr>
                        <a:t> (UICC </a:t>
                      </a:r>
                      <a:r>
                        <a:rPr sz="1000" b="0" i="0" u="none" dirty="0">
                          <a:latin typeface="Lucida Sans"/>
                        </a:rPr>
                        <a:t>8</a:t>
                      </a:r>
                      <a:r>
                        <a:rPr sz="1000" b="0" i="0" u="none">
                          <a:latin typeface="Lucida Sans"/>
                        </a:rPr>
                        <a:t>. Ausgabe</a:t>
                      </a:r>
                      <a:r>
                        <a:rPr sz="1000" b="0" i="0" u="none" dirty="0">
                          <a:latin typeface="Lucida Sans"/>
                        </a:rPr>
                        <a:t>) </a:t>
                      </a:r>
                      <a:r>
                        <a:rPr sz="1000" b="0" i="0" u="none" dirty="0" err="1">
                          <a:latin typeface="Lucida Sans"/>
                        </a:rPr>
                        <a:t>sind</a:t>
                      </a:r>
                      <a:r>
                        <a:rPr sz="1000" b="0" i="0" u="none" dirty="0">
                          <a:latin typeface="Lucida Sans"/>
                        </a:rPr>
                        <a:t> die </a:t>
                      </a:r>
                      <a:r>
                        <a:rPr sz="1000" b="0" i="0" u="none" err="1">
                          <a:latin typeface="Lucida Sans"/>
                        </a:rPr>
                        <a:t>lokoregionäre</a:t>
                      </a:r>
                      <a:r>
                        <a:rPr sz="1000" b="0" i="0" u="none">
                          <a:latin typeface="Lucida Sans"/>
                        </a:rPr>
                        <a:t> Tumorkontrolle und </a:t>
                      </a:r>
                      <a:r>
                        <a:rPr sz="1000" b="0" i="0" u="none" dirty="0">
                          <a:latin typeface="Lucida Sans"/>
                        </a:rPr>
                        <a:t>das </a:t>
                      </a:r>
                      <a:r>
                        <a:rPr sz="1000" b="0" i="0" u="none" dirty="0" err="1">
                          <a:latin typeface="Lucida Sans"/>
                        </a:rPr>
                        <a:t>Gesamtüberleben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nach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primärer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Radiochemotherapie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statistisch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signifikant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besser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als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nach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alleiniger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Radiotherapie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 sz="1000" b="0" i="0" u="none" dirty="0">
                        <a:latin typeface="Lucida Sans"/>
                      </a:endParaRP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Level of Evidence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sz="800" b="0" dirty="0">
                          <a:latin typeface="Lucida Sans"/>
                        </a:rPr>
                        <a:t>1a - In </a:t>
                      </a:r>
                      <a:r>
                        <a:rPr sz="800" b="0">
                          <a:latin typeface="Lucida Sans"/>
                        </a:rPr>
                        <a:t>der Subgruppe </a:t>
                      </a:r>
                      <a:r>
                        <a:rPr sz="800" b="0" dirty="0">
                          <a:latin typeface="Lucida Sans"/>
                        </a:rPr>
                        <a:t>p16 </a:t>
                      </a:r>
                      <a:r>
                        <a:rPr sz="800" b="0" dirty="0" err="1">
                          <a:latin typeface="Lucida Sans"/>
                        </a:rPr>
                        <a:t>negativ</a:t>
                      </a:r>
                      <a:r>
                        <a:rPr sz="800" b="0" dirty="0">
                          <a:latin typeface="Lucida Sans"/>
                        </a:rPr>
                        <a:t> (</a:t>
                      </a:r>
                      <a:r>
                        <a:rPr sz="800" b="0">
                          <a:latin typeface="Lucida Sans"/>
                        </a:rPr>
                        <a:t>S3 Leitlinienadaptierung </a:t>
                      </a:r>
                      <a:r>
                        <a:rPr sz="800" b="0" dirty="0">
                          <a:latin typeface="Lucida Sans"/>
                        </a:rPr>
                        <a:t>- </a:t>
                      </a:r>
                      <a:r>
                        <a:rPr sz="800" b="0" dirty="0" err="1">
                          <a:latin typeface="Lucida Sans"/>
                        </a:rPr>
                        <a:t>Larynxkarzinom</a:t>
                      </a:r>
                      <a:r>
                        <a:rPr sz="800" b="0" dirty="0">
                          <a:latin typeface="Lucida Sans"/>
                        </a:rPr>
                        <a:t>, Version 1.1 2019 (7.9))</a:t>
                      </a:r>
                    </a:p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dirty="0">
                          <a:latin typeface="Lucida Sans"/>
                        </a:rPr>
                        <a:t>⊕⊝⊝⊝</a:t>
                      </a:r>
                      <a:r>
                        <a:rPr sz="800" b="0" dirty="0">
                          <a:latin typeface="Lucida Sans"/>
                        </a:rPr>
                        <a:t> - In </a:t>
                      </a:r>
                      <a:r>
                        <a:rPr sz="800" b="0">
                          <a:latin typeface="Lucida Sans"/>
                        </a:rPr>
                        <a:t>der Subgruppe </a:t>
                      </a:r>
                      <a:r>
                        <a:rPr sz="800" b="0" dirty="0">
                          <a:latin typeface="Lucida Sans"/>
                        </a:rPr>
                        <a:t>HPV/p16 </a:t>
                      </a:r>
                      <a:r>
                        <a:rPr sz="800" b="0" dirty="0" err="1">
                          <a:latin typeface="Lucida Sans"/>
                        </a:rPr>
                        <a:t>positiv</a:t>
                      </a:r>
                      <a:endParaRPr sz="800" b="0" dirty="0">
                        <a:latin typeface="Lucida Sans"/>
                      </a:endParaRP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Literatur</a:t>
                      </a:r>
                      <a:endParaRPr dirty="0"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dirty="0">
                          <a:solidFill>
                            <a:srgbClr val="F7BF66"/>
                          </a:solidFill>
                          <a:hlinkClick r:id="rId2"/>
                        </a:rPr>
                        <a:t>S3-Leitlinie 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2"/>
                        </a:rPr>
                        <a:t>Diagnostik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2"/>
                        </a:rPr>
                        <a:t>, </a:t>
                      </a:r>
                      <a:r>
                        <a:rPr sz="1000" err="1">
                          <a:solidFill>
                            <a:srgbClr val="F7BF66"/>
                          </a:solidFill>
                          <a:hlinkClick r:id="rId2"/>
                        </a:rPr>
                        <a:t>Therapie</a:t>
                      </a:r>
                      <a:r>
                        <a:rPr sz="1000">
                          <a:solidFill>
                            <a:srgbClr val="F7BF66"/>
                          </a:solidFill>
                          <a:hlinkClick r:id="rId2"/>
                        </a:rPr>
                        <a:t> und 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2"/>
                        </a:rPr>
                        <a:t>Nachsorge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2"/>
                        </a:rPr>
                        <a:t> des 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2"/>
                        </a:rPr>
                        <a:t>Larynxkarzinoms.Langversion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2"/>
                        </a:rPr>
                        <a:t> 1.1</a:t>
                      </a:r>
                      <a:r>
                        <a:rPr sz="1000">
                          <a:solidFill>
                            <a:srgbClr val="F7BF66"/>
                          </a:solidFill>
                          <a:hlinkClick r:id="rId2"/>
                        </a:rPr>
                        <a:t>, AWMF-Registernummer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2"/>
                        </a:rPr>
                        <a:t>: 017-076OL, 2019</a:t>
                      </a:r>
                      <a:r>
                        <a:rPr sz="1000" dirty="0"/>
                        <a:t>, </a:t>
                      </a:r>
                      <a:r>
                        <a:rPr sz="1000">
                          <a:solidFill>
                            <a:srgbClr val="F7BF66"/>
                          </a:solidFill>
                          <a:hlinkClick r:id="rId3"/>
                        </a:rPr>
                        <a:t>[Cheraghlou,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3"/>
                        </a:rPr>
                        <a:t>S 2018]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4"/>
                        </a:rPr>
                        <a:t>[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4"/>
                        </a:rPr>
                        <a:t>Pignon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4"/>
                        </a:rPr>
                        <a:t>, JP 2009]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5"/>
                        </a:rPr>
                        <a:t>[Blanchard, P 2011]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6"/>
                        </a:rPr>
                        <a:t>[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6"/>
                        </a:rPr>
                        <a:t>Forastiere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6"/>
                        </a:rPr>
                        <a:t>, AA 2003]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7"/>
                        </a:rPr>
                        <a:t>[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7"/>
                        </a:rPr>
                        <a:t>Forastiere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7"/>
                        </a:rPr>
                        <a:t>, AA 2013]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017-082OL-1.0-8.34-2024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8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1784904"/>
          </a:xfrm>
        </p:spPr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8</a:t>
            </a:r>
            <a:r>
              <a:rPr sz="2400"/>
              <a:t>: Behandlungsempfehlungen </a:t>
            </a:r>
            <a:r>
              <a:rPr sz="2400" dirty="0"/>
              <a:t>in der </a:t>
            </a:r>
            <a:r>
              <a:rPr sz="2400" dirty="0" err="1"/>
              <a:t>Primärtherapie</a:t>
            </a:r>
            <a:r>
              <a:rPr sz="2400" dirty="0"/>
              <a:t> des </a:t>
            </a:r>
            <a:r>
              <a:rPr sz="2400"/>
              <a:t>Oro- und </a:t>
            </a:r>
            <a:r>
              <a:rPr sz="2400" err="1"/>
              <a:t>Hypopharynxkarzinoms</a:t>
            </a:r>
            <a:r>
              <a:rPr sz="2400"/>
              <a:t> unter Berücksichtigung </a:t>
            </a:r>
            <a:r>
              <a:rPr sz="2400" dirty="0" err="1"/>
              <a:t>Effektivität</a:t>
            </a:r>
            <a:r>
              <a:rPr sz="2400"/>
              <a:t>, Funktionalität und Lebensqualität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8.2: Oropharynx-</a:t>
            </a:r>
            <a:r>
              <a:rPr sz="1400" dirty="0" err="1"/>
              <a:t>Karzinome</a:t>
            </a:r>
            <a:r>
              <a:rPr sz="1400" dirty="0"/>
              <a:t> in </a:t>
            </a:r>
            <a:r>
              <a:rPr sz="1400"/>
              <a:t>den UICC </a:t>
            </a:r>
            <a:r>
              <a:rPr sz="1400" dirty="0" err="1"/>
              <a:t>Stadien</a:t>
            </a:r>
            <a:r>
              <a:rPr sz="1400" dirty="0"/>
              <a:t> III p16-positiv:T1N3 - T4</a:t>
            </a:r>
            <a:r>
              <a:rPr sz="1400"/>
              <a:t>; Stadium III und </a:t>
            </a:r>
            <a:r>
              <a:rPr sz="1400" dirty="0"/>
              <a:t>IV-A, -B p16-neg.: T3-TxN3, M0)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775462"/>
              </p:ext>
            </p:extLst>
          </p:nvPr>
        </p:nvGraphicFramePr>
        <p:xfrm>
          <a:off x="261516" y="2564904"/>
          <a:ext cx="7920000" cy="199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8.35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err="1"/>
                        <a:t>Evidenzbasierte</a:t>
                      </a:r>
                      <a:r>
                        <a:t> 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/>
                      </a:pPr>
                      <a:r>
                        <a:t>Empfehlungsgrad</a:t>
                      </a:r>
                      <a:endParaRPr dirty="0"/>
                    </a:p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A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 err="1">
                          <a:latin typeface="Lucida Sans"/>
                        </a:rPr>
                        <a:t>Beim</a:t>
                      </a:r>
                      <a:r>
                        <a:rPr sz="1000" b="0" i="0" u="none" dirty="0">
                          <a:latin typeface="Lucida Sans"/>
                        </a:rPr>
                        <a:t> HPV/p16-</a:t>
                      </a:r>
                      <a:r>
                        <a:rPr sz="1000" b="1" i="0" u="none" dirty="0">
                          <a:latin typeface="Lucida Sans"/>
                        </a:rPr>
                        <a:t>positiven</a:t>
                      </a:r>
                      <a:r>
                        <a:rPr sz="1000" b="0" i="0" u="none" dirty="0">
                          <a:latin typeface="Lucida Sans"/>
                        </a:rPr>
                        <a:t> </a:t>
                      </a:r>
                      <a:r>
                        <a:rPr sz="1000" b="0" i="0" u="none" dirty="0" err="1">
                          <a:latin typeface="Lucida Sans"/>
                        </a:rPr>
                        <a:t>Oropharynxkarzinom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im</a:t>
                      </a:r>
                      <a:r>
                        <a:rPr sz="1000" b="0" i="0" u="none" dirty="0">
                          <a:latin typeface="Lucida Sans"/>
                        </a:rPr>
                        <a:t> Falle </a:t>
                      </a:r>
                      <a:r>
                        <a:rPr sz="1000" b="0" i="0" u="none" dirty="0" err="1">
                          <a:latin typeface="Lucida Sans"/>
                        </a:rPr>
                        <a:t>einer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primären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Radiochemotherapie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>
                          <a:latin typeface="Lucida Sans"/>
                        </a:rPr>
                        <a:t>die simultane </a:t>
                      </a:r>
                      <a:r>
                        <a:rPr sz="1000" b="0" i="0" u="none" dirty="0" err="1">
                          <a:latin typeface="Lucida Sans"/>
                        </a:rPr>
                        <a:t>Chemotherapie</a:t>
                      </a:r>
                      <a:r>
                        <a:rPr sz="1000" b="0" i="0" u="none" dirty="0">
                          <a:latin typeface="Lucida Sans"/>
                        </a:rPr>
                        <a:t> Cisplatin-</a:t>
                      </a:r>
                      <a:r>
                        <a:rPr sz="1000" b="0" i="0" u="none" dirty="0" err="1">
                          <a:latin typeface="Lucida Sans"/>
                        </a:rPr>
                        <a:t>basiert</a:t>
                      </a:r>
                      <a:r>
                        <a:rPr sz="1000" b="0" i="0" u="none" dirty="0">
                          <a:latin typeface="Lucida Sans"/>
                        </a:rPr>
                        <a:t> sein.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Level of Evidence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dirty="0">
                          <a:latin typeface="Lucida Sans"/>
                        </a:rPr>
                        <a:t>⊕⊕⊕⊕</a:t>
                      </a:r>
                      <a:r>
                        <a:rPr sz="800" b="0" dirty="0">
                          <a:latin typeface="Lucida Sans"/>
                        </a:rPr>
                        <a:t> - In </a:t>
                      </a:r>
                      <a:r>
                        <a:rPr sz="800" b="0">
                          <a:latin typeface="Lucida Sans"/>
                        </a:rPr>
                        <a:t>der Subgruppe </a:t>
                      </a:r>
                      <a:r>
                        <a:rPr sz="800" b="0" dirty="0">
                          <a:latin typeface="Lucida Sans"/>
                        </a:rPr>
                        <a:t>HPV/p16 </a:t>
                      </a:r>
                      <a:r>
                        <a:rPr sz="800" b="0" dirty="0" err="1">
                          <a:latin typeface="Lucida Sans"/>
                        </a:rPr>
                        <a:t>positiv</a:t>
                      </a:r>
                      <a:endParaRPr sz="800" b="0" dirty="0">
                        <a:latin typeface="Lucida Sans"/>
                      </a:endParaRP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Literatur</a:t>
                      </a:r>
                      <a:endParaRPr dirty="0"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>
                          <a:solidFill>
                            <a:srgbClr val="F7BF66"/>
                          </a:solidFill>
                          <a:hlinkClick r:id="rId2"/>
                        </a:rPr>
                        <a:t>[Gillison, ML 2019]</a:t>
                      </a:r>
                      <a:r>
                        <a:rPr sz="1000"/>
                        <a:t>, </a:t>
                      </a:r>
                      <a:r>
                        <a:rPr sz="1000">
                          <a:solidFill>
                            <a:srgbClr val="F7BF66"/>
                          </a:solidFill>
                          <a:hlinkClick r:id="rId3"/>
                        </a:rPr>
                        <a:t>[Rischin, D 2021]</a:t>
                      </a:r>
                      <a:r>
                        <a:rPr sz="1000"/>
                        <a:t>, </a:t>
                      </a:r>
                      <a:r>
                        <a:rPr sz="1000">
                          <a:solidFill>
                            <a:srgbClr val="F7BF66"/>
                          </a:solidFill>
                          <a:hlinkClick r:id="rId4"/>
                        </a:rPr>
                        <a:t>[Mehanna, H 2019]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017-082OL-1.0-8.35-2024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5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1689000"/>
          </a:xfrm>
        </p:spPr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8</a:t>
            </a:r>
            <a:r>
              <a:rPr sz="2400"/>
              <a:t>: Behandlungsempfehlungen </a:t>
            </a:r>
            <a:r>
              <a:rPr sz="2400" dirty="0"/>
              <a:t>in der </a:t>
            </a:r>
            <a:r>
              <a:rPr sz="2400" dirty="0" err="1"/>
              <a:t>Primärtherapie</a:t>
            </a:r>
            <a:r>
              <a:rPr sz="2400" dirty="0"/>
              <a:t> des </a:t>
            </a:r>
            <a:r>
              <a:rPr sz="2400"/>
              <a:t>Oro- und </a:t>
            </a:r>
            <a:r>
              <a:rPr sz="2400" err="1"/>
              <a:t>Hypopharynxkarzinoms</a:t>
            </a:r>
            <a:r>
              <a:rPr sz="2400"/>
              <a:t> unter Berücksichtigung </a:t>
            </a:r>
            <a:r>
              <a:rPr sz="2400" dirty="0" err="1"/>
              <a:t>Effektivität</a:t>
            </a:r>
            <a:r>
              <a:rPr sz="2400"/>
              <a:t>, Funktionalität und Lebensqualität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8.2: Oropharynx-</a:t>
            </a:r>
            <a:r>
              <a:rPr sz="1400" dirty="0" err="1"/>
              <a:t>Karzinome</a:t>
            </a:r>
            <a:r>
              <a:rPr sz="1400" dirty="0"/>
              <a:t> in </a:t>
            </a:r>
            <a:r>
              <a:rPr sz="1400"/>
              <a:t>den UICC </a:t>
            </a:r>
            <a:r>
              <a:rPr sz="1400" dirty="0" err="1"/>
              <a:t>Stadien</a:t>
            </a:r>
            <a:r>
              <a:rPr sz="1400" dirty="0"/>
              <a:t> III p16-positiv:T1N3 - T4</a:t>
            </a:r>
            <a:r>
              <a:rPr sz="1400"/>
              <a:t>; Stadium III und </a:t>
            </a:r>
            <a:r>
              <a:rPr sz="1400" dirty="0"/>
              <a:t>IV-A, -B p16-neg.: T3-TxN3, M0)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747663"/>
              </p:ext>
            </p:extLst>
          </p:nvPr>
        </p:nvGraphicFramePr>
        <p:xfrm>
          <a:off x="201588" y="2451000"/>
          <a:ext cx="7920000" cy="112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8.36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err="1"/>
                        <a:t>Konsensbasierte</a:t>
                      </a:r>
                      <a:r>
                        <a:t> 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 err="1">
                          <a:latin typeface="Lucida Sans"/>
                        </a:rPr>
                        <a:t>Beim</a:t>
                      </a:r>
                      <a:r>
                        <a:rPr sz="1000" b="0" i="0" u="none" dirty="0">
                          <a:latin typeface="Lucida Sans"/>
                        </a:rPr>
                        <a:t> HPV/p16-</a:t>
                      </a:r>
                      <a:r>
                        <a:rPr sz="1000" b="1" i="0" u="none" dirty="0">
                          <a:latin typeface="Lucida Sans"/>
                        </a:rPr>
                        <a:t>negativen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Oropharynxkarzinom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im</a:t>
                      </a:r>
                      <a:r>
                        <a:rPr sz="1000" b="0" i="0" u="none" dirty="0">
                          <a:latin typeface="Lucida Sans"/>
                        </a:rPr>
                        <a:t> Falle </a:t>
                      </a:r>
                      <a:r>
                        <a:rPr sz="1000" b="0" i="0" u="none" dirty="0" err="1">
                          <a:latin typeface="Lucida Sans"/>
                        </a:rPr>
                        <a:t>einer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primären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Radiochemotherapie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>
                          <a:latin typeface="Lucida Sans"/>
                        </a:rPr>
                        <a:t>die simultane </a:t>
                      </a:r>
                      <a:r>
                        <a:rPr sz="1000" b="0" i="0" u="none" dirty="0" err="1">
                          <a:latin typeface="Lucida Sans"/>
                        </a:rPr>
                        <a:t>Chemotherapie</a:t>
                      </a:r>
                      <a:r>
                        <a:rPr sz="1000" b="0" i="0" u="none" dirty="0">
                          <a:latin typeface="Lucida Sans"/>
                        </a:rPr>
                        <a:t> Cisplatin-</a:t>
                      </a:r>
                      <a:r>
                        <a:rPr sz="1000" b="0" i="0" u="none" dirty="0" err="1">
                          <a:latin typeface="Lucida Sans"/>
                        </a:rPr>
                        <a:t>basiert</a:t>
                      </a:r>
                      <a:r>
                        <a:rPr sz="1000" b="0" i="0" u="none" dirty="0">
                          <a:latin typeface="Lucida Sans"/>
                        </a:rPr>
                        <a:t> sein.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017-082OL-1.0-8.36-2024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  <p:graphicFrame>
        <p:nvGraphicFramePr>
          <p:cNvPr id="6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250285"/>
              </p:ext>
            </p:extLst>
          </p:nvPr>
        </p:nvGraphicFramePr>
        <p:xfrm>
          <a:off x="228600" y="3987600"/>
          <a:ext cx="7920000" cy="127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8.37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err="1"/>
                        <a:t>Konsensbasierte</a:t>
                      </a:r>
                      <a:r>
                        <a:t> 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Bei </a:t>
                      </a:r>
                      <a:r>
                        <a:rPr sz="1000" b="0" i="0" u="none" dirty="0" err="1">
                          <a:latin typeface="Lucida Sans"/>
                        </a:rPr>
                        <a:t>Patienten</a:t>
                      </a:r>
                      <a:r>
                        <a:rPr sz="1000" b="0" i="0" u="none" dirty="0">
                          <a:latin typeface="Lucida Sans"/>
                        </a:rPr>
                        <a:t>, die z. </a:t>
                      </a:r>
                      <a:r>
                        <a:rPr sz="1000" b="0" i="0" u="none">
                          <a:latin typeface="Lucida Sans"/>
                        </a:rPr>
                        <a:t>B aufgrund </a:t>
                      </a:r>
                      <a:r>
                        <a:rPr sz="1000" b="0" i="0" u="none" dirty="0" err="1">
                          <a:latin typeface="Lucida Sans"/>
                        </a:rPr>
                        <a:t>einer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eingeschränkten</a:t>
                      </a:r>
                      <a:r>
                        <a:rPr sz="1000" b="0" i="0" u="none">
                          <a:latin typeface="Lucida Sans"/>
                        </a:rPr>
                        <a:t> Nierenfunktion </a:t>
                      </a:r>
                      <a:r>
                        <a:rPr sz="1000" b="0" i="0" u="none" dirty="0" err="1">
                          <a:latin typeface="Lucida Sans"/>
                        </a:rPr>
                        <a:t>nicht</a:t>
                      </a:r>
                      <a:r>
                        <a:rPr sz="1000" b="0" i="0" u="none" dirty="0">
                          <a:latin typeface="Lucida Sans"/>
                        </a:rPr>
                        <a:t> Cisplatin </a:t>
                      </a:r>
                      <a:r>
                        <a:rPr sz="1000" b="0" i="0" u="none" dirty="0" err="1">
                          <a:latin typeface="Lucida Sans"/>
                        </a:rPr>
                        <a:t>erhalten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können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 dirty="0" err="1">
                          <a:latin typeface="Lucida Sans"/>
                        </a:rPr>
                        <a:t>können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als</a:t>
                      </a:r>
                      <a:r>
                        <a:rPr sz="1000" b="0" i="0" u="none">
                          <a:latin typeface="Lucida Sans"/>
                        </a:rPr>
                        <a:t> simultane </a:t>
                      </a:r>
                      <a:r>
                        <a:rPr sz="1000" b="0" i="0" u="none" dirty="0" err="1">
                          <a:latin typeface="Lucida Sans"/>
                        </a:rPr>
                        <a:t>Systemtherapie</a:t>
                      </a:r>
                      <a:r>
                        <a:rPr sz="1000" b="0" i="0" u="none" dirty="0">
                          <a:latin typeface="Lucida Sans"/>
                        </a:rPr>
                        <a:t> Carboplatin </a:t>
                      </a:r>
                      <a:r>
                        <a:rPr sz="1000" b="0" i="0" u="none">
                          <a:latin typeface="Lucida Sans"/>
                        </a:rPr>
                        <a:t>+ 5-FU, </a:t>
                      </a:r>
                      <a:r>
                        <a:rPr sz="1000" b="0" i="0" u="none" dirty="0">
                          <a:latin typeface="Lucida Sans"/>
                        </a:rPr>
                        <a:t>Mitomycin C </a:t>
                      </a:r>
                      <a:r>
                        <a:rPr sz="1000" b="0" i="0" u="none">
                          <a:latin typeface="Lucida Sans"/>
                        </a:rPr>
                        <a:t>+ 5-FU,  </a:t>
                      </a:r>
                      <a:r>
                        <a:rPr sz="1000" b="0" i="0" u="none" dirty="0" err="1">
                          <a:latin typeface="Lucida Sans"/>
                        </a:rPr>
                        <a:t>ein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Taxan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oder</a:t>
                      </a:r>
                      <a:r>
                        <a:rPr sz="1000" b="0" i="0" u="none">
                          <a:latin typeface="Lucida Sans"/>
                        </a:rPr>
                        <a:t> Cetuximab </a:t>
                      </a:r>
                      <a:r>
                        <a:rPr sz="1000" b="0" i="0" u="none" dirty="0">
                          <a:latin typeface="Lucida Sans"/>
                        </a:rPr>
                        <a:t>(HPV/p16+) </a:t>
                      </a:r>
                      <a:r>
                        <a:rPr sz="1000" b="0" i="0" u="none" dirty="0" err="1">
                          <a:latin typeface="Lucida Sans"/>
                        </a:rPr>
                        <a:t>eingesetzt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017-082OL-1.0-8.37-2024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1730896"/>
          </a:xfrm>
        </p:spPr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8</a:t>
            </a:r>
            <a:r>
              <a:rPr sz="2400"/>
              <a:t>: Behandlungsempfehlungen </a:t>
            </a:r>
            <a:r>
              <a:rPr sz="2400" dirty="0"/>
              <a:t>in der </a:t>
            </a:r>
            <a:r>
              <a:rPr sz="2400" dirty="0" err="1"/>
              <a:t>Primärtherapie</a:t>
            </a:r>
            <a:r>
              <a:rPr sz="2400" dirty="0"/>
              <a:t> des </a:t>
            </a:r>
            <a:r>
              <a:rPr sz="2400"/>
              <a:t>Oro- und </a:t>
            </a:r>
            <a:r>
              <a:rPr sz="2400" err="1"/>
              <a:t>Hypopharynxkarzinoms</a:t>
            </a:r>
            <a:r>
              <a:rPr sz="2400"/>
              <a:t> unter Berücksichtigung </a:t>
            </a:r>
            <a:r>
              <a:rPr sz="2400" dirty="0" err="1"/>
              <a:t>Effektivität</a:t>
            </a:r>
            <a:r>
              <a:rPr sz="2400"/>
              <a:t>, Funktionalität und Lebensqualität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8.2: Oropharynx-</a:t>
            </a:r>
            <a:r>
              <a:rPr sz="1400" dirty="0" err="1"/>
              <a:t>Karzinome</a:t>
            </a:r>
            <a:r>
              <a:rPr sz="1400" dirty="0"/>
              <a:t> in </a:t>
            </a:r>
            <a:r>
              <a:rPr sz="1400"/>
              <a:t>den UICC </a:t>
            </a:r>
            <a:r>
              <a:rPr sz="1400" dirty="0" err="1"/>
              <a:t>Stadien</a:t>
            </a:r>
            <a:r>
              <a:rPr sz="1400" dirty="0"/>
              <a:t> III p16-positiv:T1N3 - T4</a:t>
            </a:r>
            <a:r>
              <a:rPr sz="1400"/>
              <a:t>; Stadium III und </a:t>
            </a:r>
            <a:r>
              <a:rPr sz="1400" dirty="0"/>
              <a:t>IV-A, -B p16-neg.: T3-TxN3, M0)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025164"/>
              </p:ext>
            </p:extLst>
          </p:nvPr>
        </p:nvGraphicFramePr>
        <p:xfrm>
          <a:off x="228600" y="2708920"/>
          <a:ext cx="7920000" cy="203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8.38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err="1"/>
                        <a:t>Evidenzbasierte</a:t>
                      </a:r>
                      <a:r>
                        <a:t> 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/>
                      </a:pPr>
                      <a:r>
                        <a:t>Empfehlungsgrad</a:t>
                      </a:r>
                      <a:endParaRPr dirty="0"/>
                    </a:p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A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Bei HPV/</a:t>
                      </a:r>
                      <a:r>
                        <a:rPr sz="1000" b="0" i="0" u="none">
                          <a:latin typeface="Lucida Sans"/>
                        </a:rPr>
                        <a:t>p16-</a:t>
                      </a:r>
                      <a:r>
                        <a:rPr sz="1000" b="1" i="0" u="none">
                          <a:latin typeface="Lucida Sans"/>
                        </a:rPr>
                        <a:t>positiven und </a:t>
                      </a:r>
                      <a:r>
                        <a:rPr sz="1000" b="1" i="0" u="none" dirty="0">
                          <a:latin typeface="Lucida Sans"/>
                        </a:rPr>
                        <a:t>-</a:t>
                      </a:r>
                      <a:r>
                        <a:rPr sz="1000" b="1" i="0" u="none" dirty="0" err="1">
                          <a:latin typeface="Lucida Sans"/>
                        </a:rPr>
                        <a:t>negativen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Oropharynxkarzinomen</a:t>
                      </a:r>
                      <a:r>
                        <a:rPr sz="1000" b="0" i="0" u="none" dirty="0">
                          <a:latin typeface="Lucida Sans"/>
                        </a:rPr>
                        <a:t>, die </a:t>
                      </a:r>
                      <a:r>
                        <a:rPr sz="1000" b="0" i="0" u="none" dirty="0" err="1">
                          <a:latin typeface="Lucida Sans"/>
                        </a:rPr>
                        <a:t>keine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Kontraindikation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gegen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Cisplatin-</a:t>
                      </a:r>
                      <a:r>
                        <a:rPr sz="1000" b="0" i="0" u="none" dirty="0" err="1">
                          <a:latin typeface="Lucida Sans"/>
                        </a:rPr>
                        <a:t>basierte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Chemotherapie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haben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 err="1">
                          <a:latin typeface="Lucida Sans"/>
                        </a:rPr>
                        <a:t>soll</a:t>
                      </a:r>
                      <a:r>
                        <a:rPr sz="1000" b="0" i="0" u="none">
                          <a:latin typeface="Lucida Sans"/>
                        </a:rPr>
                        <a:t> Cetuximab </a:t>
                      </a:r>
                      <a:r>
                        <a:rPr sz="1000" b="0" i="0" u="none" dirty="0" err="1">
                          <a:latin typeface="Lucida Sans"/>
                        </a:rPr>
                        <a:t>wegen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erwiesener</a:t>
                      </a:r>
                      <a:r>
                        <a:rPr sz="1000" b="0" i="0" u="none">
                          <a:latin typeface="Lucida Sans"/>
                        </a:rPr>
                        <a:t> Unterlegenheit in Bezug auf </a:t>
                      </a:r>
                      <a:r>
                        <a:rPr sz="1000" b="0" i="0" u="none" dirty="0">
                          <a:latin typeface="Lucida Sans"/>
                        </a:rPr>
                        <a:t>das </a:t>
                      </a:r>
                      <a:r>
                        <a:rPr sz="1000" b="0" i="0" u="none" dirty="0" err="1">
                          <a:latin typeface="Lucida Sans"/>
                        </a:rPr>
                        <a:t>Überleben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nicht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eingesetzt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Level of Evidence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sz="1000" b="0" dirty="0">
                          <a:latin typeface="Lucida Sans"/>
                        </a:rPr>
                        <a:t>⊕⊕⊕⊕</a:t>
                      </a:r>
                      <a:r>
                        <a:rPr sz="800" b="0" dirty="0">
                          <a:latin typeface="Lucida Sans"/>
                        </a:rPr>
                        <a:t> - In </a:t>
                      </a:r>
                      <a:r>
                        <a:rPr sz="800" b="0">
                          <a:latin typeface="Lucida Sans"/>
                        </a:rPr>
                        <a:t>der Subgruppe </a:t>
                      </a:r>
                      <a:r>
                        <a:rPr sz="800" b="0" dirty="0">
                          <a:latin typeface="Lucida Sans"/>
                        </a:rPr>
                        <a:t>HPV/p16 </a:t>
                      </a:r>
                      <a:r>
                        <a:rPr sz="800" b="0" dirty="0" err="1">
                          <a:latin typeface="Lucida Sans"/>
                        </a:rPr>
                        <a:t>positiv</a:t>
                      </a:r>
                      <a:endParaRPr sz="800" b="0" dirty="0">
                        <a:latin typeface="Lucida Sans"/>
                      </a:endParaRPr>
                    </a:p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dirty="0">
                          <a:latin typeface="Lucida Sans"/>
                        </a:rPr>
                        <a:t>⊕⊝⊝⊝</a:t>
                      </a:r>
                      <a:r>
                        <a:rPr sz="800" b="0" dirty="0">
                          <a:latin typeface="Lucida Sans"/>
                        </a:rPr>
                        <a:t> - In </a:t>
                      </a:r>
                      <a:r>
                        <a:rPr sz="800" b="0">
                          <a:latin typeface="Lucida Sans"/>
                        </a:rPr>
                        <a:t>der Subgruppe </a:t>
                      </a:r>
                      <a:r>
                        <a:rPr sz="800" b="0" dirty="0">
                          <a:latin typeface="Lucida Sans"/>
                        </a:rPr>
                        <a:t>HPV/p16 </a:t>
                      </a:r>
                      <a:r>
                        <a:rPr sz="800" b="0" dirty="0" err="1">
                          <a:latin typeface="Lucida Sans"/>
                        </a:rPr>
                        <a:t>negativ</a:t>
                      </a:r>
                      <a:endParaRPr sz="800" b="0" dirty="0">
                        <a:latin typeface="Lucida Sans"/>
                      </a:endParaRP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Literatur</a:t>
                      </a:r>
                      <a:endParaRPr dirty="0"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>
                          <a:solidFill>
                            <a:srgbClr val="F7BF66"/>
                          </a:solidFill>
                          <a:hlinkClick r:id="rId2"/>
                        </a:rPr>
                        <a:t>[Mehanna, H 2019]</a:t>
                      </a:r>
                      <a:r>
                        <a:rPr sz="1000"/>
                        <a:t>, </a:t>
                      </a:r>
                      <a:r>
                        <a:rPr sz="1000">
                          <a:solidFill>
                            <a:srgbClr val="F7BF66"/>
                          </a:solidFill>
                          <a:hlinkClick r:id="rId3"/>
                        </a:rPr>
                        <a:t>[Rischin, D 2021]</a:t>
                      </a:r>
                      <a:r>
                        <a:rPr sz="1000"/>
                        <a:t>, </a:t>
                      </a:r>
                      <a:r>
                        <a:rPr sz="1000">
                          <a:solidFill>
                            <a:srgbClr val="F7BF66"/>
                          </a:solidFill>
                          <a:hlinkClick r:id="rId4"/>
                        </a:rPr>
                        <a:t>[Gillison, ML 2019]</a:t>
                      </a:r>
                      <a:r>
                        <a:rPr sz="1000"/>
                        <a:t>, </a:t>
                      </a:r>
                      <a:r>
                        <a:rPr sz="1000">
                          <a:solidFill>
                            <a:srgbClr val="F7BF66"/>
                          </a:solidFill>
                          <a:hlinkClick r:id="rId5"/>
                        </a:rPr>
                        <a:t>[Rosenthal, DI 2016]</a:t>
                      </a:r>
                      <a:r>
                        <a:rPr sz="1000"/>
                        <a:t>, </a:t>
                      </a:r>
                      <a:r>
                        <a:rPr sz="1000">
                          <a:solidFill>
                            <a:srgbClr val="F7BF66"/>
                          </a:solidFill>
                          <a:hlinkClick r:id="rId6"/>
                        </a:rPr>
                        <a:t>[Bonner, JA 2006]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017-082OL-1.0-8.38-2024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7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1899600"/>
          </a:xfrm>
        </p:spPr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8</a:t>
            </a:r>
            <a:r>
              <a:rPr sz="2400"/>
              <a:t>: Behandlungsempfehlungen </a:t>
            </a:r>
            <a:r>
              <a:rPr sz="2400" dirty="0"/>
              <a:t>in der </a:t>
            </a:r>
            <a:r>
              <a:rPr sz="2400" dirty="0" err="1"/>
              <a:t>Primärtherapie</a:t>
            </a:r>
            <a:r>
              <a:rPr sz="2400" dirty="0"/>
              <a:t> des </a:t>
            </a:r>
            <a:r>
              <a:rPr sz="2400"/>
              <a:t>Oro- und </a:t>
            </a:r>
            <a:r>
              <a:rPr sz="2400" err="1"/>
              <a:t>Hypopharynxkarzinoms</a:t>
            </a:r>
            <a:r>
              <a:rPr sz="2400"/>
              <a:t> unter Berücksichtigung </a:t>
            </a:r>
            <a:r>
              <a:rPr sz="2400" dirty="0" err="1"/>
              <a:t>Effektivität</a:t>
            </a:r>
            <a:r>
              <a:rPr sz="2400"/>
              <a:t>, Funktionalität und Lebensqualität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8.2: Oropharynx-</a:t>
            </a:r>
            <a:r>
              <a:rPr sz="1400" dirty="0" err="1"/>
              <a:t>Karzinome</a:t>
            </a:r>
            <a:r>
              <a:rPr sz="1400" dirty="0"/>
              <a:t> in </a:t>
            </a:r>
            <a:r>
              <a:rPr sz="1400"/>
              <a:t>den UICC </a:t>
            </a:r>
            <a:r>
              <a:rPr sz="1400" dirty="0" err="1"/>
              <a:t>Stadien</a:t>
            </a:r>
            <a:r>
              <a:rPr sz="1400" dirty="0"/>
              <a:t> III p16-positiv:T1N3 - T4</a:t>
            </a:r>
            <a:r>
              <a:rPr sz="1400"/>
              <a:t>; Stadium III und </a:t>
            </a:r>
            <a:r>
              <a:rPr sz="1400" dirty="0"/>
              <a:t>IV-A, -B p16-neg.: T3-TxN3, M0)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796969"/>
              </p:ext>
            </p:extLst>
          </p:nvPr>
        </p:nvGraphicFramePr>
        <p:xfrm>
          <a:off x="249312" y="2679600"/>
          <a:ext cx="7920000" cy="157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8.39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err="1"/>
                        <a:t>Konsensbasierte</a:t>
                      </a:r>
                      <a:r>
                        <a:t> 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Bei </a:t>
                      </a:r>
                      <a:r>
                        <a:rPr sz="1000" b="0" i="0" u="none" dirty="0" err="1">
                          <a:latin typeface="Lucida Sans"/>
                        </a:rPr>
                        <a:t>einer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primärem</a:t>
                      </a:r>
                      <a:r>
                        <a:rPr sz="1000" b="0" i="0" u="none" dirty="0">
                          <a:latin typeface="Lucida Sans"/>
                        </a:rPr>
                        <a:t> Radio-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Radiochemotherapie</a:t>
                      </a:r>
                      <a:r>
                        <a:rPr sz="1000" b="0" i="0" u="none" dirty="0">
                          <a:latin typeface="Lucida Sans"/>
                        </a:rPr>
                        <a:t> von HPV/</a:t>
                      </a:r>
                      <a:r>
                        <a:rPr sz="1000" b="0" i="0" u="none">
                          <a:latin typeface="Lucida Sans"/>
                        </a:rPr>
                        <a:t>p16-positiven und </a:t>
                      </a:r>
                      <a:r>
                        <a:rPr sz="1000" b="0" i="0" u="none" dirty="0">
                          <a:latin typeface="Lucida Sans"/>
                        </a:rPr>
                        <a:t>-</a:t>
                      </a:r>
                      <a:r>
                        <a:rPr sz="1000" b="0" i="0" u="none" dirty="0" err="1">
                          <a:latin typeface="Lucida Sans"/>
                        </a:rPr>
                        <a:t>negativen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Oropharynxkarzinomen</a:t>
                      </a:r>
                      <a:r>
                        <a:rPr sz="1000" b="0" i="0" u="none" dirty="0">
                          <a:latin typeface="Lucida Sans"/>
                        </a:rPr>
                        <a:t> in den </a:t>
                      </a:r>
                      <a:r>
                        <a:rPr sz="1000" b="0" i="0" u="none" dirty="0" err="1">
                          <a:latin typeface="Lucida Sans"/>
                        </a:rPr>
                        <a:t>Stadien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>
                          <a:latin typeface="Lucida Sans"/>
                        </a:rPr>
                        <a:t>I-III (UICC </a:t>
                      </a:r>
                      <a:r>
                        <a:rPr sz="1000" b="0" i="0" u="none" dirty="0">
                          <a:latin typeface="Lucida Sans"/>
                        </a:rPr>
                        <a:t>8</a:t>
                      </a:r>
                      <a:r>
                        <a:rPr sz="1000" b="0" i="0" u="none">
                          <a:latin typeface="Lucida Sans"/>
                        </a:rPr>
                        <a:t>. Ausgabe</a:t>
                      </a:r>
                      <a:r>
                        <a:rPr sz="1000" b="0" i="0" u="none" dirty="0">
                          <a:latin typeface="Lucida Sans"/>
                        </a:rPr>
                        <a:t>) </a:t>
                      </a:r>
                      <a:r>
                        <a:rPr sz="1000" b="0" i="0" u="none" dirty="0" err="1">
                          <a:latin typeface="Lucida Sans"/>
                        </a:rPr>
                        <a:t>sollte</a:t>
                      </a:r>
                      <a:r>
                        <a:rPr sz="1000" b="0" i="0" u="none" dirty="0">
                          <a:latin typeface="Lucida Sans"/>
                        </a:rPr>
                        <a:t> die </a:t>
                      </a:r>
                      <a:r>
                        <a:rPr sz="1000" b="0" i="0" u="none" dirty="0" err="1">
                          <a:latin typeface="Lucida Sans"/>
                        </a:rPr>
                        <a:t>Strahlentherapie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5x2 </a:t>
                      </a:r>
                      <a:r>
                        <a:rPr sz="1000" b="0" i="0" u="none" dirty="0" err="1">
                          <a:latin typeface="Lucida Sans"/>
                        </a:rPr>
                        <a:t>Gy</a:t>
                      </a:r>
                      <a:r>
                        <a:rPr sz="1000" b="0" i="0" u="none" dirty="0">
                          <a:latin typeface="Lucida Sans"/>
                        </a:rPr>
                        <a:t> pro </a:t>
                      </a:r>
                      <a:r>
                        <a:rPr sz="1000" b="0" i="0" u="none" dirty="0" err="1">
                          <a:latin typeface="Lucida Sans"/>
                        </a:rPr>
                        <a:t>Woche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>
                          <a:latin typeface="Lucida Sans"/>
                        </a:rPr>
                        <a:t>bis zu </a:t>
                      </a:r>
                      <a:r>
                        <a:rPr sz="1000" b="0" i="0" u="none" err="1">
                          <a:latin typeface="Lucida Sans"/>
                        </a:rPr>
                        <a:t>einer</a:t>
                      </a:r>
                      <a:r>
                        <a:rPr sz="1000" b="0" i="0" u="none">
                          <a:latin typeface="Lucida Sans"/>
                        </a:rPr>
                        <a:t> Zielvolumendosis </a:t>
                      </a:r>
                      <a:r>
                        <a:rPr sz="1000" b="0" i="0" u="none" dirty="0">
                          <a:latin typeface="Lucida Sans"/>
                        </a:rPr>
                        <a:t>von 70 </a:t>
                      </a:r>
                      <a:r>
                        <a:rPr sz="1000" b="0" i="0" u="none" dirty="0" err="1">
                          <a:latin typeface="Lucida Sans"/>
                        </a:rPr>
                        <a:t>Gy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Bereich</a:t>
                      </a:r>
                      <a:r>
                        <a:rPr sz="1000" b="0" i="0" u="none" dirty="0">
                          <a:latin typeface="Lucida Sans"/>
                        </a:rPr>
                        <a:t> der </a:t>
                      </a:r>
                      <a:r>
                        <a:rPr sz="1000" b="0" i="0" u="none" dirty="0" err="1">
                          <a:latin typeface="Lucida Sans"/>
                        </a:rPr>
                        <a:t>befallenen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Lymphknoten</a:t>
                      </a:r>
                      <a:r>
                        <a:rPr sz="1000" b="0" i="0" u="none">
                          <a:latin typeface="Lucida Sans"/>
                        </a:rPr>
                        <a:t> und des Primärtumors </a:t>
                      </a:r>
                      <a:r>
                        <a:rPr sz="1000" b="0" i="0" u="none" dirty="0" err="1">
                          <a:latin typeface="Lucida Sans"/>
                        </a:rPr>
                        <a:t>erfolgen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anderes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etabliertes</a:t>
                      </a:r>
                      <a:r>
                        <a:rPr sz="1000" b="0" i="0" u="none" dirty="0">
                          <a:latin typeface="Lucida Sans"/>
                        </a:rPr>
                        <a:t> Schema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biologischer</a:t>
                      </a:r>
                      <a:r>
                        <a:rPr sz="1000" b="0" i="0" u="none">
                          <a:latin typeface="Lucida Sans"/>
                        </a:rPr>
                        <a:t> äquivalenter </a:t>
                      </a:r>
                      <a:r>
                        <a:rPr sz="1000" b="0" i="0" u="none" err="1">
                          <a:latin typeface="Lucida Sans"/>
                        </a:rPr>
                        <a:t>Gesamtdosis</a:t>
                      </a:r>
                      <a:r>
                        <a:rPr sz="1000" b="0" i="0" u="none">
                          <a:latin typeface="Lucida Sans"/>
                        </a:rPr>
                        <a:t> zur Anwendung </a:t>
                      </a:r>
                      <a:r>
                        <a:rPr sz="1000" b="0" i="0" u="none" dirty="0" err="1">
                          <a:latin typeface="Lucida Sans"/>
                        </a:rPr>
                        <a:t>kommen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017-082OL-1.0-8.39-2024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1975800"/>
          </a:xfrm>
        </p:spPr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8</a:t>
            </a:r>
            <a:r>
              <a:rPr sz="2400"/>
              <a:t>: Behandlungsempfehlungen </a:t>
            </a:r>
            <a:r>
              <a:rPr sz="2400" dirty="0"/>
              <a:t>in der </a:t>
            </a:r>
            <a:r>
              <a:rPr sz="2400" dirty="0" err="1"/>
              <a:t>Primärtherapie</a:t>
            </a:r>
            <a:r>
              <a:rPr sz="2400" dirty="0"/>
              <a:t> des </a:t>
            </a:r>
            <a:r>
              <a:rPr sz="2400"/>
              <a:t>Oro- und </a:t>
            </a:r>
            <a:r>
              <a:rPr sz="2400" err="1"/>
              <a:t>Hypopharynxkarzinoms</a:t>
            </a:r>
            <a:r>
              <a:rPr sz="2400"/>
              <a:t> unter Berücksichtigung </a:t>
            </a:r>
            <a:r>
              <a:rPr sz="2400" dirty="0" err="1"/>
              <a:t>Effektivität</a:t>
            </a:r>
            <a:r>
              <a:rPr sz="2400"/>
              <a:t>, Funktionalität und Lebensqualität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8.2: Oropharynx-</a:t>
            </a:r>
            <a:r>
              <a:rPr sz="1400" dirty="0" err="1"/>
              <a:t>Karzinome</a:t>
            </a:r>
            <a:r>
              <a:rPr sz="1400" dirty="0"/>
              <a:t> in </a:t>
            </a:r>
            <a:r>
              <a:rPr sz="1400"/>
              <a:t>den UICC </a:t>
            </a:r>
            <a:r>
              <a:rPr sz="1400" dirty="0" err="1"/>
              <a:t>Stadien</a:t>
            </a:r>
            <a:r>
              <a:rPr sz="1400" dirty="0"/>
              <a:t> III p16-positiv:T1N3 - T4</a:t>
            </a:r>
            <a:r>
              <a:rPr sz="1400"/>
              <a:t>; Stadium III und </a:t>
            </a:r>
            <a:r>
              <a:rPr sz="1400" dirty="0"/>
              <a:t>IV-A, -B p16-neg.: T3-TxN3, M0)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432797"/>
              </p:ext>
            </p:extLst>
          </p:nvPr>
        </p:nvGraphicFramePr>
        <p:xfrm>
          <a:off x="224532" y="2852936"/>
          <a:ext cx="7920000" cy="173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8.40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err="1"/>
                        <a:t>Konsensbasierte</a:t>
                      </a:r>
                      <a:r>
                        <a:t> 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sz="1000" b="0" i="0" u="none" dirty="0">
                          <a:latin typeface="Lucida Sans"/>
                        </a:rPr>
                        <a:t>Bei </a:t>
                      </a:r>
                      <a:r>
                        <a:rPr sz="1000" b="0" i="0" u="none" dirty="0" err="1">
                          <a:latin typeface="Lucida Sans"/>
                        </a:rPr>
                        <a:t>einer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primärem</a:t>
                      </a:r>
                      <a:r>
                        <a:rPr sz="1000" b="0" i="0" u="none" dirty="0">
                          <a:latin typeface="Lucida Sans"/>
                        </a:rPr>
                        <a:t> Radio-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Radiochemotherapie</a:t>
                      </a:r>
                      <a:r>
                        <a:rPr sz="1000" b="0" i="0" u="none" dirty="0">
                          <a:latin typeface="Lucida Sans"/>
                        </a:rPr>
                        <a:t> von HPV/</a:t>
                      </a:r>
                      <a:r>
                        <a:rPr sz="1000" b="0" i="0" u="none">
                          <a:latin typeface="Lucida Sans"/>
                        </a:rPr>
                        <a:t>p16-</a:t>
                      </a:r>
                      <a:r>
                        <a:rPr sz="1000" b="1" i="0" u="none">
                          <a:latin typeface="Lucida Sans"/>
                        </a:rPr>
                        <a:t>positiven und </a:t>
                      </a:r>
                      <a:r>
                        <a:rPr sz="1000" b="1" i="0" u="none" dirty="0">
                          <a:latin typeface="Lucida Sans"/>
                        </a:rPr>
                        <a:t>-</a:t>
                      </a:r>
                      <a:r>
                        <a:rPr sz="1000" b="1" i="0" u="none" dirty="0" err="1">
                          <a:latin typeface="Lucida Sans"/>
                        </a:rPr>
                        <a:t>negativen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Oropharynxkarzinomen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>
                          <a:latin typeface="Lucida Sans"/>
                        </a:rPr>
                        <a:t>die Bestrahlung </a:t>
                      </a:r>
                      <a:r>
                        <a:rPr sz="1000" b="0" i="0" u="none" dirty="0" err="1">
                          <a:latin typeface="Lucida Sans"/>
                        </a:rPr>
                        <a:t>nicht-befallener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Lymphknotenlevel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45- 54 </a:t>
                      </a:r>
                      <a:r>
                        <a:rPr sz="1000" b="0" i="0" u="none" dirty="0" err="1">
                          <a:latin typeface="Lucida Sans"/>
                        </a:rPr>
                        <a:t>Gy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Einzeldosen</a:t>
                      </a:r>
                      <a:r>
                        <a:rPr sz="1000" b="0" i="0" u="none" dirty="0">
                          <a:latin typeface="Lucida Sans"/>
                        </a:rPr>
                        <a:t> von 1,5Gy – 2 </a:t>
                      </a:r>
                      <a:r>
                        <a:rPr sz="1000" b="0" i="0" u="none" dirty="0" err="1">
                          <a:latin typeface="Lucida Sans"/>
                        </a:rPr>
                        <a:t>Gy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erfolgen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 
</a:t>
                      </a:r>
                      <a:r>
                        <a:rPr sz="1000" b="0" i="0" u="none">
                          <a:latin typeface="Lucida Sans"/>
                        </a:rPr>
                        <a:t>Die zu </a:t>
                      </a:r>
                      <a:r>
                        <a:rPr sz="1000" b="0" i="0" u="none" dirty="0" err="1">
                          <a:latin typeface="Lucida Sans"/>
                        </a:rPr>
                        <a:t>bestrahlenden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elektiven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Lymphknotenlevel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sich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nach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>
                          <a:latin typeface="Lucida Sans"/>
                        </a:rPr>
                        <a:t>dem aktuellen </a:t>
                      </a:r>
                      <a:r>
                        <a:rPr sz="1000" b="0" i="0" u="none" err="1">
                          <a:latin typeface="Lucida Sans"/>
                        </a:rPr>
                        <a:t>internationale</a:t>
                      </a:r>
                      <a:r>
                        <a:rPr sz="1000" b="0" i="0" u="none">
                          <a:latin typeface="Lucida Sans"/>
                        </a:rPr>
                        <a:t> Konsensus </a:t>
                      </a:r>
                      <a:r>
                        <a:rPr sz="1000" b="0" i="0" u="none" dirty="0" err="1">
                          <a:latin typeface="Lucida Sans"/>
                        </a:rPr>
                        <a:t>richten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>
                          <a:latin typeface="Lucida Sans"/>
                        </a:rPr>
                        <a:t>[Biau, </a:t>
                      </a:r>
                      <a:r>
                        <a:rPr sz="1000" b="0" i="0" u="none" dirty="0">
                          <a:latin typeface="Lucida Sans"/>
                        </a:rPr>
                        <a:t>J et al. 2019].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017-082OL-1.0-8.40-2024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1730896"/>
          </a:xfrm>
        </p:spPr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8</a:t>
            </a:r>
            <a:r>
              <a:rPr sz="2400"/>
              <a:t>: Behandlungsempfehlungen </a:t>
            </a:r>
            <a:r>
              <a:rPr sz="2400" dirty="0"/>
              <a:t>in der </a:t>
            </a:r>
            <a:r>
              <a:rPr sz="2400" dirty="0" err="1"/>
              <a:t>Primärtherapie</a:t>
            </a:r>
            <a:r>
              <a:rPr sz="2400" dirty="0"/>
              <a:t> des </a:t>
            </a:r>
            <a:r>
              <a:rPr sz="2400"/>
              <a:t>Oro- und </a:t>
            </a:r>
            <a:r>
              <a:rPr sz="2400" err="1"/>
              <a:t>Hypopharynxkarzinoms</a:t>
            </a:r>
            <a:r>
              <a:rPr sz="2400"/>
              <a:t> unter Berücksichtigung </a:t>
            </a:r>
            <a:r>
              <a:rPr sz="2400" dirty="0" err="1"/>
              <a:t>Effektivität</a:t>
            </a:r>
            <a:r>
              <a:rPr sz="2400"/>
              <a:t>, Funktionalität und Lebensqualität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8.2: Oropharynx-</a:t>
            </a:r>
            <a:r>
              <a:rPr sz="1400" dirty="0" err="1"/>
              <a:t>Karzinome</a:t>
            </a:r>
            <a:r>
              <a:rPr sz="1400" dirty="0"/>
              <a:t> in </a:t>
            </a:r>
            <a:r>
              <a:rPr sz="1400"/>
              <a:t>den UICC </a:t>
            </a:r>
            <a:r>
              <a:rPr sz="1400" dirty="0" err="1"/>
              <a:t>Stadien</a:t>
            </a:r>
            <a:r>
              <a:rPr sz="1400" dirty="0"/>
              <a:t> III p16-positiv:T1N3 - T4</a:t>
            </a:r>
            <a:r>
              <a:rPr sz="1400"/>
              <a:t>; Stadium III und </a:t>
            </a:r>
            <a:r>
              <a:rPr sz="1400" dirty="0"/>
              <a:t>IV-A, -B p16-neg.: T3-TxN3, M0)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230044"/>
              </p:ext>
            </p:extLst>
          </p:nvPr>
        </p:nvGraphicFramePr>
        <p:xfrm>
          <a:off x="228600" y="2852936"/>
          <a:ext cx="7920000" cy="142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8.41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err="1"/>
                        <a:t>Konsensbasierte</a:t>
                      </a:r>
                      <a:r>
                        <a:t> 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sz="1000" b="0" i="0" u="none" dirty="0">
                          <a:latin typeface="Lucida Sans"/>
                        </a:rPr>
                        <a:t>In den </a:t>
                      </a:r>
                      <a:r>
                        <a:rPr sz="1000" b="0" i="0" u="none" err="1">
                          <a:latin typeface="Lucida Sans"/>
                        </a:rPr>
                        <a:t>elektiv</a:t>
                      </a:r>
                      <a:r>
                        <a:rPr sz="1000" b="0" i="0" u="none">
                          <a:latin typeface="Lucida Sans"/>
                        </a:rPr>
                        <a:t> zu </a:t>
                      </a:r>
                      <a:r>
                        <a:rPr sz="1000" b="0" i="0" u="none" dirty="0" err="1">
                          <a:latin typeface="Lucida Sans"/>
                        </a:rPr>
                        <a:t>bestrahlenden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Lymphknotenlevel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bei</a:t>
                      </a:r>
                      <a:r>
                        <a:rPr sz="1000" b="0" i="0" u="none" dirty="0">
                          <a:latin typeface="Lucida Sans"/>
                        </a:rPr>
                        <a:t> HPV/p16-</a:t>
                      </a:r>
                      <a:r>
                        <a:rPr sz="1000" b="1" i="0" u="none" dirty="0">
                          <a:latin typeface="Lucida Sans"/>
                        </a:rPr>
                        <a:t>negativen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Oropharynxkarzinomen</a:t>
                      </a:r>
                      <a:r>
                        <a:rPr sz="1000" b="0" i="0" u="none" dirty="0">
                          <a:latin typeface="Lucida Sans"/>
                        </a:rPr>
                        <a:t> die </a:t>
                      </a:r>
                      <a:r>
                        <a:rPr sz="1000" b="0" i="0" u="none" dirty="0" err="1">
                          <a:latin typeface="Lucida Sans"/>
                        </a:rPr>
                        <a:t>Dosis</a:t>
                      </a:r>
                      <a:r>
                        <a:rPr sz="1000" b="0" i="0" u="none" dirty="0">
                          <a:latin typeface="Lucida Sans"/>
                        </a:rPr>
                        <a:t> je </a:t>
                      </a:r>
                      <a:r>
                        <a:rPr sz="1000" b="0" i="0" u="none" dirty="0" err="1">
                          <a:latin typeface="Lucida Sans"/>
                        </a:rPr>
                        <a:t>nach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Risiko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zwischen</a:t>
                      </a:r>
                      <a:r>
                        <a:rPr sz="1000" b="0" i="0" u="none" dirty="0">
                          <a:latin typeface="Lucida Sans"/>
                        </a:rPr>
                        <a:t> 50 </a:t>
                      </a:r>
                      <a:r>
                        <a:rPr sz="1000" b="0" i="0" u="none" err="1">
                          <a:latin typeface="Lucida Sans"/>
                        </a:rPr>
                        <a:t>Gy</a:t>
                      </a:r>
                      <a:r>
                        <a:rPr sz="1000" b="0" i="0" u="none">
                          <a:latin typeface="Lucida Sans"/>
                        </a:rPr>
                        <a:t> und </a:t>
                      </a:r>
                      <a:r>
                        <a:rPr sz="1000" b="0" i="0" u="none" dirty="0">
                          <a:latin typeface="Lucida Sans"/>
                        </a:rPr>
                        <a:t>60 </a:t>
                      </a:r>
                      <a:r>
                        <a:rPr sz="1000" b="0" i="0" u="none" dirty="0" err="1">
                          <a:latin typeface="Lucida Sans"/>
                        </a:rPr>
                        <a:t>Gy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Einzeldosen</a:t>
                      </a:r>
                      <a:r>
                        <a:rPr sz="1000" b="0" i="0" u="none" dirty="0">
                          <a:latin typeface="Lucida Sans"/>
                        </a:rPr>
                        <a:t> von 1,5-bis 2,0 </a:t>
                      </a:r>
                      <a:r>
                        <a:rPr sz="1000" b="0" i="0" u="none" dirty="0" err="1">
                          <a:latin typeface="Lucida Sans"/>
                        </a:rPr>
                        <a:t>Gy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erfolgen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 sz="1000" b="0" i="0" u="none" dirty="0">
                        <a:latin typeface="Lucida Sans"/>
                      </a:endParaRP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017-082OL-1.0-8.41-2024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000" dirty="0" err="1"/>
              <a:t>Kapitel</a:t>
            </a:r>
            <a:r>
              <a:rPr sz="2000" dirty="0"/>
              <a:t> 3: </a:t>
            </a:r>
            <a:r>
              <a:rPr sz="2000" err="1"/>
              <a:t>Anatomische</a:t>
            </a:r>
            <a:r>
              <a:rPr sz="2000"/>
              <a:t> Zuordnung Oro- und </a:t>
            </a:r>
            <a:r>
              <a:rPr sz="2000" dirty="0"/>
              <a:t>Hypopharynx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7920000" cy="157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3.1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Konsensbasiertes Statement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Die </a:t>
                      </a:r>
                      <a:r>
                        <a:rPr sz="1000" b="0" i="0" u="none" err="1">
                          <a:latin typeface="Lucida Sans"/>
                        </a:rPr>
                        <a:t>anatomische</a:t>
                      </a:r>
                      <a:r>
                        <a:rPr sz="1000" b="0" i="0" u="none">
                          <a:latin typeface="Lucida Sans"/>
                        </a:rPr>
                        <a:t> Zuordnung </a:t>
                      </a:r>
                      <a:r>
                        <a:rPr sz="1000" b="0" i="0" u="none" dirty="0">
                          <a:latin typeface="Lucida Sans"/>
                        </a:rPr>
                        <a:t>der </a:t>
                      </a:r>
                      <a:r>
                        <a:rPr sz="1000" b="0" i="0" u="none" dirty="0" err="1">
                          <a:latin typeface="Lucida Sans"/>
                        </a:rPr>
                        <a:t>Regionen</a:t>
                      </a:r>
                      <a:r>
                        <a:rPr sz="1000" b="0" i="0" u="none" dirty="0">
                          <a:latin typeface="Lucida Sans"/>
                        </a:rPr>
                        <a:t> des </a:t>
                      </a:r>
                      <a:r>
                        <a:rPr sz="1000" b="0" i="0" u="none">
                          <a:latin typeface="Lucida Sans"/>
                        </a:rPr>
                        <a:t>Oro- und </a:t>
                      </a:r>
                      <a:r>
                        <a:rPr sz="1000" b="0" i="0" u="none" dirty="0">
                          <a:latin typeface="Lucida Sans"/>
                        </a:rPr>
                        <a:t>Hypopharynx </a:t>
                      </a:r>
                      <a:r>
                        <a:rPr sz="1000" b="0" i="0" u="none" dirty="0" err="1">
                          <a:latin typeface="Lucida Sans"/>
                        </a:rPr>
                        <a:t>erfolgt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nach</a:t>
                      </a:r>
                      <a:r>
                        <a:rPr sz="1000" b="0" i="0" u="none" dirty="0">
                          <a:latin typeface="Lucida Sans"/>
                        </a:rPr>
                        <a:t> ICD-10-GM Version 2022: Die </a:t>
                      </a:r>
                      <a:r>
                        <a:rPr sz="1000" b="0" i="0" u="none" dirty="0" err="1">
                          <a:latin typeface="Lucida Sans"/>
                        </a:rPr>
                        <a:t>Internationale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statistische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Klassifikation</a:t>
                      </a:r>
                      <a:r>
                        <a:rPr sz="1000" b="0" i="0" u="none" dirty="0">
                          <a:latin typeface="Lucida Sans"/>
                        </a:rPr>
                        <a:t> der </a:t>
                      </a:r>
                      <a:r>
                        <a:rPr sz="1000" b="0" i="0" u="none" err="1">
                          <a:latin typeface="Lucida Sans"/>
                        </a:rPr>
                        <a:t>Krankheiten</a:t>
                      </a:r>
                      <a:r>
                        <a:rPr sz="1000" b="0" i="0" u="none">
                          <a:latin typeface="Lucida Sans"/>
                        </a:rPr>
                        <a:t> und </a:t>
                      </a:r>
                      <a:r>
                        <a:rPr sz="1000" b="0" i="0" u="none" err="1">
                          <a:latin typeface="Lucida Sans"/>
                        </a:rPr>
                        <a:t>verwandter</a:t>
                      </a:r>
                      <a:r>
                        <a:rPr sz="1000" b="0" i="0" u="none">
                          <a:latin typeface="Lucida Sans"/>
                        </a:rPr>
                        <a:t> Gesundheitsprobleme</a:t>
                      </a:r>
                      <a:r>
                        <a:rPr sz="1000" b="0" i="0" u="none" dirty="0">
                          <a:latin typeface="Lucida Sans"/>
                        </a:rPr>
                        <a:t>, 10. Revision, German Modification (ICD-10-GM) </a:t>
                      </a:r>
                      <a:r>
                        <a:rPr sz="1000" b="0" i="0" u="none" dirty="0" err="1">
                          <a:latin typeface="Lucida Sans"/>
                        </a:rPr>
                        <a:t>ist</a:t>
                      </a:r>
                      <a:r>
                        <a:rPr sz="1000" b="0" i="0" u="none" dirty="0">
                          <a:latin typeface="Lucida Sans"/>
                        </a:rPr>
                        <a:t> die </a:t>
                      </a:r>
                      <a:r>
                        <a:rPr sz="1000" b="0" i="0" u="none" dirty="0" err="1">
                          <a:latin typeface="Lucida Sans"/>
                        </a:rPr>
                        <a:t>amtliche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Klassifikation</a:t>
                      </a:r>
                      <a:r>
                        <a:rPr sz="1000" b="0" i="0" u="none">
                          <a:latin typeface="Lucida Sans"/>
                        </a:rPr>
                        <a:t> zur Verschlüsselung </a:t>
                      </a:r>
                      <a:r>
                        <a:rPr sz="1000" b="0" i="0" u="none" dirty="0">
                          <a:latin typeface="Lucida Sans"/>
                        </a:rPr>
                        <a:t>von </a:t>
                      </a:r>
                      <a:r>
                        <a:rPr sz="1000" b="0" i="0" u="none" dirty="0" err="1">
                          <a:latin typeface="Lucida Sans"/>
                        </a:rPr>
                        <a:t>Diagnosen</a:t>
                      </a:r>
                      <a:r>
                        <a:rPr sz="1000" b="0" i="0" u="none" dirty="0">
                          <a:latin typeface="Lucida Sans"/>
                        </a:rPr>
                        <a:t> in </a:t>
                      </a:r>
                      <a:r>
                        <a:rPr sz="1000" b="0" i="0" u="none">
                          <a:latin typeface="Lucida Sans"/>
                        </a:rPr>
                        <a:t>der ambulanten und </a:t>
                      </a:r>
                      <a:r>
                        <a:rPr sz="1000" b="0" i="0" u="none" err="1">
                          <a:latin typeface="Lucida Sans"/>
                        </a:rPr>
                        <a:t>stationären</a:t>
                      </a:r>
                      <a:r>
                        <a:rPr sz="1000" b="0" i="0" u="none">
                          <a:latin typeface="Lucida Sans"/>
                        </a:rPr>
                        <a:t> Versorgung in Deutschland</a:t>
                      </a:r>
                      <a:r>
                        <a:rPr sz="1000" b="0" i="0" u="none" dirty="0">
                          <a:latin typeface="Lucida Sans"/>
                        </a:rPr>
                        <a:t>. </a:t>
                      </a:r>
                      <a:r>
                        <a:rPr sz="1000" b="0" i="0" u="none" dirty="0" err="1">
                          <a:latin typeface="Lucida Sans"/>
                        </a:rPr>
                        <a:t>Seit</a:t>
                      </a:r>
                      <a:r>
                        <a:rPr sz="1000" b="0" i="0" u="none" dirty="0">
                          <a:latin typeface="Lucida Sans"/>
                        </a:rPr>
                        <a:t> dem 1</a:t>
                      </a:r>
                      <a:r>
                        <a:rPr sz="1000" b="0" i="0" u="none">
                          <a:latin typeface="Lucida Sans"/>
                        </a:rPr>
                        <a:t>. Januar </a:t>
                      </a:r>
                      <a:r>
                        <a:rPr sz="1000" b="0" i="0" u="none" dirty="0">
                          <a:latin typeface="Lucida Sans"/>
                        </a:rPr>
                        <a:t>2022 </a:t>
                      </a:r>
                      <a:r>
                        <a:rPr sz="1000" b="0" i="0" u="none" dirty="0" err="1">
                          <a:latin typeface="Lucida Sans"/>
                        </a:rPr>
                        <a:t>ist</a:t>
                      </a:r>
                      <a:r>
                        <a:rPr sz="1000" b="0" i="0" u="none" dirty="0">
                          <a:latin typeface="Lucida Sans"/>
                        </a:rPr>
                        <a:t> die ICD-10-GM in der Version </a:t>
                      </a:r>
                      <a:r>
                        <a:rPr sz="1000" b="0" i="0" u="none">
                          <a:latin typeface="Lucida Sans"/>
                        </a:rPr>
                        <a:t>2022 anzuwenden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t>Starker Konsens</a:t>
                      </a:r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t>017-082OL-1.0-3.1-2024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1731600"/>
          </a:xfrm>
        </p:spPr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8</a:t>
            </a:r>
            <a:r>
              <a:rPr sz="2400"/>
              <a:t>: Behandlungsempfehlungen </a:t>
            </a:r>
            <a:r>
              <a:rPr sz="2400" dirty="0"/>
              <a:t>in der </a:t>
            </a:r>
            <a:r>
              <a:rPr sz="2400" dirty="0" err="1"/>
              <a:t>Primärtherapie</a:t>
            </a:r>
            <a:r>
              <a:rPr sz="2400" dirty="0"/>
              <a:t> des </a:t>
            </a:r>
            <a:r>
              <a:rPr sz="2400"/>
              <a:t>Oro- und </a:t>
            </a:r>
            <a:r>
              <a:rPr sz="2400" err="1"/>
              <a:t>Hypopharynxkarzinoms</a:t>
            </a:r>
            <a:r>
              <a:rPr sz="2400"/>
              <a:t> unter Berücksichtigung </a:t>
            </a:r>
            <a:r>
              <a:rPr sz="2400" dirty="0" err="1"/>
              <a:t>Effektivität</a:t>
            </a:r>
            <a:r>
              <a:rPr sz="2400"/>
              <a:t>, Funktionalität und Lebensqualität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8.2: Oropharynx-</a:t>
            </a:r>
            <a:r>
              <a:rPr sz="1400" dirty="0" err="1"/>
              <a:t>Karzinome</a:t>
            </a:r>
            <a:r>
              <a:rPr sz="1400" dirty="0"/>
              <a:t> in </a:t>
            </a:r>
            <a:r>
              <a:rPr sz="1400"/>
              <a:t>den UICC </a:t>
            </a:r>
            <a:r>
              <a:rPr sz="1400" dirty="0" err="1"/>
              <a:t>Stadien</a:t>
            </a:r>
            <a:r>
              <a:rPr sz="1400" dirty="0"/>
              <a:t> III p16-positiv:T1N3 - T4</a:t>
            </a:r>
            <a:r>
              <a:rPr sz="1400"/>
              <a:t>; Stadium III und </a:t>
            </a:r>
            <a:r>
              <a:rPr sz="1400" dirty="0"/>
              <a:t>IV-A, -B p16-neg.: T3-TxN3, M0)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775964"/>
              </p:ext>
            </p:extLst>
          </p:nvPr>
        </p:nvGraphicFramePr>
        <p:xfrm>
          <a:off x="215404" y="2708960"/>
          <a:ext cx="7920000" cy="188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8.42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err="1"/>
                        <a:t>Konsensbasierte</a:t>
                      </a:r>
                      <a:r>
                        <a:t> 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Die </a:t>
                      </a:r>
                      <a:r>
                        <a:rPr sz="1000" b="0" i="0" u="none" dirty="0" err="1">
                          <a:latin typeface="Lucida Sans"/>
                        </a:rPr>
                        <a:t>primäre</a:t>
                      </a:r>
                      <a:r>
                        <a:rPr sz="1000" b="0" i="0" u="none" dirty="0">
                          <a:latin typeface="Lucida Sans"/>
                        </a:rPr>
                        <a:t> Radio-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Radiochemotherapie</a:t>
                      </a:r>
                      <a:r>
                        <a:rPr sz="1000" b="0" i="0" u="none" dirty="0">
                          <a:latin typeface="Lucida Sans"/>
                        </a:rPr>
                        <a:t> von HPV/p16-</a:t>
                      </a:r>
                      <a:r>
                        <a:rPr sz="1000" b="1" i="0" u="none" dirty="0">
                          <a:latin typeface="Lucida Sans"/>
                        </a:rPr>
                        <a:t>positiven und -</a:t>
                      </a:r>
                      <a:r>
                        <a:rPr sz="1000" b="1" i="0" u="none" dirty="0" err="1">
                          <a:latin typeface="Lucida Sans"/>
                        </a:rPr>
                        <a:t>negativen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Oropharynxkarzinomen</a:t>
                      </a:r>
                      <a:r>
                        <a:rPr sz="1000" b="0" i="0" u="none" dirty="0">
                          <a:latin typeface="Lucida Sans"/>
                        </a:rPr>
                        <a:t> in den </a:t>
                      </a:r>
                      <a:r>
                        <a:rPr sz="1000" b="0" i="0" u="none" dirty="0" err="1">
                          <a:latin typeface="Lucida Sans"/>
                        </a:rPr>
                        <a:t>Stadien</a:t>
                      </a:r>
                      <a:r>
                        <a:rPr sz="1000" b="0" i="0" u="none" dirty="0">
                          <a:latin typeface="Lucida Sans"/>
                        </a:rPr>
                        <a:t> III (HPV/p16 </a:t>
                      </a:r>
                      <a:r>
                        <a:rPr sz="1000" b="0" i="0" u="none" dirty="0" err="1">
                          <a:latin typeface="Lucida Sans"/>
                        </a:rPr>
                        <a:t>positiv</a:t>
                      </a:r>
                      <a:r>
                        <a:rPr sz="1000" b="0" i="0" u="none" dirty="0">
                          <a:latin typeface="Lucida Sans"/>
                        </a:rPr>
                        <a:t>) </a:t>
                      </a:r>
                      <a:r>
                        <a:rPr sz="1000" b="0" i="0" u="none" dirty="0" err="1">
                          <a:latin typeface="Lucida Sans"/>
                        </a:rPr>
                        <a:t>bzw</a:t>
                      </a:r>
                      <a:r>
                        <a:rPr sz="1000" b="0" i="0" u="none" dirty="0">
                          <a:latin typeface="Lucida Sans"/>
                        </a:rPr>
                        <a:t>. III-</a:t>
                      </a:r>
                      <a:r>
                        <a:rPr sz="1000" b="0" i="0" u="none" dirty="0" err="1">
                          <a:latin typeface="Lucida Sans"/>
                        </a:rPr>
                        <a:t>IVb</a:t>
                      </a:r>
                      <a:r>
                        <a:rPr sz="1000" b="0" i="0" u="none" dirty="0">
                          <a:latin typeface="Lucida Sans"/>
                        </a:rPr>
                        <a:t> (HPV/p16 </a:t>
                      </a:r>
                      <a:r>
                        <a:rPr sz="1000" b="0" i="0" u="none" dirty="0" err="1">
                          <a:latin typeface="Lucida Sans"/>
                        </a:rPr>
                        <a:t>negativ</a:t>
                      </a:r>
                      <a:r>
                        <a:rPr sz="1000" b="0" i="0" u="none" dirty="0">
                          <a:latin typeface="Lucida Sans"/>
                        </a:rPr>
                        <a:t>) </a:t>
                      </a:r>
                      <a:r>
                        <a:rPr sz="1000" b="0" i="0" u="none" dirty="0" err="1">
                          <a:latin typeface="Lucida Sans"/>
                        </a:rPr>
                        <a:t>soll</a:t>
                      </a:r>
                      <a:r>
                        <a:rPr sz="1000" b="0" i="0" u="none" dirty="0">
                          <a:latin typeface="Lucida Sans"/>
                        </a:rPr>
                        <a:t> in </a:t>
                      </a:r>
                      <a:r>
                        <a:rPr lang="de-DE" sz="1000" b="0" i="0" u="none" dirty="0">
                          <a:latin typeface="Lucida Sans"/>
                        </a:rPr>
                        <a:t>IMRT-Technik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unter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möglichst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guter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Schonung</a:t>
                      </a:r>
                      <a:r>
                        <a:rPr sz="1000" b="0" i="0" u="none" dirty="0">
                          <a:latin typeface="Lucida Sans"/>
                        </a:rPr>
                        <a:t> der </a:t>
                      </a:r>
                      <a:r>
                        <a:rPr sz="1000" b="0" i="0" u="none" dirty="0" err="1">
                          <a:latin typeface="Lucida Sans"/>
                        </a:rPr>
                        <a:t>Speicheldrüsen</a:t>
                      </a:r>
                      <a:r>
                        <a:rPr sz="1000" b="0" i="0" u="none" dirty="0">
                          <a:latin typeface="Lucida Sans"/>
                        </a:rPr>
                        <a:t>, des </a:t>
                      </a:r>
                      <a:r>
                        <a:rPr sz="1000" b="0" i="0" u="none" dirty="0" err="1">
                          <a:latin typeface="Lucida Sans"/>
                        </a:rPr>
                        <a:t>nicht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befallenen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Schluckweges</a:t>
                      </a:r>
                      <a:r>
                        <a:rPr sz="1000" b="0" i="0" u="none" dirty="0">
                          <a:latin typeface="Lucida Sans"/>
                        </a:rPr>
                        <a:t> und der </a:t>
                      </a:r>
                      <a:r>
                        <a:rPr sz="1000" b="0" i="0" u="none" dirty="0" err="1">
                          <a:latin typeface="Lucida Sans"/>
                        </a:rPr>
                        <a:t>Mundhöhle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erfolgen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 dirty="0" err="1">
                          <a:latin typeface="Lucida Sans"/>
                        </a:rPr>
                        <a:t>ohne</a:t>
                      </a:r>
                      <a:r>
                        <a:rPr sz="1000" b="0" i="0" u="none" dirty="0">
                          <a:latin typeface="Lucida Sans"/>
                        </a:rPr>
                        <a:t> die </a:t>
                      </a:r>
                      <a:r>
                        <a:rPr sz="1000" b="0" i="0" u="none" dirty="0" err="1">
                          <a:latin typeface="Lucida Sans"/>
                        </a:rPr>
                        <a:t>empfohlenen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Dosen</a:t>
                      </a:r>
                      <a:r>
                        <a:rPr sz="1000" b="0" i="0" u="none" dirty="0">
                          <a:latin typeface="Lucida Sans"/>
                        </a:rPr>
                        <a:t> in den </a:t>
                      </a:r>
                      <a:r>
                        <a:rPr sz="1000" b="0" i="0" u="none" dirty="0" err="1">
                          <a:latin typeface="Lucida Sans"/>
                        </a:rPr>
                        <a:t>Zielvolumen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zu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unterschreiten</a:t>
                      </a:r>
                      <a:r>
                        <a:rPr sz="1000" b="0" i="0" u="none" dirty="0">
                          <a:latin typeface="Lucida Sans"/>
                        </a:rPr>
                        <a:t>. 
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017-082OL-1.0-8.42-2024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1802904"/>
          </a:xfrm>
        </p:spPr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8</a:t>
            </a:r>
            <a:r>
              <a:rPr sz="2400"/>
              <a:t>: Behandlungsempfehlungen </a:t>
            </a:r>
            <a:r>
              <a:rPr sz="2400" dirty="0"/>
              <a:t>in der </a:t>
            </a:r>
            <a:r>
              <a:rPr sz="2400" dirty="0" err="1"/>
              <a:t>Primärtherapie</a:t>
            </a:r>
            <a:r>
              <a:rPr sz="2400" dirty="0"/>
              <a:t> des </a:t>
            </a:r>
            <a:r>
              <a:rPr sz="2400"/>
              <a:t>Oro- und </a:t>
            </a:r>
            <a:r>
              <a:rPr sz="2400" err="1"/>
              <a:t>Hypopharynxkarzinoms</a:t>
            </a:r>
            <a:r>
              <a:rPr sz="2400"/>
              <a:t> unter Berücksichtigung </a:t>
            </a:r>
            <a:r>
              <a:rPr sz="2400" dirty="0" err="1"/>
              <a:t>Effektivität</a:t>
            </a:r>
            <a:r>
              <a:rPr sz="2400"/>
              <a:t>, Funktionalität und Lebensqualität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8.2: Oropharynx-</a:t>
            </a:r>
            <a:r>
              <a:rPr sz="1400" dirty="0" err="1"/>
              <a:t>Karzinome</a:t>
            </a:r>
            <a:r>
              <a:rPr sz="1400" dirty="0"/>
              <a:t> in </a:t>
            </a:r>
            <a:r>
              <a:rPr sz="1400"/>
              <a:t>den UICC </a:t>
            </a:r>
            <a:r>
              <a:rPr sz="1400" dirty="0" err="1"/>
              <a:t>Stadien</a:t>
            </a:r>
            <a:r>
              <a:rPr sz="1400" dirty="0"/>
              <a:t> III p16-positiv:T1N3 - T4</a:t>
            </a:r>
            <a:r>
              <a:rPr sz="1400"/>
              <a:t>; Stadium III und </a:t>
            </a:r>
            <a:r>
              <a:rPr sz="1400" dirty="0"/>
              <a:t>IV-A, -B p16-neg.: T3-TxN3, M0)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326528"/>
              </p:ext>
            </p:extLst>
          </p:nvPr>
        </p:nvGraphicFramePr>
        <p:xfrm>
          <a:off x="325100" y="2924944"/>
          <a:ext cx="7920000" cy="142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8.43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err="1"/>
                        <a:t>Konsensbasierte</a:t>
                      </a:r>
                      <a:r>
                        <a:t> 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Die postoperative </a:t>
                      </a:r>
                      <a:r>
                        <a:rPr sz="1000" b="0" i="0" u="none" dirty="0" err="1">
                          <a:latin typeface="Lucida Sans"/>
                        </a:rPr>
                        <a:t>Strahlentherapie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möglichst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früh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nach</a:t>
                      </a:r>
                      <a:r>
                        <a:rPr sz="1000" b="0" i="0" u="none">
                          <a:latin typeface="Lucida Sans"/>
                        </a:rPr>
                        <a:t> Abschluss der Wundheilung </a:t>
                      </a:r>
                      <a:r>
                        <a:rPr sz="1000" b="0" i="0" u="none" dirty="0" err="1">
                          <a:latin typeface="Lucida Sans"/>
                        </a:rPr>
                        <a:t>innerhalb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eines</a:t>
                      </a:r>
                      <a:r>
                        <a:rPr sz="1000" b="0" i="0" u="none">
                          <a:latin typeface="Lucida Sans"/>
                        </a:rPr>
                        <a:t> Zeitraums </a:t>
                      </a:r>
                      <a:r>
                        <a:rPr sz="1000" b="0" i="0" u="none" dirty="0">
                          <a:latin typeface="Lucida Sans"/>
                        </a:rPr>
                        <a:t>von 6 </a:t>
                      </a:r>
                      <a:r>
                        <a:rPr sz="1000" b="0" i="0" u="none" dirty="0" err="1">
                          <a:latin typeface="Lucida Sans"/>
                        </a:rPr>
                        <a:t>Wochen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nach</a:t>
                      </a:r>
                      <a:r>
                        <a:rPr sz="1000" b="0" i="0" u="none" dirty="0">
                          <a:latin typeface="Lucida Sans"/>
                        </a:rPr>
                        <a:t> der Operation </a:t>
                      </a:r>
                      <a:r>
                        <a:rPr sz="1000" b="0" i="0" u="none" dirty="0" err="1">
                          <a:latin typeface="Lucida Sans"/>
                        </a:rPr>
                        <a:t>begonnen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
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017-082OL-1.0-8.43-2024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1802904"/>
          </a:xfrm>
        </p:spPr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8</a:t>
            </a:r>
            <a:r>
              <a:rPr sz="2400"/>
              <a:t>: Behandlungsempfehlungen </a:t>
            </a:r>
            <a:r>
              <a:rPr sz="2400" dirty="0"/>
              <a:t>in der </a:t>
            </a:r>
            <a:r>
              <a:rPr sz="2400" dirty="0" err="1"/>
              <a:t>Primärtherapie</a:t>
            </a:r>
            <a:r>
              <a:rPr sz="2400" dirty="0"/>
              <a:t> des </a:t>
            </a:r>
            <a:r>
              <a:rPr sz="2400"/>
              <a:t>Oro- und </a:t>
            </a:r>
            <a:r>
              <a:rPr sz="2400" err="1"/>
              <a:t>Hypopharynxkarzinoms</a:t>
            </a:r>
            <a:r>
              <a:rPr sz="2400"/>
              <a:t> unter Berücksichtigung </a:t>
            </a:r>
            <a:r>
              <a:rPr sz="2400" dirty="0" err="1"/>
              <a:t>Effektivität</a:t>
            </a:r>
            <a:r>
              <a:rPr sz="2400"/>
              <a:t>, Funktionalität und Lebensqualität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8.2: Oropharynx-</a:t>
            </a:r>
            <a:r>
              <a:rPr sz="1400" dirty="0" err="1"/>
              <a:t>Karzinome</a:t>
            </a:r>
            <a:r>
              <a:rPr sz="1400" dirty="0"/>
              <a:t> in </a:t>
            </a:r>
            <a:r>
              <a:rPr sz="1400"/>
              <a:t>den UICC </a:t>
            </a:r>
            <a:r>
              <a:rPr sz="1400" dirty="0" err="1"/>
              <a:t>Stadien</a:t>
            </a:r>
            <a:r>
              <a:rPr sz="1400" dirty="0"/>
              <a:t> III p16-positiv:T1N3 - T4</a:t>
            </a:r>
            <a:r>
              <a:rPr sz="1400"/>
              <a:t>; Stadium III und </a:t>
            </a:r>
            <a:r>
              <a:rPr sz="1400" dirty="0"/>
              <a:t>IV-A, -B p16-neg.: T3-TxN3, M0)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351380"/>
              </p:ext>
            </p:extLst>
          </p:nvPr>
        </p:nvGraphicFramePr>
        <p:xfrm>
          <a:off x="257572" y="2564904"/>
          <a:ext cx="7920000" cy="199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8.44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err="1"/>
                        <a:t>Evidenzbasierte</a:t>
                      </a:r>
                      <a:r>
                        <a:t> 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/>
                      </a:pPr>
                      <a:r>
                        <a:t>Empfehlungsgrad</a:t>
                      </a:r>
                      <a:endParaRPr dirty="0"/>
                    </a:p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A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Bei </a:t>
                      </a:r>
                      <a:r>
                        <a:rPr sz="1000" b="0" i="0" u="none" err="1">
                          <a:latin typeface="Lucida Sans"/>
                        </a:rPr>
                        <a:t>primär</a:t>
                      </a:r>
                      <a:r>
                        <a:rPr sz="1000" b="0" i="0" u="none">
                          <a:latin typeface="Lucida Sans"/>
                        </a:rPr>
                        <a:t> chirurgisch </a:t>
                      </a:r>
                      <a:r>
                        <a:rPr sz="1000" b="0" i="0" u="none" dirty="0" err="1">
                          <a:latin typeface="Lucida Sans"/>
                        </a:rPr>
                        <a:t>behandelten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Patienten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HPV/p16-</a:t>
                      </a:r>
                      <a:r>
                        <a:rPr sz="1000" b="1" i="0" u="none" dirty="0">
                          <a:latin typeface="Lucida Sans"/>
                        </a:rPr>
                        <a:t>positiven </a:t>
                      </a:r>
                      <a:r>
                        <a:rPr sz="1000" b="1" i="0" u="none" dirty="0" err="1">
                          <a:latin typeface="Lucida Sans"/>
                        </a:rPr>
                        <a:t>Stadien</a:t>
                      </a:r>
                      <a:r>
                        <a:rPr sz="1000" b="1" i="0" u="none" dirty="0">
                          <a:latin typeface="Lucida Sans"/>
                        </a:rPr>
                        <a:t> </a:t>
                      </a:r>
                      <a:r>
                        <a:rPr sz="1000" b="1" i="0" u="none">
                          <a:latin typeface="Lucida Sans"/>
                        </a:rPr>
                        <a:t>III und </a:t>
                      </a:r>
                      <a:r>
                        <a:rPr sz="1000" b="1" i="0" u="none" dirty="0">
                          <a:latin typeface="Lucida Sans"/>
                        </a:rPr>
                        <a:t>-</a:t>
                      </a:r>
                      <a:r>
                        <a:rPr sz="1000" b="1" i="0" u="none" dirty="0" err="1">
                          <a:latin typeface="Lucida Sans"/>
                        </a:rPr>
                        <a:t>negativen</a:t>
                      </a:r>
                      <a:r>
                        <a:rPr sz="1000" b="1" i="0" u="none" dirty="0">
                          <a:latin typeface="Lucida Sans"/>
                        </a:rPr>
                        <a:t> </a:t>
                      </a:r>
                      <a:r>
                        <a:rPr sz="1000" b="1" i="0" u="none" dirty="0" err="1">
                          <a:latin typeface="Lucida Sans"/>
                        </a:rPr>
                        <a:t>Stadien</a:t>
                      </a:r>
                      <a:r>
                        <a:rPr sz="1000" b="1" i="0" u="none" dirty="0">
                          <a:latin typeface="Lucida Sans"/>
                        </a:rPr>
                        <a:t> III-</a:t>
                      </a:r>
                      <a:r>
                        <a:rPr sz="1000" b="1" i="0" u="none" dirty="0" err="1">
                          <a:latin typeface="Lucida Sans"/>
                        </a:rPr>
                        <a:t>IVb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Oropharynxkarzinomen</a:t>
                      </a:r>
                      <a:r>
                        <a:rPr sz="1000" b="0" i="0" u="none">
                          <a:latin typeface="Lucida Sans"/>
                        </a:rPr>
                        <a:t> (UICC </a:t>
                      </a:r>
                      <a:r>
                        <a:rPr sz="1000" b="0" i="0" u="none" dirty="0">
                          <a:latin typeface="Lucida Sans"/>
                        </a:rPr>
                        <a:t>8</a:t>
                      </a:r>
                      <a:r>
                        <a:rPr sz="1000" b="0" i="0" u="none">
                          <a:latin typeface="Lucida Sans"/>
                        </a:rPr>
                        <a:t>. Ausgabe</a:t>
                      </a:r>
                      <a:r>
                        <a:rPr sz="1000" b="0" i="0" u="none" dirty="0">
                          <a:latin typeface="Lucida Sans"/>
                        </a:rPr>
                        <a:t>) </a:t>
                      </a:r>
                      <a:r>
                        <a:rPr sz="1000" b="0" i="0" u="none" dirty="0" err="1">
                          <a:latin typeface="Lucida Sans"/>
                        </a:rPr>
                        <a:t>soll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eine</a:t>
                      </a:r>
                      <a:r>
                        <a:rPr sz="1000" b="0" i="0" u="none">
                          <a:latin typeface="Lucida Sans"/>
                        </a:rPr>
                        <a:t> adjuvante </a:t>
                      </a:r>
                      <a:r>
                        <a:rPr sz="1000" b="0" i="0" u="none" dirty="0">
                          <a:latin typeface="Lucida Sans"/>
                        </a:rPr>
                        <a:t>Radio-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Radiochemotherapie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erfolgen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Level of Evidence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>
                          <a:latin typeface="Lucida Sans"/>
                        </a:rPr>
                        <a:t>⊕⊝⊝⊝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Literatur</a:t>
                      </a:r>
                      <a:endParaRPr dirty="0"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>
                          <a:solidFill>
                            <a:srgbClr val="F7BF66"/>
                          </a:solidFill>
                          <a:hlinkClick r:id="rId2"/>
                        </a:rPr>
                        <a:t>[Kao, J 2008]</a:t>
                      </a:r>
                      <a:r>
                        <a:rPr sz="1000"/>
                        <a:t>, </a:t>
                      </a:r>
                      <a:r>
                        <a:rPr sz="1000">
                          <a:solidFill>
                            <a:srgbClr val="F7BF66"/>
                          </a:solidFill>
                          <a:hlinkClick r:id="rId3"/>
                        </a:rPr>
                        <a:t>[Amini, A 2016]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017-082OL-1.0-8.44-2024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4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1514872"/>
          </a:xfrm>
        </p:spPr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8</a:t>
            </a:r>
            <a:r>
              <a:rPr sz="2400"/>
              <a:t>: Behandlungsempfehlungen </a:t>
            </a:r>
            <a:r>
              <a:rPr sz="2400" dirty="0"/>
              <a:t>in der </a:t>
            </a:r>
            <a:r>
              <a:rPr sz="2400" dirty="0" err="1"/>
              <a:t>Primärtherapie</a:t>
            </a:r>
            <a:r>
              <a:rPr sz="2400" dirty="0"/>
              <a:t> des </a:t>
            </a:r>
            <a:r>
              <a:rPr sz="2400"/>
              <a:t>Oro- und </a:t>
            </a:r>
            <a:r>
              <a:rPr sz="2400" err="1"/>
              <a:t>Hypopharynxkarzinoms</a:t>
            </a:r>
            <a:r>
              <a:rPr sz="2400"/>
              <a:t> unter Berücksichtigung </a:t>
            </a:r>
            <a:r>
              <a:rPr sz="2400" dirty="0" err="1"/>
              <a:t>Effektivität</a:t>
            </a:r>
            <a:r>
              <a:rPr sz="2400"/>
              <a:t>, Funktionalität und Lebensqualität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8.2: Oropharynx-</a:t>
            </a:r>
            <a:r>
              <a:rPr sz="1400" dirty="0" err="1"/>
              <a:t>Karzinome</a:t>
            </a:r>
            <a:r>
              <a:rPr sz="1400" dirty="0"/>
              <a:t> in </a:t>
            </a:r>
            <a:r>
              <a:rPr sz="1400"/>
              <a:t>den UICC </a:t>
            </a:r>
            <a:r>
              <a:rPr sz="1400" dirty="0" err="1"/>
              <a:t>Stadien</a:t>
            </a:r>
            <a:r>
              <a:rPr sz="1400" dirty="0"/>
              <a:t> III p16-positiv:T1N3 - T4</a:t>
            </a:r>
            <a:r>
              <a:rPr sz="1400"/>
              <a:t>; Stadium III und </a:t>
            </a:r>
            <a:r>
              <a:rPr sz="1400" dirty="0"/>
              <a:t>IV-A, -B p16-neg.: T3-TxN3, M0)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680752"/>
              </p:ext>
            </p:extLst>
          </p:nvPr>
        </p:nvGraphicFramePr>
        <p:xfrm>
          <a:off x="240432" y="2420888"/>
          <a:ext cx="7920000" cy="234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8.45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err="1"/>
                        <a:t>Evidenzbasierte</a:t>
                      </a:r>
                      <a:r>
                        <a:t> 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/>
                      </a:pPr>
                      <a:r>
                        <a:t>Empfehlungsgrad</a:t>
                      </a:r>
                      <a:endParaRPr dirty="0"/>
                    </a:p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B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>
                          <a:latin typeface="Lucida Sans"/>
                        </a:rPr>
                        <a:t>Eine adjuvante </a:t>
                      </a:r>
                      <a:r>
                        <a:rPr sz="1000" b="0" i="0" u="none" dirty="0" err="1">
                          <a:latin typeface="Lucida Sans"/>
                        </a:rPr>
                        <a:t>Radiochemotherapie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nach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primär</a:t>
                      </a:r>
                      <a:r>
                        <a:rPr sz="1000" b="0" i="0" u="none">
                          <a:latin typeface="Lucida Sans"/>
                        </a:rPr>
                        <a:t> chirurgischer </a:t>
                      </a:r>
                      <a:r>
                        <a:rPr sz="1000" b="0" i="0" u="none" dirty="0" err="1">
                          <a:latin typeface="Lucida Sans"/>
                        </a:rPr>
                        <a:t>Therapie</a:t>
                      </a:r>
                      <a:r>
                        <a:rPr sz="1000" b="0" i="0" u="none" dirty="0">
                          <a:latin typeface="Lucida Sans"/>
                        </a:rPr>
                        <a:t> von HPV/</a:t>
                      </a:r>
                      <a:r>
                        <a:rPr sz="1000" b="0" i="0" u="none">
                          <a:latin typeface="Lucida Sans"/>
                        </a:rPr>
                        <a:t>p16-</a:t>
                      </a:r>
                      <a:r>
                        <a:rPr sz="1000" b="1" i="0" u="none">
                          <a:latin typeface="Lucida Sans"/>
                        </a:rPr>
                        <a:t>positiven und </a:t>
                      </a:r>
                      <a:r>
                        <a:rPr sz="1000" b="1" i="0" u="none" dirty="0">
                          <a:latin typeface="Lucida Sans"/>
                        </a:rPr>
                        <a:t>-</a:t>
                      </a:r>
                      <a:r>
                        <a:rPr sz="1000" b="1" i="0" u="none" dirty="0" err="1">
                          <a:latin typeface="Lucida Sans"/>
                        </a:rPr>
                        <a:t>negativen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Oropharynxkarzinomen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im</a:t>
                      </a:r>
                      <a:r>
                        <a:rPr sz="1000" b="0" i="0" u="none">
                          <a:latin typeface="Lucida Sans"/>
                        </a:rPr>
                        <a:t> Stadium </a:t>
                      </a:r>
                      <a:r>
                        <a:rPr sz="1000" b="0" i="0" u="none" dirty="0">
                          <a:latin typeface="Lucida Sans"/>
                        </a:rPr>
                        <a:t>III, </a:t>
                      </a:r>
                      <a:r>
                        <a:rPr sz="1000" b="0" i="0" u="none" dirty="0" err="1">
                          <a:latin typeface="Lucida Sans"/>
                        </a:rPr>
                        <a:t>bzw</a:t>
                      </a:r>
                      <a:r>
                        <a:rPr sz="1000" b="0" i="0" u="none" dirty="0">
                          <a:latin typeface="Lucida Sans"/>
                        </a:rPr>
                        <a:t>. III-</a:t>
                      </a:r>
                      <a:r>
                        <a:rPr sz="1000" b="0" i="0" u="none" dirty="0" err="1">
                          <a:latin typeface="Lucida Sans"/>
                        </a:rPr>
                        <a:t>IVb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erfolgen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 dirty="0" err="1">
                          <a:latin typeface="Lucida Sans"/>
                        </a:rPr>
                        <a:t>wenn</a:t>
                      </a:r>
                      <a:r>
                        <a:rPr sz="1000" b="0" i="0" u="none" dirty="0">
                          <a:latin typeface="Lucida Sans"/>
                        </a:rPr>
                        <a:t> die </a:t>
                      </a:r>
                      <a:r>
                        <a:rPr sz="1000" b="0" i="0" u="none" dirty="0" err="1">
                          <a:latin typeface="Lucida Sans"/>
                        </a:rPr>
                        <a:t>Resektion</a:t>
                      </a:r>
                      <a:r>
                        <a:rPr sz="1000" b="0" i="0" u="none" dirty="0">
                          <a:latin typeface="Lucida Sans"/>
                        </a:rPr>
                        <a:t> &lt;5mm </a:t>
                      </a:r>
                      <a:r>
                        <a:rPr sz="1000" b="0" i="0" u="none" err="1">
                          <a:latin typeface="Lucida Sans"/>
                        </a:rPr>
                        <a:t>im</a:t>
                      </a:r>
                      <a:r>
                        <a:rPr sz="1000" b="0" i="0" u="none">
                          <a:latin typeface="Lucida Sans"/>
                        </a:rPr>
                        <a:t> Gesunden </a:t>
                      </a:r>
                      <a:r>
                        <a:rPr sz="1000" b="0" i="0" u="none" dirty="0" err="1">
                          <a:latin typeface="Lucida Sans"/>
                        </a:rPr>
                        <a:t>erfolgt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ist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ein</a:t>
                      </a:r>
                      <a:r>
                        <a:rPr sz="1000" b="0" i="0" u="none">
                          <a:latin typeface="Lucida Sans"/>
                        </a:rPr>
                        <a:t> extrakapsuläres Tumorwachstum </a:t>
                      </a:r>
                      <a:r>
                        <a:rPr sz="1000" b="0" i="0" u="none" dirty="0">
                          <a:latin typeface="Lucida Sans"/>
                        </a:rPr>
                        <a:t>an </a:t>
                      </a:r>
                      <a:r>
                        <a:rPr sz="1000" b="0" i="0" u="none" dirty="0" err="1">
                          <a:latin typeface="Lucida Sans"/>
                        </a:rPr>
                        <a:t>einem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mehreren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Lymphknoten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histologisch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err="1">
                          <a:latin typeface="Lucida Sans"/>
                        </a:rPr>
                        <a:t>nachgewiesen</a:t>
                      </a:r>
                      <a:r>
                        <a:rPr sz="1000" b="0" i="0" u="none">
                          <a:latin typeface="Lucida Sans"/>
                        </a:rPr>
                        <a:t> wurde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Level of Evidence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sz="800" b="0" dirty="0">
                          <a:latin typeface="Lucida Sans"/>
                        </a:rPr>
                        <a:t>1b - S3 </a:t>
                      </a:r>
                      <a:r>
                        <a:rPr sz="800" b="0" dirty="0" err="1">
                          <a:latin typeface="Lucida Sans"/>
                        </a:rPr>
                        <a:t>Leitlinienadaptierung</a:t>
                      </a:r>
                      <a:r>
                        <a:rPr sz="800" b="0" dirty="0">
                          <a:latin typeface="Lucida Sans"/>
                        </a:rPr>
                        <a:t> - </a:t>
                      </a:r>
                      <a:r>
                        <a:rPr sz="800" b="0" dirty="0" err="1">
                          <a:latin typeface="Lucida Sans"/>
                        </a:rPr>
                        <a:t>Larynxkarzinom</a:t>
                      </a:r>
                      <a:r>
                        <a:rPr sz="800" b="0" dirty="0">
                          <a:latin typeface="Lucida Sans"/>
                        </a:rPr>
                        <a:t>, Version 1.1 2019 (7.39)</a:t>
                      </a:r>
                    </a:p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dirty="0">
                          <a:latin typeface="Lucida Sans"/>
                        </a:rPr>
                        <a:t>⊕⊕⊝⊝</a:t>
                      </a:r>
                      <a:r>
                        <a:rPr sz="800" b="0" dirty="0">
                          <a:latin typeface="Lucida Sans"/>
                        </a:rPr>
                        <a:t> - In </a:t>
                      </a:r>
                      <a:r>
                        <a:rPr sz="800" b="0" dirty="0" err="1">
                          <a:latin typeface="Lucida Sans"/>
                        </a:rPr>
                        <a:t>Subgruppe</a:t>
                      </a:r>
                      <a:r>
                        <a:rPr sz="800" b="0" dirty="0">
                          <a:latin typeface="Lucida Sans"/>
                        </a:rPr>
                        <a:t> HPV/p16 </a:t>
                      </a:r>
                      <a:r>
                        <a:rPr sz="800" b="0" dirty="0" err="1">
                          <a:latin typeface="Lucida Sans"/>
                        </a:rPr>
                        <a:t>positiv</a:t>
                      </a:r>
                      <a:endParaRPr sz="800" b="0" dirty="0">
                        <a:latin typeface="Lucida Sans"/>
                      </a:endParaRP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Literatur</a:t>
                      </a:r>
                      <a:endParaRPr dirty="0"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dirty="0">
                          <a:solidFill>
                            <a:srgbClr val="F7BF66"/>
                          </a:solidFill>
                          <a:hlinkClick r:id="rId2"/>
                        </a:rPr>
                        <a:t>[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2"/>
                        </a:rPr>
                        <a:t>Ajmani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2"/>
                        </a:rPr>
                        <a:t>, GS 2017]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3"/>
                        </a:rPr>
                        <a:t>[Day, AT 2021]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4"/>
                        </a:rPr>
                        <a:t>[An, Y 2017]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5"/>
                        </a:rPr>
                        <a:t>[Cooper, JS 2012]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6"/>
                        </a:rPr>
                        <a:t>[Cooper, JS 2004]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7"/>
                        </a:rPr>
                        <a:t>[Bernier, J 2004]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8"/>
                        </a:rPr>
                        <a:t>S3-Leitlinie 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8"/>
                        </a:rPr>
                        <a:t>Diagnostik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8"/>
                        </a:rPr>
                        <a:t>, 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8"/>
                        </a:rPr>
                        <a:t>Therapie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8"/>
                        </a:rPr>
                        <a:t> und 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8"/>
                        </a:rPr>
                        <a:t>Nachsorge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8"/>
                        </a:rPr>
                        <a:t> des 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8"/>
                        </a:rPr>
                        <a:t>Larynxkarzinoms.Langversion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8"/>
                        </a:rPr>
                        <a:t> 1.1, AWMF-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8"/>
                        </a:rPr>
                        <a:t>Registernummer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8"/>
                        </a:rPr>
                        <a:t>: 017-076OL, 2019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9"/>
                        </a:rPr>
                        <a:t>[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9"/>
                        </a:rPr>
                        <a:t>Fietkau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9"/>
                        </a:rPr>
                        <a:t>, R. 2006]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017-082OL-1.0-8.45-2024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10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8: </a:t>
            </a:r>
            <a:r>
              <a:rPr sz="2400" dirty="0" err="1"/>
              <a:t>Behandlungsempfehlungen</a:t>
            </a:r>
            <a:r>
              <a:rPr sz="2400" dirty="0"/>
              <a:t> in der </a:t>
            </a:r>
            <a:r>
              <a:rPr sz="2400" dirty="0" err="1"/>
              <a:t>Primärtherapie</a:t>
            </a:r>
            <a:r>
              <a:rPr sz="2400" dirty="0"/>
              <a:t> des Oro- und </a:t>
            </a:r>
            <a:r>
              <a:rPr sz="2400" dirty="0" err="1"/>
              <a:t>Hypopharynxkarzinoms</a:t>
            </a:r>
            <a:r>
              <a:rPr sz="2400" dirty="0"/>
              <a:t> </a:t>
            </a:r>
            <a:r>
              <a:rPr sz="2400" dirty="0" err="1"/>
              <a:t>unter</a:t>
            </a:r>
            <a:r>
              <a:rPr sz="2400" dirty="0"/>
              <a:t> </a:t>
            </a:r>
            <a:r>
              <a:rPr sz="2400" dirty="0" err="1"/>
              <a:t>Berücksichtigung</a:t>
            </a:r>
            <a:r>
              <a:rPr sz="2400" dirty="0"/>
              <a:t> </a:t>
            </a:r>
            <a:r>
              <a:rPr sz="2400" dirty="0" err="1"/>
              <a:t>Effektivität</a:t>
            </a:r>
            <a:r>
              <a:rPr sz="2400" dirty="0"/>
              <a:t>, </a:t>
            </a:r>
            <a:r>
              <a:rPr sz="2400" dirty="0" err="1"/>
              <a:t>Funktionalität</a:t>
            </a:r>
            <a:r>
              <a:rPr sz="2400" dirty="0"/>
              <a:t> und </a:t>
            </a:r>
            <a:r>
              <a:rPr sz="2400" dirty="0" err="1"/>
              <a:t>Lebensqualität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8.2: Oropharynx-</a:t>
            </a:r>
            <a:r>
              <a:rPr sz="1400" dirty="0" err="1"/>
              <a:t>Karzinome</a:t>
            </a:r>
            <a:r>
              <a:rPr sz="1400" dirty="0"/>
              <a:t> in den UICC </a:t>
            </a:r>
            <a:r>
              <a:rPr sz="1400" dirty="0" err="1"/>
              <a:t>Stadien</a:t>
            </a:r>
            <a:r>
              <a:rPr sz="1400" dirty="0"/>
              <a:t> III p16-positiv:T1N3 - T4; Stadium III und IV-A, -B p16-neg.: T3-TxN3, M0)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0000" y="1890000"/>
          <a:ext cx="7920000" cy="142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8.46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Konsensbasierte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sz="1000" b="0" i="0" u="none" dirty="0">
                          <a:latin typeface="Lucida Sans"/>
                        </a:rPr>
                        <a:t>Eine </a:t>
                      </a:r>
                      <a:r>
                        <a:rPr sz="1000" b="0" i="0" u="none" dirty="0" err="1">
                          <a:latin typeface="Lucida Sans"/>
                        </a:rPr>
                        <a:t>adjuvante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Bestrahlung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nicht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befallener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Lymphknotenlevel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bei</a:t>
                      </a:r>
                      <a:r>
                        <a:rPr sz="1000" b="0" i="0" u="none" dirty="0">
                          <a:latin typeface="Lucida Sans"/>
                        </a:rPr>
                        <a:t> HPV/p16-</a:t>
                      </a:r>
                      <a:r>
                        <a:rPr sz="1000" b="1" i="0" u="none" dirty="0">
                          <a:latin typeface="Lucida Sans"/>
                        </a:rPr>
                        <a:t>positiven und -</a:t>
                      </a:r>
                      <a:r>
                        <a:rPr sz="1000" b="1" i="0" u="none" dirty="0" err="1">
                          <a:latin typeface="Lucida Sans"/>
                        </a:rPr>
                        <a:t>negativen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Oropharynxkarzinomen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45- 54 </a:t>
                      </a:r>
                      <a:r>
                        <a:rPr sz="1000" b="0" i="0" u="none" dirty="0" err="1">
                          <a:latin typeface="Lucida Sans"/>
                        </a:rPr>
                        <a:t>Gy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mit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Einzeldosen</a:t>
                      </a:r>
                      <a:r>
                        <a:rPr sz="1000" b="0" i="0" u="none" dirty="0">
                          <a:latin typeface="Lucida Sans"/>
                        </a:rPr>
                        <a:t> von 1,5Gy – 1,8 </a:t>
                      </a:r>
                      <a:r>
                        <a:rPr sz="1000" b="0" i="0" u="none" dirty="0" err="1">
                          <a:latin typeface="Lucida Sans"/>
                        </a:rPr>
                        <a:t>Gy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erfolgen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Die </a:t>
                      </a:r>
                      <a:r>
                        <a:rPr sz="1000" b="0" i="0" u="none" dirty="0" err="1">
                          <a:latin typeface="Lucida Sans"/>
                        </a:rPr>
                        <a:t>zu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bestrahlenden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elektiven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Lymphknotenlevel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sich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nach</a:t>
                      </a:r>
                      <a:r>
                        <a:rPr sz="1000" b="0" i="0" u="none" dirty="0">
                          <a:latin typeface="Lucida Sans"/>
                        </a:rPr>
                        <a:t> dem </a:t>
                      </a:r>
                      <a:r>
                        <a:rPr sz="1000" b="0" i="0" u="none" dirty="0" err="1">
                          <a:latin typeface="Lucida Sans"/>
                        </a:rPr>
                        <a:t>aktuellen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internationale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Konsensus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richten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t>Starker Konsens</a:t>
                      </a:r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t>017-082OL-1.0-8.46-2024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1730896"/>
          </a:xfrm>
        </p:spPr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8: </a:t>
            </a:r>
            <a:r>
              <a:rPr sz="2400" dirty="0" err="1"/>
              <a:t>Behandlungsempfehlungen</a:t>
            </a:r>
            <a:r>
              <a:rPr sz="2400" dirty="0"/>
              <a:t> in der </a:t>
            </a:r>
            <a:r>
              <a:rPr sz="2400" dirty="0" err="1"/>
              <a:t>Primärtherapie</a:t>
            </a:r>
            <a:r>
              <a:rPr sz="2400" dirty="0"/>
              <a:t> des Oro- und </a:t>
            </a:r>
            <a:r>
              <a:rPr sz="2400" dirty="0" err="1"/>
              <a:t>Hypopharynxkarzinoms</a:t>
            </a:r>
            <a:r>
              <a:rPr sz="2400" dirty="0"/>
              <a:t> </a:t>
            </a:r>
            <a:r>
              <a:rPr sz="2400" dirty="0" err="1"/>
              <a:t>unter</a:t>
            </a:r>
            <a:r>
              <a:rPr sz="2400" dirty="0"/>
              <a:t> </a:t>
            </a:r>
            <a:r>
              <a:rPr sz="2400" dirty="0" err="1"/>
              <a:t>Berücksichtigung</a:t>
            </a:r>
            <a:r>
              <a:rPr sz="2400" dirty="0"/>
              <a:t> </a:t>
            </a:r>
            <a:r>
              <a:rPr sz="2400" dirty="0" err="1"/>
              <a:t>Effektivität</a:t>
            </a:r>
            <a:r>
              <a:rPr sz="2400" dirty="0"/>
              <a:t>, </a:t>
            </a:r>
            <a:r>
              <a:rPr sz="2400" dirty="0" err="1"/>
              <a:t>Funktionalität</a:t>
            </a:r>
            <a:r>
              <a:rPr sz="2400" dirty="0"/>
              <a:t> und </a:t>
            </a:r>
            <a:r>
              <a:rPr sz="2400" dirty="0" err="1"/>
              <a:t>Lebensqualität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8.2: Oropharynx-</a:t>
            </a:r>
            <a:r>
              <a:rPr sz="1400" dirty="0" err="1"/>
              <a:t>Karzinome</a:t>
            </a:r>
            <a:r>
              <a:rPr sz="1400" dirty="0"/>
              <a:t> in den UICC </a:t>
            </a:r>
            <a:r>
              <a:rPr sz="1400" dirty="0" err="1"/>
              <a:t>Stadien</a:t>
            </a:r>
            <a:r>
              <a:rPr sz="1400" dirty="0"/>
              <a:t> III p16-positiv:T1N3 - T4; Stadium III und IV-A, -B p16-neg.: T3-TxN3, M0)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427167"/>
              </p:ext>
            </p:extLst>
          </p:nvPr>
        </p:nvGraphicFramePr>
        <p:xfrm>
          <a:off x="228600" y="2791800"/>
          <a:ext cx="7920000" cy="127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8.47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Konsensbasierte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Die </a:t>
                      </a:r>
                      <a:r>
                        <a:rPr sz="1000" b="0" i="0" u="none" dirty="0" err="1">
                          <a:latin typeface="Lucida Sans"/>
                        </a:rPr>
                        <a:t>adjuvante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Bestrahlung</a:t>
                      </a:r>
                      <a:r>
                        <a:rPr sz="1000" b="0" i="0" u="none" dirty="0">
                          <a:latin typeface="Lucida Sans"/>
                        </a:rPr>
                        <a:t> von HPV/p16-</a:t>
                      </a:r>
                      <a:r>
                        <a:rPr sz="1000" b="1" i="0" u="none" dirty="0">
                          <a:latin typeface="Lucida Sans"/>
                        </a:rPr>
                        <a:t>positiven und -</a:t>
                      </a:r>
                      <a:r>
                        <a:rPr sz="1000" b="1" i="0" u="none" dirty="0" err="1">
                          <a:latin typeface="Lucida Sans"/>
                        </a:rPr>
                        <a:t>negativen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Oropharynxkarzinomen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</a:t>
                      </a:r>
                      <a:r>
                        <a:rPr sz="1000" b="0" i="0" u="none" dirty="0">
                          <a:latin typeface="Lucida Sans"/>
                        </a:rPr>
                        <a:t> in </a:t>
                      </a:r>
                      <a:r>
                        <a:rPr lang="de-DE" sz="1000" b="0" i="0" u="none" dirty="0">
                          <a:latin typeface="Lucida Sans"/>
                        </a:rPr>
                        <a:t>IMRT-Technik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unter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möglichst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guter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Schonung</a:t>
                      </a:r>
                      <a:r>
                        <a:rPr sz="1000" b="0" i="0" u="none" dirty="0">
                          <a:latin typeface="Lucida Sans"/>
                        </a:rPr>
                        <a:t> der </a:t>
                      </a:r>
                      <a:r>
                        <a:rPr sz="1000" b="0" i="0" u="none" dirty="0" err="1">
                          <a:latin typeface="Lucida Sans"/>
                        </a:rPr>
                        <a:t>Speicheldrüsen</a:t>
                      </a:r>
                      <a:r>
                        <a:rPr sz="1000" b="0" i="0" u="none" dirty="0">
                          <a:latin typeface="Lucida Sans"/>
                        </a:rPr>
                        <a:t>, des </a:t>
                      </a:r>
                      <a:r>
                        <a:rPr sz="1000" b="0" i="0" u="none" dirty="0" err="1">
                          <a:latin typeface="Lucida Sans"/>
                        </a:rPr>
                        <a:t>Schluckweges</a:t>
                      </a:r>
                      <a:r>
                        <a:rPr sz="1000" b="0" i="0" u="none" dirty="0">
                          <a:latin typeface="Lucida Sans"/>
                        </a:rPr>
                        <a:t> und der </a:t>
                      </a:r>
                      <a:r>
                        <a:rPr sz="1000" b="0" i="0" u="none" dirty="0" err="1">
                          <a:latin typeface="Lucida Sans"/>
                        </a:rPr>
                        <a:t>Mundhöhle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erfolgen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 dirty="0" err="1">
                          <a:latin typeface="Lucida Sans"/>
                        </a:rPr>
                        <a:t>ohne</a:t>
                      </a:r>
                      <a:r>
                        <a:rPr sz="1000" b="0" i="0" u="none" dirty="0">
                          <a:latin typeface="Lucida Sans"/>
                        </a:rPr>
                        <a:t> die </a:t>
                      </a:r>
                      <a:r>
                        <a:rPr sz="1000" b="0" i="0" u="none" dirty="0" err="1">
                          <a:latin typeface="Lucida Sans"/>
                        </a:rPr>
                        <a:t>empfohlenen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Dosen</a:t>
                      </a:r>
                      <a:r>
                        <a:rPr sz="1000" b="0" i="0" u="none" dirty="0">
                          <a:latin typeface="Lucida Sans"/>
                        </a:rPr>
                        <a:t> in den </a:t>
                      </a:r>
                      <a:r>
                        <a:rPr sz="1000" b="0" i="0" u="none" dirty="0" err="1">
                          <a:latin typeface="Lucida Sans"/>
                        </a:rPr>
                        <a:t>Zielvolumen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zu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unterschreiten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017-082OL-1.0-8.47-2024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1731600"/>
          </a:xfrm>
        </p:spPr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8: </a:t>
            </a:r>
            <a:r>
              <a:rPr sz="2400" dirty="0" err="1"/>
              <a:t>Behandlungsempfehlungen</a:t>
            </a:r>
            <a:r>
              <a:rPr sz="2400" dirty="0"/>
              <a:t> in der </a:t>
            </a:r>
            <a:r>
              <a:rPr sz="2400" dirty="0" err="1"/>
              <a:t>Primärtherapie</a:t>
            </a:r>
            <a:r>
              <a:rPr sz="2400" dirty="0"/>
              <a:t> des Oro- und </a:t>
            </a:r>
            <a:r>
              <a:rPr sz="2400" dirty="0" err="1"/>
              <a:t>Hypopharynxkarzinoms</a:t>
            </a:r>
            <a:r>
              <a:rPr sz="2400" dirty="0"/>
              <a:t> </a:t>
            </a:r>
            <a:r>
              <a:rPr sz="2400" dirty="0" err="1"/>
              <a:t>unter</a:t>
            </a:r>
            <a:r>
              <a:rPr sz="2400" dirty="0"/>
              <a:t> </a:t>
            </a:r>
            <a:r>
              <a:rPr sz="2400" dirty="0" err="1"/>
              <a:t>Berücksichtigung</a:t>
            </a:r>
            <a:r>
              <a:rPr sz="2400" dirty="0"/>
              <a:t> </a:t>
            </a:r>
            <a:r>
              <a:rPr sz="2400" dirty="0" err="1"/>
              <a:t>Effektivität</a:t>
            </a:r>
            <a:r>
              <a:rPr sz="2400" dirty="0"/>
              <a:t>, </a:t>
            </a:r>
            <a:r>
              <a:rPr sz="2400" dirty="0" err="1"/>
              <a:t>Funktionalität</a:t>
            </a:r>
            <a:r>
              <a:rPr sz="2400" dirty="0"/>
              <a:t> und </a:t>
            </a:r>
            <a:r>
              <a:rPr sz="2400" dirty="0" err="1"/>
              <a:t>Lebensqualität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8.2: Oropharynx-</a:t>
            </a:r>
            <a:r>
              <a:rPr sz="1400" dirty="0" err="1"/>
              <a:t>Karzinome</a:t>
            </a:r>
            <a:r>
              <a:rPr sz="1400" dirty="0"/>
              <a:t> in den UICC </a:t>
            </a:r>
            <a:r>
              <a:rPr sz="1400" dirty="0" err="1"/>
              <a:t>Stadien</a:t>
            </a:r>
            <a:r>
              <a:rPr sz="1400" dirty="0"/>
              <a:t> III p16-positiv:T1N3 - T4; Stadium III und IV-A, -B p16-neg.: T3-TxN3, M0)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124524"/>
              </p:ext>
            </p:extLst>
          </p:nvPr>
        </p:nvGraphicFramePr>
        <p:xfrm>
          <a:off x="228600" y="2755800"/>
          <a:ext cx="7920000" cy="173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8.48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Konsensbasierte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sz="1000" b="0" i="0" u="none" dirty="0" err="1">
                          <a:latin typeface="Lucida Sans"/>
                        </a:rPr>
                        <a:t>Sofern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adjuvante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Radiochemotherapie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bei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einem</a:t>
                      </a:r>
                      <a:r>
                        <a:rPr sz="1000" b="0" i="0" u="none" dirty="0">
                          <a:latin typeface="Lucida Sans"/>
                        </a:rPr>
                        <a:t> HPV/p16-positiven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-</a:t>
                      </a:r>
                      <a:r>
                        <a:rPr sz="1000" b="0" i="0" u="none" dirty="0" err="1">
                          <a:latin typeface="Lucida Sans"/>
                        </a:rPr>
                        <a:t>negativen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Oropharynxkarzinom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indiziert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ist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 dirty="0" err="1">
                          <a:latin typeface="Lucida Sans"/>
                        </a:rPr>
                        <a:t>sollte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</a:t>
                      </a:r>
                      <a:r>
                        <a:rPr sz="1000" b="0" i="0" u="none" dirty="0">
                          <a:latin typeface="Lucida Sans"/>
                        </a:rPr>
                        <a:t> Cisplatin-</a:t>
                      </a:r>
                      <a:r>
                        <a:rPr sz="1000" b="0" i="0" u="none" dirty="0" err="1">
                          <a:latin typeface="Lucida Sans"/>
                        </a:rPr>
                        <a:t>basierte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Chemotherapie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simultan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zur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Radiotherapie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appliziert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Bei </a:t>
                      </a:r>
                      <a:r>
                        <a:rPr sz="1000" b="0" i="0" u="none" dirty="0" err="1">
                          <a:latin typeface="Lucida Sans"/>
                        </a:rPr>
                        <a:t>Patienten</a:t>
                      </a:r>
                      <a:r>
                        <a:rPr sz="1000" b="0" i="0" u="none" dirty="0">
                          <a:latin typeface="Lucida Sans"/>
                        </a:rPr>
                        <a:t>, die z. B </a:t>
                      </a:r>
                      <a:r>
                        <a:rPr sz="1000" b="0" i="0" u="none" dirty="0" err="1">
                          <a:latin typeface="Lucida Sans"/>
                        </a:rPr>
                        <a:t>aufgrund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eingeschränkten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Nierenfunktion</a:t>
                      </a:r>
                      <a:r>
                        <a:rPr sz="1000" b="0" i="0" u="none" dirty="0">
                          <a:latin typeface="Lucida Sans"/>
                        </a:rPr>
                        <a:t> Cisplatin </a:t>
                      </a:r>
                      <a:r>
                        <a:rPr sz="1000" b="0" i="0" u="none" dirty="0" err="1">
                          <a:latin typeface="Lucida Sans"/>
                        </a:rPr>
                        <a:t>nicht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erhalten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können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 dirty="0" err="1">
                          <a:latin typeface="Lucida Sans"/>
                        </a:rPr>
                        <a:t>können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als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simultane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Systemtherapie</a:t>
                      </a:r>
                      <a:r>
                        <a:rPr sz="1000" b="0" i="0" u="none" dirty="0">
                          <a:latin typeface="Lucida Sans"/>
                        </a:rPr>
                        <a:t> Mitomycin C + 5-FU, Carboplatin + 5-FU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Docetaxel </a:t>
                      </a:r>
                      <a:r>
                        <a:rPr sz="1000" b="0" i="0" u="none" dirty="0" err="1">
                          <a:latin typeface="Lucida Sans"/>
                        </a:rPr>
                        <a:t>eingesetzt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017-082OL-1.0-8.48-2024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1586880"/>
          </a:xfrm>
        </p:spPr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8: </a:t>
            </a:r>
            <a:r>
              <a:rPr sz="2400" dirty="0" err="1"/>
              <a:t>Behandlungsempfehlungen</a:t>
            </a:r>
            <a:r>
              <a:rPr sz="2400" dirty="0"/>
              <a:t> in der </a:t>
            </a:r>
            <a:r>
              <a:rPr sz="2400" dirty="0" err="1"/>
              <a:t>Primärtherapie</a:t>
            </a:r>
            <a:r>
              <a:rPr sz="2400" dirty="0"/>
              <a:t> des Oro- und </a:t>
            </a:r>
            <a:r>
              <a:rPr sz="2400" dirty="0" err="1"/>
              <a:t>Hypopharynxkarzinoms</a:t>
            </a:r>
            <a:r>
              <a:rPr sz="2400" dirty="0"/>
              <a:t> </a:t>
            </a:r>
            <a:r>
              <a:rPr sz="2400" dirty="0" err="1"/>
              <a:t>unter</a:t>
            </a:r>
            <a:r>
              <a:rPr sz="2400" dirty="0"/>
              <a:t> </a:t>
            </a:r>
            <a:r>
              <a:rPr sz="2400" dirty="0" err="1"/>
              <a:t>Berücksichtigung</a:t>
            </a:r>
            <a:r>
              <a:rPr sz="2400" dirty="0"/>
              <a:t> </a:t>
            </a:r>
            <a:r>
              <a:rPr sz="2400" dirty="0" err="1"/>
              <a:t>Effektivität</a:t>
            </a:r>
            <a:r>
              <a:rPr sz="2400" dirty="0"/>
              <a:t>, </a:t>
            </a:r>
            <a:r>
              <a:rPr sz="2400" dirty="0" err="1"/>
              <a:t>Funktionalität</a:t>
            </a:r>
            <a:r>
              <a:rPr sz="2400" dirty="0"/>
              <a:t> und </a:t>
            </a:r>
            <a:r>
              <a:rPr sz="2400" dirty="0" err="1"/>
              <a:t>Lebensqualität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8.2: Oropharynx-</a:t>
            </a:r>
            <a:r>
              <a:rPr sz="1400" dirty="0" err="1"/>
              <a:t>Karzinome</a:t>
            </a:r>
            <a:r>
              <a:rPr sz="1400" dirty="0"/>
              <a:t> in den UICC </a:t>
            </a:r>
            <a:r>
              <a:rPr sz="1400" dirty="0" err="1"/>
              <a:t>Stadien</a:t>
            </a:r>
            <a:r>
              <a:rPr sz="1400" dirty="0"/>
              <a:t> III p16-positiv:T1N3 - T4; Stadium III und IV-A, -B p16-neg.: T3-TxN3, M0)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828961"/>
              </p:ext>
            </p:extLst>
          </p:nvPr>
        </p:nvGraphicFramePr>
        <p:xfrm>
          <a:off x="338296" y="2492896"/>
          <a:ext cx="7920000" cy="218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8.49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Evidenzbasierte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/>
                      </a:pPr>
                      <a:r>
                        <a:rPr dirty="0" err="1"/>
                        <a:t>Empfehlungsgrad</a:t>
                      </a:r>
                      <a:endParaRPr dirty="0"/>
                    </a:p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A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Eine </a:t>
                      </a:r>
                      <a:r>
                        <a:rPr sz="1000" b="0" i="0" u="none" dirty="0" err="1">
                          <a:latin typeface="Lucida Sans"/>
                        </a:rPr>
                        <a:t>neoadjuvante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Chemotherapie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vor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geplanter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definitiver</a:t>
                      </a:r>
                      <a:r>
                        <a:rPr sz="1000" b="0" i="0" u="none" dirty="0">
                          <a:latin typeface="Lucida Sans"/>
                        </a:rPr>
                        <a:t> Radio-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Radiochemotherapie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bei</a:t>
                      </a:r>
                      <a:r>
                        <a:rPr sz="1000" b="0" i="0" u="none" dirty="0">
                          <a:latin typeface="Lucida Sans"/>
                        </a:rPr>
                        <a:t> HPV/p16-</a:t>
                      </a:r>
                      <a:r>
                        <a:rPr sz="1000" b="1" i="0" u="none" dirty="0">
                          <a:latin typeface="Lucida Sans"/>
                        </a:rPr>
                        <a:t>negativen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Oropharynxkarzinomen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nicht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durchgeführt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werden</a:t>
                      </a:r>
                      <a:r>
                        <a:rPr sz="1000" b="0" i="0" u="none" dirty="0">
                          <a:latin typeface="Lucida Sans"/>
                        </a:rPr>
                        <a:t>.
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Level of Evidence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800" b="0" dirty="0">
                          <a:latin typeface="Lucida Sans"/>
                        </a:rPr>
                        <a:t>1++ - S3 </a:t>
                      </a:r>
                      <a:r>
                        <a:rPr sz="800" b="0" dirty="0" err="1">
                          <a:latin typeface="Lucida Sans"/>
                        </a:rPr>
                        <a:t>Leitlinienadaptierung</a:t>
                      </a:r>
                      <a:r>
                        <a:rPr sz="800" b="0" dirty="0">
                          <a:latin typeface="Lucida Sans"/>
                        </a:rPr>
                        <a:t> - </a:t>
                      </a:r>
                      <a:r>
                        <a:rPr sz="800" b="0" dirty="0" err="1">
                          <a:latin typeface="Lucida Sans"/>
                        </a:rPr>
                        <a:t>Mundhöhlenkarzinom</a:t>
                      </a:r>
                      <a:r>
                        <a:rPr sz="800" b="0" dirty="0">
                          <a:latin typeface="Lucida Sans"/>
                        </a:rPr>
                        <a:t>, Version 3.0 2021(8.29)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Literatur</a:t>
                      </a:r>
                      <a:endParaRPr dirty="0"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dirty="0">
                          <a:solidFill>
                            <a:srgbClr val="F7BF66"/>
                          </a:solidFill>
                          <a:hlinkClick r:id="rId2"/>
                        </a:rPr>
                        <a:t>[Gonzalez-Angulo, AM 2009]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3"/>
                        </a:rPr>
                        <a:t>[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3"/>
                        </a:rPr>
                        <a:t>Licitra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3"/>
                        </a:rPr>
                        <a:t>, L 2003]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4"/>
                        </a:rPr>
                        <a:t>[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4"/>
                        </a:rPr>
                        <a:t>Pignon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4"/>
                        </a:rPr>
                        <a:t>, JP 2000]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5"/>
                        </a:rPr>
                        <a:t>S3-Leitlinie 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5"/>
                        </a:rPr>
                        <a:t>Diagnostik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5"/>
                        </a:rPr>
                        <a:t> und 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5"/>
                        </a:rPr>
                        <a:t>Therapie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5"/>
                        </a:rPr>
                        <a:t> des 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5"/>
                        </a:rPr>
                        <a:t>Mundhöhlenkarzinoms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5"/>
                        </a:rPr>
                        <a:t>. AWMF-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5"/>
                        </a:rPr>
                        <a:t>Registernummer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5"/>
                        </a:rPr>
                        <a:t>: 007/100OL, 2021. Version 3.0 :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017-082OL-1.0-8.49-2024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6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1747200"/>
          </a:xfrm>
        </p:spPr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8: </a:t>
            </a:r>
            <a:r>
              <a:rPr sz="2400" dirty="0" err="1"/>
              <a:t>Behandlungsempfehlungen</a:t>
            </a:r>
            <a:r>
              <a:rPr sz="2400" dirty="0"/>
              <a:t> in der </a:t>
            </a:r>
            <a:r>
              <a:rPr sz="2400" dirty="0" err="1"/>
              <a:t>Primärtherapie</a:t>
            </a:r>
            <a:r>
              <a:rPr sz="2400" dirty="0"/>
              <a:t> des Oro- und </a:t>
            </a:r>
            <a:r>
              <a:rPr sz="2400" dirty="0" err="1"/>
              <a:t>Hypopharynxkarzinoms</a:t>
            </a:r>
            <a:r>
              <a:rPr sz="2400" dirty="0"/>
              <a:t> </a:t>
            </a:r>
            <a:r>
              <a:rPr sz="2400" dirty="0" err="1"/>
              <a:t>unter</a:t>
            </a:r>
            <a:r>
              <a:rPr sz="2400" dirty="0"/>
              <a:t> </a:t>
            </a:r>
            <a:r>
              <a:rPr sz="2400" dirty="0" err="1"/>
              <a:t>Berücksichtigung</a:t>
            </a:r>
            <a:r>
              <a:rPr sz="2400" dirty="0"/>
              <a:t> </a:t>
            </a:r>
            <a:r>
              <a:rPr sz="2400" dirty="0" err="1"/>
              <a:t>Effektivität</a:t>
            </a:r>
            <a:r>
              <a:rPr sz="2400" dirty="0"/>
              <a:t>, </a:t>
            </a:r>
            <a:r>
              <a:rPr sz="2400" dirty="0" err="1"/>
              <a:t>Funktionalität</a:t>
            </a:r>
            <a:r>
              <a:rPr sz="2400" dirty="0"/>
              <a:t> und </a:t>
            </a:r>
            <a:r>
              <a:rPr sz="2400" dirty="0" err="1"/>
              <a:t>Lebensqualität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8.2: Oropharynx-</a:t>
            </a:r>
            <a:r>
              <a:rPr sz="1400" dirty="0" err="1"/>
              <a:t>Karzinome</a:t>
            </a:r>
            <a:r>
              <a:rPr sz="1400" dirty="0"/>
              <a:t> in den UICC </a:t>
            </a:r>
            <a:r>
              <a:rPr sz="1400" dirty="0" err="1"/>
              <a:t>Stadien</a:t>
            </a:r>
            <a:r>
              <a:rPr sz="1400" dirty="0"/>
              <a:t> III p16-positiv:T1N3 - T4; Stadium III und IV-A, -B p16-neg.: T3-TxN3, M0)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381833"/>
              </p:ext>
            </p:extLst>
          </p:nvPr>
        </p:nvGraphicFramePr>
        <p:xfrm>
          <a:off x="240556" y="2527200"/>
          <a:ext cx="7920000" cy="127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8.50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Konsensbasierte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Empfehlung</a:t>
                      </a:r>
                      <a:endParaRPr dirty="0"/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EK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Eine </a:t>
                      </a:r>
                      <a:r>
                        <a:rPr sz="1000" b="0" i="0" u="none" dirty="0" err="1">
                          <a:latin typeface="Lucida Sans"/>
                        </a:rPr>
                        <a:t>neoadjuvante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adjuvante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systemische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sollte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bei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primärer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operativer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Therapie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 dirty="0" err="1">
                          <a:latin typeface="Lucida Sans"/>
                        </a:rPr>
                        <a:t>bzw</a:t>
                      </a:r>
                      <a:r>
                        <a:rPr sz="1000" b="0" i="0" u="none" dirty="0">
                          <a:latin typeface="Lucida Sans"/>
                        </a:rPr>
                        <a:t>. </a:t>
                      </a:r>
                      <a:r>
                        <a:rPr sz="1000" b="0" i="0" u="none" dirty="0" err="1">
                          <a:latin typeface="Lucida Sans"/>
                        </a:rPr>
                        <a:t>definitiver</a:t>
                      </a:r>
                      <a:r>
                        <a:rPr sz="1000" b="0" i="0" u="none" dirty="0">
                          <a:latin typeface="Lucida Sans"/>
                        </a:rPr>
                        <a:t> Radio- </a:t>
                      </a:r>
                      <a:r>
                        <a:rPr sz="1000" b="0" i="0" u="none" dirty="0" err="1">
                          <a:latin typeface="Lucida Sans"/>
                        </a:rPr>
                        <a:t>oder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Radiochemotherapie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beim</a:t>
                      </a:r>
                      <a:r>
                        <a:rPr sz="1000" b="0" i="0" u="none" dirty="0">
                          <a:latin typeface="Lucida Sans"/>
                        </a:rPr>
                        <a:t> HPV/p16-</a:t>
                      </a:r>
                      <a:r>
                        <a:rPr sz="1000" b="1" i="0" u="none" dirty="0">
                          <a:latin typeface="Lucida Sans"/>
                        </a:rPr>
                        <a:t>positiven und -</a:t>
                      </a:r>
                      <a:r>
                        <a:rPr sz="1000" b="1" i="0" u="none" dirty="0" err="1">
                          <a:latin typeface="Lucida Sans"/>
                        </a:rPr>
                        <a:t>negativen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Oropharynxkarzinomen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nur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innerhalb</a:t>
                      </a:r>
                      <a:r>
                        <a:rPr sz="1000" b="0" i="0" u="none" dirty="0">
                          <a:latin typeface="Lucida Sans"/>
                        </a:rPr>
                        <a:t> von </a:t>
                      </a:r>
                      <a:r>
                        <a:rPr sz="1000" b="0" i="0" u="none" dirty="0" err="1">
                          <a:latin typeface="Lucida Sans"/>
                        </a:rPr>
                        <a:t>klinischen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Studien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erfolgen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017-082OL-1.0-8.50-2024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2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1496872"/>
          </a:xfrm>
        </p:spPr>
        <p:txBody>
          <a:bodyPr>
            <a:normAutofit fontScale="90000"/>
          </a:bodyPr>
          <a:lstStyle/>
          <a:p>
            <a:r>
              <a:rPr sz="2400" dirty="0" err="1"/>
              <a:t>Kapitel</a:t>
            </a:r>
            <a:r>
              <a:rPr sz="2400" dirty="0"/>
              <a:t> 8: </a:t>
            </a:r>
            <a:r>
              <a:rPr sz="2400" dirty="0" err="1"/>
              <a:t>Behandlungsempfehlungen</a:t>
            </a:r>
            <a:r>
              <a:rPr sz="2400" dirty="0"/>
              <a:t> in der </a:t>
            </a:r>
            <a:r>
              <a:rPr sz="2400" dirty="0" err="1"/>
              <a:t>Primärtherapie</a:t>
            </a:r>
            <a:r>
              <a:rPr sz="2400" dirty="0"/>
              <a:t> des Oro- und </a:t>
            </a:r>
            <a:r>
              <a:rPr sz="2400" dirty="0" err="1"/>
              <a:t>Hypopharynxkarzinoms</a:t>
            </a:r>
            <a:r>
              <a:rPr sz="2400" dirty="0"/>
              <a:t> </a:t>
            </a:r>
            <a:r>
              <a:rPr sz="2400" dirty="0" err="1"/>
              <a:t>unter</a:t>
            </a:r>
            <a:r>
              <a:rPr sz="2400" dirty="0"/>
              <a:t> </a:t>
            </a:r>
            <a:r>
              <a:rPr sz="2400" dirty="0" err="1"/>
              <a:t>Berücksichtigung</a:t>
            </a:r>
            <a:r>
              <a:rPr sz="2400" dirty="0"/>
              <a:t> </a:t>
            </a:r>
            <a:r>
              <a:rPr sz="2400" dirty="0" err="1"/>
              <a:t>Effektivität</a:t>
            </a:r>
            <a:r>
              <a:rPr sz="2400" dirty="0"/>
              <a:t>, </a:t>
            </a:r>
            <a:r>
              <a:rPr sz="2400" dirty="0" err="1"/>
              <a:t>Funktionalität</a:t>
            </a:r>
            <a:r>
              <a:rPr sz="2400" dirty="0"/>
              <a:t> und </a:t>
            </a:r>
            <a:r>
              <a:rPr sz="2400" dirty="0" err="1"/>
              <a:t>Lebensqualität</a:t>
            </a:r>
            <a:endParaRPr sz="2400" dirty="0"/>
          </a:p>
          <a:p>
            <a:r>
              <a:rPr sz="1400" dirty="0" err="1"/>
              <a:t>Kapitel</a:t>
            </a:r>
            <a:r>
              <a:rPr sz="1400" dirty="0"/>
              <a:t> 8.4: Hypopharynx-</a:t>
            </a:r>
            <a:r>
              <a:rPr sz="1400" dirty="0" err="1"/>
              <a:t>Karzinome</a:t>
            </a:r>
            <a:r>
              <a:rPr sz="1400" dirty="0"/>
              <a:t> in den UICC </a:t>
            </a:r>
            <a:r>
              <a:rPr sz="1400" dirty="0" err="1"/>
              <a:t>Stadien</a:t>
            </a:r>
            <a:r>
              <a:rPr sz="1400" dirty="0"/>
              <a:t> I und II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886098"/>
              </p:ext>
            </p:extLst>
          </p:nvPr>
        </p:nvGraphicFramePr>
        <p:xfrm>
          <a:off x="228600" y="2276872"/>
          <a:ext cx="7920000" cy="203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/>
                        <a:t>8.51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Evidenzbasiertes Statement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2024</a:t>
                      </a:r>
                    </a:p>
                  </a:txBody>
                  <a:tcPr anchor="ctr">
                    <a:solidFill>
                      <a:srgbClr val="F7B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2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ST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1000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 i="0" u="none" dirty="0">
                          <a:latin typeface="Lucida Sans"/>
                        </a:rPr>
                        <a:t>Es </a:t>
                      </a:r>
                      <a:r>
                        <a:rPr sz="1000" b="0" i="0" u="none" dirty="0" err="1">
                          <a:latin typeface="Lucida Sans"/>
                        </a:rPr>
                        <a:t>gibt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keine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Hinweise</a:t>
                      </a:r>
                      <a:r>
                        <a:rPr sz="1000" b="0" i="0" u="none" dirty="0">
                          <a:latin typeface="Lucida Sans"/>
                        </a:rPr>
                        <a:t>, </a:t>
                      </a:r>
                      <a:r>
                        <a:rPr sz="1000" b="0" i="0" u="none" dirty="0" err="1">
                          <a:latin typeface="Lucida Sans"/>
                        </a:rPr>
                        <a:t>dass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transorale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Therapieverfahren</a:t>
                      </a:r>
                      <a:r>
                        <a:rPr sz="1000" b="0" i="0" u="none" dirty="0">
                          <a:latin typeface="Lucida Sans"/>
                        </a:rPr>
                        <a:t> (TLM, TORS) </a:t>
                      </a:r>
                      <a:r>
                        <a:rPr sz="1000" b="0" i="0" u="none" dirty="0" err="1">
                          <a:latin typeface="Lucida Sans"/>
                        </a:rPr>
                        <a:t>gegenüber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offenen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transzervikalen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Operationsverfahren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beim</a:t>
                      </a:r>
                      <a:r>
                        <a:rPr sz="1000" b="0" i="0" u="none" dirty="0">
                          <a:latin typeface="Lucida Sans"/>
                        </a:rPr>
                        <a:t> T1 und T2 Hypopharynxkarzinom </a:t>
                      </a:r>
                      <a:r>
                        <a:rPr sz="1000" b="0" i="0" u="none" dirty="0" err="1">
                          <a:latin typeface="Lucida Sans"/>
                        </a:rPr>
                        <a:t>bezüglich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Tumorrezidivrate</a:t>
                      </a:r>
                      <a:r>
                        <a:rPr sz="1000" b="0" i="0" u="none" dirty="0">
                          <a:latin typeface="Lucida Sans"/>
                        </a:rPr>
                        <a:t> und </a:t>
                      </a:r>
                      <a:r>
                        <a:rPr sz="1000" b="0" i="0" u="none" dirty="0" err="1">
                          <a:latin typeface="Lucida Sans"/>
                        </a:rPr>
                        <a:t>Überleben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unterlegen</a:t>
                      </a:r>
                      <a:r>
                        <a:rPr sz="1000" b="0" i="0" u="none" dirty="0">
                          <a:latin typeface="Lucida Sans"/>
                        </a:rPr>
                        <a:t> </a:t>
                      </a:r>
                      <a:r>
                        <a:rPr sz="1000" b="0" i="0" u="none" dirty="0" err="1">
                          <a:latin typeface="Lucida Sans"/>
                        </a:rPr>
                        <a:t>sind</a:t>
                      </a:r>
                      <a:r>
                        <a:rPr sz="1000" b="0" i="0" u="none" dirty="0">
                          <a:latin typeface="Lucida Sans"/>
                        </a:rPr>
                        <a:t>.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t>Level of Evidence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b="0">
                          <a:latin typeface="Lucida Sans"/>
                        </a:rPr>
                        <a:t>⊕⊝⊝⊝</a:t>
                      </a: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 sz="1000" b="1"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dirty="0" err="1"/>
                        <a:t>Literatur</a:t>
                      </a:r>
                      <a:endParaRPr dirty="0"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r>
                        <a:rPr sz="1000" dirty="0">
                          <a:solidFill>
                            <a:srgbClr val="F7BF66"/>
                          </a:solidFill>
                          <a:hlinkClick r:id="rId2"/>
                        </a:rPr>
                        <a:t>[Petersen, JF 2018]</a:t>
                      </a:r>
                      <a:r>
                        <a:rPr sz="1000" dirty="0"/>
                        <a:t>, 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3"/>
                        </a:rPr>
                        <a:t>[</a:t>
                      </a:r>
                      <a:r>
                        <a:rPr sz="1000" dirty="0" err="1">
                          <a:solidFill>
                            <a:srgbClr val="F7BF66"/>
                          </a:solidFill>
                          <a:hlinkClick r:id="rId3"/>
                        </a:rPr>
                        <a:t>Burbure</a:t>
                      </a:r>
                      <a:r>
                        <a:rPr sz="1000" dirty="0">
                          <a:solidFill>
                            <a:srgbClr val="F7BF66"/>
                          </a:solidFill>
                          <a:hlinkClick r:id="rId3"/>
                        </a:rPr>
                        <a:t>, N 2021]</a:t>
                      </a:r>
                      <a:r>
                        <a:rPr lang="de-DE" sz="1000" dirty="0">
                          <a:solidFill>
                            <a:srgbClr val="F7BF66"/>
                          </a:solidFill>
                          <a:hlinkClick r:id="rId3"/>
                        </a:rPr>
                        <a:t>, </a:t>
                      </a:r>
                      <a:r>
                        <a:rPr lang="de-DE" sz="1000" dirty="0">
                          <a:solidFill>
                            <a:srgbClr val="F7BF66"/>
                          </a:solidFill>
                          <a:hlinkClick r:id="rId4"/>
                        </a:rPr>
                        <a:t>[Park, YM 2013]</a:t>
                      </a:r>
                    </a:p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 sz="1000" dirty="0">
                        <a:solidFill>
                          <a:srgbClr val="F7BF66"/>
                        </a:solidFill>
                        <a:hlinkClick r:id="rId3"/>
                      </a:endParaRPr>
                    </a:p>
                  </a:txBody>
                  <a:tcPr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 sz="700"/>
                      </a:pPr>
                      <a:r>
                        <a:rPr dirty="0"/>
                        <a:t>Starker </a:t>
                      </a:r>
                      <a:r>
                        <a:rPr dirty="0" err="1"/>
                        <a:t>Konsens</a:t>
                      </a:r>
                      <a:endParaRPr dirty="0"/>
                    </a:p>
                    <a:p>
                      <a:pPr algn="r">
                        <a:defRPr sz="700">
                          <a:solidFill>
                            <a:srgbClr val="BFBFBF"/>
                          </a:solidFill>
                          <a:latin typeface="Lucida Sans"/>
                        </a:defRPr>
                      </a:pPr>
                      <a:r>
                        <a:rPr dirty="0"/>
                        <a:t>017-082OL-1.0-8.51-2024</a:t>
                      </a:r>
                    </a:p>
                  </a:txBody>
                  <a:tcPr anchor="b">
                    <a:solidFill>
                      <a:srgbClr val="FCEACC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  <a:latin typeface="Lucida Sans"/>
                        </a:defRPr>
                      </a:pPr>
                      <a:endParaRPr/>
                    </a:p>
                  </a:txBody>
                  <a:tcPr>
                    <a:solidFill>
                      <a:srgbClr val="FCE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60000" y="6498000"/>
            <a:ext cx="5040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 dirty="0"/>
              <a:t>S3-LL Oro- und Hypopharynxkarzinom | V1.0 | </a:t>
            </a:r>
            <a:r>
              <a:rPr lang="de-DE" dirty="0"/>
              <a:t>März</a:t>
            </a:r>
            <a:r>
              <a:rPr dirty="0"/>
              <a:t>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20000" y="6480000"/>
            <a:ext cx="1116000" cy="3600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defRPr sz="800"/>
            </a:pPr>
            <a:r>
              <a:rPr>
                <a:hlinkClick r:id="rId5" action="ppaction://hlinksldjump"/>
              </a:rPr>
              <a:t>Inhaltsverzeichnis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18071</Words>
  <Application>Microsoft Office PowerPoint</Application>
  <PresentationFormat>Bildschirmpräsentation (4:3)</PresentationFormat>
  <Paragraphs>2609</Paragraphs>
  <Slides>195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195</vt:i4>
      </vt:variant>
    </vt:vector>
  </HeadingPairs>
  <TitlesOfParts>
    <vt:vector size="200" baseType="lpstr">
      <vt:lpstr>Arial</vt:lpstr>
      <vt:lpstr>Calibri</vt:lpstr>
      <vt:lpstr>Lucida Sans</vt:lpstr>
      <vt:lpstr>Lucida Sans Unicode</vt:lpstr>
      <vt:lpstr>Office-Design</vt:lpstr>
      <vt:lpstr>PowerPoint-Präsentation</vt:lpstr>
      <vt:lpstr>Inhaltsverzeichnis</vt:lpstr>
      <vt:lpstr>Leitlinien-Steckbrief</vt:lpstr>
      <vt:lpstr>Dokumente zur Leitlinie</vt:lpstr>
      <vt:lpstr>Dokumente zur Leitlinie</vt:lpstr>
      <vt:lpstr>Methodik</vt:lpstr>
      <vt:lpstr>Evidenzgradierung nach GRADE</vt:lpstr>
      <vt:lpstr>Evidenzgradierung nach Oxford 2011</vt:lpstr>
      <vt:lpstr>Kapitel 3: Anatomische Zuordnung Oro- und Hypopharynx</vt:lpstr>
      <vt:lpstr>Piktogramm Oropharynx seitlich (Frenzel 2012)</vt:lpstr>
      <vt:lpstr>Piktogramm Oropharynx von oben</vt:lpstr>
      <vt:lpstr>Piktogramm Oropharynx von hinten</vt:lpstr>
      <vt:lpstr>Nach ICD-10-GM-2022 Code werden der Oro- und Hypopharynx wie folgt untergliedert</vt:lpstr>
      <vt:lpstr>Kapitel 4: Epidemiologie Kapitel 4.1: Prävalenz/Inzidenz</vt:lpstr>
      <vt:lpstr>Kapitel 4: Epidemiologie Kapitel 4.3: Risikofaktoren</vt:lpstr>
      <vt:lpstr>Kapitel 4: Epidemiologie Kapitel 4.3: Risikofaktoren</vt:lpstr>
      <vt:lpstr>Kapitel 5: Früherkennung, Prävention</vt:lpstr>
      <vt:lpstr>Kapitel 6: Prognose, Prädiktoren</vt:lpstr>
      <vt:lpstr>Kapitel 6: Prognose, Prädiktoren Kapitel 6.4: Definition anatomische Region, TNM</vt:lpstr>
      <vt:lpstr>Oropharynxkarzinom TNM p16-positiv: Definition der klinischen und pathologischen T und N Kategorie</vt:lpstr>
      <vt:lpstr>Oropharynxkarzinom TNM p16-positiv: Definition der klinischen und pathologischen TNM-Stadien Einteilung, incl. unbekanntem Primärtumor (CUP)</vt:lpstr>
      <vt:lpstr>Oropharynxkarzinom TNM p16-negativ: Definition der TNM-Stadien Einteilung (klinisch und pathologisch identisch; M1 immer St. IVc)</vt:lpstr>
      <vt:lpstr>Hypopharynxkarzinom: Definition der TNM-Stadien Einteilung (klinisch und pathologisch identisch; M1 immer St. IVc)</vt:lpstr>
      <vt:lpstr>Kapitel 6: Prognose, Prädiktoren Kapitel 6.5: Histopathologischer Befundbericht</vt:lpstr>
      <vt:lpstr>Kapitel 6: Prognose, Prädiktoren Kapitel 6.5: Histopathologischer Befundbericht</vt:lpstr>
      <vt:lpstr>Halslevel nach Robbins (siehe Begleittext)</vt:lpstr>
      <vt:lpstr>Kapitel 6: Prognose, Prädiktoren Kapitel 6.6: Chirurgischer Sicherheitsabstand</vt:lpstr>
      <vt:lpstr>Kapitel 6: Prognose, Prädiktoren Kapitel 6.6: Chirurgischer Sicherheitsabstand</vt:lpstr>
      <vt:lpstr>Kapitel 7: Klinische Diagnostik</vt:lpstr>
      <vt:lpstr>Kapitel 7: Klinische Diagnostik Kapitel 7.3: Bildgebung</vt:lpstr>
      <vt:lpstr>Kapitel 7: Klinische Diagnostik Kapitel 7.3: Bildgebung</vt:lpstr>
      <vt:lpstr>Kapitel 7: Klinische Diagnostik Kapitel 7.3: Bildgebung</vt:lpstr>
      <vt:lpstr>Kapitel 7: Klinische Diagnostik Kapitel 7.3: Bildgebung</vt:lpstr>
      <vt:lpstr>Kapitel 7: Klinische Diagnostik Kapitel 7.3: Bildgebung</vt:lpstr>
      <vt:lpstr>Kapitel 7: Klinische Diagnostik Kapitel 7.3: Bildgebung</vt:lpstr>
      <vt:lpstr>Kapitel 7: Klinische Diagnostik Kapitel 7.3: Bildgebung</vt:lpstr>
      <vt:lpstr>Kapitel 7: Klinische Diagnostik Kapitel 7.3: Bildgebung</vt:lpstr>
      <vt:lpstr>Kapitel 7: Klinische Diagnostik Kapitel 7.3: Bildgebung</vt:lpstr>
      <vt:lpstr>Kapitel 7: Klinische Diagnostik Kapitel 7.3: Bildgebung</vt:lpstr>
      <vt:lpstr>Kapitel 7: Klinische Diagnostik Kapitel 7.3: Bildgebung</vt:lpstr>
      <vt:lpstr>Kapitel 7: Klinische Diagnostik Kapitel 7.3: Bildgebung</vt:lpstr>
      <vt:lpstr>Kapitel 7: Klinische Diagnostik Kapitel 7.3: Bildgebung</vt:lpstr>
      <vt:lpstr>Kapitel 7: Klinische Diagnostik Kapitel 7.3: Bildgebung</vt:lpstr>
      <vt:lpstr>Kapitel 7: Klinische Diagnostik Kapitel 7.3: Bildgebung</vt:lpstr>
      <vt:lpstr>Kapitel 7: Klinische Diagnostik Kapitel 7.4: Panendoskopie</vt:lpstr>
      <vt:lpstr>Kapitel 7: Klinische Diagnostik Kapitel 7.5: Biopsie</vt:lpstr>
      <vt:lpstr>Kapitel 7: Klinische Diagnostik Kapitel 7.6: Wächterlymphknoten</vt:lpstr>
      <vt:lpstr>Kapitel 7: Klinische Diagnostik Kapitel 7.7: Patienteninformation/Aufklärung</vt:lpstr>
      <vt:lpstr>Kapitel 7: Klinische Diagnostik Kapitel 7.7: Patienteninformation/Aufklärung</vt:lpstr>
      <vt:lpstr>Kapitel 8: Behandlungsempfehlungen in der Primärtherapie des Oro- und Hypopharynxkarzinoms unter Berücksichtigung Effektivität, Funktionalität und Lebensqualität</vt:lpstr>
      <vt:lpstr>Kapitel 8: Behandlungsempfehlungen in der Primärtherapie des Oro- und Hypopharynxkarzinoms unter Berücksichtigung Effektivität, Funktionalität und Lebensqualität</vt:lpstr>
      <vt:lpstr>Kapitel 8: Behandlungsempfehlungen in der Primärtherapie des Oro- und Hypopharynxkarzinoms unter Berücksichtigung Effektivität, Funktionalität und Lebensqualität</vt:lpstr>
      <vt:lpstr>Kapitel 8: Behandlungsempfehlungen in der Primärtherapie des Oro- und Hypopharynxkarzinoms unter Berücksichtigung Effektivität, Funktionalität und Lebensqualität</vt:lpstr>
      <vt:lpstr>Kapitel 8: Behandlungsempfehlungen in der Primärtherapie des Oro- und Hypopharynxkarzinoms unter Berücksichtigung Effektivität, Funktionalität und Lebensqualität</vt:lpstr>
      <vt:lpstr>Kapitel 8: Behandlungsempfehlungen in der Primärtherapie des Oro- und Hypopharynxkarzinoms unter Berücksichtigung Effektivität, Funktionalität und Lebensqualität  Kapitel 8.1: Oropharynx-Karzinome der UICC Stadien I und II (p16-positiv: T1-T3N2; p16-neg.: T1-T2N0)</vt:lpstr>
      <vt:lpstr>Kapitel 8: Behandlungsempfehlungen in der Primärtherapie des Oro- und Hypopharynxkarzinoms unter Berücksichtigung Effektivität, Funktionalität und Lebensqualität  Kapitel 8.1: Oropharynx-Karzinome der UICC Stadien I und II (p16-positiv: T1-T3N2; p16-neg.: T1-T2N0)</vt:lpstr>
      <vt:lpstr>Kapitel 8: Behandlungsempfehlungen in der Primärtherapie des Oro- und Hypopharynxkarzinoms unter Berücksichtigung Effektivität, Funktionalität und Lebensqualität  Kapitel 8.1: Oropharynx-Karzinome der UICC Stadien I und II (p16-positiv: T1-T3N2; p16-neg.: T1-T2N0)</vt:lpstr>
      <vt:lpstr>Kapitel 8: Behandlungsempfehlungen in der Primärtherapie des Oro- und Hypopharynxkarzinoms unter Berücksichtigung Effektivität, Funktionalität und Lebensqualität  Kapitel 8.1: Oropharynx-Karzinome der UICC Stadien I und II (p16-positiv: T1-T3N2; p16-neg.: T1-T2N0)</vt:lpstr>
      <vt:lpstr>Kapitel 8: Behandlungsempfehlungen in der Primärtherapie des Oro- und Hypopharynxkarzinoms unter Berücksichtigung Effektivität, Funktionalität und Lebensqualität  Kapitel 8.1: Oropharynx-Karzinome der UICC Stadien I und II (p16-positiv: T1-T3N2; p16-neg.: T1-T2N0)</vt:lpstr>
      <vt:lpstr>Kapitel 8: Behandlungsempfehlungen in der Primärtherapie des Oro- und Hypopharynxkarzinoms unter Berücksichtigung Effektivität, Funktionalität und Lebensqualität  Kapitel 8.1: Oropharynx-Karzinome der UICC Stadien I und II (p16-positiv: T1-T3N2; p16-neg.: T1-T2N0)</vt:lpstr>
      <vt:lpstr>Kapitel 8: Behandlungsempfehlungen in der Primärtherapie des Oro- und Hypopharynxkarzinoms unter Berücksichtigung Effektivität, Funktionalität und Lebensqualität  Kapitel 8.1: Oropharynx-Karzinome der UICC Stadien I und II (p16-positiv: T1-T3N2; p16-neg.: T1-T2N0)</vt:lpstr>
      <vt:lpstr>Kapitel 8: Behandlungsempfehlungen in der Primärtherapie des Oro- und Hypopharynxkarzinoms unter Berücksichtigung Effektivität, Funktionalität und Lebensqualität  Kapitel 8.1: Oropharynx-Karzinome der UICC Stadien I und II (p16-positiv: T1-T3N2; p16-neg.: T1-T2N0)</vt:lpstr>
      <vt:lpstr>Kapitel 8: Behandlungsempfehlungen in der Primärtherapie des Oro- und Hypopharynxkarzinoms unter Berücksichtigung Effektivität, Funktionalität und Lebensqualität  Kapitel 8.1: Oropharynx-Karzinome der UICC Stadien I und II (p16-positiv: T1-T3N2; p16-neg.: T1-T2N0)</vt:lpstr>
      <vt:lpstr>Kapitel 8: Behandlungsempfehlungen in der Primärtherapie des Oro- und Hypopharynxkarzinoms unter Berücksichtigung Effektivität, Funktionalität und Lebensqualität  Kapitel 8.1: Oropharynx-Karzinome der UICC Stadien I und II (p16-positiv: T1-T3N2; p16-neg.: T1-T2N0)</vt:lpstr>
      <vt:lpstr>Kapitel 8: Behandlungsempfehlungen in der Primärtherapie des Oro- und Hypopharynxkarzinoms unter Berücksichtigung Effektivität, Funktionalität und Lebensqualität  Kapitel 8.1: Oropharynx-Karzinome der UICC Stadien I und II (p16-positiv: T1-T3N2; p16-neg.: T1-T2N0)</vt:lpstr>
      <vt:lpstr>Kapitel 8: Behandlungsempfehlungen in der Primärtherapie des Oro- und Hypopharynxkarzinoms unter Berücksichtigung Effektivität, Funktionalität und Lebensqualität  Kapitel 8.1: Oropharynx-Karzinome der UICC Stadien I und II (p16-positiv: T1-T3N2; p16-neg.: T1-T2N0)</vt:lpstr>
      <vt:lpstr>Kapitel 8: Behandlungsempfehlungen in der Primärtherapie des Oro- und Hypopharynxkarzinoms unter Berücksichtigung Effektivität, Funktionalität und Lebensqualität  Kapitel 8.1: Oropharynx-Karzinome der UICC Stadien I und II (p16-positiv: T1-T3N2; p16-neg.: T1-T2N0)</vt:lpstr>
      <vt:lpstr>Kapitel 8: Behandlungsempfehlungen in der Primärtherapie des Oro- und Hypopharynxkarzinoms unter Berücksichtigung Effektivität, Funktionalität und Lebensqualität  Kapitel 8.1: Oropharynx-Karzinome der UICC Stadien I und II (p16-positiv: T1-T3N2; p16-neg.: T1-T2N0)</vt:lpstr>
      <vt:lpstr>Kapitel 8: Behandlungsempfehlungen in der Primärtherapie des Oro- und Hypopharynxkarzinoms unter Berücksichtigung Effektivität, Funktionalität und Lebensqualität  Kapitel 8.1: Oropharynx-Karzinome der UICC Stadien I und II (p16-positiv: T1-T3N2; p16-neg.: T1-T2N0)</vt:lpstr>
      <vt:lpstr>Kapitel 8: Behandlungsempfehlungen in der Primärtherapie des Oro- und Hypopharynxkarzinoms unter Berücksichtigung Effektivität, Funktionalität und Lebensqualität  Kapitel 8.1: Oropharynx-Karzinome der UICC Stadien I und II (p16-positiv: T1-T3N2; p16-neg.: T1-T2N0)</vt:lpstr>
      <vt:lpstr>Kapitel 8: Behandlungsempfehlungen in der Primärtherapie des Oro- und Hypopharynxkarzinoms unter Berücksichtigung Effektivität, Funktionalität und Lebensqualität  Kapitel 8.1: Oropharynx-Karzinome der UICC Stadien I und II (p16-positiv: T1-T3N2; p16-neg.: T1-T2N0)</vt:lpstr>
      <vt:lpstr>Kapitel 8: Behandlungsempfehlungen in der Primärtherapie des Oro- und Hypopharynxkarzinoms unter Berücksichtigung Effektivität, Funktionalität und Lebensqualität  Kapitel 8.1: Oropharynx-Karzinome der UICC Stadien I und II (p16-positiv: T1-T3N2; p16-neg.: T1-T2N0)</vt:lpstr>
      <vt:lpstr>Kapitel 8: Behandlungsempfehlungen in der Primärtherapie des Oro- und Hypopharynxkarzinoms unter Berücksichtigung Effektivität, Funktionalität und Lebensqualität  Kapitel 8.1: Oropharynx-Karzinome der UICC Stadien I und II (p16-positiv: T1-T3N2; p16-neg.: T1-T2N0)</vt:lpstr>
      <vt:lpstr>Kapitel 8: Behandlungsempfehlungen in der Primärtherapie des Oro- und Hypopharynxkarzinoms unter Berücksichtigung Effektivität, Funktionalität und Lebensqualität  Kapitel 8.1: Oropharynx-Karzinome der UICC Stadien I und II (p16-positiv: T1-T3N2; p16-neg.: T1-T2N0)</vt:lpstr>
      <vt:lpstr>Kapitel 8: Behandlungsempfehlungen in der Primärtherapie des Oro- und Hypopharynxkarzinoms unter Berücksichtigung Effektivität, Funktionalität und Lebensqualität Kapitel 8.1: Oropharynx-Karzinome der UICC Stadien I und II (p16-positiv: T1-T3N2; p16-neg.: T1-T2N0)</vt:lpstr>
      <vt:lpstr>Kapitel 8: Behandlungsempfehlungen in der Primärtherapie des Oro- und Hypopharynxkarzinoms unter Berücksichtigung Effektivität, Funktionalität und Lebensqualität Kapitel 8.1: Oropharynx-Karzinome der UICC Stadien I und II (p16-positiv: T1-T3N2; p16-neg.: T1-T2N0)</vt:lpstr>
      <vt:lpstr>Kapitel 8: Behandlungsempfehlungen in der Primärtherapie des Oro- und Hypopharynxkarzinoms unter Berücksichtigung Effektivität, Funktionalität und Lebensqualität  Kapitel 8.1: Oropharynx-Karzinome der UICC Stadien I und II (p16-positiv: T1-T3N2; p16-neg.: T1-T2N0)</vt:lpstr>
      <vt:lpstr>Kapitel 8: Behandlungsempfehlungen in der Primärtherapie des Oro- und Hypopharynxkarzinoms unter Berücksichtigung Effektivität, Funktionalität und Lebensqualität  Kapitel 8.2: Oropharynx-Karzinome in den UICC Stadien III p16-positiv:T1N3 - T4; Stadium III und IV-A, -B p16-neg.: T3-TxN3, M0)</vt:lpstr>
      <vt:lpstr>Kapitel 8: Behandlungsempfehlungen in der Primärtherapie des Oro- und Hypopharynxkarzinoms unter Berücksichtigung Effektivität, Funktionalität und Lebensqualität Kapitel 8.2: Oropharynx-Karzinome in den UICC Stadien III p16-positiv:T1N3 - T4; Stadium III und IV-A, -B p16-neg.: T3-TxN3, M0)</vt:lpstr>
      <vt:lpstr>Kapitel 8: Behandlungsempfehlungen in der Primärtherapie des Oro- und Hypopharynxkarzinoms unter Berücksichtigung Effektivität, Funktionalität und Lebensqualität Kapitel 8.2: Oropharynx-Karzinome in den UICC Stadien III p16-positiv:T1N3 - T4; Stadium III und IV-A, -B p16-neg.: T3-TxN3, M0)</vt:lpstr>
      <vt:lpstr>Kapitel 8: Behandlungsempfehlungen in der Primärtherapie des Oro- und Hypopharynxkarzinoms unter Berücksichtigung Effektivität, Funktionalität und Lebensqualität Kapitel 8.2: Oropharynx-Karzinome in den UICC Stadien III p16-positiv:T1N3 - T4; Stadium III und IV-A, -B p16-neg.: T3-TxN3, M0)</vt:lpstr>
      <vt:lpstr>Kapitel 8: Behandlungsempfehlungen in der Primärtherapie des Oro- und Hypopharynxkarzinoms unter Berücksichtigung Effektivität, Funktionalität und Lebensqualität Kapitel 8.2: Oropharynx-Karzinome in den UICC Stadien III p16-positiv:T1N3 - T4; Stadium III und IV-A, -B p16-neg.: T3-TxN3, M0)</vt:lpstr>
      <vt:lpstr>Kapitel 8: Behandlungsempfehlungen in der Primärtherapie des Oro- und Hypopharynxkarzinoms unter Berücksichtigung Effektivität, Funktionalität und Lebensqualität Kapitel 8.2: Oropharynx-Karzinome in den UICC Stadien III p16-positiv:T1N3 - T4; Stadium III und IV-A, -B p16-neg.: T3-TxN3, M0)</vt:lpstr>
      <vt:lpstr>Kapitel 8: Behandlungsempfehlungen in der Primärtherapie des Oro- und Hypopharynxkarzinoms unter Berücksichtigung Effektivität, Funktionalität und Lebensqualität Kapitel 8.2: Oropharynx-Karzinome in den UICC Stadien III p16-positiv:T1N3 - T4; Stadium III und IV-A, -B p16-neg.: T3-TxN3, M0)</vt:lpstr>
      <vt:lpstr>Kapitel 8: Behandlungsempfehlungen in der Primärtherapie des Oro- und Hypopharynxkarzinoms unter Berücksichtigung Effektivität, Funktionalität und Lebensqualität Kapitel 8.2: Oropharynx-Karzinome in den UICC Stadien III p16-positiv:T1N3 - T4; Stadium III und IV-A, -B p16-neg.: T3-TxN3, M0)</vt:lpstr>
      <vt:lpstr>Kapitel 8: Behandlungsempfehlungen in der Primärtherapie des Oro- und Hypopharynxkarzinoms unter Berücksichtigung Effektivität, Funktionalität und Lebensqualität Kapitel 8.2: Oropharynx-Karzinome in den UICC Stadien III p16-positiv:T1N3 - T4; Stadium III und IV-A, -B p16-neg.: T3-TxN3, M0)</vt:lpstr>
      <vt:lpstr>Kapitel 8: Behandlungsempfehlungen in der Primärtherapie des Oro- und Hypopharynxkarzinoms unter Berücksichtigung Effektivität, Funktionalität und Lebensqualität Kapitel 8.2: Oropharynx-Karzinome in den UICC Stadien III p16-positiv:T1N3 - T4; Stadium III und IV-A, -B p16-neg.: T3-TxN3, M0)</vt:lpstr>
      <vt:lpstr>Kapitel 8: Behandlungsempfehlungen in der Primärtherapie des Oro- und Hypopharynxkarzinoms unter Berücksichtigung Effektivität, Funktionalität und Lebensqualität Kapitel 8.2: Oropharynx-Karzinome in den UICC Stadien III p16-positiv:T1N3 - T4; Stadium III und IV-A, -B p16-neg.: T3-TxN3, M0)</vt:lpstr>
      <vt:lpstr>Kapitel 8: Behandlungsempfehlungen in der Primärtherapie des Oro- und Hypopharynxkarzinoms unter Berücksichtigung Effektivität, Funktionalität und Lebensqualität Kapitel 8.2: Oropharynx-Karzinome in den UICC Stadien III p16-positiv:T1N3 - T4; Stadium III und IV-A, -B p16-neg.: T3-TxN3, M0)</vt:lpstr>
      <vt:lpstr>Kapitel 8: Behandlungsempfehlungen in der Primärtherapie des Oro- und Hypopharynxkarzinoms unter Berücksichtigung Effektivität, Funktionalität und Lebensqualität Kapitel 8.2: Oropharynx-Karzinome in den UICC Stadien III p16-positiv:T1N3 - T4; Stadium III und IV-A, -B p16-neg.: T3-TxN3, M0)</vt:lpstr>
      <vt:lpstr>Kapitel 8: Behandlungsempfehlungen in der Primärtherapie des Oro- und Hypopharynxkarzinoms unter Berücksichtigung Effektivität, Funktionalität und Lebensqualität Kapitel 8.2: Oropharynx-Karzinome in den UICC Stadien III p16-positiv:T1N3 - T4; Stadium III und IV-A, -B p16-neg.: T3-TxN3, M0)</vt:lpstr>
      <vt:lpstr>Kapitel 8: Behandlungsempfehlungen in der Primärtherapie des Oro- und Hypopharynxkarzinoms unter Berücksichtigung Effektivität, Funktionalität und Lebensqualität Kapitel 8.2: Oropharynx-Karzinome in den UICC Stadien III p16-positiv:T1N3 - T4; Stadium III und IV-A, -B p16-neg.: T3-TxN3, M0)</vt:lpstr>
      <vt:lpstr>Kapitel 8: Behandlungsempfehlungen in der Primärtherapie des Oro- und Hypopharynxkarzinoms unter Berücksichtigung Effektivität, Funktionalität und Lebensqualität Kapitel 8.2: Oropharynx-Karzinome in den UICC Stadien III p16-positiv:T1N3 - T4; Stadium III und IV-A, -B p16-neg.: T3-TxN3, M0)</vt:lpstr>
      <vt:lpstr>Kapitel 8: Behandlungsempfehlungen in der Primärtherapie des Oro- und Hypopharynxkarzinoms unter Berücksichtigung Effektivität, Funktionalität und Lebensqualität Kapitel 8.2: Oropharynx-Karzinome in den UICC Stadien III p16-positiv:T1N3 - T4; Stadium III und IV-A, -B p16-neg.: T3-TxN3, M0)</vt:lpstr>
      <vt:lpstr>Kapitel 8: Behandlungsempfehlungen in der Primärtherapie des Oro- und Hypopharynxkarzinoms unter Berücksichtigung Effektivität, Funktionalität und Lebensqualität Kapitel 8.2: Oropharynx-Karzinome in den UICC Stadien III p16-positiv:T1N3 - T4; Stadium III und IV-A, -B p16-neg.: T3-TxN3, M0)</vt:lpstr>
      <vt:lpstr>Kapitel 8: Behandlungsempfehlungen in der Primärtherapie des Oro- und Hypopharynxkarzinoms unter Berücksichtigung Effektivität, Funktionalität und Lebensqualität Kapitel 8.2: Oropharynx-Karzinome in den UICC Stadien III p16-positiv:T1N3 - T4; Stadium III und IV-A, -B p16-neg.: T3-TxN3, M0)</vt:lpstr>
      <vt:lpstr>Kapitel 8: Behandlungsempfehlungen in der Primärtherapie des Oro- und Hypopharynxkarzinoms unter Berücksichtigung Effektivität, Funktionalität und Lebensqualität Kapitel 8.2: Oropharynx-Karzinome in den UICC Stadien III p16-positiv:T1N3 - T4; Stadium III und IV-A, -B p16-neg.: T3-TxN3, M0)</vt:lpstr>
      <vt:lpstr>Kapitel 8: Behandlungsempfehlungen in der Primärtherapie des Oro- und Hypopharynxkarzinoms unter Berücksichtigung Effektivität, Funktionalität und Lebensqualität Kapitel 8.2: Oropharynx-Karzinome in den UICC Stadien III p16-positiv:T1N3 - T4; Stadium III und IV-A, -B p16-neg.: T3-TxN3, M0)</vt:lpstr>
      <vt:lpstr>Kapitel 8: Behandlungsempfehlungen in der Primärtherapie des Oro- und Hypopharynxkarzinoms unter Berücksichtigung Effektivität, Funktionalität und Lebensqualität Kapitel 8.4: Hypopharynx-Karzinome in den UICC Stadien I und II</vt:lpstr>
      <vt:lpstr>Kapitel 8: Behandlungsempfehlungen in der Primärtherapie des Oro- und Hypopharynxkarzinoms unter Berücksichtigung Effektivität, Funktionalität und Lebensqualität Kapitel 8.4: Hypopharynx-Karzinome in den UICC Stadien I und II</vt:lpstr>
      <vt:lpstr>Kapitel 8: Behandlungsempfehlungen in der Primärtherapie des Oro- und Hypopharynxkarzinoms unter Berücksichtigung Effektivität, Funktionalität und Lebensqualität Kapitel 8.4: Hypopharynx-Karzinome in den UICC Stadien I und II</vt:lpstr>
      <vt:lpstr>Kapitel 8: Behandlungsempfehlungen in der Primärtherapie des Oro- und Hypopharynxkarzinoms unter Berücksichtigung Effektivität, Funktionalität und Lebensqualität Kapitel 8.4: Hypopharynx-Karzinome in den UICC Stadien I und II</vt:lpstr>
      <vt:lpstr>Kapitel 8: Behandlungsempfehlungen in der Primärtherapie des Oro- und Hypopharynxkarzinoms unter Berücksichtigung Effektivität, Funktionalität und Lebensqualität Kapitel 8.4: Hypopharynx-Karzinome in den UICC Stadien I und II</vt:lpstr>
      <vt:lpstr>Kapitel 8: Behandlungsempfehlungen in der Primärtherapie des Oro- und Hypopharynxkarzinoms unter Berücksichtigung Effektivität, Funktionalität und Lebensqualität Kapitel 8.4: Hypopharynx-Karzinome in den UICC Stadien I und II</vt:lpstr>
      <vt:lpstr>Kapitel 8: Behandlungsempfehlungen in der Primärtherapie des Oro- und Hypopharynxkarzinoms unter Berücksichtigung Effektivität, Funktionalität und Lebensqualität Kapitel 8.4: Hypopharynx-Karzinome in den UICC Stadien I und II</vt:lpstr>
      <vt:lpstr>Kapitel 8: Behandlungsempfehlungen in der Primärtherapie des Oro- und Hypopharynxkarzinoms unter Berücksichtigung Effektivität, Funktionalität und Lebensqualität Kapitel 8.4: Hypopharynx-Karzinome in den UICC Stadien I und II</vt:lpstr>
      <vt:lpstr>Kapitel 8: Behandlungsempfehlungen in der Primärtherapie des Oro- und Hypopharynxkarzinoms unter Berücksichtigung Effektivität, Funktionalität und Lebensqualität Kapitel 8.4: Hypopharynx-Karzinome in den UICC Stadien I und II</vt:lpstr>
      <vt:lpstr>Kapitel 8: Behandlungsempfehlungen in der Primärtherapie des Oro- und Hypopharynxkarzinoms unter Berücksichtigung Effektivität, Funktionalität und Lebensqualität Kapitel 8.4: Hypopharynx-Karzinome in den UICC Stadien I und II</vt:lpstr>
      <vt:lpstr>Kapitel 8: Behandlungsempfehlungen in der Primärtherapie des Oro- und Hypopharynxkarzinoms unter Berücksichtigung Effektivität, Funktionalität und Lebensqualität Kapitel 8.5: Hypopharynx-Karzinome in den UICC Stadien III und IV</vt:lpstr>
      <vt:lpstr>Kapitel 8: Behandlungsempfehlungen in der Primärtherapie des Oro- und Hypopharynxkarzinoms unter Berücksichtigung Effektivität, Funktionalität und Lebensqualität Kapitel 8.5: Hypopharynx-Karzinome in den UICC Stadien III und IV</vt:lpstr>
      <vt:lpstr>Kapitel 8: Behandlungsempfehlungen in der Primärtherapie des Oro- und Hypopharynxkarzinoms unter Berücksichtigung Effektivität, Funktionalität und Lebensqualität Kapitel 8.5: Hypopharynx-Karzinome in den UICC Stadien III und IV</vt:lpstr>
      <vt:lpstr>Kapitel 8: Behandlungsempfehlungen in der Primärtherapie des Oro- und Hypopharynxkarzinoms unter Berücksichtigung Effektivität, Funktionalität und Lebensqualität Kapitel 8.5: Hypopharynx-Karzinome in den UICC Stadien III und IV</vt:lpstr>
      <vt:lpstr>Kapitel 8: Behandlungsempfehlungen in der Primärtherapie des Oro- und Hypopharynxkarzinoms unter Berücksichtigung Effektivität, Funktionalität und Lebensqualität Kapitel 8.5: Hypopharynx-Karzinome in den UICC Stadien III und IV</vt:lpstr>
      <vt:lpstr>Kapitel 8: Behandlungsempfehlungen in der Primärtherapie des Oro- und Hypopharynxkarzinoms unter Berücksichtigung Effektivität, Funktionalität und Lebensqualität Kapitel 8.5: Hypopharynx-Karzinome in den UICC Stadien III und IV</vt:lpstr>
      <vt:lpstr>Kapitel 8: Behandlungsempfehlungen in der Primärtherapie des Oro- und Hypopharynxkarzinoms unter Berücksichtigung Effektivität, Funktionalität und Lebensqualität Kapitel 8.5: Hypopharynx-Karzinome in den UICC Stadien III und IV</vt:lpstr>
      <vt:lpstr>Kapitel 8: Behandlungsempfehlungen in der Primärtherapie des Oro- und Hypopharynxkarzinoms unter Berücksichtigung Effektivität, Funktionalität und Lebensqualität Kapitel 8.5: Hypopharynx-Karzinome in den UICC Stadien III und IV</vt:lpstr>
      <vt:lpstr>Kapitel 8: Behandlungsempfehlungen in der Primärtherapie des Oro- und Hypopharynxkarzinoms unter Berücksichtigung Effektivität, Funktionalität und Lebensqualität Kapitel 8.5: Hypopharynx-Karzinome in den UICC Stadien III und IV</vt:lpstr>
      <vt:lpstr>Kapitel 8: Behandlungsempfehlungen in der Primärtherapie des Oro- und Hypopharynxkarzinoms unter Berücksichtigung Effektivität, Funktionalität und Lebensqualität Kapitel 8.5: Hypopharynx-Karzinome in den UICC Stadien III und IV</vt:lpstr>
      <vt:lpstr>Kapitel 8: Behandlungsempfehlungen in der Primärtherapie des Oro- und Hypopharynxkarzinoms unter Berücksichtigung Effektivität, Funktionalität und Lebensqualität Kapitel 8.5: Hypopharynx-Karzinome in den UICC Stadien III und IV</vt:lpstr>
      <vt:lpstr>Kapitel 8: Behandlungsempfehlungen in der Primärtherapie des Oro- und Hypopharynxkarzinoms unter Berücksichtigung Effektivität, Funktionalität und Lebensqualität Kapitel 8.5: Hypopharynx-Karzinome in den UICC Stadien III und IV</vt:lpstr>
      <vt:lpstr>Kapitel 8: Behandlungsempfehlungen in der Primärtherapie des Oro- und Hypopharynxkarzinoms unter Berücksichtigung Effektivität, Funktionalität und Lebensqualität Kapitel 8.5: Hypopharynx-Karzinome in den UICC Stadien III und IV</vt:lpstr>
      <vt:lpstr>Kapitel 8: Behandlungsempfehlungen in der Primärtherapie des Oro- und Hypopharynxkarzinoms unter Berücksichtigung Effektivität, Funktionalität und Lebensqualität Kapitel 8.5: Hypopharynx-Karzinome in den UICC Stadien III und IV</vt:lpstr>
      <vt:lpstr>Kapitel 8: Behandlungsempfehlungen in der Primärtherapie des Oro- und Hypopharynxkarzinoms unter Berücksichtigung Effektivität, Funktionalität und Lebensqualität Kapitel 8.5: Hypopharynx-Karzinome in den UICC Stadien III und IV</vt:lpstr>
      <vt:lpstr>Kapitel 8: Behandlungsempfehlungen in der Primärtherapie des Oro- und Hypopharynxkarzinoms unter Berücksichtigung Effektivität, Funktionalität und Lebensqualität Kapitel 8.5: Hypopharynx-Karzinome in den UICC Stadien III und IV</vt:lpstr>
      <vt:lpstr>Kapitel 8: Behandlungsempfehlungen in der Primärtherapie des Oro- und Hypopharynxkarzinoms unter Berücksichtigung Effektivität, Funktionalität und Lebensqualität Kapitel 8.5: Hypopharynx-Karzinome in den UICC Stadien III und IV</vt:lpstr>
      <vt:lpstr>Kapitel 8: Behandlungsempfehlungen in der Primärtherapie des Oro- und Hypopharynxkarzinoms unter Berücksichtigung Effektivität, Funktionalität und Lebensqualität Kapitel 8.5: Hypopharynx-Karzinome in den UICC Stadien III und IV</vt:lpstr>
      <vt:lpstr>Kapitel 8: Behandlungsempfehlungen in der Primärtherapie des Oro- und Hypopharynxkarzinoms unter Berücksichtigung Effektivität, Funktionalität und Lebensqualität Kapitel 8.5: Hypopharynx-Karzinome in den UICC Stadien III und IV</vt:lpstr>
      <vt:lpstr>Kapitel 8: Behandlungsempfehlungen in der Primärtherapie des Oro- und Hypopharynxkarzinoms unter Berücksichtigung Effektivität, Funktionalität und Lebensqualität Kapitel 8.5: Hypopharynx-Karzinome in den UICC Stadien III und IV</vt:lpstr>
      <vt:lpstr>Kapitel 8: Behandlungsempfehlungen in der Primärtherapie des Oro- und Hypopharynxkarzinoms unter Berücksichtigung Effektivität, Funktionalität und Lebensqualität Kapitel 8.5: Hypopharynx-Karzinome in den UICC Stadien III und IV</vt:lpstr>
      <vt:lpstr>Kapitel 8: Behandlungsempfehlungen in der Primärtherapie des Oro- und Hypopharynxkarzinoms unter Berücksichtigung Effektivität, Funktionalität und Lebensqualität Kapitel 8.5: Hypopharynx-Karzinome in den UICC Stadien III und IV</vt:lpstr>
      <vt:lpstr>Kapitel 8: Behandlungsempfehlungen in der Primärtherapie des Oro- und Hypopharynxkarzinoms unter Berücksichtigung Effektivität, Funktionalität und Lebensqualität Kapitel 8.5: Hypopharynx-Karzinome in den UICC Stadien III und IV</vt:lpstr>
      <vt:lpstr>Kapitel 8: Behandlungsempfehlungen in der Primärtherapie des Oro- und Hypopharynxkarzinoms unter Berücksichtigung Effektivität, Funktionalität und Lebensqualität Kapitel 8.5: Hypopharynx-Karzinome in den UICC Stadien III und IV</vt:lpstr>
      <vt:lpstr>Kapitel 8: Behandlungsempfehlungen in der Primärtherapie des Oro- und Hypopharynxkarzinoms unter Berücksichtigung Effektivität, Funktionalität und Lebensqualität Kapitel 8.5: Hypopharynx-Karzinome in den UICC Stadien III und IV</vt:lpstr>
      <vt:lpstr>Kapitel 8: Behandlungsempfehlungen in der Primärtherapie des Oro- und Hypopharynxkarzinoms unter Berücksichtigung Effektivität, Funktionalität und Lebensqualität Kapitel 8.6: Neck-dissection</vt:lpstr>
      <vt:lpstr>Kapitel 8: Behandlungsempfehlungen in der Primärtherapie des Oro- und Hypopharynxkarzinoms unter Berücksichtigung Effektivität, Funktionalität und Lebensqualität Kapitel 8.6: Neck-dissection</vt:lpstr>
      <vt:lpstr>Kapitel 8: Behandlungsempfehlungen in der Primärtherapie des Oro- und Hypopharynxkarzinoms unter Berücksichtigung Effektivität, Funktionalität und Lebensqualität Kapitel 8.6: Neck-dissection</vt:lpstr>
      <vt:lpstr>Kapitel 8: Behandlungsempfehlungen in der Primärtherapie des Oro- und Hypopharynxkarzinoms unter Berücksichtigung Effektivität, Funktionalität und Lebensqualität Kapitel 8.6: Neck-dissection</vt:lpstr>
      <vt:lpstr>Kapitel 8: Behandlungsempfehlungen in der Primärtherapie des Oro- und Hypopharynxkarzinoms unter Berücksichtigung Effektivität, Funktionalität und Lebensqualität Kapitel 8.6: Neck-dissection</vt:lpstr>
      <vt:lpstr>Kapitel 8: Behandlungsempfehlungen in der Primärtherapie des Oro- und Hypopharynxkarzinoms unter Berücksichtigung Effektivität, Funktionalität und Lebensqualität Kapitel 8.6: Neck-dissection</vt:lpstr>
      <vt:lpstr>Spezielles Pflegehandeln bei OPC-Patient*innen</vt:lpstr>
      <vt:lpstr>Kapitel 9: Behandlungsempfehlungen Residualtumor, Rezidiv, Zweitkarzinom und rezidivierende Metastasierung Kapitel 9.1: Therapieempfehlung bei gegebener Operabilität bzw. Bestrahlungsoption</vt:lpstr>
      <vt:lpstr>Kapitel 9: Behandlungsempfehlungen Residualtumor, Rezidiv, Zweitkarzinom und rezidivierende Metastasierung Kapitel 9.1: Therapieempfehlung bei gegebener Operabilität bzw. Bestrahlungsoption</vt:lpstr>
      <vt:lpstr>Kapitel 9: Behandlungsempfehlungen Residualtumor, Rezidiv, Zweitkarzinom und rezidivierende Metastasierung Kapitel 9.1: Therapieempfehlung bei gegebener Operabilität bzw. Bestrahlungsoption</vt:lpstr>
      <vt:lpstr>Kapitel 9: Behandlungsempfehlungen Residualtumor, Rezidiv, Zweitkarzinom und rezidivierende Metastasierung Kapitel 9.1: Therapieempfehlung bei gegebener Operabilität bzw. Bestrahlungsoption</vt:lpstr>
      <vt:lpstr>Kapitel 9: Behandlungsempfehlungen Residualtumor, Rezidiv, Zweitkarzinom und rezidivierende Metastasierung Kapitel 9.1: Therapieempfehlung bei gegebener Operabilität bzw. Bestrahlungsoption</vt:lpstr>
      <vt:lpstr>Kapitel 9: Behandlungsempfehlungen Residualtumor, Rezidiv, Zweitkarzinom und rezidivierende Metastasierung Kapitel 9.1: Therapieempfehlung bei gegebener Operabilität bzw. Bestrahlungsoption</vt:lpstr>
      <vt:lpstr>Kapitel 9: Behandlungsempfehlungen Residualtumor, Rezidiv, Zweitkarzinom und rezidivierende Metastasierung Kapitel 9.1: Therapieempfehlung bei gegebener Operabilität bzw. Bestrahlungsoption</vt:lpstr>
      <vt:lpstr>Kapitel 9: Behandlungsempfehlungen Residualtumor, Rezidiv, Zweitkarzinom und rezidivierende Metastasierung Kapitel 9.1: Therapieempfehlung bei gegebener Operabilität bzw. Bestrahlungsoption</vt:lpstr>
      <vt:lpstr>Kapitel 9: Behandlungsempfehlungen Residualtumor, Rezidiv, Zweitkarzinom und rezidivierende Metastasierung Kapitel 9.1: Therapieempfehlung bei gegebener Operabilität bzw. Bestrahlungsoption</vt:lpstr>
      <vt:lpstr>Kapitel 9: Behandlungsempfehlungen Residualtumor, Rezidiv, Zweitkarzinom und rezidivierende Metastasierung Kapitel 9.1: Therapieempfehlung bei gegebener Operabilität bzw. Bestrahlungsoption</vt:lpstr>
      <vt:lpstr>Kapitel 9: Behandlungsempfehlungen Residualtumor, Rezidiv, Zweitkarzinom und rezidivierende Metastasierung Kapitel 9.2: Therapieempfehlung bei nicht gegebener Operabilität bzw. Bestrahlungsoption</vt:lpstr>
      <vt:lpstr>Kapitel 9: Behandlungsempfehlungen Residualtumor, Rezidiv, Zweitkarzinom und rezidivierende Metastasierung Kapitel 9.2: Therapieempfehlung bei nicht gegebener Operabilität bzw. Bestrahlungsoption</vt:lpstr>
      <vt:lpstr>Kapitel 9: Behandlungsempfehlungen Residualtumor, Rezidiv, Zweitkarzinom und rezidivierende Metastasierung Kapitel 9.2: Therapieempfehlung bei nicht gegebener Operabilität bzw. Bestrahlungsoption</vt:lpstr>
      <vt:lpstr>Kapitel 9: Behandlungsempfehlungen Residualtumor, Rezidiv, Zweitkarzinom und rezidivierende Metastasierung Kapitel 9.2: Therapieempfehlung bei nicht gegebener Operabilität bzw. Bestrahlungsoption</vt:lpstr>
      <vt:lpstr>Kapitel 9: Behandlungsempfehlungen Residualtumor, Rezidiv, Zweitkarzinom und rezidivierende Metastasierung Kapitel 9.2: Therapieempfehlung bei nicht gegebener Operabilität bzw. Bestrahlungsoption</vt:lpstr>
      <vt:lpstr>Kapitel 9: Behandlungsempfehlungen Residualtumor, Rezidiv, Zweitkarzinom und rezidivierende Metastasierung Kapitel 9.2: Therapieempfehlung bei nicht gegebener Operabilität bzw. Bestrahlungsoption</vt:lpstr>
      <vt:lpstr>Kapitel 9: Behandlungsempfehlungen Residualtumor, Rezidiv, Zweitkarzinom und rezidivierende Metastasierung Kapitel 9.2: Therapieempfehlung bei nicht gegebener Operabilität bzw. Bestrahlungsoption</vt:lpstr>
      <vt:lpstr>Kapitel 9: Behandlungsempfehlungen Residualtumor, Rezidiv, Zweitkarzinom und rezidivierende Metastasierung Kapitel 9.2: Therapieempfehlung bei nicht gegebener Operabilität bzw. Bestrahlungsoption</vt:lpstr>
      <vt:lpstr>Kapitel 9: Behandlungsempfehlungen Residualtumor, Rezidiv, Zweitkarzinom und rezidivierende Metastasierung Kapitel 9.2: Therapieempfehlung bei nicht gegebener Operabilität bzw. Bestrahlungsoption</vt:lpstr>
      <vt:lpstr>Kapitel 9: Behandlungsempfehlungen Residualtumor, Rezidiv, Zweitkarzinom und rezidivierende Metastasierung Kapitel 9.2: Therapieempfehlung bei nicht gegebener Operabilität bzw. Bestrahlungsoption</vt:lpstr>
      <vt:lpstr>Kapitel 9: Behandlungsempfehlungen Residualtumor, Rezidiv, Zweitkarzinom und rezidivierende Metastasierung Kapitel 9.3: Supportive Therapie</vt:lpstr>
      <vt:lpstr>Kapitel 9: Behandlungsempfehlungen Residualtumor, Rezidiv, Zweitkarzinom und rezidivierende Metastasierung Kapitel 9.3: Supportive Therapie</vt:lpstr>
      <vt:lpstr>Kapitel 10: Rehabilitation, Psychosoziale Versorgung und Supportive Therapie</vt:lpstr>
      <vt:lpstr>Kapitel 10: Rehabilitation, Psychosoziale Versorgung und Supportive Therapie</vt:lpstr>
      <vt:lpstr>Kapitel 10: Rehabilitation, Psychosoziale Versorgung und Supportive Therapie Kapitel 10.1: Schluckrehabilitation</vt:lpstr>
      <vt:lpstr>Kapitel 10: Rehabilitation, Psychosoziale Versorgung und Supportive Therapie Kapitel 10.2: Sprech- und Stimmrehabilitation</vt:lpstr>
      <vt:lpstr>Kapitel 10: Rehabilitation, Psychosoziale Versorgung und Supportive Therapie Kapitel 10.2: Sprech- und Stimmrehabilitation</vt:lpstr>
      <vt:lpstr>Kapitel 10: Rehabilitation, Psychosoziale Versorgung und Supportive Therapie Kapitel 10.3: Psychosoziale Rehabilitation</vt:lpstr>
      <vt:lpstr>Kapitel 10: Rehabilitation, Psychosoziale Versorgung und Supportive Therapie Kapitel 10.3: Psychosoziale Rehabilitation</vt:lpstr>
      <vt:lpstr>Kapitel 10: Rehabilitation, Psychosoziale Versorgung und Supportive Therapie Kapitel 10.3: Psychosoziale Rehabilitation</vt:lpstr>
      <vt:lpstr>Kapitel 10: Rehabilitation, Psychosoziale Versorgung und Supportive Therapie Kapitel 10.3: Psychosoziale Rehabilitation</vt:lpstr>
      <vt:lpstr>Kapitel 10: Rehabilitation, Psychosoziale Versorgung und Supportive Therapie Kapitel 10.3: Psychosoziale Rehabilitation</vt:lpstr>
      <vt:lpstr>Kapitel 10: Rehabilitation, Psychosoziale Versorgung und Supportive Therapie Kapitel 10.3: Psychosoziale Rehabilitation</vt:lpstr>
      <vt:lpstr>Kapitel 10: Rehabilitation, Psychosoziale Versorgung und Supportive Therapie Kapitel 10.4: Ernährung</vt:lpstr>
      <vt:lpstr>Kapitel 10: Rehabilitation, Psychosoziale Versorgung und Supportive Therapie Kapitel 10.4: Ernährung</vt:lpstr>
      <vt:lpstr>Kapitel 10: Rehabilitation, Psychosoziale Versorgung und Supportive Therapie Kapitel 10.4: Ernährung</vt:lpstr>
      <vt:lpstr>Kapitel 10: Rehabilitation, Psychosoziale Versorgung und Supportive Therapie Kapitel 10.4: Ernährung</vt:lpstr>
      <vt:lpstr>Kapitel 11: Nachsorge</vt:lpstr>
      <vt:lpstr>Kapitel 11: Nachsorge Kapitel 11.2: Bildgebung in der Nachsorge</vt:lpstr>
      <vt:lpstr>Kapitel 11: Nachsorge Kapitel 11.4: Molekulare Diagnostik, Screening in der Nachsorge</vt:lpstr>
      <vt:lpstr>Kapitel 11: Nachsorge Kapitel 11.5: Sozialrechtliche und psychosoziale Beratung</vt:lpstr>
      <vt:lpstr>Kapitel 12: Versorgungsstrukturen</vt:lpstr>
      <vt:lpstr>Kapitel 13: Qualitätsindikatoren</vt:lpstr>
      <vt:lpstr>Kapitel 13: Qualitätsindikatoren</vt:lpstr>
      <vt:lpstr>Kapitel 13: Qualitätsindikatoren</vt:lpstr>
      <vt:lpstr>Kapitel 13: Qualitätsindikatoren</vt:lpstr>
      <vt:lpstr>Kapitel 13: Qualitätsindikatoren</vt:lpstr>
      <vt:lpstr>Kapitel 13: Qualitätsindikatoren</vt:lpstr>
      <vt:lpstr>Kapitel 13: Qualitätsindikatoren</vt:lpstr>
      <vt:lpstr>Kapitel 13: Qualitätsindikatoren</vt:lpstr>
      <vt:lpstr>Kapitel 13: Qualitätsindikatoren</vt:lpstr>
      <vt:lpstr>Kapitel 13: Qualitätsindikatoren</vt:lpstr>
      <vt:lpstr>Kapitel 13: Qualitätsindikatoren</vt:lpstr>
      <vt:lpstr>Kapitel 13: Qualitätsindikatoren</vt:lpstr>
      <vt:lpstr>Kapitel 13: Qualitätsindikatoren</vt:lpstr>
    </vt:vector>
  </TitlesOfParts>
  <Company>FKK .design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Jan Federmann</dc:creator>
  <cp:lastModifiedBy>Thomas Langer</cp:lastModifiedBy>
  <cp:revision>477</cp:revision>
  <dcterms:created xsi:type="dcterms:W3CDTF">2011-09-15T15:22:15Z</dcterms:created>
  <dcterms:modified xsi:type="dcterms:W3CDTF">2024-03-11T09:38:20Z</dcterms:modified>
</cp:coreProperties>
</file>