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4"/>
  </p:sldMasterIdLst>
  <p:notesMasterIdLst>
    <p:notesMasterId r:id="rId155"/>
  </p:notesMasterIdLst>
  <p:sldIdLst>
    <p:sldId id="256" r:id="rId5"/>
    <p:sldId id="323" r:id="rId6"/>
    <p:sldId id="317" r:id="rId7"/>
    <p:sldId id="258" r:id="rId8"/>
    <p:sldId id="259" r:id="rId9"/>
    <p:sldId id="261" r:id="rId10"/>
    <p:sldId id="262" r:id="rId11"/>
    <p:sldId id="322" r:id="rId12"/>
    <p:sldId id="316" r:id="rId13"/>
    <p:sldId id="319" r:id="rId14"/>
    <p:sldId id="325" r:id="rId15"/>
    <p:sldId id="327" r:id="rId16"/>
    <p:sldId id="328" r:id="rId17"/>
    <p:sldId id="329" r:id="rId18"/>
    <p:sldId id="330" r:id="rId19"/>
    <p:sldId id="331" r:id="rId20"/>
    <p:sldId id="332" r:id="rId21"/>
    <p:sldId id="333" r:id="rId22"/>
    <p:sldId id="334" r:id="rId23"/>
    <p:sldId id="335" r:id="rId24"/>
    <p:sldId id="336" r:id="rId25"/>
    <p:sldId id="337" r:id="rId26"/>
    <p:sldId id="338" r:id="rId27"/>
    <p:sldId id="339" r:id="rId28"/>
    <p:sldId id="340" r:id="rId29"/>
    <p:sldId id="341" r:id="rId30"/>
    <p:sldId id="342" r:id="rId31"/>
    <p:sldId id="343" r:id="rId32"/>
    <p:sldId id="344" r:id="rId33"/>
    <p:sldId id="345" r:id="rId34"/>
    <p:sldId id="346" r:id="rId35"/>
    <p:sldId id="347" r:id="rId36"/>
    <p:sldId id="348" r:id="rId37"/>
    <p:sldId id="349" r:id="rId38"/>
    <p:sldId id="350" r:id="rId39"/>
    <p:sldId id="351" r:id="rId40"/>
    <p:sldId id="352" r:id="rId41"/>
    <p:sldId id="353" r:id="rId42"/>
    <p:sldId id="354" r:id="rId43"/>
    <p:sldId id="355" r:id="rId44"/>
    <p:sldId id="356" r:id="rId45"/>
    <p:sldId id="357" r:id="rId46"/>
    <p:sldId id="358" r:id="rId47"/>
    <p:sldId id="359" r:id="rId48"/>
    <p:sldId id="360" r:id="rId49"/>
    <p:sldId id="361" r:id="rId50"/>
    <p:sldId id="362" r:id="rId51"/>
    <p:sldId id="363" r:id="rId52"/>
    <p:sldId id="364" r:id="rId53"/>
    <p:sldId id="365" r:id="rId54"/>
    <p:sldId id="366" r:id="rId55"/>
    <p:sldId id="367" r:id="rId56"/>
    <p:sldId id="368" r:id="rId57"/>
    <p:sldId id="369" r:id="rId58"/>
    <p:sldId id="370" r:id="rId59"/>
    <p:sldId id="371" r:id="rId60"/>
    <p:sldId id="372" r:id="rId61"/>
    <p:sldId id="373" r:id="rId62"/>
    <p:sldId id="374" r:id="rId63"/>
    <p:sldId id="375" r:id="rId64"/>
    <p:sldId id="376" r:id="rId65"/>
    <p:sldId id="377" r:id="rId66"/>
    <p:sldId id="378" r:id="rId67"/>
    <p:sldId id="379" r:id="rId68"/>
    <p:sldId id="380" r:id="rId69"/>
    <p:sldId id="381" r:id="rId70"/>
    <p:sldId id="382" r:id="rId71"/>
    <p:sldId id="383" r:id="rId72"/>
    <p:sldId id="384" r:id="rId73"/>
    <p:sldId id="385" r:id="rId74"/>
    <p:sldId id="386" r:id="rId75"/>
    <p:sldId id="387" r:id="rId76"/>
    <p:sldId id="388" r:id="rId77"/>
    <p:sldId id="389" r:id="rId78"/>
    <p:sldId id="390" r:id="rId79"/>
    <p:sldId id="391" r:id="rId80"/>
    <p:sldId id="392" r:id="rId81"/>
    <p:sldId id="393" r:id="rId82"/>
    <p:sldId id="394" r:id="rId83"/>
    <p:sldId id="395" r:id="rId84"/>
    <p:sldId id="396" r:id="rId85"/>
    <p:sldId id="397" r:id="rId86"/>
    <p:sldId id="398" r:id="rId87"/>
    <p:sldId id="399" r:id="rId88"/>
    <p:sldId id="400" r:id="rId89"/>
    <p:sldId id="401" r:id="rId90"/>
    <p:sldId id="402" r:id="rId91"/>
    <p:sldId id="403" r:id="rId92"/>
    <p:sldId id="404" r:id="rId93"/>
    <p:sldId id="405" r:id="rId94"/>
    <p:sldId id="406" r:id="rId95"/>
    <p:sldId id="407" r:id="rId96"/>
    <p:sldId id="408" r:id="rId97"/>
    <p:sldId id="409" r:id="rId98"/>
    <p:sldId id="410" r:id="rId99"/>
    <p:sldId id="411" r:id="rId100"/>
    <p:sldId id="412" r:id="rId101"/>
    <p:sldId id="413" r:id="rId102"/>
    <p:sldId id="414" r:id="rId103"/>
    <p:sldId id="415" r:id="rId104"/>
    <p:sldId id="416" r:id="rId105"/>
    <p:sldId id="417" r:id="rId106"/>
    <p:sldId id="418" r:id="rId107"/>
    <p:sldId id="419" r:id="rId108"/>
    <p:sldId id="420" r:id="rId109"/>
    <p:sldId id="421" r:id="rId110"/>
    <p:sldId id="422" r:id="rId111"/>
    <p:sldId id="423" r:id="rId112"/>
    <p:sldId id="424" r:id="rId113"/>
    <p:sldId id="425" r:id="rId114"/>
    <p:sldId id="426" r:id="rId115"/>
    <p:sldId id="427" r:id="rId116"/>
    <p:sldId id="428" r:id="rId117"/>
    <p:sldId id="429" r:id="rId118"/>
    <p:sldId id="430" r:id="rId119"/>
    <p:sldId id="431" r:id="rId120"/>
    <p:sldId id="432" r:id="rId121"/>
    <p:sldId id="433" r:id="rId122"/>
    <p:sldId id="434" r:id="rId123"/>
    <p:sldId id="435" r:id="rId124"/>
    <p:sldId id="436" r:id="rId125"/>
    <p:sldId id="437" r:id="rId126"/>
    <p:sldId id="438" r:id="rId127"/>
    <p:sldId id="439" r:id="rId128"/>
    <p:sldId id="440" r:id="rId129"/>
    <p:sldId id="441" r:id="rId130"/>
    <p:sldId id="442" r:id="rId131"/>
    <p:sldId id="443" r:id="rId132"/>
    <p:sldId id="444" r:id="rId133"/>
    <p:sldId id="445" r:id="rId134"/>
    <p:sldId id="446" r:id="rId135"/>
    <p:sldId id="447" r:id="rId136"/>
    <p:sldId id="448" r:id="rId137"/>
    <p:sldId id="449" r:id="rId138"/>
    <p:sldId id="450" r:id="rId139"/>
    <p:sldId id="451" r:id="rId140"/>
    <p:sldId id="452" r:id="rId141"/>
    <p:sldId id="453" r:id="rId142"/>
    <p:sldId id="454" r:id="rId143"/>
    <p:sldId id="455" r:id="rId144"/>
    <p:sldId id="456" r:id="rId145"/>
    <p:sldId id="457" r:id="rId146"/>
    <p:sldId id="458" r:id="rId147"/>
    <p:sldId id="459" r:id="rId148"/>
    <p:sldId id="460" r:id="rId149"/>
    <p:sldId id="461" r:id="rId150"/>
    <p:sldId id="462" r:id="rId151"/>
    <p:sldId id="463" r:id="rId152"/>
    <p:sldId id="464" r:id="rId153"/>
    <p:sldId id="318" r:id="rId154"/>
  </p:sldIdLst>
  <p:sldSz cx="12192000" cy="6858000"/>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3BD"/>
    <a:srgbClr val="F7BF66"/>
    <a:srgbClr val="F29400"/>
    <a:srgbClr val="92D050"/>
    <a:srgbClr val="FFC7CE"/>
    <a:srgbClr val="F2F2F2"/>
    <a:srgbClr val="0098C6"/>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47" autoAdjust="0"/>
    <p:restoredTop sz="85039" autoAdjust="0"/>
  </p:normalViewPr>
  <p:slideViewPr>
    <p:cSldViewPr snapToObjects="1" showGuides="1">
      <p:cViewPr>
        <p:scale>
          <a:sx n="66" d="100"/>
          <a:sy n="66" d="100"/>
        </p:scale>
        <p:origin x="456" y="-300"/>
      </p:cViewPr>
      <p:guideLst>
        <p:guide orient="horz" pos="2160"/>
        <p:guide pos="3840"/>
      </p:guideLst>
    </p:cSldViewPr>
  </p:slideViewPr>
  <p:notesTextViewPr>
    <p:cViewPr>
      <p:scale>
        <a:sx n="3" d="2"/>
        <a:sy n="3" d="2"/>
      </p:scale>
      <p:origin x="0" y="0"/>
    </p:cViewPr>
  </p:notesTextViewPr>
  <p:notesViewPr>
    <p:cSldViewPr snapToObjects="1">
      <p:cViewPr varScale="1">
        <p:scale>
          <a:sx n="84" d="100"/>
          <a:sy n="84" d="100"/>
        </p:scale>
        <p:origin x="2856" y="90"/>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tableStyles" Target="tableStyles.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notesMaster" Target="notesMasters/notesMaster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presProps" Target="pres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B79596-C45C-4EA9-829C-A39EFA43EA83}" type="datetimeFigureOut">
              <a:rPr lang="de-DE" smtClean="0"/>
              <a:t>30.01.2026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7484E5-32F8-43D1-8A74-293459209132}" type="slidenum">
              <a:rPr lang="de-DE" smtClean="0"/>
              <a:t>‹Nr.›</a:t>
            </a:fld>
            <a:endParaRPr lang="de-DE"/>
          </a:p>
        </p:txBody>
      </p:sp>
    </p:spTree>
    <p:extLst>
      <p:ext uri="{BB962C8B-B14F-4D97-AF65-F5344CB8AC3E}">
        <p14:creationId xmlns:p14="http://schemas.microsoft.com/office/powerpoint/2010/main" val="2401963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1A7484E5-32F8-43D1-8A74-293459209132}" type="slidenum">
              <a:rPr lang="de-DE" smtClean="0"/>
              <a:t>1</a:t>
            </a:fld>
            <a:endParaRPr lang="de-DE"/>
          </a:p>
        </p:txBody>
      </p:sp>
    </p:spTree>
    <p:extLst>
      <p:ext uri="{BB962C8B-B14F-4D97-AF65-F5344CB8AC3E}">
        <p14:creationId xmlns:p14="http://schemas.microsoft.com/office/powerpoint/2010/main" val="2027598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Ref idx="1001">
        <a:schemeClr val="bg1"/>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lgn="ctr">
              <a:defRPr sz="3200"/>
            </a:lvl1pPr>
          </a:lstStyle>
          <a:p>
            <a:r>
              <a:rPr lang="de-DE" dirty="0"/>
              <a:t>Mastertitelformat bearbeiten</a:t>
            </a:r>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p>
        </p:txBody>
      </p:sp>
      <p:sp>
        <p:nvSpPr>
          <p:cNvPr id="4" name="Datumsplatzhalter 3"/>
          <p:cNvSpPr>
            <a:spLocks noGrp="1"/>
          </p:cNvSpPr>
          <p:nvPr>
            <p:ph type="dt" sz="half" idx="10"/>
          </p:nvPr>
        </p:nvSpPr>
        <p:spPr>
          <a:xfrm>
            <a:off x="304800" y="152400"/>
            <a:ext cx="3149600" cy="457200"/>
          </a:xfrm>
        </p:spPr>
        <p:txBody>
          <a:bodyPr/>
          <a:lstStyle/>
          <a:p>
            <a:fld id="{F129FD23-5131-3541-9ED3-E0468AE35D07}" type="datetimeFigureOut">
              <a:rPr lang="de-DE" smtClean="0"/>
              <a:pPr/>
              <a:t>30.01.2026</a:t>
            </a:fld>
            <a:endParaRPr lang="de-DE" dirty="0"/>
          </a:p>
        </p:txBody>
      </p:sp>
      <p:sp>
        <p:nvSpPr>
          <p:cNvPr id="5" name="Fußzeilenplatzhalter 4"/>
          <p:cNvSpPr>
            <a:spLocks noGrp="1"/>
          </p:cNvSpPr>
          <p:nvPr>
            <p:ph type="ftr" sz="quarter" idx="11"/>
          </p:nvPr>
        </p:nvSpPr>
        <p:spPr>
          <a:xfrm>
            <a:off x="5039883" y="6553201"/>
            <a:ext cx="5729717" cy="168275"/>
          </a:xfrm>
        </p:spPr>
        <p:txBody>
          <a:bodyPr/>
          <a:lstStyle/>
          <a:p>
            <a:endParaRPr lang="de-DE" dirty="0"/>
          </a:p>
        </p:txBody>
      </p:sp>
      <p:sp>
        <p:nvSpPr>
          <p:cNvPr id="6" name="Foliennummernplatzhalter 5"/>
          <p:cNvSpPr>
            <a:spLocks noGrp="1"/>
          </p:cNvSpPr>
          <p:nvPr>
            <p:ph type="sldNum" sz="quarter" idx="12"/>
          </p:nvPr>
        </p:nvSpPr>
        <p:spPr/>
        <p:txBody>
          <a:bodyPr/>
          <a:lstStyle/>
          <a:p>
            <a:fld id="{33E13DB4-833F-7E4A-A9B3-4FA7E7C2759D}" type="slidenum">
              <a:rPr lang="de-DE" smtClean="0"/>
              <a:pPr/>
              <a:t>‹Nr.›</a:t>
            </a:fld>
            <a:endParaRPr lang="de-DE"/>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F129FD23-5131-3541-9ED3-E0468AE35D07}" type="datetimeFigureOut">
              <a:rPr lang="de-DE" smtClean="0"/>
              <a:pPr/>
              <a:t>30.01.2026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3E13DB4-833F-7E4A-A9B3-4FA7E7C2759D}"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685801"/>
            <a:ext cx="2743200" cy="5440363"/>
          </a:xfrm>
        </p:spPr>
        <p:txBody>
          <a:bodyPr vert="eaVert"/>
          <a:lstStyle/>
          <a:p>
            <a:r>
              <a:rPr lang="de-DE"/>
              <a:t>Mastertitelformat bearbeiten</a:t>
            </a:r>
          </a:p>
        </p:txBody>
      </p:sp>
      <p:sp>
        <p:nvSpPr>
          <p:cNvPr id="3" name="Vertikaler Textplatzhalter 2"/>
          <p:cNvSpPr>
            <a:spLocks noGrp="1"/>
          </p:cNvSpPr>
          <p:nvPr>
            <p:ph type="body" orient="vert" idx="1"/>
          </p:nvPr>
        </p:nvSpPr>
        <p:spPr>
          <a:xfrm>
            <a:off x="304800" y="685801"/>
            <a:ext cx="8331200" cy="5440363"/>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F129FD23-5131-3541-9ED3-E0468AE35D07}" type="datetimeFigureOut">
              <a:rPr lang="de-DE" smtClean="0"/>
              <a:pPr/>
              <a:t>30.01.2026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3E13DB4-833F-7E4A-A9B3-4FA7E7C2759D}"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F129FD23-5131-3541-9ED3-E0468AE35D07}" type="datetimeFigureOut">
              <a:rPr lang="de-DE" smtClean="0"/>
              <a:pPr/>
              <a:t>30.01.2026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3E13DB4-833F-7E4A-A9B3-4FA7E7C2759D}"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Mastertitelformat bearbeiten</a:t>
            </a:r>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p>
            <a:fld id="{F129FD23-5131-3541-9ED3-E0468AE35D07}" type="datetimeFigureOut">
              <a:rPr lang="de-DE" smtClean="0"/>
              <a:pPr/>
              <a:t>30.01.2026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3E13DB4-833F-7E4A-A9B3-4FA7E7C2759D}"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304800" y="1981201"/>
            <a:ext cx="5689600" cy="4144963"/>
          </a:xfrm>
        </p:spPr>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800"/>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400"/>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2000"/>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1800"/>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800"/>
            </a:lvl5pPr>
            <a:lvl6pPr>
              <a:defRPr sz="1800"/>
            </a:lvl6pPr>
            <a:lvl7pPr>
              <a:defRPr sz="1800"/>
            </a:lvl7pPr>
            <a:lvl8pPr>
              <a:defRPr sz="1800"/>
            </a:lvl8pPr>
            <a:lvl9pPr>
              <a:defRPr sz="1800"/>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de-DE" sz="2400" b="0" i="0" u="none" strike="noStrike" kern="1200" cap="none" spc="0" normalizeH="0" baseline="0" noProof="0" dirty="0">
                <a:ln>
                  <a:noFill/>
                </a:ln>
                <a:solidFill>
                  <a:prstClr val="black"/>
                </a:solidFill>
                <a:effectLst/>
                <a:uLnTx/>
                <a:uFillTx/>
                <a:latin typeface="+mn-lt"/>
                <a:ea typeface="+mn-ea"/>
                <a:cs typeface="+mn-cs"/>
              </a:rPr>
              <a:t>Mastertextformat bearbeiten</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de-DE" sz="2000" b="0" i="0" u="none" strike="noStrike" kern="1200" cap="none" spc="0" normalizeH="0" baseline="0" noProof="0" dirty="0">
                <a:ln>
                  <a:noFill/>
                </a:ln>
                <a:solidFill>
                  <a:prstClr val="black"/>
                </a:solidFill>
                <a:effectLst/>
                <a:uLnTx/>
                <a:uFillTx/>
                <a:latin typeface="+mn-lt"/>
                <a:ea typeface="+mn-ea"/>
                <a:cs typeface="+mn-cs"/>
              </a:rPr>
              <a:t>Zweite Ebene</a:t>
            </a: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600" b="0" i="0" u="none" strike="noStrike" kern="1200" cap="none" spc="0" normalizeH="0" baseline="0" noProof="0" dirty="0">
                <a:ln>
                  <a:noFill/>
                </a:ln>
                <a:solidFill>
                  <a:prstClr val="black"/>
                </a:solidFill>
                <a:effectLst/>
                <a:uLnTx/>
                <a:uFillTx/>
                <a:latin typeface="+mn-lt"/>
                <a:ea typeface="+mn-ea"/>
                <a:cs typeface="+mn-cs"/>
              </a:rPr>
              <a:t>Dritte Ebene</a:t>
            </a:r>
          </a:p>
          <a:p>
            <a:pPr marL="1600200" marR="0" lvl="3"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Vierte Ebene</a:t>
            </a:r>
          </a:p>
          <a:p>
            <a:pPr marL="2057400" marR="0" lvl="4"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000" b="0" i="0" u="none" strike="noStrike" kern="1200" cap="none" spc="0" normalizeH="0" baseline="0" noProof="0" dirty="0">
                <a:ln>
                  <a:noFill/>
                </a:ln>
                <a:solidFill>
                  <a:prstClr val="black"/>
                </a:solidFill>
                <a:effectLst/>
                <a:uLnTx/>
                <a:uFillTx/>
                <a:latin typeface="+mn-lt"/>
                <a:ea typeface="+mn-ea"/>
                <a:cs typeface="+mn-cs"/>
              </a:rPr>
              <a:t>Fünfte Ebene</a:t>
            </a:r>
          </a:p>
        </p:txBody>
      </p:sp>
      <p:sp>
        <p:nvSpPr>
          <p:cNvPr id="4" name="Inhaltsplatzhalter 3"/>
          <p:cNvSpPr>
            <a:spLocks noGrp="1"/>
          </p:cNvSpPr>
          <p:nvPr>
            <p:ph sz="half" idx="2"/>
          </p:nvPr>
        </p:nvSpPr>
        <p:spPr>
          <a:xfrm>
            <a:off x="6197600" y="1981201"/>
            <a:ext cx="5689600" cy="4144963"/>
          </a:xfrm>
        </p:spPr>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800"/>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400"/>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2000"/>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1800"/>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800"/>
            </a:lvl5pPr>
            <a:lvl6pPr>
              <a:defRPr sz="1800"/>
            </a:lvl6pPr>
            <a:lvl7pPr>
              <a:defRPr sz="1800"/>
            </a:lvl7pPr>
            <a:lvl8pPr>
              <a:defRPr sz="1800"/>
            </a:lvl8pPr>
            <a:lvl9pPr>
              <a:defRPr sz="1800"/>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de-DE" sz="2400" b="0" i="0" u="none" strike="noStrike" kern="1200" cap="none" spc="0" normalizeH="0" baseline="0" noProof="0" dirty="0">
                <a:ln>
                  <a:noFill/>
                </a:ln>
                <a:solidFill>
                  <a:prstClr val="black"/>
                </a:solidFill>
                <a:effectLst/>
                <a:uLnTx/>
                <a:uFillTx/>
                <a:latin typeface="+mn-lt"/>
                <a:ea typeface="+mn-ea"/>
                <a:cs typeface="+mn-cs"/>
              </a:rPr>
              <a:t>Mastertextformat bearbeiten</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de-DE" sz="2000" b="0" i="0" u="none" strike="noStrike" kern="1200" cap="none" spc="0" normalizeH="0" baseline="0" noProof="0" dirty="0">
                <a:ln>
                  <a:noFill/>
                </a:ln>
                <a:solidFill>
                  <a:prstClr val="black"/>
                </a:solidFill>
                <a:effectLst/>
                <a:uLnTx/>
                <a:uFillTx/>
                <a:latin typeface="+mn-lt"/>
                <a:ea typeface="+mn-ea"/>
                <a:cs typeface="+mn-cs"/>
              </a:rPr>
              <a:t>Zweite Ebene</a:t>
            </a: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600" b="0" i="0" u="none" strike="noStrike" kern="1200" cap="none" spc="0" normalizeH="0" baseline="0" noProof="0" dirty="0">
                <a:ln>
                  <a:noFill/>
                </a:ln>
                <a:solidFill>
                  <a:prstClr val="black"/>
                </a:solidFill>
                <a:effectLst/>
                <a:uLnTx/>
                <a:uFillTx/>
                <a:latin typeface="+mn-lt"/>
                <a:ea typeface="+mn-ea"/>
                <a:cs typeface="+mn-cs"/>
              </a:rPr>
              <a:t>Dritte Ebene</a:t>
            </a:r>
          </a:p>
          <a:p>
            <a:pPr marL="1600200" marR="0" lvl="3"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Vierte Ebene</a:t>
            </a:r>
          </a:p>
          <a:p>
            <a:pPr marL="2057400" marR="0" lvl="4"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000" b="0" i="0" u="none" strike="noStrike" kern="1200" cap="none" spc="0" normalizeH="0" baseline="0" noProof="0" dirty="0">
                <a:ln>
                  <a:noFill/>
                </a:ln>
                <a:solidFill>
                  <a:prstClr val="black"/>
                </a:solidFill>
                <a:effectLst/>
                <a:uLnTx/>
                <a:uFillTx/>
                <a:latin typeface="+mn-lt"/>
                <a:ea typeface="+mn-ea"/>
                <a:cs typeface="+mn-cs"/>
              </a:rPr>
              <a:t>Fünfte Ebene</a:t>
            </a:r>
          </a:p>
        </p:txBody>
      </p:sp>
      <p:sp>
        <p:nvSpPr>
          <p:cNvPr id="5" name="Datumsplatzhalter 4"/>
          <p:cNvSpPr>
            <a:spLocks noGrp="1"/>
          </p:cNvSpPr>
          <p:nvPr>
            <p:ph type="dt" sz="half" idx="10"/>
          </p:nvPr>
        </p:nvSpPr>
        <p:spPr/>
        <p:txBody>
          <a:bodyPr/>
          <a:lstStyle/>
          <a:p>
            <a:fld id="{F129FD23-5131-3541-9ED3-E0468AE35D07}" type="datetimeFigureOut">
              <a:rPr lang="de-DE" smtClean="0"/>
              <a:pPr/>
              <a:t>30.01.2026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3E13DB4-833F-7E4A-A9B3-4FA7E7C2759D}"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Mastertitelformat bearbeiten</a:t>
            </a:r>
          </a:p>
        </p:txBody>
      </p:sp>
      <p:sp>
        <p:nvSpPr>
          <p:cNvPr id="3" name="Textplatzhalter 2"/>
          <p:cNvSpPr>
            <a:spLocks noGrp="1"/>
          </p:cNvSpPr>
          <p:nvPr>
            <p:ph type="body" idx="1"/>
          </p:nvPr>
        </p:nvSpPr>
        <p:spPr>
          <a:xfrm>
            <a:off x="304800" y="1981200"/>
            <a:ext cx="5691717"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p:cNvSpPr>
            <a:spLocks noGrp="1"/>
          </p:cNvSpPr>
          <p:nvPr>
            <p:ph sz="half" idx="2"/>
          </p:nvPr>
        </p:nvSpPr>
        <p:spPr>
          <a:xfrm>
            <a:off x="304800" y="2743200"/>
            <a:ext cx="5691717" cy="3382962"/>
          </a:xfrm>
        </p:spPr>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400"/>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000"/>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1800"/>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1600"/>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600"/>
            </a:lvl5pPr>
            <a:lvl6pPr>
              <a:defRPr sz="1600"/>
            </a:lvl6pPr>
            <a:lvl7pPr>
              <a:defRPr sz="1600"/>
            </a:lvl7pPr>
            <a:lvl8pPr>
              <a:defRPr sz="1600"/>
            </a:lvl8pPr>
            <a:lvl9pPr>
              <a:defRPr sz="1600"/>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de-DE" sz="2400" b="0" i="0" u="none" strike="noStrike" kern="1200" cap="none" spc="0" normalizeH="0" baseline="0" noProof="0" dirty="0">
                <a:ln>
                  <a:noFill/>
                </a:ln>
                <a:solidFill>
                  <a:prstClr val="black"/>
                </a:solidFill>
                <a:effectLst/>
                <a:uLnTx/>
                <a:uFillTx/>
                <a:latin typeface="+mn-lt"/>
                <a:ea typeface="+mn-ea"/>
                <a:cs typeface="+mn-cs"/>
              </a:rPr>
              <a:t>Mastertextformat bearbeiten</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de-DE" sz="2000" b="0" i="0" u="none" strike="noStrike" kern="1200" cap="none" spc="0" normalizeH="0" baseline="0" noProof="0" dirty="0">
                <a:ln>
                  <a:noFill/>
                </a:ln>
                <a:solidFill>
                  <a:prstClr val="black"/>
                </a:solidFill>
                <a:effectLst/>
                <a:uLnTx/>
                <a:uFillTx/>
                <a:latin typeface="+mn-lt"/>
                <a:ea typeface="+mn-ea"/>
                <a:cs typeface="+mn-cs"/>
              </a:rPr>
              <a:t>Zweite Ebene</a:t>
            </a: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600" b="0" i="0" u="none" strike="noStrike" kern="1200" cap="none" spc="0" normalizeH="0" baseline="0" noProof="0" dirty="0">
                <a:ln>
                  <a:noFill/>
                </a:ln>
                <a:solidFill>
                  <a:prstClr val="black"/>
                </a:solidFill>
                <a:effectLst/>
                <a:uLnTx/>
                <a:uFillTx/>
                <a:latin typeface="+mn-lt"/>
                <a:ea typeface="+mn-ea"/>
                <a:cs typeface="+mn-cs"/>
              </a:rPr>
              <a:t>Dritte Ebene</a:t>
            </a:r>
          </a:p>
          <a:p>
            <a:pPr marL="1600200" marR="0" lvl="3"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Vierte Ebene</a:t>
            </a:r>
          </a:p>
          <a:p>
            <a:pPr marL="2057400" marR="0" lvl="4"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000" b="0" i="0" u="none" strike="noStrike" kern="1200" cap="none" spc="0" normalizeH="0" baseline="0" noProof="0" dirty="0">
                <a:ln>
                  <a:noFill/>
                </a:ln>
                <a:solidFill>
                  <a:prstClr val="black"/>
                </a:solidFill>
                <a:effectLst/>
                <a:uLnTx/>
                <a:uFillTx/>
                <a:latin typeface="+mn-lt"/>
                <a:ea typeface="+mn-ea"/>
                <a:cs typeface="+mn-cs"/>
              </a:rPr>
              <a:t>Fünfte Ebene</a:t>
            </a:r>
          </a:p>
        </p:txBody>
      </p:sp>
      <p:sp>
        <p:nvSpPr>
          <p:cNvPr id="7" name="Datumsplatzhalter 6"/>
          <p:cNvSpPr>
            <a:spLocks noGrp="1"/>
          </p:cNvSpPr>
          <p:nvPr>
            <p:ph type="dt" sz="half" idx="10"/>
          </p:nvPr>
        </p:nvSpPr>
        <p:spPr/>
        <p:txBody>
          <a:bodyPr/>
          <a:lstStyle/>
          <a:p>
            <a:fld id="{F129FD23-5131-3541-9ED3-E0468AE35D07}" type="datetimeFigureOut">
              <a:rPr lang="de-DE" smtClean="0"/>
              <a:pPr/>
              <a:t>30.01.2026</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33E13DB4-833F-7E4A-A9B3-4FA7E7C2759D}" type="slidenum">
              <a:rPr lang="de-DE" smtClean="0"/>
              <a:pPr/>
              <a:t>‹Nr.›</a:t>
            </a:fld>
            <a:endParaRPr lang="de-DE"/>
          </a:p>
        </p:txBody>
      </p:sp>
      <p:sp>
        <p:nvSpPr>
          <p:cNvPr id="10" name="Textplatzhalter 2"/>
          <p:cNvSpPr>
            <a:spLocks noGrp="1"/>
          </p:cNvSpPr>
          <p:nvPr>
            <p:ph type="body" idx="13"/>
          </p:nvPr>
        </p:nvSpPr>
        <p:spPr>
          <a:xfrm>
            <a:off x="6195483" y="1981200"/>
            <a:ext cx="5691717"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11" name="Inhaltsplatzhalter 3"/>
          <p:cNvSpPr>
            <a:spLocks noGrp="1"/>
          </p:cNvSpPr>
          <p:nvPr>
            <p:ph sz="half" idx="14"/>
          </p:nvPr>
        </p:nvSpPr>
        <p:spPr>
          <a:xfrm>
            <a:off x="6195483" y="2743200"/>
            <a:ext cx="5691717" cy="3382962"/>
          </a:xfrm>
        </p:spPr>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400"/>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000"/>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1800"/>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1600"/>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600"/>
            </a:lvl5pPr>
            <a:lvl6pPr>
              <a:defRPr sz="1600"/>
            </a:lvl6pPr>
            <a:lvl7pPr>
              <a:defRPr sz="1600"/>
            </a:lvl7pPr>
            <a:lvl8pPr>
              <a:defRPr sz="1600"/>
            </a:lvl8pPr>
            <a:lvl9pPr>
              <a:defRPr sz="1600"/>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de-DE" sz="2400" b="0" i="0" u="none" strike="noStrike" kern="1200" cap="none" spc="0" normalizeH="0" baseline="0" noProof="0" dirty="0">
                <a:ln>
                  <a:noFill/>
                </a:ln>
                <a:solidFill>
                  <a:prstClr val="black"/>
                </a:solidFill>
                <a:effectLst/>
                <a:uLnTx/>
                <a:uFillTx/>
                <a:latin typeface="+mn-lt"/>
                <a:ea typeface="+mn-ea"/>
                <a:cs typeface="+mn-cs"/>
              </a:rPr>
              <a:t>Mastertextformat bearbeiten</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de-DE" sz="2000" b="0" i="0" u="none" strike="noStrike" kern="1200" cap="none" spc="0" normalizeH="0" baseline="0" noProof="0" dirty="0">
                <a:ln>
                  <a:noFill/>
                </a:ln>
                <a:solidFill>
                  <a:prstClr val="black"/>
                </a:solidFill>
                <a:effectLst/>
                <a:uLnTx/>
                <a:uFillTx/>
                <a:latin typeface="+mn-lt"/>
                <a:ea typeface="+mn-ea"/>
                <a:cs typeface="+mn-cs"/>
              </a:rPr>
              <a:t>Zweite Ebene</a:t>
            </a: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600" b="0" i="0" u="none" strike="noStrike" kern="1200" cap="none" spc="0" normalizeH="0" baseline="0" noProof="0" dirty="0">
                <a:ln>
                  <a:noFill/>
                </a:ln>
                <a:solidFill>
                  <a:prstClr val="black"/>
                </a:solidFill>
                <a:effectLst/>
                <a:uLnTx/>
                <a:uFillTx/>
                <a:latin typeface="+mn-lt"/>
                <a:ea typeface="+mn-ea"/>
                <a:cs typeface="+mn-cs"/>
              </a:rPr>
              <a:t>Dritte Ebene</a:t>
            </a:r>
          </a:p>
          <a:p>
            <a:pPr marL="1600200" marR="0" lvl="3"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Vierte Ebene</a:t>
            </a:r>
          </a:p>
          <a:p>
            <a:pPr marL="2057400" marR="0" lvl="4"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000" b="0" i="0" u="none" strike="noStrike" kern="1200" cap="none" spc="0" normalizeH="0" baseline="0" noProof="0" dirty="0">
                <a:ln>
                  <a:noFill/>
                </a:ln>
                <a:solidFill>
                  <a:prstClr val="black"/>
                </a:solidFill>
                <a:effectLst/>
                <a:uLnTx/>
                <a:uFillTx/>
                <a:latin typeface="+mn-lt"/>
                <a:ea typeface="+mn-ea"/>
                <a:cs typeface="+mn-cs"/>
              </a:rPr>
              <a:t>Fünfte Ebene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Datumsplatzhalter 2"/>
          <p:cNvSpPr>
            <a:spLocks noGrp="1"/>
          </p:cNvSpPr>
          <p:nvPr>
            <p:ph type="dt" sz="half" idx="10"/>
          </p:nvPr>
        </p:nvSpPr>
        <p:spPr/>
        <p:txBody>
          <a:bodyPr/>
          <a:lstStyle/>
          <a:p>
            <a:fld id="{F129FD23-5131-3541-9ED3-E0468AE35D07}" type="datetimeFigureOut">
              <a:rPr lang="de-DE" smtClean="0"/>
              <a:pPr/>
              <a:t>30.01.2026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33E13DB4-833F-7E4A-A9B3-4FA7E7C2759D}"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129FD23-5131-3541-9ED3-E0468AE35D07}" type="datetimeFigureOut">
              <a:rPr lang="de-DE" smtClean="0"/>
              <a:pPr/>
              <a:t>30.01.2026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33E13DB4-833F-7E4A-A9B3-4FA7E7C2759D}"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609601" y="762000"/>
            <a:ext cx="4011084" cy="1143000"/>
          </a:xfrm>
        </p:spPr>
        <p:txBody>
          <a:bodyPr anchor="b"/>
          <a:lstStyle>
            <a:lvl1pPr algn="l">
              <a:defRPr sz="2000" b="1"/>
            </a:lvl1pPr>
          </a:lstStyle>
          <a:p>
            <a:r>
              <a:rPr lang="de-DE" dirty="0"/>
              <a:t>Mastertitelformat bearbeiten</a:t>
            </a:r>
          </a:p>
        </p:txBody>
      </p:sp>
      <p:sp>
        <p:nvSpPr>
          <p:cNvPr id="3" name="Inhaltsplatzhalter 2"/>
          <p:cNvSpPr>
            <a:spLocks noGrp="1"/>
          </p:cNvSpPr>
          <p:nvPr>
            <p:ph idx="1"/>
          </p:nvPr>
        </p:nvSpPr>
        <p:spPr>
          <a:xfrm>
            <a:off x="4766733" y="762001"/>
            <a:ext cx="6815667" cy="5364163"/>
          </a:xfrm>
        </p:spPr>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3200"/>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800"/>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2400"/>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2000"/>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2000"/>
            </a:lvl5pPr>
            <a:lvl6pPr>
              <a:defRPr sz="2000"/>
            </a:lvl6pPr>
            <a:lvl7pPr>
              <a:defRPr sz="2000"/>
            </a:lvl7pPr>
            <a:lvl8pPr>
              <a:defRPr sz="2000"/>
            </a:lvl8pPr>
            <a:lvl9pPr>
              <a:defRPr sz="2000"/>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de-DE" sz="2400" b="0" i="0" u="none" strike="noStrike" kern="1200" cap="none" spc="0" normalizeH="0" baseline="0" noProof="0" dirty="0">
                <a:ln>
                  <a:noFill/>
                </a:ln>
                <a:solidFill>
                  <a:prstClr val="black"/>
                </a:solidFill>
                <a:effectLst/>
                <a:uLnTx/>
                <a:uFillTx/>
                <a:latin typeface="+mn-lt"/>
                <a:ea typeface="+mn-ea"/>
                <a:cs typeface="+mn-cs"/>
              </a:rPr>
              <a:t>Mastertextformat bearbeiten</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de-DE" sz="2000" b="0" i="0" u="none" strike="noStrike" kern="1200" cap="none" spc="0" normalizeH="0" baseline="0" noProof="0" dirty="0">
                <a:ln>
                  <a:noFill/>
                </a:ln>
                <a:solidFill>
                  <a:prstClr val="black"/>
                </a:solidFill>
                <a:effectLst/>
                <a:uLnTx/>
                <a:uFillTx/>
                <a:latin typeface="+mn-lt"/>
                <a:ea typeface="+mn-ea"/>
                <a:cs typeface="+mn-cs"/>
              </a:rPr>
              <a:t>Zweite Ebene</a:t>
            </a: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600" b="0" i="0" u="none" strike="noStrike" kern="1200" cap="none" spc="0" normalizeH="0" baseline="0" noProof="0" dirty="0">
                <a:ln>
                  <a:noFill/>
                </a:ln>
                <a:solidFill>
                  <a:prstClr val="black"/>
                </a:solidFill>
                <a:effectLst/>
                <a:uLnTx/>
                <a:uFillTx/>
                <a:latin typeface="+mn-lt"/>
                <a:ea typeface="+mn-ea"/>
                <a:cs typeface="+mn-cs"/>
              </a:rPr>
              <a:t>Dritte Ebene</a:t>
            </a:r>
          </a:p>
          <a:p>
            <a:pPr marL="1600200" marR="0" lvl="3"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Vierte Ebene</a:t>
            </a:r>
          </a:p>
          <a:p>
            <a:pPr marL="2057400" marR="0" lvl="4"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000" b="0" i="0" u="none" strike="noStrike" kern="1200" cap="none" spc="0" normalizeH="0" baseline="0" noProof="0" dirty="0">
                <a:ln>
                  <a:noFill/>
                </a:ln>
                <a:solidFill>
                  <a:prstClr val="black"/>
                </a:solidFill>
                <a:effectLst/>
                <a:uLnTx/>
                <a:uFillTx/>
                <a:latin typeface="+mn-lt"/>
                <a:ea typeface="+mn-ea"/>
                <a:cs typeface="+mn-cs"/>
              </a:rPr>
              <a:t>Fünfte Ebene</a:t>
            </a:r>
          </a:p>
        </p:txBody>
      </p:sp>
      <p:sp>
        <p:nvSpPr>
          <p:cNvPr id="4" name="Textplatzhalter 3"/>
          <p:cNvSpPr>
            <a:spLocks noGrp="1"/>
          </p:cNvSpPr>
          <p:nvPr>
            <p:ph type="body" sz="half" idx="2"/>
          </p:nvPr>
        </p:nvSpPr>
        <p:spPr>
          <a:xfrm>
            <a:off x="609601" y="2057401"/>
            <a:ext cx="4011084" cy="4068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Mastertextformat bearbeiten</a:t>
            </a:r>
          </a:p>
        </p:txBody>
      </p:sp>
      <p:sp>
        <p:nvSpPr>
          <p:cNvPr id="5" name="Datumsplatzhalter 4"/>
          <p:cNvSpPr>
            <a:spLocks noGrp="1"/>
          </p:cNvSpPr>
          <p:nvPr>
            <p:ph type="dt" sz="half" idx="10"/>
          </p:nvPr>
        </p:nvSpPr>
        <p:spPr/>
        <p:txBody>
          <a:bodyPr/>
          <a:lstStyle/>
          <a:p>
            <a:fld id="{F129FD23-5131-3541-9ED3-E0468AE35D07}" type="datetimeFigureOut">
              <a:rPr lang="de-DE" smtClean="0"/>
              <a:pPr/>
              <a:t>30.01.2026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3E13DB4-833F-7E4A-A9B3-4FA7E7C2759D}"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Mastertitelformat bearbeiten</a:t>
            </a:r>
          </a:p>
        </p:txBody>
      </p:sp>
      <p:sp>
        <p:nvSpPr>
          <p:cNvPr id="3" name="Bildplatzhalter 2"/>
          <p:cNvSpPr>
            <a:spLocks noGrp="1"/>
          </p:cNvSpPr>
          <p:nvPr>
            <p:ph type="pic" idx="1"/>
          </p:nvPr>
        </p:nvSpPr>
        <p:spPr>
          <a:xfrm>
            <a:off x="2389717" y="762000"/>
            <a:ext cx="7315200" cy="3965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fld id="{F129FD23-5131-3541-9ED3-E0468AE35D07}" type="datetimeFigureOut">
              <a:rPr lang="de-DE" smtClean="0"/>
              <a:pPr/>
              <a:t>30.01.2026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3E13DB4-833F-7E4A-A9B3-4FA7E7C2759D}"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04800" y="762000"/>
            <a:ext cx="11582400" cy="1066800"/>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p:cNvSpPr>
            <a:spLocks noGrp="1"/>
          </p:cNvSpPr>
          <p:nvPr>
            <p:ph type="body" idx="1"/>
          </p:nvPr>
        </p:nvSpPr>
        <p:spPr>
          <a:xfrm>
            <a:off x="304800" y="1981200"/>
            <a:ext cx="11582400" cy="4267200"/>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5051171" y="6558627"/>
            <a:ext cx="1625600" cy="168275"/>
          </a:xfrm>
          <a:prstGeom prst="rect">
            <a:avLst/>
          </a:prstGeom>
        </p:spPr>
        <p:txBody>
          <a:bodyPr vert="horz" lIns="91440" tIns="45720" rIns="91440" bIns="45720" rtlCol="0" anchor="ctr"/>
          <a:lstStyle>
            <a:lvl1pPr algn="l">
              <a:defRPr sz="800">
                <a:solidFill>
                  <a:schemeClr val="tx1">
                    <a:tint val="75000"/>
                  </a:schemeClr>
                </a:solidFill>
              </a:defRPr>
            </a:lvl1pPr>
          </a:lstStyle>
          <a:p>
            <a:fld id="{F129FD23-5131-3541-9ED3-E0468AE35D07}" type="datetimeFigureOut">
              <a:rPr lang="de-DE" smtClean="0"/>
              <a:pPr/>
              <a:t>30.01.2026</a:t>
            </a:fld>
            <a:endParaRPr lang="de-DE" dirty="0"/>
          </a:p>
        </p:txBody>
      </p:sp>
      <p:sp>
        <p:nvSpPr>
          <p:cNvPr id="5" name="Fußzeilenplatzhalter 4"/>
          <p:cNvSpPr>
            <a:spLocks noGrp="1"/>
          </p:cNvSpPr>
          <p:nvPr>
            <p:ph type="ftr" sz="quarter" idx="3"/>
          </p:nvPr>
        </p:nvSpPr>
        <p:spPr>
          <a:xfrm>
            <a:off x="6768075" y="6553201"/>
            <a:ext cx="4001525" cy="173701"/>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10972800" y="6553201"/>
            <a:ext cx="914400" cy="168275"/>
          </a:xfrm>
          <a:prstGeom prst="rect">
            <a:avLst/>
          </a:prstGeom>
        </p:spPr>
        <p:txBody>
          <a:bodyPr vert="horz" lIns="91440" tIns="45720" rIns="91440" bIns="45720" rtlCol="0" anchor="ctr"/>
          <a:lstStyle>
            <a:lvl1pPr algn="r">
              <a:defRPr sz="800">
                <a:solidFill>
                  <a:schemeClr val="tx1">
                    <a:tint val="75000"/>
                  </a:schemeClr>
                </a:solidFill>
              </a:defRPr>
            </a:lvl1pPr>
          </a:lstStyle>
          <a:p>
            <a:fld id="{33E13DB4-833F-7E4A-A9B3-4FA7E7C2759D}" type="slidenum">
              <a:rPr lang="de-DE" smtClean="0"/>
              <a:pPr/>
              <a:t>‹Nr.›</a:t>
            </a:fld>
            <a:endParaRPr lang="de-DE" dirty="0"/>
          </a:p>
        </p:txBody>
      </p:sp>
      <p:sp>
        <p:nvSpPr>
          <p:cNvPr id="11" name="Rechteck 10">
            <a:extLst>
              <a:ext uri="{FF2B5EF4-FFF2-40B4-BE49-F238E27FC236}">
                <a16:creationId xmlns:a16="http://schemas.microsoft.com/office/drawing/2014/main" id="{B9805C25-DACB-4522-A7BB-5B82F8512CDF}"/>
              </a:ext>
            </a:extLst>
          </p:cNvPr>
          <p:cNvSpPr/>
          <p:nvPr userDrawn="1"/>
        </p:nvSpPr>
        <p:spPr>
          <a:xfrm>
            <a:off x="0" y="575332"/>
            <a:ext cx="7824192" cy="86805"/>
          </a:xfrm>
          <a:prstGeom prst="rect">
            <a:avLst/>
          </a:prstGeom>
          <a:solidFill>
            <a:srgbClr val="F294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00"/>
          </a:p>
        </p:txBody>
      </p:sp>
      <p:sp>
        <p:nvSpPr>
          <p:cNvPr id="12" name="Rechteck 11">
            <a:extLst>
              <a:ext uri="{FF2B5EF4-FFF2-40B4-BE49-F238E27FC236}">
                <a16:creationId xmlns:a16="http://schemas.microsoft.com/office/drawing/2014/main" id="{68143337-1DEB-4AE7-942D-BBA219458EC2}"/>
              </a:ext>
            </a:extLst>
          </p:cNvPr>
          <p:cNvSpPr/>
          <p:nvPr userDrawn="1"/>
        </p:nvSpPr>
        <p:spPr>
          <a:xfrm>
            <a:off x="0" y="6374206"/>
            <a:ext cx="12192000" cy="79131"/>
          </a:xfrm>
          <a:prstGeom prst="rect">
            <a:avLst/>
          </a:prstGeom>
          <a:solidFill>
            <a:srgbClr val="F294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00"/>
          </a:p>
        </p:txBody>
      </p:sp>
      <p:pic>
        <p:nvPicPr>
          <p:cNvPr id="13" name="Grafik 12" descr="Onkologie_Logo_RGB.jpg">
            <a:extLst>
              <a:ext uri="{FF2B5EF4-FFF2-40B4-BE49-F238E27FC236}">
                <a16:creationId xmlns:a16="http://schemas.microsoft.com/office/drawing/2014/main" id="{6B5A9BC5-49EE-49F1-82BA-70ED743F38AF}"/>
              </a:ext>
            </a:extLst>
          </p:cNvPr>
          <p:cNvPicPr/>
          <p:nvPr userDrawn="1"/>
        </p:nvPicPr>
        <p:blipFill rotWithShape="1">
          <a:blip r:embed="rId13"/>
          <a:srcRect l="9051" r="52362" b="-3238"/>
          <a:stretch/>
        </p:blipFill>
        <p:spPr>
          <a:xfrm>
            <a:off x="304801" y="6365413"/>
            <a:ext cx="3630960" cy="399788"/>
          </a:xfrm>
          <a:prstGeom prst="rect">
            <a:avLst/>
          </a:prstGeom>
        </p:spPr>
      </p:pic>
      <p:pic>
        <p:nvPicPr>
          <p:cNvPr id="8" name="Grafik 7">
            <a:extLst>
              <a:ext uri="{FF2B5EF4-FFF2-40B4-BE49-F238E27FC236}">
                <a16:creationId xmlns:a16="http://schemas.microsoft.com/office/drawing/2014/main" id="{61CF07D0-7038-7BED-8601-E488BA30EF33}"/>
              </a:ext>
            </a:extLst>
          </p:cNvPr>
          <p:cNvPicPr>
            <a:picLocks noChangeAspect="1"/>
          </p:cNvPicPr>
          <p:nvPr userDrawn="1"/>
        </p:nvPicPr>
        <p:blipFill rotWithShape="1">
          <a:blip r:embed="rId14"/>
          <a:srcRect l="3307" r="2059"/>
          <a:stretch/>
        </p:blipFill>
        <p:spPr>
          <a:xfrm>
            <a:off x="7968208" y="98553"/>
            <a:ext cx="4079776" cy="60054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3" Type="http://schemas.openxmlformats.org/officeDocument/2006/relationships/hyperlink" Target="https://pubmed.ncbi.nlm.nih.gov/1998789/" TargetMode="External"/><Relationship Id="rId7" Type="http://schemas.openxmlformats.org/officeDocument/2006/relationships/slide" Target="slide3.xml"/><Relationship Id="rId2" Type="http://schemas.openxmlformats.org/officeDocument/2006/relationships/hyperlink" Target="https://pubmed.ncbi.nlm.nih.gov/10491528/" TargetMode="External"/><Relationship Id="rId1" Type="http://schemas.openxmlformats.org/officeDocument/2006/relationships/slideLayout" Target="../slideLayouts/slideLayout6.xml"/><Relationship Id="rId6" Type="http://schemas.openxmlformats.org/officeDocument/2006/relationships/hyperlink" Target="https://pubmed.ncbi.nlm.nih.gov/26417001/" TargetMode="External"/><Relationship Id="rId5" Type="http://schemas.openxmlformats.org/officeDocument/2006/relationships/hyperlink" Target="https://pubmed.ncbi.nlm.nih.gov/16998830/" TargetMode="External"/><Relationship Id="rId4" Type="http://schemas.openxmlformats.org/officeDocument/2006/relationships/hyperlink" Target="https://pubmed.ncbi.nlm.nih.gov/11201519/" TargetMode="External"/></Relationships>
</file>

<file path=ppt/slides/_rels/slide112.xml.rels><?xml version="1.0" encoding="UTF-8" standalone="yes"?>
<Relationships xmlns="http://schemas.openxmlformats.org/package/2006/relationships"><Relationship Id="rId3" Type="http://schemas.openxmlformats.org/officeDocument/2006/relationships/hyperlink" Target="https://pubmed.ncbi.nlm.nih.gov/1998789/" TargetMode="External"/><Relationship Id="rId7" Type="http://schemas.openxmlformats.org/officeDocument/2006/relationships/slide" Target="slide3.xml"/><Relationship Id="rId2" Type="http://schemas.openxmlformats.org/officeDocument/2006/relationships/hyperlink" Target="https://pubmed.ncbi.nlm.nih.gov/10491528/" TargetMode="External"/><Relationship Id="rId1" Type="http://schemas.openxmlformats.org/officeDocument/2006/relationships/slideLayout" Target="../slideLayouts/slideLayout6.xml"/><Relationship Id="rId6" Type="http://schemas.openxmlformats.org/officeDocument/2006/relationships/hyperlink" Target="https://pubmed.ncbi.nlm.nih.gov/26417001/" TargetMode="External"/><Relationship Id="rId5" Type="http://schemas.openxmlformats.org/officeDocument/2006/relationships/hyperlink" Target="https://pubmed.ncbi.nlm.nih.gov/16998830/" TargetMode="External"/><Relationship Id="rId4" Type="http://schemas.openxmlformats.org/officeDocument/2006/relationships/hyperlink" Target="https://pubmed.ncbi.nlm.nih.gov/11201519/" TargetMode="External"/></Relationships>
</file>

<file path=ppt/slides/_rels/slide11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8" Type="http://schemas.openxmlformats.org/officeDocument/2006/relationships/hyperlink" Target="https://pubmed.ncbi.nlm.nih.gov/22366596/" TargetMode="External"/><Relationship Id="rId3" Type="http://schemas.openxmlformats.org/officeDocument/2006/relationships/slide" Target="slide150.xml"/><Relationship Id="rId7" Type="http://schemas.openxmlformats.org/officeDocument/2006/relationships/hyperlink" Target="https://pubmed.ncbi.nlm.nih.gov/15288285/" TargetMode="External"/><Relationship Id="rId2" Type="http://schemas.openxmlformats.org/officeDocument/2006/relationships/hyperlink" Target="https://pubmed.ncbi.nlm.nih.gov/18644696/" TargetMode="External"/><Relationship Id="rId1" Type="http://schemas.openxmlformats.org/officeDocument/2006/relationships/slideLayout" Target="../slideLayouts/slideLayout6.xml"/><Relationship Id="rId6" Type="http://schemas.openxmlformats.org/officeDocument/2006/relationships/hyperlink" Target="https://pubmed.ncbi.nlm.nih.gov/17464594/" TargetMode="External"/><Relationship Id="rId11" Type="http://schemas.openxmlformats.org/officeDocument/2006/relationships/slide" Target="slide3.xml"/><Relationship Id="rId5" Type="http://schemas.openxmlformats.org/officeDocument/2006/relationships/hyperlink" Target="https://pubmed.ncbi.nlm.nih.gov/1468692/" TargetMode="External"/><Relationship Id="rId10" Type="http://schemas.openxmlformats.org/officeDocument/2006/relationships/hyperlink" Target="https://pubmed.ncbi.nlm.nih.gov/23490647/" TargetMode="External"/><Relationship Id="rId4" Type="http://schemas.openxmlformats.org/officeDocument/2006/relationships/hyperlink" Target="https://pubmed.ncbi.nlm.nih.gov/8383580/" TargetMode="External"/><Relationship Id="rId9" Type="http://schemas.openxmlformats.org/officeDocument/2006/relationships/hyperlink" Target="https://pubmed.ncbi.nlm.nih.gov/24618151/" TargetMode="External"/></Relationships>
</file>

<file path=ppt/slides/_rels/slide12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50.xml"/><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3" Type="http://schemas.openxmlformats.org/officeDocument/2006/relationships/hyperlink" Target="https://pubmed.ncbi.nlm.nih.gov/23490647/" TargetMode="External"/><Relationship Id="rId2" Type="http://schemas.openxmlformats.org/officeDocument/2006/relationships/hyperlink" Target="https://www.canceraustralia.gov.au/publications-and-resources/cancer-australia-publications/clinical-practice-guidelines-management-women-epithelial-ovarian-cancer" TargetMode="External"/><Relationship Id="rId1" Type="http://schemas.openxmlformats.org/officeDocument/2006/relationships/slideLayout" Target="../slideLayouts/slideLayout6.xml"/><Relationship Id="rId5" Type="http://schemas.openxmlformats.org/officeDocument/2006/relationships/slide" Target="slide3.xml"/><Relationship Id="rId4" Type="http://schemas.openxmlformats.org/officeDocument/2006/relationships/hyperlink" Target="https://pubmed.ncbi.nlm.nih.gov/21697684/" TargetMode="External"/></Relationships>
</file>

<file path=ppt/slides/_rels/slide126.xml.rels><?xml version="1.0" encoding="UTF-8" standalone="yes"?>
<Relationships xmlns="http://schemas.openxmlformats.org/package/2006/relationships"><Relationship Id="rId3" Type="http://schemas.openxmlformats.org/officeDocument/2006/relationships/hyperlink" Target="https://pubmed.ncbi.nlm.nih.gov/23490647/" TargetMode="External"/><Relationship Id="rId2" Type="http://schemas.openxmlformats.org/officeDocument/2006/relationships/hyperlink" Target="https://www.canceraustralia.gov.au/publications-and-resources/cancer-australia-publications/clinical-practice-guidelines-management-women-epithelial-ovarian-cancer" TargetMode="External"/><Relationship Id="rId1" Type="http://schemas.openxmlformats.org/officeDocument/2006/relationships/slideLayout" Target="../slideLayouts/slideLayout6.xml"/><Relationship Id="rId5" Type="http://schemas.openxmlformats.org/officeDocument/2006/relationships/slide" Target="slide3.xml"/><Relationship Id="rId4" Type="http://schemas.openxmlformats.org/officeDocument/2006/relationships/hyperlink" Target="https://pubmed.ncbi.nlm.nih.gov/20824864/" TargetMode="External"/></Relationships>
</file>

<file path=ppt/slides/_rels/slide127.xml.rels><?xml version="1.0" encoding="UTF-8" standalone="yes"?>
<Relationships xmlns="http://schemas.openxmlformats.org/package/2006/relationships"><Relationship Id="rId3" Type="http://schemas.openxmlformats.org/officeDocument/2006/relationships/hyperlink" Target="https://pubmed.ncbi.nlm.nih.gov/24618151/" TargetMode="External"/><Relationship Id="rId2" Type="http://schemas.openxmlformats.org/officeDocument/2006/relationships/hyperlink" Target="https://www.canceraustralia.gov.au/publications-and-resources/cancer-australia-publications/clinical-practice-guidelines-management-women-epithelial-ovarian-cancer" TargetMode="External"/><Relationship Id="rId1" Type="http://schemas.openxmlformats.org/officeDocument/2006/relationships/slideLayout" Target="../slideLayouts/slideLayout6.xml"/><Relationship Id="rId6" Type="http://schemas.openxmlformats.org/officeDocument/2006/relationships/slide" Target="slide3.xml"/><Relationship Id="rId5" Type="http://schemas.openxmlformats.org/officeDocument/2006/relationships/hyperlink" Target="https://pubmed.ncbi.nlm.nih.gov/20824864/" TargetMode="External"/><Relationship Id="rId4" Type="http://schemas.openxmlformats.org/officeDocument/2006/relationships/hyperlink" Target="https://pubmed.ncbi.nlm.nih.gov/23490647/" TargetMode="External"/></Relationships>
</file>

<file path=ppt/slides/_rels/slide12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3" Type="http://schemas.openxmlformats.org/officeDocument/2006/relationships/hyperlink" Target="https://pubmed.ncbi.nlm.nih.gov/19509561/" TargetMode="External"/><Relationship Id="rId2" Type="http://schemas.openxmlformats.org/officeDocument/2006/relationships/hyperlink" Target="https://pubmed.ncbi.nlm.nih.gov/9149022/" TargetMode="External"/><Relationship Id="rId1" Type="http://schemas.openxmlformats.org/officeDocument/2006/relationships/slideLayout" Target="../slideLayouts/slideLayout6.xml"/><Relationship Id="rId6" Type="http://schemas.openxmlformats.org/officeDocument/2006/relationships/slide" Target="slide3.xml"/><Relationship Id="rId5" Type="http://schemas.openxmlformats.org/officeDocument/2006/relationships/hyperlink" Target="https://pubmed.ncbi.nlm.nih.gov/15154651/" TargetMode="External"/><Relationship Id="rId4" Type="http://schemas.openxmlformats.org/officeDocument/2006/relationships/hyperlink" Target="https://pubmed.ncbi.nlm.nih.gov/17617526/" TargetMode="External"/></Relationships>
</file>

<file path=ppt/slides/_rels/slide1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pubmed.ncbi.nlm.nih.gov/15784822/" TargetMode="External"/><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3" Type="http://schemas.openxmlformats.org/officeDocument/2006/relationships/hyperlink" Target="https://pubmed.ncbi.nlm.nih.gov/6243409/" TargetMode="External"/><Relationship Id="rId2" Type="http://schemas.openxmlformats.org/officeDocument/2006/relationships/hyperlink" Target="https://pubmed.ncbi.nlm.nih.gov/15285297/" TargetMode="External"/><Relationship Id="rId1" Type="http://schemas.openxmlformats.org/officeDocument/2006/relationships/slideLayout" Target="../slideLayouts/slideLayout6.xml"/><Relationship Id="rId4" Type="http://schemas.openxmlformats.org/officeDocument/2006/relationships/slide" Target="slide3.xml"/></Relationships>
</file>

<file path=ppt/slides/_rels/slide132.xml.rels><?xml version="1.0" encoding="UTF-8" standalone="yes"?>
<Relationships xmlns="http://schemas.openxmlformats.org/package/2006/relationships"><Relationship Id="rId3" Type="http://schemas.openxmlformats.org/officeDocument/2006/relationships/hyperlink" Target="https://pubmed.ncbi.nlm.nih.gov/20637497/" TargetMode="External"/><Relationship Id="rId7" Type="http://schemas.openxmlformats.org/officeDocument/2006/relationships/slide" Target="slide3.xml"/><Relationship Id="rId2" Type="http://schemas.openxmlformats.org/officeDocument/2006/relationships/hyperlink" Target="https://pubmed.ncbi.nlm.nih.gov/17030354/" TargetMode="External"/><Relationship Id="rId1" Type="http://schemas.openxmlformats.org/officeDocument/2006/relationships/slideLayout" Target="../slideLayouts/slideLayout6.xml"/><Relationship Id="rId6" Type="http://schemas.openxmlformats.org/officeDocument/2006/relationships/hyperlink" Target="https://pubmed.ncbi.nlm.nih.gov/28532858/" TargetMode="External"/><Relationship Id="rId5" Type="http://schemas.openxmlformats.org/officeDocument/2006/relationships/hyperlink" Target="https://pubmed.ncbi.nlm.nih.gov/2418394/" TargetMode="External"/><Relationship Id="rId4" Type="http://schemas.openxmlformats.org/officeDocument/2006/relationships/hyperlink" Target="https://pubmed.ncbi.nlm.nih.gov/1690679/" TargetMode="External"/></Relationships>
</file>

<file path=ppt/slides/_rels/slide13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8" Type="http://schemas.openxmlformats.org/officeDocument/2006/relationships/hyperlink" Target="https://pubmed.ncbi.nlm.nih.gov/1694438/" TargetMode="External"/><Relationship Id="rId13" Type="http://schemas.openxmlformats.org/officeDocument/2006/relationships/slide" Target="slide3.xml"/><Relationship Id="rId3" Type="http://schemas.openxmlformats.org/officeDocument/2006/relationships/hyperlink" Target="https://pubmed.ncbi.nlm.nih.gov/17617525/" TargetMode="External"/><Relationship Id="rId7" Type="http://schemas.openxmlformats.org/officeDocument/2006/relationships/hyperlink" Target="https://pubmed.ncbi.nlm.nih.gov/20620302/" TargetMode="External"/><Relationship Id="rId12" Type="http://schemas.openxmlformats.org/officeDocument/2006/relationships/hyperlink" Target="https://pubmed.ncbi.nlm.nih.gov/15099949/" TargetMode="External"/><Relationship Id="rId2" Type="http://schemas.openxmlformats.org/officeDocument/2006/relationships/hyperlink" Target="https://pubmed.ncbi.nlm.nih.gov/15784822/" TargetMode="External"/><Relationship Id="rId1" Type="http://schemas.openxmlformats.org/officeDocument/2006/relationships/slideLayout" Target="../slideLayouts/slideLayout6.xml"/><Relationship Id="rId6" Type="http://schemas.openxmlformats.org/officeDocument/2006/relationships/hyperlink" Target="https://pubmed.ncbi.nlm.nih.gov/18571705/" TargetMode="External"/><Relationship Id="rId11" Type="http://schemas.openxmlformats.org/officeDocument/2006/relationships/hyperlink" Target="https://pubmed.ncbi.nlm.nih.gov/15017564/" TargetMode="External"/><Relationship Id="rId5" Type="http://schemas.openxmlformats.org/officeDocument/2006/relationships/hyperlink" Target="https://pubmed.ncbi.nlm.nih.gov/18378402/" TargetMode="External"/><Relationship Id="rId10" Type="http://schemas.openxmlformats.org/officeDocument/2006/relationships/hyperlink" Target="https://pubmed.ncbi.nlm.nih.gov/3010204/" TargetMode="External"/><Relationship Id="rId4" Type="http://schemas.openxmlformats.org/officeDocument/2006/relationships/hyperlink" Target="https://pubmed.ncbi.nlm.nih.gov/21772335/" TargetMode="External"/><Relationship Id="rId9" Type="http://schemas.openxmlformats.org/officeDocument/2006/relationships/hyperlink" Target="https://pubmed.ncbi.nlm.nih.gov/10561269/" TargetMode="External"/></Relationships>
</file>

<file path=ppt/slides/_rels/slide13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pubmed.ncbi.nlm.nih.gov/10454682/" TargetMode="External"/><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3" Type="http://schemas.openxmlformats.org/officeDocument/2006/relationships/hyperlink" Target="https://pubmed.ncbi.nlm.nih.gov/18656249/" TargetMode="External"/><Relationship Id="rId2" Type="http://schemas.openxmlformats.org/officeDocument/2006/relationships/hyperlink" Target="https://pubmed.ncbi.nlm.nih.gov/10454682/" TargetMode="External"/><Relationship Id="rId1" Type="http://schemas.openxmlformats.org/officeDocument/2006/relationships/slideLayout" Target="../slideLayouts/slideLayout6.xml"/><Relationship Id="rId4" Type="http://schemas.openxmlformats.org/officeDocument/2006/relationships/slide" Target="slide3.xml"/></Relationships>
</file>

<file path=ppt/slides/_rels/slide13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hyperlink" Target="https://pubmed.ncbi.nlm.nih.gov/22105249/" TargetMode="External"/><Relationship Id="rId3" Type="http://schemas.openxmlformats.org/officeDocument/2006/relationships/hyperlink" Target="https://www.canceraustralia.gov.au/publications-and-resources/cancer-australia-publications/clinical-practice-guidelines-management-women-epithelial-ovarian-cancer" TargetMode="External"/><Relationship Id="rId7" Type="http://schemas.openxmlformats.org/officeDocument/2006/relationships/hyperlink" Target="https://pubmed.ncbi.nlm.nih.gov/15307976/" TargetMode="External"/><Relationship Id="rId12" Type="http://schemas.openxmlformats.org/officeDocument/2006/relationships/slide" Target="slide3.xml"/><Relationship Id="rId2" Type="http://schemas.openxmlformats.org/officeDocument/2006/relationships/hyperlink" Target="https://www.sign.ac.uk/media/1073/sign135_oct2018.pdf" TargetMode="External"/><Relationship Id="rId1" Type="http://schemas.openxmlformats.org/officeDocument/2006/relationships/slideLayout" Target="../slideLayouts/slideLayout6.xml"/><Relationship Id="rId6" Type="http://schemas.openxmlformats.org/officeDocument/2006/relationships/hyperlink" Target="https://pubmed.ncbi.nlm.nih.gov/21642681/" TargetMode="External"/><Relationship Id="rId11" Type="http://schemas.openxmlformats.org/officeDocument/2006/relationships/hyperlink" Target="https://pubmed.ncbi.nlm.nih.gov/26707054/" TargetMode="External"/><Relationship Id="rId5" Type="http://schemas.openxmlformats.org/officeDocument/2006/relationships/hyperlink" Target="https://pubmed.ncbi.nlm.nih.gov/17645503/" TargetMode="External"/><Relationship Id="rId10" Type="http://schemas.openxmlformats.org/officeDocument/2006/relationships/hyperlink" Target="https://pubmed.ncbi.nlm.nih.gov/11169340/" TargetMode="External"/><Relationship Id="rId4" Type="http://schemas.openxmlformats.org/officeDocument/2006/relationships/hyperlink" Target="https://pubmed.ncbi.nlm.nih.gov/19282241/" TargetMode="External"/><Relationship Id="rId9" Type="http://schemas.openxmlformats.org/officeDocument/2006/relationships/hyperlink" Target="https://pubmed.ncbi.nlm.nih.gov/18504770/" TargetMode="External"/></Relationships>
</file>

<file path=ppt/slides/_rels/slide15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pubmed.ncbi.nlm.nih.gov/11169340/" TargetMode="External"/><Relationship Id="rId3" Type="http://schemas.openxmlformats.org/officeDocument/2006/relationships/hyperlink" Target="https://pubmed.ncbi.nlm.nih.gov/26707054/" TargetMode="External"/><Relationship Id="rId7" Type="http://schemas.openxmlformats.org/officeDocument/2006/relationships/hyperlink" Target="https://pubmed.ncbi.nlm.nih.gov/18504770/" TargetMode="External"/><Relationship Id="rId2" Type="http://schemas.openxmlformats.org/officeDocument/2006/relationships/hyperlink" Target="https://pubmed.ncbi.nlm.nih.gov/15307976/" TargetMode="External"/><Relationship Id="rId1" Type="http://schemas.openxmlformats.org/officeDocument/2006/relationships/slideLayout" Target="../slideLayouts/slideLayout6.xml"/><Relationship Id="rId6" Type="http://schemas.openxmlformats.org/officeDocument/2006/relationships/hyperlink" Target="https://www.canceraustralia.gov.au/publications-and-resources/cancer-australia-publications/clinical-practice-guidelines-management-women-epithelial-ovarian-cancer" TargetMode="External"/><Relationship Id="rId5" Type="http://schemas.openxmlformats.org/officeDocument/2006/relationships/hyperlink" Target="https://www.sign.ac.uk/media/1073/sign135_oct2018.pdf" TargetMode="External"/><Relationship Id="rId10" Type="http://schemas.openxmlformats.org/officeDocument/2006/relationships/slide" Target="slide3.xml"/><Relationship Id="rId4" Type="http://schemas.openxmlformats.org/officeDocument/2006/relationships/hyperlink" Target="https://pubmed.ncbi.nlm.nih.gov/17645503/" TargetMode="External"/><Relationship Id="rId9" Type="http://schemas.openxmlformats.org/officeDocument/2006/relationships/hyperlink" Target="https://pubmed.ncbi.nlm.nih.gov/22105249/" TargetMode="External"/></Relationships>
</file>

<file path=ppt/slides/_rels/slide1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pubmed.ncbi.nlm.nih.gov/11334729/" TargetMode="External"/><Relationship Id="rId7" Type="http://schemas.openxmlformats.org/officeDocument/2006/relationships/slide" Target="slide3.xml"/><Relationship Id="rId2" Type="http://schemas.openxmlformats.org/officeDocument/2006/relationships/hyperlink" Target="https://pubmed.ncbi.nlm.nih.gov/10203660/" TargetMode="External"/><Relationship Id="rId1" Type="http://schemas.openxmlformats.org/officeDocument/2006/relationships/slideLayout" Target="../slideLayouts/slideLayout6.xml"/><Relationship Id="rId6" Type="http://schemas.openxmlformats.org/officeDocument/2006/relationships/hyperlink" Target="https://pubmed.ncbi.nlm.nih.gov/19035463/" TargetMode="External"/><Relationship Id="rId5" Type="http://schemas.openxmlformats.org/officeDocument/2006/relationships/hyperlink" Target="https://pubmed.ncbi.nlm.nih.gov/11470287/" TargetMode="External"/><Relationship Id="rId4" Type="http://schemas.openxmlformats.org/officeDocument/2006/relationships/hyperlink" Target="https://www.sign.ac.uk/media/1073/sign135_oct2018.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pubmed.ncbi.nlm.nih.gov/11334729/" TargetMode="External"/><Relationship Id="rId7" Type="http://schemas.openxmlformats.org/officeDocument/2006/relationships/slide" Target="slide3.xml"/><Relationship Id="rId2" Type="http://schemas.openxmlformats.org/officeDocument/2006/relationships/hyperlink" Target="https://pubmed.ncbi.nlm.nih.gov/10203660/" TargetMode="External"/><Relationship Id="rId1" Type="http://schemas.openxmlformats.org/officeDocument/2006/relationships/slideLayout" Target="../slideLayouts/slideLayout6.xml"/><Relationship Id="rId6" Type="http://schemas.openxmlformats.org/officeDocument/2006/relationships/hyperlink" Target="https://pubmed.ncbi.nlm.nih.gov/19035463/" TargetMode="External"/><Relationship Id="rId5" Type="http://schemas.openxmlformats.org/officeDocument/2006/relationships/hyperlink" Target="https://pubmed.ncbi.nlm.nih.gov/11470287/" TargetMode="External"/><Relationship Id="rId4" Type="http://schemas.openxmlformats.org/officeDocument/2006/relationships/hyperlink" Target="https://www.sign.ac.uk/media/1073/sign135_oct2018.pdf" TargetMode="External"/></Relationships>
</file>

<file path=ppt/slides/_rels/slide2.xml.rels><?xml version="1.0" encoding="UTF-8" standalone="yes"?>
<Relationships xmlns="http://schemas.openxmlformats.org/package/2006/relationships"><Relationship Id="rId3" Type="http://schemas.openxmlformats.org/officeDocument/2006/relationships/slide" Target="slide117.xml"/><Relationship Id="rId2" Type="http://schemas.openxmlformats.org/officeDocument/2006/relationships/slide" Target="slide34.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pubmed.ncbi.nlm.nih.gov/20888993/"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hyperlink" Target="https://pubmed.ncbi.nlm.nih.gov/21510748/" TargetMode="External"/><Relationship Id="rId3" Type="http://schemas.openxmlformats.org/officeDocument/2006/relationships/hyperlink" Target="https://pubmed.ncbi.nlm.nih.gov/20839002/" TargetMode="External"/><Relationship Id="rId7" Type="http://schemas.openxmlformats.org/officeDocument/2006/relationships/hyperlink" Target="https://pubmed.ncbi.nlm.nih.gov/11198956/" TargetMode="External"/><Relationship Id="rId2" Type="http://schemas.openxmlformats.org/officeDocument/2006/relationships/hyperlink" Target="https://pubmed.ncbi.nlm.nih.gov/11697825/" TargetMode="External"/><Relationship Id="rId1" Type="http://schemas.openxmlformats.org/officeDocument/2006/relationships/slideLayout" Target="../slideLayouts/slideLayout6.xml"/><Relationship Id="rId6" Type="http://schemas.openxmlformats.org/officeDocument/2006/relationships/hyperlink" Target="https://pubmed.ncbi.nlm.nih.gov/2651469/" TargetMode="External"/><Relationship Id="rId11" Type="http://schemas.openxmlformats.org/officeDocument/2006/relationships/slide" Target="slide3.xml"/><Relationship Id="rId5" Type="http://schemas.openxmlformats.org/officeDocument/2006/relationships/hyperlink" Target="https://www.iqwig.de/download/d06-01i_vorbericht_pet_bei_ovarialkarzinom.pdf?rev=186471" TargetMode="External"/><Relationship Id="rId10" Type="http://schemas.openxmlformats.org/officeDocument/2006/relationships/hyperlink" Target="https://pubmed.ncbi.nlm.nih.gov/12029554/" TargetMode="External"/><Relationship Id="rId4" Type="http://schemas.openxmlformats.org/officeDocument/2006/relationships/hyperlink" Target="https://pubmed.ncbi.nlm.nih.gov/18378417/" TargetMode="External"/><Relationship Id="rId9" Type="http://schemas.openxmlformats.org/officeDocument/2006/relationships/hyperlink" Target="https://pubmed.ncbi.nlm.nih.gov/15990965/" TargetMode="External"/></Relationships>
</file>

<file path=ppt/slides/_rels/slide2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slide" Target="slide100.xml"/><Relationship Id="rId18" Type="http://schemas.openxmlformats.org/officeDocument/2006/relationships/slide" Target="slide139.xml"/><Relationship Id="rId3" Type="http://schemas.openxmlformats.org/officeDocument/2006/relationships/slide" Target="slide7.xml"/><Relationship Id="rId7" Type="http://schemas.openxmlformats.org/officeDocument/2006/relationships/slide" Target="slide25.xml"/><Relationship Id="rId12" Type="http://schemas.openxmlformats.org/officeDocument/2006/relationships/slide" Target="slide86.xml"/><Relationship Id="rId17" Type="http://schemas.openxmlformats.org/officeDocument/2006/relationships/slide" Target="slide133.xml"/><Relationship Id="rId2" Type="http://schemas.openxmlformats.org/officeDocument/2006/relationships/slide" Target="slide4.xml"/><Relationship Id="rId16" Type="http://schemas.openxmlformats.org/officeDocument/2006/relationships/slide" Target="slide128.xml"/><Relationship Id="rId1" Type="http://schemas.openxmlformats.org/officeDocument/2006/relationships/slideLayout" Target="../slideLayouts/slideLayout2.xml"/><Relationship Id="rId6" Type="http://schemas.openxmlformats.org/officeDocument/2006/relationships/slide" Target="slide15.xml"/><Relationship Id="rId11" Type="http://schemas.openxmlformats.org/officeDocument/2006/relationships/slide" Target="slide74.xml"/><Relationship Id="rId5" Type="http://schemas.openxmlformats.org/officeDocument/2006/relationships/slide" Target="slide11.xml"/><Relationship Id="rId15" Type="http://schemas.openxmlformats.org/officeDocument/2006/relationships/slide" Target="slide121.xml"/><Relationship Id="rId10" Type="http://schemas.openxmlformats.org/officeDocument/2006/relationships/slide" Target="slide58.xml"/><Relationship Id="rId19" Type="http://schemas.openxmlformats.org/officeDocument/2006/relationships/slide" Target="slide140.xml"/><Relationship Id="rId4" Type="http://schemas.openxmlformats.org/officeDocument/2006/relationships/slide" Target="slide9.xml"/><Relationship Id="rId9" Type="http://schemas.openxmlformats.org/officeDocument/2006/relationships/slide" Target="slide38.xml"/><Relationship Id="rId14" Type="http://schemas.openxmlformats.org/officeDocument/2006/relationships/slide" Target="slide117.xml"/></Relationships>
</file>

<file path=ppt/slides/_rels/slide3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www.ncbi.nlm.nih.gov/pubmed/29053726" TargetMode="Externa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8" Type="http://schemas.openxmlformats.org/officeDocument/2006/relationships/hyperlink" Target="https://pubmed.ncbi.nlm.nih.gov/20405170/" TargetMode="External"/><Relationship Id="rId13" Type="http://schemas.openxmlformats.org/officeDocument/2006/relationships/hyperlink" Target="https://pubmed.ncbi.nlm.nih.gov/16835424/" TargetMode="External"/><Relationship Id="rId18" Type="http://schemas.openxmlformats.org/officeDocument/2006/relationships/hyperlink" Target="https://pubmed.ncbi.nlm.nih.gov/10755396/" TargetMode="External"/><Relationship Id="rId3" Type="http://schemas.openxmlformats.org/officeDocument/2006/relationships/hyperlink" Target="https://www.canceraustralia.gov.au/publications-and-resources/cancer-australia-publications/clinical-practice-guidelines-management-women-epithelial-ovarian-cancer" TargetMode="External"/><Relationship Id="rId21" Type="http://schemas.openxmlformats.org/officeDocument/2006/relationships/hyperlink" Target="https://pubmed.ncbi.nlm.nih.gov/24567435/" TargetMode="External"/><Relationship Id="rId7" Type="http://schemas.openxmlformats.org/officeDocument/2006/relationships/hyperlink" Target="https://pubmed.ncbi.nlm.nih.gov/16484695/" TargetMode="External"/><Relationship Id="rId12" Type="http://schemas.openxmlformats.org/officeDocument/2006/relationships/hyperlink" Target="https://pubmed.ncbi.nlm.nih.gov/12024000/" TargetMode="External"/><Relationship Id="rId17" Type="http://schemas.openxmlformats.org/officeDocument/2006/relationships/hyperlink" Target="https://pubmed.ncbi.nlm.nih.gov/16129845/" TargetMode="External"/><Relationship Id="rId2" Type="http://schemas.openxmlformats.org/officeDocument/2006/relationships/hyperlink" Target="https://www.sign.ac.uk/media/1073/sign135_oct2018.pdf" TargetMode="External"/><Relationship Id="rId16" Type="http://schemas.openxmlformats.org/officeDocument/2006/relationships/hyperlink" Target="https://pubmed.ncbi.nlm.nih.gov/19384117/" TargetMode="External"/><Relationship Id="rId20" Type="http://schemas.openxmlformats.org/officeDocument/2006/relationships/hyperlink" Target="https://pubmed.ncbi.nlm.nih.gov/11351375/" TargetMode="External"/><Relationship Id="rId1" Type="http://schemas.openxmlformats.org/officeDocument/2006/relationships/slideLayout" Target="../slideLayouts/slideLayout6.xml"/><Relationship Id="rId6" Type="http://schemas.openxmlformats.org/officeDocument/2006/relationships/hyperlink" Target="https://pubmed.ncbi.nlm.nih.gov/21642682/" TargetMode="External"/><Relationship Id="rId11" Type="http://schemas.openxmlformats.org/officeDocument/2006/relationships/hyperlink" Target="https://pubmed.ncbi.nlm.nih.gov/12023992/" TargetMode="External"/><Relationship Id="rId5" Type="http://schemas.openxmlformats.org/officeDocument/2006/relationships/hyperlink" Target="https://pubmed.ncbi.nlm.nih.gov/12677558/" TargetMode="External"/><Relationship Id="rId15" Type="http://schemas.openxmlformats.org/officeDocument/2006/relationships/hyperlink" Target="https://pubmed.ncbi.nlm.nih.gov/16877724/" TargetMode="External"/><Relationship Id="rId23" Type="http://schemas.openxmlformats.org/officeDocument/2006/relationships/slide" Target="slide3.xml"/><Relationship Id="rId10" Type="http://schemas.openxmlformats.org/officeDocument/2006/relationships/hyperlink" Target="https://pubmed.ncbi.nlm.nih.gov/12023993/" TargetMode="External"/><Relationship Id="rId19" Type="http://schemas.openxmlformats.org/officeDocument/2006/relationships/hyperlink" Target="https://pubmed.ncbi.nlm.nih.gov/11180583/" TargetMode="External"/><Relationship Id="rId4" Type="http://schemas.openxmlformats.org/officeDocument/2006/relationships/hyperlink" Target="https://pubmed.ncbi.nlm.nih.gov/11334729/" TargetMode="External"/><Relationship Id="rId9" Type="http://schemas.openxmlformats.org/officeDocument/2006/relationships/hyperlink" Target="https://pubmed.ncbi.nlm.nih.gov/22361688/" TargetMode="External"/><Relationship Id="rId14" Type="http://schemas.openxmlformats.org/officeDocument/2006/relationships/hyperlink" Target="https://pubmed.ncbi.nlm.nih.gov/16219936/" TargetMode="External"/><Relationship Id="rId22" Type="http://schemas.openxmlformats.org/officeDocument/2006/relationships/hyperlink" Target="https://pubmed.ncbi.nlm.nih.gov/25494812/"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pubmed.ncbi.nlm.nih.gov/20405170/" TargetMode="External"/><Relationship Id="rId13" Type="http://schemas.openxmlformats.org/officeDocument/2006/relationships/hyperlink" Target="https://pubmed.ncbi.nlm.nih.gov/16219936/" TargetMode="External"/><Relationship Id="rId18" Type="http://schemas.openxmlformats.org/officeDocument/2006/relationships/hyperlink" Target="https://pubmed.ncbi.nlm.nih.gov/25494812/" TargetMode="External"/><Relationship Id="rId3" Type="http://schemas.openxmlformats.org/officeDocument/2006/relationships/hyperlink" Target="https://www.canceraustralia.gov.au/publications-and-resources/cancer-australia-publications/clinical-practice-guidelines-management-women-epithelial-ovarian-cancer" TargetMode="External"/><Relationship Id="rId7" Type="http://schemas.openxmlformats.org/officeDocument/2006/relationships/hyperlink" Target="https://pubmed.ncbi.nlm.nih.gov/16484695/" TargetMode="External"/><Relationship Id="rId12" Type="http://schemas.openxmlformats.org/officeDocument/2006/relationships/hyperlink" Target="https://pubmed.ncbi.nlm.nih.gov/16835424/" TargetMode="External"/><Relationship Id="rId17" Type="http://schemas.openxmlformats.org/officeDocument/2006/relationships/hyperlink" Target="https://pubmed.ncbi.nlm.nih.gov/24567435/" TargetMode="External"/><Relationship Id="rId2" Type="http://schemas.openxmlformats.org/officeDocument/2006/relationships/hyperlink" Target="https://www.sign.ac.uk/media/1073/sign135_oct2018.pdf" TargetMode="External"/><Relationship Id="rId16" Type="http://schemas.openxmlformats.org/officeDocument/2006/relationships/hyperlink" Target="https://pubmed.ncbi.nlm.nih.gov/11351375/" TargetMode="External"/><Relationship Id="rId1" Type="http://schemas.openxmlformats.org/officeDocument/2006/relationships/slideLayout" Target="../slideLayouts/slideLayout6.xml"/><Relationship Id="rId6" Type="http://schemas.openxmlformats.org/officeDocument/2006/relationships/hyperlink" Target="https://pubmed.ncbi.nlm.nih.gov/21642682/" TargetMode="External"/><Relationship Id="rId11" Type="http://schemas.openxmlformats.org/officeDocument/2006/relationships/hyperlink" Target="https://pubmed.ncbi.nlm.nih.gov/12024000/" TargetMode="External"/><Relationship Id="rId5" Type="http://schemas.openxmlformats.org/officeDocument/2006/relationships/hyperlink" Target="https://pubmed.ncbi.nlm.nih.gov/12677558/" TargetMode="External"/><Relationship Id="rId15" Type="http://schemas.openxmlformats.org/officeDocument/2006/relationships/hyperlink" Target="https://pubmed.ncbi.nlm.nih.gov/11180583/" TargetMode="External"/><Relationship Id="rId10" Type="http://schemas.openxmlformats.org/officeDocument/2006/relationships/hyperlink" Target="https://pubmed.ncbi.nlm.nih.gov/12023993/" TargetMode="External"/><Relationship Id="rId19" Type="http://schemas.openxmlformats.org/officeDocument/2006/relationships/slide" Target="slide3.xml"/><Relationship Id="rId4" Type="http://schemas.openxmlformats.org/officeDocument/2006/relationships/hyperlink" Target="https://pubmed.ncbi.nlm.nih.gov/11334729/" TargetMode="External"/><Relationship Id="rId9" Type="http://schemas.openxmlformats.org/officeDocument/2006/relationships/hyperlink" Target="https://pubmed.ncbi.nlm.nih.gov/22361688/" TargetMode="External"/><Relationship Id="rId14" Type="http://schemas.openxmlformats.org/officeDocument/2006/relationships/hyperlink" Target="https://pubmed.ncbi.nlm.nih.gov/16877724/"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pubmed.ncbi.nlm.nih.gov/26974996/" TargetMode="External"/><Relationship Id="rId2" Type="http://schemas.openxmlformats.org/officeDocument/2006/relationships/slide" Target="slide150.xml"/><Relationship Id="rId1" Type="http://schemas.openxmlformats.org/officeDocument/2006/relationships/slideLayout" Target="../slideLayouts/slideLayout6.xml"/><Relationship Id="rId4" Type="http://schemas.openxmlformats.org/officeDocument/2006/relationships/slide" Target="slide3.xml"/></Relationships>
</file>

<file path=ppt/slides/_rels/slide3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slide" Target="slide3.xml"/></Relationships>
</file>

<file path=ppt/slides/_rels/slide4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publications.iarc.fr/Book-And-Report-Series/Who-Classification-Of-Tumours/WHO-Classification-Of-Tumours-Of-Female-Reproductive-Organs-2014" TargetMode="Externa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hyperlink" Target="https://pubmed.ncbi.nlm.nih.gov/31046081/" TargetMode="External"/><Relationship Id="rId2" Type="http://schemas.openxmlformats.org/officeDocument/2006/relationships/hyperlink" Target="https://pubmed.ncbi.nlm.nih.gov/25640750/" TargetMode="External"/><Relationship Id="rId1" Type="http://schemas.openxmlformats.org/officeDocument/2006/relationships/slideLayout" Target="../slideLayouts/slideLayout6.xml"/><Relationship Id="rId4" Type="http://schemas.openxmlformats.org/officeDocument/2006/relationships/slide" Target="slide3.xml"/></Relationships>
</file>

<file path=ppt/slides/_rels/slide4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8" Type="http://schemas.openxmlformats.org/officeDocument/2006/relationships/hyperlink" Target="https://pubmed.ncbi.nlm.nih.gov/17242700/" TargetMode="External"/><Relationship Id="rId3" Type="http://schemas.openxmlformats.org/officeDocument/2006/relationships/hyperlink" Target="https://pubmed.ncbi.nlm.nih.gov/24700801/" TargetMode="External"/><Relationship Id="rId7" Type="http://schemas.openxmlformats.org/officeDocument/2006/relationships/hyperlink" Target="https://pubmed.ncbi.nlm.nih.gov/29049607/" TargetMode="External"/><Relationship Id="rId2" Type="http://schemas.openxmlformats.org/officeDocument/2006/relationships/hyperlink" Target="https://pubmed.ncbi.nlm.nih.gov/23257362/" TargetMode="External"/><Relationship Id="rId1" Type="http://schemas.openxmlformats.org/officeDocument/2006/relationships/slideLayout" Target="../slideLayouts/slideLayout6.xml"/><Relationship Id="rId6" Type="http://schemas.openxmlformats.org/officeDocument/2006/relationships/hyperlink" Target="https://pubmed.ncbi.nlm.nih.gov/28152503/" TargetMode="External"/><Relationship Id="rId5" Type="http://schemas.openxmlformats.org/officeDocument/2006/relationships/hyperlink" Target="https://pubmed.ncbi.nlm.nih.gov/22040834/" TargetMode="External"/><Relationship Id="rId4" Type="http://schemas.openxmlformats.org/officeDocument/2006/relationships/hyperlink" Target="https://pubmed.ncbi.nlm.nih.gov/22241791/" TargetMode="External"/><Relationship Id="rId9" Type="http://schemas.openxmlformats.org/officeDocument/2006/relationships/slide" Target="slide3.xml"/></Relationships>
</file>

<file path=ppt/slides/_rels/slide4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pubmed.ncbi.nlm.nih.gov/33004253/" TargetMode="Externa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pubmed.ncbi.nlm.nih.gov/35031544/" TargetMode="Externa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pubmed.ncbi.nlm.nih.gov/35123694/" TargetMode="Externa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8" Type="http://schemas.openxmlformats.org/officeDocument/2006/relationships/hyperlink" Target="https://pubmed.ncbi.nlm.nih.gov/16343231/" TargetMode="External"/><Relationship Id="rId13" Type="http://schemas.openxmlformats.org/officeDocument/2006/relationships/hyperlink" Target="https://pubmed.ncbi.nlm.nih.gov/9307530/" TargetMode="External"/><Relationship Id="rId3" Type="http://schemas.openxmlformats.org/officeDocument/2006/relationships/hyperlink" Target="https://pubmed.ncbi.nlm.nih.gov/12807228/" TargetMode="External"/><Relationship Id="rId7" Type="http://schemas.openxmlformats.org/officeDocument/2006/relationships/hyperlink" Target="https://pubmed.ncbi.nlm.nih.gov/16285560/" TargetMode="External"/><Relationship Id="rId12" Type="http://schemas.openxmlformats.org/officeDocument/2006/relationships/hyperlink" Target="https://pubmed.ncbi.nlm.nih.gov/21160172/" TargetMode="External"/><Relationship Id="rId17" Type="http://schemas.openxmlformats.org/officeDocument/2006/relationships/slide" Target="slide3.xml"/><Relationship Id="rId2" Type="http://schemas.openxmlformats.org/officeDocument/2006/relationships/hyperlink" Target="https://pubmed.ncbi.nlm.nih.gov/14584646/" TargetMode="External"/><Relationship Id="rId16" Type="http://schemas.openxmlformats.org/officeDocument/2006/relationships/hyperlink" Target="https://pubmed.ncbi.nlm.nih.gov/10375111/" TargetMode="External"/><Relationship Id="rId1" Type="http://schemas.openxmlformats.org/officeDocument/2006/relationships/slideLayout" Target="../slideLayouts/slideLayout6.xml"/><Relationship Id="rId6" Type="http://schemas.openxmlformats.org/officeDocument/2006/relationships/hyperlink" Target="https://pubmed.ncbi.nlm.nih.gov/16177285/" TargetMode="External"/><Relationship Id="rId11" Type="http://schemas.openxmlformats.org/officeDocument/2006/relationships/hyperlink" Target="https://pubmed.ncbi.nlm.nih.gov/20558989/" TargetMode="External"/><Relationship Id="rId5" Type="http://schemas.openxmlformats.org/officeDocument/2006/relationships/hyperlink" Target="https://pubmed.ncbi.nlm.nih.gov/15817592/" TargetMode="External"/><Relationship Id="rId15" Type="http://schemas.openxmlformats.org/officeDocument/2006/relationships/hyperlink" Target="https://pubmed.ncbi.nlm.nih.gov/12751780/" TargetMode="External"/><Relationship Id="rId10" Type="http://schemas.openxmlformats.org/officeDocument/2006/relationships/hyperlink" Target="https://pubmed.ncbi.nlm.nih.gov/17176489/" TargetMode="External"/><Relationship Id="rId4" Type="http://schemas.openxmlformats.org/officeDocument/2006/relationships/hyperlink" Target="https://pubmed.ncbi.nlm.nih.gov/15784822/" TargetMode="External"/><Relationship Id="rId9" Type="http://schemas.openxmlformats.org/officeDocument/2006/relationships/hyperlink" Target="https://pubmed.ncbi.nlm.nih.gov/16343232/" TargetMode="External"/><Relationship Id="rId14" Type="http://schemas.openxmlformats.org/officeDocument/2006/relationships/hyperlink" Target="https://pubmed.ncbi.nlm.nih.gov/12468335/" TargetMode="External"/></Relationships>
</file>

<file path=ppt/slides/_rels/slide6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8" Type="http://schemas.openxmlformats.org/officeDocument/2006/relationships/hyperlink" Target="https://journals.lww.com/fpmrs/Abstract/1996/09000/Laparoscopic_Management_of_Ovarian_Tumors.5.aspx" TargetMode="External"/><Relationship Id="rId3" Type="http://schemas.openxmlformats.org/officeDocument/2006/relationships/hyperlink" Target="https://pubmed.ncbi.nlm.nih.gov/18843688/" TargetMode="External"/><Relationship Id="rId7" Type="http://schemas.openxmlformats.org/officeDocument/2006/relationships/hyperlink" Target="https://pubmed.ncbi.nlm.nih.gov/19846211/" TargetMode="External"/><Relationship Id="rId2" Type="http://schemas.openxmlformats.org/officeDocument/2006/relationships/hyperlink" Target="https://www.canceraustralia.gov.au/publications-and-resources/cancer-australia-publications/clinical-practice-guidelines-management-women-epithelial-ovarian-cancer" TargetMode="External"/><Relationship Id="rId1" Type="http://schemas.openxmlformats.org/officeDocument/2006/relationships/slideLayout" Target="../slideLayouts/slideLayout6.xml"/><Relationship Id="rId6" Type="http://schemas.openxmlformats.org/officeDocument/2006/relationships/hyperlink" Target="https://pubmed.ncbi.nlm.nih.gov/18651883/" TargetMode="External"/><Relationship Id="rId5" Type="http://schemas.openxmlformats.org/officeDocument/2006/relationships/hyperlink" Target="https://pubmed.ncbi.nlm.nih.gov/17666596/" TargetMode="External"/><Relationship Id="rId10" Type="http://schemas.openxmlformats.org/officeDocument/2006/relationships/slide" Target="slide3.xml"/><Relationship Id="rId4" Type="http://schemas.openxmlformats.org/officeDocument/2006/relationships/hyperlink" Target="https://pubmed.ncbi.nlm.nih.gov/17617522/" TargetMode="External"/><Relationship Id="rId9" Type="http://schemas.openxmlformats.org/officeDocument/2006/relationships/hyperlink" Target="https://pubmed.ncbi.nlm.nih.gov/12151833/" TargetMode="External"/></Relationships>
</file>

<file path=ppt/slides/_rels/slide6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pubmed.ncbi.nlm.nih.gov/34874631/" TargetMode="Externa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8" Type="http://schemas.openxmlformats.org/officeDocument/2006/relationships/hyperlink" Target="https://pubmed.ncbi.nlm.nih.gov/15613698/" TargetMode="External"/><Relationship Id="rId13" Type="http://schemas.openxmlformats.org/officeDocument/2006/relationships/hyperlink" Target="https://pubmed.ncbi.nlm.nih.gov/18841223/" TargetMode="External"/><Relationship Id="rId18" Type="http://schemas.openxmlformats.org/officeDocument/2006/relationships/hyperlink" Target="https://pubmed.ncbi.nlm.nih.gov/19955927/" TargetMode="External"/><Relationship Id="rId3" Type="http://schemas.openxmlformats.org/officeDocument/2006/relationships/hyperlink" Target="https://www.canceraustralia.gov.au/publications-and-resources/cancer-australia-publications/clinical-practice-guidelines-management-women-epithelial-ovarian-cancer" TargetMode="External"/><Relationship Id="rId7" Type="http://schemas.openxmlformats.org/officeDocument/2006/relationships/hyperlink" Target="https://pubmed.ncbi.nlm.nih.gov/20165986/" TargetMode="External"/><Relationship Id="rId12" Type="http://schemas.openxmlformats.org/officeDocument/2006/relationships/hyperlink" Target="https://pubmed.ncbi.nlm.nih.gov/17433422/" TargetMode="External"/><Relationship Id="rId17" Type="http://schemas.openxmlformats.org/officeDocument/2006/relationships/hyperlink" Target="https://pubmed.ncbi.nlm.nih.gov/19847452/" TargetMode="External"/><Relationship Id="rId2" Type="http://schemas.openxmlformats.org/officeDocument/2006/relationships/hyperlink" Target="https://pubmed.ncbi.nlm.nih.gov/17264334/" TargetMode="External"/><Relationship Id="rId16" Type="http://schemas.openxmlformats.org/officeDocument/2006/relationships/hyperlink" Target="https://pubmed.ncbi.nlm.nih.gov/19823067/" TargetMode="External"/><Relationship Id="rId20" Type="http://schemas.openxmlformats.org/officeDocument/2006/relationships/slide" Target="slide3.xml"/><Relationship Id="rId1" Type="http://schemas.openxmlformats.org/officeDocument/2006/relationships/slideLayout" Target="../slideLayouts/slideLayout6.xml"/><Relationship Id="rId6" Type="http://schemas.openxmlformats.org/officeDocument/2006/relationships/hyperlink" Target="https://pubmed.ncbi.nlm.nih.gov/10504665/" TargetMode="External"/><Relationship Id="rId11" Type="http://schemas.openxmlformats.org/officeDocument/2006/relationships/hyperlink" Target="https://pubmed.ncbi.nlm.nih.gov/17397910/" TargetMode="External"/><Relationship Id="rId5" Type="http://schemas.openxmlformats.org/officeDocument/2006/relationships/hyperlink" Target="https://pubmed.ncbi.nlm.nih.gov/18990435/" TargetMode="External"/><Relationship Id="rId15" Type="http://schemas.openxmlformats.org/officeDocument/2006/relationships/hyperlink" Target="https://pubmed.ncbi.nlm.nih.gov/19615887/" TargetMode="External"/><Relationship Id="rId10" Type="http://schemas.openxmlformats.org/officeDocument/2006/relationships/hyperlink" Target="https://pubmed.ncbi.nlm.nih.gov/17166564/" TargetMode="External"/><Relationship Id="rId19" Type="http://schemas.openxmlformats.org/officeDocument/2006/relationships/hyperlink" Target="https://pubmed.ncbi.nlm.nih.gov/20933255/" TargetMode="External"/><Relationship Id="rId4" Type="http://schemas.openxmlformats.org/officeDocument/2006/relationships/hyperlink" Target="https://pubmed.ncbi.nlm.nih.gov/19189349/" TargetMode="External"/><Relationship Id="rId9" Type="http://schemas.openxmlformats.org/officeDocument/2006/relationships/hyperlink" Target="https://pubmed.ncbi.nlm.nih.gov/16677797/" TargetMode="External"/><Relationship Id="rId14" Type="http://schemas.openxmlformats.org/officeDocument/2006/relationships/hyperlink" Target="https://pubmed.ncbi.nlm.nih.gov/19187369/" TargetMode="External"/></Relationships>
</file>

<file path=ppt/slides/_rels/slide71.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hyperlink" Target="https://pubmed.ncbi.nlm.nih.gov/20818904/" TargetMode="External"/><Relationship Id="rId7" Type="http://schemas.openxmlformats.org/officeDocument/2006/relationships/hyperlink" Target="https://pubmed.ncbi.nlm.nih.gov/20927744/" TargetMode="External"/><Relationship Id="rId2" Type="http://schemas.openxmlformats.org/officeDocument/2006/relationships/hyperlink" Target="https://www.sign.ac.uk/media/1073/sign135_oct2018.pdf" TargetMode="External"/><Relationship Id="rId1" Type="http://schemas.openxmlformats.org/officeDocument/2006/relationships/slideLayout" Target="../slideLayouts/slideLayout6.xml"/><Relationship Id="rId6" Type="http://schemas.openxmlformats.org/officeDocument/2006/relationships/hyperlink" Target="https://pubmed.ncbi.nlm.nih.gov/8305389/" TargetMode="External"/><Relationship Id="rId5" Type="http://schemas.openxmlformats.org/officeDocument/2006/relationships/hyperlink" Target="https://pubmed.ncbi.nlm.nih.gov/7845426/" TargetMode="External"/><Relationship Id="rId4" Type="http://schemas.openxmlformats.org/officeDocument/2006/relationships/hyperlink" Target="https://pubmed.ncbi.nlm.nih.gov/9889037/" TargetMode="External"/></Relationships>
</file>

<file path=ppt/slides/_rels/slide72.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hyperlink" Target="https://pubmed.ncbi.nlm.nih.gov/20818904/" TargetMode="External"/><Relationship Id="rId7" Type="http://schemas.openxmlformats.org/officeDocument/2006/relationships/hyperlink" Target="https://pubmed.ncbi.nlm.nih.gov/20927744/" TargetMode="External"/><Relationship Id="rId2" Type="http://schemas.openxmlformats.org/officeDocument/2006/relationships/hyperlink" Target="https://www.sign.ac.uk/media/1073/sign135_oct2018.pdf" TargetMode="External"/><Relationship Id="rId1" Type="http://schemas.openxmlformats.org/officeDocument/2006/relationships/slideLayout" Target="../slideLayouts/slideLayout6.xml"/><Relationship Id="rId6" Type="http://schemas.openxmlformats.org/officeDocument/2006/relationships/hyperlink" Target="https://pubmed.ncbi.nlm.nih.gov/8305389/" TargetMode="External"/><Relationship Id="rId5" Type="http://schemas.openxmlformats.org/officeDocument/2006/relationships/hyperlink" Target="https://pubmed.ncbi.nlm.nih.gov/7845426/" TargetMode="External"/><Relationship Id="rId4" Type="http://schemas.openxmlformats.org/officeDocument/2006/relationships/hyperlink" Target="https://pubmed.ncbi.nlm.nih.gov/9889037/" TargetMode="External"/></Relationships>
</file>

<file path=ppt/slides/_rels/slide7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8" Type="http://schemas.openxmlformats.org/officeDocument/2006/relationships/hyperlink" Target="https://pubmed.ncbi.nlm.nih.gov/20560942/" TargetMode="External"/><Relationship Id="rId3" Type="http://schemas.openxmlformats.org/officeDocument/2006/relationships/hyperlink" Target="https://pubmed.ncbi.nlm.nih.gov/19588360/" TargetMode="External"/><Relationship Id="rId7" Type="http://schemas.openxmlformats.org/officeDocument/2006/relationships/hyperlink" Target="https://pubmed.ncbi.nlm.nih.gov/19258948/" TargetMode="External"/><Relationship Id="rId2" Type="http://schemas.openxmlformats.org/officeDocument/2006/relationships/hyperlink" Target="https://pubmed.ncbi.nlm.nih.gov/20445161/" TargetMode="External"/><Relationship Id="rId1" Type="http://schemas.openxmlformats.org/officeDocument/2006/relationships/slideLayout" Target="../slideLayouts/slideLayout6.xml"/><Relationship Id="rId6" Type="http://schemas.openxmlformats.org/officeDocument/2006/relationships/hyperlink" Target="https://pubmed.ncbi.nlm.nih.gov/12529344/" TargetMode="External"/><Relationship Id="rId11" Type="http://schemas.openxmlformats.org/officeDocument/2006/relationships/slide" Target="slide3.xml"/><Relationship Id="rId5" Type="http://schemas.openxmlformats.org/officeDocument/2006/relationships/hyperlink" Target="https://pubmed.ncbi.nlm.nih.gov/8276300/" TargetMode="External"/><Relationship Id="rId10" Type="http://schemas.openxmlformats.org/officeDocument/2006/relationships/hyperlink" Target="https://pubmed.ncbi.nlm.nih.gov/21324801/" TargetMode="External"/><Relationship Id="rId4" Type="http://schemas.openxmlformats.org/officeDocument/2006/relationships/hyperlink" Target="https://pubmed.ncbi.nlm.nih.gov/2181310/" TargetMode="External"/><Relationship Id="rId9" Type="http://schemas.openxmlformats.org/officeDocument/2006/relationships/hyperlink" Target="https://pubmed.ncbi.nlm.nih.gov/21119366/" TargetMode="External"/></Relationships>
</file>

<file path=ppt/slides/_rels/slide75.xml.rels><?xml version="1.0" encoding="UTF-8" standalone="yes"?>
<Relationships xmlns="http://schemas.openxmlformats.org/package/2006/relationships"><Relationship Id="rId8" Type="http://schemas.openxmlformats.org/officeDocument/2006/relationships/hyperlink" Target="https://pubmed.ncbi.nlm.nih.gov/20560942/" TargetMode="External"/><Relationship Id="rId3" Type="http://schemas.openxmlformats.org/officeDocument/2006/relationships/hyperlink" Target="https://pubmed.ncbi.nlm.nih.gov/19588360/" TargetMode="External"/><Relationship Id="rId7" Type="http://schemas.openxmlformats.org/officeDocument/2006/relationships/hyperlink" Target="https://pubmed.ncbi.nlm.nih.gov/19258948/" TargetMode="External"/><Relationship Id="rId2" Type="http://schemas.openxmlformats.org/officeDocument/2006/relationships/hyperlink" Target="https://pubmed.ncbi.nlm.nih.gov/20445161/" TargetMode="External"/><Relationship Id="rId1" Type="http://schemas.openxmlformats.org/officeDocument/2006/relationships/slideLayout" Target="../slideLayouts/slideLayout6.xml"/><Relationship Id="rId6" Type="http://schemas.openxmlformats.org/officeDocument/2006/relationships/hyperlink" Target="https://pubmed.ncbi.nlm.nih.gov/12529344/" TargetMode="External"/><Relationship Id="rId11" Type="http://schemas.openxmlformats.org/officeDocument/2006/relationships/slide" Target="slide3.xml"/><Relationship Id="rId5" Type="http://schemas.openxmlformats.org/officeDocument/2006/relationships/hyperlink" Target="https://pubmed.ncbi.nlm.nih.gov/8276300/" TargetMode="External"/><Relationship Id="rId10" Type="http://schemas.openxmlformats.org/officeDocument/2006/relationships/hyperlink" Target="https://pubmed.ncbi.nlm.nih.gov/21324801/" TargetMode="External"/><Relationship Id="rId4" Type="http://schemas.openxmlformats.org/officeDocument/2006/relationships/hyperlink" Target="https://pubmed.ncbi.nlm.nih.gov/2181310/" TargetMode="External"/><Relationship Id="rId9" Type="http://schemas.openxmlformats.org/officeDocument/2006/relationships/hyperlink" Target="https://pubmed.ncbi.nlm.nih.gov/21119366/" TargetMode="External"/></Relationships>
</file>

<file path=ppt/slides/_rels/slide76.xml.rels><?xml version="1.0" encoding="UTF-8" standalone="yes"?>
<Relationships xmlns="http://schemas.openxmlformats.org/package/2006/relationships"><Relationship Id="rId8" Type="http://schemas.openxmlformats.org/officeDocument/2006/relationships/hyperlink" Target="https://pubmed.ncbi.nlm.nih.gov/20560942/" TargetMode="External"/><Relationship Id="rId3" Type="http://schemas.openxmlformats.org/officeDocument/2006/relationships/hyperlink" Target="https://pubmed.ncbi.nlm.nih.gov/19588360/" TargetMode="External"/><Relationship Id="rId7" Type="http://schemas.openxmlformats.org/officeDocument/2006/relationships/hyperlink" Target="https://pubmed.ncbi.nlm.nih.gov/19258948/" TargetMode="External"/><Relationship Id="rId2" Type="http://schemas.openxmlformats.org/officeDocument/2006/relationships/hyperlink" Target="https://pubmed.ncbi.nlm.nih.gov/20445161/" TargetMode="External"/><Relationship Id="rId1" Type="http://schemas.openxmlformats.org/officeDocument/2006/relationships/slideLayout" Target="../slideLayouts/slideLayout6.xml"/><Relationship Id="rId6" Type="http://schemas.openxmlformats.org/officeDocument/2006/relationships/hyperlink" Target="https://pubmed.ncbi.nlm.nih.gov/12529344/" TargetMode="External"/><Relationship Id="rId11" Type="http://schemas.openxmlformats.org/officeDocument/2006/relationships/slide" Target="slide3.xml"/><Relationship Id="rId5" Type="http://schemas.openxmlformats.org/officeDocument/2006/relationships/hyperlink" Target="https://pubmed.ncbi.nlm.nih.gov/8276300/" TargetMode="External"/><Relationship Id="rId10" Type="http://schemas.openxmlformats.org/officeDocument/2006/relationships/hyperlink" Target="https://pubmed.ncbi.nlm.nih.gov/21324801/" TargetMode="External"/><Relationship Id="rId4" Type="http://schemas.openxmlformats.org/officeDocument/2006/relationships/hyperlink" Target="https://pubmed.ncbi.nlm.nih.gov/2181310/" TargetMode="External"/><Relationship Id="rId9" Type="http://schemas.openxmlformats.org/officeDocument/2006/relationships/hyperlink" Target="https://pubmed.ncbi.nlm.nih.gov/21119366/" TargetMode="External"/></Relationships>
</file>

<file path=ppt/slides/_rels/slide77.xml.rels><?xml version="1.0" encoding="UTF-8" standalone="yes"?>
<Relationships xmlns="http://schemas.openxmlformats.org/package/2006/relationships"><Relationship Id="rId8" Type="http://schemas.openxmlformats.org/officeDocument/2006/relationships/hyperlink" Target="https://pubmed.ncbi.nlm.nih.gov/11213094/" TargetMode="External"/><Relationship Id="rId13" Type="http://schemas.openxmlformats.org/officeDocument/2006/relationships/hyperlink" Target="https://pubmed.ncbi.nlm.nih.gov/17092548/" TargetMode="External"/><Relationship Id="rId18" Type="http://schemas.openxmlformats.org/officeDocument/2006/relationships/hyperlink" Target="https://pubmed.ncbi.nlm.nih.gov/21529904/" TargetMode="External"/><Relationship Id="rId3" Type="http://schemas.openxmlformats.org/officeDocument/2006/relationships/hyperlink" Target="https://www.canceraustralia.gov.au/publications-and-resources/cancer-australia-publications/clinical-practice-guidelines-management-women-epithelial-ovarian-cancer" TargetMode="External"/><Relationship Id="rId7" Type="http://schemas.openxmlformats.org/officeDocument/2006/relationships/hyperlink" Target="https://pubmed.ncbi.nlm.nih.gov/12529345/" TargetMode="External"/><Relationship Id="rId12" Type="http://schemas.openxmlformats.org/officeDocument/2006/relationships/hyperlink" Target="https://pubmed.ncbi.nlm.nih.gov/16860852/" TargetMode="External"/><Relationship Id="rId17" Type="http://schemas.openxmlformats.org/officeDocument/2006/relationships/hyperlink" Target="https://pubmed.ncbi.nlm.nih.gov/19945740/" TargetMode="External"/><Relationship Id="rId2" Type="http://schemas.openxmlformats.org/officeDocument/2006/relationships/hyperlink" Target="https://www.sign.ac.uk/media/1073/sign135_oct2018.pdf" TargetMode="External"/><Relationship Id="rId16" Type="http://schemas.openxmlformats.org/officeDocument/2006/relationships/hyperlink" Target="https://pubmed.ncbi.nlm.nih.gov/16641903/" TargetMode="External"/><Relationship Id="rId1" Type="http://schemas.openxmlformats.org/officeDocument/2006/relationships/slideLayout" Target="../slideLayouts/slideLayout6.xml"/><Relationship Id="rId6" Type="http://schemas.openxmlformats.org/officeDocument/2006/relationships/hyperlink" Target="https://pubmed.ncbi.nlm.nih.gov/12529343/" TargetMode="External"/><Relationship Id="rId11" Type="http://schemas.openxmlformats.org/officeDocument/2006/relationships/hyperlink" Target="https://pubmed.ncbi.nlm.nih.gov/16014112/" TargetMode="External"/><Relationship Id="rId5" Type="http://schemas.openxmlformats.org/officeDocument/2006/relationships/hyperlink" Target="https://pubmed.ncbi.nlm.nih.gov/12529344/" TargetMode="External"/><Relationship Id="rId15" Type="http://schemas.openxmlformats.org/officeDocument/2006/relationships/hyperlink" Target="https://pubmed.ncbi.nlm.nih.gov/18348296/" TargetMode="External"/><Relationship Id="rId10" Type="http://schemas.openxmlformats.org/officeDocument/2006/relationships/hyperlink" Target="https://pubmed.ncbi.nlm.nih.gov/15905036/" TargetMode="External"/><Relationship Id="rId19" Type="http://schemas.openxmlformats.org/officeDocument/2006/relationships/slide" Target="slide3.xml"/><Relationship Id="rId4" Type="http://schemas.openxmlformats.org/officeDocument/2006/relationships/hyperlink" Target="https://pubmed.ncbi.nlm.nih.gov/17617522/" TargetMode="External"/><Relationship Id="rId9" Type="http://schemas.openxmlformats.org/officeDocument/2006/relationships/hyperlink" Target="https://pubmed.ncbi.nlm.nih.gov/12648592/" TargetMode="External"/><Relationship Id="rId14" Type="http://schemas.openxmlformats.org/officeDocument/2006/relationships/hyperlink" Target="https://pubmed.ncbi.nlm.nih.gov/17425681/" TargetMode="External"/></Relationships>
</file>

<file path=ppt/slides/_rels/slide78.xml.rels><?xml version="1.0" encoding="UTF-8" standalone="yes"?>
<Relationships xmlns="http://schemas.openxmlformats.org/package/2006/relationships"><Relationship Id="rId8" Type="http://schemas.openxmlformats.org/officeDocument/2006/relationships/hyperlink" Target="https://pubmed.ncbi.nlm.nih.gov/10963636/" TargetMode="External"/><Relationship Id="rId13" Type="http://schemas.openxmlformats.org/officeDocument/2006/relationships/hyperlink" Target="https://pubmed.ncbi.nlm.nih.gov/9836481/" TargetMode="External"/><Relationship Id="rId18" Type="http://schemas.openxmlformats.org/officeDocument/2006/relationships/slide" Target="slide3.xml"/><Relationship Id="rId3" Type="http://schemas.openxmlformats.org/officeDocument/2006/relationships/hyperlink" Target="https://www.sign.ac.uk/media/1073/sign135_oct2018.pdf" TargetMode="External"/><Relationship Id="rId7" Type="http://schemas.openxmlformats.org/officeDocument/2006/relationships/hyperlink" Target="https://pubmed.ncbi.nlm.nih.gov/10623700/" TargetMode="External"/><Relationship Id="rId12" Type="http://schemas.openxmlformats.org/officeDocument/2006/relationships/hyperlink" Target="https://pubmed.ncbi.nlm.nih.gov/10219451/" TargetMode="External"/><Relationship Id="rId17" Type="http://schemas.openxmlformats.org/officeDocument/2006/relationships/hyperlink" Target="http://guidance.nice.org.uk/CG122" TargetMode="External"/><Relationship Id="rId2" Type="http://schemas.openxmlformats.org/officeDocument/2006/relationships/hyperlink" Target="http://www.nice.org.uk/TA091" TargetMode="External"/><Relationship Id="rId16" Type="http://schemas.openxmlformats.org/officeDocument/2006/relationships/hyperlink" Target="https://www.nice.org.uk/guidance/cg122" TargetMode="External"/><Relationship Id="rId1" Type="http://schemas.openxmlformats.org/officeDocument/2006/relationships/slideLayout" Target="../slideLayouts/slideLayout6.xml"/><Relationship Id="rId6" Type="http://schemas.openxmlformats.org/officeDocument/2006/relationships/hyperlink" Target="https://pubmed.ncbi.nlm.nih.gov/7494563/" TargetMode="External"/><Relationship Id="rId11" Type="http://schemas.openxmlformats.org/officeDocument/2006/relationships/hyperlink" Target="https://pubmed.ncbi.nlm.nih.gov/10892576/" TargetMode="External"/><Relationship Id="rId5" Type="http://schemas.openxmlformats.org/officeDocument/2006/relationships/hyperlink" Target="https://pubmed.ncbi.nlm.nih.gov/12241653/" TargetMode="External"/><Relationship Id="rId15" Type="http://schemas.openxmlformats.org/officeDocument/2006/relationships/hyperlink" Target="https://pubmed.ncbi.nlm.nih.gov/12860964/" TargetMode="External"/><Relationship Id="rId10" Type="http://schemas.openxmlformats.org/officeDocument/2006/relationships/hyperlink" Target="https://pubmed.ncbi.nlm.nih.gov/9378150/" TargetMode="External"/><Relationship Id="rId4" Type="http://schemas.openxmlformats.org/officeDocument/2006/relationships/hyperlink" Target="https://pubmed.ncbi.nlm.nih.gov/9843101/" TargetMode="External"/><Relationship Id="rId9" Type="http://schemas.openxmlformats.org/officeDocument/2006/relationships/hyperlink" Target="https://pubmed.ncbi.nlm.nih.gov/10793106/" TargetMode="External"/><Relationship Id="rId14" Type="http://schemas.openxmlformats.org/officeDocument/2006/relationships/hyperlink" Target="https://pubmed.ncbi.nlm.nih.gov/12953086/" TargetMode="External"/></Relationships>
</file>

<file path=ppt/slides/_rels/slide79.xml.rels><?xml version="1.0" encoding="UTF-8" standalone="yes"?>
<Relationships xmlns="http://schemas.openxmlformats.org/package/2006/relationships"><Relationship Id="rId8" Type="http://schemas.openxmlformats.org/officeDocument/2006/relationships/hyperlink" Target="https://pubmed.ncbi.nlm.nih.gov/31562800/" TargetMode="External"/><Relationship Id="rId3" Type="http://schemas.openxmlformats.org/officeDocument/2006/relationships/hyperlink" Target="https://pubmed.ncbi.nlm.nih.gov/22204725/" TargetMode="External"/><Relationship Id="rId7" Type="http://schemas.openxmlformats.org/officeDocument/2006/relationships/hyperlink" Target="https://pubmed.ncbi.nlm.nih.gov/31562799/" TargetMode="External"/><Relationship Id="rId2" Type="http://schemas.openxmlformats.org/officeDocument/2006/relationships/hyperlink" Target="https://pubmed.ncbi.nlm.nih.gov/22204724/" TargetMode="External"/><Relationship Id="rId1" Type="http://schemas.openxmlformats.org/officeDocument/2006/relationships/slideLayout" Target="../slideLayouts/slideLayout6.xml"/><Relationship Id="rId6" Type="http://schemas.openxmlformats.org/officeDocument/2006/relationships/hyperlink" Target="https://pubmed.ncbi.nlm.nih.gov/31851799/" TargetMode="External"/><Relationship Id="rId11" Type="http://schemas.openxmlformats.org/officeDocument/2006/relationships/slide" Target="slide3.xml"/><Relationship Id="rId5" Type="http://schemas.openxmlformats.org/officeDocument/2006/relationships/hyperlink" Target="https://pubmed.ncbi.nlm.nih.gov/31216226/" TargetMode="External"/><Relationship Id="rId10" Type="http://schemas.openxmlformats.org/officeDocument/2006/relationships/hyperlink" Target="https://pubmed.ncbi.nlm.nih.gov/37211045/" TargetMode="External"/><Relationship Id="rId4" Type="http://schemas.openxmlformats.org/officeDocument/2006/relationships/hyperlink" Target="https://pubmed.ncbi.nlm.nih.gov/26115797/" TargetMode="External"/><Relationship Id="rId9" Type="http://schemas.openxmlformats.org/officeDocument/2006/relationships/hyperlink" Target="https://pubmed.ncbi.nlm.nih.gov/36082969/"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slide" Target="slide3.xml"/><Relationship Id="rId4" Type="http://schemas.openxmlformats.org/officeDocument/2006/relationships/image" Target="../media/image6.png"/></Relationships>
</file>

<file path=ppt/slides/_rels/slide80.xml.rels><?xml version="1.0" encoding="UTF-8" standalone="yes"?>
<Relationships xmlns="http://schemas.openxmlformats.org/package/2006/relationships"><Relationship Id="rId3" Type="http://schemas.openxmlformats.org/officeDocument/2006/relationships/hyperlink" Target="https://pubmed.ncbi.nlm.nih.gov/31562800/" TargetMode="External"/><Relationship Id="rId7" Type="http://schemas.openxmlformats.org/officeDocument/2006/relationships/slide" Target="slide3.xml"/><Relationship Id="rId2" Type="http://schemas.openxmlformats.org/officeDocument/2006/relationships/hyperlink" Target="https://pubmed.ncbi.nlm.nih.gov/31851799/" TargetMode="External"/><Relationship Id="rId1" Type="http://schemas.openxmlformats.org/officeDocument/2006/relationships/slideLayout" Target="../slideLayouts/slideLayout6.xml"/><Relationship Id="rId6" Type="http://schemas.openxmlformats.org/officeDocument/2006/relationships/hyperlink" Target="https://pubmed.ncbi.nlm.nih.gov/30345884/" TargetMode="External"/><Relationship Id="rId5" Type="http://schemas.openxmlformats.org/officeDocument/2006/relationships/hyperlink" Target="https://pubmed.ncbi.nlm.nih.gov/31216226/" TargetMode="External"/><Relationship Id="rId4" Type="http://schemas.openxmlformats.org/officeDocument/2006/relationships/hyperlink" Target="https://pubmed.ncbi.nlm.nih.gov/31562799/" TargetMode="External"/></Relationships>
</file>

<file path=ppt/slides/_rels/slide8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hyperlink" Target="https://pubmed.ncbi.nlm.nih.gov/37708912/" TargetMode="External"/><Relationship Id="rId2" Type="http://schemas.openxmlformats.org/officeDocument/2006/relationships/hyperlink" Target="https://pubmed.ncbi.nlm.nih.gov/29342393/" TargetMode="External"/><Relationship Id="rId1" Type="http://schemas.openxmlformats.org/officeDocument/2006/relationships/slideLayout" Target="../slideLayouts/slideLayout6.xml"/><Relationship Id="rId4" Type="http://schemas.openxmlformats.org/officeDocument/2006/relationships/slide" Target="slide3.xml"/></Relationships>
</file>

<file path=ppt/slides/_rels/slide83.xml.rels><?xml version="1.0" encoding="UTF-8" standalone="yes"?>
<Relationships xmlns="http://schemas.openxmlformats.org/package/2006/relationships"><Relationship Id="rId8" Type="http://schemas.openxmlformats.org/officeDocument/2006/relationships/hyperlink" Target="https://pubmed.ncbi.nlm.nih.gov/12721242/" TargetMode="External"/><Relationship Id="rId13" Type="http://schemas.openxmlformats.org/officeDocument/2006/relationships/hyperlink" Target="https://pubmed.ncbi.nlm.nih.gov/17906207/" TargetMode="External"/><Relationship Id="rId3" Type="http://schemas.openxmlformats.org/officeDocument/2006/relationships/hyperlink" Target="https://pubmed.ncbi.nlm.nih.gov/10952126/" TargetMode="External"/><Relationship Id="rId7" Type="http://schemas.openxmlformats.org/officeDocument/2006/relationships/hyperlink" Target="https://pubmed.ncbi.nlm.nih.gov/16437527/" TargetMode="External"/><Relationship Id="rId12" Type="http://schemas.openxmlformats.org/officeDocument/2006/relationships/hyperlink" Target="https://pubmed.ncbi.nlm.nih.gov/16893642/" TargetMode="External"/><Relationship Id="rId2" Type="http://schemas.openxmlformats.org/officeDocument/2006/relationships/hyperlink" Target="https://www.canceraustralia.gov.au/publications-and-resources/cancer-australia-publications/clinical-practice-guidelines-management-women-epithelial-ovarian-cancer" TargetMode="External"/><Relationship Id="rId16" Type="http://schemas.openxmlformats.org/officeDocument/2006/relationships/slide" Target="slide3.xml"/><Relationship Id="rId1" Type="http://schemas.openxmlformats.org/officeDocument/2006/relationships/slideLayout" Target="../slideLayouts/slideLayout6.xml"/><Relationship Id="rId6" Type="http://schemas.openxmlformats.org/officeDocument/2006/relationships/hyperlink" Target="https://pubmed.ncbi.nlm.nih.gov/20937992/" TargetMode="External"/><Relationship Id="rId11" Type="http://schemas.openxmlformats.org/officeDocument/2006/relationships/hyperlink" Target="https://pubmed.ncbi.nlm.nih.gov/16394300/" TargetMode="External"/><Relationship Id="rId5" Type="http://schemas.openxmlformats.org/officeDocument/2006/relationships/hyperlink" Target="https://pubmed.ncbi.nlm.nih.gov/19767092/" TargetMode="External"/><Relationship Id="rId15" Type="http://schemas.openxmlformats.org/officeDocument/2006/relationships/hyperlink" Target="https://pubmed.ncbi.nlm.nih.gov/19446318/" TargetMode="External"/><Relationship Id="rId10" Type="http://schemas.openxmlformats.org/officeDocument/2006/relationships/hyperlink" Target="https://pubmed.ncbi.nlm.nih.gov/16336992/" TargetMode="External"/><Relationship Id="rId4" Type="http://schemas.openxmlformats.org/officeDocument/2006/relationships/hyperlink" Target="https://pubmed.ncbi.nlm.nih.gov/17698804/" TargetMode="External"/><Relationship Id="rId9" Type="http://schemas.openxmlformats.org/officeDocument/2006/relationships/hyperlink" Target="https://pubmed.ncbi.nlm.nih.gov/15928071/" TargetMode="External"/><Relationship Id="rId14" Type="http://schemas.openxmlformats.org/officeDocument/2006/relationships/hyperlink" Target="https://pubmed.ncbi.nlm.nih.gov/18509179/" TargetMode="External"/></Relationships>
</file>

<file path=ppt/slides/_rels/slide84.xml.rels><?xml version="1.0" encoding="UTF-8" standalone="yes"?>
<Relationships xmlns="http://schemas.openxmlformats.org/package/2006/relationships"><Relationship Id="rId8" Type="http://schemas.openxmlformats.org/officeDocument/2006/relationships/hyperlink" Target="https://pubmed.ncbi.nlm.nih.gov/19704064/" TargetMode="External"/><Relationship Id="rId3" Type="http://schemas.openxmlformats.org/officeDocument/2006/relationships/hyperlink" Target="https://pubmed.ncbi.nlm.nih.gov/22204725/" TargetMode="External"/><Relationship Id="rId7" Type="http://schemas.openxmlformats.org/officeDocument/2006/relationships/hyperlink" Target="https://pubmed.ncbi.nlm.nih.gov/19075271/" TargetMode="External"/><Relationship Id="rId12" Type="http://schemas.openxmlformats.org/officeDocument/2006/relationships/slide" Target="slide3.xml"/><Relationship Id="rId2" Type="http://schemas.openxmlformats.org/officeDocument/2006/relationships/hyperlink" Target="https://pubmed.ncbi.nlm.nih.gov/22204724/" TargetMode="External"/><Relationship Id="rId1" Type="http://schemas.openxmlformats.org/officeDocument/2006/relationships/slideLayout" Target="../slideLayouts/slideLayout6.xml"/><Relationship Id="rId6" Type="http://schemas.openxmlformats.org/officeDocument/2006/relationships/hyperlink" Target="https://pubmed.ncbi.nlm.nih.gov/20824860/" TargetMode="External"/><Relationship Id="rId11" Type="http://schemas.openxmlformats.org/officeDocument/2006/relationships/hyperlink" Target="https://pubmed.ncbi.nlm.nih.gov/20665885/" TargetMode="External"/><Relationship Id="rId5" Type="http://schemas.openxmlformats.org/officeDocument/2006/relationships/slide" Target="slide150.xml"/><Relationship Id="rId10" Type="http://schemas.openxmlformats.org/officeDocument/2006/relationships/hyperlink" Target="https://pubmed.ncbi.nlm.nih.gov/20466507/" TargetMode="External"/><Relationship Id="rId4" Type="http://schemas.openxmlformats.org/officeDocument/2006/relationships/hyperlink" Target="https://pubmed.ncbi.nlm.nih.gov/9209661/" TargetMode="External"/><Relationship Id="rId9" Type="http://schemas.openxmlformats.org/officeDocument/2006/relationships/hyperlink" Target="https://pubmed.ncbi.nlm.nih.gov/19917843/" TargetMode="External"/></Relationships>
</file>

<file path=ppt/slides/_rels/slide8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8" Type="http://schemas.openxmlformats.org/officeDocument/2006/relationships/hyperlink" Target="https://pubmed.ncbi.nlm.nih.gov/11454878/" TargetMode="External"/><Relationship Id="rId13" Type="http://schemas.openxmlformats.org/officeDocument/2006/relationships/hyperlink" Target="https://pubmed.ncbi.nlm.nih.gov/21543939/" TargetMode="External"/><Relationship Id="rId3" Type="http://schemas.openxmlformats.org/officeDocument/2006/relationships/hyperlink" Target="http://www.nice.org.uk/TA091" TargetMode="External"/><Relationship Id="rId7" Type="http://schemas.openxmlformats.org/officeDocument/2006/relationships/hyperlink" Target="https://pubmed.ncbi.nlm.nih.gov/12826431/" TargetMode="External"/><Relationship Id="rId12" Type="http://schemas.openxmlformats.org/officeDocument/2006/relationships/hyperlink" Target="https://pubmed.ncbi.nlm.nih.gov/21270624/" TargetMode="External"/><Relationship Id="rId2" Type="http://schemas.openxmlformats.org/officeDocument/2006/relationships/hyperlink" Target="https://www.sign.ac.uk/media/1073/sign135_oct2018.pdf" TargetMode="External"/><Relationship Id="rId1" Type="http://schemas.openxmlformats.org/officeDocument/2006/relationships/slideLayout" Target="../slideLayouts/slideLayout6.xml"/><Relationship Id="rId6" Type="http://schemas.openxmlformats.org/officeDocument/2006/relationships/hyperlink" Target="https://pubmed.ncbi.nlm.nih.gov/9196130/" TargetMode="External"/><Relationship Id="rId11" Type="http://schemas.openxmlformats.org/officeDocument/2006/relationships/hyperlink" Target="https://pubmed.ncbi.nlm.nih.gov/19097774/" TargetMode="External"/><Relationship Id="rId5" Type="http://schemas.openxmlformats.org/officeDocument/2006/relationships/hyperlink" Target="https://pubmed.ncbi.nlm.nih.gov/20238312/" TargetMode="External"/><Relationship Id="rId10" Type="http://schemas.openxmlformats.org/officeDocument/2006/relationships/hyperlink" Target="https://pubmed.ncbi.nlm.nih.gov/2713253/" TargetMode="External"/><Relationship Id="rId4" Type="http://schemas.openxmlformats.org/officeDocument/2006/relationships/hyperlink" Target="https://pubmed.ncbi.nlm.nih.gov/20888993/" TargetMode="External"/><Relationship Id="rId9" Type="http://schemas.openxmlformats.org/officeDocument/2006/relationships/hyperlink" Target="https://pubmed.ncbi.nlm.nih.gov/11870165/" TargetMode="External"/><Relationship Id="rId14" Type="http://schemas.openxmlformats.org/officeDocument/2006/relationships/slide" Target="slide3.xml"/></Relationships>
</file>

<file path=ppt/slides/_rels/slide87.xml.rels><?xml version="1.0" encoding="UTF-8" standalone="yes"?>
<Relationships xmlns="http://schemas.openxmlformats.org/package/2006/relationships"><Relationship Id="rId8" Type="http://schemas.openxmlformats.org/officeDocument/2006/relationships/hyperlink" Target="https://pubmed.ncbi.nlm.nih.gov/19515553/" TargetMode="External"/><Relationship Id="rId13" Type="http://schemas.openxmlformats.org/officeDocument/2006/relationships/hyperlink" Target="https://pubmed.ncbi.nlm.nih.gov/18425923/" TargetMode="External"/><Relationship Id="rId3" Type="http://schemas.openxmlformats.org/officeDocument/2006/relationships/hyperlink" Target="https://pubmed.ncbi.nlm.nih.gov/20238312/" TargetMode="External"/><Relationship Id="rId7" Type="http://schemas.openxmlformats.org/officeDocument/2006/relationships/hyperlink" Target="https://pubmed.ncbi.nlm.nih.gov/14679127/" TargetMode="External"/><Relationship Id="rId12" Type="http://schemas.openxmlformats.org/officeDocument/2006/relationships/hyperlink" Target="https://pubmed.ncbi.nlm.nih.gov/18591555/" TargetMode="External"/><Relationship Id="rId2" Type="http://schemas.openxmlformats.org/officeDocument/2006/relationships/hyperlink" Target="http://www.nice.org.uk/TA091" TargetMode="External"/><Relationship Id="rId1" Type="http://schemas.openxmlformats.org/officeDocument/2006/relationships/slideLayout" Target="../slideLayouts/slideLayout6.xml"/><Relationship Id="rId6" Type="http://schemas.openxmlformats.org/officeDocument/2006/relationships/hyperlink" Target="https://pubmed.ncbi.nlm.nih.gov/19446314/" TargetMode="External"/><Relationship Id="rId11" Type="http://schemas.openxmlformats.org/officeDocument/2006/relationships/hyperlink" Target="https://pubmed.ncbi.nlm.nih.gov/11886002/" TargetMode="External"/><Relationship Id="rId5" Type="http://schemas.openxmlformats.org/officeDocument/2006/relationships/hyperlink" Target="https://pubmed.ncbi.nlm.nih.gov/11454878/" TargetMode="External"/><Relationship Id="rId10" Type="http://schemas.openxmlformats.org/officeDocument/2006/relationships/hyperlink" Target="https://pubmed.ncbi.nlm.nih.gov/17602086/" TargetMode="External"/><Relationship Id="rId4" Type="http://schemas.openxmlformats.org/officeDocument/2006/relationships/hyperlink" Target="https://pubmed.ncbi.nlm.nih.gov/9196130/" TargetMode="External"/><Relationship Id="rId9" Type="http://schemas.openxmlformats.org/officeDocument/2006/relationships/hyperlink" Target="https://pubmed.ncbi.nlm.nih.gov/18281662/" TargetMode="External"/><Relationship Id="rId14" Type="http://schemas.openxmlformats.org/officeDocument/2006/relationships/slide" Target="slide3.xml"/></Relationships>
</file>

<file path=ppt/slides/_rels/slide88.xml.rels><?xml version="1.0" encoding="UTF-8" standalone="yes"?>
<Relationships xmlns="http://schemas.openxmlformats.org/package/2006/relationships"><Relationship Id="rId8" Type="http://schemas.openxmlformats.org/officeDocument/2006/relationships/hyperlink" Target="https://pubmed.ncbi.nlm.nih.gov/19515553/" TargetMode="External"/><Relationship Id="rId13" Type="http://schemas.openxmlformats.org/officeDocument/2006/relationships/hyperlink" Target="https://pubmed.ncbi.nlm.nih.gov/18425923/" TargetMode="External"/><Relationship Id="rId3" Type="http://schemas.openxmlformats.org/officeDocument/2006/relationships/hyperlink" Target="https://pubmed.ncbi.nlm.nih.gov/20238312/" TargetMode="External"/><Relationship Id="rId7" Type="http://schemas.openxmlformats.org/officeDocument/2006/relationships/hyperlink" Target="https://pubmed.ncbi.nlm.nih.gov/14679127/" TargetMode="External"/><Relationship Id="rId12" Type="http://schemas.openxmlformats.org/officeDocument/2006/relationships/hyperlink" Target="https://pubmed.ncbi.nlm.nih.gov/18591555/" TargetMode="External"/><Relationship Id="rId2" Type="http://schemas.openxmlformats.org/officeDocument/2006/relationships/hyperlink" Target="http://www.nice.org.uk/TA091" TargetMode="External"/><Relationship Id="rId1" Type="http://schemas.openxmlformats.org/officeDocument/2006/relationships/slideLayout" Target="../slideLayouts/slideLayout6.xml"/><Relationship Id="rId6" Type="http://schemas.openxmlformats.org/officeDocument/2006/relationships/hyperlink" Target="https://pubmed.ncbi.nlm.nih.gov/19446314/" TargetMode="External"/><Relationship Id="rId11" Type="http://schemas.openxmlformats.org/officeDocument/2006/relationships/hyperlink" Target="https://pubmed.ncbi.nlm.nih.gov/11886002/" TargetMode="External"/><Relationship Id="rId5" Type="http://schemas.openxmlformats.org/officeDocument/2006/relationships/hyperlink" Target="https://pubmed.ncbi.nlm.nih.gov/11454878/" TargetMode="External"/><Relationship Id="rId10" Type="http://schemas.openxmlformats.org/officeDocument/2006/relationships/hyperlink" Target="https://pubmed.ncbi.nlm.nih.gov/17602086/" TargetMode="External"/><Relationship Id="rId4" Type="http://schemas.openxmlformats.org/officeDocument/2006/relationships/hyperlink" Target="https://pubmed.ncbi.nlm.nih.gov/9196130/" TargetMode="External"/><Relationship Id="rId9" Type="http://schemas.openxmlformats.org/officeDocument/2006/relationships/hyperlink" Target="https://pubmed.ncbi.nlm.nih.gov/18281662/" TargetMode="External"/><Relationship Id="rId14" Type="http://schemas.openxmlformats.org/officeDocument/2006/relationships/slide" Target="slide3.xml"/></Relationships>
</file>

<file path=ppt/slides/_rels/slide89.xml.rels><?xml version="1.0" encoding="UTF-8" standalone="yes"?>
<Relationships xmlns="http://schemas.openxmlformats.org/package/2006/relationships"><Relationship Id="rId8" Type="http://schemas.openxmlformats.org/officeDocument/2006/relationships/hyperlink" Target="https://pubmed.ncbi.nlm.nih.gov/19515553/" TargetMode="External"/><Relationship Id="rId13" Type="http://schemas.openxmlformats.org/officeDocument/2006/relationships/hyperlink" Target="https://pubmed.ncbi.nlm.nih.gov/18425923/" TargetMode="External"/><Relationship Id="rId3" Type="http://schemas.openxmlformats.org/officeDocument/2006/relationships/hyperlink" Target="https://pubmed.ncbi.nlm.nih.gov/20238312/" TargetMode="External"/><Relationship Id="rId7" Type="http://schemas.openxmlformats.org/officeDocument/2006/relationships/hyperlink" Target="https://pubmed.ncbi.nlm.nih.gov/14679127/" TargetMode="External"/><Relationship Id="rId12" Type="http://schemas.openxmlformats.org/officeDocument/2006/relationships/hyperlink" Target="https://pubmed.ncbi.nlm.nih.gov/18591555/" TargetMode="External"/><Relationship Id="rId2" Type="http://schemas.openxmlformats.org/officeDocument/2006/relationships/hyperlink" Target="http://www.nice.org.uk/TA091" TargetMode="External"/><Relationship Id="rId1" Type="http://schemas.openxmlformats.org/officeDocument/2006/relationships/slideLayout" Target="../slideLayouts/slideLayout6.xml"/><Relationship Id="rId6" Type="http://schemas.openxmlformats.org/officeDocument/2006/relationships/hyperlink" Target="https://pubmed.ncbi.nlm.nih.gov/19446314/" TargetMode="External"/><Relationship Id="rId11" Type="http://schemas.openxmlformats.org/officeDocument/2006/relationships/hyperlink" Target="https://pubmed.ncbi.nlm.nih.gov/11886002/" TargetMode="External"/><Relationship Id="rId5" Type="http://schemas.openxmlformats.org/officeDocument/2006/relationships/hyperlink" Target="https://pubmed.ncbi.nlm.nih.gov/11454878/" TargetMode="External"/><Relationship Id="rId10" Type="http://schemas.openxmlformats.org/officeDocument/2006/relationships/hyperlink" Target="https://pubmed.ncbi.nlm.nih.gov/17602086/" TargetMode="External"/><Relationship Id="rId4" Type="http://schemas.openxmlformats.org/officeDocument/2006/relationships/hyperlink" Target="https://pubmed.ncbi.nlm.nih.gov/9196130/" TargetMode="External"/><Relationship Id="rId9" Type="http://schemas.openxmlformats.org/officeDocument/2006/relationships/hyperlink" Target="https://pubmed.ncbi.nlm.nih.gov/18281662/" TargetMode="External"/><Relationship Id="rId1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6.xml"/><Relationship Id="rId4" Type="http://schemas.openxmlformats.org/officeDocument/2006/relationships/slide" Target="slide3.xml"/></Relationships>
</file>

<file path=ppt/slides/_rels/slide9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pubmed.ncbi.nlm.nih.gov/24637997/" TargetMode="Externa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pubmed.ncbi.nlm.nih.gov/38055253/" TargetMode="Externa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8" Type="http://schemas.openxmlformats.org/officeDocument/2006/relationships/hyperlink" Target="https://pubmed.ncbi.nlm.nih.gov/28754483/" TargetMode="External"/><Relationship Id="rId3" Type="http://schemas.openxmlformats.org/officeDocument/2006/relationships/hyperlink" Target="https://pubmed.ncbi.nlm.nih.gov/24882434/" TargetMode="External"/><Relationship Id="rId7" Type="http://schemas.openxmlformats.org/officeDocument/2006/relationships/hyperlink" Target="https://pubmed.ncbi.nlm.nih.gov/27717299/" TargetMode="External"/><Relationship Id="rId2" Type="http://schemas.openxmlformats.org/officeDocument/2006/relationships/hyperlink" Target="https://pubmed.ncbi.nlm.nih.gov/22452356/" TargetMode="External"/><Relationship Id="rId1" Type="http://schemas.openxmlformats.org/officeDocument/2006/relationships/slideLayout" Target="../slideLayouts/slideLayout6.xml"/><Relationship Id="rId6" Type="http://schemas.openxmlformats.org/officeDocument/2006/relationships/hyperlink" Target="https://pubmed.ncbi.nlm.nih.gov/27908594/" TargetMode="External"/><Relationship Id="rId5" Type="http://schemas.openxmlformats.org/officeDocument/2006/relationships/hyperlink" Target="https://pubmed.ncbi.nlm.nih.gov/25481791/" TargetMode="External"/><Relationship Id="rId10" Type="http://schemas.openxmlformats.org/officeDocument/2006/relationships/slide" Target="slide3.xml"/><Relationship Id="rId4" Type="http://schemas.openxmlformats.org/officeDocument/2006/relationships/hyperlink" Target="https://pubmed.ncbi.nlm.nih.gov/27617661/" TargetMode="External"/><Relationship Id="rId9" Type="http://schemas.openxmlformats.org/officeDocument/2006/relationships/hyperlink" Target="https://pubmed.ncbi.nlm.nih.gov/28916367/" TargetMode="External"/></Relationships>
</file>

<file path=ppt/slides/_rels/slide95.xml.rels><?xml version="1.0" encoding="UTF-8" standalone="yes"?>
<Relationships xmlns="http://schemas.openxmlformats.org/package/2006/relationships"><Relationship Id="rId8" Type="http://schemas.openxmlformats.org/officeDocument/2006/relationships/hyperlink" Target="https://pubmed.ncbi.nlm.nih.gov/28754483/" TargetMode="External"/><Relationship Id="rId3" Type="http://schemas.openxmlformats.org/officeDocument/2006/relationships/hyperlink" Target="https://pubmed.ncbi.nlm.nih.gov/24882434/" TargetMode="External"/><Relationship Id="rId7" Type="http://schemas.openxmlformats.org/officeDocument/2006/relationships/hyperlink" Target="https://pubmed.ncbi.nlm.nih.gov/27717299/" TargetMode="External"/><Relationship Id="rId2" Type="http://schemas.openxmlformats.org/officeDocument/2006/relationships/hyperlink" Target="https://pubmed.ncbi.nlm.nih.gov/22452356/" TargetMode="External"/><Relationship Id="rId1" Type="http://schemas.openxmlformats.org/officeDocument/2006/relationships/slideLayout" Target="../slideLayouts/slideLayout6.xml"/><Relationship Id="rId6" Type="http://schemas.openxmlformats.org/officeDocument/2006/relationships/hyperlink" Target="https://pubmed.ncbi.nlm.nih.gov/27908594/" TargetMode="External"/><Relationship Id="rId5" Type="http://schemas.openxmlformats.org/officeDocument/2006/relationships/hyperlink" Target="https://pubmed.ncbi.nlm.nih.gov/25481791/" TargetMode="External"/><Relationship Id="rId10" Type="http://schemas.openxmlformats.org/officeDocument/2006/relationships/slide" Target="slide3.xml"/><Relationship Id="rId4" Type="http://schemas.openxmlformats.org/officeDocument/2006/relationships/hyperlink" Target="https://pubmed.ncbi.nlm.nih.gov/27617661/" TargetMode="External"/><Relationship Id="rId9" Type="http://schemas.openxmlformats.org/officeDocument/2006/relationships/hyperlink" Target="https://pubmed.ncbi.nlm.nih.gov/28916367/" TargetMode="External"/></Relationships>
</file>

<file path=ppt/slides/_rels/slide96.xml.rels><?xml version="1.0" encoding="UTF-8" standalone="yes"?>
<Relationships xmlns="http://schemas.openxmlformats.org/package/2006/relationships"><Relationship Id="rId8" Type="http://schemas.openxmlformats.org/officeDocument/2006/relationships/hyperlink" Target="https://pubmed.ncbi.nlm.nih.gov/28754483/" TargetMode="External"/><Relationship Id="rId3" Type="http://schemas.openxmlformats.org/officeDocument/2006/relationships/hyperlink" Target="https://pubmed.ncbi.nlm.nih.gov/24882434/" TargetMode="External"/><Relationship Id="rId7" Type="http://schemas.openxmlformats.org/officeDocument/2006/relationships/hyperlink" Target="https://pubmed.ncbi.nlm.nih.gov/27717299/" TargetMode="External"/><Relationship Id="rId2" Type="http://schemas.openxmlformats.org/officeDocument/2006/relationships/hyperlink" Target="https://pubmed.ncbi.nlm.nih.gov/22452356/" TargetMode="External"/><Relationship Id="rId1" Type="http://schemas.openxmlformats.org/officeDocument/2006/relationships/slideLayout" Target="../slideLayouts/slideLayout6.xml"/><Relationship Id="rId6" Type="http://schemas.openxmlformats.org/officeDocument/2006/relationships/hyperlink" Target="https://pubmed.ncbi.nlm.nih.gov/27908594/" TargetMode="External"/><Relationship Id="rId5" Type="http://schemas.openxmlformats.org/officeDocument/2006/relationships/hyperlink" Target="https://pubmed.ncbi.nlm.nih.gov/25481791/" TargetMode="External"/><Relationship Id="rId10" Type="http://schemas.openxmlformats.org/officeDocument/2006/relationships/slide" Target="slide3.xml"/><Relationship Id="rId4" Type="http://schemas.openxmlformats.org/officeDocument/2006/relationships/hyperlink" Target="https://pubmed.ncbi.nlm.nih.gov/27617661/" TargetMode="External"/><Relationship Id="rId9" Type="http://schemas.openxmlformats.org/officeDocument/2006/relationships/hyperlink" Target="https://pubmed.ncbi.nlm.nih.gov/28916367/" TargetMode="External"/></Relationships>
</file>

<file path=ppt/slides/_rels/slide97.xml.rels><?xml version="1.0" encoding="UTF-8" standalone="yes"?>
<Relationships xmlns="http://schemas.openxmlformats.org/package/2006/relationships"><Relationship Id="rId8" Type="http://schemas.openxmlformats.org/officeDocument/2006/relationships/hyperlink" Target="https://www.sign.ac.uk/media/1073/sign135_oct2018.pdf" TargetMode="External"/><Relationship Id="rId3" Type="http://schemas.openxmlformats.org/officeDocument/2006/relationships/hyperlink" Target="https://pubmed.ncbi.nlm.nih.gov/17009163/" TargetMode="External"/><Relationship Id="rId7" Type="http://schemas.openxmlformats.org/officeDocument/2006/relationships/hyperlink" Target="https://pubmed.ncbi.nlm.nih.gov/21270612/" TargetMode="External"/><Relationship Id="rId2" Type="http://schemas.openxmlformats.org/officeDocument/2006/relationships/hyperlink" Target="https://pubmed.ncbi.nlm.nih.gov/10618617/" TargetMode="External"/><Relationship Id="rId1" Type="http://schemas.openxmlformats.org/officeDocument/2006/relationships/slideLayout" Target="../slideLayouts/slideLayout6.xml"/><Relationship Id="rId6" Type="http://schemas.openxmlformats.org/officeDocument/2006/relationships/hyperlink" Target="https://pubmed.ncbi.nlm.nih.gov/18937969/" TargetMode="External"/><Relationship Id="rId5" Type="http://schemas.openxmlformats.org/officeDocument/2006/relationships/hyperlink" Target="https://pubmed.ncbi.nlm.nih.gov/20556785/" TargetMode="External"/><Relationship Id="rId10" Type="http://schemas.openxmlformats.org/officeDocument/2006/relationships/slide" Target="slide3.xml"/><Relationship Id="rId4" Type="http://schemas.openxmlformats.org/officeDocument/2006/relationships/hyperlink" Target="https://pubmed.ncbi.nlm.nih.gov/20734422/" TargetMode="External"/><Relationship Id="rId9" Type="http://schemas.openxmlformats.org/officeDocument/2006/relationships/hyperlink" Target="https://pubmed.ncbi.nlm.nih.gov/34874631/" TargetMode="External"/></Relationships>
</file>

<file path=ppt/slides/_rels/slide98.xml.rels><?xml version="1.0" encoding="UTF-8" standalone="yes"?>
<Relationships xmlns="http://schemas.openxmlformats.org/package/2006/relationships"><Relationship Id="rId8" Type="http://schemas.openxmlformats.org/officeDocument/2006/relationships/hyperlink" Target="https://www.sign.ac.uk/media/1073/sign135_oct2018.pdf" TargetMode="External"/><Relationship Id="rId3" Type="http://schemas.openxmlformats.org/officeDocument/2006/relationships/hyperlink" Target="https://pubmed.ncbi.nlm.nih.gov/17009163/" TargetMode="External"/><Relationship Id="rId7" Type="http://schemas.openxmlformats.org/officeDocument/2006/relationships/hyperlink" Target="https://pubmed.ncbi.nlm.nih.gov/21270612/" TargetMode="External"/><Relationship Id="rId2" Type="http://schemas.openxmlformats.org/officeDocument/2006/relationships/hyperlink" Target="https://pubmed.ncbi.nlm.nih.gov/10618617/" TargetMode="External"/><Relationship Id="rId1" Type="http://schemas.openxmlformats.org/officeDocument/2006/relationships/slideLayout" Target="../slideLayouts/slideLayout6.xml"/><Relationship Id="rId6" Type="http://schemas.openxmlformats.org/officeDocument/2006/relationships/hyperlink" Target="https://pubmed.ncbi.nlm.nih.gov/18937969/" TargetMode="External"/><Relationship Id="rId11" Type="http://schemas.openxmlformats.org/officeDocument/2006/relationships/slide" Target="slide3.xml"/><Relationship Id="rId5" Type="http://schemas.openxmlformats.org/officeDocument/2006/relationships/hyperlink" Target="https://pubmed.ncbi.nlm.nih.gov/20556785/" TargetMode="External"/><Relationship Id="rId10" Type="http://schemas.openxmlformats.org/officeDocument/2006/relationships/hyperlink" Target="https://pubmed.ncbi.nlm.nih.gov/34874631/" TargetMode="External"/><Relationship Id="rId4" Type="http://schemas.openxmlformats.org/officeDocument/2006/relationships/hyperlink" Target="https://pubmed.ncbi.nlm.nih.gov/20734422/" TargetMode="External"/><Relationship Id="rId9" Type="http://schemas.openxmlformats.org/officeDocument/2006/relationships/hyperlink" Target="https://pubmed.ncbi.nlm.nih.gov/33705695/" TargetMode="External"/></Relationships>
</file>

<file path=ppt/slides/_rels/slide99.xml.rels><?xml version="1.0" encoding="UTF-8" standalone="yes"?>
<Relationships xmlns="http://schemas.openxmlformats.org/package/2006/relationships"><Relationship Id="rId3" Type="http://schemas.openxmlformats.org/officeDocument/2006/relationships/hyperlink" Target="https://pubmed.ncbi.nlm.nih.gov/28190649/" TargetMode="External"/><Relationship Id="rId2" Type="http://schemas.openxmlformats.org/officeDocument/2006/relationships/hyperlink" Target="https://pubmed.ncbi.nlm.nih.gov/28334492/" TargetMode="External"/><Relationship Id="rId1" Type="http://schemas.openxmlformats.org/officeDocument/2006/relationships/slideLayout" Target="../slideLayouts/slideLayout6.xml"/><Relationship Id="rId5" Type="http://schemas.openxmlformats.org/officeDocument/2006/relationships/slide" Target="slide3.xml"/><Relationship Id="rId4" Type="http://schemas.openxmlformats.org/officeDocument/2006/relationships/hyperlink" Target="https://pubmed.ncbi.nlm.nih.gov/2812658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diagonal liegende Ecken abgeschnitten 2">
            <a:extLst>
              <a:ext uri="{FF2B5EF4-FFF2-40B4-BE49-F238E27FC236}">
                <a16:creationId xmlns:a16="http://schemas.microsoft.com/office/drawing/2014/main" id="{FCE358CF-BB63-A64B-33BB-F93A3A069F0F}"/>
              </a:ext>
            </a:extLst>
          </p:cNvPr>
          <p:cNvSpPr/>
          <p:nvPr/>
        </p:nvSpPr>
        <p:spPr>
          <a:xfrm>
            <a:off x="1919536" y="1196752"/>
            <a:ext cx="8370772" cy="4464496"/>
          </a:xfrm>
          <a:prstGeom prst="snip2DiagRect">
            <a:avLst/>
          </a:prstGeom>
          <a:solidFill>
            <a:srgbClr val="FFE3BD"/>
          </a:solidFill>
          <a:ln w="76200">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chemeClr val="tx1"/>
              </a:solidFill>
            </a:endParaRPr>
          </a:p>
        </p:txBody>
      </p:sp>
      <p:sp>
        <p:nvSpPr>
          <p:cNvPr id="6" name="Rechteck: obere Ecken abgerundet 5">
            <a:extLst>
              <a:ext uri="{FF2B5EF4-FFF2-40B4-BE49-F238E27FC236}">
                <a16:creationId xmlns:a16="http://schemas.microsoft.com/office/drawing/2014/main" id="{67C592BE-6958-75D7-18E4-8CD6F688587C}"/>
              </a:ext>
            </a:extLst>
          </p:cNvPr>
          <p:cNvSpPr/>
          <p:nvPr/>
        </p:nvSpPr>
        <p:spPr>
          <a:xfrm rot="16200000">
            <a:off x="6761640" y="531112"/>
            <a:ext cx="1693055" cy="5328592"/>
          </a:xfrm>
          <a:prstGeom prst="round2Same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vert="vert" rtlCol="0" anchor="ctr">
            <a:normAutofit/>
          </a:bodyPr>
          <a:lstStyle/>
          <a:p>
            <a:r>
              <a:rPr lang="de-DE" b="1" dirty="0">
                <a:solidFill>
                  <a:schemeClr val="tx1"/>
                </a:solidFill>
              </a:rPr>
              <a:t>S3-Leitlinie Diagnostik, Therapie und Nachsorge maligner Ovarialtumoren</a:t>
            </a:r>
          </a:p>
          <a:p>
            <a:endParaRPr lang="de-DE" dirty="0">
              <a:solidFill>
                <a:schemeClr val="tx1"/>
              </a:solidFill>
            </a:endParaRPr>
          </a:p>
          <a:p>
            <a:r>
              <a:rPr lang="de-DE" sz="1200" dirty="0">
                <a:solidFill>
                  <a:schemeClr val="tx1"/>
                </a:solidFill>
              </a:rPr>
              <a:t>Langversion 6.1 – Januar 2026</a:t>
            </a:r>
          </a:p>
          <a:p>
            <a:r>
              <a:rPr lang="de-DE" sz="1200" dirty="0">
                <a:solidFill>
                  <a:schemeClr val="tx1"/>
                </a:solidFill>
              </a:rPr>
              <a:t>AWMF-Registernummer: 032-035OL </a:t>
            </a:r>
          </a:p>
        </p:txBody>
      </p:sp>
    </p:spTree>
  </p:cSld>
  <p:clrMapOvr>
    <a:masterClrMapping/>
  </p:clrMapOvr>
  <mc:AlternateContent xmlns:mc="http://schemas.openxmlformats.org/markup-compatibility/2006" xmlns:p14="http://schemas.microsoft.com/office/powerpoint/2010/main">
    <mc:Choice Requires="p14">
      <p:transition spd="slow" p14:dur="2000" advTm="31005"/>
    </mc:Choice>
    <mc:Fallback xmlns="">
      <p:transition spd="slow" advTm="3100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C07464-CC17-FDEE-F6A0-0D41FE0FA2F9}"/>
              </a:ext>
            </a:extLst>
          </p:cNvPr>
          <p:cNvSpPr>
            <a:spLocks noGrp="1"/>
          </p:cNvSpPr>
          <p:nvPr>
            <p:ph type="title"/>
          </p:nvPr>
        </p:nvSpPr>
        <p:spPr/>
        <p:txBody>
          <a:bodyPr/>
          <a:lstStyle/>
          <a:p>
            <a:r>
              <a:rPr lang="de-DE" dirty="0"/>
              <a:t>Evidenzgradierung nach GRADE</a:t>
            </a:r>
          </a:p>
        </p:txBody>
      </p:sp>
      <p:graphicFrame>
        <p:nvGraphicFramePr>
          <p:cNvPr id="3" name="Tabelle 2">
            <a:extLst>
              <a:ext uri="{FF2B5EF4-FFF2-40B4-BE49-F238E27FC236}">
                <a16:creationId xmlns:a16="http://schemas.microsoft.com/office/drawing/2014/main" id="{ACC38EAB-906D-751D-BC68-BFAF147426B1}"/>
              </a:ext>
            </a:extLst>
          </p:cNvPr>
          <p:cNvGraphicFramePr>
            <a:graphicFrameLocks noGrp="1"/>
          </p:cNvGraphicFramePr>
          <p:nvPr>
            <p:extLst>
              <p:ext uri="{D42A27DB-BD31-4B8C-83A1-F6EECF244321}">
                <p14:modId xmlns:p14="http://schemas.microsoft.com/office/powerpoint/2010/main" val="2684522805"/>
              </p:ext>
            </p:extLst>
          </p:nvPr>
        </p:nvGraphicFramePr>
        <p:xfrm>
          <a:off x="407368" y="1628800"/>
          <a:ext cx="8496944" cy="4267200"/>
        </p:xfrm>
        <a:graphic>
          <a:graphicData uri="http://schemas.openxmlformats.org/drawingml/2006/table">
            <a:tbl>
              <a:tblPr>
                <a:tableStyleId>{2D5ABB26-0587-4C30-8999-92F81FD0307C}</a:tableStyleId>
              </a:tblPr>
              <a:tblGrid>
                <a:gridCol w="2323950">
                  <a:extLst>
                    <a:ext uri="{9D8B030D-6E8A-4147-A177-3AD203B41FA5}">
                      <a16:colId xmlns:a16="http://schemas.microsoft.com/office/drawing/2014/main" val="1450787176"/>
                    </a:ext>
                  </a:extLst>
                </a:gridCol>
                <a:gridCol w="4938395">
                  <a:extLst>
                    <a:ext uri="{9D8B030D-6E8A-4147-A177-3AD203B41FA5}">
                      <a16:colId xmlns:a16="http://schemas.microsoft.com/office/drawing/2014/main" val="3917050981"/>
                    </a:ext>
                  </a:extLst>
                </a:gridCol>
                <a:gridCol w="1234599">
                  <a:extLst>
                    <a:ext uri="{9D8B030D-6E8A-4147-A177-3AD203B41FA5}">
                      <a16:colId xmlns:a16="http://schemas.microsoft.com/office/drawing/2014/main" val="1529840385"/>
                    </a:ext>
                  </a:extLst>
                </a:gridCol>
              </a:tblGrid>
              <a:tr h="304800">
                <a:tc>
                  <a:txBody>
                    <a:bodyPr/>
                    <a:lstStyle/>
                    <a:p>
                      <a:r>
                        <a:rPr lang="de-DE" sz="1200" b="1" dirty="0">
                          <a:effectLst/>
                          <a:latin typeface="Lucida Sans" panose="020B0602030504020204" pitchFamily="34" charset="0"/>
                        </a:rPr>
                        <a:t>Sicherheit in die Evidenz</a:t>
                      </a:r>
                      <a:endParaRPr lang="de-DE" sz="1200" dirty="0">
                        <a:effectLst/>
                        <a:latin typeface="Lucida Sans" panose="020B0602030504020204" pitchFamily="34" charset="0"/>
                      </a:endParaRPr>
                    </a:p>
                  </a:txBody>
                  <a:tcPr marL="144000" marR="43543" marT="21771" marB="2177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BF66"/>
                    </a:solidFill>
                  </a:tcPr>
                </a:tc>
                <a:tc>
                  <a:txBody>
                    <a:bodyPr/>
                    <a:lstStyle/>
                    <a:p>
                      <a:r>
                        <a:rPr lang="de-DE" sz="1200" b="1" dirty="0">
                          <a:effectLst/>
                          <a:latin typeface="Lucida Sans" panose="020B0602030504020204" pitchFamily="34" charset="0"/>
                        </a:rPr>
                        <a:t>Beschreibung</a:t>
                      </a:r>
                      <a:endParaRPr lang="de-DE" sz="1200" dirty="0">
                        <a:effectLst/>
                        <a:latin typeface="Lucida Sans" panose="020B0602030504020204" pitchFamily="34" charset="0"/>
                      </a:endParaRPr>
                    </a:p>
                  </a:txBody>
                  <a:tcPr marL="144000" marR="43543" marT="21771" marB="2177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BF66"/>
                    </a:solidFill>
                  </a:tcPr>
                </a:tc>
                <a:tc>
                  <a:txBody>
                    <a:bodyPr/>
                    <a:lstStyle/>
                    <a:p>
                      <a:r>
                        <a:rPr lang="de-DE" sz="1200" b="1" dirty="0">
                          <a:effectLst/>
                          <a:latin typeface="Lucida Sans" panose="020B0602030504020204" pitchFamily="34" charset="0"/>
                        </a:rPr>
                        <a:t>Symbol</a:t>
                      </a:r>
                      <a:endParaRPr lang="de-DE" sz="1200" dirty="0">
                        <a:effectLst/>
                        <a:latin typeface="Lucida Sans" panose="020B0602030504020204" pitchFamily="34" charset="0"/>
                      </a:endParaRPr>
                    </a:p>
                  </a:txBody>
                  <a:tcPr marL="144000" marR="43543" marT="21771" marB="2177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BF66"/>
                    </a:solidFill>
                  </a:tcPr>
                </a:tc>
                <a:extLst>
                  <a:ext uri="{0D108BD9-81ED-4DB2-BD59-A6C34878D82A}">
                    <a16:rowId xmlns:a16="http://schemas.microsoft.com/office/drawing/2014/main" val="2606584364"/>
                  </a:ext>
                </a:extLst>
              </a:tr>
              <a:tr h="566057">
                <a:tc>
                  <a:txBody>
                    <a:bodyPr/>
                    <a:lstStyle/>
                    <a:p>
                      <a:r>
                        <a:rPr lang="de-DE" sz="1200" b="1" dirty="0">
                          <a:effectLst/>
                          <a:latin typeface="Lucida Sans" panose="020B0602030504020204" pitchFamily="34" charset="0"/>
                        </a:rPr>
                        <a:t>Hohe Sicherheit</a:t>
                      </a:r>
                      <a:endParaRPr lang="de-DE" sz="1200" dirty="0">
                        <a:effectLst/>
                        <a:latin typeface="Lucida Sans" panose="020B0602030504020204" pitchFamily="34" charset="0"/>
                      </a:endParaRPr>
                    </a:p>
                  </a:txBody>
                  <a:tcPr marL="144000" marR="43543" marT="21771" marB="2177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E3BD"/>
                    </a:solidFill>
                  </a:tcPr>
                </a:tc>
                <a:tc>
                  <a:txBody>
                    <a:bodyPr/>
                    <a:lstStyle/>
                    <a:p>
                      <a:r>
                        <a:rPr lang="de-DE" sz="1200" dirty="0">
                          <a:effectLst/>
                          <a:latin typeface="Lucida Sans" panose="020B0602030504020204" pitchFamily="34" charset="0"/>
                        </a:rPr>
                        <a:t>Wir sind sehr sicher, dass der wahre Effekt nahe bei dem Effektschätzer liegt.</a:t>
                      </a:r>
                    </a:p>
                  </a:txBody>
                  <a:tcPr marL="144000" marR="43543" marT="21771" marB="2177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E3BD"/>
                    </a:solidFill>
                  </a:tcPr>
                </a:tc>
                <a:tc>
                  <a:txBody>
                    <a:bodyPr/>
                    <a:lstStyle/>
                    <a:p>
                      <a:r>
                        <a:rPr lang="de-DE" sz="1200" dirty="0">
                          <a:effectLst/>
                          <a:latin typeface="Lucida Sans" panose="020B0602030504020204" pitchFamily="34" charset="0"/>
                        </a:rPr>
                        <a:t>⊕⊕⊕⊕  </a:t>
                      </a:r>
                    </a:p>
                  </a:txBody>
                  <a:tcPr marL="144000" marR="43543" marT="21771" marB="2177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228158119"/>
                  </a:ext>
                </a:extLst>
              </a:tr>
              <a:tr h="1480457">
                <a:tc>
                  <a:txBody>
                    <a:bodyPr/>
                    <a:lstStyle/>
                    <a:p>
                      <a:r>
                        <a:rPr lang="de-DE" sz="1200" b="1" dirty="0">
                          <a:effectLst/>
                          <a:latin typeface="Lucida Sans" panose="020B0602030504020204" pitchFamily="34" charset="0"/>
                        </a:rPr>
                        <a:t>Moderate Sicherheit</a:t>
                      </a:r>
                      <a:endParaRPr lang="de-DE" sz="1200" dirty="0">
                        <a:effectLst/>
                        <a:latin typeface="Lucida Sans" panose="020B0602030504020204" pitchFamily="34" charset="0"/>
                      </a:endParaRPr>
                    </a:p>
                  </a:txBody>
                  <a:tcPr marL="144000" marR="43543" marT="21771" marB="2177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E3BD"/>
                    </a:solidFill>
                  </a:tcPr>
                </a:tc>
                <a:tc>
                  <a:txBody>
                    <a:bodyPr/>
                    <a:lstStyle/>
                    <a:p>
                      <a:r>
                        <a:rPr lang="de-DE" sz="1200" dirty="0">
                          <a:effectLst/>
                          <a:latin typeface="Lucida Sans" panose="020B0602030504020204" pitchFamily="34" charset="0"/>
                        </a:rPr>
                        <a:t>Wir haben mäßig viel Vertrauen in den Effektschätzer: der wahre Effekt ist wahrscheinlich nahe bei dem Effektschätzer, aber es besteht die Möglichkeit, dass er relevant verschieden ist.</a:t>
                      </a:r>
                    </a:p>
                  </a:txBody>
                  <a:tcPr marL="144000" marR="43543" marT="21771" marB="2177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E3BD"/>
                    </a:solidFill>
                  </a:tcPr>
                </a:tc>
                <a:tc>
                  <a:txBody>
                    <a:bodyPr/>
                    <a:lstStyle/>
                    <a:p>
                      <a:r>
                        <a:rPr lang="de-DE" sz="1200">
                          <a:effectLst/>
                          <a:latin typeface="Lucida Sans" panose="020B0602030504020204" pitchFamily="34" charset="0"/>
                        </a:rPr>
                        <a:t>⊕⊕⊕⊖</a:t>
                      </a:r>
                    </a:p>
                  </a:txBody>
                  <a:tcPr marL="144000" marR="43543" marT="21771" marB="2177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1787097904"/>
                  </a:ext>
                </a:extLst>
              </a:tr>
              <a:tr h="957943">
                <a:tc>
                  <a:txBody>
                    <a:bodyPr/>
                    <a:lstStyle/>
                    <a:p>
                      <a:r>
                        <a:rPr lang="de-DE" sz="1200" b="1">
                          <a:effectLst/>
                          <a:latin typeface="Lucida Sans" panose="020B0602030504020204" pitchFamily="34" charset="0"/>
                        </a:rPr>
                        <a:t>Geringe Sicherheit</a:t>
                      </a:r>
                      <a:endParaRPr lang="de-DE" sz="1200">
                        <a:effectLst/>
                        <a:latin typeface="Lucida Sans" panose="020B0602030504020204" pitchFamily="34" charset="0"/>
                      </a:endParaRPr>
                    </a:p>
                  </a:txBody>
                  <a:tcPr marL="144000" marR="43543" marT="21771" marB="2177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E3BD"/>
                    </a:solidFill>
                  </a:tcPr>
                </a:tc>
                <a:tc>
                  <a:txBody>
                    <a:bodyPr/>
                    <a:lstStyle/>
                    <a:p>
                      <a:r>
                        <a:rPr lang="de-DE" sz="1200" dirty="0">
                          <a:effectLst/>
                          <a:latin typeface="Lucida Sans" panose="020B0602030504020204" pitchFamily="34" charset="0"/>
                        </a:rPr>
                        <a:t>Unser Vertrauen in den Effektschätzer ist begrenzt: Der wahre Effekt kann durchaus relevant verschieden vom Effektschätzer sein.</a:t>
                      </a:r>
                    </a:p>
                  </a:txBody>
                  <a:tcPr marL="144000" marR="43543" marT="21771" marB="2177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E3BD"/>
                    </a:solidFill>
                  </a:tcPr>
                </a:tc>
                <a:tc>
                  <a:txBody>
                    <a:bodyPr/>
                    <a:lstStyle/>
                    <a:p>
                      <a:r>
                        <a:rPr lang="de-DE" sz="1200">
                          <a:effectLst/>
                          <a:latin typeface="Lucida Sans" panose="020B0602030504020204" pitchFamily="34" charset="0"/>
                        </a:rPr>
                        <a:t>⊕⊕⊖⊖</a:t>
                      </a:r>
                    </a:p>
                  </a:txBody>
                  <a:tcPr marL="144000" marR="43543" marT="21771" marB="2177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4281752060"/>
                  </a:ext>
                </a:extLst>
              </a:tr>
              <a:tr h="957943">
                <a:tc>
                  <a:txBody>
                    <a:bodyPr/>
                    <a:lstStyle/>
                    <a:p>
                      <a:r>
                        <a:rPr lang="de-DE" sz="1200" b="1">
                          <a:effectLst/>
                          <a:latin typeface="Lucida Sans" panose="020B0602030504020204" pitchFamily="34" charset="0"/>
                        </a:rPr>
                        <a:t>Sehr geringe Sicherheit</a:t>
                      </a:r>
                      <a:endParaRPr lang="de-DE" sz="1200">
                        <a:effectLst/>
                        <a:latin typeface="Lucida Sans" panose="020B0602030504020204" pitchFamily="34" charset="0"/>
                      </a:endParaRPr>
                    </a:p>
                  </a:txBody>
                  <a:tcPr marL="144000" marR="43543" marT="21771" marB="2177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E3BD"/>
                    </a:solidFill>
                  </a:tcPr>
                </a:tc>
                <a:tc>
                  <a:txBody>
                    <a:bodyPr/>
                    <a:lstStyle/>
                    <a:p>
                      <a:r>
                        <a:rPr lang="de-DE" sz="1200" dirty="0">
                          <a:effectLst/>
                          <a:latin typeface="Lucida Sans" panose="020B0602030504020204" pitchFamily="34" charset="0"/>
                        </a:rPr>
                        <a:t>Wir haben nur sehr wenig Vertrauen in den Effektschätzer: Der wahre Effekt ist wahrscheinlich relevant verschieden vom Effektschätzer.</a:t>
                      </a:r>
                    </a:p>
                  </a:txBody>
                  <a:tcPr marL="144000" marR="43543" marT="21771" marB="2177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E3BD"/>
                    </a:solidFill>
                  </a:tcPr>
                </a:tc>
                <a:tc>
                  <a:txBody>
                    <a:bodyPr/>
                    <a:lstStyle/>
                    <a:p>
                      <a:r>
                        <a:rPr lang="de-DE" sz="1200" dirty="0">
                          <a:effectLst/>
                          <a:latin typeface="Lucida Sans" panose="020B0602030504020204" pitchFamily="34" charset="0"/>
                        </a:rPr>
                        <a:t>⊕⊖⊖⊖</a:t>
                      </a:r>
                    </a:p>
                  </a:txBody>
                  <a:tcPr marL="144000" marR="43543" marT="21771" marB="2177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2623702159"/>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extLst>
      <p:ext uri="{BB962C8B-B14F-4D97-AF65-F5344CB8AC3E}">
        <p14:creationId xmlns:p14="http://schemas.microsoft.com/office/powerpoint/2010/main" val="166297974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11: Nachsorge, Rehabilitation, Psychoonkologie</a:t>
            </a:r>
          </a:p>
          <a:p>
            <a:r>
              <a:rPr sz="1400"/>
              <a:t>Kapitel 11.1: Nachsorge und Rehabilitation</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10.1</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Patientinnen mit Ovarialkarzinom sollen über die Möglichkeiten rehabilitativer Maßnahmen sowie die Unterstützung durch die Sozialberatung informiert und nach individueller Abklärung des Bedarfs geeignete Maßnahmen angeboten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032-035OL-6.1-10.1-2024G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11: Nachsorge, Rehabilitation, Psychoonkologie</a:t>
            </a:r>
          </a:p>
          <a:p>
            <a:r>
              <a:rPr sz="1400"/>
              <a:t>Kapitel 11.1: Nachsorge und Rehabilitation</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10.2</a:t>
                      </a:r>
                    </a:p>
                  </a:txBody>
                  <a:tcPr anchor="ctr">
                    <a:solidFill>
                      <a:srgbClr val="F7BF66"/>
                    </a:solidFill>
                  </a:tcPr>
                </a:tc>
                <a:tc>
                  <a:txBody>
                    <a:bodyPr/>
                    <a:lstStyle/>
                    <a:p>
                      <a:pPr>
                        <a:defRPr sz="1000" b="1">
                          <a:solidFill>
                            <a:srgbClr val="000000"/>
                          </a:solidFill>
                          <a:latin typeface="Lucida Sans"/>
                        </a:defRPr>
                      </a:pPr>
                      <a:r>
                        <a:t>Konsensbasiertes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Ziele der Nachsorge sind die Erkennung und Behandlung therapieassoziierter Nebenwirkungen, das Angebot rehabilitativer Maßnahmen, die psychosoziale Betreuung und Reintegration, die Verbesserung der Lebensqualität und die Erkennung des Rezidivs bzw. der Progression der Erkrankung. </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032-035OL-6.1-10.2-2024G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11: Nachsorge, Rehabilitation, Psychoonkologie</a:t>
            </a:r>
          </a:p>
          <a:p>
            <a:r>
              <a:rPr sz="1400"/>
              <a:t>Kapitel 11.1: Nachsorge und Rehabilitation</a:t>
            </a:r>
          </a:p>
        </p:txBody>
      </p:sp>
      <p:graphicFrame>
        <p:nvGraphicFramePr>
          <p:cNvPr id="3" name="Table 2"/>
          <p:cNvGraphicFramePr>
            <a:graphicFrameLocks noGrp="1"/>
          </p:cNvGraphicFramePr>
          <p:nvPr/>
        </p:nvGraphicFramePr>
        <p:xfrm>
          <a:off x="360000" y="1890000"/>
          <a:ext cx="11520000" cy="108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10.3</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Auf Selbsthilfeorganisationen und Selbsthilfegruppen sollte hingewiesen und das entsprechende Informationsmaterial zur Verfügung gestellt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032-035OL-6.1-10.3-2024G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11: Nachsorge, Rehabilitation, Psychoonkologie</a:t>
            </a:r>
          </a:p>
          <a:p>
            <a:r>
              <a:rPr sz="1400"/>
              <a:t>Kapitel 11.1: Nachsorge und Rehabilitation</a:t>
            </a:r>
          </a:p>
        </p:txBody>
      </p:sp>
      <p:graphicFrame>
        <p:nvGraphicFramePr>
          <p:cNvPr id="3" name="Table 2"/>
          <p:cNvGraphicFramePr>
            <a:graphicFrameLocks noGrp="1"/>
          </p:cNvGraphicFramePr>
          <p:nvPr/>
        </p:nvGraphicFramePr>
        <p:xfrm>
          <a:off x="360000" y="1890000"/>
          <a:ext cx="11520000" cy="108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10.4</a:t>
                      </a:r>
                    </a:p>
                  </a:txBody>
                  <a:tcPr anchor="ctr">
                    <a:solidFill>
                      <a:srgbClr val="F7BF66"/>
                    </a:solidFill>
                  </a:tcPr>
                </a:tc>
                <a:tc>
                  <a:txBody>
                    <a:bodyPr/>
                    <a:lstStyle/>
                    <a:p>
                      <a:pPr>
                        <a:defRPr sz="1000" b="1">
                          <a:solidFill>
                            <a:srgbClr val="000000"/>
                          </a:solidFill>
                          <a:latin typeface="Lucida Sans"/>
                        </a:defRPr>
                      </a:pPr>
                      <a:r>
                        <a:t>Konsensbasiertes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Nachsorge sollte frühzeitig bereits während der Primärtherapie thematisiert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032-035OL-6.1-10.4-2024G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11: Nachsorge, Rehabilitation, Psychoonkologie</a:t>
            </a:r>
          </a:p>
          <a:p>
            <a:r>
              <a:rPr sz="1400"/>
              <a:t>Kapitel 11.1: Nachsorge und Rehabilitation</a:t>
            </a:r>
          </a:p>
        </p:txBody>
      </p:sp>
      <p:graphicFrame>
        <p:nvGraphicFramePr>
          <p:cNvPr id="3" name="Table 2"/>
          <p:cNvGraphicFramePr>
            <a:graphicFrameLocks noGrp="1"/>
          </p:cNvGraphicFramePr>
          <p:nvPr/>
        </p:nvGraphicFramePr>
        <p:xfrm>
          <a:off x="360000" y="1890000"/>
          <a:ext cx="11520000" cy="108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10.5</a:t>
                      </a:r>
                    </a:p>
                  </a:txBody>
                  <a:tcPr anchor="ctr">
                    <a:solidFill>
                      <a:srgbClr val="F7BF66"/>
                    </a:solidFill>
                  </a:tcPr>
                </a:tc>
                <a:tc>
                  <a:txBody>
                    <a:bodyPr/>
                    <a:lstStyle/>
                    <a:p>
                      <a:pPr>
                        <a:defRPr sz="1000" b="1">
                          <a:solidFill>
                            <a:srgbClr val="000000"/>
                          </a:solidFill>
                          <a:latin typeface="Lucida Sans"/>
                        </a:defRPr>
                      </a:pPr>
                      <a:r>
                        <a:t>Konsensbasiertes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Ziele und die Limitationen der jeweiligen Untersuchungsmethoden sollten mit der Patientin besprochen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032-035OL-6.1-10.5-2024G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11: Nachsorge, Rehabilitation, Psychoonkologie</a:t>
            </a:r>
          </a:p>
          <a:p>
            <a:r>
              <a:rPr sz="1400"/>
              <a:t>Kapitel 11.1: Nachsorge und Rehabilitation</a:t>
            </a:r>
          </a:p>
        </p:txBody>
      </p:sp>
      <p:graphicFrame>
        <p:nvGraphicFramePr>
          <p:cNvPr id="3" name="Table 2"/>
          <p:cNvGraphicFramePr>
            <a:graphicFrameLocks noGrp="1"/>
          </p:cNvGraphicFramePr>
          <p:nvPr/>
        </p:nvGraphicFramePr>
        <p:xfrm>
          <a:off x="360000" y="1890000"/>
          <a:ext cx="11520000" cy="108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10.6</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Ovarialkarzinompatientinnen sollen nach der Primärtherapie einer routinemäßigen Nachsorge zugeführt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032-035OL-6.1-10.6-2024G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11: Nachsorge, Rehabilitation, Psychoonkologie</a:t>
            </a:r>
          </a:p>
          <a:p>
            <a:r>
              <a:rPr sz="1400"/>
              <a:t>Kapitel 11.1: Nachsorge und Rehabilitation</a:t>
            </a:r>
          </a:p>
        </p:txBody>
      </p:sp>
      <p:graphicFrame>
        <p:nvGraphicFramePr>
          <p:cNvPr id="3" name="Table 2"/>
          <p:cNvGraphicFramePr>
            <a:graphicFrameLocks noGrp="1"/>
          </p:cNvGraphicFramePr>
          <p:nvPr/>
        </p:nvGraphicFramePr>
        <p:xfrm>
          <a:off x="360000" y="1890000"/>
          <a:ext cx="11520000" cy="108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10.7</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Nachsorge soll eine sorgfältige Anamnese-Erhebung, die körperliche Untersuchung inklusive gynäkologischer Spiegel- und Tastuntersuchung, die rektale Untersuchung und die Vaginalsonographie umfassen.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032-035OL-6.1-10.7-2024G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11: Nachsorge, Rehabilitation, Psychoonkologie</a:t>
            </a:r>
          </a:p>
          <a:p>
            <a:r>
              <a:rPr sz="1400"/>
              <a:t>Kapitel 11.1: Nachsorge und Rehabilitation</a:t>
            </a:r>
          </a:p>
        </p:txBody>
      </p:sp>
      <p:graphicFrame>
        <p:nvGraphicFramePr>
          <p:cNvPr id="3" name="Table 2"/>
          <p:cNvGraphicFramePr>
            <a:graphicFrameLocks noGrp="1"/>
          </p:cNvGraphicFramePr>
          <p:nvPr/>
        </p:nvGraphicFramePr>
        <p:xfrm>
          <a:off x="360000" y="1890000"/>
          <a:ext cx="11520000" cy="108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10.8</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routinemäßige apparative Diagnostik oder Markerbestimmung soll in der Nachsorge bei symptomfreier Patientin nicht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032-035OL-6.1-10.8-2024G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Aufgaben der Nachsorge-Sprechstunde</a:t>
            </a:r>
          </a:p>
        </p:txBody>
      </p:sp>
      <p:graphicFrame>
        <p:nvGraphicFramePr>
          <p:cNvPr id="3" name="Table 2"/>
          <p:cNvGraphicFramePr>
            <a:graphicFrameLocks noGrp="1"/>
          </p:cNvGraphicFramePr>
          <p:nvPr/>
        </p:nvGraphicFramePr>
        <p:xfrm>
          <a:off x="360000" y="1890000"/>
          <a:ext cx="11472000" cy="100"/>
        </p:xfrm>
        <a:graphic>
          <a:graphicData uri="http://schemas.openxmlformats.org/drawingml/2006/table">
            <a:tbl>
              <a:tblPr firstRow="1" bandRow="1">
                <a:tableStyleId>{5C22544A-7EE6-4342-B048-85BDC9FD1C3A}</a:tableStyleId>
              </a:tblPr>
              <a:tblGrid>
                <a:gridCol w="11472000">
                  <a:extLst>
                    <a:ext uri="{9D8B030D-6E8A-4147-A177-3AD203B41FA5}">
                      <a16:colId xmlns:a16="http://schemas.microsoft.com/office/drawing/2014/main" val="20000"/>
                    </a:ext>
                  </a:extLst>
                </a:gridCol>
              </a:tblGrid>
              <a:tr h="0">
                <a:tc>
                  <a:txBody>
                    <a:bodyPr/>
                    <a:lstStyle/>
                    <a:p>
                      <a:pPr algn="l">
                        <a:spcAft>
                          <a:spcPts val="500"/>
                        </a:spcAft>
                        <a:defRPr sz="900" b="0">
                          <a:solidFill>
                            <a:srgbClr val="000000"/>
                          </a:solidFill>
                          <a:latin typeface="Lucida Sans"/>
                        </a:defRPr>
                      </a:pPr>
                      <a:r>
                        <a:rPr sz="1000" b="1" i="0" u="none">
                          <a:solidFill>
                            <a:srgbClr val="000000"/>
                          </a:solidFill>
                        </a:rPr>
                        <a:t>Aufgaben der Nachsorge-Sprechstunde </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solidFill>
                            <a:srgbClr val="000000"/>
                          </a:solidFill>
                        </a:rPr>
                        <a:t>Erklärung und Aufarbeitung durchgeführter Behandlungen bezüglich Wirkung und Nebenwirkungen;</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solidFill>
                            <a:srgbClr val="000000"/>
                          </a:solidFill>
                        </a:rPr>
                        <a:t>Erkennung und Behandlung von postoperativen Komplikationen (z.B. Lymphödem) und Therapienebenwirkungen (u.a. Polyneuropathie, kognitive Störungen, Fatigue, funktionelle Darmbeschwerden);</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solidFill>
                            <a:srgbClr val="000000"/>
                          </a:solidFill>
                        </a:rPr>
                        <a:t>Adressierung von Hormonersatztherapien (prämenopausal) bzw. Diskussion der Behandlungsmöglichkeiten bei Wechseljahresbeschwerden. Bei fertilitätserhaltenden Therapien Frühstadien): Beratung zu Familienplanung;</a:t>
                      </a:r>
                    </a:p>
                  </a:txBody>
                  <a:tcP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0" i="0" u="none">
                          <a:solidFill>
                            <a:srgbClr val="000000"/>
                          </a:solidFill>
                        </a:rPr>
                        <a:t>Beratung zu Lifestyle-Fragen wie Ernährung, Sexualität und Bewegung und Sport, Gewicht, Nikotin, Alkohol;</a:t>
                      </a:r>
                    </a:p>
                  </a:txBody>
                  <a:tcPr>
                    <a:solidFill>
                      <a:srgbClr val="FCEACC"/>
                    </a:solidFill>
                  </a:tcPr>
                </a:tc>
                <a:extLst>
                  <a:ext uri="{0D108BD9-81ED-4DB2-BD59-A6C34878D82A}">
                    <a16:rowId xmlns:a16="http://schemas.microsoft.com/office/drawing/2014/main" val="10004"/>
                  </a:ext>
                </a:extLst>
              </a:tr>
              <a:tr h="0">
                <a:tc>
                  <a:txBody>
                    <a:bodyPr/>
                    <a:lstStyle/>
                    <a:p>
                      <a:pPr algn="l">
                        <a:spcAft>
                          <a:spcPts val="500"/>
                        </a:spcAft>
                        <a:defRPr sz="900" b="0">
                          <a:solidFill>
                            <a:srgbClr val="000000"/>
                          </a:solidFill>
                          <a:latin typeface="Lucida Sans"/>
                        </a:defRPr>
                      </a:pPr>
                      <a:r>
                        <a:rPr sz="1000" b="0" i="0" u="none">
                          <a:solidFill>
                            <a:srgbClr val="000000"/>
                          </a:solidFill>
                        </a:rPr>
                        <a:t>Sozialmedizinische Beratung und psychosozialer Support;</a:t>
                      </a:r>
                    </a:p>
                  </a:txBody>
                  <a:tcPr>
                    <a:solidFill>
                      <a:srgbClr val="FCEACC"/>
                    </a:solidFill>
                  </a:tcPr>
                </a:tc>
                <a:extLst>
                  <a:ext uri="{0D108BD9-81ED-4DB2-BD59-A6C34878D82A}">
                    <a16:rowId xmlns:a16="http://schemas.microsoft.com/office/drawing/2014/main" val="10005"/>
                  </a:ext>
                </a:extLst>
              </a:tr>
              <a:tr h="0">
                <a:tc>
                  <a:txBody>
                    <a:bodyPr/>
                    <a:lstStyle/>
                    <a:p>
                      <a:pPr algn="l">
                        <a:spcAft>
                          <a:spcPts val="500"/>
                        </a:spcAft>
                        <a:defRPr sz="900" b="0">
                          <a:solidFill>
                            <a:srgbClr val="000000"/>
                          </a:solidFill>
                          <a:latin typeface="Lucida Sans"/>
                        </a:defRPr>
                      </a:pPr>
                      <a:r>
                        <a:rPr sz="1000" b="0" i="0" u="none">
                          <a:solidFill>
                            <a:srgbClr val="000000"/>
                          </a:solidFill>
                        </a:rPr>
                        <a:t>Motivation zur Kontaktaufnahme mit Selbsthilfegruppen;</a:t>
                      </a:r>
                    </a:p>
                  </a:txBody>
                  <a:tcPr>
                    <a:solidFill>
                      <a:srgbClr val="FCEACC"/>
                    </a:solidFill>
                  </a:tcPr>
                </a:tc>
                <a:extLst>
                  <a:ext uri="{0D108BD9-81ED-4DB2-BD59-A6C34878D82A}">
                    <a16:rowId xmlns:a16="http://schemas.microsoft.com/office/drawing/2014/main" val="10006"/>
                  </a:ext>
                </a:extLst>
              </a:tr>
              <a:tr h="0">
                <a:tc>
                  <a:txBody>
                    <a:bodyPr/>
                    <a:lstStyle/>
                    <a:p>
                      <a:pPr algn="l">
                        <a:spcAft>
                          <a:spcPts val="500"/>
                        </a:spcAft>
                        <a:defRPr sz="900" b="0">
                          <a:solidFill>
                            <a:srgbClr val="000000"/>
                          </a:solidFill>
                          <a:latin typeface="Lucida Sans"/>
                        </a:defRPr>
                      </a:pPr>
                      <a:r>
                        <a:rPr sz="1000" b="0" i="0" u="none">
                          <a:solidFill>
                            <a:srgbClr val="000000"/>
                          </a:solidFill>
                        </a:rPr>
                        <a:t>Nebenwirkungsmanagement und Therapiemonitoring bei Erhaltungstherapien;</a:t>
                      </a:r>
                    </a:p>
                  </a:txBody>
                  <a:tcPr>
                    <a:solidFill>
                      <a:srgbClr val="FCEACC"/>
                    </a:solidFill>
                  </a:tcPr>
                </a:tc>
                <a:extLst>
                  <a:ext uri="{0D108BD9-81ED-4DB2-BD59-A6C34878D82A}">
                    <a16:rowId xmlns:a16="http://schemas.microsoft.com/office/drawing/2014/main" val="10007"/>
                  </a:ext>
                </a:extLst>
              </a:tr>
              <a:tr h="0">
                <a:tc>
                  <a:txBody>
                    <a:bodyPr/>
                    <a:lstStyle/>
                    <a:p>
                      <a:pPr algn="l">
                        <a:spcAft>
                          <a:spcPts val="500"/>
                        </a:spcAft>
                        <a:defRPr sz="900" b="0">
                          <a:solidFill>
                            <a:srgbClr val="000000"/>
                          </a:solidFill>
                          <a:latin typeface="Lucida Sans"/>
                        </a:defRPr>
                      </a:pPr>
                      <a:r>
                        <a:rPr sz="1000" b="0" i="0" u="none">
                          <a:solidFill>
                            <a:srgbClr val="000000"/>
                          </a:solidFill>
                        </a:rPr>
                        <a:t>Die Erkennung und Behandlung von kardiovaskulären Erkrankungen/Kardiotoxizität (Herzinsuffizienz, Hypertonie);</a:t>
                      </a:r>
                    </a:p>
                  </a:txBody>
                  <a:tcPr>
                    <a:solidFill>
                      <a:srgbClr val="FCEACC"/>
                    </a:solidFill>
                  </a:tcPr>
                </a:tc>
                <a:extLst>
                  <a:ext uri="{0D108BD9-81ED-4DB2-BD59-A6C34878D82A}">
                    <a16:rowId xmlns:a16="http://schemas.microsoft.com/office/drawing/2014/main" val="10008"/>
                  </a:ext>
                </a:extLst>
              </a:tr>
              <a:tr h="0">
                <a:tc>
                  <a:txBody>
                    <a:bodyPr/>
                    <a:lstStyle/>
                    <a:p>
                      <a:pPr algn="l">
                        <a:spcAft>
                          <a:spcPts val="500"/>
                        </a:spcAft>
                        <a:defRPr sz="900" b="0">
                          <a:solidFill>
                            <a:srgbClr val="000000"/>
                          </a:solidFill>
                          <a:latin typeface="Lucida Sans"/>
                        </a:defRPr>
                      </a:pPr>
                      <a:r>
                        <a:rPr sz="1000" b="0" i="0" u="none">
                          <a:solidFill>
                            <a:srgbClr val="000000"/>
                          </a:solidFill>
                        </a:rPr>
                        <a:t>Erkennung und Behandlung und Prävention von ossären Folgen der Therapie (Osteopenie, Osteoporose, Knochenschmerzen);</a:t>
                      </a:r>
                    </a:p>
                  </a:txBody>
                  <a:tcPr>
                    <a:solidFill>
                      <a:srgbClr val="FCEACC"/>
                    </a:solidFill>
                  </a:tcPr>
                </a:tc>
                <a:extLst>
                  <a:ext uri="{0D108BD9-81ED-4DB2-BD59-A6C34878D82A}">
                    <a16:rowId xmlns:a16="http://schemas.microsoft.com/office/drawing/2014/main" val="10009"/>
                  </a:ext>
                </a:extLst>
              </a:tr>
              <a:tr h="0">
                <a:tc>
                  <a:txBody>
                    <a:bodyPr/>
                    <a:lstStyle/>
                    <a:p>
                      <a:pPr algn="l">
                        <a:spcAft>
                          <a:spcPts val="500"/>
                        </a:spcAft>
                        <a:defRPr sz="900" b="0">
                          <a:solidFill>
                            <a:srgbClr val="000000"/>
                          </a:solidFill>
                          <a:latin typeface="Lucida Sans"/>
                        </a:defRPr>
                      </a:pPr>
                      <a:r>
                        <a:rPr sz="1000" b="0" i="0" u="none">
                          <a:solidFill>
                            <a:srgbClr val="000000"/>
                          </a:solidFill>
                        </a:rPr>
                        <a:t>Erkennung von Rezidiven;</a:t>
                      </a:r>
                    </a:p>
                  </a:txBody>
                  <a:tcPr>
                    <a:solidFill>
                      <a:srgbClr val="FCEACC"/>
                    </a:solidFill>
                  </a:tcPr>
                </a:tc>
                <a:extLst>
                  <a:ext uri="{0D108BD9-81ED-4DB2-BD59-A6C34878D82A}">
                    <a16:rowId xmlns:a16="http://schemas.microsoft.com/office/drawing/2014/main" val="10010"/>
                  </a:ext>
                </a:extLst>
              </a:tr>
              <a:tr h="0">
                <a:tc>
                  <a:txBody>
                    <a:bodyPr/>
                    <a:lstStyle/>
                    <a:p>
                      <a:pPr algn="l">
                        <a:spcAft>
                          <a:spcPts val="500"/>
                        </a:spcAft>
                        <a:defRPr sz="900" b="0">
                          <a:solidFill>
                            <a:srgbClr val="000000"/>
                          </a:solidFill>
                          <a:latin typeface="Lucida Sans"/>
                        </a:defRPr>
                      </a:pPr>
                      <a:r>
                        <a:rPr sz="1000" b="0" i="0" u="none">
                          <a:solidFill>
                            <a:srgbClr val="000000"/>
                          </a:solidFill>
                        </a:rPr>
                        <a:t>Erkennung von Zweitmalignomen (cave: genetisches Risiko (BRCA.Formenkreis, Chemotherapie));</a:t>
                      </a:r>
                    </a:p>
                  </a:txBody>
                  <a:tcPr>
                    <a:solidFill>
                      <a:srgbClr val="FCEACC"/>
                    </a:solidFill>
                  </a:tcPr>
                </a:tc>
                <a:extLst>
                  <a:ext uri="{0D108BD9-81ED-4DB2-BD59-A6C34878D82A}">
                    <a16:rowId xmlns:a16="http://schemas.microsoft.com/office/drawing/2014/main" val="10011"/>
                  </a:ext>
                </a:extLst>
              </a:tr>
              <a:tr h="0">
                <a:tc>
                  <a:txBody>
                    <a:bodyPr/>
                    <a:lstStyle/>
                    <a:p>
                      <a:pPr algn="l">
                        <a:spcAft>
                          <a:spcPts val="500"/>
                        </a:spcAft>
                        <a:defRPr sz="900" b="0">
                          <a:solidFill>
                            <a:srgbClr val="000000"/>
                          </a:solidFill>
                          <a:latin typeface="Lucida Sans"/>
                        </a:defRPr>
                      </a:pPr>
                      <a:r>
                        <a:rPr sz="1000" b="0" i="0" u="none">
                          <a:solidFill>
                            <a:srgbClr val="000000"/>
                          </a:solidFill>
                        </a:rPr>
                        <a:t>Motivation zur Inanspruchnahme von Vorsorgeuntersuchungen (Kolonkarzinom, Mammakarzinom, malignes Melanom);</a:t>
                      </a:r>
                    </a:p>
                  </a:txBody>
                  <a:tcPr>
                    <a:solidFill>
                      <a:srgbClr val="FCEACC"/>
                    </a:solidFill>
                  </a:tcPr>
                </a:tc>
                <a:extLst>
                  <a:ext uri="{0D108BD9-81ED-4DB2-BD59-A6C34878D82A}">
                    <a16:rowId xmlns:a16="http://schemas.microsoft.com/office/drawing/2014/main" val="10012"/>
                  </a:ext>
                </a:extLst>
              </a:tr>
              <a:tr h="0">
                <a:tc>
                  <a:txBody>
                    <a:bodyPr/>
                    <a:lstStyle/>
                    <a:p>
                      <a:pPr algn="l">
                        <a:spcAft>
                          <a:spcPts val="500"/>
                        </a:spcAft>
                        <a:defRPr sz="900" b="0">
                          <a:solidFill>
                            <a:srgbClr val="000000"/>
                          </a:solidFill>
                          <a:latin typeface="Lucida Sans"/>
                        </a:defRPr>
                      </a:pPr>
                      <a:r>
                        <a:rPr sz="1000" b="0" i="0" u="none">
                          <a:solidFill>
                            <a:srgbClr val="000000"/>
                          </a:solidFill>
                        </a:rPr>
                        <a:t>Genetische Beratung (wenn noch nicht primär erfolgt);</a:t>
                      </a:r>
                    </a:p>
                  </a:txBody>
                  <a:tcPr>
                    <a:solidFill>
                      <a:srgbClr val="FCEACC"/>
                    </a:solidFill>
                  </a:tcPr>
                </a:tc>
                <a:extLst>
                  <a:ext uri="{0D108BD9-81ED-4DB2-BD59-A6C34878D82A}">
                    <a16:rowId xmlns:a16="http://schemas.microsoft.com/office/drawing/2014/main" val="10013"/>
                  </a:ext>
                </a:extLst>
              </a:tr>
              <a:tr h="0">
                <a:tc>
                  <a:txBody>
                    <a:bodyPr/>
                    <a:lstStyle/>
                    <a:p>
                      <a:pPr algn="l">
                        <a:spcAft>
                          <a:spcPts val="500"/>
                        </a:spcAft>
                        <a:defRPr sz="900" b="0">
                          <a:solidFill>
                            <a:srgbClr val="000000"/>
                          </a:solidFill>
                          <a:latin typeface="Lucida Sans"/>
                        </a:defRPr>
                      </a:pPr>
                      <a:r>
                        <a:rPr sz="1000" b="0" i="0" u="none">
                          <a:solidFill>
                            <a:srgbClr val="000000"/>
                          </a:solidFill>
                        </a:rPr>
                        <a:t>Einleitung von Maßnahmen zur Verbesserung des körperlichen und psychischen Zustandes und damit der Lebensqualität (Psychoonkologische Angebote, Physiotherapie, Rehabilitation, Ernährungsberatung);</a:t>
                      </a:r>
                    </a:p>
                  </a:txBody>
                  <a:tcPr>
                    <a:solidFill>
                      <a:srgbClr val="FCEACC"/>
                    </a:solidFill>
                  </a:tcPr>
                </a:tc>
                <a:extLst>
                  <a:ext uri="{0D108BD9-81ED-4DB2-BD59-A6C34878D82A}">
                    <a16:rowId xmlns:a16="http://schemas.microsoft.com/office/drawing/2014/main" val="10014"/>
                  </a:ext>
                </a:extLst>
              </a:tr>
              <a:tr h="0">
                <a:tc>
                  <a:txBody>
                    <a:bodyPr/>
                    <a:lstStyle/>
                    <a:p>
                      <a:pPr algn="l">
                        <a:spcAft>
                          <a:spcPts val="500"/>
                        </a:spcAft>
                        <a:defRPr sz="900" b="0">
                          <a:solidFill>
                            <a:srgbClr val="000000"/>
                          </a:solidFill>
                          <a:latin typeface="Lucida Sans"/>
                        </a:defRPr>
                      </a:pPr>
                      <a:r>
                        <a:rPr sz="1000" b="0" i="0" u="none">
                          <a:solidFill>
                            <a:srgbClr val="000000"/>
                          </a:solidFill>
                        </a:rPr>
                        <a:t>Psychologischer bzw. psychoonkologischer Support (Empfehlung systematisches Screening auf psychische Belastungen, z.B. mittels HADS oder Distressthermometer);</a:t>
                      </a:r>
                    </a:p>
                  </a:txBody>
                  <a:tcPr>
                    <a:solidFill>
                      <a:srgbClr val="FCEACC"/>
                    </a:solidFill>
                  </a:tcPr>
                </a:tc>
                <a:extLst>
                  <a:ext uri="{0D108BD9-81ED-4DB2-BD59-A6C34878D82A}">
                    <a16:rowId xmlns:a16="http://schemas.microsoft.com/office/drawing/2014/main" val="10015"/>
                  </a:ext>
                </a:extLst>
              </a:tr>
              <a:tr h="0">
                <a:tc>
                  <a:txBody>
                    <a:bodyPr/>
                    <a:lstStyle/>
                    <a:p>
                      <a:pPr algn="l">
                        <a:spcAft>
                          <a:spcPts val="500"/>
                        </a:spcAft>
                        <a:defRPr sz="900" b="0">
                          <a:solidFill>
                            <a:srgbClr val="000000"/>
                          </a:solidFill>
                          <a:latin typeface="Lucida Sans"/>
                        </a:defRPr>
                      </a:pPr>
                      <a:r>
                        <a:rPr sz="1000" b="0" i="0" u="none">
                          <a:solidFill>
                            <a:srgbClr val="000000"/>
                          </a:solidFill>
                        </a:rPr>
                        <a:t>Die (kommunikative) Koordination der versorgenden Akteure und Organisation Im Gesundheitswesen rund um die Patientin;</a:t>
                      </a:r>
                    </a:p>
                  </a:txBody>
                  <a:tcPr>
                    <a:solidFill>
                      <a:srgbClr val="FCEACC"/>
                    </a:solidFill>
                  </a:tcPr>
                </a:tc>
                <a:extLst>
                  <a:ext uri="{0D108BD9-81ED-4DB2-BD59-A6C34878D82A}">
                    <a16:rowId xmlns:a16="http://schemas.microsoft.com/office/drawing/2014/main" val="10016"/>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Nachsorgeplan</a:t>
            </a:r>
          </a:p>
        </p:txBody>
      </p:sp>
      <p:graphicFrame>
        <p:nvGraphicFramePr>
          <p:cNvPr id="3" name="Table 2"/>
          <p:cNvGraphicFramePr>
            <a:graphicFrameLocks noGrp="1"/>
          </p:cNvGraphicFramePr>
          <p:nvPr/>
        </p:nvGraphicFramePr>
        <p:xfrm>
          <a:off x="360000" y="1890000"/>
          <a:ext cx="11472000" cy="100"/>
        </p:xfrm>
        <a:graphic>
          <a:graphicData uri="http://schemas.openxmlformats.org/drawingml/2006/table">
            <a:tbl>
              <a:tblPr firstRow="1" bandRow="1">
                <a:tableStyleId>{5C22544A-7EE6-4342-B048-85BDC9FD1C3A}</a:tableStyleId>
              </a:tblPr>
              <a:tblGrid>
                <a:gridCol w="1912000">
                  <a:extLst>
                    <a:ext uri="{9D8B030D-6E8A-4147-A177-3AD203B41FA5}">
                      <a16:colId xmlns:a16="http://schemas.microsoft.com/office/drawing/2014/main" val="20000"/>
                    </a:ext>
                  </a:extLst>
                </a:gridCol>
                <a:gridCol w="1912000">
                  <a:extLst>
                    <a:ext uri="{9D8B030D-6E8A-4147-A177-3AD203B41FA5}">
                      <a16:colId xmlns:a16="http://schemas.microsoft.com/office/drawing/2014/main" val="20001"/>
                    </a:ext>
                  </a:extLst>
                </a:gridCol>
                <a:gridCol w="1912000">
                  <a:extLst>
                    <a:ext uri="{9D8B030D-6E8A-4147-A177-3AD203B41FA5}">
                      <a16:colId xmlns:a16="http://schemas.microsoft.com/office/drawing/2014/main" val="20002"/>
                    </a:ext>
                  </a:extLst>
                </a:gridCol>
                <a:gridCol w="1912000">
                  <a:extLst>
                    <a:ext uri="{9D8B030D-6E8A-4147-A177-3AD203B41FA5}">
                      <a16:colId xmlns:a16="http://schemas.microsoft.com/office/drawing/2014/main" val="20003"/>
                    </a:ext>
                  </a:extLst>
                </a:gridCol>
                <a:gridCol w="1912000">
                  <a:extLst>
                    <a:ext uri="{9D8B030D-6E8A-4147-A177-3AD203B41FA5}">
                      <a16:colId xmlns:a16="http://schemas.microsoft.com/office/drawing/2014/main" val="20004"/>
                    </a:ext>
                  </a:extLst>
                </a:gridCol>
                <a:gridCol w="1912000">
                  <a:extLst>
                    <a:ext uri="{9D8B030D-6E8A-4147-A177-3AD203B41FA5}">
                      <a16:colId xmlns:a16="http://schemas.microsoft.com/office/drawing/2014/main" val="20005"/>
                    </a:ext>
                  </a:extLst>
                </a:gridCol>
              </a:tblGrid>
              <a:tr h="0">
                <a:tc>
                  <a:txBody>
                    <a:bodyPr/>
                    <a:lstStyle/>
                    <a:p>
                      <a:pPr algn="l">
                        <a:spcAft>
                          <a:spcPts val="500"/>
                        </a:spcAft>
                        <a:defRPr sz="900" b="0">
                          <a:solidFill>
                            <a:srgbClr val="000000"/>
                          </a:solidFill>
                          <a:latin typeface="Lucida Sans"/>
                        </a:defRPr>
                      </a:pPr>
                      <a:r>
                        <a:rPr sz="1000" b="1" i="0" u="none">
                          <a:solidFill>
                            <a:srgbClr val="000000"/>
                          </a:solidFill>
                        </a:rPr>
                        <a:t>Maßnahme</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Nachsorge nach Abschluss der Therapie</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Nachsorge nach Rezidivtherapie</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„Survivorship-Programm“ nach 5 Jahren</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Zusätzlich: Therapie-monitoring bei Erhaltungstherapien</a:t>
                      </a:r>
                    </a:p>
                  </a:txBody>
                  <a:tcPr>
                    <a:solidFill>
                      <a:srgbClr val="F7BF66"/>
                    </a:solidFill>
                  </a:tcPr>
                </a:tc>
                <a:tc>
                  <a:txBody>
                    <a:bodyPr/>
                    <a:lstStyle/>
                    <a:p>
                      <a:pPr>
                        <a:defRPr sz="900" b="0">
                          <a:solidFill>
                            <a:srgbClr val="000000"/>
                          </a:solidFill>
                          <a:latin typeface="Lucida Sans"/>
                        </a:defRPr>
                      </a:pPr>
                      <a:endParaRPr/>
                    </a:p>
                  </a:txBody>
                  <a:tcPr anchor="ct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1" i="0" u="none">
                          <a:solidFill>
                            <a:srgbClr val="000000"/>
                          </a:solidFill>
                        </a:rPr>
                        <a:t>1.-3. Jahr</a:t>
                      </a:r>
                    </a:p>
                  </a:txBody>
                  <a:tcPr>
                    <a:solidFill>
                      <a:srgbClr val="FCEACC"/>
                    </a:solidFill>
                  </a:tcPr>
                </a:tc>
                <a:tc>
                  <a:txBody>
                    <a:bodyPr/>
                    <a:lstStyle/>
                    <a:p>
                      <a:pPr algn="l">
                        <a:spcAft>
                          <a:spcPts val="500"/>
                        </a:spcAft>
                        <a:defRPr sz="900" b="0">
                          <a:solidFill>
                            <a:srgbClr val="000000"/>
                          </a:solidFill>
                          <a:latin typeface="Lucida Sans"/>
                        </a:defRPr>
                      </a:pPr>
                      <a:r>
                        <a:rPr sz="1000" b="1" i="0" u="none">
                          <a:solidFill>
                            <a:srgbClr val="000000"/>
                          </a:solidFill>
                        </a:rPr>
                        <a:t>4.-5. Jahr</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solidFill>
                            <a:srgbClr val="000000"/>
                          </a:solidFill>
                        </a:rPr>
                        <a:t>Anamnese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Alle 3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Alle 6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Alle 3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Halbjährlich bis jährlich</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Alle 3 Monate</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solidFill>
                            <a:srgbClr val="000000"/>
                          </a:solidFill>
                        </a:rPr>
                        <a:t>Allg. körperliche Untersuchung</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Alle 3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Alle 6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Alle 3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Halbjährlich bis jährlich</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Alle 3 Monate</a:t>
                      </a:r>
                    </a:p>
                  </a:txBody>
                  <a:tcP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0" i="0" u="none">
                          <a:solidFill>
                            <a:srgbClr val="000000"/>
                          </a:solidFill>
                        </a:rPr>
                        <a:t>Gynäkologische Untersuchung</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Alle 3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Alle 6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Alle 3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Halbjährlich bis jährlich</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Alle 3 Monate</a:t>
                      </a:r>
                    </a:p>
                  </a:txBody>
                  <a:tcPr>
                    <a:solidFill>
                      <a:srgbClr val="FCEACC"/>
                    </a:solidFill>
                  </a:tcPr>
                </a:tc>
                <a:extLst>
                  <a:ext uri="{0D108BD9-81ED-4DB2-BD59-A6C34878D82A}">
                    <a16:rowId xmlns:a16="http://schemas.microsoft.com/office/drawing/2014/main" val="10004"/>
                  </a:ext>
                </a:extLst>
              </a:tr>
              <a:tr h="0">
                <a:tc>
                  <a:txBody>
                    <a:bodyPr/>
                    <a:lstStyle/>
                    <a:p>
                      <a:pPr algn="l">
                        <a:spcAft>
                          <a:spcPts val="500"/>
                        </a:spcAft>
                        <a:defRPr sz="900" b="0">
                          <a:solidFill>
                            <a:srgbClr val="000000"/>
                          </a:solidFill>
                          <a:latin typeface="Lucida Sans"/>
                        </a:defRPr>
                      </a:pPr>
                      <a:r>
                        <a:rPr sz="1000" b="0" i="0" u="none">
                          <a:solidFill>
                            <a:srgbClr val="000000"/>
                          </a:solidFill>
                        </a:rPr>
                        <a:t>Vaginalsonographie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Alle 3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Alle 6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Alle 3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Halbjährlich bis jährlich</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Alle 3 Monate</a:t>
                      </a:r>
                    </a:p>
                  </a:txBody>
                  <a:tcPr>
                    <a:solidFill>
                      <a:srgbClr val="FCEACC"/>
                    </a:solidFill>
                  </a:tcPr>
                </a:tc>
                <a:extLst>
                  <a:ext uri="{0D108BD9-81ED-4DB2-BD59-A6C34878D82A}">
                    <a16:rowId xmlns:a16="http://schemas.microsoft.com/office/drawing/2014/main" val="10005"/>
                  </a:ext>
                </a:extLst>
              </a:tr>
              <a:tr h="0">
                <a:tc>
                  <a:txBody>
                    <a:bodyPr/>
                    <a:lstStyle/>
                    <a:p>
                      <a:pPr algn="l">
                        <a:spcAft>
                          <a:spcPts val="500"/>
                        </a:spcAft>
                        <a:defRPr sz="900" b="0">
                          <a:solidFill>
                            <a:srgbClr val="000000"/>
                          </a:solidFill>
                          <a:latin typeface="Lucida Sans"/>
                        </a:defRPr>
                      </a:pPr>
                      <a:r>
                        <a:rPr sz="1000" b="0" i="0" u="none">
                          <a:solidFill>
                            <a:srgbClr val="000000"/>
                          </a:solidFill>
                        </a:rPr>
                        <a:t>Orientierende Abdominale Sonographie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Alle 3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Alle 6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Alle 3 Monate und bei Symptomen bzw. bei V.a. Rezidiv</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Halbjährlich bis jährlich</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Alle 3 Monate</a:t>
                      </a:r>
                    </a:p>
                  </a:txBody>
                  <a:tcPr>
                    <a:solidFill>
                      <a:srgbClr val="FCEACC"/>
                    </a:solidFill>
                  </a:tcPr>
                </a:tc>
                <a:extLst>
                  <a:ext uri="{0D108BD9-81ED-4DB2-BD59-A6C34878D82A}">
                    <a16:rowId xmlns:a16="http://schemas.microsoft.com/office/drawing/2014/main" val="10006"/>
                  </a:ext>
                </a:extLst>
              </a:tr>
              <a:tr h="0">
                <a:tc>
                  <a:txBody>
                    <a:bodyPr/>
                    <a:lstStyle/>
                    <a:p>
                      <a:pPr algn="l">
                        <a:spcAft>
                          <a:spcPts val="500"/>
                        </a:spcAft>
                        <a:defRPr sz="900" b="0">
                          <a:solidFill>
                            <a:srgbClr val="000000"/>
                          </a:solidFill>
                          <a:latin typeface="Lucida Sans"/>
                        </a:defRPr>
                      </a:pPr>
                      <a:r>
                        <a:rPr sz="1000" b="0" i="0" u="none">
                          <a:solidFill>
                            <a:srgbClr val="000000"/>
                          </a:solidFill>
                        </a:rPr>
                        <a:t>CT/MRT, ggf. PET-CT oder PET-MRT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Bei V.a. Rezidiv</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Bei V.a. Rezidiv</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Bei Symptomen bzw. bei V.a. Rezidiv</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Alle 3-6 Monate, bei Symptomen bzw. bei V.a. Rezidiv/ Progression</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7"/>
                  </a:ext>
                </a:extLst>
              </a:tr>
              <a:tr h="0">
                <a:tc>
                  <a:txBody>
                    <a:bodyPr/>
                    <a:lstStyle/>
                    <a:p>
                      <a:pPr algn="l">
                        <a:spcAft>
                          <a:spcPts val="500"/>
                        </a:spcAft>
                        <a:defRPr sz="900" b="0">
                          <a:solidFill>
                            <a:srgbClr val="000000"/>
                          </a:solidFill>
                          <a:latin typeface="Lucida Sans"/>
                        </a:defRPr>
                      </a:pPr>
                      <a:r>
                        <a:rPr sz="1000" b="0" i="0" u="none">
                          <a:solidFill>
                            <a:srgbClr val="000000"/>
                          </a:solidFill>
                        </a:rPr>
                        <a:t>Tumormarker</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Kein routinemäßiger Einsatz</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Bei Symptomen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Bei klinischer Indikation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Alle 3 Monate</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8"/>
                  </a:ext>
                </a:extLst>
              </a:tr>
              <a:tr h="0">
                <a:tc>
                  <a:txBody>
                    <a:bodyPr/>
                    <a:lstStyle/>
                    <a:p>
                      <a:pPr algn="l">
                        <a:spcAft>
                          <a:spcPts val="500"/>
                        </a:spcAft>
                        <a:defRPr sz="900" b="0">
                          <a:solidFill>
                            <a:srgbClr val="000000"/>
                          </a:solidFill>
                          <a:latin typeface="Lucida Sans"/>
                        </a:defRPr>
                      </a:pPr>
                      <a:r>
                        <a:rPr sz="1000" b="0" i="0" u="none">
                          <a:solidFill>
                            <a:srgbClr val="000000"/>
                          </a:solidFill>
                        </a:rPr>
                        <a:t>Labor</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Bei klinischer Indikation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Bei Symptomen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Bei klinischer Indikation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entsprechend den Empfehlungen der spez. Erhaltungstherapie</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9"/>
                  </a:ext>
                </a:extLst>
              </a:tr>
              <a:tr h="0">
                <a:tc>
                  <a:txBody>
                    <a:bodyPr/>
                    <a:lstStyle/>
                    <a:p>
                      <a:pPr algn="l">
                        <a:spcAft>
                          <a:spcPts val="500"/>
                        </a:spcAft>
                        <a:defRPr sz="900" b="0">
                          <a:solidFill>
                            <a:srgbClr val="000000"/>
                          </a:solidFill>
                          <a:latin typeface="Lucida Sans"/>
                        </a:defRPr>
                      </a:pPr>
                      <a:r>
                        <a:rPr sz="1000" b="0" i="0" u="none">
                          <a:solidFill>
                            <a:srgbClr val="000000"/>
                          </a:solidFill>
                        </a:rPr>
                        <a:t>Mammadianostik*</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zweijährlich</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zweijährlich</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zweijährlich</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zweijährlich</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10"/>
                  </a:ext>
                </a:extLst>
              </a:tr>
              <a:tr h="0">
                <a:tc>
                  <a:txBody>
                    <a:bodyPr/>
                    <a:lstStyle/>
                    <a:p>
                      <a:pPr algn="l">
                        <a:spcAft>
                          <a:spcPts val="500"/>
                        </a:spcAft>
                        <a:defRPr sz="900" b="0">
                          <a:solidFill>
                            <a:srgbClr val="000000"/>
                          </a:solidFill>
                          <a:latin typeface="Lucida Sans"/>
                        </a:defRPr>
                      </a:pPr>
                      <a:r>
                        <a:rPr sz="1000" b="0" i="0" u="none">
                          <a:solidFill>
                            <a:srgbClr val="000000"/>
                          </a:solidFill>
                        </a:rPr>
                        <a:t>*Mammadiagnostik: </a:t>
                      </a:r>
                      <a:r>
                        <a:rPr sz="1000" b="0" i="0" u="none"/>
                        <a:t>Bei Z.n. Mammakarzinom entsprechend der AGO-Leitlinie Mammakarzinom Bei genetischer Belastung entsprechend den Empfehlungen in der AGO-Leitlinie Mammakarzinom. Bei fehlender Risikobelastung allgemeine Empfehlungen zur Vorsorge/Screening Bezüglich der Mammadiagnostik ist eine individuelle und kritische Nutzen-Risiko-Abwägung mit der Patientin zu besprechen. **Alle Untersuchungen beziehen sich auf asymptomatische Patientinnen.</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11"/>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rPr dirty="0" err="1"/>
              <a:t>Beteiligte</a:t>
            </a:r>
            <a:r>
              <a:rPr dirty="0"/>
              <a:t> </a:t>
            </a:r>
            <a:r>
              <a:rPr dirty="0" err="1"/>
              <a:t>Fachgesellschaften</a:t>
            </a:r>
            <a:r>
              <a:rPr dirty="0"/>
              <a:t> und </a:t>
            </a:r>
            <a:r>
              <a:rPr dirty="0" err="1"/>
              <a:t>Organisationen</a:t>
            </a:r>
            <a:endParaRPr dirty="0"/>
          </a:p>
        </p:txBody>
      </p:sp>
      <p:graphicFrame>
        <p:nvGraphicFramePr>
          <p:cNvPr id="3" name="Table 2"/>
          <p:cNvGraphicFramePr>
            <a:graphicFrameLocks noGrp="1"/>
          </p:cNvGraphicFramePr>
          <p:nvPr>
            <p:extLst>
              <p:ext uri="{D42A27DB-BD31-4B8C-83A1-F6EECF244321}">
                <p14:modId xmlns:p14="http://schemas.microsoft.com/office/powerpoint/2010/main" val="832483288"/>
              </p:ext>
            </p:extLst>
          </p:nvPr>
        </p:nvGraphicFramePr>
        <p:xfrm>
          <a:off x="415200" y="1788400"/>
          <a:ext cx="11472000" cy="10477500"/>
        </p:xfrm>
        <a:graphic>
          <a:graphicData uri="http://schemas.openxmlformats.org/drawingml/2006/table">
            <a:tbl>
              <a:tblPr firstRow="1" bandRow="1">
                <a:tableStyleId>{5C22544A-7EE6-4342-B048-85BDC9FD1C3A}</a:tableStyleId>
              </a:tblPr>
              <a:tblGrid>
                <a:gridCol w="5736000">
                  <a:extLst>
                    <a:ext uri="{9D8B030D-6E8A-4147-A177-3AD203B41FA5}">
                      <a16:colId xmlns:a16="http://schemas.microsoft.com/office/drawing/2014/main" val="20000"/>
                    </a:ext>
                  </a:extLst>
                </a:gridCol>
                <a:gridCol w="5736000">
                  <a:extLst>
                    <a:ext uri="{9D8B030D-6E8A-4147-A177-3AD203B41FA5}">
                      <a16:colId xmlns:a16="http://schemas.microsoft.com/office/drawing/2014/main" val="20001"/>
                    </a:ext>
                  </a:extLst>
                </a:gridCol>
              </a:tblGrid>
              <a:tr h="0">
                <a:tc>
                  <a:txBody>
                    <a:bodyPr/>
                    <a:lstStyle/>
                    <a:p>
                      <a:pPr algn="l">
                        <a:spcAft>
                          <a:spcPts val="500"/>
                        </a:spcAft>
                        <a:defRPr sz="900" b="0">
                          <a:solidFill>
                            <a:srgbClr val="000000"/>
                          </a:solidFill>
                          <a:latin typeface="Lucida Sans"/>
                        </a:defRPr>
                      </a:pPr>
                      <a:r>
                        <a:rPr sz="1000" b="0" i="0" u="none" dirty="0" err="1"/>
                        <a:t>Beteiligte</a:t>
                      </a:r>
                      <a:r>
                        <a:rPr sz="1000" b="0" i="0" u="none" dirty="0"/>
                        <a:t> </a:t>
                      </a:r>
                      <a:r>
                        <a:rPr sz="1000" b="0" i="0" u="none" dirty="0" err="1"/>
                        <a:t>Fachgesellschaften</a:t>
                      </a:r>
                      <a:r>
                        <a:rPr sz="1000" b="0" i="0" u="none" dirty="0"/>
                        <a:t> und </a:t>
                      </a:r>
                      <a:r>
                        <a:rPr sz="1000" b="0" i="0" u="none" dirty="0" err="1"/>
                        <a:t>Organisationen</a:t>
                      </a:r>
                      <a:endParaRPr sz="1000" b="0" i="0" u="none" dirty="0"/>
                    </a:p>
                  </a:txBody>
                  <a:tcPr>
                    <a:solidFill>
                      <a:srgbClr val="F7BF66"/>
                    </a:solidFill>
                  </a:tcPr>
                </a:tc>
                <a:tc>
                  <a:txBody>
                    <a:bodyPr/>
                    <a:lstStyle/>
                    <a:p>
                      <a:pPr algn="l">
                        <a:spcAft>
                          <a:spcPts val="500"/>
                        </a:spcAft>
                        <a:defRPr sz="900" b="0">
                          <a:solidFill>
                            <a:srgbClr val="000000"/>
                          </a:solidFill>
                          <a:latin typeface="Lucida Sans"/>
                        </a:defRPr>
                      </a:pPr>
                      <a:r>
                        <a:rPr sz="1000" b="0" i="0" u="none"/>
                        <a:t>Mandatsträger</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t>AGO-Studiengruppe</a:t>
                      </a:r>
                    </a:p>
                  </a:txBody>
                  <a:tcPr>
                    <a:solidFill>
                      <a:srgbClr val="FCEACC"/>
                    </a:solidFill>
                  </a:tcPr>
                </a:tc>
                <a:tc>
                  <a:txBody>
                    <a:bodyPr/>
                    <a:lstStyle/>
                    <a:p>
                      <a:pPr algn="l">
                        <a:spcAft>
                          <a:spcPts val="500"/>
                        </a:spcAft>
                        <a:defRPr sz="900" b="0">
                          <a:solidFill>
                            <a:srgbClr val="000000"/>
                          </a:solidFill>
                          <a:latin typeface="Lucida Sans"/>
                        </a:defRPr>
                      </a:pPr>
                      <a:r>
                        <a:rPr sz="1000" b="0" i="0" u="none"/>
                        <a:t>Prof. Dr. Barbara Schmalfeldt</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t>Arbeitsgemeinschaft für Gynäkologische Onkologie Österreich (AGO AT)</a:t>
                      </a:r>
                    </a:p>
                  </a:txBody>
                  <a:tcPr>
                    <a:solidFill>
                      <a:srgbClr val="FCEACC"/>
                    </a:solidFill>
                  </a:tcPr>
                </a:tc>
                <a:tc>
                  <a:txBody>
                    <a:bodyPr/>
                    <a:lstStyle/>
                    <a:p>
                      <a:pPr algn="l">
                        <a:spcAft>
                          <a:spcPts val="500"/>
                        </a:spcAft>
                        <a:defRPr sz="900" b="0">
                          <a:solidFill>
                            <a:srgbClr val="000000"/>
                          </a:solidFill>
                          <a:latin typeface="Lucida Sans"/>
                        </a:defRPr>
                      </a:pPr>
                      <a:r>
                        <a:rPr sz="1000" b="0" i="0" u="none"/>
                        <a:t>Prof. Dr. Edgar Petru</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t>Arbeitsgemeinschaft für Psychoonkologie in der DKG (PSO)</a:t>
                      </a:r>
                    </a:p>
                  </a:txBody>
                  <a:tcPr>
                    <a:solidFill>
                      <a:srgbClr val="FCEACC"/>
                    </a:solidFill>
                  </a:tcPr>
                </a:tc>
                <a:tc>
                  <a:txBody>
                    <a:bodyPr/>
                    <a:lstStyle/>
                    <a:p>
                      <a:pPr algn="l">
                        <a:spcAft>
                          <a:spcPts val="500"/>
                        </a:spcAft>
                        <a:defRPr sz="900" b="0">
                          <a:solidFill>
                            <a:srgbClr val="000000"/>
                          </a:solidFill>
                          <a:latin typeface="Lucida Sans"/>
                        </a:defRPr>
                      </a:pPr>
                      <a:r>
                        <a:rPr sz="1000" b="0" i="0" u="none"/>
                        <a:t>Prof. Dr. Joachim Weis</a:t>
                      </a:r>
                    </a:p>
                  </a:txBody>
                  <a:tcP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0" i="0" u="none"/>
                        <a:t>Arbeitsgemeinschaft Gynäkologische Onkologie Arbeitsgruppe</a:t>
                      </a:r>
                    </a:p>
                  </a:txBody>
                  <a:tcPr>
                    <a:solidFill>
                      <a:srgbClr val="FCEACC"/>
                    </a:solidFill>
                  </a:tcPr>
                </a:tc>
                <a:tc>
                  <a:txBody>
                    <a:bodyPr/>
                    <a:lstStyle/>
                    <a:p>
                      <a:pPr algn="l">
                        <a:spcAft>
                          <a:spcPts val="500"/>
                        </a:spcAft>
                        <a:defRPr sz="900" b="0">
                          <a:solidFill>
                            <a:srgbClr val="000000"/>
                          </a:solidFill>
                          <a:latin typeface="Lucida Sans"/>
                        </a:defRPr>
                      </a:pPr>
                      <a:r>
                        <a:rPr sz="1000" b="0" i="0" u="none"/>
                        <a:t>Prof. Dr. Annette Hasenburg</a:t>
                      </a:r>
                    </a:p>
                  </a:txBody>
                  <a:tcPr>
                    <a:solidFill>
                      <a:srgbClr val="FCEACC"/>
                    </a:solidFill>
                  </a:tcPr>
                </a:tc>
                <a:extLst>
                  <a:ext uri="{0D108BD9-81ED-4DB2-BD59-A6C34878D82A}">
                    <a16:rowId xmlns:a16="http://schemas.microsoft.com/office/drawing/2014/main" val="10004"/>
                  </a:ext>
                </a:extLst>
              </a:tr>
              <a:tr h="0">
                <a:tc>
                  <a:txBody>
                    <a:bodyPr/>
                    <a:lstStyle/>
                    <a:p>
                      <a:pPr algn="l">
                        <a:spcAft>
                          <a:spcPts val="500"/>
                        </a:spcAft>
                        <a:defRPr sz="900" b="0">
                          <a:solidFill>
                            <a:srgbClr val="000000"/>
                          </a:solidFill>
                          <a:latin typeface="Lucida Sans"/>
                        </a:defRPr>
                      </a:pPr>
                      <a:r>
                        <a:rPr sz="1000" b="0" i="0" u="none"/>
                        <a:t>Arbeitsgemeinschaft Gynäkologische Onkologie der DGGG und DKG (AGO)</a:t>
                      </a:r>
                    </a:p>
                  </a:txBody>
                  <a:tcPr>
                    <a:solidFill>
                      <a:srgbClr val="FCEACC"/>
                    </a:solidFill>
                  </a:tcPr>
                </a:tc>
                <a:tc>
                  <a:txBody>
                    <a:bodyPr/>
                    <a:lstStyle/>
                    <a:p>
                      <a:pPr algn="l">
                        <a:spcAft>
                          <a:spcPts val="500"/>
                        </a:spcAft>
                        <a:defRPr sz="900" b="0">
                          <a:solidFill>
                            <a:srgbClr val="000000"/>
                          </a:solidFill>
                          <a:latin typeface="Lucida Sans"/>
                        </a:defRPr>
                      </a:pPr>
                      <a:r>
                        <a:rPr sz="1000" b="0" i="0" u="none"/>
                        <a:t>Prof. Dr. Annette Hasenburg</a:t>
                      </a:r>
                    </a:p>
                  </a:txBody>
                  <a:tcPr>
                    <a:solidFill>
                      <a:srgbClr val="FCEACC"/>
                    </a:solidFill>
                  </a:tcPr>
                </a:tc>
                <a:extLst>
                  <a:ext uri="{0D108BD9-81ED-4DB2-BD59-A6C34878D82A}">
                    <a16:rowId xmlns:a16="http://schemas.microsoft.com/office/drawing/2014/main" val="10005"/>
                  </a:ext>
                </a:extLst>
              </a:tr>
              <a:tr h="0">
                <a:tc>
                  <a:txBody>
                    <a:bodyPr/>
                    <a:lstStyle/>
                    <a:p>
                      <a:pPr algn="l">
                        <a:spcAft>
                          <a:spcPts val="500"/>
                        </a:spcAft>
                        <a:defRPr sz="900" b="0">
                          <a:solidFill>
                            <a:srgbClr val="000000"/>
                          </a:solidFill>
                          <a:latin typeface="Lucida Sans"/>
                        </a:defRPr>
                      </a:pPr>
                      <a:r>
                        <a:rPr sz="1000" b="0" i="0" u="none"/>
                        <a:t>Arbeitsgemeinschaft Onkologische Rehabilitation und Sozialmedizin in der DKG (AGORS)</a:t>
                      </a:r>
                    </a:p>
                  </a:txBody>
                  <a:tcPr>
                    <a:solidFill>
                      <a:srgbClr val="FCEACC"/>
                    </a:solidFill>
                  </a:tcPr>
                </a:tc>
                <a:tc>
                  <a:txBody>
                    <a:bodyPr/>
                    <a:lstStyle/>
                    <a:p>
                      <a:pPr algn="l">
                        <a:spcAft>
                          <a:spcPts val="500"/>
                        </a:spcAft>
                        <a:defRPr sz="900" b="0">
                          <a:solidFill>
                            <a:srgbClr val="000000"/>
                          </a:solidFill>
                          <a:latin typeface="Lucida Sans"/>
                        </a:defRPr>
                      </a:pPr>
                      <a:r>
                        <a:rPr sz="1000" b="0" i="0" u="none"/>
                        <a:t>PD Dr. Andreas Willer</a:t>
                      </a:r>
                    </a:p>
                  </a:txBody>
                  <a:tcPr>
                    <a:solidFill>
                      <a:srgbClr val="FCEACC"/>
                    </a:solidFill>
                  </a:tcPr>
                </a:tc>
                <a:extLst>
                  <a:ext uri="{0D108BD9-81ED-4DB2-BD59-A6C34878D82A}">
                    <a16:rowId xmlns:a16="http://schemas.microsoft.com/office/drawing/2014/main" val="10006"/>
                  </a:ext>
                </a:extLst>
              </a:tr>
              <a:tr h="0">
                <a:tc>
                  <a:txBody>
                    <a:bodyPr/>
                    <a:lstStyle/>
                    <a:p>
                      <a:pPr algn="l">
                        <a:spcAft>
                          <a:spcPts val="500"/>
                        </a:spcAft>
                        <a:defRPr sz="900" b="0">
                          <a:solidFill>
                            <a:srgbClr val="000000"/>
                          </a:solidFill>
                          <a:latin typeface="Lucida Sans"/>
                        </a:defRPr>
                      </a:pPr>
                      <a:r>
                        <a:rPr sz="1000" b="0" i="0" u="none"/>
                        <a:t>Arbeitsgemeinschaft Radiologische Onkologie in der DKG (ARO)</a:t>
                      </a:r>
                    </a:p>
                  </a:txBody>
                  <a:tcPr>
                    <a:solidFill>
                      <a:srgbClr val="FCEACC"/>
                    </a:solidFill>
                  </a:tcPr>
                </a:tc>
                <a:tc>
                  <a:txBody>
                    <a:bodyPr/>
                    <a:lstStyle/>
                    <a:p>
                      <a:pPr algn="l">
                        <a:spcAft>
                          <a:spcPts val="500"/>
                        </a:spcAft>
                        <a:defRPr sz="900" b="0">
                          <a:solidFill>
                            <a:srgbClr val="000000"/>
                          </a:solidFill>
                          <a:latin typeface="Lucida Sans"/>
                        </a:defRPr>
                      </a:pPr>
                      <a:r>
                        <a:rPr sz="1000" b="0" i="0" u="none"/>
                        <a:t>Prof. Dr. Dirk Vordermark</a:t>
                      </a:r>
                    </a:p>
                  </a:txBody>
                  <a:tcPr>
                    <a:solidFill>
                      <a:srgbClr val="FCEACC"/>
                    </a:solidFill>
                  </a:tcPr>
                </a:tc>
                <a:extLst>
                  <a:ext uri="{0D108BD9-81ED-4DB2-BD59-A6C34878D82A}">
                    <a16:rowId xmlns:a16="http://schemas.microsoft.com/office/drawing/2014/main" val="10007"/>
                  </a:ext>
                </a:extLst>
              </a:tr>
              <a:tr h="0">
                <a:tc>
                  <a:txBody>
                    <a:bodyPr/>
                    <a:lstStyle/>
                    <a:p>
                      <a:pPr algn="l">
                        <a:spcAft>
                          <a:spcPts val="500"/>
                        </a:spcAft>
                        <a:defRPr sz="900" b="0">
                          <a:solidFill>
                            <a:srgbClr val="000000"/>
                          </a:solidFill>
                          <a:latin typeface="Lucida Sans"/>
                        </a:defRPr>
                      </a:pPr>
                      <a:r>
                        <a:rPr sz="1000" b="0" i="0" u="none"/>
                        <a:t>Arbeitsgemeinschaft Supportive Maßnahmen in der Onkologie in der DKG (AGSMO)</a:t>
                      </a:r>
                    </a:p>
                  </a:txBody>
                  <a:tcPr>
                    <a:solidFill>
                      <a:srgbClr val="FCEACC"/>
                    </a:solidFill>
                  </a:tcPr>
                </a:tc>
                <a:tc>
                  <a:txBody>
                    <a:bodyPr/>
                    <a:lstStyle/>
                    <a:p>
                      <a:pPr algn="l">
                        <a:spcAft>
                          <a:spcPts val="500"/>
                        </a:spcAft>
                        <a:defRPr sz="900" b="0">
                          <a:solidFill>
                            <a:srgbClr val="000000"/>
                          </a:solidFill>
                          <a:latin typeface="Lucida Sans"/>
                        </a:defRPr>
                      </a:pPr>
                      <a:r>
                        <a:rPr sz="1000" b="0" i="0" u="none"/>
                        <a:t>Prof. Dr. Rachel Würstlein</a:t>
                      </a:r>
                    </a:p>
                  </a:txBody>
                  <a:tcPr>
                    <a:solidFill>
                      <a:srgbClr val="FCEACC"/>
                    </a:solidFill>
                  </a:tcPr>
                </a:tc>
                <a:extLst>
                  <a:ext uri="{0D108BD9-81ED-4DB2-BD59-A6C34878D82A}">
                    <a16:rowId xmlns:a16="http://schemas.microsoft.com/office/drawing/2014/main" val="10008"/>
                  </a:ext>
                </a:extLst>
              </a:tr>
              <a:tr h="0">
                <a:tc>
                  <a:txBody>
                    <a:bodyPr/>
                    <a:lstStyle/>
                    <a:p>
                      <a:pPr algn="l">
                        <a:spcAft>
                          <a:spcPts val="500"/>
                        </a:spcAft>
                        <a:defRPr sz="900" b="0">
                          <a:solidFill>
                            <a:srgbClr val="000000"/>
                          </a:solidFill>
                          <a:latin typeface="Lucida Sans"/>
                        </a:defRPr>
                      </a:pPr>
                      <a:r>
                        <a:rPr sz="1000" b="0" i="0" u="none"/>
                        <a:t>Berufsverband der Frauenärzte (BVF)</a:t>
                      </a:r>
                    </a:p>
                  </a:txBody>
                  <a:tcPr>
                    <a:solidFill>
                      <a:srgbClr val="FCEACC"/>
                    </a:solidFill>
                  </a:tcPr>
                </a:tc>
                <a:tc>
                  <a:txBody>
                    <a:bodyPr/>
                    <a:lstStyle/>
                    <a:p>
                      <a:pPr algn="l">
                        <a:spcAft>
                          <a:spcPts val="500"/>
                        </a:spcAft>
                        <a:defRPr sz="900" b="0">
                          <a:solidFill>
                            <a:srgbClr val="000000"/>
                          </a:solidFill>
                          <a:latin typeface="Lucida Sans"/>
                        </a:defRPr>
                      </a:pPr>
                      <a:r>
                        <a:rPr sz="1000" b="0" i="0" u="none"/>
                        <a:t>Dr. Klaus König</a:t>
                      </a:r>
                    </a:p>
                  </a:txBody>
                  <a:tcPr>
                    <a:solidFill>
                      <a:srgbClr val="FCEACC"/>
                    </a:solidFill>
                  </a:tcPr>
                </a:tc>
                <a:extLst>
                  <a:ext uri="{0D108BD9-81ED-4DB2-BD59-A6C34878D82A}">
                    <a16:rowId xmlns:a16="http://schemas.microsoft.com/office/drawing/2014/main" val="10009"/>
                  </a:ext>
                </a:extLst>
              </a:tr>
              <a:tr h="0">
                <a:tc>
                  <a:txBody>
                    <a:bodyPr/>
                    <a:lstStyle/>
                    <a:p>
                      <a:pPr algn="l">
                        <a:spcAft>
                          <a:spcPts val="500"/>
                        </a:spcAft>
                        <a:defRPr sz="900" b="0">
                          <a:solidFill>
                            <a:srgbClr val="000000"/>
                          </a:solidFill>
                          <a:latin typeface="Lucida Sans"/>
                        </a:defRPr>
                      </a:pPr>
                      <a:r>
                        <a:rPr sz="1000" b="0" i="0" u="none" dirty="0" err="1"/>
                        <a:t>Berufsverband</a:t>
                      </a:r>
                      <a:r>
                        <a:rPr sz="1000" b="0" i="0" u="none" dirty="0"/>
                        <a:t> Deutscher </a:t>
                      </a:r>
                      <a:r>
                        <a:rPr sz="1000" b="0" i="0" u="none" dirty="0" err="1"/>
                        <a:t>Pathologinnen</a:t>
                      </a:r>
                      <a:r>
                        <a:rPr sz="1000" b="0" i="0" u="none" dirty="0"/>
                        <a:t> und </a:t>
                      </a:r>
                      <a:r>
                        <a:rPr sz="1000" b="0" i="0" u="none" dirty="0" err="1"/>
                        <a:t>Pathologen</a:t>
                      </a:r>
                      <a:r>
                        <a:rPr sz="1000" b="0" i="0" u="none" dirty="0"/>
                        <a:t> (BDP)</a:t>
                      </a:r>
                    </a:p>
                  </a:txBody>
                  <a:tcPr>
                    <a:solidFill>
                      <a:srgbClr val="FCEACC"/>
                    </a:solidFill>
                  </a:tcPr>
                </a:tc>
                <a:tc>
                  <a:txBody>
                    <a:bodyPr/>
                    <a:lstStyle/>
                    <a:p>
                      <a:pPr algn="l">
                        <a:spcAft>
                          <a:spcPts val="500"/>
                        </a:spcAft>
                        <a:defRPr sz="900" b="0">
                          <a:solidFill>
                            <a:srgbClr val="000000"/>
                          </a:solidFill>
                          <a:latin typeface="Lucida Sans"/>
                        </a:defRPr>
                      </a:pPr>
                      <a:r>
                        <a:rPr sz="1000" b="0" i="0" u="none"/>
                        <a:t>Prof. Dr. Doris MayrPD Dr. Annette Staebler
</a:t>
                      </a:r>
                    </a:p>
                  </a:txBody>
                  <a:tcPr>
                    <a:solidFill>
                      <a:srgbClr val="FCEACC"/>
                    </a:solidFill>
                  </a:tcPr>
                </a:tc>
                <a:extLst>
                  <a:ext uri="{0D108BD9-81ED-4DB2-BD59-A6C34878D82A}">
                    <a16:rowId xmlns:a16="http://schemas.microsoft.com/office/drawing/2014/main" val="10010"/>
                  </a:ext>
                </a:extLst>
              </a:tr>
              <a:tr h="0">
                <a:tc>
                  <a:txBody>
                    <a:bodyPr/>
                    <a:lstStyle/>
                    <a:p>
                      <a:pPr algn="l">
                        <a:spcAft>
                          <a:spcPts val="500"/>
                        </a:spcAft>
                        <a:defRPr sz="900" b="0">
                          <a:solidFill>
                            <a:srgbClr val="000000"/>
                          </a:solidFill>
                          <a:latin typeface="Lucida Sans"/>
                        </a:defRPr>
                      </a:pPr>
                      <a:r>
                        <a:rPr sz="1000" b="0" i="0" u="none"/>
                        <a:t>Berufsverband Deutscher Strahlentherapeuten (BVDST)</a:t>
                      </a:r>
                    </a:p>
                  </a:txBody>
                  <a:tcPr>
                    <a:solidFill>
                      <a:srgbClr val="FCEACC"/>
                    </a:solidFill>
                  </a:tcPr>
                </a:tc>
                <a:tc>
                  <a:txBody>
                    <a:bodyPr/>
                    <a:lstStyle/>
                    <a:p>
                      <a:pPr algn="l">
                        <a:spcAft>
                          <a:spcPts val="500"/>
                        </a:spcAft>
                        <a:defRPr sz="900" b="0">
                          <a:solidFill>
                            <a:srgbClr val="000000"/>
                          </a:solidFill>
                          <a:latin typeface="Lucida Sans"/>
                        </a:defRPr>
                      </a:pPr>
                      <a:r>
                        <a:rPr sz="1000" b="0" i="0" u="none"/>
                        <a:t>Prof. Dr. Peter Niehoff</a:t>
                      </a:r>
                    </a:p>
                  </a:txBody>
                  <a:tcPr>
                    <a:solidFill>
                      <a:srgbClr val="FCEACC"/>
                    </a:solidFill>
                  </a:tcPr>
                </a:tc>
                <a:extLst>
                  <a:ext uri="{0D108BD9-81ED-4DB2-BD59-A6C34878D82A}">
                    <a16:rowId xmlns:a16="http://schemas.microsoft.com/office/drawing/2014/main" val="10011"/>
                  </a:ext>
                </a:extLst>
              </a:tr>
              <a:tr h="0">
                <a:tc>
                  <a:txBody>
                    <a:bodyPr/>
                    <a:lstStyle/>
                    <a:p>
                      <a:pPr algn="l">
                        <a:spcAft>
                          <a:spcPts val="500"/>
                        </a:spcAft>
                        <a:defRPr sz="900" b="0">
                          <a:solidFill>
                            <a:srgbClr val="000000"/>
                          </a:solidFill>
                          <a:latin typeface="Lucida Sans"/>
                        </a:defRPr>
                      </a:pPr>
                      <a:r>
                        <a:rPr sz="1000" b="0" i="0" u="none"/>
                        <a:t>Deutsche Gesellschaft für Allgemein- und Viszeralchirurgie (DGAV)</a:t>
                      </a:r>
                    </a:p>
                  </a:txBody>
                  <a:tcPr>
                    <a:solidFill>
                      <a:srgbClr val="FCEACC"/>
                    </a:solidFill>
                  </a:tcPr>
                </a:tc>
                <a:tc>
                  <a:txBody>
                    <a:bodyPr/>
                    <a:lstStyle/>
                    <a:p>
                      <a:pPr algn="l">
                        <a:spcAft>
                          <a:spcPts val="500"/>
                        </a:spcAft>
                        <a:defRPr sz="900" b="0">
                          <a:solidFill>
                            <a:srgbClr val="000000"/>
                          </a:solidFill>
                          <a:latin typeface="Lucida Sans"/>
                        </a:defRPr>
                      </a:pPr>
                      <a:r>
                        <a:rPr sz="1000" b="0" i="0" u="none"/>
                        <a:t>Prof. Dr. Jörg Pelz</a:t>
                      </a:r>
                    </a:p>
                  </a:txBody>
                  <a:tcPr>
                    <a:solidFill>
                      <a:srgbClr val="FCEACC"/>
                    </a:solidFill>
                  </a:tcPr>
                </a:tc>
                <a:extLst>
                  <a:ext uri="{0D108BD9-81ED-4DB2-BD59-A6C34878D82A}">
                    <a16:rowId xmlns:a16="http://schemas.microsoft.com/office/drawing/2014/main" val="10012"/>
                  </a:ext>
                </a:extLst>
              </a:tr>
              <a:tr h="0">
                <a:tc>
                  <a:txBody>
                    <a:bodyPr/>
                    <a:lstStyle/>
                    <a:p>
                      <a:pPr algn="l">
                        <a:spcAft>
                          <a:spcPts val="500"/>
                        </a:spcAft>
                        <a:defRPr sz="900" b="0">
                          <a:solidFill>
                            <a:srgbClr val="000000"/>
                          </a:solidFill>
                          <a:latin typeface="Lucida Sans"/>
                        </a:defRPr>
                      </a:pPr>
                      <a:r>
                        <a:rPr sz="1000" b="0" i="0" u="none"/>
                        <a:t>Deutsche Gesellschaft für Arbeitsmedizin und Umweltmedizin (DGAUM)</a:t>
                      </a:r>
                    </a:p>
                  </a:txBody>
                  <a:tcPr>
                    <a:solidFill>
                      <a:srgbClr val="FCEACC"/>
                    </a:solidFill>
                  </a:tcPr>
                </a:tc>
                <a:tc>
                  <a:txBody>
                    <a:bodyPr/>
                    <a:lstStyle/>
                    <a:p>
                      <a:pPr algn="l">
                        <a:spcAft>
                          <a:spcPts val="500"/>
                        </a:spcAft>
                        <a:defRPr sz="900" b="0">
                          <a:solidFill>
                            <a:srgbClr val="000000"/>
                          </a:solidFill>
                          <a:latin typeface="Lucida Sans"/>
                        </a:defRPr>
                      </a:pPr>
                      <a:r>
                        <a:rPr sz="1000" b="0" i="0" u="none"/>
                        <a:t>Prof. Dr. Dennis Nowak</a:t>
                      </a:r>
                    </a:p>
                  </a:txBody>
                  <a:tcPr>
                    <a:solidFill>
                      <a:srgbClr val="FCEACC"/>
                    </a:solidFill>
                  </a:tcPr>
                </a:tc>
                <a:extLst>
                  <a:ext uri="{0D108BD9-81ED-4DB2-BD59-A6C34878D82A}">
                    <a16:rowId xmlns:a16="http://schemas.microsoft.com/office/drawing/2014/main" val="10013"/>
                  </a:ext>
                </a:extLst>
              </a:tr>
              <a:tr h="0">
                <a:tc>
                  <a:txBody>
                    <a:bodyPr/>
                    <a:lstStyle/>
                    <a:p>
                      <a:pPr algn="l">
                        <a:spcAft>
                          <a:spcPts val="500"/>
                        </a:spcAft>
                        <a:defRPr sz="900" b="0">
                          <a:solidFill>
                            <a:srgbClr val="000000"/>
                          </a:solidFill>
                          <a:latin typeface="Lucida Sans"/>
                        </a:defRPr>
                      </a:pPr>
                      <a:r>
                        <a:rPr sz="1000" b="0" i="0" u="none"/>
                        <a:t>Deutsche Gesellschaft für Endokrinologie (DGE)</a:t>
                      </a:r>
                    </a:p>
                  </a:txBody>
                  <a:tcPr>
                    <a:solidFill>
                      <a:srgbClr val="FCEACC"/>
                    </a:solidFill>
                  </a:tcPr>
                </a:tc>
                <a:tc>
                  <a:txBody>
                    <a:bodyPr/>
                    <a:lstStyle/>
                    <a:p>
                      <a:pPr algn="l">
                        <a:spcAft>
                          <a:spcPts val="500"/>
                        </a:spcAft>
                        <a:defRPr sz="900" b="0">
                          <a:solidFill>
                            <a:srgbClr val="000000"/>
                          </a:solidFill>
                          <a:latin typeface="Lucida Sans"/>
                        </a:defRPr>
                      </a:pPr>
                      <a:r>
                        <a:rPr sz="1000" b="0" i="0" u="none"/>
                        <a:t>Prof. Dr. Olaf Ortmann</a:t>
                      </a:r>
                    </a:p>
                  </a:txBody>
                  <a:tcPr>
                    <a:solidFill>
                      <a:srgbClr val="FCEACC"/>
                    </a:solidFill>
                  </a:tcPr>
                </a:tc>
                <a:extLst>
                  <a:ext uri="{0D108BD9-81ED-4DB2-BD59-A6C34878D82A}">
                    <a16:rowId xmlns:a16="http://schemas.microsoft.com/office/drawing/2014/main" val="10014"/>
                  </a:ext>
                </a:extLst>
              </a:tr>
              <a:tr h="0">
                <a:tc>
                  <a:txBody>
                    <a:bodyPr/>
                    <a:lstStyle/>
                    <a:p>
                      <a:pPr algn="l">
                        <a:spcAft>
                          <a:spcPts val="500"/>
                        </a:spcAft>
                        <a:defRPr sz="900" b="0">
                          <a:solidFill>
                            <a:srgbClr val="000000"/>
                          </a:solidFill>
                          <a:latin typeface="Lucida Sans"/>
                        </a:defRPr>
                      </a:pPr>
                      <a:r>
                        <a:rPr sz="1000" b="0" i="0" u="none"/>
                        <a:t>Deutsche Gesellschaft für Gynäkologie und Geburtshilfe (DGGG)</a:t>
                      </a:r>
                    </a:p>
                  </a:txBody>
                  <a:tcPr>
                    <a:solidFill>
                      <a:srgbClr val="FCEACC"/>
                    </a:solidFill>
                  </a:tcPr>
                </a:tc>
                <a:tc>
                  <a:txBody>
                    <a:bodyPr/>
                    <a:lstStyle/>
                    <a:p>
                      <a:pPr algn="l">
                        <a:spcAft>
                          <a:spcPts val="500"/>
                        </a:spcAft>
                        <a:defRPr sz="900" b="0">
                          <a:solidFill>
                            <a:srgbClr val="000000"/>
                          </a:solidFill>
                          <a:latin typeface="Lucida Sans"/>
                        </a:defRPr>
                      </a:pPr>
                      <a:r>
                        <a:rPr sz="1000" b="0" i="0" u="none"/>
                        <a:t>Prof. Dr. Ingo RunnebaumProf. Dr. Jacobus Pfisterer
</a:t>
                      </a:r>
                    </a:p>
                  </a:txBody>
                  <a:tcPr>
                    <a:solidFill>
                      <a:srgbClr val="FCEACC"/>
                    </a:solidFill>
                  </a:tcPr>
                </a:tc>
                <a:extLst>
                  <a:ext uri="{0D108BD9-81ED-4DB2-BD59-A6C34878D82A}">
                    <a16:rowId xmlns:a16="http://schemas.microsoft.com/office/drawing/2014/main" val="10015"/>
                  </a:ext>
                </a:extLst>
              </a:tr>
              <a:tr h="0">
                <a:tc>
                  <a:txBody>
                    <a:bodyPr/>
                    <a:lstStyle/>
                    <a:p>
                      <a:pPr algn="l">
                        <a:spcAft>
                          <a:spcPts val="500"/>
                        </a:spcAft>
                        <a:defRPr sz="900" b="0">
                          <a:solidFill>
                            <a:srgbClr val="000000"/>
                          </a:solidFill>
                          <a:latin typeface="Lucida Sans"/>
                        </a:defRPr>
                      </a:pPr>
                      <a:r>
                        <a:rPr sz="1000" b="0" i="0" u="none"/>
                        <a:t>Deutsche Gesellschaft für Humangenetik (GfH)</a:t>
                      </a:r>
                    </a:p>
                  </a:txBody>
                  <a:tcPr>
                    <a:solidFill>
                      <a:srgbClr val="FCEACC"/>
                    </a:solidFill>
                  </a:tcPr>
                </a:tc>
                <a:tc>
                  <a:txBody>
                    <a:bodyPr/>
                    <a:lstStyle/>
                    <a:p>
                      <a:pPr algn="l">
                        <a:spcAft>
                          <a:spcPts val="500"/>
                        </a:spcAft>
                        <a:defRPr sz="900" b="0">
                          <a:solidFill>
                            <a:srgbClr val="000000"/>
                          </a:solidFill>
                          <a:latin typeface="Lucida Sans"/>
                        </a:defRPr>
                      </a:pPr>
                      <a:r>
                        <a:rPr sz="1000" b="0" i="0" u="none"/>
                        <a:t>Prof. Dr. Anke Bergmann</a:t>
                      </a:r>
                    </a:p>
                  </a:txBody>
                  <a:tcPr>
                    <a:solidFill>
                      <a:srgbClr val="FCEACC"/>
                    </a:solidFill>
                  </a:tcPr>
                </a:tc>
                <a:extLst>
                  <a:ext uri="{0D108BD9-81ED-4DB2-BD59-A6C34878D82A}">
                    <a16:rowId xmlns:a16="http://schemas.microsoft.com/office/drawing/2014/main" val="10016"/>
                  </a:ext>
                </a:extLst>
              </a:tr>
              <a:tr h="0">
                <a:tc>
                  <a:txBody>
                    <a:bodyPr/>
                    <a:lstStyle/>
                    <a:p>
                      <a:pPr algn="l">
                        <a:spcAft>
                          <a:spcPts val="500"/>
                        </a:spcAft>
                        <a:defRPr sz="900" b="0">
                          <a:solidFill>
                            <a:srgbClr val="000000"/>
                          </a:solidFill>
                          <a:latin typeface="Lucida Sans"/>
                        </a:defRPr>
                      </a:pPr>
                      <a:r>
                        <a:rPr sz="1000" b="0" i="0" u="none"/>
                        <a:t>Deutsche Gesellschaft für Hämatologie und Medizinische Onkologie (DGHO)</a:t>
                      </a:r>
                    </a:p>
                  </a:txBody>
                  <a:tcPr>
                    <a:solidFill>
                      <a:srgbClr val="FCEACC"/>
                    </a:solidFill>
                  </a:tcPr>
                </a:tc>
                <a:tc>
                  <a:txBody>
                    <a:bodyPr/>
                    <a:lstStyle/>
                    <a:p>
                      <a:pPr algn="l">
                        <a:spcAft>
                          <a:spcPts val="500"/>
                        </a:spcAft>
                        <a:defRPr sz="900" b="0">
                          <a:solidFill>
                            <a:srgbClr val="000000"/>
                          </a:solidFill>
                          <a:latin typeface="Lucida Sans"/>
                        </a:defRPr>
                      </a:pPr>
                      <a:r>
                        <a:rPr sz="1000" b="0" i="0" u="none"/>
                        <a:t>Prof. Dr. Diana Lüftner</a:t>
                      </a:r>
                    </a:p>
                  </a:txBody>
                  <a:tcPr>
                    <a:solidFill>
                      <a:srgbClr val="FCEACC"/>
                    </a:solidFill>
                  </a:tcPr>
                </a:tc>
                <a:extLst>
                  <a:ext uri="{0D108BD9-81ED-4DB2-BD59-A6C34878D82A}">
                    <a16:rowId xmlns:a16="http://schemas.microsoft.com/office/drawing/2014/main" val="10017"/>
                  </a:ext>
                </a:extLst>
              </a:tr>
              <a:tr h="0">
                <a:tc>
                  <a:txBody>
                    <a:bodyPr/>
                    <a:lstStyle/>
                    <a:p>
                      <a:pPr algn="l">
                        <a:spcAft>
                          <a:spcPts val="500"/>
                        </a:spcAft>
                        <a:defRPr sz="900" b="0">
                          <a:solidFill>
                            <a:srgbClr val="000000"/>
                          </a:solidFill>
                          <a:latin typeface="Lucida Sans"/>
                        </a:defRPr>
                      </a:pPr>
                      <a:r>
                        <a:rPr sz="1000" b="0" i="0" u="none"/>
                        <a:t>Deutsche Gesellschaft für Innere Medizin (DGIM)</a:t>
                      </a:r>
                    </a:p>
                  </a:txBody>
                  <a:tcPr>
                    <a:solidFill>
                      <a:srgbClr val="FCEACC"/>
                    </a:solidFill>
                  </a:tcPr>
                </a:tc>
                <a:tc>
                  <a:txBody>
                    <a:bodyPr/>
                    <a:lstStyle/>
                    <a:p>
                      <a:pPr algn="l">
                        <a:spcAft>
                          <a:spcPts val="500"/>
                        </a:spcAft>
                        <a:defRPr sz="900" b="0">
                          <a:solidFill>
                            <a:srgbClr val="000000"/>
                          </a:solidFill>
                          <a:latin typeface="Lucida Sans"/>
                        </a:defRPr>
                      </a:pPr>
                      <a:r>
                        <a:rPr sz="1000" b="0" i="0" u="none"/>
                        <a:t>Dr. Kim Luley</a:t>
                      </a:r>
                    </a:p>
                  </a:txBody>
                  <a:tcPr>
                    <a:solidFill>
                      <a:srgbClr val="FCEACC"/>
                    </a:solidFill>
                  </a:tcPr>
                </a:tc>
                <a:extLst>
                  <a:ext uri="{0D108BD9-81ED-4DB2-BD59-A6C34878D82A}">
                    <a16:rowId xmlns:a16="http://schemas.microsoft.com/office/drawing/2014/main" val="10018"/>
                  </a:ext>
                </a:extLst>
              </a:tr>
              <a:tr h="0">
                <a:tc>
                  <a:txBody>
                    <a:bodyPr/>
                    <a:lstStyle/>
                    <a:p>
                      <a:pPr algn="l">
                        <a:spcAft>
                          <a:spcPts val="500"/>
                        </a:spcAft>
                        <a:defRPr sz="900" b="0">
                          <a:solidFill>
                            <a:srgbClr val="000000"/>
                          </a:solidFill>
                          <a:latin typeface="Lucida Sans"/>
                        </a:defRPr>
                      </a:pPr>
                      <a:r>
                        <a:rPr sz="1000" b="0" i="0" u="none"/>
                        <a:t>Deutsche Gesellschaft für Nuklearmedizin (DGN)</a:t>
                      </a:r>
                    </a:p>
                  </a:txBody>
                  <a:tcPr>
                    <a:solidFill>
                      <a:srgbClr val="FCEACC"/>
                    </a:solidFill>
                  </a:tcPr>
                </a:tc>
                <a:tc>
                  <a:txBody>
                    <a:bodyPr/>
                    <a:lstStyle/>
                    <a:p>
                      <a:pPr algn="l">
                        <a:spcAft>
                          <a:spcPts val="500"/>
                        </a:spcAft>
                        <a:defRPr sz="900" b="0">
                          <a:solidFill>
                            <a:srgbClr val="000000"/>
                          </a:solidFill>
                          <a:latin typeface="Lucida Sans"/>
                        </a:defRPr>
                      </a:pPr>
                      <a:r>
                        <a:rPr sz="1000" b="0" i="0" u="none"/>
                        <a:t>Prof. Dr. Jörg Kotzerke</a:t>
                      </a:r>
                    </a:p>
                  </a:txBody>
                  <a:tcPr>
                    <a:solidFill>
                      <a:srgbClr val="FCEACC"/>
                    </a:solidFill>
                  </a:tcPr>
                </a:tc>
                <a:extLst>
                  <a:ext uri="{0D108BD9-81ED-4DB2-BD59-A6C34878D82A}">
                    <a16:rowId xmlns:a16="http://schemas.microsoft.com/office/drawing/2014/main" val="10019"/>
                  </a:ext>
                </a:extLst>
              </a:tr>
              <a:tr h="0">
                <a:tc>
                  <a:txBody>
                    <a:bodyPr/>
                    <a:lstStyle/>
                    <a:p>
                      <a:pPr algn="l">
                        <a:spcAft>
                          <a:spcPts val="500"/>
                        </a:spcAft>
                        <a:defRPr sz="900" b="0">
                          <a:solidFill>
                            <a:srgbClr val="000000"/>
                          </a:solidFill>
                          <a:latin typeface="Lucida Sans"/>
                        </a:defRPr>
                      </a:pPr>
                      <a:r>
                        <a:rPr sz="1000" b="0" i="0" u="none"/>
                        <a:t>Deutsche Gesellschaft für Palliativmedizin (DGP)</a:t>
                      </a:r>
                    </a:p>
                  </a:txBody>
                  <a:tcPr>
                    <a:solidFill>
                      <a:srgbClr val="FCEACC"/>
                    </a:solidFill>
                  </a:tcPr>
                </a:tc>
                <a:tc>
                  <a:txBody>
                    <a:bodyPr/>
                    <a:lstStyle/>
                    <a:p>
                      <a:pPr algn="l">
                        <a:spcAft>
                          <a:spcPts val="500"/>
                        </a:spcAft>
                        <a:defRPr sz="900" b="0">
                          <a:solidFill>
                            <a:srgbClr val="000000"/>
                          </a:solidFill>
                          <a:latin typeface="Lucida Sans"/>
                        </a:defRPr>
                      </a:pPr>
                      <a:r>
                        <a:rPr sz="1000" b="0" i="0" u="none"/>
                        <a:t>Dr. Bernd Oliver Maier</a:t>
                      </a:r>
                    </a:p>
                  </a:txBody>
                  <a:tcPr>
                    <a:solidFill>
                      <a:srgbClr val="FCEACC"/>
                    </a:solidFill>
                  </a:tcPr>
                </a:tc>
                <a:extLst>
                  <a:ext uri="{0D108BD9-81ED-4DB2-BD59-A6C34878D82A}">
                    <a16:rowId xmlns:a16="http://schemas.microsoft.com/office/drawing/2014/main" val="10020"/>
                  </a:ext>
                </a:extLst>
              </a:tr>
              <a:tr h="0">
                <a:tc>
                  <a:txBody>
                    <a:bodyPr/>
                    <a:lstStyle/>
                    <a:p>
                      <a:pPr algn="l">
                        <a:spcAft>
                          <a:spcPts val="500"/>
                        </a:spcAft>
                        <a:defRPr sz="900" b="0">
                          <a:solidFill>
                            <a:srgbClr val="000000"/>
                          </a:solidFill>
                          <a:latin typeface="Lucida Sans"/>
                        </a:defRPr>
                      </a:pPr>
                      <a:r>
                        <a:rPr sz="1000" b="0" i="0" u="none"/>
                        <a:t>Deutsche Gesellschaft für Pathologie (DGP)</a:t>
                      </a:r>
                    </a:p>
                  </a:txBody>
                  <a:tcPr>
                    <a:solidFill>
                      <a:srgbClr val="FCEACC"/>
                    </a:solidFill>
                  </a:tcPr>
                </a:tc>
                <a:tc>
                  <a:txBody>
                    <a:bodyPr/>
                    <a:lstStyle/>
                    <a:p>
                      <a:pPr algn="l">
                        <a:spcAft>
                          <a:spcPts val="500"/>
                        </a:spcAft>
                        <a:defRPr sz="900" b="0">
                          <a:solidFill>
                            <a:srgbClr val="000000"/>
                          </a:solidFill>
                          <a:latin typeface="Lucida Sans"/>
                        </a:defRPr>
                      </a:pPr>
                      <a:r>
                        <a:rPr sz="1000" b="0" i="0" u="none"/>
                        <a:t>PD Dr. Annette StaeblerProf. Dr. Doris Mayr
</a:t>
                      </a:r>
                    </a:p>
                  </a:txBody>
                  <a:tcPr>
                    <a:solidFill>
                      <a:srgbClr val="FCEACC"/>
                    </a:solidFill>
                  </a:tcPr>
                </a:tc>
                <a:extLst>
                  <a:ext uri="{0D108BD9-81ED-4DB2-BD59-A6C34878D82A}">
                    <a16:rowId xmlns:a16="http://schemas.microsoft.com/office/drawing/2014/main" val="10021"/>
                  </a:ext>
                </a:extLst>
              </a:tr>
              <a:tr h="0">
                <a:tc>
                  <a:txBody>
                    <a:bodyPr/>
                    <a:lstStyle/>
                    <a:p>
                      <a:pPr algn="l">
                        <a:spcAft>
                          <a:spcPts val="500"/>
                        </a:spcAft>
                        <a:defRPr sz="900" b="0">
                          <a:solidFill>
                            <a:srgbClr val="000000"/>
                          </a:solidFill>
                          <a:latin typeface="Lucida Sans"/>
                        </a:defRPr>
                      </a:pPr>
                      <a:r>
                        <a:rPr sz="1000" b="0" i="0" u="none"/>
                        <a:t>Deutsche Gesellschaft für Radioonkologie (DEGRO)</a:t>
                      </a:r>
                    </a:p>
                  </a:txBody>
                  <a:tcPr>
                    <a:solidFill>
                      <a:srgbClr val="FCEACC"/>
                    </a:solidFill>
                  </a:tcPr>
                </a:tc>
                <a:tc>
                  <a:txBody>
                    <a:bodyPr/>
                    <a:lstStyle/>
                    <a:p>
                      <a:pPr algn="l">
                        <a:spcAft>
                          <a:spcPts val="500"/>
                        </a:spcAft>
                        <a:defRPr sz="900" b="0">
                          <a:solidFill>
                            <a:srgbClr val="000000"/>
                          </a:solidFill>
                          <a:latin typeface="Lucida Sans"/>
                        </a:defRPr>
                      </a:pPr>
                      <a:r>
                        <a:rPr sz="1000" b="0" i="0" u="none"/>
                        <a:t>Prof. Dr. Katja Lindel</a:t>
                      </a:r>
                    </a:p>
                  </a:txBody>
                  <a:tcPr>
                    <a:solidFill>
                      <a:srgbClr val="FCEACC"/>
                    </a:solidFill>
                  </a:tcPr>
                </a:tc>
                <a:extLst>
                  <a:ext uri="{0D108BD9-81ED-4DB2-BD59-A6C34878D82A}">
                    <a16:rowId xmlns:a16="http://schemas.microsoft.com/office/drawing/2014/main" val="10022"/>
                  </a:ext>
                </a:extLst>
              </a:tr>
              <a:tr h="0">
                <a:tc>
                  <a:txBody>
                    <a:bodyPr/>
                    <a:lstStyle/>
                    <a:p>
                      <a:pPr algn="l">
                        <a:spcAft>
                          <a:spcPts val="500"/>
                        </a:spcAft>
                        <a:defRPr sz="900" b="0">
                          <a:solidFill>
                            <a:srgbClr val="000000"/>
                          </a:solidFill>
                          <a:latin typeface="Lucida Sans"/>
                        </a:defRPr>
                      </a:pPr>
                      <a:r>
                        <a:rPr sz="1000" b="0" i="0" u="none"/>
                        <a:t>Deutsche Gesellschaft für Rehabilitationswissenschaften (DGRW)</a:t>
                      </a:r>
                    </a:p>
                  </a:txBody>
                  <a:tcPr>
                    <a:solidFill>
                      <a:srgbClr val="FCEACC"/>
                    </a:solidFill>
                  </a:tcPr>
                </a:tc>
                <a:tc>
                  <a:txBody>
                    <a:bodyPr/>
                    <a:lstStyle/>
                    <a:p>
                      <a:pPr algn="l">
                        <a:spcAft>
                          <a:spcPts val="500"/>
                        </a:spcAft>
                        <a:defRPr sz="900" b="0">
                          <a:solidFill>
                            <a:srgbClr val="000000"/>
                          </a:solidFill>
                          <a:latin typeface="Lucida Sans"/>
                        </a:defRPr>
                      </a:pPr>
                      <a:r>
                        <a:rPr sz="1000" b="0" i="0" u="none"/>
                        <a:t>None Doreen Sallmann</a:t>
                      </a:r>
                    </a:p>
                  </a:txBody>
                  <a:tcPr>
                    <a:solidFill>
                      <a:srgbClr val="FCEACC"/>
                    </a:solidFill>
                  </a:tcPr>
                </a:tc>
                <a:extLst>
                  <a:ext uri="{0D108BD9-81ED-4DB2-BD59-A6C34878D82A}">
                    <a16:rowId xmlns:a16="http://schemas.microsoft.com/office/drawing/2014/main" val="10023"/>
                  </a:ext>
                </a:extLst>
              </a:tr>
              <a:tr h="0">
                <a:tc>
                  <a:txBody>
                    <a:bodyPr/>
                    <a:lstStyle/>
                    <a:p>
                      <a:pPr algn="l">
                        <a:spcAft>
                          <a:spcPts val="500"/>
                        </a:spcAft>
                        <a:defRPr sz="900" b="0">
                          <a:solidFill>
                            <a:srgbClr val="000000"/>
                          </a:solidFill>
                          <a:latin typeface="Lucida Sans"/>
                        </a:defRPr>
                      </a:pPr>
                      <a:r>
                        <a:rPr sz="1000" b="0" i="0" u="none"/>
                        <a:t>Deutsche Gesellschaft für Ultraschall in der Medizin (DEGUM)</a:t>
                      </a:r>
                    </a:p>
                  </a:txBody>
                  <a:tcPr>
                    <a:solidFill>
                      <a:srgbClr val="FCEACC"/>
                    </a:solidFill>
                  </a:tcPr>
                </a:tc>
                <a:tc>
                  <a:txBody>
                    <a:bodyPr/>
                    <a:lstStyle/>
                    <a:p>
                      <a:pPr algn="l">
                        <a:spcAft>
                          <a:spcPts val="500"/>
                        </a:spcAft>
                        <a:defRPr sz="900" b="0">
                          <a:solidFill>
                            <a:srgbClr val="000000"/>
                          </a:solidFill>
                          <a:latin typeface="Lucida Sans"/>
                        </a:defRPr>
                      </a:pPr>
                      <a:r>
                        <a:rPr sz="1000" b="0" i="0" u="none"/>
                        <a:t>Prof. Dr. Dieter Grab</a:t>
                      </a:r>
                    </a:p>
                  </a:txBody>
                  <a:tcPr>
                    <a:solidFill>
                      <a:srgbClr val="FCEACC"/>
                    </a:solidFill>
                  </a:tcPr>
                </a:tc>
                <a:extLst>
                  <a:ext uri="{0D108BD9-81ED-4DB2-BD59-A6C34878D82A}">
                    <a16:rowId xmlns:a16="http://schemas.microsoft.com/office/drawing/2014/main" val="10024"/>
                  </a:ext>
                </a:extLst>
              </a:tr>
              <a:tr h="0">
                <a:tc>
                  <a:txBody>
                    <a:bodyPr/>
                    <a:lstStyle/>
                    <a:p>
                      <a:pPr algn="l">
                        <a:spcAft>
                          <a:spcPts val="500"/>
                        </a:spcAft>
                        <a:defRPr sz="900" b="0">
                          <a:solidFill>
                            <a:srgbClr val="000000"/>
                          </a:solidFill>
                          <a:latin typeface="Lucida Sans"/>
                        </a:defRPr>
                      </a:pPr>
                      <a:r>
                        <a:rPr sz="1000" b="0" i="0" u="none"/>
                        <a:t>Deutsche Menopause Gesellschaft (DMG)</a:t>
                      </a:r>
                    </a:p>
                  </a:txBody>
                  <a:tcPr>
                    <a:solidFill>
                      <a:srgbClr val="FCEACC"/>
                    </a:solidFill>
                  </a:tcPr>
                </a:tc>
                <a:tc>
                  <a:txBody>
                    <a:bodyPr/>
                    <a:lstStyle/>
                    <a:p>
                      <a:pPr algn="l">
                        <a:spcAft>
                          <a:spcPts val="500"/>
                        </a:spcAft>
                        <a:defRPr sz="900" b="0">
                          <a:solidFill>
                            <a:srgbClr val="000000"/>
                          </a:solidFill>
                          <a:latin typeface="Lucida Sans"/>
                        </a:defRPr>
                      </a:pPr>
                      <a:r>
                        <a:rPr sz="1000" b="0" i="0" u="none"/>
                        <a:t>Prof. Dr. Thomas Römer</a:t>
                      </a:r>
                    </a:p>
                  </a:txBody>
                  <a:tcPr>
                    <a:solidFill>
                      <a:srgbClr val="FCEACC"/>
                    </a:solidFill>
                  </a:tcPr>
                </a:tc>
                <a:extLst>
                  <a:ext uri="{0D108BD9-81ED-4DB2-BD59-A6C34878D82A}">
                    <a16:rowId xmlns:a16="http://schemas.microsoft.com/office/drawing/2014/main" val="10025"/>
                  </a:ext>
                </a:extLst>
              </a:tr>
              <a:tr h="0">
                <a:tc>
                  <a:txBody>
                    <a:bodyPr/>
                    <a:lstStyle/>
                    <a:p>
                      <a:pPr algn="l">
                        <a:spcAft>
                          <a:spcPts val="500"/>
                        </a:spcAft>
                        <a:defRPr sz="900" b="0">
                          <a:solidFill>
                            <a:srgbClr val="000000"/>
                          </a:solidFill>
                          <a:latin typeface="Lucida Sans"/>
                        </a:defRPr>
                      </a:pPr>
                      <a:r>
                        <a:rPr sz="1000" b="0" i="0" u="none"/>
                        <a:t>Deutsche Röntgengesellschaft (DRG)</a:t>
                      </a:r>
                    </a:p>
                  </a:txBody>
                  <a:tcPr>
                    <a:solidFill>
                      <a:srgbClr val="FCEACC"/>
                    </a:solidFill>
                  </a:tcPr>
                </a:tc>
                <a:tc>
                  <a:txBody>
                    <a:bodyPr/>
                    <a:lstStyle/>
                    <a:p>
                      <a:pPr algn="l">
                        <a:spcAft>
                          <a:spcPts val="500"/>
                        </a:spcAft>
                        <a:defRPr sz="900" b="0">
                          <a:solidFill>
                            <a:srgbClr val="000000"/>
                          </a:solidFill>
                          <a:latin typeface="Lucida Sans"/>
                        </a:defRPr>
                      </a:pPr>
                      <a:r>
                        <a:rPr sz="1000" b="0" i="0" u="none"/>
                        <a:t>Dr. Theresa Mokry</a:t>
                      </a:r>
                    </a:p>
                  </a:txBody>
                  <a:tcPr>
                    <a:solidFill>
                      <a:srgbClr val="FCEACC"/>
                    </a:solidFill>
                  </a:tcPr>
                </a:tc>
                <a:extLst>
                  <a:ext uri="{0D108BD9-81ED-4DB2-BD59-A6C34878D82A}">
                    <a16:rowId xmlns:a16="http://schemas.microsoft.com/office/drawing/2014/main" val="10026"/>
                  </a:ext>
                </a:extLst>
              </a:tr>
              <a:tr h="0">
                <a:tc>
                  <a:txBody>
                    <a:bodyPr/>
                    <a:lstStyle/>
                    <a:p>
                      <a:pPr algn="l">
                        <a:spcAft>
                          <a:spcPts val="500"/>
                        </a:spcAft>
                        <a:defRPr sz="900" b="0">
                          <a:solidFill>
                            <a:srgbClr val="000000"/>
                          </a:solidFill>
                          <a:latin typeface="Lucida Sans"/>
                        </a:defRPr>
                      </a:pPr>
                      <a:r>
                        <a:rPr sz="1000" b="0" i="0" u="none"/>
                        <a:t>Eingeladenen Fachexperten ohne Mandat</a:t>
                      </a:r>
                    </a:p>
                  </a:txBody>
                  <a:tcPr>
                    <a:solidFill>
                      <a:srgbClr val="FCEACC"/>
                    </a:solidFill>
                  </a:tcPr>
                </a:tc>
                <a:tc>
                  <a:txBody>
                    <a:bodyPr/>
                    <a:lstStyle/>
                    <a:p>
                      <a:pPr algn="l">
                        <a:spcAft>
                          <a:spcPts val="500"/>
                        </a:spcAft>
                        <a:defRPr sz="900" b="0">
                          <a:solidFill>
                            <a:srgbClr val="000000"/>
                          </a:solidFill>
                          <a:latin typeface="Lucida Sans"/>
                        </a:defRPr>
                      </a:pPr>
                      <a:r>
                        <a:rPr sz="1000" b="0" i="0" u="none"/>
                        <a:t>Dr. Alexander BurgesProf. Dr. Sven Mahner
Prof. Dr. Philipp Harter
Prof. Dr. Frederik Marmé
</a:t>
                      </a:r>
                    </a:p>
                  </a:txBody>
                  <a:tcPr>
                    <a:solidFill>
                      <a:srgbClr val="FCEACC"/>
                    </a:solidFill>
                  </a:tcPr>
                </a:tc>
                <a:extLst>
                  <a:ext uri="{0D108BD9-81ED-4DB2-BD59-A6C34878D82A}">
                    <a16:rowId xmlns:a16="http://schemas.microsoft.com/office/drawing/2014/main" val="10027"/>
                  </a:ext>
                </a:extLst>
              </a:tr>
              <a:tr h="0">
                <a:tc>
                  <a:txBody>
                    <a:bodyPr/>
                    <a:lstStyle/>
                    <a:p>
                      <a:pPr algn="l">
                        <a:spcAft>
                          <a:spcPts val="500"/>
                        </a:spcAft>
                        <a:defRPr sz="900" b="0">
                          <a:solidFill>
                            <a:srgbClr val="000000"/>
                          </a:solidFill>
                          <a:latin typeface="Lucida Sans"/>
                        </a:defRPr>
                      </a:pPr>
                      <a:r>
                        <a:rPr sz="1000" b="0" i="0" u="none"/>
                        <a:t>Frauenselbsthilfe Krebs - Bundesverband (FSH)</a:t>
                      </a:r>
                    </a:p>
                  </a:txBody>
                  <a:tcPr>
                    <a:solidFill>
                      <a:srgbClr val="FCEACC"/>
                    </a:solidFill>
                  </a:tcPr>
                </a:tc>
                <a:tc>
                  <a:txBody>
                    <a:bodyPr/>
                    <a:lstStyle/>
                    <a:p>
                      <a:pPr algn="l">
                        <a:spcAft>
                          <a:spcPts val="500"/>
                        </a:spcAft>
                        <a:defRPr sz="900" b="0">
                          <a:solidFill>
                            <a:srgbClr val="000000"/>
                          </a:solidFill>
                          <a:latin typeface="Lucida Sans"/>
                        </a:defRPr>
                      </a:pPr>
                      <a:r>
                        <a:rPr sz="1000" b="0" i="0" u="none"/>
                        <a:t>None Bettina Onnasch</a:t>
                      </a:r>
                    </a:p>
                  </a:txBody>
                  <a:tcPr>
                    <a:solidFill>
                      <a:srgbClr val="FCEACC"/>
                    </a:solidFill>
                  </a:tcPr>
                </a:tc>
                <a:extLst>
                  <a:ext uri="{0D108BD9-81ED-4DB2-BD59-A6C34878D82A}">
                    <a16:rowId xmlns:a16="http://schemas.microsoft.com/office/drawing/2014/main" val="10028"/>
                  </a:ext>
                </a:extLst>
              </a:tr>
              <a:tr h="0">
                <a:tc>
                  <a:txBody>
                    <a:bodyPr/>
                    <a:lstStyle/>
                    <a:p>
                      <a:pPr algn="l">
                        <a:spcAft>
                          <a:spcPts val="500"/>
                        </a:spcAft>
                        <a:defRPr sz="900" b="0">
                          <a:solidFill>
                            <a:srgbClr val="000000"/>
                          </a:solidFill>
                          <a:latin typeface="Lucida Sans"/>
                        </a:defRPr>
                      </a:pPr>
                      <a:r>
                        <a:rPr sz="1000" b="0" i="0" u="none"/>
                        <a:t>Gesellschaft für Pädiatrische Onkologie und Hämatologie (GPOH)</a:t>
                      </a:r>
                    </a:p>
                  </a:txBody>
                  <a:tcPr>
                    <a:solidFill>
                      <a:srgbClr val="FCEACC"/>
                    </a:solidFill>
                  </a:tcPr>
                </a:tc>
                <a:tc>
                  <a:txBody>
                    <a:bodyPr/>
                    <a:lstStyle/>
                    <a:p>
                      <a:pPr algn="l">
                        <a:spcAft>
                          <a:spcPts val="500"/>
                        </a:spcAft>
                        <a:defRPr sz="900" b="0">
                          <a:solidFill>
                            <a:srgbClr val="000000"/>
                          </a:solidFill>
                          <a:latin typeface="Lucida Sans"/>
                        </a:defRPr>
                      </a:pPr>
                      <a:r>
                        <a:rPr sz="1000" b="0" i="0" u="none"/>
                        <a:t>Dr. Gabriele Calaminus</a:t>
                      </a:r>
                    </a:p>
                  </a:txBody>
                  <a:tcPr>
                    <a:solidFill>
                      <a:srgbClr val="FCEACC"/>
                    </a:solidFill>
                  </a:tcPr>
                </a:tc>
                <a:extLst>
                  <a:ext uri="{0D108BD9-81ED-4DB2-BD59-A6C34878D82A}">
                    <a16:rowId xmlns:a16="http://schemas.microsoft.com/office/drawing/2014/main" val="10029"/>
                  </a:ext>
                </a:extLst>
              </a:tr>
              <a:tr h="0">
                <a:tc>
                  <a:txBody>
                    <a:bodyPr/>
                    <a:lstStyle/>
                    <a:p>
                      <a:pPr algn="l">
                        <a:spcAft>
                          <a:spcPts val="500"/>
                        </a:spcAft>
                        <a:defRPr sz="900" b="0">
                          <a:solidFill>
                            <a:srgbClr val="000000"/>
                          </a:solidFill>
                          <a:latin typeface="Lucida Sans"/>
                        </a:defRPr>
                      </a:pPr>
                      <a:r>
                        <a:rPr sz="1000" b="0" i="0" u="none"/>
                        <a:t>Gynäkologische Krebserkrankungen Deutschland (GynKD)</a:t>
                      </a:r>
                    </a:p>
                  </a:txBody>
                  <a:tcPr>
                    <a:solidFill>
                      <a:srgbClr val="FCEACC"/>
                    </a:solidFill>
                  </a:tcPr>
                </a:tc>
                <a:tc>
                  <a:txBody>
                    <a:bodyPr/>
                    <a:lstStyle/>
                    <a:p>
                      <a:pPr algn="l">
                        <a:spcAft>
                          <a:spcPts val="500"/>
                        </a:spcAft>
                        <a:defRPr sz="900" b="0">
                          <a:solidFill>
                            <a:srgbClr val="000000"/>
                          </a:solidFill>
                          <a:latin typeface="Lucida Sans"/>
                        </a:defRPr>
                      </a:pPr>
                      <a:r>
                        <a:rPr sz="1000" b="0" i="0" u="none"/>
                        <a:t>None Andrea Krull</a:t>
                      </a:r>
                    </a:p>
                  </a:txBody>
                  <a:tcPr>
                    <a:solidFill>
                      <a:srgbClr val="FCEACC"/>
                    </a:solidFill>
                  </a:tcPr>
                </a:tc>
                <a:extLst>
                  <a:ext uri="{0D108BD9-81ED-4DB2-BD59-A6C34878D82A}">
                    <a16:rowId xmlns:a16="http://schemas.microsoft.com/office/drawing/2014/main" val="10030"/>
                  </a:ext>
                </a:extLst>
              </a:tr>
              <a:tr h="0">
                <a:tc>
                  <a:txBody>
                    <a:bodyPr/>
                    <a:lstStyle/>
                    <a:p>
                      <a:pPr algn="l">
                        <a:spcAft>
                          <a:spcPts val="500"/>
                        </a:spcAft>
                        <a:defRPr sz="900" b="0">
                          <a:solidFill>
                            <a:srgbClr val="000000"/>
                          </a:solidFill>
                          <a:latin typeface="Lucida Sans"/>
                        </a:defRPr>
                      </a:pPr>
                      <a:r>
                        <a:rPr sz="1000" b="0" i="0" u="none"/>
                        <a:t>Konferenz Onkologischer Kranken- und Kinderkrankenpflege in der DKG (KOK)</a:t>
                      </a:r>
                    </a:p>
                  </a:txBody>
                  <a:tcPr>
                    <a:solidFill>
                      <a:srgbClr val="FCEACC"/>
                    </a:solidFill>
                  </a:tcPr>
                </a:tc>
                <a:tc>
                  <a:txBody>
                    <a:bodyPr/>
                    <a:lstStyle/>
                    <a:p>
                      <a:pPr algn="l">
                        <a:spcAft>
                          <a:spcPts val="500"/>
                        </a:spcAft>
                        <a:defRPr sz="900" b="0">
                          <a:solidFill>
                            <a:srgbClr val="000000"/>
                          </a:solidFill>
                          <a:latin typeface="Lucida Sans"/>
                        </a:defRPr>
                      </a:pPr>
                      <a:r>
                        <a:rPr sz="1000" b="0" i="0" u="none"/>
                        <a:t>None Kerstin Paradies</a:t>
                      </a:r>
                    </a:p>
                  </a:txBody>
                  <a:tcPr>
                    <a:solidFill>
                      <a:srgbClr val="FCEACC"/>
                    </a:solidFill>
                  </a:tcPr>
                </a:tc>
                <a:extLst>
                  <a:ext uri="{0D108BD9-81ED-4DB2-BD59-A6C34878D82A}">
                    <a16:rowId xmlns:a16="http://schemas.microsoft.com/office/drawing/2014/main" val="10031"/>
                  </a:ext>
                </a:extLst>
              </a:tr>
              <a:tr h="0">
                <a:tc>
                  <a:txBody>
                    <a:bodyPr/>
                    <a:lstStyle/>
                    <a:p>
                      <a:pPr algn="l">
                        <a:spcAft>
                          <a:spcPts val="500"/>
                        </a:spcAft>
                        <a:defRPr sz="900" b="0">
                          <a:solidFill>
                            <a:srgbClr val="000000"/>
                          </a:solidFill>
                          <a:latin typeface="Lucida Sans"/>
                        </a:defRPr>
                      </a:pPr>
                      <a:r>
                        <a:rPr sz="1000" b="0" i="0" u="none"/>
                        <a:t>Methodische Begleitung</a:t>
                      </a:r>
                    </a:p>
                  </a:txBody>
                  <a:tcPr>
                    <a:solidFill>
                      <a:srgbClr val="FCEACC"/>
                    </a:solidFill>
                  </a:tcPr>
                </a:tc>
                <a:tc>
                  <a:txBody>
                    <a:bodyPr/>
                    <a:lstStyle/>
                    <a:p>
                      <a:pPr algn="l">
                        <a:spcAft>
                          <a:spcPts val="500"/>
                        </a:spcAft>
                        <a:defRPr sz="900" b="0">
                          <a:solidFill>
                            <a:srgbClr val="000000"/>
                          </a:solidFill>
                          <a:latin typeface="Lucida Sans"/>
                        </a:defRPr>
                      </a:pPr>
                      <a:r>
                        <a:rPr sz="1000" b="0" i="0" u="none"/>
                        <a:t>Dr. Markus FollmannDr. Monika Nothacker
Dipl.-Soz.Wiss. Thomas Langer
Dr. Ilka Luckas
</a:t>
                      </a:r>
                    </a:p>
                  </a:txBody>
                  <a:tcPr>
                    <a:solidFill>
                      <a:srgbClr val="FCEACC"/>
                    </a:solidFill>
                  </a:tcPr>
                </a:tc>
                <a:extLst>
                  <a:ext uri="{0D108BD9-81ED-4DB2-BD59-A6C34878D82A}">
                    <a16:rowId xmlns:a16="http://schemas.microsoft.com/office/drawing/2014/main" val="10032"/>
                  </a:ext>
                </a:extLst>
              </a:tr>
              <a:tr h="0">
                <a:tc>
                  <a:txBody>
                    <a:bodyPr/>
                    <a:lstStyle/>
                    <a:p>
                      <a:pPr algn="l">
                        <a:spcAft>
                          <a:spcPts val="500"/>
                        </a:spcAft>
                        <a:defRPr sz="900" b="0">
                          <a:solidFill>
                            <a:srgbClr val="000000"/>
                          </a:solidFill>
                          <a:latin typeface="Lucida Sans"/>
                        </a:defRPr>
                      </a:pPr>
                      <a:r>
                        <a:rPr sz="1000" b="0" i="0" u="none"/>
                        <a:t>Nord-Ostdeutsche Gesellschaft für Gynäkologische Onkologie (NOGGO)</a:t>
                      </a:r>
                    </a:p>
                  </a:txBody>
                  <a:tcPr>
                    <a:solidFill>
                      <a:srgbClr val="FCEACC"/>
                    </a:solidFill>
                  </a:tcPr>
                </a:tc>
                <a:tc>
                  <a:txBody>
                    <a:bodyPr/>
                    <a:lstStyle/>
                    <a:p>
                      <a:pPr algn="l">
                        <a:spcAft>
                          <a:spcPts val="500"/>
                        </a:spcAft>
                        <a:defRPr sz="900" b="0">
                          <a:solidFill>
                            <a:srgbClr val="000000"/>
                          </a:solidFill>
                          <a:latin typeface="Lucida Sans"/>
                        </a:defRPr>
                      </a:pPr>
                      <a:r>
                        <a:rPr sz="1000" b="0" i="0" u="none"/>
                        <a:t>Prof. Dr. Jalid Sehouli</a:t>
                      </a:r>
                    </a:p>
                  </a:txBody>
                  <a:tcPr>
                    <a:solidFill>
                      <a:srgbClr val="FCEACC"/>
                    </a:solidFill>
                  </a:tcPr>
                </a:tc>
                <a:extLst>
                  <a:ext uri="{0D108BD9-81ED-4DB2-BD59-A6C34878D82A}">
                    <a16:rowId xmlns:a16="http://schemas.microsoft.com/office/drawing/2014/main" val="10033"/>
                  </a:ext>
                </a:extLst>
              </a:tr>
              <a:tr h="0">
                <a:tc>
                  <a:txBody>
                    <a:bodyPr/>
                    <a:lstStyle/>
                    <a:p>
                      <a:pPr algn="l">
                        <a:spcAft>
                          <a:spcPts val="500"/>
                        </a:spcAft>
                        <a:defRPr sz="900" b="0">
                          <a:solidFill>
                            <a:srgbClr val="000000"/>
                          </a:solidFill>
                          <a:latin typeface="Lucida Sans"/>
                        </a:defRPr>
                      </a:pPr>
                      <a:r>
                        <a:rPr sz="1000" b="0" i="0" u="none"/>
                        <a:t>Schweizerische Gesellschaft für Gynäkologie und Geburtshilfe (SGGG)</a:t>
                      </a:r>
                    </a:p>
                  </a:txBody>
                  <a:tcPr>
                    <a:solidFill>
                      <a:srgbClr val="FCEACC"/>
                    </a:solidFill>
                  </a:tcPr>
                </a:tc>
                <a:tc>
                  <a:txBody>
                    <a:bodyPr/>
                    <a:lstStyle/>
                    <a:p>
                      <a:pPr algn="l">
                        <a:spcAft>
                          <a:spcPts val="500"/>
                        </a:spcAft>
                        <a:defRPr sz="900" b="0">
                          <a:solidFill>
                            <a:srgbClr val="000000"/>
                          </a:solidFill>
                          <a:latin typeface="Lucida Sans"/>
                        </a:defRPr>
                      </a:pPr>
                      <a:r>
                        <a:rPr sz="1000" b="0" i="0" u="none" dirty="0"/>
                        <a:t>Prof. Dr. Daniel Fink</a:t>
                      </a:r>
                    </a:p>
                  </a:txBody>
                  <a:tcPr>
                    <a:solidFill>
                      <a:srgbClr val="FCEACC"/>
                    </a:solidFill>
                  </a:tcPr>
                </a:tc>
                <a:extLst>
                  <a:ext uri="{0D108BD9-81ED-4DB2-BD59-A6C34878D82A}">
                    <a16:rowId xmlns:a16="http://schemas.microsoft.com/office/drawing/2014/main" val="1003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Relevante Elemente eines „Cancer Survivorship Care Plan“</a:t>
            </a:r>
          </a:p>
        </p:txBody>
      </p:sp>
      <p:graphicFrame>
        <p:nvGraphicFramePr>
          <p:cNvPr id="3" name="Table 2"/>
          <p:cNvGraphicFramePr>
            <a:graphicFrameLocks noGrp="1"/>
          </p:cNvGraphicFramePr>
          <p:nvPr/>
        </p:nvGraphicFramePr>
        <p:xfrm>
          <a:off x="360000" y="1890000"/>
          <a:ext cx="11472000" cy="100"/>
        </p:xfrm>
        <a:graphic>
          <a:graphicData uri="http://schemas.openxmlformats.org/drawingml/2006/table">
            <a:tbl>
              <a:tblPr firstRow="1" bandRow="1">
                <a:tableStyleId>{5C22544A-7EE6-4342-B048-85BDC9FD1C3A}</a:tableStyleId>
              </a:tblPr>
              <a:tblGrid>
                <a:gridCol w="11472000">
                  <a:extLst>
                    <a:ext uri="{9D8B030D-6E8A-4147-A177-3AD203B41FA5}">
                      <a16:colId xmlns:a16="http://schemas.microsoft.com/office/drawing/2014/main" val="20000"/>
                    </a:ext>
                  </a:extLst>
                </a:gridCol>
              </a:tblGrid>
              <a:tr h="0">
                <a:tc>
                  <a:txBody>
                    <a:bodyPr/>
                    <a:lstStyle/>
                    <a:p>
                      <a:pPr algn="l">
                        <a:spcAft>
                          <a:spcPts val="500"/>
                        </a:spcAft>
                        <a:defRPr sz="900" b="0">
                          <a:solidFill>
                            <a:srgbClr val="000000"/>
                          </a:solidFill>
                          <a:latin typeface="Lucida Sans"/>
                        </a:defRPr>
                      </a:pPr>
                      <a:r>
                        <a:rPr sz="1000" b="1" i="0" u="none">
                          <a:solidFill>
                            <a:srgbClr val="000000"/>
                          </a:solidFill>
                        </a:rPr>
                        <a:t>RelevanteElemente</a:t>
                      </a:r>
                      <a:r>
                        <a:rPr sz="1000" b="1" i="0" u="none"/>
                        <a:t>eines „Cancer Survivorship Care Plan“</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solidFill>
                            <a:srgbClr val="000000"/>
                          </a:solidFill>
                        </a:rPr>
                        <a:t>Erkennung und Behandlung von Postoperativen Langzeitkomplikationen (z.B. Lymphödem) und Langzeittherapienebenwirkungen (u.a. Polyneuropathie, kognitive Störungen, Fatigue)</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solidFill>
                            <a:srgbClr val="000000"/>
                          </a:solidFill>
                        </a:rPr>
                        <a:t>Erklärung und Aufarbeitung durchgeführter Behandlungen bezüglich Wirkung und Langzeitnebenwirkungen.</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solidFill>
                            <a:srgbClr val="000000"/>
                          </a:solidFill>
                        </a:rPr>
                        <a:t>Nebenwirkungsmanagement und Therapiemonitoring bei Erhaltungstherapien</a:t>
                      </a:r>
                    </a:p>
                  </a:txBody>
                  <a:tcP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0" i="0" u="none">
                          <a:solidFill>
                            <a:srgbClr val="000000"/>
                          </a:solidFill>
                        </a:rPr>
                        <a:t>Beratung zu Lifestyle-Fragen wie Ernährung, Sexualität und Bewegung und Sport, Nikotin, Alkohol, Gewicht</a:t>
                      </a:r>
                    </a:p>
                  </a:txBody>
                  <a:tcPr>
                    <a:solidFill>
                      <a:srgbClr val="FCEACC"/>
                    </a:solidFill>
                  </a:tcPr>
                </a:tc>
                <a:extLst>
                  <a:ext uri="{0D108BD9-81ED-4DB2-BD59-A6C34878D82A}">
                    <a16:rowId xmlns:a16="http://schemas.microsoft.com/office/drawing/2014/main" val="10004"/>
                  </a:ext>
                </a:extLst>
              </a:tr>
              <a:tr h="0">
                <a:tc>
                  <a:txBody>
                    <a:bodyPr/>
                    <a:lstStyle/>
                    <a:p>
                      <a:pPr algn="l">
                        <a:spcAft>
                          <a:spcPts val="500"/>
                        </a:spcAft>
                        <a:defRPr sz="900" b="0">
                          <a:solidFill>
                            <a:srgbClr val="000000"/>
                          </a:solidFill>
                          <a:latin typeface="Lucida Sans"/>
                        </a:defRPr>
                      </a:pPr>
                      <a:r>
                        <a:rPr sz="1000" b="0" i="0" u="none">
                          <a:solidFill>
                            <a:srgbClr val="000000"/>
                          </a:solidFill>
                        </a:rPr>
                        <a:t>Sozialmedizinische Beratung</a:t>
                      </a:r>
                    </a:p>
                  </a:txBody>
                  <a:tcPr>
                    <a:solidFill>
                      <a:srgbClr val="FCEACC"/>
                    </a:solidFill>
                  </a:tcPr>
                </a:tc>
                <a:extLst>
                  <a:ext uri="{0D108BD9-81ED-4DB2-BD59-A6C34878D82A}">
                    <a16:rowId xmlns:a16="http://schemas.microsoft.com/office/drawing/2014/main" val="10005"/>
                  </a:ext>
                </a:extLst>
              </a:tr>
              <a:tr h="0">
                <a:tc>
                  <a:txBody>
                    <a:bodyPr/>
                    <a:lstStyle/>
                    <a:p>
                      <a:pPr algn="l">
                        <a:spcAft>
                          <a:spcPts val="500"/>
                        </a:spcAft>
                        <a:defRPr sz="900" b="0">
                          <a:solidFill>
                            <a:srgbClr val="000000"/>
                          </a:solidFill>
                          <a:latin typeface="Lucida Sans"/>
                        </a:defRPr>
                      </a:pPr>
                      <a:r>
                        <a:rPr sz="1000" b="0" i="0" u="none">
                          <a:solidFill>
                            <a:srgbClr val="000000"/>
                          </a:solidFill>
                        </a:rPr>
                        <a:t>Motivation zur Kontaktaufnahme mit Selbsthilfegruppen</a:t>
                      </a:r>
                    </a:p>
                  </a:txBody>
                  <a:tcPr>
                    <a:solidFill>
                      <a:srgbClr val="FCEACC"/>
                    </a:solidFill>
                  </a:tcPr>
                </a:tc>
                <a:extLst>
                  <a:ext uri="{0D108BD9-81ED-4DB2-BD59-A6C34878D82A}">
                    <a16:rowId xmlns:a16="http://schemas.microsoft.com/office/drawing/2014/main" val="10006"/>
                  </a:ext>
                </a:extLst>
              </a:tr>
              <a:tr h="0">
                <a:tc>
                  <a:txBody>
                    <a:bodyPr/>
                    <a:lstStyle/>
                    <a:p>
                      <a:pPr algn="l">
                        <a:spcAft>
                          <a:spcPts val="500"/>
                        </a:spcAft>
                        <a:defRPr sz="900" b="0">
                          <a:solidFill>
                            <a:srgbClr val="000000"/>
                          </a:solidFill>
                          <a:latin typeface="Lucida Sans"/>
                        </a:defRPr>
                      </a:pPr>
                      <a:r>
                        <a:rPr sz="1000" b="0" i="0" u="none">
                          <a:solidFill>
                            <a:srgbClr val="000000"/>
                          </a:solidFill>
                        </a:rPr>
                        <a:t>Die Erkennung und Behandlung von kardiovaskulären Erkrankungen/Kardiotoxizität (Herzinsuffizienz, Hypertonie) (kumulatives Risiko als Langzeitnebenwirkungen)</a:t>
                      </a:r>
                    </a:p>
                  </a:txBody>
                  <a:tcPr>
                    <a:solidFill>
                      <a:srgbClr val="FCEACC"/>
                    </a:solidFill>
                  </a:tcPr>
                </a:tc>
                <a:extLst>
                  <a:ext uri="{0D108BD9-81ED-4DB2-BD59-A6C34878D82A}">
                    <a16:rowId xmlns:a16="http://schemas.microsoft.com/office/drawing/2014/main" val="10007"/>
                  </a:ext>
                </a:extLst>
              </a:tr>
              <a:tr h="0">
                <a:tc>
                  <a:txBody>
                    <a:bodyPr/>
                    <a:lstStyle/>
                    <a:p>
                      <a:pPr algn="l">
                        <a:spcAft>
                          <a:spcPts val="500"/>
                        </a:spcAft>
                        <a:defRPr sz="900" b="0">
                          <a:solidFill>
                            <a:srgbClr val="000000"/>
                          </a:solidFill>
                          <a:latin typeface="Lucida Sans"/>
                        </a:defRPr>
                      </a:pPr>
                      <a:r>
                        <a:rPr sz="1000" b="0" i="0" u="none">
                          <a:solidFill>
                            <a:srgbClr val="000000"/>
                          </a:solidFill>
                        </a:rPr>
                        <a:t>Erkennung, Behandlung und Prävention von ossären Folgen der Therapie (Osteopenie, Osteoporose, Knochenschmerzen)</a:t>
                      </a:r>
                    </a:p>
                  </a:txBody>
                  <a:tcPr>
                    <a:solidFill>
                      <a:srgbClr val="FCEACC"/>
                    </a:solidFill>
                  </a:tcPr>
                </a:tc>
                <a:extLst>
                  <a:ext uri="{0D108BD9-81ED-4DB2-BD59-A6C34878D82A}">
                    <a16:rowId xmlns:a16="http://schemas.microsoft.com/office/drawing/2014/main" val="10008"/>
                  </a:ext>
                </a:extLst>
              </a:tr>
              <a:tr h="0">
                <a:tc>
                  <a:txBody>
                    <a:bodyPr/>
                    <a:lstStyle/>
                    <a:p>
                      <a:pPr algn="l">
                        <a:spcAft>
                          <a:spcPts val="500"/>
                        </a:spcAft>
                        <a:defRPr sz="900" b="0">
                          <a:solidFill>
                            <a:srgbClr val="000000"/>
                          </a:solidFill>
                          <a:latin typeface="Lucida Sans"/>
                        </a:defRPr>
                      </a:pPr>
                      <a:r>
                        <a:rPr sz="1000" b="0" i="0" u="none">
                          <a:solidFill>
                            <a:srgbClr val="000000"/>
                          </a:solidFill>
                        </a:rPr>
                        <a:t>Erkennung von Spätrezidiven</a:t>
                      </a:r>
                    </a:p>
                  </a:txBody>
                  <a:tcPr>
                    <a:solidFill>
                      <a:srgbClr val="FCEACC"/>
                    </a:solidFill>
                  </a:tcPr>
                </a:tc>
                <a:extLst>
                  <a:ext uri="{0D108BD9-81ED-4DB2-BD59-A6C34878D82A}">
                    <a16:rowId xmlns:a16="http://schemas.microsoft.com/office/drawing/2014/main" val="10009"/>
                  </a:ext>
                </a:extLst>
              </a:tr>
              <a:tr h="0">
                <a:tc>
                  <a:txBody>
                    <a:bodyPr/>
                    <a:lstStyle/>
                    <a:p>
                      <a:pPr algn="l">
                        <a:spcAft>
                          <a:spcPts val="500"/>
                        </a:spcAft>
                        <a:defRPr sz="900" b="0">
                          <a:solidFill>
                            <a:srgbClr val="000000"/>
                          </a:solidFill>
                          <a:latin typeface="Lucida Sans"/>
                        </a:defRPr>
                      </a:pPr>
                      <a:r>
                        <a:rPr sz="1000" b="0" i="0" u="none">
                          <a:solidFill>
                            <a:srgbClr val="000000"/>
                          </a:solidFill>
                        </a:rPr>
                        <a:t>Überwachung und rechtzeitige Erkennung eines Zweitmalignoms</a:t>
                      </a:r>
                      <a:r>
                        <a:rPr sz="1000" b="0" i="0" u="none"/>
                        <a:t> (cave: PARP, Chemotherapie, genetische Belastung)</a:t>
                      </a:r>
                    </a:p>
                  </a:txBody>
                  <a:tcPr>
                    <a:solidFill>
                      <a:srgbClr val="FCEACC"/>
                    </a:solidFill>
                  </a:tcPr>
                </a:tc>
                <a:extLst>
                  <a:ext uri="{0D108BD9-81ED-4DB2-BD59-A6C34878D82A}">
                    <a16:rowId xmlns:a16="http://schemas.microsoft.com/office/drawing/2014/main" val="10010"/>
                  </a:ext>
                </a:extLst>
              </a:tr>
              <a:tr h="0">
                <a:tc>
                  <a:txBody>
                    <a:bodyPr/>
                    <a:lstStyle/>
                    <a:p>
                      <a:pPr algn="l">
                        <a:spcAft>
                          <a:spcPts val="500"/>
                        </a:spcAft>
                        <a:defRPr sz="900" b="0">
                          <a:solidFill>
                            <a:srgbClr val="000000"/>
                          </a:solidFill>
                          <a:latin typeface="Lucida Sans"/>
                        </a:defRPr>
                      </a:pPr>
                      <a:r>
                        <a:rPr sz="1000" b="0" i="0" u="none">
                          <a:solidFill>
                            <a:srgbClr val="000000"/>
                          </a:solidFill>
                        </a:rPr>
                        <a:t>Motivation zur Inanspruchnahme von Vorsorgeuntersuchungen (Kolonkarzinom, Mammakarzinom, malignes Melanom)</a:t>
                      </a:r>
                    </a:p>
                  </a:txBody>
                  <a:tcPr>
                    <a:solidFill>
                      <a:srgbClr val="FCEACC"/>
                    </a:solidFill>
                  </a:tcPr>
                </a:tc>
                <a:extLst>
                  <a:ext uri="{0D108BD9-81ED-4DB2-BD59-A6C34878D82A}">
                    <a16:rowId xmlns:a16="http://schemas.microsoft.com/office/drawing/2014/main" val="10011"/>
                  </a:ext>
                </a:extLst>
              </a:tr>
              <a:tr h="0">
                <a:tc>
                  <a:txBody>
                    <a:bodyPr/>
                    <a:lstStyle/>
                    <a:p>
                      <a:pPr algn="l">
                        <a:spcAft>
                          <a:spcPts val="500"/>
                        </a:spcAft>
                        <a:defRPr sz="900" b="0">
                          <a:solidFill>
                            <a:srgbClr val="000000"/>
                          </a:solidFill>
                          <a:latin typeface="Lucida Sans"/>
                        </a:defRPr>
                      </a:pPr>
                      <a:r>
                        <a:rPr sz="1000" b="0" i="0" u="none">
                          <a:solidFill>
                            <a:srgbClr val="000000"/>
                          </a:solidFill>
                        </a:rPr>
                        <a:t>Genetische Beratung (wenn noch nicht primär erfolgt)</a:t>
                      </a:r>
                    </a:p>
                  </a:txBody>
                  <a:tcPr>
                    <a:solidFill>
                      <a:srgbClr val="FCEACC"/>
                    </a:solidFill>
                  </a:tcPr>
                </a:tc>
                <a:extLst>
                  <a:ext uri="{0D108BD9-81ED-4DB2-BD59-A6C34878D82A}">
                    <a16:rowId xmlns:a16="http://schemas.microsoft.com/office/drawing/2014/main" val="10012"/>
                  </a:ext>
                </a:extLst>
              </a:tr>
              <a:tr h="0">
                <a:tc>
                  <a:txBody>
                    <a:bodyPr/>
                    <a:lstStyle/>
                    <a:p>
                      <a:pPr algn="l">
                        <a:spcAft>
                          <a:spcPts val="500"/>
                        </a:spcAft>
                        <a:defRPr sz="900" b="0">
                          <a:solidFill>
                            <a:srgbClr val="000000"/>
                          </a:solidFill>
                          <a:latin typeface="Lucida Sans"/>
                        </a:defRPr>
                      </a:pPr>
                      <a:r>
                        <a:rPr sz="1000" b="0" i="0" u="none">
                          <a:solidFill>
                            <a:srgbClr val="000000"/>
                          </a:solidFill>
                        </a:rPr>
                        <a:t>Einleitung von Maßnahmen zur Verbesserung des körperlichen und psychischen Zustandes und damit der Lebensqualität (Psychoonkologische Angebote, Physiotherapie, Kreativtherapien, Rehabilitation)</a:t>
                      </a:r>
                    </a:p>
                  </a:txBody>
                  <a:tcPr>
                    <a:solidFill>
                      <a:srgbClr val="FCEACC"/>
                    </a:solidFill>
                  </a:tcPr>
                </a:tc>
                <a:extLst>
                  <a:ext uri="{0D108BD9-81ED-4DB2-BD59-A6C34878D82A}">
                    <a16:rowId xmlns:a16="http://schemas.microsoft.com/office/drawing/2014/main" val="10013"/>
                  </a:ext>
                </a:extLst>
              </a:tr>
              <a:tr h="0">
                <a:tc>
                  <a:txBody>
                    <a:bodyPr/>
                    <a:lstStyle/>
                    <a:p>
                      <a:pPr algn="l">
                        <a:spcAft>
                          <a:spcPts val="500"/>
                        </a:spcAft>
                        <a:defRPr sz="900" b="0">
                          <a:solidFill>
                            <a:srgbClr val="000000"/>
                          </a:solidFill>
                          <a:latin typeface="Lucida Sans"/>
                        </a:defRPr>
                      </a:pPr>
                      <a:r>
                        <a:rPr sz="1000" b="0" i="0" u="none">
                          <a:solidFill>
                            <a:srgbClr val="000000"/>
                          </a:solidFill>
                        </a:rPr>
                        <a:t>Die (kommunikative) Koordination der versorgenden Akteure und Organisation im Gesundheitswesen rund um die Patientin</a:t>
                      </a:r>
                    </a:p>
                  </a:txBody>
                  <a:tcPr>
                    <a:solidFill>
                      <a:srgbClr val="FCEACC"/>
                    </a:solidFill>
                  </a:tcPr>
                </a:tc>
                <a:extLst>
                  <a:ext uri="{0D108BD9-81ED-4DB2-BD59-A6C34878D82A}">
                    <a16:rowId xmlns:a16="http://schemas.microsoft.com/office/drawing/2014/main" val="10014"/>
                  </a:ext>
                </a:extLst>
              </a:tr>
              <a:tr h="0">
                <a:tc>
                  <a:txBody>
                    <a:bodyPr/>
                    <a:lstStyle/>
                    <a:p>
                      <a:pPr algn="l">
                        <a:spcAft>
                          <a:spcPts val="500"/>
                        </a:spcAft>
                        <a:defRPr sz="900" b="0">
                          <a:solidFill>
                            <a:srgbClr val="000000"/>
                          </a:solidFill>
                          <a:latin typeface="Lucida Sans"/>
                        </a:defRPr>
                      </a:pPr>
                      <a:r>
                        <a:rPr sz="1000" b="0" i="0" u="none">
                          <a:solidFill>
                            <a:srgbClr val="000000"/>
                          </a:solidFill>
                        </a:rPr>
                        <a:t>Literatur:</a:t>
                      </a:r>
                    </a:p>
                  </a:txBody>
                  <a:tcPr>
                    <a:solidFill>
                      <a:srgbClr val="FCEACC"/>
                    </a:solidFill>
                  </a:tcPr>
                </a:tc>
                <a:extLst>
                  <a:ext uri="{0D108BD9-81ED-4DB2-BD59-A6C34878D82A}">
                    <a16:rowId xmlns:a16="http://schemas.microsoft.com/office/drawing/2014/main" val="10015"/>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11: Nachsorge, Rehabilitation, Psychoonkologie</a:t>
            </a:r>
          </a:p>
          <a:p>
            <a:r>
              <a:rPr sz="1400"/>
              <a:t>Kapitel 11.1: Nachsorge und Rehabilitation</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10.9</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Zur Sicherheit einer Hormontherapie nach Behandlung eines Ovarialkarzinoms kann keine zuverlässige Aussage gemacht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[Guidozzi, F. 1999]</a:t>
                      </a:r>
                      <a:r>
                        <a:rPr sz="1000"/>
                        <a:t>, </a:t>
                      </a:r>
                      <a:r>
                        <a:rPr sz="1000">
                          <a:solidFill>
                            <a:srgbClr val="F7BF66"/>
                          </a:solidFill>
                          <a:hlinkClick r:id="rId3"/>
                        </a:rPr>
                        <a:t>[Eeles, R. A. 1991]</a:t>
                      </a:r>
                      <a:r>
                        <a:rPr sz="1000"/>
                        <a:t>, </a:t>
                      </a:r>
                      <a:r>
                        <a:rPr sz="1000">
                          <a:solidFill>
                            <a:srgbClr val="F7BF66"/>
                          </a:solidFill>
                          <a:hlinkClick r:id="rId4"/>
                        </a:rPr>
                        <a:t>[Ursic-Vrscaj, M. 2001]</a:t>
                      </a:r>
                      <a:r>
                        <a:rPr sz="1000"/>
                        <a:t>, </a:t>
                      </a:r>
                      <a:r>
                        <a:rPr sz="1000">
                          <a:solidFill>
                            <a:srgbClr val="F7BF66"/>
                          </a:solidFill>
                          <a:hlinkClick r:id="rId5"/>
                        </a:rPr>
                        <a:t>[Mascarenhas, C. 2006]</a:t>
                      </a:r>
                      <a:r>
                        <a:rPr sz="1000"/>
                        <a:t>, </a:t>
                      </a:r>
                      <a:r>
                        <a:rPr sz="1000">
                          <a:solidFill>
                            <a:srgbClr val="F7BF66"/>
                          </a:solidFill>
                          <a:hlinkClick r:id="rId6"/>
                        </a:rPr>
                        <a:t>[Eeles, R. A. 2015]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032-035OL-6.1-10.9-2024G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7" action="ppaction://hlinksldjump"/>
              </a:rPr>
              <a:t>Inhaltsverzeichnis</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11: Nachsorge, Rehabilitation, Psychoonkologie</a:t>
            </a:r>
          </a:p>
          <a:p>
            <a:r>
              <a:rPr sz="1400"/>
              <a:t>Kapitel 11.1: Nachsorge und Rehabilitation</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10.10</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Hormontherapie kann nach entsprechender Aufklärung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[Guidozzi, F. 1999]</a:t>
                      </a:r>
                      <a:r>
                        <a:rPr sz="1000"/>
                        <a:t>, </a:t>
                      </a:r>
                      <a:r>
                        <a:rPr sz="1000">
                          <a:solidFill>
                            <a:srgbClr val="F7BF66"/>
                          </a:solidFill>
                          <a:hlinkClick r:id="rId3"/>
                        </a:rPr>
                        <a:t>[Eeles, R. A. 1991]</a:t>
                      </a:r>
                      <a:r>
                        <a:rPr sz="1000"/>
                        <a:t>, </a:t>
                      </a:r>
                      <a:r>
                        <a:rPr sz="1000">
                          <a:solidFill>
                            <a:srgbClr val="F7BF66"/>
                          </a:solidFill>
                          <a:hlinkClick r:id="rId4"/>
                        </a:rPr>
                        <a:t>[Ursic-Vrscaj, M. 2001]</a:t>
                      </a:r>
                      <a:r>
                        <a:rPr sz="1000"/>
                        <a:t>, </a:t>
                      </a:r>
                      <a:r>
                        <a:rPr sz="1000">
                          <a:solidFill>
                            <a:srgbClr val="F7BF66"/>
                          </a:solidFill>
                          <a:hlinkClick r:id="rId5"/>
                        </a:rPr>
                        <a:t>[Mascarenhas, C. 2006]</a:t>
                      </a:r>
                      <a:r>
                        <a:rPr sz="1000"/>
                        <a:t>, </a:t>
                      </a:r>
                      <a:r>
                        <a:rPr sz="1000">
                          <a:solidFill>
                            <a:srgbClr val="F7BF66"/>
                          </a:solidFill>
                          <a:hlinkClick r:id="rId6"/>
                        </a:rPr>
                        <a:t>[Eeles, R. A. 2015]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032-035OL-6.1-10.10-2024G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7" action="ppaction://hlinksldjump"/>
              </a:rPr>
              <a:t>Inhaltsverzeichnis</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11: Nachsorge, Rehabilitation, Psychoonkologie</a:t>
            </a:r>
          </a:p>
          <a:p>
            <a:r>
              <a:rPr sz="1400"/>
              <a:t>Kapitel 11.2: Psychoonkologie</a:t>
            </a:r>
          </a:p>
        </p:txBody>
      </p:sp>
      <p:graphicFrame>
        <p:nvGraphicFramePr>
          <p:cNvPr id="3" name="Table 2"/>
          <p:cNvGraphicFramePr>
            <a:graphicFrameLocks noGrp="1"/>
          </p:cNvGraphicFramePr>
          <p:nvPr/>
        </p:nvGraphicFramePr>
        <p:xfrm>
          <a:off x="360000" y="1890000"/>
          <a:ext cx="11520000" cy="108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10.11</a:t>
                      </a:r>
                    </a:p>
                  </a:txBody>
                  <a:tcPr anchor="ctr">
                    <a:solidFill>
                      <a:srgbClr val="F7BF66"/>
                    </a:solidFill>
                  </a:tcPr>
                </a:tc>
                <a:tc>
                  <a:txBody>
                    <a:bodyPr/>
                    <a:lstStyle/>
                    <a:p>
                      <a:pPr>
                        <a:defRPr sz="1000" b="1">
                          <a:solidFill>
                            <a:srgbClr val="000000"/>
                          </a:solidFill>
                          <a:latin typeface="Lucida Sans"/>
                        </a:defRPr>
                      </a:pPr>
                      <a:r>
                        <a:t>Konsensbasiertes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Psychosoziale Interventionen haben einen positiven Einfluss auf die Lebensqualität, die psychische Befindlichkeit und die Verarbeitung der Krankheit.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032-035OL-6.1-10.11-2024G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11: Nachsorge, Rehabilitation, Psychoonkologie</a:t>
            </a:r>
          </a:p>
          <a:p>
            <a:r>
              <a:rPr sz="1400"/>
              <a:t>Kapitel 11.2: Psychoonkologie</a:t>
            </a:r>
          </a:p>
        </p:txBody>
      </p:sp>
      <p:graphicFrame>
        <p:nvGraphicFramePr>
          <p:cNvPr id="3" name="Table 2"/>
          <p:cNvGraphicFramePr>
            <a:graphicFrameLocks noGrp="1"/>
          </p:cNvGraphicFramePr>
          <p:nvPr/>
        </p:nvGraphicFramePr>
        <p:xfrm>
          <a:off x="360000" y="1890000"/>
          <a:ext cx="11520000" cy="108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10.12</a:t>
                      </a:r>
                    </a:p>
                  </a:txBody>
                  <a:tcPr anchor="ctr">
                    <a:solidFill>
                      <a:srgbClr val="F7BF66"/>
                    </a:solidFill>
                  </a:tcPr>
                </a:tc>
                <a:tc>
                  <a:txBody>
                    <a:bodyPr/>
                    <a:lstStyle/>
                    <a:p>
                      <a:pPr>
                        <a:defRPr sz="1000" b="1">
                          <a:solidFill>
                            <a:srgbClr val="000000"/>
                          </a:solidFill>
                          <a:latin typeface="Lucida Sans"/>
                        </a:defRPr>
                      </a:pPr>
                      <a:r>
                        <a:t>Konsensbasiertes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psychoonkologische Versorgung von Patientinnen mit Ovarialkarzinom ist ein integraler Bestandteil der onkologischen Diagnostik, Therapie und Nachsorge und stellt eine interdisziplinäre Aufgabe dar.</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032-035OL-6.1-10.12-2024G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11: Nachsorge, Rehabilitation, Psychoonkologie</a:t>
            </a:r>
          </a:p>
          <a:p>
            <a:r>
              <a:rPr sz="1400"/>
              <a:t>Kapitel 11.2: Psychoonkologie</a:t>
            </a:r>
          </a:p>
        </p:txBody>
      </p:sp>
      <p:graphicFrame>
        <p:nvGraphicFramePr>
          <p:cNvPr id="3" name="Table 2"/>
          <p:cNvGraphicFramePr>
            <a:graphicFrameLocks noGrp="1"/>
          </p:cNvGraphicFramePr>
          <p:nvPr/>
        </p:nvGraphicFramePr>
        <p:xfrm>
          <a:off x="360000" y="1890000"/>
          <a:ext cx="11520000" cy="108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10.13</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psychoonkologische Beratung und Unterstützung sollte allen Patientinnen und Angehörigen bedarfsgerecht angeboten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032-035OL-6.1-10.13-2024G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11: Nachsorge, Rehabilitation, Psychoonkologie</a:t>
            </a:r>
          </a:p>
          <a:p>
            <a:r>
              <a:rPr sz="1400"/>
              <a:t>Kapitel 11.2: Psychoonkologie</a:t>
            </a:r>
          </a:p>
        </p:txBody>
      </p:sp>
      <p:graphicFrame>
        <p:nvGraphicFramePr>
          <p:cNvPr id="3" name="Table 2"/>
          <p:cNvGraphicFramePr>
            <a:graphicFrameLocks noGrp="1"/>
          </p:cNvGraphicFramePr>
          <p:nvPr/>
        </p:nvGraphicFramePr>
        <p:xfrm>
          <a:off x="360000" y="1890000"/>
          <a:ext cx="11520000" cy="108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10.14</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Das Thema Sexualität sollte immer aktiv exploriert werden, um weiteren Unterstützungsbedarf und entsprechende Hilfestellungen einleiten zu können.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032-035OL-6.1-10.14-2024G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000"/>
              <a:t>Kapitel 12: Palliativmedizin</a:t>
            </a:r>
          </a:p>
        </p:txBody>
      </p:sp>
      <p:graphicFrame>
        <p:nvGraphicFramePr>
          <p:cNvPr id="3" name="Table 2"/>
          <p:cNvGraphicFramePr>
            <a:graphicFrameLocks noGrp="1"/>
          </p:cNvGraphicFramePr>
          <p:nvPr/>
        </p:nvGraphicFramePr>
        <p:xfrm>
          <a:off x="360000" y="1890000"/>
          <a:ext cx="11520000" cy="108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11.1</a:t>
                      </a:r>
                    </a:p>
                  </a:txBody>
                  <a:tcPr anchor="ctr">
                    <a:solidFill>
                      <a:srgbClr val="F7BF66"/>
                    </a:solidFill>
                  </a:tcPr>
                </a:tc>
                <a:tc>
                  <a:txBody>
                    <a:bodyPr/>
                    <a:lstStyle/>
                    <a:p>
                      <a:pPr>
                        <a:defRPr sz="1000" b="1">
                          <a:solidFill>
                            <a:srgbClr val="000000"/>
                          </a:solidFill>
                          <a:latin typeface="Lucida Sans"/>
                        </a:defRPr>
                      </a:pPr>
                      <a:r>
                        <a:t>Konsensbasiertes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Der richtige Zeitpunkt zum Einsatz palliativmedizinischer Maßnahmen hängt in erster Linie vom Bedürfnis der Patientin und dem individuellen krankheitsabhängigen Bedarf ab.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032-035OL-6.1-11.1-2024G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000"/>
              <a:t>Kapitel 12: Palliativmedizin</a:t>
            </a:r>
          </a:p>
        </p:txBody>
      </p:sp>
      <p:graphicFrame>
        <p:nvGraphicFramePr>
          <p:cNvPr id="3" name="Table 2"/>
          <p:cNvGraphicFramePr>
            <a:graphicFrameLocks noGrp="1"/>
          </p:cNvGraphicFramePr>
          <p:nvPr/>
        </p:nvGraphicFramePr>
        <p:xfrm>
          <a:off x="360000" y="1890000"/>
          <a:ext cx="11520000" cy="108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11.2</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Patientinnen, die in erster Linie einen palliativmedizinischen Betreuungsbedarf haben, sollten einem Programm der spezialisierten Palliativversorgung zugeführt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032-035OL-6.1-11.2-2024G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000"/>
              <a:t>Kapitel 12: Palliativmedizin</a:t>
            </a:r>
          </a:p>
        </p:txBody>
      </p:sp>
      <p:graphicFrame>
        <p:nvGraphicFramePr>
          <p:cNvPr id="3" name="Table 2"/>
          <p:cNvGraphicFramePr>
            <a:graphicFrameLocks noGrp="1"/>
          </p:cNvGraphicFramePr>
          <p:nvPr/>
        </p:nvGraphicFramePr>
        <p:xfrm>
          <a:off x="360000" y="1890000"/>
          <a:ext cx="11520000" cy="108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11.3</a:t>
                      </a:r>
                    </a:p>
                  </a:txBody>
                  <a:tcPr anchor="ctr">
                    <a:solidFill>
                      <a:srgbClr val="F7BF66"/>
                    </a:solidFill>
                  </a:tcPr>
                </a:tc>
                <a:tc>
                  <a:txBody>
                    <a:bodyPr/>
                    <a:lstStyle/>
                    <a:p>
                      <a:pPr>
                        <a:defRPr sz="1000" b="1">
                          <a:solidFill>
                            <a:srgbClr val="000000"/>
                          </a:solidFill>
                          <a:latin typeface="Lucida Sans"/>
                        </a:defRPr>
                      </a:pPr>
                      <a:r>
                        <a:t>Konsensbasiertes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Palliativmedizinische Versorgung umfasst medizinische Symptomkontrolle, Palliativpflege und psychosoziale Begleitung bis zum Tod. Sie erfolgt bedarfsgerecht als allgemeine oder spezialisierte Palliativversorgung.</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032-035OL-6.1-11.3-2024G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Evidenzgraduierung</a:t>
            </a:r>
          </a:p>
        </p:txBody>
      </p:sp>
      <p:graphicFrame>
        <p:nvGraphicFramePr>
          <p:cNvPr id="3" name="Table 2"/>
          <p:cNvGraphicFramePr>
            <a:graphicFrameLocks noGrp="1"/>
          </p:cNvGraphicFramePr>
          <p:nvPr>
            <p:extLst>
              <p:ext uri="{D42A27DB-BD31-4B8C-83A1-F6EECF244321}">
                <p14:modId xmlns:p14="http://schemas.microsoft.com/office/powerpoint/2010/main" val="185672612"/>
              </p:ext>
            </p:extLst>
          </p:nvPr>
        </p:nvGraphicFramePr>
        <p:xfrm>
          <a:off x="360000" y="1890000"/>
          <a:ext cx="11472000" cy="2651760"/>
        </p:xfrm>
        <a:graphic>
          <a:graphicData uri="http://schemas.openxmlformats.org/drawingml/2006/table">
            <a:tbl>
              <a:tblPr firstRow="1" bandRow="1">
                <a:tableStyleId>{5C22544A-7EE6-4342-B048-85BDC9FD1C3A}</a:tableStyleId>
              </a:tblPr>
              <a:tblGrid>
                <a:gridCol w="1343512">
                  <a:extLst>
                    <a:ext uri="{9D8B030D-6E8A-4147-A177-3AD203B41FA5}">
                      <a16:colId xmlns:a16="http://schemas.microsoft.com/office/drawing/2014/main" val="20000"/>
                    </a:ext>
                  </a:extLst>
                </a:gridCol>
                <a:gridCol w="10128488">
                  <a:extLst>
                    <a:ext uri="{9D8B030D-6E8A-4147-A177-3AD203B41FA5}">
                      <a16:colId xmlns:a16="http://schemas.microsoft.com/office/drawing/2014/main" val="20001"/>
                    </a:ext>
                  </a:extLst>
                </a:gridCol>
              </a:tblGrid>
              <a:tr h="0">
                <a:tc>
                  <a:txBody>
                    <a:bodyPr/>
                    <a:lstStyle/>
                    <a:p>
                      <a:pPr algn="l">
                        <a:spcAft>
                          <a:spcPts val="500"/>
                        </a:spcAft>
                        <a:defRPr sz="900" b="0">
                          <a:solidFill>
                            <a:srgbClr val="000000"/>
                          </a:solidFill>
                          <a:latin typeface="Lucida Sans"/>
                        </a:defRPr>
                      </a:pPr>
                      <a:r>
                        <a:rPr sz="1000" b="0" i="0" u="none"/>
                        <a:t>Bezeichnung</a:t>
                      </a:r>
                    </a:p>
                  </a:txBody>
                  <a:tcPr>
                    <a:solidFill>
                      <a:srgbClr val="F7BF66"/>
                    </a:solidFill>
                  </a:tcPr>
                </a:tc>
                <a:tc>
                  <a:txBody>
                    <a:bodyPr/>
                    <a:lstStyle/>
                    <a:p>
                      <a:pPr algn="l">
                        <a:spcAft>
                          <a:spcPts val="500"/>
                        </a:spcAft>
                        <a:defRPr sz="900" b="0">
                          <a:solidFill>
                            <a:srgbClr val="000000"/>
                          </a:solidFill>
                          <a:latin typeface="Lucida Sans"/>
                        </a:defRPr>
                      </a:pPr>
                      <a:r>
                        <a:rPr sz="1000" b="0" i="0" u="none"/>
                        <a:t>Erläuterung</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t>1++</a:t>
                      </a:r>
                    </a:p>
                  </a:txBody>
                  <a:tcPr>
                    <a:solidFill>
                      <a:srgbClr val="FCEACC"/>
                    </a:solidFill>
                  </a:tcPr>
                </a:tc>
                <a:tc>
                  <a:txBody>
                    <a:bodyPr/>
                    <a:lstStyle/>
                    <a:p>
                      <a:pPr algn="l">
                        <a:spcAft>
                          <a:spcPts val="500"/>
                        </a:spcAft>
                        <a:defRPr sz="900" b="0">
                          <a:solidFill>
                            <a:srgbClr val="000000"/>
                          </a:solidFill>
                          <a:latin typeface="Lucida Sans"/>
                        </a:defRPr>
                      </a:pPr>
                      <a:r>
                        <a:rPr sz="1000" b="0" i="0" u="none"/>
                        <a:t>Qualitativ hochwertige Metaanalysen, Systematische Übersichten von RCTs, oder RCTs mit sehr geringem Risiko systematischer Fehler (Bias)</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t>1+</a:t>
                      </a:r>
                    </a:p>
                  </a:txBody>
                  <a:tcPr>
                    <a:solidFill>
                      <a:srgbClr val="FCEACC"/>
                    </a:solidFill>
                  </a:tcPr>
                </a:tc>
                <a:tc>
                  <a:txBody>
                    <a:bodyPr/>
                    <a:lstStyle/>
                    <a:p>
                      <a:pPr algn="l">
                        <a:spcAft>
                          <a:spcPts val="500"/>
                        </a:spcAft>
                        <a:defRPr sz="900" b="0">
                          <a:solidFill>
                            <a:srgbClr val="000000"/>
                          </a:solidFill>
                          <a:latin typeface="Lucida Sans"/>
                        </a:defRPr>
                      </a:pPr>
                      <a:r>
                        <a:rPr sz="1000" b="0" i="0" u="none"/>
                        <a:t>Gut durchgeführte Metaanalysen, Systematische Übersichten von RCTs, oder RCTs mit geringem Risiko systematischer Fehler (Bias)</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t>1-</a:t>
                      </a:r>
                    </a:p>
                  </a:txBody>
                  <a:tcPr>
                    <a:solidFill>
                      <a:srgbClr val="FCEACC"/>
                    </a:solidFill>
                  </a:tcPr>
                </a:tc>
                <a:tc>
                  <a:txBody>
                    <a:bodyPr/>
                    <a:lstStyle/>
                    <a:p>
                      <a:pPr algn="l">
                        <a:spcAft>
                          <a:spcPts val="500"/>
                        </a:spcAft>
                        <a:defRPr sz="900" b="0">
                          <a:solidFill>
                            <a:srgbClr val="000000"/>
                          </a:solidFill>
                          <a:latin typeface="Lucida Sans"/>
                        </a:defRPr>
                      </a:pPr>
                      <a:r>
                        <a:rPr sz="1000" b="0" i="0" u="none"/>
                        <a:t>Metaanalysen, Systematische Übersichten von RCTs, oder RCTs mit hohem Risiko systematischer Fehler (Bias)</a:t>
                      </a:r>
                    </a:p>
                  </a:txBody>
                  <a:tcP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0" i="0" u="none"/>
                        <a:t>2++</a:t>
                      </a:r>
                    </a:p>
                  </a:txBody>
                  <a:tcPr>
                    <a:solidFill>
                      <a:srgbClr val="FCEACC"/>
                    </a:solidFill>
                  </a:tcPr>
                </a:tc>
                <a:tc>
                  <a:txBody>
                    <a:bodyPr/>
                    <a:lstStyle/>
                    <a:p>
                      <a:pPr algn="l">
                        <a:spcAft>
                          <a:spcPts val="500"/>
                        </a:spcAft>
                        <a:defRPr sz="900" b="0">
                          <a:solidFill>
                            <a:srgbClr val="000000"/>
                          </a:solidFill>
                          <a:latin typeface="Lucida Sans"/>
                        </a:defRPr>
                      </a:pPr>
                      <a:r>
                        <a:rPr sz="1000" b="0" i="0" u="none"/>
                        <a:t>Qualitativ hochwertige systematische Übersichten von Fall-Kontroll- oder Kohortenstudien oderQualitativ hochwertige Fall-Kontroll- oder Kohortenstudien mit sehr niedrigem Risiko systematischer Verzerrungen (Confounding, Bias, „Chance“) und hoher Wahrscheinlichkeit, dass die Beziehung ursächlich ist.</a:t>
                      </a:r>
                    </a:p>
                  </a:txBody>
                  <a:tcPr>
                    <a:solidFill>
                      <a:srgbClr val="FCEACC"/>
                    </a:solidFill>
                  </a:tcPr>
                </a:tc>
                <a:extLst>
                  <a:ext uri="{0D108BD9-81ED-4DB2-BD59-A6C34878D82A}">
                    <a16:rowId xmlns:a16="http://schemas.microsoft.com/office/drawing/2014/main" val="10004"/>
                  </a:ext>
                </a:extLst>
              </a:tr>
              <a:tr h="0">
                <a:tc>
                  <a:txBody>
                    <a:bodyPr/>
                    <a:lstStyle/>
                    <a:p>
                      <a:pPr algn="l">
                        <a:spcAft>
                          <a:spcPts val="500"/>
                        </a:spcAft>
                        <a:defRPr sz="900" b="0">
                          <a:solidFill>
                            <a:srgbClr val="000000"/>
                          </a:solidFill>
                          <a:latin typeface="Lucida Sans"/>
                        </a:defRPr>
                      </a:pPr>
                      <a:r>
                        <a:rPr sz="1000" b="0" i="0" u="none"/>
                        <a:t>2+</a:t>
                      </a:r>
                    </a:p>
                  </a:txBody>
                  <a:tcPr>
                    <a:solidFill>
                      <a:srgbClr val="FCEACC"/>
                    </a:solidFill>
                  </a:tcPr>
                </a:tc>
                <a:tc>
                  <a:txBody>
                    <a:bodyPr/>
                    <a:lstStyle/>
                    <a:p>
                      <a:pPr algn="l">
                        <a:spcAft>
                          <a:spcPts val="500"/>
                        </a:spcAft>
                        <a:defRPr sz="900" b="0">
                          <a:solidFill>
                            <a:srgbClr val="000000"/>
                          </a:solidFill>
                          <a:latin typeface="Lucida Sans"/>
                        </a:defRPr>
                      </a:pPr>
                      <a:r>
                        <a:rPr sz="1000" b="0" i="0" u="none"/>
                        <a:t>Gut durchgeführte Fall-Kontroll Studien oder Kohortenstudien mit niedrigem Risiko systematischer Verzerrungen (Confounding, Bias, „Chance“) und moderater Wahrscheinlichkeit, dass die Beziehung ursächlich ist.</a:t>
                      </a:r>
                    </a:p>
                  </a:txBody>
                  <a:tcPr>
                    <a:solidFill>
                      <a:srgbClr val="FCEACC"/>
                    </a:solidFill>
                  </a:tcPr>
                </a:tc>
                <a:extLst>
                  <a:ext uri="{0D108BD9-81ED-4DB2-BD59-A6C34878D82A}">
                    <a16:rowId xmlns:a16="http://schemas.microsoft.com/office/drawing/2014/main" val="10005"/>
                  </a:ext>
                </a:extLst>
              </a:tr>
              <a:tr h="0">
                <a:tc>
                  <a:txBody>
                    <a:bodyPr/>
                    <a:lstStyle/>
                    <a:p>
                      <a:pPr algn="l">
                        <a:spcAft>
                          <a:spcPts val="500"/>
                        </a:spcAft>
                        <a:defRPr sz="900" b="0">
                          <a:solidFill>
                            <a:srgbClr val="000000"/>
                          </a:solidFill>
                          <a:latin typeface="Lucida Sans"/>
                        </a:defRPr>
                      </a:pPr>
                      <a:r>
                        <a:rPr sz="1000" b="0" i="0" u="none"/>
                        <a:t>2-</a:t>
                      </a:r>
                    </a:p>
                  </a:txBody>
                  <a:tcPr>
                    <a:solidFill>
                      <a:srgbClr val="FCEACC"/>
                    </a:solidFill>
                  </a:tcPr>
                </a:tc>
                <a:tc>
                  <a:txBody>
                    <a:bodyPr/>
                    <a:lstStyle/>
                    <a:p>
                      <a:pPr algn="l">
                        <a:spcAft>
                          <a:spcPts val="500"/>
                        </a:spcAft>
                        <a:defRPr sz="900" b="0">
                          <a:solidFill>
                            <a:srgbClr val="000000"/>
                          </a:solidFill>
                          <a:latin typeface="Lucida Sans"/>
                        </a:defRPr>
                      </a:pPr>
                      <a:r>
                        <a:rPr sz="1000" b="0" i="0" u="none"/>
                        <a:t>Fall-Kontroll Studien oder Kohortenstudien mit einem hohen Risiko systematischer Verzerrungen (Confounding, Bias, „Chance“) und signifikantem Risiko, dass die Beziehung nicht ursächlich ist.</a:t>
                      </a:r>
                    </a:p>
                  </a:txBody>
                  <a:tcPr>
                    <a:solidFill>
                      <a:srgbClr val="FCEACC"/>
                    </a:solidFill>
                  </a:tcPr>
                </a:tc>
                <a:extLst>
                  <a:ext uri="{0D108BD9-81ED-4DB2-BD59-A6C34878D82A}">
                    <a16:rowId xmlns:a16="http://schemas.microsoft.com/office/drawing/2014/main" val="10006"/>
                  </a:ext>
                </a:extLst>
              </a:tr>
              <a:tr h="0">
                <a:tc>
                  <a:txBody>
                    <a:bodyPr/>
                    <a:lstStyle/>
                    <a:p>
                      <a:pPr algn="l">
                        <a:spcAft>
                          <a:spcPts val="500"/>
                        </a:spcAft>
                        <a:defRPr sz="900" b="0">
                          <a:solidFill>
                            <a:srgbClr val="000000"/>
                          </a:solidFill>
                          <a:latin typeface="Lucida Sans"/>
                        </a:defRPr>
                      </a:pPr>
                      <a:r>
                        <a:rPr sz="1000" b="0" i="0" u="none"/>
                        <a:t>3</a:t>
                      </a:r>
                    </a:p>
                  </a:txBody>
                  <a:tcPr>
                    <a:solidFill>
                      <a:srgbClr val="FCEACC"/>
                    </a:solidFill>
                  </a:tcPr>
                </a:tc>
                <a:tc>
                  <a:txBody>
                    <a:bodyPr/>
                    <a:lstStyle/>
                    <a:p>
                      <a:pPr algn="l">
                        <a:spcAft>
                          <a:spcPts val="500"/>
                        </a:spcAft>
                        <a:defRPr sz="900" b="0">
                          <a:solidFill>
                            <a:srgbClr val="000000"/>
                          </a:solidFill>
                          <a:latin typeface="Lucida Sans"/>
                        </a:defRPr>
                      </a:pPr>
                      <a:r>
                        <a:rPr sz="1000" b="0" i="0" u="none"/>
                        <a:t>Nicht-analytische Studien, z.B. Fallberichte, Fallserien</a:t>
                      </a:r>
                    </a:p>
                  </a:txBody>
                  <a:tcPr>
                    <a:solidFill>
                      <a:srgbClr val="FCEACC"/>
                    </a:solidFill>
                  </a:tcPr>
                </a:tc>
                <a:extLst>
                  <a:ext uri="{0D108BD9-81ED-4DB2-BD59-A6C34878D82A}">
                    <a16:rowId xmlns:a16="http://schemas.microsoft.com/office/drawing/2014/main" val="10007"/>
                  </a:ext>
                </a:extLst>
              </a:tr>
              <a:tr h="0">
                <a:tc>
                  <a:txBody>
                    <a:bodyPr/>
                    <a:lstStyle/>
                    <a:p>
                      <a:pPr algn="l">
                        <a:spcAft>
                          <a:spcPts val="500"/>
                        </a:spcAft>
                        <a:defRPr sz="900" b="0">
                          <a:solidFill>
                            <a:srgbClr val="000000"/>
                          </a:solidFill>
                          <a:latin typeface="Lucida Sans"/>
                        </a:defRPr>
                      </a:pPr>
                      <a:r>
                        <a:rPr sz="1000" b="0" i="0" u="none"/>
                        <a:t>4</a:t>
                      </a:r>
                    </a:p>
                  </a:txBody>
                  <a:tcPr>
                    <a:solidFill>
                      <a:srgbClr val="FCEACC"/>
                    </a:solidFill>
                  </a:tcPr>
                </a:tc>
                <a:tc>
                  <a:txBody>
                    <a:bodyPr/>
                    <a:lstStyle/>
                    <a:p>
                      <a:pPr algn="l">
                        <a:spcAft>
                          <a:spcPts val="500"/>
                        </a:spcAft>
                        <a:defRPr sz="900" b="0">
                          <a:solidFill>
                            <a:srgbClr val="000000"/>
                          </a:solidFill>
                          <a:latin typeface="Lucida Sans"/>
                        </a:defRPr>
                      </a:pPr>
                      <a:r>
                        <a:rPr sz="1000" b="0" i="0" u="none" dirty="0" err="1"/>
                        <a:t>Expertenmeinung</a:t>
                      </a:r>
                      <a:endParaRPr sz="1000" b="0" i="0" u="none" dirty="0"/>
                    </a:p>
                  </a:txBody>
                  <a:tcPr>
                    <a:solidFill>
                      <a:srgbClr val="FCEACC"/>
                    </a:solidFill>
                  </a:tcPr>
                </a:tc>
                <a:extLst>
                  <a:ext uri="{0D108BD9-81ED-4DB2-BD59-A6C34878D82A}">
                    <a16:rowId xmlns:a16="http://schemas.microsoft.com/office/drawing/2014/main" val="10008"/>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000"/>
              <a:t>Kapitel 12: Palliativmedizin</a:t>
            </a:r>
          </a:p>
        </p:txBody>
      </p:sp>
      <p:graphicFrame>
        <p:nvGraphicFramePr>
          <p:cNvPr id="3" name="Table 2"/>
          <p:cNvGraphicFramePr>
            <a:graphicFrameLocks noGrp="1"/>
          </p:cNvGraphicFramePr>
          <p:nvPr/>
        </p:nvGraphicFramePr>
        <p:xfrm>
          <a:off x="360000" y="1890000"/>
          <a:ext cx="11520000" cy="108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11.4</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In der Palliativsituation sollten alle erforderlichen Maßnahmen an den individuellen Therapie- und Lebenszielen der Patientin orientiert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032-035OL-6.1-11.4-2024G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13: Borderlinetumoren (BOT)</a:t>
            </a:r>
          </a:p>
          <a:p>
            <a:r>
              <a:rPr sz="1400"/>
              <a:t>Kapitel 13.1: Definition</a:t>
            </a:r>
          </a:p>
        </p:txBody>
      </p:sp>
      <p:graphicFrame>
        <p:nvGraphicFramePr>
          <p:cNvPr id="3" name="Table 2"/>
          <p:cNvGraphicFramePr>
            <a:graphicFrameLocks noGrp="1"/>
          </p:cNvGraphicFramePr>
          <p:nvPr/>
        </p:nvGraphicFramePr>
        <p:xfrm>
          <a:off x="360000" y="1890000"/>
          <a:ext cx="11520000" cy="108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12.1</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Borderlinetumoren sollen nach WHO charakterisiert und subtypisiert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032-035OL-6.1-12.1-2024G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13: Borderlinetumoren (BOT)</a:t>
            </a:r>
          </a:p>
          <a:p>
            <a:r>
              <a:rPr sz="1400"/>
              <a:t>Kapitel 13.1: Definition</a:t>
            </a:r>
          </a:p>
        </p:txBody>
      </p:sp>
      <p:graphicFrame>
        <p:nvGraphicFramePr>
          <p:cNvPr id="3" name="Table 2"/>
          <p:cNvGraphicFramePr>
            <a:graphicFrameLocks noGrp="1"/>
          </p:cNvGraphicFramePr>
          <p:nvPr/>
        </p:nvGraphicFramePr>
        <p:xfrm>
          <a:off x="360000" y="1890000"/>
          <a:ext cx="11520000" cy="108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12.2</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Seröse Borderlinetumoren mit invasiven Implantaten (WHO 2004) werden seit 2014 als low-grade-seröse Karzinome klassifiziert. Wegen der klinischen Konsequenzen soll bei Angabe eines low-grade-serösen Karzinoms zusätzlich zwischen Karzinom und invasiven Implantaten eines serösen Borderlinetumors (WHO 2004) subklassifiziert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032-035OL-6.1-12.2-2024G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13: Borderlinetumoren (BOT)</a:t>
            </a:r>
          </a:p>
          <a:p>
            <a:r>
              <a:rPr sz="1400"/>
              <a:t>Kapitel 13.2: Operative Therapie</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12.3</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 sorgfältiges chirurgisches Staging ist erforderlich und sollte neben der kompletten Tumorentfernung (einschließlich bilateraler Salpingo-Oophorektomie) die Inspektion des Abdomens mit Gewinnung einer Spülzytologie, Resektion aller auffälligen Areale und peritonealer Biopsien unauffälliger Areale, sowie eine Omentektomie umfassen.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[Sioris, T. 2009]</a:t>
                      </a:r>
                      <a:r>
                        <a:rPr sz="1000"/>
                        <a:t>, </a:t>
                      </a:r>
                      <a:r>
                        <a:rPr sz="1000">
                          <a:solidFill>
                            <a:srgbClr val="F7BF66"/>
                          </a:solidFill>
                          <a:hlinkClick r:id="rId3" action="ppaction://hlinksldjump"/>
                        </a:rPr>
                        <a:t>[WHO 2003]</a:t>
                      </a:r>
                      <a:r>
                        <a:rPr sz="1000"/>
                        <a:t>, </a:t>
                      </a:r>
                      <a:r>
                        <a:rPr sz="1000">
                          <a:solidFill>
                            <a:srgbClr val="F7BF66"/>
                          </a:solidFill>
                          <a:hlinkClick r:id="rId4"/>
                        </a:rPr>
                        <a:t>[Kaern, J. 1993]</a:t>
                      </a:r>
                      <a:r>
                        <a:rPr sz="1000"/>
                        <a:t>, </a:t>
                      </a:r>
                      <a:r>
                        <a:rPr sz="1000">
                          <a:solidFill>
                            <a:srgbClr val="F7BF66"/>
                          </a:solidFill>
                          <a:hlinkClick r:id="rId5"/>
                        </a:rPr>
                        <a:t>[Leake, J. F. 1992]</a:t>
                      </a:r>
                      <a:r>
                        <a:rPr sz="1000"/>
                        <a:t>, </a:t>
                      </a:r>
                      <a:r>
                        <a:rPr sz="1000">
                          <a:solidFill>
                            <a:srgbClr val="F7BF66"/>
                          </a:solidFill>
                          <a:hlinkClick r:id="rId6"/>
                        </a:rPr>
                        <a:t>[Odegaard, E. 2007]</a:t>
                      </a:r>
                      <a:r>
                        <a:rPr sz="1000"/>
                        <a:t>, </a:t>
                      </a:r>
                      <a:r>
                        <a:rPr sz="1000">
                          <a:solidFill>
                            <a:srgbClr val="F7BF66"/>
                          </a:solidFill>
                          <a:hlinkClick r:id="rId7"/>
                        </a:rPr>
                        <a:t>[Camatte, S. 2004]</a:t>
                      </a:r>
                      <a:r>
                        <a:rPr sz="1000"/>
                        <a:t>, </a:t>
                      </a:r>
                      <a:r>
                        <a:rPr sz="1000">
                          <a:solidFill>
                            <a:srgbClr val="F7BF66"/>
                          </a:solidFill>
                          <a:hlinkClick r:id="rId8"/>
                        </a:rPr>
                        <a:t>[Menczer, J. 2012]</a:t>
                      </a:r>
                      <a:r>
                        <a:rPr sz="1000"/>
                        <a:t>, </a:t>
                      </a:r>
                      <a:r>
                        <a:rPr sz="1000">
                          <a:solidFill>
                            <a:srgbClr val="F7BF66"/>
                          </a:solidFill>
                          <a:hlinkClick r:id="rId9"/>
                        </a:rPr>
                        <a:t>[Trillsch, F. 2014]</a:t>
                      </a:r>
                      <a:r>
                        <a:rPr sz="1000"/>
                        <a:t>, </a:t>
                      </a:r>
                      <a:r>
                        <a:rPr sz="1000">
                          <a:solidFill>
                            <a:srgbClr val="F7BF66"/>
                          </a:solidFill>
                          <a:hlinkClick r:id="rId10"/>
                        </a:rPr>
                        <a:t>[du Bois, A. 2013]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032-035OL-6.1-12.3-2024G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1" action="ppaction://hlinksldjump"/>
              </a:rPr>
              <a:t>Inhaltsverzeichnis</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13: Borderlinetumoren (BOT)</a:t>
            </a:r>
          </a:p>
          <a:p>
            <a:r>
              <a:rPr sz="1400"/>
              <a:t>Kapitel 13.3: Inkomplett operierte BOT</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12.4</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gibt Hinweise, dass Zystektomie anstatt Ovarektomie sowie fertilitätserhaltendes Vorgehen anstatt bilaterale Salpingo-Oophorektomie mit höheren Rezidivraten assoziiert sind.</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ction="ppaction://hlinksldjump"/>
                        </a:rPr>
                        <a:t>[du Bois, A. 2009]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032-035OL-6.1-12.4-2024G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13: Borderlinetumoren (BOT)</a:t>
            </a:r>
          </a:p>
          <a:p>
            <a:r>
              <a:rPr sz="1400"/>
              <a:t>Kapitel 13.4: Fertilitätserhaltende Operation bei BOT</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12.5</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einseitigem FIGO IA/C soll die Operation fertilitätserhaltend erfolgen. Auch bei FIGO IB und höheren Stadien ist ein Fertilitätserhalt vertretbar. Über das etwaige damit verbundene erhöhte Rezidivrisiko soll aufgeklärt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[The Australian Cancer Network and National Breast Cancer Centre 2004]</a:t>
                      </a:r>
                      <a:r>
                        <a:rPr sz="1000"/>
                        <a:t>, </a:t>
                      </a:r>
                      <a:r>
                        <a:rPr sz="1000">
                          <a:solidFill>
                            <a:srgbClr val="F7BF66"/>
                          </a:solidFill>
                          <a:hlinkClick r:id="rId3"/>
                        </a:rPr>
                        <a:t>[du Bois, A. 2013]</a:t>
                      </a:r>
                      <a:r>
                        <a:rPr sz="1000"/>
                        <a:t>, </a:t>
                      </a:r>
                      <a:r>
                        <a:rPr sz="1000">
                          <a:solidFill>
                            <a:srgbClr val="F7BF66"/>
                          </a:solidFill>
                          <a:hlinkClick r:id="rId4"/>
                        </a:rPr>
                        <a:t>[Morice, P. 2011]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032-035OL-6.1-12.5-2024N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5" action="ppaction://hlinksldjump"/>
              </a:rPr>
              <a:t>Inhaltsverzeichnis</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13: Borderlinetumoren (BOT)</a:t>
            </a:r>
          </a:p>
          <a:p>
            <a:r>
              <a:rPr sz="1400"/>
              <a:t>Kapitel 13.5: Systemische Therapie bei BOT</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12.6</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gibt keine überzeugende Evidenz für die Wirksamkeit einer adjuvanten Therapie bei Borderlinetumoren.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[The Australian Cancer Network and National Breast Cancer Centre 2004]</a:t>
                      </a:r>
                      <a:r>
                        <a:rPr sz="1000"/>
                        <a:t>, </a:t>
                      </a:r>
                      <a:r>
                        <a:rPr sz="1000">
                          <a:solidFill>
                            <a:srgbClr val="F7BF66"/>
                          </a:solidFill>
                          <a:hlinkClick r:id="rId3"/>
                        </a:rPr>
                        <a:t>[du Bois, A. 2013]</a:t>
                      </a:r>
                      <a:r>
                        <a:rPr sz="1000"/>
                        <a:t>, </a:t>
                      </a:r>
                      <a:r>
                        <a:rPr sz="1000">
                          <a:solidFill>
                            <a:srgbClr val="F7BF66"/>
                          </a:solidFill>
                          <a:hlinkClick r:id="rId4"/>
                        </a:rPr>
                        <a:t>[Faluyi, O. 2010]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032-035OL-6.1-12.6-2024G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5" action="ppaction://hlinksldjump"/>
              </a:rPr>
              <a:t>Inhaltsverzeichnis</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13: Borderlinetumoren (BOT)</a:t>
            </a:r>
          </a:p>
          <a:p>
            <a:r>
              <a:rPr sz="1400"/>
              <a:t>Kapitel 13.5: Systemische Therapie bei BOT</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12.7</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Patientinnen mit Borderlinetumoren sollen keine adjuvante Therapie erhalten.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[The Australian Cancer Network and National Breast Cancer Centre 2004]</a:t>
                      </a:r>
                      <a:r>
                        <a:rPr sz="1000"/>
                        <a:t>, </a:t>
                      </a:r>
                      <a:r>
                        <a:rPr sz="1000">
                          <a:solidFill>
                            <a:srgbClr val="F7BF66"/>
                          </a:solidFill>
                          <a:hlinkClick r:id="rId3"/>
                        </a:rPr>
                        <a:t>[Trillsch, F. 2014]</a:t>
                      </a:r>
                      <a:r>
                        <a:rPr sz="1000"/>
                        <a:t>, </a:t>
                      </a:r>
                      <a:r>
                        <a:rPr sz="1000">
                          <a:solidFill>
                            <a:srgbClr val="F7BF66"/>
                          </a:solidFill>
                          <a:hlinkClick r:id="rId4"/>
                        </a:rPr>
                        <a:t>[du Bois, A. 2013]</a:t>
                      </a:r>
                      <a:r>
                        <a:rPr sz="1000"/>
                        <a:t>, </a:t>
                      </a:r>
                      <a:r>
                        <a:rPr sz="1000">
                          <a:solidFill>
                            <a:srgbClr val="F7BF66"/>
                          </a:solidFill>
                          <a:hlinkClick r:id="rId5"/>
                        </a:rPr>
                        <a:t>[Faluyi, O. 2010]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032-035OL-6.1-12.7-2024G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6" action="ppaction://hlinksldjump"/>
              </a:rPr>
              <a:t>Inhaltsverzeichnis</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14: Keimstrangstromatumoren des Ovars</a:t>
            </a:r>
          </a:p>
          <a:p>
            <a:r>
              <a:rPr sz="1400"/>
              <a:t>Kapitel 14.1: Diagnostik</a:t>
            </a:r>
          </a:p>
        </p:txBody>
      </p:sp>
      <p:graphicFrame>
        <p:nvGraphicFramePr>
          <p:cNvPr id="3" name="Table 2"/>
          <p:cNvGraphicFramePr>
            <a:graphicFrameLocks noGrp="1"/>
          </p:cNvGraphicFramePr>
          <p:nvPr/>
        </p:nvGraphicFramePr>
        <p:xfrm>
          <a:off x="360000" y="1890000"/>
          <a:ext cx="11520000" cy="108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13.1</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Diagnostik von Keimstrangstromatumoren soll in Anlehnung an das Ovarialkarzinom erfolgen. </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032-035OL-6.1-13.1-2024G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14: Keimstrangstromatumoren des Ovars</a:t>
            </a:r>
          </a:p>
          <a:p>
            <a:r>
              <a:rPr sz="1400"/>
              <a:t>Kapitel 14.2: Operative Therapie</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13.2</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r>
                        <a:rPr sz="1000" b="0" i="0" u="none">
                          <a:latin typeface="Lucida Sans"/>
                        </a:rPr>
                        <a:t>Ein optimales Staging soll folgende Operationsschritte umfassen:</a:t>
                      </a:r>
                    </a:p>
                    <a:p>
                      <a:endParaRPr sz="1000" b="0" i="0" u="none">
                        <a:latin typeface="Lucida Sans"/>
                      </a:endParaRPr>
                    </a:p>
                    <a:p>
                      <a:r>
                        <a:rPr sz="1000" b="0" i="0" u="none">
                          <a:latin typeface="Lucida Sans"/>
                        </a:rPr>
                        <a:t>Untere mediane Laparotomie,</a:t>
                      </a:r>
                    </a:p>
                    <a:p>
                      <a:r>
                        <a:rPr sz="1000" b="0" i="0" u="none">
                          <a:latin typeface="Lucida Sans"/>
                        </a:rPr>
                        <a:t>Inspektion und Palpation der gesamten Abdominalhöhle,</a:t>
                      </a:r>
                    </a:p>
                    <a:p>
                      <a:r>
                        <a:rPr sz="1000" b="0" i="0" u="none">
                          <a:latin typeface="Lucida Sans"/>
                        </a:rPr>
                        <a:t>Peritonealzytologie, </a:t>
                      </a:r>
                    </a:p>
                    <a:p>
                      <a:r>
                        <a:rPr sz="1000" b="0" i="0" u="none">
                          <a:latin typeface="Lucida Sans"/>
                        </a:rPr>
                        <a:t>Entfernung des Tumors durch Salpingo-Oophorektomie. </a:t>
                      </a:r>
                    </a:p>
                    <a:p>
                      <a:r>
                        <a:rPr sz="1000" b="0" i="0" u="none">
                          <a:latin typeface="Lucida Sans"/>
                        </a:rPr>
                        <a:t>Bei Tumoren mit malignem Potenzial (Granulosazelltumor, Sertoli-Leydigzell-Tumor G2/G3 oder Steroidzell-Tumor NOS): </a:t>
                      </a:r>
                    </a:p>
                    <a:p>
                      <a:endParaRPr sz="1000" b="0" i="0" u="none">
                        <a:latin typeface="Lucida Sans"/>
                      </a:endParaRPr>
                    </a:p>
                    <a:p>
                      <a:r>
                        <a:rPr sz="1000" b="0" i="0" u="none">
                          <a:latin typeface="Lucida Sans"/>
                        </a:rPr>
                        <a:t>Definitives operatives Staging analog Ovarialkarzinom.</a:t>
                      </a:r>
                    </a:p>
                    <a:p>
                      <a:r>
                        <a:rPr sz="1000" b="0" i="0" u="none">
                          <a:latin typeface="Lucida Sans"/>
                        </a:rPr>
                        <a:t>Der Nutzen der systematischen Lymphonodektomie bei unauffälligen Lymphknoten ist nicht belegt.</a:t>
                      </a:r>
                    </a:p>
                    <a:p>
                      <a:r>
                        <a:rPr sz="1000" b="0" i="0" u="none">
                          <a:latin typeface="Lucida Sans"/>
                        </a:rPr>
                        <a:t>Bei Belassen des Uterus Hysteroskopie und Abrasio empfohlen (zum Ausschluss einer Endometriumhyperplasie oder eines Endometriumkarzinoms).</a:t>
                      </a:r>
                    </a:p>
                    <a:p>
                      <a:endParaRPr sz="1000" b="0" i="0" u="none">
                        <a:latin typeface="Lucida Sans"/>
                      </a:endParaRPr>
                    </a:p>
                    <a:p>
                      <a:pPr>
                        <a:defRPr sz="1000">
                          <a:solidFill>
                            <a:srgbClr val="000000"/>
                          </a:solidFill>
                          <a:latin typeface="Lucida Sans"/>
                        </a:defRPr>
                      </a:pPr>
                      <a:endParaRPr sz="1000" b="0" i="0" u="none">
                        <a:latin typeface="Lucida Sans"/>
                      </a:endParaRP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[Miller, B. E. 1997]</a:t>
                      </a:r>
                      <a:r>
                        <a:rPr sz="1000"/>
                        <a:t>, </a:t>
                      </a:r>
                      <a:r>
                        <a:rPr sz="1000">
                          <a:solidFill>
                            <a:srgbClr val="F7BF66"/>
                          </a:solidFill>
                          <a:hlinkClick r:id="rId3"/>
                        </a:rPr>
                        <a:t>[Nosov, V. 2009]</a:t>
                      </a:r>
                      <a:r>
                        <a:rPr sz="1000"/>
                        <a:t>, </a:t>
                      </a:r>
                      <a:r>
                        <a:rPr sz="1000">
                          <a:solidFill>
                            <a:srgbClr val="F7BF66"/>
                          </a:solidFill>
                          <a:hlinkClick r:id="rId4"/>
                        </a:rPr>
                        <a:t>[Colombo, N. 2007]</a:t>
                      </a:r>
                      <a:r>
                        <a:rPr sz="1000"/>
                        <a:t>, </a:t>
                      </a:r>
                      <a:r>
                        <a:rPr sz="1000">
                          <a:solidFill>
                            <a:srgbClr val="F7BF66"/>
                          </a:solidFill>
                          <a:hlinkClick r:id="rId5"/>
                        </a:rPr>
                        <a:t>[Sehouli, J. 2004]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032-035OL-6.1-13.2-2024G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6" action="ppaction://hlinksldjump"/>
              </a:rPr>
              <a:t>Inhaltsverzeichnis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Empfehlungsgraduierung</a:t>
            </a:r>
          </a:p>
        </p:txBody>
      </p:sp>
      <p:graphicFrame>
        <p:nvGraphicFramePr>
          <p:cNvPr id="3" name="Table 2"/>
          <p:cNvGraphicFramePr>
            <a:graphicFrameLocks noGrp="1"/>
          </p:cNvGraphicFramePr>
          <p:nvPr>
            <p:extLst>
              <p:ext uri="{D42A27DB-BD31-4B8C-83A1-F6EECF244321}">
                <p14:modId xmlns:p14="http://schemas.microsoft.com/office/powerpoint/2010/main" val="4247199114"/>
              </p:ext>
            </p:extLst>
          </p:nvPr>
        </p:nvGraphicFramePr>
        <p:xfrm>
          <a:off x="360000" y="1890000"/>
          <a:ext cx="11472000" cy="975360"/>
        </p:xfrm>
        <a:graphic>
          <a:graphicData uri="http://schemas.openxmlformats.org/drawingml/2006/table">
            <a:tbl>
              <a:tblPr firstRow="1" bandRow="1">
                <a:tableStyleId>{5C22544A-7EE6-4342-B048-85BDC9FD1C3A}</a:tableStyleId>
              </a:tblPr>
              <a:tblGrid>
                <a:gridCol w="1415520">
                  <a:extLst>
                    <a:ext uri="{9D8B030D-6E8A-4147-A177-3AD203B41FA5}">
                      <a16:colId xmlns:a16="http://schemas.microsoft.com/office/drawing/2014/main" val="20000"/>
                    </a:ext>
                  </a:extLst>
                </a:gridCol>
                <a:gridCol w="10056480">
                  <a:extLst>
                    <a:ext uri="{9D8B030D-6E8A-4147-A177-3AD203B41FA5}">
                      <a16:colId xmlns:a16="http://schemas.microsoft.com/office/drawing/2014/main" val="20001"/>
                    </a:ext>
                  </a:extLst>
                </a:gridCol>
              </a:tblGrid>
              <a:tr h="0">
                <a:tc>
                  <a:txBody>
                    <a:bodyPr/>
                    <a:lstStyle/>
                    <a:p>
                      <a:pPr algn="l">
                        <a:spcAft>
                          <a:spcPts val="500"/>
                        </a:spcAft>
                        <a:defRPr sz="900" b="0">
                          <a:solidFill>
                            <a:srgbClr val="000000"/>
                          </a:solidFill>
                          <a:latin typeface="Lucida Sans"/>
                        </a:defRPr>
                      </a:pPr>
                      <a:r>
                        <a:rPr sz="1000" b="0" i="0" u="none"/>
                        <a:t>Bezeichnung</a:t>
                      </a:r>
                    </a:p>
                  </a:txBody>
                  <a:tcPr>
                    <a:solidFill>
                      <a:srgbClr val="F7BF66"/>
                    </a:solidFill>
                  </a:tcPr>
                </a:tc>
                <a:tc>
                  <a:txBody>
                    <a:bodyPr/>
                    <a:lstStyle/>
                    <a:p>
                      <a:pPr algn="l">
                        <a:spcAft>
                          <a:spcPts val="500"/>
                        </a:spcAft>
                        <a:defRPr sz="900" b="0">
                          <a:solidFill>
                            <a:srgbClr val="000000"/>
                          </a:solidFill>
                          <a:latin typeface="Lucida Sans"/>
                        </a:defRPr>
                      </a:pPr>
                      <a:r>
                        <a:rPr sz="1000" b="0" i="0" u="none"/>
                        <a:t>Erläuterung</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t>A</a:t>
                      </a:r>
                    </a:p>
                  </a:txBody>
                  <a:tcPr>
                    <a:solidFill>
                      <a:srgbClr val="FCEACC"/>
                    </a:solidFill>
                  </a:tcPr>
                </a:tc>
                <a:tc>
                  <a:txBody>
                    <a:bodyPr/>
                    <a:lstStyle/>
                    <a:p>
                      <a:pPr algn="l">
                        <a:spcAft>
                          <a:spcPts val="500"/>
                        </a:spcAft>
                        <a:defRPr sz="900" b="0">
                          <a:solidFill>
                            <a:srgbClr val="000000"/>
                          </a:solidFill>
                          <a:latin typeface="Lucida Sans"/>
                        </a:defRPr>
                      </a:pPr>
                      <a:r>
                        <a:rPr sz="1000" b="0" i="0" u="none"/>
                        <a:t>Starke Empfehlung für oder gegen ein Maßnahme - verwendete Ausdrucksweise = soll/soll nicht</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t>B</a:t>
                      </a:r>
                    </a:p>
                  </a:txBody>
                  <a:tcPr>
                    <a:solidFill>
                      <a:srgbClr val="FCEACC"/>
                    </a:solidFill>
                  </a:tcPr>
                </a:tc>
                <a:tc>
                  <a:txBody>
                    <a:bodyPr/>
                    <a:lstStyle/>
                    <a:p>
                      <a:pPr algn="l">
                        <a:spcAft>
                          <a:spcPts val="500"/>
                        </a:spcAft>
                        <a:defRPr sz="900" b="0">
                          <a:solidFill>
                            <a:srgbClr val="000000"/>
                          </a:solidFill>
                          <a:latin typeface="Lucida Sans"/>
                        </a:defRPr>
                      </a:pPr>
                      <a:r>
                        <a:rPr sz="1000" b="0" i="0" u="none"/>
                        <a:t>Empfehlung für oder gegen eine Maßnahme - verwendete Ausdrucksweise = sollte/sollte nicht</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t>0</a:t>
                      </a:r>
                    </a:p>
                  </a:txBody>
                  <a:tcPr>
                    <a:solidFill>
                      <a:srgbClr val="FCEACC"/>
                    </a:solidFill>
                  </a:tcPr>
                </a:tc>
                <a:tc>
                  <a:txBody>
                    <a:bodyPr/>
                    <a:lstStyle/>
                    <a:p>
                      <a:pPr algn="l">
                        <a:spcAft>
                          <a:spcPts val="500"/>
                        </a:spcAft>
                        <a:defRPr sz="900" b="0">
                          <a:solidFill>
                            <a:srgbClr val="000000"/>
                          </a:solidFill>
                          <a:latin typeface="Lucida Sans"/>
                        </a:defRPr>
                      </a:pPr>
                      <a:r>
                        <a:rPr sz="1000" b="0" i="0" u="none" dirty="0" err="1"/>
                        <a:t>offene</a:t>
                      </a:r>
                      <a:r>
                        <a:rPr sz="1000" b="0" i="0" u="none" dirty="0"/>
                        <a:t> </a:t>
                      </a:r>
                      <a:r>
                        <a:rPr sz="1000" b="0" i="0" u="none" dirty="0" err="1"/>
                        <a:t>Empfehlung</a:t>
                      </a:r>
                      <a:r>
                        <a:rPr sz="1000" b="0" i="0" u="none" dirty="0"/>
                        <a:t> (Option) </a:t>
                      </a:r>
                      <a:r>
                        <a:rPr sz="1000" b="0" i="0" u="none" dirty="0" err="1"/>
                        <a:t>bzgl</a:t>
                      </a:r>
                      <a:r>
                        <a:rPr sz="1000" b="0" i="0" u="none" dirty="0"/>
                        <a:t>. </a:t>
                      </a:r>
                      <a:r>
                        <a:rPr sz="1000" b="0" i="0" u="none" dirty="0" err="1"/>
                        <a:t>einer</a:t>
                      </a:r>
                      <a:r>
                        <a:rPr sz="1000" b="0" i="0" u="none" dirty="0"/>
                        <a:t> </a:t>
                      </a:r>
                      <a:r>
                        <a:rPr sz="1000" b="0" i="0" u="none" dirty="0" err="1"/>
                        <a:t>Maßnahme</a:t>
                      </a:r>
                      <a:r>
                        <a:rPr sz="1000" b="0" i="0" u="none" dirty="0"/>
                        <a:t> - </a:t>
                      </a:r>
                      <a:r>
                        <a:rPr sz="1000" b="0" i="0" u="none" dirty="0" err="1"/>
                        <a:t>verwendete</a:t>
                      </a:r>
                      <a:r>
                        <a:rPr sz="1000" b="0" i="0" u="none" dirty="0"/>
                        <a:t> </a:t>
                      </a:r>
                      <a:r>
                        <a:rPr sz="1000" b="0" i="0" u="none" dirty="0" err="1"/>
                        <a:t>Ausdrucksweise</a:t>
                      </a:r>
                      <a:r>
                        <a:rPr sz="1000" b="0" i="0" u="none" dirty="0"/>
                        <a:t> = </a:t>
                      </a:r>
                      <a:r>
                        <a:rPr sz="1000" b="0" i="0" u="none" dirty="0" err="1"/>
                        <a:t>kann</a:t>
                      </a:r>
                      <a:endParaRPr sz="1000" b="0" i="0" u="none" dirty="0"/>
                    </a:p>
                  </a:txBody>
                  <a:tcPr>
                    <a:solidFill>
                      <a:srgbClr val="FCEACC"/>
                    </a:solidFill>
                  </a:tcPr>
                </a:tc>
                <a:extLst>
                  <a:ext uri="{0D108BD9-81ED-4DB2-BD59-A6C34878D82A}">
                    <a16:rowId xmlns:a16="http://schemas.microsoft.com/office/drawing/2014/main" val="10003"/>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14: Keimstrangstromatumoren des Ovars</a:t>
            </a:r>
          </a:p>
          <a:p>
            <a:r>
              <a:rPr sz="1400"/>
              <a:t>Kapitel 14.2: Operative Therapie</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13.3</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 fertilitätserhaltendes Vorgehen sollte bei jungen Patientinnen erwogen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[Gershenson, D. M. 2005]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032-035OL-6.1-13.3-2024G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14: Keimstrangstromatumoren des Ovars</a:t>
            </a:r>
          </a:p>
          <a:p>
            <a:r>
              <a:rPr sz="1400"/>
              <a:t>Kapitel 14.3: Systemische Therapie</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13.4</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Der Nutzen einer adjuvanten Strahlen-, Chemo- oder endokrinen Therapie nach kompletter Operation ist nicht belegt und wird kontrovers diskutiert. </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[Zanagnolo, V. 2004]</a:t>
                      </a:r>
                      <a:r>
                        <a:rPr sz="1000"/>
                        <a:t>, </a:t>
                      </a:r>
                      <a:r>
                        <a:rPr sz="1000">
                          <a:solidFill>
                            <a:srgbClr val="F7BF66"/>
                          </a:solidFill>
                          <a:hlinkClick r:id="rId3"/>
                        </a:rPr>
                        <a:t>[Evans, A. T., 3rd 1980]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032-035OL-6.1-13.4-2024G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14: Keimstrangstromatumoren des Ovars</a:t>
            </a:r>
          </a:p>
          <a:p>
            <a:r>
              <a:rPr sz="1400"/>
              <a:t>Kapitel 14.3: Systemische Therapie</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13.5</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Ab dem Stadium IC oder verbliebener Tumorreste kann eine platinhaltige Chemotherapie erwogen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[Zhang, M. 2007]</a:t>
                      </a:r>
                      <a:r>
                        <a:rPr sz="1000"/>
                        <a:t>, </a:t>
                      </a:r>
                      <a:r>
                        <a:rPr sz="1000">
                          <a:solidFill>
                            <a:srgbClr val="F7BF66"/>
                          </a:solidFill>
                          <a:hlinkClick r:id="rId3"/>
                        </a:rPr>
                        <a:t>[Fotopoulou, C. 2010]</a:t>
                      </a:r>
                      <a:r>
                        <a:rPr sz="1000"/>
                        <a:t>, </a:t>
                      </a:r>
                      <a:r>
                        <a:rPr sz="1000">
                          <a:solidFill>
                            <a:srgbClr val="F7BF66"/>
                          </a:solidFill>
                          <a:hlinkClick r:id="rId4"/>
                        </a:rPr>
                        <a:t>[Zambetti, M. 1990]</a:t>
                      </a:r>
                      <a:r>
                        <a:rPr sz="1000"/>
                        <a:t>, </a:t>
                      </a:r>
                      <a:r>
                        <a:rPr sz="1000">
                          <a:solidFill>
                            <a:srgbClr val="F7BF66"/>
                          </a:solidFill>
                          <a:hlinkClick r:id="rId5"/>
                        </a:rPr>
                        <a:t>[Colombo, N. 1986]</a:t>
                      </a:r>
                      <a:r>
                        <a:rPr sz="1000"/>
                        <a:t>, </a:t>
                      </a:r>
                      <a:r>
                        <a:rPr sz="1000">
                          <a:solidFill>
                            <a:srgbClr val="F7BF66"/>
                          </a:solidFill>
                          <a:hlinkClick r:id="rId6"/>
                        </a:rPr>
                        <a:t>[Seagle, B. L. 2017]</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032-035OL-6.1-13.5-2024G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7" action="ppaction://hlinksldjump"/>
              </a:rPr>
              <a:t>Inhaltsverzeichnis</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15: Keimzelltumoren des Ovars</a:t>
            </a:r>
          </a:p>
          <a:p>
            <a:r>
              <a:rPr sz="1400"/>
              <a:t>Kapitel 15.1: Diagnostik</a:t>
            </a:r>
          </a:p>
        </p:txBody>
      </p:sp>
      <p:graphicFrame>
        <p:nvGraphicFramePr>
          <p:cNvPr id="3" name="Table 2"/>
          <p:cNvGraphicFramePr>
            <a:graphicFrameLocks noGrp="1"/>
          </p:cNvGraphicFramePr>
          <p:nvPr/>
        </p:nvGraphicFramePr>
        <p:xfrm>
          <a:off x="360000" y="1890000"/>
          <a:ext cx="11520000" cy="108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14.1</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Diagnostik von Keimzelltumoren soll in Anlehnung an das Ovarialkarzinom erfolgen. </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032-035OL-6.1-14.1-2024G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15: Keimzelltumoren des Ovars</a:t>
            </a:r>
          </a:p>
          <a:p>
            <a:r>
              <a:rPr sz="1400"/>
              <a:t>Kapitel 15.2: Operative Therapie</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14.2</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r>
                        <a:rPr sz="1000" b="0" i="0" u="none">
                          <a:latin typeface="Lucida Sans"/>
                        </a:rPr>
                        <a:t>Ziel der chirurgischen Therapie ist neben der histologischen Typisierung die komplette Tumorresektion und die adäquate Stadieneinteilung unter Erhalt der Fertilität bei unauffälligem verbleibendem Genitale. </a:t>
                      </a:r>
                    </a:p>
                    <a:p>
                      <a:pPr>
                        <a:defRPr sz="1000">
                          <a:solidFill>
                            <a:srgbClr val="000000"/>
                          </a:solidFill>
                          <a:latin typeface="Lucida Sans"/>
                        </a:defRPr>
                      </a:pPr>
                      <a:r>
                        <a:rPr sz="1000" b="0" i="0" u="none">
                          <a:latin typeface="Lucida Sans"/>
                        </a:rPr>
                        <a:t>Der Nutzen der systematischen Lymphonodektomie bei unauffälligen Lymphknoten ist nicht belegt. </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[Gershenson, D. M. 2005]</a:t>
                      </a:r>
                      <a:r>
                        <a:rPr sz="1000"/>
                        <a:t>, </a:t>
                      </a:r>
                      <a:r>
                        <a:rPr sz="1000">
                          <a:solidFill>
                            <a:srgbClr val="F7BF66"/>
                          </a:solidFill>
                          <a:hlinkClick r:id="rId3"/>
                        </a:rPr>
                        <a:t>[Gershenson, D. M. 2007]</a:t>
                      </a:r>
                      <a:r>
                        <a:rPr sz="1000"/>
                        <a:t>, </a:t>
                      </a:r>
                      <a:r>
                        <a:rPr sz="1000">
                          <a:solidFill>
                            <a:srgbClr val="F7BF66"/>
                          </a:solidFill>
                          <a:hlinkClick r:id="rId4"/>
                        </a:rPr>
                        <a:t>[Mahdi, H. 2011]</a:t>
                      </a:r>
                      <a:r>
                        <a:rPr sz="1000"/>
                        <a:t>, </a:t>
                      </a:r>
                      <a:r>
                        <a:rPr sz="1000">
                          <a:solidFill>
                            <a:srgbClr val="F7BF66"/>
                          </a:solidFill>
                          <a:hlinkClick r:id="rId5"/>
                        </a:rPr>
                        <a:t>[Pectasides, D. 2008]</a:t>
                      </a:r>
                      <a:r>
                        <a:rPr sz="1000"/>
                        <a:t>, </a:t>
                      </a:r>
                      <a:r>
                        <a:rPr sz="1000">
                          <a:solidFill>
                            <a:srgbClr val="F7BF66"/>
                          </a:solidFill>
                          <a:hlinkClick r:id="rId6"/>
                        </a:rPr>
                        <a:t>[Kumar, S. 2008]</a:t>
                      </a:r>
                      <a:r>
                        <a:rPr sz="1000"/>
                        <a:t>, </a:t>
                      </a:r>
                      <a:r>
                        <a:rPr sz="1000">
                          <a:solidFill>
                            <a:srgbClr val="F7BF66"/>
                          </a:solidFill>
                          <a:hlinkClick r:id="rId7"/>
                        </a:rPr>
                        <a:t>[Oltmann, S. C. 2010]</a:t>
                      </a:r>
                      <a:r>
                        <a:rPr sz="1000"/>
                        <a:t>, </a:t>
                      </a:r>
                      <a:r>
                        <a:rPr sz="1000">
                          <a:solidFill>
                            <a:srgbClr val="F7BF66"/>
                          </a:solidFill>
                          <a:hlinkClick r:id="rId8"/>
                        </a:rPr>
                        <a:t>[Gobel, U. 1990]</a:t>
                      </a:r>
                      <a:r>
                        <a:rPr sz="1000"/>
                        <a:t>, </a:t>
                      </a:r>
                      <a:r>
                        <a:rPr sz="1000">
                          <a:solidFill>
                            <a:srgbClr val="F7BF66"/>
                          </a:solidFill>
                          <a:hlinkClick r:id="rId9"/>
                        </a:rPr>
                        <a:t>[Marina, N. M. 1999]</a:t>
                      </a:r>
                      <a:r>
                        <a:rPr sz="1000"/>
                        <a:t>, </a:t>
                      </a:r>
                      <a:r>
                        <a:rPr sz="1000">
                          <a:solidFill>
                            <a:srgbClr val="F7BF66"/>
                          </a:solidFill>
                          <a:hlinkClick r:id="rId10"/>
                        </a:rPr>
                        <a:t>[Gershenson, D. M. 1986]</a:t>
                      </a:r>
                      <a:r>
                        <a:rPr sz="1000"/>
                        <a:t>, </a:t>
                      </a:r>
                      <a:r>
                        <a:rPr sz="1000">
                          <a:solidFill>
                            <a:srgbClr val="F7BF66"/>
                          </a:solidFill>
                          <a:hlinkClick r:id="rId11"/>
                        </a:rPr>
                        <a:t>[Billmire, D. 2004]</a:t>
                      </a:r>
                      <a:r>
                        <a:rPr sz="1000"/>
                        <a:t>, </a:t>
                      </a:r>
                      <a:r>
                        <a:rPr sz="1000">
                          <a:solidFill>
                            <a:srgbClr val="F7BF66"/>
                          </a:solidFill>
                          <a:hlinkClick r:id="rId12"/>
                        </a:rPr>
                        <a:t>[Beiner, M. E. 2004]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032-035OL-6.1-14.2-2024G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3" action="ppaction://hlinksldjump"/>
              </a:rPr>
              <a:t>Inhaltsverzeichnis</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15: Keimzelltumoren des Ovars</a:t>
            </a:r>
          </a:p>
          <a:p>
            <a:r>
              <a:rPr sz="1400"/>
              <a:t>Kapitel 15.3: Systemische Therapie</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14.3</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Im Stadium IA soll keine adjuvante Chemotherapie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[Cushing, B. 1999]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032-035OL-6.1-14.3-2024G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15: Keimzelltumoren des Ovars</a:t>
            </a:r>
          </a:p>
          <a:p>
            <a:r>
              <a:rPr sz="1400"/>
              <a:t>Kapitel 15.3: Systemische Therapie</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14.4</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r>
                        <a:rPr sz="1000" b="0" i="0" u="none">
                          <a:latin typeface="Lucida Sans"/>
                        </a:rPr>
                        <a:t>Ab dem Stadium &gt; FIGO IA soll eine platinhaltige Chemotherapie durchgeführt werden, die risikoadaptiert aus zwei bzw. drei Zytostatika* besteht und 2–4 Kurse umfasst.</a:t>
                      </a:r>
                    </a:p>
                    <a:p>
                      <a:pPr>
                        <a:defRPr sz="1000">
                          <a:solidFill>
                            <a:srgbClr val="000000"/>
                          </a:solidFill>
                          <a:latin typeface="Lucida Sans"/>
                        </a:defRPr>
                      </a:pPr>
                      <a:r>
                        <a:rPr sz="1000" b="0" i="0" u="none">
                          <a:latin typeface="Lucida Sans"/>
                        </a:rPr>
                        <a:t>*Die Chemotherapie soll in jedem Fall Platin und Etoposid enthalten. Als dritte Substanz kommen Bleomycin oder Ifosfamid infrage.</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[Cushing, B. 1999]</a:t>
                      </a:r>
                      <a:r>
                        <a:rPr sz="1000"/>
                        <a:t>, </a:t>
                      </a:r>
                      <a:r>
                        <a:rPr sz="1000">
                          <a:solidFill>
                            <a:srgbClr val="F7BF66"/>
                          </a:solidFill>
                          <a:hlinkClick r:id="rId3"/>
                        </a:rPr>
                        <a:t>[Kang, H. 2008]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032-035OL-6.1-14.4-2024G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15: Keimzelltumoren des Ovars</a:t>
            </a:r>
          </a:p>
          <a:p>
            <a:r>
              <a:rPr sz="1400"/>
              <a:t>Kapitel 15.3: Systemische Therapie</a:t>
            </a:r>
          </a:p>
        </p:txBody>
      </p:sp>
      <p:graphicFrame>
        <p:nvGraphicFramePr>
          <p:cNvPr id="3" name="Table 2"/>
          <p:cNvGraphicFramePr>
            <a:graphicFrameLocks noGrp="1"/>
          </p:cNvGraphicFramePr>
          <p:nvPr/>
        </p:nvGraphicFramePr>
        <p:xfrm>
          <a:off x="360000" y="1890000"/>
          <a:ext cx="11520000" cy="108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14.5</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fortgeschrittenen Tumoren ist eine primäre Chemotherapie geeignet, die Fertilität zu erhalten. Die Resektion des Tumorrestes und residualer Metastasen ist nach Abschluss von 3 bzw. 4 Zyklen der Chemotherapie zu planen. </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032-035OL-6.1-14.5-2024G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15: Keimzelltumoren des Ovars</a:t>
            </a:r>
          </a:p>
          <a:p>
            <a:r>
              <a:rPr sz="1400"/>
              <a:t>Kapitel 15.4: Nachsorge</a:t>
            </a:r>
          </a:p>
        </p:txBody>
      </p:sp>
      <p:graphicFrame>
        <p:nvGraphicFramePr>
          <p:cNvPr id="3" name="Table 2"/>
          <p:cNvGraphicFramePr>
            <a:graphicFrameLocks noGrp="1"/>
          </p:cNvGraphicFramePr>
          <p:nvPr/>
        </p:nvGraphicFramePr>
        <p:xfrm>
          <a:off x="360000" y="1890000"/>
          <a:ext cx="11520000" cy="108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14.6</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Nachsorge soll neben den allgemeinen Nachsorgeuntersuchungen die zusätzliche Bestimmung spezifischer Tumormarker umfassen.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032-035OL-6.1-14.6-2024G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000"/>
              <a:t>Kapitel 16: Versorgungsstrukturen</a:t>
            </a:r>
          </a:p>
        </p:txBody>
      </p:sp>
      <p:graphicFrame>
        <p:nvGraphicFramePr>
          <p:cNvPr id="3" name="Table 2"/>
          <p:cNvGraphicFramePr>
            <a:graphicFrameLocks noGrp="1"/>
          </p:cNvGraphicFramePr>
          <p:nvPr/>
        </p:nvGraphicFramePr>
        <p:xfrm>
          <a:off x="360000" y="1890000"/>
          <a:ext cx="11520000" cy="108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15.1</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Behandlung einer Patientin mit Ovarialkarzinom sollte durch einen Gynäkoonkologen (Schwerpunktinhaber), in einer hierauf spezialisierten Einrichtung, in der interdisziplinäre diagnostische und therapeutische Möglichkeiten vorhanden sind,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032-035OL-6.1-15.1-2024G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Konsensstärken</a:t>
            </a:r>
          </a:p>
        </p:txBody>
      </p:sp>
      <p:graphicFrame>
        <p:nvGraphicFramePr>
          <p:cNvPr id="3" name="Table 2"/>
          <p:cNvGraphicFramePr>
            <a:graphicFrameLocks noGrp="1"/>
          </p:cNvGraphicFramePr>
          <p:nvPr/>
        </p:nvGraphicFramePr>
        <p:xfrm>
          <a:off x="360000" y="1890000"/>
          <a:ext cx="11472000" cy="1219200"/>
        </p:xfrm>
        <a:graphic>
          <a:graphicData uri="http://schemas.openxmlformats.org/drawingml/2006/table">
            <a:tbl>
              <a:tblPr firstRow="1" bandRow="1">
                <a:tableStyleId>{5C22544A-7EE6-4342-B048-85BDC9FD1C3A}</a:tableStyleId>
              </a:tblPr>
              <a:tblGrid>
                <a:gridCol w="5736000">
                  <a:extLst>
                    <a:ext uri="{9D8B030D-6E8A-4147-A177-3AD203B41FA5}">
                      <a16:colId xmlns:a16="http://schemas.microsoft.com/office/drawing/2014/main" val="20000"/>
                    </a:ext>
                  </a:extLst>
                </a:gridCol>
                <a:gridCol w="5736000">
                  <a:extLst>
                    <a:ext uri="{9D8B030D-6E8A-4147-A177-3AD203B41FA5}">
                      <a16:colId xmlns:a16="http://schemas.microsoft.com/office/drawing/2014/main" val="20001"/>
                    </a:ext>
                  </a:extLst>
                </a:gridCol>
              </a:tblGrid>
              <a:tr h="0">
                <a:tc>
                  <a:txBody>
                    <a:bodyPr/>
                    <a:lstStyle/>
                    <a:p>
                      <a:pPr algn="l">
                        <a:spcAft>
                          <a:spcPts val="500"/>
                        </a:spcAft>
                        <a:defRPr sz="900" b="0">
                          <a:solidFill>
                            <a:srgbClr val="000000"/>
                          </a:solidFill>
                          <a:latin typeface="Lucida Sans"/>
                        </a:defRPr>
                      </a:pPr>
                      <a:r>
                        <a:rPr sz="1000" b="0" i="0" u="none"/>
                        <a:t>Bezeichnung</a:t>
                      </a:r>
                    </a:p>
                  </a:txBody>
                  <a:tcPr>
                    <a:solidFill>
                      <a:srgbClr val="F7BF66"/>
                    </a:solidFill>
                  </a:tcPr>
                </a:tc>
                <a:tc>
                  <a:txBody>
                    <a:bodyPr/>
                    <a:lstStyle/>
                    <a:p>
                      <a:pPr algn="l">
                        <a:spcAft>
                          <a:spcPts val="500"/>
                        </a:spcAft>
                        <a:defRPr sz="900" b="0">
                          <a:solidFill>
                            <a:srgbClr val="000000"/>
                          </a:solidFill>
                          <a:latin typeface="Lucida Sans"/>
                        </a:defRPr>
                      </a:pPr>
                      <a:r>
                        <a:rPr sz="1000" b="0" i="0" u="none"/>
                        <a:t>Erläuterung</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t>Starker Konsens</a:t>
                      </a:r>
                    </a:p>
                  </a:txBody>
                  <a:tcPr>
                    <a:solidFill>
                      <a:srgbClr val="FCEACC"/>
                    </a:solidFill>
                  </a:tcPr>
                </a:tc>
                <a:tc>
                  <a:txBody>
                    <a:bodyPr/>
                    <a:lstStyle/>
                    <a:p>
                      <a:pPr algn="l">
                        <a:spcAft>
                          <a:spcPts val="500"/>
                        </a:spcAft>
                        <a:defRPr sz="900" b="0">
                          <a:solidFill>
                            <a:srgbClr val="000000"/>
                          </a:solidFill>
                          <a:latin typeface="Lucida Sans"/>
                        </a:defRPr>
                      </a:pPr>
                      <a:r>
                        <a:rPr sz="1000" b="0" i="0" u="none"/>
                        <a:t>&gt; 95% Zustimmung der Stimmberechtigten</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t>Konsens</a:t>
                      </a:r>
                    </a:p>
                  </a:txBody>
                  <a:tcPr>
                    <a:solidFill>
                      <a:srgbClr val="FCEACC"/>
                    </a:solidFill>
                  </a:tcPr>
                </a:tc>
                <a:tc>
                  <a:txBody>
                    <a:bodyPr/>
                    <a:lstStyle/>
                    <a:p>
                      <a:pPr algn="l">
                        <a:spcAft>
                          <a:spcPts val="500"/>
                        </a:spcAft>
                        <a:defRPr sz="900" b="0">
                          <a:solidFill>
                            <a:srgbClr val="000000"/>
                          </a:solidFill>
                          <a:latin typeface="Lucida Sans"/>
                        </a:defRPr>
                      </a:pPr>
                      <a:r>
                        <a:rPr sz="1000" b="0" i="0" u="none"/>
                        <a:t>&gt; 75-95% Zustimmung der Stimmberechtigten</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t>Mehrheitliche Zustimmung</a:t>
                      </a:r>
                    </a:p>
                  </a:txBody>
                  <a:tcPr>
                    <a:solidFill>
                      <a:srgbClr val="FCEACC"/>
                    </a:solidFill>
                  </a:tcPr>
                </a:tc>
                <a:tc>
                  <a:txBody>
                    <a:bodyPr/>
                    <a:lstStyle/>
                    <a:p>
                      <a:pPr algn="l">
                        <a:spcAft>
                          <a:spcPts val="500"/>
                        </a:spcAft>
                        <a:defRPr sz="900" b="0">
                          <a:solidFill>
                            <a:srgbClr val="000000"/>
                          </a:solidFill>
                          <a:latin typeface="Lucida Sans"/>
                        </a:defRPr>
                      </a:pPr>
                      <a:r>
                        <a:rPr sz="1000" b="0" i="0" u="none"/>
                        <a:t>&gt; 50-75% Zustimmung der Stimmberechtigten</a:t>
                      </a:r>
                    </a:p>
                  </a:txBody>
                  <a:tcP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0" i="0" u="none"/>
                        <a:t>Keine mehrheitliche Zustimmung</a:t>
                      </a:r>
                    </a:p>
                  </a:txBody>
                  <a:tcPr>
                    <a:solidFill>
                      <a:srgbClr val="FCEACC"/>
                    </a:solidFill>
                  </a:tcPr>
                </a:tc>
                <a:tc>
                  <a:txBody>
                    <a:bodyPr/>
                    <a:lstStyle/>
                    <a:p>
                      <a:pPr algn="l">
                        <a:spcAft>
                          <a:spcPts val="500"/>
                        </a:spcAft>
                        <a:defRPr sz="900" b="0">
                          <a:solidFill>
                            <a:srgbClr val="000000"/>
                          </a:solidFill>
                          <a:latin typeface="Lucida Sans"/>
                        </a:defRPr>
                      </a:pPr>
                      <a:r>
                        <a:rPr sz="1000" b="0" i="0" u="none"/>
                        <a:t>&lt; 50% Zustimmung der Stimmberechtigten</a:t>
                      </a: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000"/>
              <a:t>Kapitel 17: Qualitätsindikatoren</a:t>
            </a:r>
          </a:p>
        </p:txBody>
      </p:sp>
      <p:graphicFrame>
        <p:nvGraphicFramePr>
          <p:cNvPr id="3" name="Table 2"/>
          <p:cNvGraphicFramePr>
            <a:graphicFrameLocks noGrp="1"/>
          </p:cNvGraphicFramePr>
          <p:nvPr/>
        </p:nvGraphicFramePr>
        <p:xfrm>
          <a:off x="360000" y="1890000"/>
          <a:ext cx="11472000" cy="256032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9948000">
                  <a:extLst>
                    <a:ext uri="{9D8B030D-6E8A-4147-A177-3AD203B41FA5}">
                      <a16:colId xmlns:a16="http://schemas.microsoft.com/office/drawing/2014/main" val="20001"/>
                    </a:ext>
                  </a:extLst>
                </a:gridCol>
              </a:tblGrid>
              <a:tr h="0">
                <a:tc gridSpan="2">
                  <a:txBody>
                    <a:bodyPr/>
                    <a:lstStyle/>
                    <a:p>
                      <a:pPr>
                        <a:defRPr sz="1000" b="1">
                          <a:solidFill>
                            <a:srgbClr val="000000"/>
                          </a:solidFill>
                          <a:latin typeface="Lucida Sans"/>
                        </a:defRPr>
                      </a:pPr>
                      <a:r>
                        <a:rPr sz="1200" b="1">
                          <a:latin typeface="Lucida Sans"/>
                        </a:rPr>
                        <a:t>QI 1: Operatives Staging frühes Ovarialkarzinom (seit 2013)</a:t>
                      </a:r>
                    </a:p>
                  </a:txBody>
                  <a:tcPr anchor="ctr">
                    <a:solidFill>
                      <a:srgbClr val="F7BF66"/>
                    </a:solidFill>
                  </a:tcPr>
                </a:tc>
                <a:tc hMerge="1">
                  <a:txBody>
                    <a:bodyPr/>
                    <a:lstStyle/>
                    <a:p>
                      <a:pPr>
                        <a:defRPr sz="1000" b="1">
                          <a:solidFill>
                            <a:srgbClr val="000000"/>
                          </a:solidFill>
                          <a:latin typeface="Lucida Sans"/>
                        </a:defRPr>
                      </a:pPr>
                      <a:endParaRPr/>
                    </a:p>
                  </a:txBody>
                  <a:tcPr anchor="ctr">
                    <a:solidFill>
                      <a:srgbClr val="F7BF66"/>
                    </a:solidFill>
                  </a:tcPr>
                </a:tc>
                <a:extLst>
                  <a:ext uri="{0D108BD9-81ED-4DB2-BD59-A6C34878D82A}">
                    <a16:rowId xmlns:a16="http://schemas.microsoft.com/office/drawing/2014/main" val="10000"/>
                  </a:ext>
                </a:extLst>
              </a:tr>
              <a:tr h="0">
                <a:tc>
                  <a:txBody>
                    <a:bodyPr/>
                    <a:lstStyle/>
                    <a:p>
                      <a:pPr>
                        <a:defRPr sz="1000" b="0">
                          <a:solidFill>
                            <a:srgbClr val="000000"/>
                          </a:solidFill>
                          <a:latin typeface="Lucida Sans"/>
                        </a:defRPr>
                      </a:pPr>
                      <a:r>
                        <a:rPr sz="1200" b="1">
                          <a:latin typeface="Lucida Sans"/>
                        </a:rPr>
                        <a:t>Zähler</a:t>
                      </a:r>
                    </a:p>
                  </a:txBody>
                  <a:tcPr anchor="ctr">
                    <a:solidFill>
                      <a:srgbClr val="FCEACC"/>
                    </a:solidFill>
                  </a:tcPr>
                </a:tc>
                <a:tc>
                  <a:txBody>
                    <a:bodyPr/>
                    <a:lstStyle/>
                    <a:p>
                      <a:pPr>
                        <a:defRPr sz="1000" b="0">
                          <a:solidFill>
                            <a:srgbClr val="000000"/>
                          </a:solidFill>
                          <a:latin typeface="Lucida Sans"/>
                        </a:defRPr>
                      </a:pPr>
                      <a:r>
                        <a:rPr sz="1200" b="0">
                          <a:latin typeface="Lucida Sans"/>
                        </a:rPr>
                        <a:t>Patientinnen des Nenners mit operativem Staging mit:
•	Laparotomie
•	Peritonealzytologie
•	Peritonealbiopsien 
•	Adnexexstirpation beidseits
•	Hysterektomie, ggf. extraperitoneales Vorgehen
•	Omentektomie mind. infrakolisch
•	bds. pelvine u. paraaortale Lymphonodektomie</a:t>
                      </a:r>
                    </a:p>
                  </a:txBody>
                  <a:tcPr anchor="ctr">
                    <a:solidFill>
                      <a:srgbClr val="FCEACC"/>
                    </a:solidFill>
                  </a:tcPr>
                </a:tc>
                <a:extLst>
                  <a:ext uri="{0D108BD9-81ED-4DB2-BD59-A6C34878D82A}">
                    <a16:rowId xmlns:a16="http://schemas.microsoft.com/office/drawing/2014/main" val="10001"/>
                  </a:ext>
                </a:extLst>
              </a:tr>
              <a:tr h="0">
                <a:tc>
                  <a:txBody>
                    <a:bodyPr/>
                    <a:lstStyle/>
                    <a:p>
                      <a:pPr>
                        <a:defRPr sz="1000" b="0">
                          <a:solidFill>
                            <a:srgbClr val="000000"/>
                          </a:solidFill>
                          <a:latin typeface="Lucida Sans"/>
                        </a:defRPr>
                      </a:pPr>
                      <a:r>
                        <a:rPr sz="1200" b="1">
                          <a:latin typeface="Lucida Sans"/>
                        </a:rPr>
                        <a:t>Nenner</a:t>
                      </a:r>
                    </a:p>
                  </a:txBody>
                  <a:tcPr anchor="ctr">
                    <a:solidFill>
                      <a:srgbClr val="FCEACC"/>
                    </a:solidFill>
                  </a:tcPr>
                </a:tc>
                <a:tc>
                  <a:txBody>
                    <a:bodyPr/>
                    <a:lstStyle/>
                    <a:p>
                      <a:pPr>
                        <a:defRPr sz="1000" b="0">
                          <a:solidFill>
                            <a:srgbClr val="000000"/>
                          </a:solidFill>
                          <a:latin typeface="Lucida Sans"/>
                        </a:defRPr>
                      </a:pPr>
                      <a:r>
                        <a:rPr sz="1200" b="0">
                          <a:latin typeface="Lucida Sans"/>
                        </a:rPr>
                        <a:t>Alle Patientinnen mit Erstdiagnose Ovarialkarzinom FIGO I–IIIA</a:t>
                      </a:r>
                    </a:p>
                  </a:txBody>
                  <a:tcPr anchor="ctr">
                    <a:solidFill>
                      <a:srgbClr val="FCEACC"/>
                    </a:solidFill>
                  </a:tcPr>
                </a:tc>
                <a:extLst>
                  <a:ext uri="{0D108BD9-81ED-4DB2-BD59-A6C34878D82A}">
                    <a16:rowId xmlns:a16="http://schemas.microsoft.com/office/drawing/2014/main" val="10002"/>
                  </a:ext>
                </a:extLst>
              </a:tr>
              <a:tr h="0">
                <a:tc>
                  <a:txBody>
                    <a:bodyPr/>
                    <a:lstStyle/>
                    <a:p>
                      <a:pPr>
                        <a:defRPr sz="1000" b="0">
                          <a:solidFill>
                            <a:srgbClr val="000000"/>
                          </a:solidFill>
                          <a:latin typeface="Lucida Sans"/>
                        </a:defRPr>
                      </a:pPr>
                      <a:r>
                        <a:rPr sz="1200" b="1">
                          <a:latin typeface="Lucida Sans"/>
                        </a:rPr>
                        <a:t>Referenz
Empfehlungen</a:t>
                      </a:r>
                    </a:p>
                  </a:txBody>
                  <a:tcPr anchor="ctr">
                    <a:solidFill>
                      <a:srgbClr val="FCEACC"/>
                    </a:solidFill>
                  </a:tcPr>
                </a:tc>
                <a:tc>
                  <a:txBody>
                    <a:bodyPr/>
                    <a:lstStyle/>
                    <a:p>
                      <a:pPr>
                        <a:defRPr sz="1000" b="0">
                          <a:solidFill>
                            <a:srgbClr val="000000"/>
                          </a:solidFill>
                          <a:latin typeface="Lucida Sans"/>
                        </a:defRPr>
                      </a:pPr>
                      <a:r>
                        <a:rPr sz="1200" b="0">
                          <a:latin typeface="Lucida Sans"/>
                        </a:rPr>
                        <a:t>Empfehlung 7.4</a:t>
                      </a:r>
                    </a:p>
                  </a:txBody>
                  <a:tcPr anchor="ctr">
                    <a:solidFill>
                      <a:srgbClr val="FCEACC"/>
                    </a:solidFill>
                  </a:tcPr>
                </a:tc>
                <a:extLst>
                  <a:ext uri="{0D108BD9-81ED-4DB2-BD59-A6C34878D82A}">
                    <a16:rowId xmlns:a16="http://schemas.microsoft.com/office/drawing/2014/main" val="10003"/>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000"/>
              <a:t>Kapitel 17: Qualitätsindikatoren</a:t>
            </a:r>
          </a:p>
        </p:txBody>
      </p:sp>
      <p:graphicFrame>
        <p:nvGraphicFramePr>
          <p:cNvPr id="3" name="Table 2"/>
          <p:cNvGraphicFramePr>
            <a:graphicFrameLocks noGrp="1"/>
          </p:cNvGraphicFramePr>
          <p:nvPr/>
        </p:nvGraphicFramePr>
        <p:xfrm>
          <a:off x="360000" y="1890000"/>
          <a:ext cx="11472000" cy="1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9948000">
                  <a:extLst>
                    <a:ext uri="{9D8B030D-6E8A-4147-A177-3AD203B41FA5}">
                      <a16:colId xmlns:a16="http://schemas.microsoft.com/office/drawing/2014/main" val="20001"/>
                    </a:ext>
                  </a:extLst>
                </a:gridCol>
              </a:tblGrid>
              <a:tr h="0">
                <a:tc gridSpan="2">
                  <a:txBody>
                    <a:bodyPr/>
                    <a:lstStyle/>
                    <a:p>
                      <a:pPr>
                        <a:defRPr sz="1000" b="1">
                          <a:solidFill>
                            <a:srgbClr val="000000"/>
                          </a:solidFill>
                          <a:latin typeface="Lucida Sans"/>
                        </a:defRPr>
                      </a:pPr>
                      <a:r>
                        <a:rPr sz="1200" b="1">
                          <a:latin typeface="Lucida Sans"/>
                        </a:rPr>
                        <a:t>QI 2: Angebot zur genetischen Testung (seit 2019)</a:t>
                      </a:r>
                    </a:p>
                  </a:txBody>
                  <a:tcPr anchor="ctr">
                    <a:solidFill>
                      <a:srgbClr val="F7BF66"/>
                    </a:solidFill>
                  </a:tcPr>
                </a:tc>
                <a:tc hMerge="1">
                  <a:txBody>
                    <a:bodyPr/>
                    <a:lstStyle/>
                    <a:p>
                      <a:pPr>
                        <a:defRPr sz="1000" b="1">
                          <a:solidFill>
                            <a:srgbClr val="000000"/>
                          </a:solidFill>
                          <a:latin typeface="Lucida Sans"/>
                        </a:defRPr>
                      </a:pPr>
                      <a:endParaRPr/>
                    </a:p>
                  </a:txBody>
                  <a:tcPr anchor="ctr">
                    <a:solidFill>
                      <a:srgbClr val="F7BF66"/>
                    </a:solidFill>
                  </a:tcPr>
                </a:tc>
                <a:extLst>
                  <a:ext uri="{0D108BD9-81ED-4DB2-BD59-A6C34878D82A}">
                    <a16:rowId xmlns:a16="http://schemas.microsoft.com/office/drawing/2014/main" val="10000"/>
                  </a:ext>
                </a:extLst>
              </a:tr>
              <a:tr h="0">
                <a:tc>
                  <a:txBody>
                    <a:bodyPr/>
                    <a:lstStyle/>
                    <a:p>
                      <a:pPr>
                        <a:defRPr sz="1000" b="0">
                          <a:solidFill>
                            <a:srgbClr val="000000"/>
                          </a:solidFill>
                          <a:latin typeface="Lucida Sans"/>
                        </a:defRPr>
                      </a:pPr>
                      <a:r>
                        <a:rPr sz="1200" b="1">
                          <a:latin typeface="Lucida Sans"/>
                        </a:rPr>
                        <a:t>Zähler</a:t>
                      </a:r>
                    </a:p>
                  </a:txBody>
                  <a:tcPr anchor="ctr">
                    <a:solidFill>
                      <a:srgbClr val="FCEACC"/>
                    </a:solidFill>
                  </a:tcPr>
                </a:tc>
                <a:tc>
                  <a:txBody>
                    <a:bodyPr/>
                    <a:lstStyle/>
                    <a:p>
                      <a:pPr>
                        <a:defRPr sz="1000" b="0">
                          <a:solidFill>
                            <a:srgbClr val="000000"/>
                          </a:solidFill>
                          <a:latin typeface="Lucida Sans"/>
                        </a:defRPr>
                      </a:pPr>
                      <a:r>
                        <a:rPr sz="1200" b="0">
                          <a:latin typeface="Lucida Sans"/>
                        </a:rPr>
                        <a:t>Patentinnen des Nenners mit Angebot zur genetischen Testung</a:t>
                      </a:r>
                    </a:p>
                  </a:txBody>
                  <a:tcPr anchor="ctr">
                    <a:solidFill>
                      <a:srgbClr val="FCEACC"/>
                    </a:solidFill>
                  </a:tcPr>
                </a:tc>
                <a:extLst>
                  <a:ext uri="{0D108BD9-81ED-4DB2-BD59-A6C34878D82A}">
                    <a16:rowId xmlns:a16="http://schemas.microsoft.com/office/drawing/2014/main" val="10001"/>
                  </a:ext>
                </a:extLst>
              </a:tr>
              <a:tr h="0">
                <a:tc>
                  <a:txBody>
                    <a:bodyPr/>
                    <a:lstStyle/>
                    <a:p>
                      <a:pPr>
                        <a:defRPr sz="1000" b="0">
                          <a:solidFill>
                            <a:srgbClr val="000000"/>
                          </a:solidFill>
                          <a:latin typeface="Lucida Sans"/>
                        </a:defRPr>
                      </a:pPr>
                      <a:r>
                        <a:rPr sz="1200" b="1">
                          <a:latin typeface="Lucida Sans"/>
                        </a:rPr>
                        <a:t>Nenner</a:t>
                      </a:r>
                    </a:p>
                  </a:txBody>
                  <a:tcPr anchor="ctr">
                    <a:solidFill>
                      <a:srgbClr val="FCEACC"/>
                    </a:solidFill>
                  </a:tcPr>
                </a:tc>
                <a:tc>
                  <a:txBody>
                    <a:bodyPr/>
                    <a:lstStyle/>
                    <a:p>
                      <a:pPr>
                        <a:defRPr sz="1000" b="0">
                          <a:solidFill>
                            <a:srgbClr val="000000"/>
                          </a:solidFill>
                          <a:latin typeface="Lucida Sans"/>
                        </a:defRPr>
                      </a:pPr>
                      <a:r>
                        <a:rPr sz="1200" b="0">
                          <a:latin typeface="Lucida Sans"/>
                        </a:rPr>
                        <a:t>Alle Patientinnen mit Erstdiagnose Ovarialkarzinom</a:t>
                      </a:r>
                    </a:p>
                  </a:txBody>
                  <a:tcPr anchor="ctr">
                    <a:solidFill>
                      <a:srgbClr val="FCEACC"/>
                    </a:solidFill>
                  </a:tcPr>
                </a:tc>
                <a:extLst>
                  <a:ext uri="{0D108BD9-81ED-4DB2-BD59-A6C34878D82A}">
                    <a16:rowId xmlns:a16="http://schemas.microsoft.com/office/drawing/2014/main" val="10002"/>
                  </a:ext>
                </a:extLst>
              </a:tr>
              <a:tr h="0">
                <a:tc>
                  <a:txBody>
                    <a:bodyPr/>
                    <a:lstStyle/>
                    <a:p>
                      <a:pPr>
                        <a:defRPr sz="1000" b="0">
                          <a:solidFill>
                            <a:srgbClr val="000000"/>
                          </a:solidFill>
                          <a:latin typeface="Lucida Sans"/>
                        </a:defRPr>
                      </a:pPr>
                      <a:r>
                        <a:rPr sz="1200" b="1">
                          <a:latin typeface="Lucida Sans"/>
                        </a:rPr>
                        <a:t>Referenz
Empfehlungen</a:t>
                      </a:r>
                    </a:p>
                  </a:txBody>
                  <a:tcPr anchor="ctr">
                    <a:solidFill>
                      <a:srgbClr val="FCEACC"/>
                    </a:solidFill>
                  </a:tcPr>
                </a:tc>
                <a:tc>
                  <a:txBody>
                    <a:bodyPr/>
                    <a:lstStyle/>
                    <a:p>
                      <a:pPr>
                        <a:defRPr sz="1000" b="0">
                          <a:solidFill>
                            <a:srgbClr val="000000"/>
                          </a:solidFill>
                          <a:latin typeface="Lucida Sans"/>
                        </a:defRPr>
                      </a:pPr>
                      <a:r>
                        <a:rPr sz="1200" b="0">
                          <a:latin typeface="Lucida Sans"/>
                        </a:rPr>
                        <a:t>Empfehlung 5.1</a:t>
                      </a:r>
                    </a:p>
                  </a:txBody>
                  <a:tcPr anchor="ctr">
                    <a:solidFill>
                      <a:srgbClr val="FCEACC"/>
                    </a:solidFill>
                  </a:tcPr>
                </a:tc>
                <a:extLst>
                  <a:ext uri="{0D108BD9-81ED-4DB2-BD59-A6C34878D82A}">
                    <a16:rowId xmlns:a16="http://schemas.microsoft.com/office/drawing/2014/main" val="10003"/>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000"/>
              <a:t>Kapitel 17: Qualitätsindikatoren</a:t>
            </a:r>
          </a:p>
        </p:txBody>
      </p:sp>
      <p:graphicFrame>
        <p:nvGraphicFramePr>
          <p:cNvPr id="3" name="Table 2"/>
          <p:cNvGraphicFramePr>
            <a:graphicFrameLocks noGrp="1"/>
          </p:cNvGraphicFramePr>
          <p:nvPr/>
        </p:nvGraphicFramePr>
        <p:xfrm>
          <a:off x="360000" y="1890000"/>
          <a:ext cx="11472000" cy="1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9948000">
                  <a:extLst>
                    <a:ext uri="{9D8B030D-6E8A-4147-A177-3AD203B41FA5}">
                      <a16:colId xmlns:a16="http://schemas.microsoft.com/office/drawing/2014/main" val="20001"/>
                    </a:ext>
                  </a:extLst>
                </a:gridCol>
              </a:tblGrid>
              <a:tr h="0">
                <a:tc gridSpan="2">
                  <a:txBody>
                    <a:bodyPr/>
                    <a:lstStyle/>
                    <a:p>
                      <a:pPr>
                        <a:defRPr sz="1000" b="1">
                          <a:solidFill>
                            <a:srgbClr val="000000"/>
                          </a:solidFill>
                          <a:latin typeface="Lucida Sans"/>
                        </a:defRPr>
                      </a:pPr>
                      <a:r>
                        <a:rPr sz="1200" b="1">
                          <a:latin typeface="Lucida Sans"/>
                        </a:rPr>
                        <a:t>QI 3: Makroskopisch vollständige Resektion fortgeschrittenes Ovarialkarzinom (seit 2013)</a:t>
                      </a:r>
                    </a:p>
                  </a:txBody>
                  <a:tcPr anchor="ctr">
                    <a:solidFill>
                      <a:srgbClr val="F7BF66"/>
                    </a:solidFill>
                  </a:tcPr>
                </a:tc>
                <a:tc hMerge="1">
                  <a:txBody>
                    <a:bodyPr/>
                    <a:lstStyle/>
                    <a:p>
                      <a:pPr>
                        <a:defRPr sz="1000" b="1">
                          <a:solidFill>
                            <a:srgbClr val="000000"/>
                          </a:solidFill>
                          <a:latin typeface="Lucida Sans"/>
                        </a:defRPr>
                      </a:pPr>
                      <a:endParaRPr/>
                    </a:p>
                  </a:txBody>
                  <a:tcPr anchor="ctr">
                    <a:solidFill>
                      <a:srgbClr val="F7BF66"/>
                    </a:solidFill>
                  </a:tcPr>
                </a:tc>
                <a:extLst>
                  <a:ext uri="{0D108BD9-81ED-4DB2-BD59-A6C34878D82A}">
                    <a16:rowId xmlns:a16="http://schemas.microsoft.com/office/drawing/2014/main" val="10000"/>
                  </a:ext>
                </a:extLst>
              </a:tr>
              <a:tr h="0">
                <a:tc>
                  <a:txBody>
                    <a:bodyPr/>
                    <a:lstStyle/>
                    <a:p>
                      <a:pPr>
                        <a:defRPr sz="1000" b="0">
                          <a:solidFill>
                            <a:srgbClr val="000000"/>
                          </a:solidFill>
                          <a:latin typeface="Lucida Sans"/>
                        </a:defRPr>
                      </a:pPr>
                      <a:r>
                        <a:rPr sz="1200" b="1">
                          <a:latin typeface="Lucida Sans"/>
                        </a:rPr>
                        <a:t>Zähler</a:t>
                      </a:r>
                    </a:p>
                  </a:txBody>
                  <a:tcPr anchor="ctr">
                    <a:solidFill>
                      <a:srgbClr val="FCEACC"/>
                    </a:solidFill>
                  </a:tcPr>
                </a:tc>
                <a:tc>
                  <a:txBody>
                    <a:bodyPr/>
                    <a:lstStyle/>
                    <a:p>
                      <a:pPr>
                        <a:defRPr sz="1000" b="0">
                          <a:solidFill>
                            <a:srgbClr val="000000"/>
                          </a:solidFill>
                          <a:latin typeface="Lucida Sans"/>
                        </a:defRPr>
                      </a:pPr>
                      <a:r>
                        <a:rPr sz="1200" b="0">
                          <a:latin typeface="Lucida Sans"/>
                        </a:rPr>
                        <a:t>Patientinnen des Nenners mit makroskopisch vollständiger Resektion</a:t>
                      </a:r>
                    </a:p>
                  </a:txBody>
                  <a:tcPr anchor="ctr">
                    <a:solidFill>
                      <a:srgbClr val="FCEACC"/>
                    </a:solidFill>
                  </a:tcPr>
                </a:tc>
                <a:extLst>
                  <a:ext uri="{0D108BD9-81ED-4DB2-BD59-A6C34878D82A}">
                    <a16:rowId xmlns:a16="http://schemas.microsoft.com/office/drawing/2014/main" val="10001"/>
                  </a:ext>
                </a:extLst>
              </a:tr>
              <a:tr h="0">
                <a:tc>
                  <a:txBody>
                    <a:bodyPr/>
                    <a:lstStyle/>
                    <a:p>
                      <a:pPr>
                        <a:defRPr sz="1000" b="0">
                          <a:solidFill>
                            <a:srgbClr val="000000"/>
                          </a:solidFill>
                          <a:latin typeface="Lucida Sans"/>
                        </a:defRPr>
                      </a:pPr>
                      <a:r>
                        <a:rPr sz="1200" b="1">
                          <a:latin typeface="Lucida Sans"/>
                        </a:rPr>
                        <a:t>Nenner</a:t>
                      </a:r>
                    </a:p>
                  </a:txBody>
                  <a:tcPr anchor="ctr">
                    <a:solidFill>
                      <a:srgbClr val="FCEACC"/>
                    </a:solidFill>
                  </a:tcPr>
                </a:tc>
                <a:tc>
                  <a:txBody>
                    <a:bodyPr/>
                    <a:lstStyle/>
                    <a:p>
                      <a:pPr>
                        <a:defRPr sz="1000" b="0">
                          <a:solidFill>
                            <a:srgbClr val="000000"/>
                          </a:solidFill>
                          <a:latin typeface="Lucida Sans"/>
                        </a:defRPr>
                      </a:pPr>
                      <a:r>
                        <a:rPr sz="1200" b="0">
                          <a:latin typeface="Lucida Sans"/>
                        </a:rPr>
                        <a:t>Alle Patientinnen mit Erstdiagnose Ovarialkarzinom ≥ FIGO IIB und operativer Tumorentfernung ohne vorherige Chemotherapie</a:t>
                      </a:r>
                    </a:p>
                  </a:txBody>
                  <a:tcPr anchor="ctr">
                    <a:solidFill>
                      <a:srgbClr val="FCEACC"/>
                    </a:solidFill>
                  </a:tcPr>
                </a:tc>
                <a:extLst>
                  <a:ext uri="{0D108BD9-81ED-4DB2-BD59-A6C34878D82A}">
                    <a16:rowId xmlns:a16="http://schemas.microsoft.com/office/drawing/2014/main" val="10002"/>
                  </a:ext>
                </a:extLst>
              </a:tr>
              <a:tr h="0">
                <a:tc>
                  <a:txBody>
                    <a:bodyPr/>
                    <a:lstStyle/>
                    <a:p>
                      <a:pPr>
                        <a:defRPr sz="1000" b="0">
                          <a:solidFill>
                            <a:srgbClr val="000000"/>
                          </a:solidFill>
                          <a:latin typeface="Lucida Sans"/>
                        </a:defRPr>
                      </a:pPr>
                      <a:r>
                        <a:rPr sz="1200" b="1">
                          <a:latin typeface="Lucida Sans"/>
                        </a:rPr>
                        <a:t>Referenz
Empfehlungen</a:t>
                      </a:r>
                    </a:p>
                  </a:txBody>
                  <a:tcPr anchor="ctr">
                    <a:solidFill>
                      <a:srgbClr val="FCEACC"/>
                    </a:solidFill>
                  </a:tcPr>
                </a:tc>
                <a:tc>
                  <a:txBody>
                    <a:bodyPr/>
                    <a:lstStyle/>
                    <a:p>
                      <a:pPr>
                        <a:defRPr sz="1000" b="0">
                          <a:solidFill>
                            <a:srgbClr val="000000"/>
                          </a:solidFill>
                          <a:latin typeface="Lucida Sans"/>
                        </a:defRPr>
                      </a:pPr>
                      <a:r>
                        <a:rPr sz="1200" b="0">
                          <a:latin typeface="Lucida Sans"/>
                        </a:rPr>
                        <a:t>Empfehlung 7.9</a:t>
                      </a:r>
                    </a:p>
                  </a:txBody>
                  <a:tcPr anchor="ctr">
                    <a:solidFill>
                      <a:srgbClr val="FCEACC"/>
                    </a:solidFill>
                  </a:tcPr>
                </a:tc>
                <a:extLst>
                  <a:ext uri="{0D108BD9-81ED-4DB2-BD59-A6C34878D82A}">
                    <a16:rowId xmlns:a16="http://schemas.microsoft.com/office/drawing/2014/main" val="10003"/>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000"/>
              <a:t>Kapitel 17: Qualitätsindikatoren</a:t>
            </a:r>
          </a:p>
        </p:txBody>
      </p:sp>
      <p:graphicFrame>
        <p:nvGraphicFramePr>
          <p:cNvPr id="3" name="Table 2"/>
          <p:cNvGraphicFramePr>
            <a:graphicFrameLocks noGrp="1"/>
          </p:cNvGraphicFramePr>
          <p:nvPr/>
        </p:nvGraphicFramePr>
        <p:xfrm>
          <a:off x="360000" y="1890000"/>
          <a:ext cx="11472000" cy="1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9948000">
                  <a:extLst>
                    <a:ext uri="{9D8B030D-6E8A-4147-A177-3AD203B41FA5}">
                      <a16:colId xmlns:a16="http://schemas.microsoft.com/office/drawing/2014/main" val="20001"/>
                    </a:ext>
                  </a:extLst>
                </a:gridCol>
              </a:tblGrid>
              <a:tr h="0">
                <a:tc gridSpan="2">
                  <a:txBody>
                    <a:bodyPr/>
                    <a:lstStyle/>
                    <a:p>
                      <a:pPr>
                        <a:defRPr sz="1000" b="1">
                          <a:solidFill>
                            <a:srgbClr val="000000"/>
                          </a:solidFill>
                          <a:latin typeface="Lucida Sans"/>
                        </a:defRPr>
                      </a:pPr>
                      <a:r>
                        <a:rPr sz="1200" b="1">
                          <a:latin typeface="Lucida Sans"/>
                        </a:rPr>
                        <a:t>QI 4: Operation fortgeschrittenes Ovarialkarzinom durch Gynäkoonkolog*innen (seit 2013)</a:t>
                      </a:r>
                    </a:p>
                  </a:txBody>
                  <a:tcPr anchor="ctr">
                    <a:solidFill>
                      <a:srgbClr val="F7BF66"/>
                    </a:solidFill>
                  </a:tcPr>
                </a:tc>
                <a:tc hMerge="1">
                  <a:txBody>
                    <a:bodyPr/>
                    <a:lstStyle/>
                    <a:p>
                      <a:pPr>
                        <a:defRPr sz="1000" b="1">
                          <a:solidFill>
                            <a:srgbClr val="000000"/>
                          </a:solidFill>
                          <a:latin typeface="Lucida Sans"/>
                        </a:defRPr>
                      </a:pPr>
                      <a:endParaRPr/>
                    </a:p>
                  </a:txBody>
                  <a:tcPr anchor="ctr">
                    <a:solidFill>
                      <a:srgbClr val="F7BF66"/>
                    </a:solidFill>
                  </a:tcPr>
                </a:tc>
                <a:extLst>
                  <a:ext uri="{0D108BD9-81ED-4DB2-BD59-A6C34878D82A}">
                    <a16:rowId xmlns:a16="http://schemas.microsoft.com/office/drawing/2014/main" val="10000"/>
                  </a:ext>
                </a:extLst>
              </a:tr>
              <a:tr h="0">
                <a:tc>
                  <a:txBody>
                    <a:bodyPr/>
                    <a:lstStyle/>
                    <a:p>
                      <a:pPr>
                        <a:defRPr sz="1000" b="0">
                          <a:solidFill>
                            <a:srgbClr val="000000"/>
                          </a:solidFill>
                          <a:latin typeface="Lucida Sans"/>
                        </a:defRPr>
                      </a:pPr>
                      <a:r>
                        <a:rPr sz="1200" b="1">
                          <a:latin typeface="Lucida Sans"/>
                        </a:rPr>
                        <a:t>Zähler</a:t>
                      </a:r>
                    </a:p>
                  </a:txBody>
                  <a:tcPr anchor="ctr">
                    <a:solidFill>
                      <a:srgbClr val="FCEACC"/>
                    </a:solidFill>
                  </a:tcPr>
                </a:tc>
                <a:tc>
                  <a:txBody>
                    <a:bodyPr/>
                    <a:lstStyle/>
                    <a:p>
                      <a:pPr>
                        <a:defRPr sz="1000" b="0">
                          <a:solidFill>
                            <a:srgbClr val="000000"/>
                          </a:solidFill>
                          <a:latin typeface="Lucida Sans"/>
                        </a:defRPr>
                      </a:pPr>
                      <a:r>
                        <a:rPr sz="1200" b="0">
                          <a:latin typeface="Lucida Sans"/>
                        </a:rPr>
                        <a:t>Patientinnen des Nenners, deren definitive operative Therapie durch eine*n Gynäkoonkolog*in durchgeführt wurde</a:t>
                      </a:r>
                    </a:p>
                  </a:txBody>
                  <a:tcPr anchor="ctr">
                    <a:solidFill>
                      <a:srgbClr val="FCEACC"/>
                    </a:solidFill>
                  </a:tcPr>
                </a:tc>
                <a:extLst>
                  <a:ext uri="{0D108BD9-81ED-4DB2-BD59-A6C34878D82A}">
                    <a16:rowId xmlns:a16="http://schemas.microsoft.com/office/drawing/2014/main" val="10001"/>
                  </a:ext>
                </a:extLst>
              </a:tr>
              <a:tr h="0">
                <a:tc>
                  <a:txBody>
                    <a:bodyPr/>
                    <a:lstStyle/>
                    <a:p>
                      <a:pPr>
                        <a:defRPr sz="1000" b="0">
                          <a:solidFill>
                            <a:srgbClr val="000000"/>
                          </a:solidFill>
                          <a:latin typeface="Lucida Sans"/>
                        </a:defRPr>
                      </a:pPr>
                      <a:r>
                        <a:rPr sz="1200" b="1">
                          <a:latin typeface="Lucida Sans"/>
                        </a:rPr>
                        <a:t>Nenner</a:t>
                      </a:r>
                    </a:p>
                  </a:txBody>
                  <a:tcPr anchor="ctr">
                    <a:solidFill>
                      <a:srgbClr val="FCEACC"/>
                    </a:solidFill>
                  </a:tcPr>
                </a:tc>
                <a:tc>
                  <a:txBody>
                    <a:bodyPr/>
                    <a:lstStyle/>
                    <a:p>
                      <a:pPr>
                        <a:defRPr sz="1000" b="0">
                          <a:solidFill>
                            <a:srgbClr val="000000"/>
                          </a:solidFill>
                          <a:latin typeface="Lucida Sans"/>
                        </a:defRPr>
                      </a:pPr>
                      <a:r>
                        <a:rPr sz="1200" b="0">
                          <a:latin typeface="Lucida Sans"/>
                        </a:rPr>
                        <a:t>Alle Patientinnen mit Erstdiagnose eines Ovarialkarzinoms FIGO ≥IIB nach Abschluss der operativen Therapie</a:t>
                      </a:r>
                    </a:p>
                  </a:txBody>
                  <a:tcPr anchor="ctr">
                    <a:solidFill>
                      <a:srgbClr val="FCEACC"/>
                    </a:solidFill>
                  </a:tcPr>
                </a:tc>
                <a:extLst>
                  <a:ext uri="{0D108BD9-81ED-4DB2-BD59-A6C34878D82A}">
                    <a16:rowId xmlns:a16="http://schemas.microsoft.com/office/drawing/2014/main" val="10002"/>
                  </a:ext>
                </a:extLst>
              </a:tr>
              <a:tr h="0">
                <a:tc>
                  <a:txBody>
                    <a:bodyPr/>
                    <a:lstStyle/>
                    <a:p>
                      <a:pPr>
                        <a:defRPr sz="1000" b="0">
                          <a:solidFill>
                            <a:srgbClr val="000000"/>
                          </a:solidFill>
                          <a:latin typeface="Lucida Sans"/>
                        </a:defRPr>
                      </a:pPr>
                      <a:r>
                        <a:rPr sz="1200" b="1">
                          <a:latin typeface="Lucida Sans"/>
                        </a:rPr>
                        <a:t>Referenz
Empfehlungen</a:t>
                      </a:r>
                    </a:p>
                  </a:txBody>
                  <a:tcPr anchor="ctr">
                    <a:solidFill>
                      <a:srgbClr val="FCEACC"/>
                    </a:solidFill>
                  </a:tcPr>
                </a:tc>
                <a:tc>
                  <a:txBody>
                    <a:bodyPr/>
                    <a:lstStyle/>
                    <a:p>
                      <a:pPr>
                        <a:defRPr sz="1000" b="0">
                          <a:solidFill>
                            <a:srgbClr val="000000"/>
                          </a:solidFill>
                          <a:latin typeface="Lucida Sans"/>
                        </a:defRPr>
                      </a:pPr>
                      <a:r>
                        <a:rPr sz="1200" b="0">
                          <a:latin typeface="Lucida Sans"/>
                        </a:rPr>
                        <a:t>Empfehlung 7.12</a:t>
                      </a:r>
                    </a:p>
                  </a:txBody>
                  <a:tcPr anchor="ctr">
                    <a:solidFill>
                      <a:srgbClr val="FCEACC"/>
                    </a:solidFill>
                  </a:tcPr>
                </a:tc>
                <a:extLst>
                  <a:ext uri="{0D108BD9-81ED-4DB2-BD59-A6C34878D82A}">
                    <a16:rowId xmlns:a16="http://schemas.microsoft.com/office/drawing/2014/main" val="10003"/>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000"/>
              <a:t>Kapitel 17: Qualitätsindikatoren</a:t>
            </a:r>
          </a:p>
        </p:txBody>
      </p:sp>
      <p:graphicFrame>
        <p:nvGraphicFramePr>
          <p:cNvPr id="3" name="Table 2"/>
          <p:cNvGraphicFramePr>
            <a:graphicFrameLocks noGrp="1"/>
          </p:cNvGraphicFramePr>
          <p:nvPr/>
        </p:nvGraphicFramePr>
        <p:xfrm>
          <a:off x="360000" y="1890000"/>
          <a:ext cx="11472000" cy="12801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9948000">
                  <a:extLst>
                    <a:ext uri="{9D8B030D-6E8A-4147-A177-3AD203B41FA5}">
                      <a16:colId xmlns:a16="http://schemas.microsoft.com/office/drawing/2014/main" val="20001"/>
                    </a:ext>
                  </a:extLst>
                </a:gridCol>
              </a:tblGrid>
              <a:tr h="0">
                <a:tc gridSpan="2">
                  <a:txBody>
                    <a:bodyPr/>
                    <a:lstStyle/>
                    <a:p>
                      <a:pPr>
                        <a:defRPr sz="1000" b="1">
                          <a:solidFill>
                            <a:srgbClr val="000000"/>
                          </a:solidFill>
                          <a:latin typeface="Lucida Sans"/>
                        </a:defRPr>
                      </a:pPr>
                      <a:r>
                        <a:rPr sz="1200" b="1">
                          <a:latin typeface="Lucida Sans"/>
                        </a:rPr>
                        <a:t>QI 5: Postoperative Chemotherapie fortgeschrittenes Ovarialkarzinom (modifiziert 2021)</a:t>
                      </a:r>
                    </a:p>
                  </a:txBody>
                  <a:tcPr anchor="ctr">
                    <a:solidFill>
                      <a:srgbClr val="F7BF66"/>
                    </a:solidFill>
                  </a:tcPr>
                </a:tc>
                <a:tc hMerge="1">
                  <a:txBody>
                    <a:bodyPr/>
                    <a:lstStyle/>
                    <a:p>
                      <a:pPr>
                        <a:defRPr sz="1000" b="1">
                          <a:solidFill>
                            <a:srgbClr val="000000"/>
                          </a:solidFill>
                          <a:latin typeface="Lucida Sans"/>
                        </a:defRPr>
                      </a:pPr>
                      <a:endParaRPr/>
                    </a:p>
                  </a:txBody>
                  <a:tcPr anchor="ctr">
                    <a:solidFill>
                      <a:srgbClr val="F7BF66"/>
                    </a:solidFill>
                  </a:tcPr>
                </a:tc>
                <a:extLst>
                  <a:ext uri="{0D108BD9-81ED-4DB2-BD59-A6C34878D82A}">
                    <a16:rowId xmlns:a16="http://schemas.microsoft.com/office/drawing/2014/main" val="10000"/>
                  </a:ext>
                </a:extLst>
              </a:tr>
              <a:tr h="0">
                <a:tc>
                  <a:txBody>
                    <a:bodyPr/>
                    <a:lstStyle/>
                    <a:p>
                      <a:pPr>
                        <a:defRPr sz="1000" b="0">
                          <a:solidFill>
                            <a:srgbClr val="000000"/>
                          </a:solidFill>
                          <a:latin typeface="Lucida Sans"/>
                        </a:defRPr>
                      </a:pPr>
                      <a:r>
                        <a:rPr sz="1200" b="1">
                          <a:latin typeface="Lucida Sans"/>
                        </a:rPr>
                        <a:t>Zähler</a:t>
                      </a:r>
                    </a:p>
                  </a:txBody>
                  <a:tcPr anchor="ctr">
                    <a:solidFill>
                      <a:srgbClr val="FCEACC"/>
                    </a:solidFill>
                  </a:tcPr>
                </a:tc>
                <a:tc>
                  <a:txBody>
                    <a:bodyPr/>
                    <a:lstStyle/>
                    <a:p>
                      <a:pPr>
                        <a:defRPr sz="1000" b="0">
                          <a:solidFill>
                            <a:srgbClr val="000000"/>
                          </a:solidFill>
                          <a:latin typeface="Lucida Sans"/>
                        </a:defRPr>
                      </a:pPr>
                      <a:r>
                        <a:rPr sz="1200" b="0">
                          <a:latin typeface="Lucida Sans"/>
                        </a:rPr>
                        <a:t>Patientinnen des Nenners mit postoperativer Chemotherapie</a:t>
                      </a:r>
                    </a:p>
                  </a:txBody>
                  <a:tcPr anchor="ctr">
                    <a:solidFill>
                      <a:srgbClr val="FCEACC"/>
                    </a:solidFill>
                  </a:tcPr>
                </a:tc>
                <a:extLst>
                  <a:ext uri="{0D108BD9-81ED-4DB2-BD59-A6C34878D82A}">
                    <a16:rowId xmlns:a16="http://schemas.microsoft.com/office/drawing/2014/main" val="10001"/>
                  </a:ext>
                </a:extLst>
              </a:tr>
              <a:tr h="0">
                <a:tc>
                  <a:txBody>
                    <a:bodyPr/>
                    <a:lstStyle/>
                    <a:p>
                      <a:pPr>
                        <a:defRPr sz="1000" b="0">
                          <a:solidFill>
                            <a:srgbClr val="000000"/>
                          </a:solidFill>
                          <a:latin typeface="Lucida Sans"/>
                        </a:defRPr>
                      </a:pPr>
                      <a:r>
                        <a:rPr sz="1200" b="1">
                          <a:latin typeface="Lucida Sans"/>
                        </a:rPr>
                        <a:t>Nenner</a:t>
                      </a:r>
                    </a:p>
                  </a:txBody>
                  <a:tcPr anchor="ctr">
                    <a:solidFill>
                      <a:srgbClr val="FCEACC"/>
                    </a:solidFill>
                  </a:tcPr>
                </a:tc>
                <a:tc>
                  <a:txBody>
                    <a:bodyPr/>
                    <a:lstStyle/>
                    <a:p>
                      <a:pPr>
                        <a:defRPr sz="1000" b="0">
                          <a:solidFill>
                            <a:srgbClr val="000000"/>
                          </a:solidFill>
                          <a:latin typeface="Lucida Sans"/>
                        </a:defRPr>
                      </a:pPr>
                      <a:r>
                        <a:rPr sz="1200" b="0">
                          <a:latin typeface="Lucida Sans"/>
                        </a:rPr>
                        <a:t>Alle Patientinnen mit Erstdiagnose eines Ovarialkarzinoms ≥ FIGO II und Chemotherapie</a:t>
                      </a:r>
                    </a:p>
                  </a:txBody>
                  <a:tcPr anchor="ctr">
                    <a:solidFill>
                      <a:srgbClr val="FCEACC"/>
                    </a:solidFill>
                  </a:tcPr>
                </a:tc>
                <a:extLst>
                  <a:ext uri="{0D108BD9-81ED-4DB2-BD59-A6C34878D82A}">
                    <a16:rowId xmlns:a16="http://schemas.microsoft.com/office/drawing/2014/main" val="10002"/>
                  </a:ext>
                </a:extLst>
              </a:tr>
              <a:tr h="0">
                <a:tc>
                  <a:txBody>
                    <a:bodyPr/>
                    <a:lstStyle/>
                    <a:p>
                      <a:pPr>
                        <a:defRPr sz="1000" b="0">
                          <a:solidFill>
                            <a:srgbClr val="000000"/>
                          </a:solidFill>
                          <a:latin typeface="Lucida Sans"/>
                        </a:defRPr>
                      </a:pPr>
                      <a:r>
                        <a:rPr sz="1200" b="1">
                          <a:latin typeface="Lucida Sans"/>
                        </a:rPr>
                        <a:t>Referenz
Empfehlungen</a:t>
                      </a:r>
                    </a:p>
                  </a:txBody>
                  <a:tcPr anchor="ctr">
                    <a:solidFill>
                      <a:srgbClr val="FCEACC"/>
                    </a:solidFill>
                  </a:tcPr>
                </a:tc>
                <a:tc>
                  <a:txBody>
                    <a:bodyPr/>
                    <a:lstStyle/>
                    <a:p>
                      <a:pPr>
                        <a:defRPr sz="1000" b="0">
                          <a:solidFill>
                            <a:srgbClr val="000000"/>
                          </a:solidFill>
                          <a:latin typeface="Lucida Sans"/>
                        </a:defRPr>
                      </a:pPr>
                      <a:r>
                        <a:rPr sz="1200" b="0">
                          <a:latin typeface="Lucida Sans"/>
                        </a:rPr>
                        <a:t>Empfehlung 7.14</a:t>
                      </a:r>
                    </a:p>
                  </a:txBody>
                  <a:tcPr anchor="ctr">
                    <a:solidFill>
                      <a:srgbClr val="FCEACC"/>
                    </a:solidFill>
                  </a:tcPr>
                </a:tc>
                <a:extLst>
                  <a:ext uri="{0D108BD9-81ED-4DB2-BD59-A6C34878D82A}">
                    <a16:rowId xmlns:a16="http://schemas.microsoft.com/office/drawing/2014/main" val="10003"/>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000"/>
              <a:t>Kapitel 17: Qualitätsindikatoren</a:t>
            </a:r>
          </a:p>
        </p:txBody>
      </p:sp>
      <p:graphicFrame>
        <p:nvGraphicFramePr>
          <p:cNvPr id="3" name="Table 2"/>
          <p:cNvGraphicFramePr>
            <a:graphicFrameLocks noGrp="1"/>
          </p:cNvGraphicFramePr>
          <p:nvPr/>
        </p:nvGraphicFramePr>
        <p:xfrm>
          <a:off x="360000" y="1890000"/>
          <a:ext cx="11472000" cy="1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9948000">
                  <a:extLst>
                    <a:ext uri="{9D8B030D-6E8A-4147-A177-3AD203B41FA5}">
                      <a16:colId xmlns:a16="http://schemas.microsoft.com/office/drawing/2014/main" val="20001"/>
                    </a:ext>
                  </a:extLst>
                </a:gridCol>
              </a:tblGrid>
              <a:tr h="0">
                <a:tc gridSpan="2">
                  <a:txBody>
                    <a:bodyPr/>
                    <a:lstStyle/>
                    <a:p>
                      <a:pPr>
                        <a:defRPr sz="1000" b="1">
                          <a:solidFill>
                            <a:srgbClr val="000000"/>
                          </a:solidFill>
                          <a:latin typeface="Lucida Sans"/>
                        </a:defRPr>
                      </a:pPr>
                      <a:r>
                        <a:rPr sz="1200" b="1">
                          <a:latin typeface="Lucida Sans"/>
                        </a:rPr>
                        <a:t>QI 6: Wegen hinreichender Umsetzung in 2021 gestrichen: Keine adjuvante Chemotherapie frühes Ovarialkarzinom</a:t>
                      </a:r>
                    </a:p>
                  </a:txBody>
                  <a:tcPr anchor="ctr">
                    <a:solidFill>
                      <a:srgbClr val="F7BF66"/>
                    </a:solidFill>
                  </a:tcPr>
                </a:tc>
                <a:tc hMerge="1">
                  <a:txBody>
                    <a:bodyPr/>
                    <a:lstStyle/>
                    <a:p>
                      <a:pPr>
                        <a:defRPr sz="1000" b="1">
                          <a:solidFill>
                            <a:srgbClr val="000000"/>
                          </a:solidFill>
                          <a:latin typeface="Lucida Sans"/>
                        </a:defRPr>
                      </a:pPr>
                      <a:endParaRPr/>
                    </a:p>
                  </a:txBody>
                  <a:tcPr anchor="ctr">
                    <a:solidFill>
                      <a:srgbClr val="F7BF66"/>
                    </a:solidFill>
                  </a:tcPr>
                </a:tc>
                <a:extLst>
                  <a:ext uri="{0D108BD9-81ED-4DB2-BD59-A6C34878D82A}">
                    <a16:rowId xmlns:a16="http://schemas.microsoft.com/office/drawing/2014/main" val="10000"/>
                  </a:ext>
                </a:extLst>
              </a:tr>
              <a:tr h="0">
                <a:tc>
                  <a:txBody>
                    <a:bodyPr/>
                    <a:lstStyle/>
                    <a:p>
                      <a:pPr>
                        <a:defRPr sz="1000" b="0">
                          <a:solidFill>
                            <a:srgbClr val="000000"/>
                          </a:solidFill>
                          <a:latin typeface="Lucida Sans"/>
                        </a:defRPr>
                      </a:pPr>
                      <a:r>
                        <a:rPr sz="1200" b="1">
                          <a:latin typeface="Lucida Sans"/>
                        </a:rPr>
                        <a:t>Zähler</a:t>
                      </a:r>
                    </a:p>
                  </a:txBody>
                  <a:tcPr anchor="ctr">
                    <a:solidFill>
                      <a:srgbClr val="FCEACC"/>
                    </a:solidFill>
                  </a:tcPr>
                </a:tc>
                <a:tc>
                  <a:txBody>
                    <a:bodyPr/>
                    <a:lstStyle/>
                    <a:p>
                      <a:pPr>
                        <a:defRPr sz="1000" b="0">
                          <a:solidFill>
                            <a:srgbClr val="000000"/>
                          </a:solidFill>
                          <a:latin typeface="Lucida Sans"/>
                        </a:defRPr>
                      </a:pPr>
                      <a:r>
                        <a:rPr sz="1200" b="0">
                          <a:latin typeface="Lucida Sans"/>
                        </a:rPr>
                        <a:t>Anzahl Pat. mit adjuvanter Chemotherapie</a:t>
                      </a:r>
                    </a:p>
                  </a:txBody>
                  <a:tcPr anchor="ctr">
                    <a:solidFill>
                      <a:srgbClr val="FCEACC"/>
                    </a:solidFill>
                  </a:tcPr>
                </a:tc>
                <a:extLst>
                  <a:ext uri="{0D108BD9-81ED-4DB2-BD59-A6C34878D82A}">
                    <a16:rowId xmlns:a16="http://schemas.microsoft.com/office/drawing/2014/main" val="10001"/>
                  </a:ext>
                </a:extLst>
              </a:tr>
              <a:tr h="0">
                <a:tc>
                  <a:txBody>
                    <a:bodyPr/>
                    <a:lstStyle/>
                    <a:p>
                      <a:pPr>
                        <a:defRPr sz="1000" b="0">
                          <a:solidFill>
                            <a:srgbClr val="000000"/>
                          </a:solidFill>
                          <a:latin typeface="Lucida Sans"/>
                        </a:defRPr>
                      </a:pPr>
                      <a:r>
                        <a:rPr sz="1200" b="1">
                          <a:latin typeface="Lucida Sans"/>
                        </a:rPr>
                        <a:t>Nenner</a:t>
                      </a:r>
                    </a:p>
                  </a:txBody>
                  <a:tcPr anchor="ctr">
                    <a:solidFill>
                      <a:srgbClr val="FCEACC"/>
                    </a:solidFill>
                  </a:tcPr>
                </a:tc>
                <a:tc>
                  <a:txBody>
                    <a:bodyPr/>
                    <a:lstStyle/>
                    <a:p>
                      <a:pPr>
                        <a:defRPr sz="1000" b="0">
                          <a:solidFill>
                            <a:srgbClr val="000000"/>
                          </a:solidFill>
                          <a:latin typeface="Lucida Sans"/>
                        </a:defRPr>
                      </a:pPr>
                      <a:r>
                        <a:rPr sz="1200" b="0">
                          <a:latin typeface="Lucida Sans"/>
                        </a:rPr>
                        <a:t>Alle Pat. mit Erstdiagnose eines Ovarialkarzinoms FIGO IA, G 1 und komplettem operativem Staging</a:t>
                      </a:r>
                    </a:p>
                  </a:txBody>
                  <a:tcPr anchor="ctr">
                    <a:solidFill>
                      <a:srgbClr val="FCEACC"/>
                    </a:solidFill>
                  </a:tcPr>
                </a:tc>
                <a:extLst>
                  <a:ext uri="{0D108BD9-81ED-4DB2-BD59-A6C34878D82A}">
                    <a16:rowId xmlns:a16="http://schemas.microsoft.com/office/drawing/2014/main" val="10002"/>
                  </a:ext>
                </a:extLst>
              </a:tr>
              <a:tr h="0">
                <a:tc>
                  <a:txBody>
                    <a:bodyPr/>
                    <a:lstStyle/>
                    <a:p>
                      <a:pPr>
                        <a:defRPr sz="1000" b="0">
                          <a:solidFill>
                            <a:srgbClr val="000000"/>
                          </a:solidFill>
                          <a:latin typeface="Lucida Sans"/>
                        </a:defRPr>
                      </a:pPr>
                      <a:r>
                        <a:rPr sz="1200" b="1">
                          <a:latin typeface="Lucida Sans"/>
                        </a:rPr>
                        <a:t>Referenz
Empfehlungen</a:t>
                      </a:r>
                    </a:p>
                  </a:txBody>
                  <a:tcPr anchor="ctr">
                    <a:solidFill>
                      <a:srgbClr val="FCEACC"/>
                    </a:solidFill>
                  </a:tcPr>
                </a:tc>
                <a:tc>
                  <a:txBody>
                    <a:bodyPr/>
                    <a:lstStyle/>
                    <a:p>
                      <a:pPr>
                        <a:defRPr sz="1000" b="0">
                          <a:solidFill>
                            <a:srgbClr val="000000"/>
                          </a:solidFill>
                          <a:latin typeface="Lucida Sans"/>
                        </a:defRPr>
                      </a:pPr>
                      <a:r>
                        <a:rPr sz="1200" b="0">
                          <a:latin typeface="Lucida Sans"/>
                        </a:rPr>
                        <a:t>Empfehlung 8.1</a:t>
                      </a:r>
                    </a:p>
                  </a:txBody>
                  <a:tcPr anchor="ctr">
                    <a:solidFill>
                      <a:srgbClr val="FCEACC"/>
                    </a:solidFill>
                  </a:tcPr>
                </a:tc>
                <a:extLst>
                  <a:ext uri="{0D108BD9-81ED-4DB2-BD59-A6C34878D82A}">
                    <a16:rowId xmlns:a16="http://schemas.microsoft.com/office/drawing/2014/main" val="10003"/>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000"/>
              <a:t>Kapitel 17: Qualitätsindikatoren</a:t>
            </a:r>
          </a:p>
        </p:txBody>
      </p:sp>
      <p:graphicFrame>
        <p:nvGraphicFramePr>
          <p:cNvPr id="3" name="Table 2"/>
          <p:cNvGraphicFramePr>
            <a:graphicFrameLocks noGrp="1"/>
          </p:cNvGraphicFramePr>
          <p:nvPr/>
        </p:nvGraphicFramePr>
        <p:xfrm>
          <a:off x="360000" y="1890000"/>
          <a:ext cx="11472000" cy="12801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9948000">
                  <a:extLst>
                    <a:ext uri="{9D8B030D-6E8A-4147-A177-3AD203B41FA5}">
                      <a16:colId xmlns:a16="http://schemas.microsoft.com/office/drawing/2014/main" val="20001"/>
                    </a:ext>
                  </a:extLst>
                </a:gridCol>
              </a:tblGrid>
              <a:tr h="0">
                <a:tc gridSpan="2">
                  <a:txBody>
                    <a:bodyPr/>
                    <a:lstStyle/>
                    <a:p>
                      <a:pPr>
                        <a:defRPr sz="1000" b="1">
                          <a:solidFill>
                            <a:srgbClr val="000000"/>
                          </a:solidFill>
                          <a:latin typeface="Lucida Sans"/>
                        </a:defRPr>
                      </a:pPr>
                      <a:r>
                        <a:rPr sz="1200" b="1">
                          <a:latin typeface="Lucida Sans"/>
                        </a:rPr>
                        <a:t>QI 7: Platinhaltige Chemotherapie frühes Ovarialkarzinom (seit 2013)</a:t>
                      </a:r>
                    </a:p>
                  </a:txBody>
                  <a:tcPr anchor="ctr">
                    <a:solidFill>
                      <a:srgbClr val="F7BF66"/>
                    </a:solidFill>
                  </a:tcPr>
                </a:tc>
                <a:tc hMerge="1">
                  <a:txBody>
                    <a:bodyPr/>
                    <a:lstStyle/>
                    <a:p>
                      <a:pPr>
                        <a:defRPr sz="1000" b="1">
                          <a:solidFill>
                            <a:srgbClr val="000000"/>
                          </a:solidFill>
                          <a:latin typeface="Lucida Sans"/>
                        </a:defRPr>
                      </a:pPr>
                      <a:endParaRPr/>
                    </a:p>
                  </a:txBody>
                  <a:tcPr anchor="ctr">
                    <a:solidFill>
                      <a:srgbClr val="F7BF66"/>
                    </a:solidFill>
                  </a:tcPr>
                </a:tc>
                <a:extLst>
                  <a:ext uri="{0D108BD9-81ED-4DB2-BD59-A6C34878D82A}">
                    <a16:rowId xmlns:a16="http://schemas.microsoft.com/office/drawing/2014/main" val="10000"/>
                  </a:ext>
                </a:extLst>
              </a:tr>
              <a:tr h="0">
                <a:tc>
                  <a:txBody>
                    <a:bodyPr/>
                    <a:lstStyle/>
                    <a:p>
                      <a:pPr>
                        <a:defRPr sz="1000" b="0">
                          <a:solidFill>
                            <a:srgbClr val="000000"/>
                          </a:solidFill>
                          <a:latin typeface="Lucida Sans"/>
                        </a:defRPr>
                      </a:pPr>
                      <a:r>
                        <a:rPr sz="1200" b="1">
                          <a:latin typeface="Lucida Sans"/>
                        </a:rPr>
                        <a:t>Zähler</a:t>
                      </a:r>
                    </a:p>
                  </a:txBody>
                  <a:tcPr anchor="ctr">
                    <a:solidFill>
                      <a:srgbClr val="FCEACC"/>
                    </a:solidFill>
                  </a:tcPr>
                </a:tc>
                <a:tc>
                  <a:txBody>
                    <a:bodyPr/>
                    <a:lstStyle/>
                    <a:p>
                      <a:pPr>
                        <a:defRPr sz="1000" b="0">
                          <a:solidFill>
                            <a:srgbClr val="000000"/>
                          </a:solidFill>
                          <a:latin typeface="Lucida Sans"/>
                        </a:defRPr>
                      </a:pPr>
                      <a:r>
                        <a:rPr sz="1200" b="0">
                          <a:latin typeface="Lucida Sans"/>
                        </a:rPr>
                        <a:t>Patientinnen des Nenners mit einer platinhaltigen Chemotherapie</a:t>
                      </a:r>
                    </a:p>
                  </a:txBody>
                  <a:tcPr anchor="ctr">
                    <a:solidFill>
                      <a:srgbClr val="FCEACC"/>
                    </a:solidFill>
                  </a:tcPr>
                </a:tc>
                <a:extLst>
                  <a:ext uri="{0D108BD9-81ED-4DB2-BD59-A6C34878D82A}">
                    <a16:rowId xmlns:a16="http://schemas.microsoft.com/office/drawing/2014/main" val="10001"/>
                  </a:ext>
                </a:extLst>
              </a:tr>
              <a:tr h="0">
                <a:tc>
                  <a:txBody>
                    <a:bodyPr/>
                    <a:lstStyle/>
                    <a:p>
                      <a:pPr>
                        <a:defRPr sz="1000" b="0">
                          <a:solidFill>
                            <a:srgbClr val="000000"/>
                          </a:solidFill>
                          <a:latin typeface="Lucida Sans"/>
                        </a:defRPr>
                      </a:pPr>
                      <a:r>
                        <a:rPr sz="1200" b="1">
                          <a:latin typeface="Lucida Sans"/>
                        </a:rPr>
                        <a:t>Nenner</a:t>
                      </a:r>
                    </a:p>
                  </a:txBody>
                  <a:tcPr anchor="ctr">
                    <a:solidFill>
                      <a:srgbClr val="FCEACC"/>
                    </a:solidFill>
                  </a:tcPr>
                </a:tc>
                <a:tc>
                  <a:txBody>
                    <a:bodyPr/>
                    <a:lstStyle/>
                    <a:p>
                      <a:pPr>
                        <a:defRPr sz="1000" b="0">
                          <a:solidFill>
                            <a:srgbClr val="000000"/>
                          </a:solidFill>
                          <a:latin typeface="Lucida Sans"/>
                        </a:defRPr>
                      </a:pPr>
                      <a:r>
                        <a:rPr sz="1200" b="0">
                          <a:latin typeface="Lucida Sans"/>
                        </a:rPr>
                        <a:t>Alle Patientinnen mit Erstdiagnose OC FIGO IC o. IA/B mit Grad 3</a:t>
                      </a:r>
                    </a:p>
                  </a:txBody>
                  <a:tcPr anchor="ctr">
                    <a:solidFill>
                      <a:srgbClr val="FCEACC"/>
                    </a:solidFill>
                  </a:tcPr>
                </a:tc>
                <a:extLst>
                  <a:ext uri="{0D108BD9-81ED-4DB2-BD59-A6C34878D82A}">
                    <a16:rowId xmlns:a16="http://schemas.microsoft.com/office/drawing/2014/main" val="10002"/>
                  </a:ext>
                </a:extLst>
              </a:tr>
              <a:tr h="0">
                <a:tc>
                  <a:txBody>
                    <a:bodyPr/>
                    <a:lstStyle/>
                    <a:p>
                      <a:pPr>
                        <a:defRPr sz="1000" b="0">
                          <a:solidFill>
                            <a:srgbClr val="000000"/>
                          </a:solidFill>
                          <a:latin typeface="Lucida Sans"/>
                        </a:defRPr>
                      </a:pPr>
                      <a:r>
                        <a:rPr sz="1200" b="1">
                          <a:latin typeface="Lucida Sans"/>
                        </a:rPr>
                        <a:t>Referenz
Empfehlungen</a:t>
                      </a:r>
                    </a:p>
                  </a:txBody>
                  <a:tcPr anchor="ctr">
                    <a:solidFill>
                      <a:srgbClr val="FCEACC"/>
                    </a:solidFill>
                  </a:tcPr>
                </a:tc>
                <a:tc>
                  <a:txBody>
                    <a:bodyPr/>
                    <a:lstStyle/>
                    <a:p>
                      <a:pPr>
                        <a:defRPr sz="1000" b="0">
                          <a:solidFill>
                            <a:srgbClr val="000000"/>
                          </a:solidFill>
                          <a:latin typeface="Lucida Sans"/>
                        </a:defRPr>
                      </a:pPr>
                      <a:r>
                        <a:rPr sz="1200" b="0">
                          <a:latin typeface="Lucida Sans"/>
                        </a:rPr>
                        <a:t>Empfehlung 8.2</a:t>
                      </a:r>
                    </a:p>
                  </a:txBody>
                  <a:tcPr anchor="ctr">
                    <a:solidFill>
                      <a:srgbClr val="FCEACC"/>
                    </a:solidFill>
                  </a:tcPr>
                </a:tc>
                <a:extLst>
                  <a:ext uri="{0D108BD9-81ED-4DB2-BD59-A6C34878D82A}">
                    <a16:rowId xmlns:a16="http://schemas.microsoft.com/office/drawing/2014/main" val="10003"/>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000"/>
              <a:t>Kapitel 17: Qualitätsindikatoren</a:t>
            </a:r>
          </a:p>
        </p:txBody>
      </p:sp>
      <p:graphicFrame>
        <p:nvGraphicFramePr>
          <p:cNvPr id="3" name="Table 2"/>
          <p:cNvGraphicFramePr>
            <a:graphicFrameLocks noGrp="1"/>
          </p:cNvGraphicFramePr>
          <p:nvPr/>
        </p:nvGraphicFramePr>
        <p:xfrm>
          <a:off x="360000" y="1890000"/>
          <a:ext cx="11472000" cy="17373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9948000">
                  <a:extLst>
                    <a:ext uri="{9D8B030D-6E8A-4147-A177-3AD203B41FA5}">
                      <a16:colId xmlns:a16="http://schemas.microsoft.com/office/drawing/2014/main" val="20001"/>
                    </a:ext>
                  </a:extLst>
                </a:gridCol>
              </a:tblGrid>
              <a:tr h="0">
                <a:tc gridSpan="2">
                  <a:txBody>
                    <a:bodyPr/>
                    <a:lstStyle/>
                    <a:p>
                      <a:pPr>
                        <a:defRPr sz="1000" b="1">
                          <a:solidFill>
                            <a:srgbClr val="000000"/>
                          </a:solidFill>
                          <a:latin typeface="Lucida Sans"/>
                        </a:defRPr>
                      </a:pPr>
                      <a:r>
                        <a:rPr sz="1200" b="1">
                          <a:latin typeface="Lucida Sans"/>
                        </a:rPr>
                        <a:t>QI 8: First-line-Chemotherapie fortgeschrittenes Ovarialkarzinom (modifiziert 2021)</a:t>
                      </a:r>
                    </a:p>
                  </a:txBody>
                  <a:tcPr anchor="ctr">
                    <a:solidFill>
                      <a:srgbClr val="F7BF66"/>
                    </a:solidFill>
                  </a:tcPr>
                </a:tc>
                <a:tc hMerge="1">
                  <a:txBody>
                    <a:bodyPr/>
                    <a:lstStyle/>
                    <a:p>
                      <a:pPr>
                        <a:defRPr sz="1000" b="1">
                          <a:solidFill>
                            <a:srgbClr val="000000"/>
                          </a:solidFill>
                          <a:latin typeface="Lucida Sans"/>
                        </a:defRPr>
                      </a:pPr>
                      <a:endParaRPr/>
                    </a:p>
                  </a:txBody>
                  <a:tcPr anchor="ctr">
                    <a:solidFill>
                      <a:srgbClr val="F7BF66"/>
                    </a:solidFill>
                  </a:tcPr>
                </a:tc>
                <a:extLst>
                  <a:ext uri="{0D108BD9-81ED-4DB2-BD59-A6C34878D82A}">
                    <a16:rowId xmlns:a16="http://schemas.microsoft.com/office/drawing/2014/main" val="10000"/>
                  </a:ext>
                </a:extLst>
              </a:tr>
              <a:tr h="0">
                <a:tc>
                  <a:txBody>
                    <a:bodyPr/>
                    <a:lstStyle/>
                    <a:p>
                      <a:pPr>
                        <a:defRPr sz="1000" b="0">
                          <a:solidFill>
                            <a:srgbClr val="000000"/>
                          </a:solidFill>
                          <a:latin typeface="Lucida Sans"/>
                        </a:defRPr>
                      </a:pPr>
                      <a:r>
                        <a:rPr sz="1200" b="1">
                          <a:latin typeface="Lucida Sans"/>
                        </a:rPr>
                        <a:t>Zähler</a:t>
                      </a:r>
                    </a:p>
                  </a:txBody>
                  <a:tcPr anchor="ctr">
                    <a:solidFill>
                      <a:srgbClr val="FCEACC"/>
                    </a:solidFill>
                  </a:tcPr>
                </a:tc>
                <a:tc>
                  <a:txBody>
                    <a:bodyPr/>
                    <a:lstStyle/>
                    <a:p>
                      <a:pPr>
                        <a:defRPr sz="1000" b="0">
                          <a:solidFill>
                            <a:srgbClr val="000000"/>
                          </a:solidFill>
                          <a:latin typeface="Lucida Sans"/>
                        </a:defRPr>
                      </a:pPr>
                      <a:r>
                        <a:rPr sz="1200" b="0">
                          <a:latin typeface="Lucida Sans"/>
                        </a:rPr>
                        <a:t>Patientinnen des Nenners mit First-Line-Chemotherapie Carboplatin u. Paclitaxel</a:t>
                      </a:r>
                    </a:p>
                  </a:txBody>
                  <a:tcPr anchor="ctr">
                    <a:solidFill>
                      <a:srgbClr val="FCEACC"/>
                    </a:solidFill>
                  </a:tcPr>
                </a:tc>
                <a:extLst>
                  <a:ext uri="{0D108BD9-81ED-4DB2-BD59-A6C34878D82A}">
                    <a16:rowId xmlns:a16="http://schemas.microsoft.com/office/drawing/2014/main" val="10001"/>
                  </a:ext>
                </a:extLst>
              </a:tr>
              <a:tr h="0">
                <a:tc>
                  <a:txBody>
                    <a:bodyPr/>
                    <a:lstStyle/>
                    <a:p>
                      <a:pPr>
                        <a:defRPr sz="1000" b="0">
                          <a:solidFill>
                            <a:srgbClr val="000000"/>
                          </a:solidFill>
                          <a:latin typeface="Lucida Sans"/>
                        </a:defRPr>
                      </a:pPr>
                      <a:r>
                        <a:rPr sz="1200" b="1">
                          <a:latin typeface="Lucida Sans"/>
                        </a:rPr>
                        <a:t>Nenner</a:t>
                      </a:r>
                    </a:p>
                  </a:txBody>
                  <a:tcPr anchor="ctr">
                    <a:solidFill>
                      <a:srgbClr val="FCEACC"/>
                    </a:solidFill>
                  </a:tcPr>
                </a:tc>
                <a:tc>
                  <a:txBody>
                    <a:bodyPr/>
                    <a:lstStyle/>
                    <a:p>
                      <a:pPr>
                        <a:defRPr sz="1000" b="0">
                          <a:solidFill>
                            <a:srgbClr val="000000"/>
                          </a:solidFill>
                          <a:latin typeface="Lucida Sans"/>
                        </a:defRPr>
                      </a:pPr>
                      <a:r>
                        <a:rPr sz="1200" b="0">
                          <a:latin typeface="Lucida Sans"/>
                        </a:rPr>
                        <a:t>Alle Patientinnen mit Erstdiagnose Ovarialkarzinom ≥ FIGO II</a:t>
                      </a:r>
                    </a:p>
                  </a:txBody>
                  <a:tcPr anchor="ctr">
                    <a:solidFill>
                      <a:srgbClr val="FCEACC"/>
                    </a:solidFill>
                  </a:tcPr>
                </a:tc>
                <a:extLst>
                  <a:ext uri="{0D108BD9-81ED-4DB2-BD59-A6C34878D82A}">
                    <a16:rowId xmlns:a16="http://schemas.microsoft.com/office/drawing/2014/main" val="10002"/>
                  </a:ext>
                </a:extLst>
              </a:tr>
              <a:tr h="0">
                <a:tc>
                  <a:txBody>
                    <a:bodyPr/>
                    <a:lstStyle/>
                    <a:p>
                      <a:pPr>
                        <a:defRPr sz="1000" b="0">
                          <a:solidFill>
                            <a:srgbClr val="000000"/>
                          </a:solidFill>
                          <a:latin typeface="Lucida Sans"/>
                        </a:defRPr>
                      </a:pPr>
                      <a:r>
                        <a:rPr sz="1200" b="1">
                          <a:latin typeface="Lucida Sans"/>
                        </a:rPr>
                        <a:t>Referenz
Empfehlungen</a:t>
                      </a:r>
                    </a:p>
                  </a:txBody>
                  <a:tcPr anchor="ctr">
                    <a:solidFill>
                      <a:srgbClr val="FCEACC"/>
                    </a:solidFill>
                  </a:tcPr>
                </a:tc>
                <a:tc>
                  <a:txBody>
                    <a:bodyPr/>
                    <a:lstStyle/>
                    <a:p>
                      <a:pPr>
                        <a:defRPr sz="1000" b="0">
                          <a:solidFill>
                            <a:srgbClr val="000000"/>
                          </a:solidFill>
                          <a:latin typeface="Lucida Sans"/>
                        </a:defRPr>
                      </a:pPr>
                      <a:r>
                        <a:rPr sz="1200" b="0">
                          <a:latin typeface="Lucida Sans"/>
                        </a:rPr>
                        <a:t>Empfehlung 8.5</a:t>
                      </a:r>
                    </a:p>
                  </a:txBody>
                  <a:tcPr anchor="ctr">
                    <a:solidFill>
                      <a:srgbClr val="FCEACC"/>
                    </a:solidFill>
                  </a:tcPr>
                </a:tc>
                <a:extLst>
                  <a:ext uri="{0D108BD9-81ED-4DB2-BD59-A6C34878D82A}">
                    <a16:rowId xmlns:a16="http://schemas.microsoft.com/office/drawing/2014/main" val="10003"/>
                  </a:ext>
                </a:extLst>
              </a:tr>
              <a:tr h="0">
                <a:tc>
                  <a:txBody>
                    <a:bodyPr/>
                    <a:lstStyle/>
                    <a:p>
                      <a:pPr>
                        <a:defRPr sz="1000" b="0">
                          <a:solidFill>
                            <a:srgbClr val="000000"/>
                          </a:solidFill>
                          <a:latin typeface="Lucida Sans"/>
                        </a:defRPr>
                      </a:pPr>
                      <a:r>
                        <a:rPr sz="1200" b="1">
                          <a:latin typeface="Lucida Sans"/>
                        </a:rPr>
                        <a:t>Anmerkung</a:t>
                      </a:r>
                    </a:p>
                  </a:txBody>
                  <a:tcPr anchor="ctr">
                    <a:solidFill>
                      <a:srgbClr val="FCEACC"/>
                    </a:solidFill>
                  </a:tcPr>
                </a:tc>
                <a:tc>
                  <a:txBody>
                    <a:bodyPr/>
                    <a:lstStyle/>
                    <a:p>
                      <a:pPr>
                        <a:spcAft>
                          <a:spcPts val="600"/>
                        </a:spcAft>
                        <a:defRPr sz="1000" b="0">
                          <a:solidFill>
                            <a:srgbClr val="000000"/>
                          </a:solidFill>
                          <a:latin typeface="Lucida Sans"/>
                        </a:defRPr>
                      </a:pPr>
                      <a:r>
                        <a:rPr sz="1200" b="0">
                          <a:latin typeface="Lucida Sans"/>
                        </a:rPr>
                        <a:t>Patientinnen bei denen zusätzlich weitere Substanzen \(z.B. im Rahmen von Studien\) verabreicht werden, können für den Zähler gezählt werden.</a:t>
                      </a:r>
                    </a:p>
                  </a:txBody>
                  <a:tcPr anchor="ct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000"/>
              <a:t>Kapitel 17: Qualitätsindikatoren</a:t>
            </a:r>
          </a:p>
        </p:txBody>
      </p:sp>
      <p:graphicFrame>
        <p:nvGraphicFramePr>
          <p:cNvPr id="3" name="Table 2"/>
          <p:cNvGraphicFramePr>
            <a:graphicFrameLocks noGrp="1"/>
          </p:cNvGraphicFramePr>
          <p:nvPr/>
        </p:nvGraphicFramePr>
        <p:xfrm>
          <a:off x="360000" y="1890000"/>
          <a:ext cx="11472000" cy="17373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9948000">
                  <a:extLst>
                    <a:ext uri="{9D8B030D-6E8A-4147-A177-3AD203B41FA5}">
                      <a16:colId xmlns:a16="http://schemas.microsoft.com/office/drawing/2014/main" val="20001"/>
                    </a:ext>
                  </a:extLst>
                </a:gridCol>
              </a:tblGrid>
              <a:tr h="0">
                <a:tc gridSpan="2">
                  <a:txBody>
                    <a:bodyPr/>
                    <a:lstStyle/>
                    <a:p>
                      <a:pPr>
                        <a:defRPr sz="1000" b="1">
                          <a:solidFill>
                            <a:srgbClr val="000000"/>
                          </a:solidFill>
                          <a:latin typeface="Lucida Sans"/>
                        </a:defRPr>
                      </a:pPr>
                      <a:r>
                        <a:rPr sz="1200" b="1">
                          <a:latin typeface="Lucida Sans"/>
                        </a:rPr>
                        <a:t>QI 9: Kombinationstherapie bei platinsensitivem Rezidiv (ausgesetzt 2021)</a:t>
                      </a:r>
                    </a:p>
                  </a:txBody>
                  <a:tcPr anchor="ctr">
                    <a:solidFill>
                      <a:srgbClr val="F7BF66"/>
                    </a:solidFill>
                  </a:tcPr>
                </a:tc>
                <a:tc hMerge="1">
                  <a:txBody>
                    <a:bodyPr/>
                    <a:lstStyle/>
                    <a:p>
                      <a:pPr>
                        <a:defRPr sz="1000" b="1">
                          <a:solidFill>
                            <a:srgbClr val="000000"/>
                          </a:solidFill>
                          <a:latin typeface="Lucida Sans"/>
                        </a:defRPr>
                      </a:pPr>
                      <a:endParaRPr/>
                    </a:p>
                  </a:txBody>
                  <a:tcPr anchor="ctr">
                    <a:solidFill>
                      <a:srgbClr val="F7BF66"/>
                    </a:solidFill>
                  </a:tcPr>
                </a:tc>
                <a:extLst>
                  <a:ext uri="{0D108BD9-81ED-4DB2-BD59-A6C34878D82A}">
                    <a16:rowId xmlns:a16="http://schemas.microsoft.com/office/drawing/2014/main" val="10000"/>
                  </a:ext>
                </a:extLst>
              </a:tr>
              <a:tr h="0">
                <a:tc>
                  <a:txBody>
                    <a:bodyPr/>
                    <a:lstStyle/>
                    <a:p>
                      <a:pPr>
                        <a:defRPr sz="1000" b="0">
                          <a:solidFill>
                            <a:srgbClr val="000000"/>
                          </a:solidFill>
                          <a:latin typeface="Lucida Sans"/>
                        </a:defRPr>
                      </a:pPr>
                      <a:r>
                        <a:rPr sz="1200" b="1">
                          <a:latin typeface="Lucida Sans"/>
                        </a:rPr>
                        <a:t>Zähler</a:t>
                      </a:r>
                    </a:p>
                  </a:txBody>
                  <a:tcPr anchor="ctr">
                    <a:solidFill>
                      <a:srgbClr val="FCEACC"/>
                    </a:solidFill>
                  </a:tcPr>
                </a:tc>
                <a:tc>
                  <a:txBody>
                    <a:bodyPr/>
                    <a:lstStyle/>
                    <a:p>
                      <a:pPr>
                        <a:defRPr sz="1000" b="0">
                          <a:solidFill>
                            <a:srgbClr val="000000"/>
                          </a:solidFill>
                          <a:latin typeface="Lucida Sans"/>
                        </a:defRPr>
                      </a:pPr>
                      <a:r>
                        <a:rPr sz="1200" b="0">
                          <a:latin typeface="Lucida Sans"/>
                        </a:rPr>
                        <a:t>Patientinnen des Nenners mit platinhaltiger Kombinationstherapie</a:t>
                      </a:r>
                    </a:p>
                  </a:txBody>
                  <a:tcPr anchor="ctr">
                    <a:solidFill>
                      <a:srgbClr val="FCEACC"/>
                    </a:solidFill>
                  </a:tcPr>
                </a:tc>
                <a:extLst>
                  <a:ext uri="{0D108BD9-81ED-4DB2-BD59-A6C34878D82A}">
                    <a16:rowId xmlns:a16="http://schemas.microsoft.com/office/drawing/2014/main" val="10001"/>
                  </a:ext>
                </a:extLst>
              </a:tr>
              <a:tr h="0">
                <a:tc>
                  <a:txBody>
                    <a:bodyPr/>
                    <a:lstStyle/>
                    <a:p>
                      <a:pPr>
                        <a:defRPr sz="1000" b="0">
                          <a:solidFill>
                            <a:srgbClr val="000000"/>
                          </a:solidFill>
                          <a:latin typeface="Lucida Sans"/>
                        </a:defRPr>
                      </a:pPr>
                      <a:r>
                        <a:rPr sz="1200" b="1">
                          <a:latin typeface="Lucida Sans"/>
                        </a:rPr>
                        <a:t>Nenner</a:t>
                      </a:r>
                    </a:p>
                  </a:txBody>
                  <a:tcPr anchor="ctr">
                    <a:solidFill>
                      <a:srgbClr val="FCEACC"/>
                    </a:solidFill>
                  </a:tcPr>
                </a:tc>
                <a:tc>
                  <a:txBody>
                    <a:bodyPr/>
                    <a:lstStyle/>
                    <a:p>
                      <a:pPr>
                        <a:defRPr sz="1000" b="0">
                          <a:solidFill>
                            <a:srgbClr val="000000"/>
                          </a:solidFill>
                          <a:latin typeface="Lucida Sans"/>
                        </a:defRPr>
                      </a:pPr>
                      <a:r>
                        <a:rPr sz="1200" b="0">
                          <a:latin typeface="Lucida Sans"/>
                        </a:rPr>
                        <a:t>Alle Patientinnen mit platinsensitivem Rezidiv eines Ovarialkarzinom und Rezidivchemotherapie, außerhalb von klinischen Studien</a:t>
                      </a:r>
                    </a:p>
                  </a:txBody>
                  <a:tcPr anchor="ctr">
                    <a:solidFill>
                      <a:srgbClr val="FCEACC"/>
                    </a:solidFill>
                  </a:tcPr>
                </a:tc>
                <a:extLst>
                  <a:ext uri="{0D108BD9-81ED-4DB2-BD59-A6C34878D82A}">
                    <a16:rowId xmlns:a16="http://schemas.microsoft.com/office/drawing/2014/main" val="10002"/>
                  </a:ext>
                </a:extLst>
              </a:tr>
              <a:tr h="0">
                <a:tc>
                  <a:txBody>
                    <a:bodyPr/>
                    <a:lstStyle/>
                    <a:p>
                      <a:pPr>
                        <a:defRPr sz="1000" b="0">
                          <a:solidFill>
                            <a:srgbClr val="000000"/>
                          </a:solidFill>
                          <a:latin typeface="Lucida Sans"/>
                        </a:defRPr>
                      </a:pPr>
                      <a:r>
                        <a:rPr sz="1200" b="1">
                          <a:latin typeface="Lucida Sans"/>
                        </a:rPr>
                        <a:t>Referenz
Empfehlungen</a:t>
                      </a:r>
                    </a:p>
                  </a:txBody>
                  <a:tcPr anchor="ctr">
                    <a:solidFill>
                      <a:srgbClr val="FCEACC"/>
                    </a:solidFill>
                  </a:tcPr>
                </a:tc>
                <a:tc>
                  <a:txBody>
                    <a:bodyPr/>
                    <a:lstStyle/>
                    <a:p>
                      <a:pPr>
                        <a:defRPr sz="1000" b="0">
                          <a:solidFill>
                            <a:srgbClr val="000000"/>
                          </a:solidFill>
                          <a:latin typeface="Lucida Sans"/>
                        </a:defRPr>
                      </a:pPr>
                      <a:r>
                        <a:rPr sz="1200" b="0">
                          <a:latin typeface="Lucida Sans"/>
                        </a:rPr>
                        <a:t>Empfehlung 9.7</a:t>
                      </a:r>
                    </a:p>
                  </a:txBody>
                  <a:tcPr anchor="ctr">
                    <a:solidFill>
                      <a:srgbClr val="FCEACC"/>
                    </a:solidFill>
                  </a:tcPr>
                </a:tc>
                <a:extLst>
                  <a:ext uri="{0D108BD9-81ED-4DB2-BD59-A6C34878D82A}">
                    <a16:rowId xmlns:a16="http://schemas.microsoft.com/office/drawing/2014/main" val="10003"/>
                  </a:ext>
                </a:extLst>
              </a:tr>
              <a:tr h="0">
                <a:tc>
                  <a:txBody>
                    <a:bodyPr/>
                    <a:lstStyle/>
                    <a:p>
                      <a:pPr>
                        <a:defRPr sz="1000" b="0">
                          <a:solidFill>
                            <a:srgbClr val="000000"/>
                          </a:solidFill>
                          <a:latin typeface="Lucida Sans"/>
                        </a:defRPr>
                      </a:pPr>
                      <a:r>
                        <a:rPr sz="1200" b="1">
                          <a:latin typeface="Lucida Sans"/>
                        </a:rPr>
                        <a:t>Anmerkung</a:t>
                      </a:r>
                    </a:p>
                  </a:txBody>
                  <a:tcPr anchor="ctr">
                    <a:solidFill>
                      <a:srgbClr val="FCEACC"/>
                    </a:solidFill>
                  </a:tcPr>
                </a:tc>
                <a:tc>
                  <a:txBody>
                    <a:bodyPr/>
                    <a:lstStyle/>
                    <a:p>
                      <a:pPr>
                        <a:spcAft>
                          <a:spcPts val="600"/>
                        </a:spcAft>
                        <a:defRPr sz="1000" b="0">
                          <a:solidFill>
                            <a:srgbClr val="000000"/>
                          </a:solidFill>
                          <a:latin typeface="Lucida Sans"/>
                        </a:defRPr>
                      </a:pPr>
                      <a:r>
                        <a:rPr sz="1200" b="0">
                          <a:latin typeface="Lucida Sans"/>
                        </a:rPr>
                        <a:t>Ausgesetzt bis zum Update der Leitlinienempfehlung und zur Umsetzung der Kriterien für platingeeignetes bzw. nicht-platingeeignetes Rezidiv</a:t>
                      </a:r>
                    </a:p>
                  </a:txBody>
                  <a:tcPr anchor="ct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000"/>
              <a:t>Kapitel 17: Qualitätsindikatoren</a:t>
            </a:r>
          </a:p>
        </p:txBody>
      </p:sp>
      <p:graphicFrame>
        <p:nvGraphicFramePr>
          <p:cNvPr id="3" name="Table 2"/>
          <p:cNvGraphicFramePr>
            <a:graphicFrameLocks noGrp="1"/>
          </p:cNvGraphicFramePr>
          <p:nvPr/>
        </p:nvGraphicFramePr>
        <p:xfrm>
          <a:off x="360000" y="1890000"/>
          <a:ext cx="11472000" cy="12801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9948000">
                  <a:extLst>
                    <a:ext uri="{9D8B030D-6E8A-4147-A177-3AD203B41FA5}">
                      <a16:colId xmlns:a16="http://schemas.microsoft.com/office/drawing/2014/main" val="20001"/>
                    </a:ext>
                  </a:extLst>
                </a:gridCol>
              </a:tblGrid>
              <a:tr h="0">
                <a:tc gridSpan="2">
                  <a:txBody>
                    <a:bodyPr/>
                    <a:lstStyle/>
                    <a:p>
                      <a:pPr>
                        <a:defRPr sz="1000" b="1">
                          <a:solidFill>
                            <a:srgbClr val="000000"/>
                          </a:solidFill>
                          <a:latin typeface="Lucida Sans"/>
                        </a:defRPr>
                      </a:pPr>
                      <a:r>
                        <a:rPr sz="1200" b="1">
                          <a:latin typeface="Lucida Sans"/>
                        </a:rPr>
                        <a:t>QI 10: Wegen hinreichender Umsetzung in 2021 gestrichen: Keine adjuvante Therapie BOT (seit 2013)</a:t>
                      </a:r>
                    </a:p>
                  </a:txBody>
                  <a:tcPr anchor="ctr">
                    <a:solidFill>
                      <a:srgbClr val="F7BF66"/>
                    </a:solidFill>
                  </a:tcPr>
                </a:tc>
                <a:tc hMerge="1">
                  <a:txBody>
                    <a:bodyPr/>
                    <a:lstStyle/>
                    <a:p>
                      <a:pPr>
                        <a:defRPr sz="1000" b="1">
                          <a:solidFill>
                            <a:srgbClr val="000000"/>
                          </a:solidFill>
                          <a:latin typeface="Lucida Sans"/>
                        </a:defRPr>
                      </a:pPr>
                      <a:endParaRPr/>
                    </a:p>
                  </a:txBody>
                  <a:tcPr anchor="ctr">
                    <a:solidFill>
                      <a:srgbClr val="F7BF66"/>
                    </a:solidFill>
                  </a:tcPr>
                </a:tc>
                <a:extLst>
                  <a:ext uri="{0D108BD9-81ED-4DB2-BD59-A6C34878D82A}">
                    <a16:rowId xmlns:a16="http://schemas.microsoft.com/office/drawing/2014/main" val="10000"/>
                  </a:ext>
                </a:extLst>
              </a:tr>
              <a:tr h="0">
                <a:tc>
                  <a:txBody>
                    <a:bodyPr/>
                    <a:lstStyle/>
                    <a:p>
                      <a:pPr>
                        <a:defRPr sz="1000" b="0">
                          <a:solidFill>
                            <a:srgbClr val="000000"/>
                          </a:solidFill>
                          <a:latin typeface="Lucida Sans"/>
                        </a:defRPr>
                      </a:pPr>
                      <a:r>
                        <a:rPr sz="1200" b="1">
                          <a:latin typeface="Lucida Sans"/>
                        </a:rPr>
                        <a:t>Zähler</a:t>
                      </a:r>
                    </a:p>
                  </a:txBody>
                  <a:tcPr anchor="ctr">
                    <a:solidFill>
                      <a:srgbClr val="FCEACC"/>
                    </a:solidFill>
                  </a:tcPr>
                </a:tc>
                <a:tc>
                  <a:txBody>
                    <a:bodyPr/>
                    <a:lstStyle/>
                    <a:p>
                      <a:pPr>
                        <a:defRPr sz="1000" b="0">
                          <a:solidFill>
                            <a:srgbClr val="000000"/>
                          </a:solidFill>
                          <a:latin typeface="Lucida Sans"/>
                        </a:defRPr>
                      </a:pPr>
                      <a:r>
                        <a:rPr sz="1200" b="0">
                          <a:latin typeface="Lucida Sans"/>
                        </a:rPr>
                        <a:t>Anzahl Pat. mit adjuvanter Therapie</a:t>
                      </a:r>
                    </a:p>
                  </a:txBody>
                  <a:tcPr anchor="ctr">
                    <a:solidFill>
                      <a:srgbClr val="FCEACC"/>
                    </a:solidFill>
                  </a:tcPr>
                </a:tc>
                <a:extLst>
                  <a:ext uri="{0D108BD9-81ED-4DB2-BD59-A6C34878D82A}">
                    <a16:rowId xmlns:a16="http://schemas.microsoft.com/office/drawing/2014/main" val="10001"/>
                  </a:ext>
                </a:extLst>
              </a:tr>
              <a:tr h="0">
                <a:tc>
                  <a:txBody>
                    <a:bodyPr/>
                    <a:lstStyle/>
                    <a:p>
                      <a:pPr>
                        <a:defRPr sz="1000" b="0">
                          <a:solidFill>
                            <a:srgbClr val="000000"/>
                          </a:solidFill>
                          <a:latin typeface="Lucida Sans"/>
                        </a:defRPr>
                      </a:pPr>
                      <a:r>
                        <a:rPr sz="1200" b="1">
                          <a:latin typeface="Lucida Sans"/>
                        </a:rPr>
                        <a:t>Nenner</a:t>
                      </a:r>
                    </a:p>
                  </a:txBody>
                  <a:tcPr anchor="ctr">
                    <a:solidFill>
                      <a:srgbClr val="FCEACC"/>
                    </a:solidFill>
                  </a:tcPr>
                </a:tc>
                <a:tc>
                  <a:txBody>
                    <a:bodyPr/>
                    <a:lstStyle/>
                    <a:p>
                      <a:pPr>
                        <a:defRPr sz="1000" b="0">
                          <a:solidFill>
                            <a:srgbClr val="000000"/>
                          </a:solidFill>
                          <a:latin typeface="Lucida Sans"/>
                        </a:defRPr>
                      </a:pPr>
                      <a:r>
                        <a:rPr sz="1200" b="0">
                          <a:latin typeface="Lucida Sans"/>
                        </a:rPr>
                        <a:t>Alle Pat. mit Erstdiagnose eines Borderlinetumors</a:t>
                      </a:r>
                    </a:p>
                  </a:txBody>
                  <a:tcPr anchor="ctr">
                    <a:solidFill>
                      <a:srgbClr val="FCEACC"/>
                    </a:solidFill>
                  </a:tcPr>
                </a:tc>
                <a:extLst>
                  <a:ext uri="{0D108BD9-81ED-4DB2-BD59-A6C34878D82A}">
                    <a16:rowId xmlns:a16="http://schemas.microsoft.com/office/drawing/2014/main" val="10002"/>
                  </a:ext>
                </a:extLst>
              </a:tr>
              <a:tr h="0">
                <a:tc>
                  <a:txBody>
                    <a:bodyPr/>
                    <a:lstStyle/>
                    <a:p>
                      <a:pPr>
                        <a:defRPr sz="1000" b="0">
                          <a:solidFill>
                            <a:srgbClr val="000000"/>
                          </a:solidFill>
                          <a:latin typeface="Lucida Sans"/>
                        </a:defRPr>
                      </a:pPr>
                      <a:r>
                        <a:rPr sz="1200" b="1">
                          <a:latin typeface="Lucida Sans"/>
                        </a:rPr>
                        <a:t>Referenz
Empfehlungen</a:t>
                      </a:r>
                    </a:p>
                  </a:txBody>
                  <a:tcPr anchor="ctr">
                    <a:solidFill>
                      <a:srgbClr val="FCEACC"/>
                    </a:solidFill>
                  </a:tcPr>
                </a:tc>
                <a:tc>
                  <a:txBody>
                    <a:bodyPr/>
                    <a:lstStyle/>
                    <a:p>
                      <a:pPr>
                        <a:defRPr sz="1000" b="0">
                          <a:solidFill>
                            <a:srgbClr val="000000"/>
                          </a:solidFill>
                          <a:latin typeface="Lucida Sans"/>
                        </a:defRPr>
                      </a:pPr>
                      <a:r>
                        <a:rPr sz="1200" b="0">
                          <a:latin typeface="Lucida Sans"/>
                        </a:rPr>
                        <a:t>Empfehlung 12.7</a:t>
                      </a:r>
                    </a:p>
                  </a:txBody>
                  <a:tcPr anchor="ctr">
                    <a:solidFill>
                      <a:srgbClr val="FCEACC"/>
                    </a:solidFill>
                  </a:tcPr>
                </a:tc>
                <a:extLst>
                  <a:ext uri="{0D108BD9-81ED-4DB2-BD59-A6C34878D82A}">
                    <a16:rowId xmlns:a16="http://schemas.microsoft.com/office/drawing/2014/main" val="10003"/>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Epidemiologie, Früherkennung und Diagnostik</a:t>
            </a:r>
          </a:p>
          <a:p>
            <a:r>
              <a:rPr sz="1400"/>
              <a:t>Kapitel 4.2: Früherkennung</a:t>
            </a:r>
          </a:p>
        </p:txBody>
      </p:sp>
      <p:graphicFrame>
        <p:nvGraphicFramePr>
          <p:cNvPr id="3" name="Table 2"/>
          <p:cNvGraphicFramePr>
            <a:graphicFrameLocks noGrp="1"/>
          </p:cNvGraphicFramePr>
          <p:nvPr/>
        </p:nvGraphicFramePr>
        <p:xfrm>
          <a:off x="360000" y="1890000"/>
          <a:ext cx="11520000" cy="18782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3.1</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 Screening mit CA 125 und TVS konnte bisher keine Reduktion der Mortalität nachweisen.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[Scottish Intercollegiate Guidelines Network 2003]</a:t>
                      </a:r>
                      <a:r>
                        <a:rPr sz="1000"/>
                        <a:t>, </a:t>
                      </a:r>
                      <a:r>
                        <a:rPr sz="1000">
                          <a:solidFill>
                            <a:srgbClr val="F7BF66"/>
                          </a:solidFill>
                          <a:hlinkClick r:id="rId3"/>
                        </a:rPr>
                        <a:t>[The Australian Cancer Network and National Breast Cancer Centre 2004]</a:t>
                      </a:r>
                      <a:r>
                        <a:rPr sz="1000"/>
                        <a:t>, </a:t>
                      </a:r>
                      <a:r>
                        <a:rPr sz="1000">
                          <a:solidFill>
                            <a:srgbClr val="F7BF66"/>
                          </a:solidFill>
                          <a:hlinkClick r:id="rId4"/>
                        </a:rPr>
                        <a:t>[Menon, U. 2009]</a:t>
                      </a:r>
                      <a:r>
                        <a:rPr sz="1000"/>
                        <a:t>, </a:t>
                      </a:r>
                      <a:r>
                        <a:rPr sz="1000">
                          <a:solidFill>
                            <a:srgbClr val="F7BF66"/>
                          </a:solidFill>
                          <a:hlinkClick r:id="rId5"/>
                        </a:rPr>
                        <a:t>[Kobayashi, H. 2008]</a:t>
                      </a:r>
                      <a:r>
                        <a:rPr sz="1000"/>
                        <a:t>, </a:t>
                      </a:r>
                      <a:r>
                        <a:rPr sz="1000">
                          <a:solidFill>
                            <a:srgbClr val="F7BF66"/>
                          </a:solidFill>
                          <a:hlinkClick r:id="rId6"/>
                        </a:rPr>
                        <a:t>[Buys, S. S. 2011]</a:t>
                      </a:r>
                      <a:r>
                        <a:rPr sz="1000"/>
                        <a:t>, </a:t>
                      </a:r>
                      <a:r>
                        <a:rPr sz="1000">
                          <a:solidFill>
                            <a:srgbClr val="F7BF66"/>
                          </a:solidFill>
                          <a:hlinkClick r:id="rId7"/>
                        </a:rPr>
                        <a:t>[Fung, M. F. 2004]</a:t>
                      </a:r>
                      <a:r>
                        <a:rPr sz="1000"/>
                        <a:t>, </a:t>
                      </a:r>
                      <a:r>
                        <a:rPr sz="1000">
                          <a:solidFill>
                            <a:srgbClr val="F7BF66"/>
                          </a:solidFill>
                          <a:hlinkClick r:id="rId8"/>
                        </a:rPr>
                        <a:t>[van Nagell, J. R., Jr. 2011]</a:t>
                      </a:r>
                      <a:r>
                        <a:rPr sz="1000"/>
                        <a:t>, </a:t>
                      </a:r>
                      <a:r>
                        <a:rPr sz="1000">
                          <a:solidFill>
                            <a:srgbClr val="F7BF66"/>
                          </a:solidFill>
                          <a:hlinkClick r:id="rId9"/>
                        </a:rPr>
                        <a:t>[Timmerman, D. 2008]</a:t>
                      </a:r>
                      <a:r>
                        <a:rPr sz="1000"/>
                        <a:t>, </a:t>
                      </a:r>
                      <a:r>
                        <a:rPr sz="1000">
                          <a:solidFill>
                            <a:srgbClr val="F7BF66"/>
                          </a:solidFill>
                          <a:hlinkClick r:id="rId10"/>
                        </a:rPr>
                        <a:t>[Timmerman, D. 2000]</a:t>
                      </a:r>
                      <a:r>
                        <a:rPr sz="1000"/>
                        <a:t>, </a:t>
                      </a:r>
                      <a:r>
                        <a:rPr sz="1000">
                          <a:solidFill>
                            <a:srgbClr val="F7BF66"/>
                          </a:solidFill>
                          <a:hlinkClick r:id="rId11"/>
                        </a:rPr>
                        <a:t>[Jacobs, I. J. 2016]</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032-035OL-6.1-3.1-2024G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2" action="ppaction://hlinksldjump"/>
              </a:rPr>
              <a:t>Inhaltsverzeichnis</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133E90-5AB6-85CA-7C75-25572CC3E289}"/>
              </a:ext>
            </a:extLst>
          </p:cNvPr>
          <p:cNvSpPr>
            <a:spLocks noGrp="1"/>
          </p:cNvSpPr>
          <p:nvPr>
            <p:ph type="title"/>
          </p:nvPr>
        </p:nvSpPr>
        <p:spPr/>
        <p:txBody>
          <a:bodyPr/>
          <a:lstStyle/>
          <a:p>
            <a:r>
              <a:rPr lang="de-DE" dirty="0"/>
              <a:t>Zusätzliche Literaturreferenzen</a:t>
            </a:r>
          </a:p>
        </p:txBody>
      </p:sp>
      <p:sp>
        <p:nvSpPr>
          <p:cNvPr id="3" name="Inhaltsplatzhalter 2">
            <a:extLst>
              <a:ext uri="{FF2B5EF4-FFF2-40B4-BE49-F238E27FC236}">
                <a16:creationId xmlns:a16="http://schemas.microsoft.com/office/drawing/2014/main" id="{0E570F90-49E3-5ACB-B737-3AA78C5050BF}"/>
              </a:ext>
            </a:extLst>
          </p:cNvPr>
          <p:cNvSpPr>
            <a:spLocks noGrp="1"/>
          </p:cNvSpPr>
          <p:nvPr>
            <p:ph idx="1"/>
          </p:nvPr>
        </p:nvSpPr>
        <p:spPr/>
        <p:txBody>
          <a:bodyPr/>
          <a:lstStyle/>
          <a:p>
            <a:pPr marL="171450" indent="-171450">
              <a:buChar char="•"/>
              <a:defRPr sz="900"/>
            </a:pPr>
            <a:r>
              <a:t>Female genital tumorsInternational Agency for Research on Cancer. WHO Classification of tumours. 5th edition Volume 4, 2020.</a:t>
            </a:r>
            <a:endParaRPr lang="de-DE" dirty="0"/>
          </a:p>
          <a:p>
            <a:pPr marL="171450" indent="-171450">
              <a:buChar char="•"/>
              <a:defRPr sz="900"/>
            </a:pPr>
            <a:r>
              <a:t>Sorbe, B., Trope, C., Nordal, Himmelmann, Simonsen, E., Hogberg, et.al.Chemotherapy vs radiotherapy as consolidation treatment of ovarian carcinomastage III at surgical complete remission from induction chemotherapy , ASCO,1996.</a:t>
            </a:r>
          </a:p>
          <a:p>
            <a:pPr marL="171450" indent="-171450">
              <a:buChar char="•"/>
              <a:defRPr sz="900"/>
            </a:pPr>
            <a:r>
              <a:t>WHO, Classification of Tumours. Pathology and Genetics of Tumours of theBreast and Female Genital Organs , 2003.</a:t>
            </a:r>
          </a:p>
          <a:p>
            <a:pPr marL="171450" indent="-171450">
              <a:buChar char="•"/>
              <a:defRPr sz="900"/>
            </a:pPr>
            <a:r>
              <a:t>du Bois, A., Ewald-Riegler, N., Borderline-Tumoren des Ovars – einesystematische Übersicht , Geburtsh Frauenheilk, 2009. p. 807 - 833.</a:t>
            </a:r>
          </a:p>
        </p:txBody>
      </p:sp>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extLst>
      <p:ext uri="{BB962C8B-B14F-4D97-AF65-F5344CB8AC3E}">
        <p14:creationId xmlns:p14="http://schemas.microsoft.com/office/powerpoint/2010/main" val="4212156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Epidemiologie, Früherkennung und Diagnostik</a:t>
            </a:r>
          </a:p>
          <a:p>
            <a:r>
              <a:rPr sz="1400"/>
              <a:t>Kapitel 4.2: Früherkennung</a:t>
            </a:r>
          </a:p>
        </p:txBody>
      </p:sp>
      <p:graphicFrame>
        <p:nvGraphicFramePr>
          <p:cNvPr id="3" name="Table 2"/>
          <p:cNvGraphicFramePr>
            <a:graphicFrameLocks noGrp="1"/>
          </p:cNvGraphicFramePr>
          <p:nvPr/>
        </p:nvGraphicFramePr>
        <p:xfrm>
          <a:off x="360000" y="1890000"/>
          <a:ext cx="11520000" cy="20306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3.2</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 generelles Screening soll nicht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[Fung, M. F. 2004]</a:t>
                      </a:r>
                      <a:r>
                        <a:rPr sz="1000"/>
                        <a:t>, </a:t>
                      </a:r>
                      <a:r>
                        <a:rPr sz="1000">
                          <a:solidFill>
                            <a:srgbClr val="F7BF66"/>
                          </a:solidFill>
                          <a:hlinkClick r:id="rId3"/>
                        </a:rPr>
                        <a:t>[Jacobs, I. J. 2016]</a:t>
                      </a:r>
                      <a:r>
                        <a:rPr sz="1000"/>
                        <a:t>, </a:t>
                      </a:r>
                      <a:r>
                        <a:rPr sz="1000">
                          <a:solidFill>
                            <a:srgbClr val="F7BF66"/>
                          </a:solidFill>
                          <a:hlinkClick r:id="rId4"/>
                        </a:rPr>
                        <a:t>[Kobayashi, H. 2008]</a:t>
                      </a:r>
                      <a:r>
                        <a:rPr sz="1000"/>
                        <a:t>, </a:t>
                      </a:r>
                      <a:r>
                        <a:rPr sz="1000">
                          <a:solidFill>
                            <a:srgbClr val="F7BF66"/>
                          </a:solidFill>
                          <a:hlinkClick r:id="rId5"/>
                        </a:rPr>
                        <a:t>[Scottish Intercollegiate Guidelines Network 2003]</a:t>
                      </a:r>
                      <a:r>
                        <a:rPr sz="1000"/>
                        <a:t>, </a:t>
                      </a:r>
                      <a:r>
                        <a:rPr sz="1000">
                          <a:solidFill>
                            <a:srgbClr val="F7BF66"/>
                          </a:solidFill>
                          <a:hlinkClick r:id="rId6"/>
                        </a:rPr>
                        <a:t>[The Australian Cancer Network and National Breast Cancer Centre 2004]</a:t>
                      </a:r>
                      <a:r>
                        <a:rPr sz="1000"/>
                        <a:t>, </a:t>
                      </a:r>
                      <a:r>
                        <a:rPr sz="1000">
                          <a:solidFill>
                            <a:srgbClr val="F7BF66"/>
                          </a:solidFill>
                          <a:hlinkClick r:id="rId7"/>
                        </a:rPr>
                        <a:t>[Timmerman, D. 2008]</a:t>
                      </a:r>
                      <a:r>
                        <a:rPr sz="1000"/>
                        <a:t>, </a:t>
                      </a:r>
                      <a:r>
                        <a:rPr sz="1000">
                          <a:solidFill>
                            <a:srgbClr val="F7BF66"/>
                          </a:solidFill>
                          <a:hlinkClick r:id="rId8"/>
                        </a:rPr>
                        <a:t>[Timmerman, D. 2000]</a:t>
                      </a:r>
                      <a:r>
                        <a:rPr sz="1000"/>
                        <a:t>, </a:t>
                      </a:r>
                      <a:r>
                        <a:rPr sz="1000">
                          <a:solidFill>
                            <a:srgbClr val="F7BF66"/>
                          </a:solidFill>
                          <a:hlinkClick r:id="rId9"/>
                        </a:rPr>
                        <a:t>[van Nagell, J. R., Jr. 2011]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032-035OL-6.1-3.2-2024G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0" action="ppaction://hlinksldjump"/>
              </a:rPr>
              <a:t>Inhaltsverzeichnis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Epidemiologie, Früherkennung und Diagnostik</a:t>
            </a:r>
          </a:p>
          <a:p>
            <a:r>
              <a:rPr sz="1400"/>
              <a:t>Kapitel 4.2: Früherkennung</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3.3</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modifiziert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multidisziplinäre Beratung (Gynäkologe und Humangenetiker) und genetische Testung soll angeboten werden, wenn Angehörige zu einer Risikopopulation gehören.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032-035OL-6.1-3.3-2024M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Epidemiologie, Früherkennung und Diagnostik</a:t>
            </a:r>
          </a:p>
          <a:p>
            <a:r>
              <a:rPr sz="1400"/>
              <a:t>Kapitel 4.2: Früherkennung</a:t>
            </a:r>
          </a:p>
        </p:txBody>
      </p:sp>
      <p:graphicFrame>
        <p:nvGraphicFramePr>
          <p:cNvPr id="3" name="Table 2"/>
          <p:cNvGraphicFramePr>
            <a:graphicFrameLocks noGrp="1"/>
          </p:cNvGraphicFramePr>
          <p:nvPr/>
        </p:nvGraphicFramePr>
        <p:xfrm>
          <a:off x="360000" y="1890000"/>
          <a:ext cx="11520000" cy="184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3.4</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 Screening mit CA 125 und TVS konnte in Risikogruppen keine Reduktion der Mortalität nachweisen.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[Karlan, B. Y. 1999]</a:t>
                      </a:r>
                      <a:r>
                        <a:rPr sz="1000"/>
                        <a:t>, </a:t>
                      </a:r>
                      <a:r>
                        <a:rPr sz="1000">
                          <a:solidFill>
                            <a:srgbClr val="F7BF66"/>
                          </a:solidFill>
                          <a:hlinkClick r:id="rId3"/>
                        </a:rPr>
                        <a:t>[Moller, P. 2001]</a:t>
                      </a:r>
                      <a:r>
                        <a:rPr sz="1000"/>
                        <a:t>, </a:t>
                      </a:r>
                      <a:r>
                        <a:rPr sz="1000">
                          <a:solidFill>
                            <a:srgbClr val="F7BF66"/>
                          </a:solidFill>
                          <a:hlinkClick r:id="rId4"/>
                        </a:rPr>
                        <a:t>[Scottish Intercollegiate Guidelines Network 2003]</a:t>
                      </a:r>
                      <a:r>
                        <a:rPr sz="1000"/>
                        <a:t>, </a:t>
                      </a:r>
                      <a:r>
                        <a:rPr sz="1000">
                          <a:solidFill>
                            <a:srgbClr val="F7BF66"/>
                          </a:solidFill>
                          <a:hlinkClick r:id="rId5"/>
                        </a:rPr>
                        <a:t>[Taylor, L. 2001]</a:t>
                      </a:r>
                      <a:r>
                        <a:rPr sz="1000"/>
                        <a:t>, </a:t>
                      </a:r>
                      <a:r>
                        <a:rPr sz="1000">
                          <a:solidFill>
                            <a:srgbClr val="F7BF66"/>
                          </a:solidFill>
                          <a:hlinkClick r:id="rId6"/>
                        </a:rPr>
                        <a:t>[van der Velde, N. M. 2009]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032-035OL-6.1-3.4-2024G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7" action="ppaction://hlinksldjump"/>
              </a:rPr>
              <a:t>Inhaltsverzeichnis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Epidemiologie, Früherkennung und Diagnostik</a:t>
            </a:r>
          </a:p>
          <a:p>
            <a:r>
              <a:rPr sz="1400"/>
              <a:t>Kapitel 4.2: Früherkennung</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3.5</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 Screening in Risikogruppen soll nicht durchgeführt werden. </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[Karlan, B. Y. 1999]</a:t>
                      </a:r>
                      <a:r>
                        <a:rPr sz="1000"/>
                        <a:t>, </a:t>
                      </a:r>
                      <a:r>
                        <a:rPr sz="1000">
                          <a:solidFill>
                            <a:srgbClr val="F7BF66"/>
                          </a:solidFill>
                          <a:hlinkClick r:id="rId3"/>
                        </a:rPr>
                        <a:t>[Moller, P. 2001]</a:t>
                      </a:r>
                      <a:r>
                        <a:rPr sz="1000"/>
                        <a:t>, </a:t>
                      </a:r>
                      <a:r>
                        <a:rPr sz="1000">
                          <a:solidFill>
                            <a:srgbClr val="F7BF66"/>
                          </a:solidFill>
                          <a:hlinkClick r:id="rId4"/>
                        </a:rPr>
                        <a:t>[Scottish Intercollegiate Guidelines Network 2003]</a:t>
                      </a:r>
                      <a:r>
                        <a:rPr sz="1000"/>
                        <a:t>, </a:t>
                      </a:r>
                      <a:r>
                        <a:rPr sz="1000">
                          <a:solidFill>
                            <a:srgbClr val="F7BF66"/>
                          </a:solidFill>
                          <a:hlinkClick r:id="rId5"/>
                        </a:rPr>
                        <a:t>[Taylor, L. 2001]</a:t>
                      </a:r>
                      <a:r>
                        <a:rPr sz="1000"/>
                        <a:t>, </a:t>
                      </a:r>
                      <a:r>
                        <a:rPr sz="1000">
                          <a:solidFill>
                            <a:srgbClr val="F7BF66"/>
                          </a:solidFill>
                          <a:hlinkClick r:id="rId6"/>
                        </a:rPr>
                        <a:t>[van der Velde, N. M. 2009]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032-035OL-6.1-3.5-2024G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7" action="ppaction://hlinksldjump"/>
              </a:rPr>
              <a:t>Inhaltsverzeichnis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133E90-5AB6-85CA-7C75-25572CC3E289}"/>
              </a:ext>
            </a:extLst>
          </p:cNvPr>
          <p:cNvSpPr>
            <a:spLocks noGrp="1"/>
          </p:cNvSpPr>
          <p:nvPr>
            <p:ph type="title"/>
          </p:nvPr>
        </p:nvSpPr>
        <p:spPr/>
        <p:txBody>
          <a:bodyPr/>
          <a:lstStyle/>
          <a:p>
            <a:r>
              <a:rPr lang="de-DE" dirty="0"/>
              <a:t>Was ist neu? Was hat sich geändert?</a:t>
            </a:r>
          </a:p>
        </p:txBody>
      </p:sp>
      <p:sp>
        <p:nvSpPr>
          <p:cNvPr id="6" name="Textfeld 5">
            <a:extLst>
              <a:ext uri="{FF2B5EF4-FFF2-40B4-BE49-F238E27FC236}">
                <a16:creationId xmlns:a16="http://schemas.microsoft.com/office/drawing/2014/main" id="{6D8CF742-378D-3A82-BDF1-F53A554DEC6C}"/>
              </a:ext>
            </a:extLst>
          </p:cNvPr>
          <p:cNvSpPr txBox="1"/>
          <p:nvPr/>
        </p:nvSpPr>
        <p:spPr>
          <a:xfrm>
            <a:off x="318616" y="1628800"/>
            <a:ext cx="11582400" cy="4608512"/>
          </a:xfrm>
          <a:prstGeom prst="rect">
            <a:avLst/>
          </a:prstGeom>
          <a:noFill/>
        </p:spPr>
        <p:txBody>
          <a:bodyPr wrap="square" rtlCol="0">
            <a:noAutofit/>
          </a:bodyPr>
          <a:lstStyle/>
          <a:p>
            <a:pPr>
              <a:spcAft>
                <a:spcPts val="600"/>
              </a:spcAft>
            </a:pPr>
            <a:r>
              <a:rPr sz="1000" b="1" i="0" u="none" dirty="0">
                <a:latin typeface="Lucida Sans"/>
              </a:rPr>
              <a:t>Version 6</a:t>
            </a:r>
          </a:p>
          <a:p>
            <a:pPr>
              <a:spcAft>
                <a:spcPts val="600"/>
              </a:spcAft>
            </a:pPr>
            <a:r>
              <a:rPr sz="1000" b="0" i="0" u="none" dirty="0">
                <a:latin typeface="Lucida Sans"/>
              </a:rPr>
              <a:t>„</a:t>
            </a:r>
            <a:r>
              <a:rPr sz="1000" b="0" i="0" u="none" dirty="0" err="1">
                <a:latin typeface="Lucida Sans"/>
              </a:rPr>
              <a:t>Pathologie</a:t>
            </a:r>
            <a:r>
              <a:rPr sz="1000" b="0" i="0" u="none" dirty="0">
                <a:latin typeface="Lucida Sans"/>
              </a:rPr>
              <a:t>“ (</a:t>
            </a:r>
            <a:r>
              <a:rPr sz="1000" b="0" i="0" u="none" dirty="0" err="1">
                <a:latin typeface="Lucida Sans"/>
              </a:rPr>
              <a:t>siehe</a:t>
            </a:r>
            <a:r>
              <a:rPr sz="1000" b="0" i="0" u="none" dirty="0">
                <a:latin typeface="Lucida Sans"/>
              </a:rPr>
              <a:t> </a:t>
            </a:r>
            <a:r>
              <a:rPr sz="1000" b="0" i="0" u="none" dirty="0" err="1">
                <a:latin typeface="Lucida Sans"/>
                <a:hlinkClick r:id="rId2" action="ppaction://hlinksldjump"/>
              </a:rPr>
              <a:t>Kapitel</a:t>
            </a:r>
            <a:r>
              <a:rPr sz="1000" b="0" i="0" u="none" dirty="0">
                <a:latin typeface="Lucida Sans"/>
                <a:hlinkClick r:id="rId2" action="ppaction://hlinksldjump"/>
              </a:rPr>
              <a:t> 6</a:t>
            </a:r>
            <a:r>
              <a:rPr sz="1000" b="0" i="0" u="none" dirty="0">
                <a:latin typeface="Lucida Sans"/>
              </a:rPr>
              <a:t>) </a:t>
            </a:r>
          </a:p>
          <a:p>
            <a:pPr>
              <a:spcAft>
                <a:spcPts val="600"/>
              </a:spcAft>
            </a:pPr>
            <a:r>
              <a:rPr sz="1000" b="0" i="0" u="none" dirty="0">
                <a:latin typeface="Lucida Sans"/>
              </a:rPr>
              <a:t>In der </a:t>
            </a:r>
            <a:r>
              <a:rPr sz="1000" b="0" i="0" u="none" dirty="0" err="1">
                <a:latin typeface="Lucida Sans"/>
              </a:rPr>
              <a:t>jetzt</a:t>
            </a:r>
            <a:r>
              <a:rPr sz="1000" b="0" i="0" u="none" dirty="0">
                <a:latin typeface="Lucida Sans"/>
              </a:rPr>
              <a:t> </a:t>
            </a:r>
            <a:r>
              <a:rPr sz="1000" b="0" i="0" u="none" dirty="0" err="1">
                <a:latin typeface="Lucida Sans"/>
              </a:rPr>
              <a:t>vorliegenden</a:t>
            </a:r>
            <a:r>
              <a:rPr sz="1000" b="0" i="0" u="none" dirty="0">
                <a:latin typeface="Lucida Sans"/>
              </a:rPr>
              <a:t> </a:t>
            </a:r>
            <a:r>
              <a:rPr sz="1000" b="0" i="0" u="none" dirty="0" err="1">
                <a:latin typeface="Lucida Sans"/>
              </a:rPr>
              <a:t>Überarbeitung</a:t>
            </a:r>
            <a:r>
              <a:rPr sz="1000" b="0" i="0" u="none" dirty="0">
                <a:latin typeface="Lucida Sans"/>
              </a:rPr>
              <a:t> </a:t>
            </a:r>
            <a:r>
              <a:rPr sz="1000" b="0" i="0" u="none" dirty="0" err="1">
                <a:latin typeface="Lucida Sans"/>
              </a:rPr>
              <a:t>wurde</a:t>
            </a:r>
            <a:r>
              <a:rPr sz="1000" b="0" i="0" u="none" dirty="0">
                <a:latin typeface="Lucida Sans"/>
              </a:rPr>
              <a:t> </a:t>
            </a:r>
            <a:r>
              <a:rPr sz="1000" b="0" i="0" u="none" dirty="0" err="1">
                <a:latin typeface="Lucida Sans"/>
              </a:rPr>
              <a:t>vollständig</a:t>
            </a:r>
            <a:r>
              <a:rPr sz="1000" b="0" i="0" u="none" dirty="0">
                <a:latin typeface="Lucida Sans"/>
              </a:rPr>
              <a:t> das </a:t>
            </a:r>
            <a:r>
              <a:rPr sz="1000" b="0" i="0" u="none" dirty="0" err="1">
                <a:latin typeface="Lucida Sans"/>
              </a:rPr>
              <a:t>Kapitel</a:t>
            </a:r>
            <a:r>
              <a:rPr sz="1000" b="0" i="0" u="none" dirty="0">
                <a:latin typeface="Lucida Sans"/>
              </a:rPr>
              <a:t> </a:t>
            </a:r>
            <a:r>
              <a:rPr sz="1000" b="0" i="0" u="none" dirty="0" err="1">
                <a:latin typeface="Lucida Sans"/>
              </a:rPr>
              <a:t>Pathologie</a:t>
            </a:r>
            <a:r>
              <a:rPr sz="1000" b="0" i="0" u="none" dirty="0">
                <a:latin typeface="Lucida Sans"/>
              </a:rPr>
              <a:t> </a:t>
            </a:r>
            <a:r>
              <a:rPr sz="1000" b="0" i="0" u="none" dirty="0" err="1">
                <a:latin typeface="Lucida Sans"/>
              </a:rPr>
              <a:t>überarbeitet</a:t>
            </a:r>
            <a:r>
              <a:rPr sz="1000" b="0" i="0" u="none" dirty="0">
                <a:latin typeface="Lucida Sans"/>
              </a:rPr>
              <a:t>. Neben </a:t>
            </a:r>
            <a:r>
              <a:rPr sz="1000" b="0" i="0" u="none" dirty="0" err="1">
                <a:latin typeface="Lucida Sans"/>
              </a:rPr>
              <a:t>umfassenden</a:t>
            </a:r>
            <a:r>
              <a:rPr sz="1000" b="0" i="0" u="none" dirty="0">
                <a:latin typeface="Lucida Sans"/>
              </a:rPr>
              <a:t> Details </a:t>
            </a:r>
            <a:r>
              <a:rPr sz="1000" b="0" i="0" u="none" dirty="0" err="1">
                <a:latin typeface="Lucida Sans"/>
              </a:rPr>
              <a:t>zur</a:t>
            </a:r>
            <a:r>
              <a:rPr sz="1000" b="0" i="0" u="none" dirty="0">
                <a:latin typeface="Lucida Sans"/>
              </a:rPr>
              <a:t> </a:t>
            </a:r>
            <a:r>
              <a:rPr sz="1000" b="0" i="0" u="none" dirty="0" err="1">
                <a:latin typeface="Lucida Sans"/>
              </a:rPr>
              <a:t>Charakterisierung</a:t>
            </a:r>
            <a:r>
              <a:rPr sz="1000" b="0" i="0" u="none" dirty="0">
                <a:latin typeface="Lucida Sans"/>
              </a:rPr>
              <a:t> der </a:t>
            </a:r>
            <a:r>
              <a:rPr sz="1000" b="0" i="0" u="none" dirty="0" err="1">
                <a:latin typeface="Lucida Sans"/>
              </a:rPr>
              <a:t>Tumoren</a:t>
            </a:r>
            <a:r>
              <a:rPr sz="1000" b="0" i="0" u="none" dirty="0">
                <a:latin typeface="Lucida Sans"/>
              </a:rPr>
              <a:t> </a:t>
            </a:r>
            <a:r>
              <a:rPr sz="1000" b="0" i="0" u="none" dirty="0" err="1">
                <a:latin typeface="Lucida Sans"/>
              </a:rPr>
              <a:t>wurden</a:t>
            </a:r>
            <a:r>
              <a:rPr sz="1000" b="0" i="0" u="none" dirty="0">
                <a:latin typeface="Lucida Sans"/>
              </a:rPr>
              <a:t> Details </a:t>
            </a:r>
            <a:r>
              <a:rPr sz="1000" b="0" i="0" u="none" dirty="0" err="1">
                <a:latin typeface="Lucida Sans"/>
              </a:rPr>
              <a:t>zur</a:t>
            </a:r>
            <a:r>
              <a:rPr sz="1000" b="0" i="0" u="none" dirty="0">
                <a:latin typeface="Lucida Sans"/>
              </a:rPr>
              <a:t> </a:t>
            </a:r>
            <a:r>
              <a:rPr sz="1000" b="0" i="0" u="none" dirty="0" err="1">
                <a:latin typeface="Lucida Sans"/>
              </a:rPr>
              <a:t>molekularen</a:t>
            </a:r>
            <a:r>
              <a:rPr sz="1000" b="0" i="0" u="none" dirty="0">
                <a:latin typeface="Lucida Sans"/>
              </a:rPr>
              <a:t> </a:t>
            </a:r>
            <a:r>
              <a:rPr sz="1000" b="0" i="0" u="none" dirty="0" err="1">
                <a:latin typeface="Lucida Sans"/>
              </a:rPr>
              <a:t>Aufarbeitung</a:t>
            </a:r>
            <a:r>
              <a:rPr sz="1000" b="0" i="0" u="none" dirty="0">
                <a:latin typeface="Lucida Sans"/>
              </a:rPr>
              <a:t> </a:t>
            </a:r>
            <a:r>
              <a:rPr sz="1000" b="0" i="0" u="none" dirty="0" err="1">
                <a:latin typeface="Lucida Sans"/>
              </a:rPr>
              <a:t>beigefügt</a:t>
            </a:r>
            <a:r>
              <a:rPr sz="1000" b="0" i="0" u="none" dirty="0">
                <a:latin typeface="Lucida Sans"/>
              </a:rPr>
              <a:t>.</a:t>
            </a:r>
          </a:p>
          <a:p>
            <a:pPr>
              <a:spcAft>
                <a:spcPts val="600"/>
              </a:spcAft>
            </a:pPr>
            <a:r>
              <a:rPr sz="1000" b="0" i="0" u="none" dirty="0">
                <a:latin typeface="Lucida Sans"/>
              </a:rPr>
              <a:t>„Operative </a:t>
            </a:r>
            <a:r>
              <a:rPr sz="1000" b="0" i="0" u="none" dirty="0" err="1">
                <a:latin typeface="Lucida Sans"/>
              </a:rPr>
              <a:t>Rezidivtherapie</a:t>
            </a:r>
            <a:r>
              <a:rPr sz="1000" b="0" i="0" u="none" dirty="0">
                <a:latin typeface="Lucida Sans"/>
              </a:rPr>
              <a:t>“  (</a:t>
            </a:r>
            <a:r>
              <a:rPr sz="1000" b="0" i="0" u="none" dirty="0" err="1">
                <a:latin typeface="Lucida Sans"/>
              </a:rPr>
              <a:t>siehe</a:t>
            </a:r>
            <a:r>
              <a:rPr sz="1000" b="0" i="0" u="none" dirty="0">
                <a:latin typeface="Lucida Sans"/>
              </a:rPr>
              <a:t> </a:t>
            </a:r>
            <a:r>
              <a:rPr sz="1000" b="0" i="0" u="none" dirty="0" err="1">
                <a:latin typeface="Lucida Sans"/>
              </a:rPr>
              <a:t>Kapitel</a:t>
            </a:r>
            <a:r>
              <a:rPr sz="1000" b="0" i="0" u="none" dirty="0">
                <a:latin typeface="Lucida Sans"/>
              </a:rPr>
              <a:t> 9.3)</a:t>
            </a:r>
          </a:p>
          <a:p>
            <a:pPr>
              <a:spcAft>
                <a:spcPts val="600"/>
              </a:spcAft>
            </a:pPr>
            <a:r>
              <a:rPr sz="1000" b="0" i="0" u="none" dirty="0">
                <a:latin typeface="Lucida Sans"/>
              </a:rPr>
              <a:t>Nach </a:t>
            </a:r>
            <a:r>
              <a:rPr sz="1000" b="0" i="0" u="none" dirty="0" err="1">
                <a:latin typeface="Lucida Sans"/>
              </a:rPr>
              <a:t>Vorliegen</a:t>
            </a:r>
            <a:r>
              <a:rPr sz="1000" b="0" i="0" u="none" dirty="0">
                <a:latin typeface="Lucida Sans"/>
              </a:rPr>
              <a:t> der </a:t>
            </a:r>
            <a:r>
              <a:rPr sz="1000" b="0" i="0" u="none" dirty="0" err="1">
                <a:latin typeface="Lucida Sans"/>
              </a:rPr>
              <a:t>Daten</a:t>
            </a:r>
            <a:r>
              <a:rPr sz="1000" b="0" i="0" u="none" dirty="0">
                <a:latin typeface="Lucida Sans"/>
              </a:rPr>
              <a:t> </a:t>
            </a:r>
            <a:r>
              <a:rPr sz="1000" b="0" i="0" u="none" dirty="0" err="1">
                <a:latin typeface="Lucida Sans"/>
              </a:rPr>
              <a:t>zur</a:t>
            </a:r>
            <a:r>
              <a:rPr sz="1000" b="0" i="0" u="none" dirty="0">
                <a:latin typeface="Lucida Sans"/>
              </a:rPr>
              <a:t> DESKTOP III Studie </a:t>
            </a:r>
            <a:r>
              <a:rPr sz="1000" b="0" i="0" u="none" dirty="0" err="1">
                <a:latin typeface="Lucida Sans"/>
              </a:rPr>
              <a:t>mussten</a:t>
            </a:r>
            <a:r>
              <a:rPr sz="1000" b="0" i="0" u="none" dirty="0">
                <a:latin typeface="Lucida Sans"/>
              </a:rPr>
              <a:t> die </a:t>
            </a:r>
            <a:r>
              <a:rPr sz="1000" b="0" i="0" u="none" dirty="0" err="1">
                <a:latin typeface="Lucida Sans"/>
              </a:rPr>
              <a:t>Empfehlungen</a:t>
            </a:r>
            <a:r>
              <a:rPr sz="1000" b="0" i="0" u="none" dirty="0">
                <a:latin typeface="Lucida Sans"/>
              </a:rPr>
              <a:t> </a:t>
            </a:r>
            <a:r>
              <a:rPr sz="1000" b="0" i="0" u="none" dirty="0" err="1">
                <a:latin typeface="Lucida Sans"/>
              </a:rPr>
              <a:t>zur</a:t>
            </a:r>
            <a:r>
              <a:rPr sz="1000" b="0" i="0" u="none" dirty="0">
                <a:latin typeface="Lucida Sans"/>
              </a:rPr>
              <a:t> </a:t>
            </a:r>
            <a:r>
              <a:rPr sz="1000" b="0" i="0" u="none" dirty="0" err="1">
                <a:latin typeface="Lucida Sans"/>
              </a:rPr>
              <a:t>operativen</a:t>
            </a:r>
            <a:r>
              <a:rPr sz="1000" b="0" i="0" u="none" dirty="0">
                <a:latin typeface="Lucida Sans"/>
              </a:rPr>
              <a:t> </a:t>
            </a:r>
            <a:r>
              <a:rPr sz="1000" b="0" i="0" u="none" dirty="0" err="1">
                <a:latin typeface="Lucida Sans"/>
              </a:rPr>
              <a:t>Rezidivtherapie</a:t>
            </a:r>
            <a:r>
              <a:rPr sz="1000" b="0" i="0" u="none" dirty="0">
                <a:latin typeface="Lucida Sans"/>
              </a:rPr>
              <a:t> </a:t>
            </a:r>
            <a:r>
              <a:rPr sz="1000" b="0" i="0" u="none" dirty="0" err="1">
                <a:latin typeface="Lucida Sans"/>
              </a:rPr>
              <a:t>angepasst</a:t>
            </a:r>
            <a:r>
              <a:rPr sz="1000" b="0" i="0" u="none" dirty="0">
                <a:latin typeface="Lucida Sans"/>
              </a:rPr>
              <a:t> und </a:t>
            </a:r>
            <a:r>
              <a:rPr sz="1000" b="0" i="0" u="none" dirty="0" err="1">
                <a:latin typeface="Lucida Sans"/>
              </a:rPr>
              <a:t>aktualisiert</a:t>
            </a:r>
            <a:r>
              <a:rPr sz="1000" b="0" i="0" u="none" dirty="0">
                <a:latin typeface="Lucida Sans"/>
              </a:rPr>
              <a:t> </a:t>
            </a:r>
            <a:r>
              <a:rPr sz="1000" b="0" i="0" u="none" dirty="0" err="1">
                <a:latin typeface="Lucida Sans"/>
              </a:rPr>
              <a:t>werden</a:t>
            </a:r>
            <a:r>
              <a:rPr sz="1000" b="0" i="0" u="none" dirty="0">
                <a:latin typeface="Lucida Sans"/>
              </a:rPr>
              <a:t>.</a:t>
            </a:r>
          </a:p>
          <a:p>
            <a:pPr>
              <a:spcAft>
                <a:spcPts val="600"/>
              </a:spcAft>
            </a:pPr>
            <a:r>
              <a:rPr sz="1000" b="0" i="0" u="none" dirty="0">
                <a:latin typeface="Lucida Sans"/>
              </a:rPr>
              <a:t>„</a:t>
            </a:r>
            <a:r>
              <a:rPr sz="1000" b="0" i="0" u="none" dirty="0" err="1">
                <a:latin typeface="Lucida Sans"/>
              </a:rPr>
              <a:t>Medikamentöse</a:t>
            </a:r>
            <a:r>
              <a:rPr sz="1000" b="0" i="0" u="none" dirty="0">
                <a:latin typeface="Lucida Sans"/>
              </a:rPr>
              <a:t> </a:t>
            </a:r>
            <a:r>
              <a:rPr sz="1000" b="0" i="0" u="none" dirty="0" err="1">
                <a:latin typeface="Lucida Sans"/>
              </a:rPr>
              <a:t>Rezidivtherapie</a:t>
            </a:r>
            <a:r>
              <a:rPr sz="1000" b="0" i="0" u="none" dirty="0">
                <a:latin typeface="Lucida Sans"/>
              </a:rPr>
              <a:t>“ (</a:t>
            </a:r>
            <a:r>
              <a:rPr sz="1000" b="0" i="0" u="none" dirty="0" err="1">
                <a:latin typeface="Lucida Sans"/>
              </a:rPr>
              <a:t>siehe</a:t>
            </a:r>
            <a:r>
              <a:rPr sz="1000" b="0" i="0" u="none" dirty="0">
                <a:latin typeface="Lucida Sans"/>
              </a:rPr>
              <a:t> </a:t>
            </a:r>
            <a:r>
              <a:rPr sz="1000" b="0" i="0" u="none" dirty="0" err="1">
                <a:latin typeface="Lucida Sans"/>
              </a:rPr>
              <a:t>Kapitel</a:t>
            </a:r>
            <a:r>
              <a:rPr sz="1000" b="0" i="0" u="none" dirty="0">
                <a:latin typeface="Lucida Sans"/>
              </a:rPr>
              <a:t> 9.2)</a:t>
            </a:r>
          </a:p>
          <a:p>
            <a:pPr>
              <a:spcAft>
                <a:spcPts val="600"/>
              </a:spcAft>
            </a:pPr>
            <a:r>
              <a:rPr sz="1000" b="0" i="0" u="none" dirty="0">
                <a:latin typeface="Lucida Sans"/>
              </a:rPr>
              <a:t>Nach </a:t>
            </a:r>
            <a:r>
              <a:rPr sz="1000" b="0" i="0" u="none" dirty="0" err="1">
                <a:latin typeface="Lucida Sans"/>
              </a:rPr>
              <a:t>Vorliegen</a:t>
            </a:r>
            <a:r>
              <a:rPr sz="1000" b="0" i="0" u="none" dirty="0">
                <a:latin typeface="Lucida Sans"/>
              </a:rPr>
              <a:t> der DESKTOP III </a:t>
            </a:r>
            <a:r>
              <a:rPr sz="1000" b="0" i="0" u="none" dirty="0" err="1">
                <a:latin typeface="Lucida Sans"/>
              </a:rPr>
              <a:t>Daten</a:t>
            </a:r>
            <a:r>
              <a:rPr sz="1000" b="0" i="0" u="none" dirty="0">
                <a:latin typeface="Lucida Sans"/>
              </a:rPr>
              <a:t> und dem </a:t>
            </a:r>
            <a:r>
              <a:rPr sz="1000" b="0" i="0" u="none" dirty="0" err="1">
                <a:latin typeface="Lucida Sans"/>
              </a:rPr>
              <a:t>zunehmendem</a:t>
            </a:r>
            <a:r>
              <a:rPr sz="1000" b="0" i="0" u="none" dirty="0">
                <a:latin typeface="Lucida Sans"/>
              </a:rPr>
              <a:t> Einsatz von PARP-</a:t>
            </a:r>
            <a:r>
              <a:rPr sz="1000" b="0" i="0" u="none" dirty="0" err="1">
                <a:latin typeface="Lucida Sans"/>
              </a:rPr>
              <a:t>Inhibitoren</a:t>
            </a:r>
            <a:r>
              <a:rPr sz="1000" b="0" i="0" u="none" dirty="0">
                <a:latin typeface="Lucida Sans"/>
              </a:rPr>
              <a:t> </a:t>
            </a:r>
            <a:r>
              <a:rPr sz="1000" b="0" i="0" u="none" dirty="0" err="1">
                <a:latin typeface="Lucida Sans"/>
              </a:rPr>
              <a:t>oder</a:t>
            </a:r>
            <a:r>
              <a:rPr sz="1000" b="0" i="0" u="none" dirty="0">
                <a:latin typeface="Lucida Sans"/>
              </a:rPr>
              <a:t> Bevacizumab in der </a:t>
            </a:r>
            <a:r>
              <a:rPr sz="1000" b="0" i="0" u="none" dirty="0" err="1">
                <a:latin typeface="Lucida Sans"/>
              </a:rPr>
              <a:t>Rezidivtherapie</a:t>
            </a:r>
            <a:r>
              <a:rPr sz="1000" b="0" i="0" u="none" dirty="0">
                <a:latin typeface="Lucida Sans"/>
              </a:rPr>
              <a:t> in Form der Addition </a:t>
            </a:r>
            <a:r>
              <a:rPr sz="1000" b="0" i="0" u="none" dirty="0" err="1">
                <a:latin typeface="Lucida Sans"/>
              </a:rPr>
              <a:t>zur</a:t>
            </a:r>
            <a:r>
              <a:rPr sz="1000" b="0" i="0" u="none" dirty="0">
                <a:latin typeface="Lucida Sans"/>
              </a:rPr>
              <a:t> </a:t>
            </a:r>
            <a:r>
              <a:rPr sz="1000" b="0" i="0" u="none" dirty="0" err="1">
                <a:latin typeface="Lucida Sans"/>
              </a:rPr>
              <a:t>platinhaltigen</a:t>
            </a:r>
            <a:r>
              <a:rPr sz="1000" b="0" i="0" u="none" dirty="0">
                <a:latin typeface="Lucida Sans"/>
              </a:rPr>
              <a:t> Therapie </a:t>
            </a:r>
            <a:r>
              <a:rPr sz="1000" b="0" i="0" u="none" dirty="0" err="1">
                <a:latin typeface="Lucida Sans"/>
              </a:rPr>
              <a:t>oder</a:t>
            </a:r>
            <a:r>
              <a:rPr sz="1000" b="0" i="0" u="none" dirty="0">
                <a:latin typeface="Lucida Sans"/>
              </a:rPr>
              <a:t> </a:t>
            </a:r>
            <a:r>
              <a:rPr sz="1000" b="0" i="0" u="none" dirty="0" err="1">
                <a:latin typeface="Lucida Sans"/>
              </a:rPr>
              <a:t>als</a:t>
            </a:r>
            <a:r>
              <a:rPr sz="1000" b="0" i="0" u="none" dirty="0">
                <a:latin typeface="Lucida Sans"/>
              </a:rPr>
              <a:t> </a:t>
            </a:r>
            <a:r>
              <a:rPr sz="1000" b="0" i="0" u="none" dirty="0" err="1">
                <a:latin typeface="Lucida Sans"/>
              </a:rPr>
              <a:t>Rezidivtherapie</a:t>
            </a:r>
            <a:r>
              <a:rPr sz="1000" b="0" i="0" u="none" dirty="0">
                <a:latin typeface="Lucida Sans"/>
              </a:rPr>
              <a:t> </a:t>
            </a:r>
            <a:r>
              <a:rPr sz="1000" b="0" i="0" u="none" dirty="0" err="1">
                <a:latin typeface="Lucida Sans"/>
              </a:rPr>
              <a:t>ist</a:t>
            </a:r>
            <a:r>
              <a:rPr sz="1000" b="0" i="0" u="none" dirty="0">
                <a:latin typeface="Lucida Sans"/>
              </a:rPr>
              <a:t> es </a:t>
            </a:r>
            <a:r>
              <a:rPr sz="1000" b="0" i="0" u="none" dirty="0" err="1">
                <a:latin typeface="Lucida Sans"/>
              </a:rPr>
              <a:t>sinnvoll</a:t>
            </a:r>
            <a:r>
              <a:rPr sz="1000" b="0" i="0" u="none" dirty="0">
                <a:latin typeface="Lucida Sans"/>
              </a:rPr>
              <a:t>, dies analog </a:t>
            </a:r>
            <a:r>
              <a:rPr sz="1000" b="0" i="0" u="none" dirty="0" err="1">
                <a:latin typeface="Lucida Sans"/>
              </a:rPr>
              <a:t>zur</a:t>
            </a:r>
            <a:r>
              <a:rPr sz="1000" b="0" i="0" u="none" dirty="0">
                <a:latin typeface="Lucida Sans"/>
              </a:rPr>
              <a:t> First-Line Therapie </a:t>
            </a:r>
            <a:r>
              <a:rPr sz="1000" b="0" i="0" u="none" dirty="0" err="1">
                <a:latin typeface="Lucida Sans"/>
              </a:rPr>
              <a:t>anzupassen</a:t>
            </a:r>
            <a:r>
              <a:rPr sz="1000" b="0" i="0" u="none" dirty="0">
                <a:latin typeface="Lucida Sans"/>
              </a:rPr>
              <a:t> und die Frage </a:t>
            </a:r>
            <a:r>
              <a:rPr sz="1000" b="0" i="0" u="none" dirty="0" err="1">
                <a:latin typeface="Lucida Sans"/>
              </a:rPr>
              <a:t>einer</a:t>
            </a:r>
            <a:r>
              <a:rPr sz="1000" b="0" i="0" u="none" dirty="0">
                <a:latin typeface="Lucida Sans"/>
              </a:rPr>
              <a:t> </a:t>
            </a:r>
            <a:r>
              <a:rPr sz="1000" b="0" i="0" u="none" dirty="0" err="1">
                <a:latin typeface="Lucida Sans"/>
              </a:rPr>
              <a:t>Rezidiv</a:t>
            </a:r>
            <a:r>
              <a:rPr sz="1000" b="0" i="0" u="none" dirty="0">
                <a:latin typeface="Lucida Sans"/>
              </a:rPr>
              <a:t>-OP der </a:t>
            </a:r>
            <a:r>
              <a:rPr sz="1000" b="0" i="0" u="none" dirty="0" err="1">
                <a:latin typeface="Lucida Sans"/>
              </a:rPr>
              <a:t>Entscheidung</a:t>
            </a:r>
            <a:r>
              <a:rPr sz="1000" b="0" i="0" u="none" dirty="0">
                <a:latin typeface="Lucida Sans"/>
              </a:rPr>
              <a:t> über </a:t>
            </a:r>
            <a:r>
              <a:rPr sz="1000" b="0" i="0" u="none" dirty="0" err="1">
                <a:latin typeface="Lucida Sans"/>
              </a:rPr>
              <a:t>eine</a:t>
            </a:r>
            <a:r>
              <a:rPr sz="1000" b="0" i="0" u="none" dirty="0">
                <a:latin typeface="Lucida Sans"/>
              </a:rPr>
              <a:t> </a:t>
            </a:r>
            <a:r>
              <a:rPr sz="1000" b="0" i="0" u="none" dirty="0" err="1">
                <a:latin typeface="Lucida Sans"/>
              </a:rPr>
              <a:t>Rezidiv-Systemtherapie</a:t>
            </a:r>
            <a:r>
              <a:rPr sz="1000" b="0" i="0" u="none" dirty="0">
                <a:latin typeface="Lucida Sans"/>
              </a:rPr>
              <a:t> </a:t>
            </a:r>
            <a:r>
              <a:rPr sz="1000" b="0" i="0" u="none" dirty="0" err="1">
                <a:latin typeface="Lucida Sans"/>
              </a:rPr>
              <a:t>voranzustellen</a:t>
            </a:r>
            <a:r>
              <a:rPr sz="1000" b="0" i="0" u="none" dirty="0">
                <a:latin typeface="Lucida Sans"/>
              </a:rPr>
              <a:t>.</a:t>
            </a:r>
          </a:p>
          <a:p>
            <a:pPr>
              <a:spcAft>
                <a:spcPts val="600"/>
              </a:spcAft>
            </a:pPr>
            <a:r>
              <a:rPr sz="1000" b="0" i="0" u="none" dirty="0">
                <a:latin typeface="Lucida Sans"/>
              </a:rPr>
              <a:t>„</a:t>
            </a:r>
            <a:r>
              <a:rPr sz="1000" b="0" i="0" u="none" dirty="0" err="1">
                <a:latin typeface="Lucida Sans"/>
              </a:rPr>
              <a:t>Medikamentöse</a:t>
            </a:r>
            <a:r>
              <a:rPr sz="1000" b="0" i="0" u="none" dirty="0">
                <a:latin typeface="Lucida Sans"/>
              </a:rPr>
              <a:t> </a:t>
            </a:r>
            <a:r>
              <a:rPr sz="1000" b="0" i="0" u="none" dirty="0" err="1">
                <a:latin typeface="Lucida Sans"/>
              </a:rPr>
              <a:t>Rezidivtherapie</a:t>
            </a:r>
            <a:r>
              <a:rPr sz="1000" b="0" i="0" u="none" dirty="0">
                <a:latin typeface="Lucida Sans"/>
              </a:rPr>
              <a:t> des </a:t>
            </a:r>
            <a:r>
              <a:rPr sz="1000" b="0" i="0" u="none" dirty="0" err="1">
                <a:latin typeface="Lucida Sans"/>
              </a:rPr>
              <a:t>serösen</a:t>
            </a:r>
            <a:r>
              <a:rPr sz="1000" b="0" i="0" u="none" dirty="0">
                <a:latin typeface="Lucida Sans"/>
              </a:rPr>
              <a:t> low-grade </a:t>
            </a:r>
            <a:r>
              <a:rPr sz="1000" b="0" i="0" u="none" dirty="0" err="1">
                <a:latin typeface="Lucida Sans"/>
              </a:rPr>
              <a:t>Ovarialkarzinoms</a:t>
            </a:r>
            <a:r>
              <a:rPr sz="1000" b="0" i="0" u="none" dirty="0">
                <a:latin typeface="Lucida Sans"/>
              </a:rPr>
              <a:t>“ (</a:t>
            </a:r>
            <a:r>
              <a:rPr sz="1000" b="0" i="0" u="none" dirty="0" err="1">
                <a:latin typeface="Lucida Sans"/>
              </a:rPr>
              <a:t>siehe</a:t>
            </a:r>
            <a:r>
              <a:rPr sz="1000" b="0" i="0" u="none" dirty="0">
                <a:latin typeface="Lucida Sans"/>
              </a:rPr>
              <a:t> </a:t>
            </a:r>
            <a:r>
              <a:rPr sz="1000" b="0" i="0" u="none" dirty="0" err="1">
                <a:latin typeface="Lucida Sans"/>
              </a:rPr>
              <a:t>Kapitel</a:t>
            </a:r>
            <a:r>
              <a:rPr sz="1000" b="0" i="0" u="none" dirty="0">
                <a:latin typeface="Lucida Sans"/>
              </a:rPr>
              <a:t> 7.2)</a:t>
            </a:r>
          </a:p>
          <a:p>
            <a:pPr>
              <a:spcAft>
                <a:spcPts val="600"/>
              </a:spcAft>
            </a:pPr>
            <a:r>
              <a:rPr sz="1000" b="0" i="0" u="none" dirty="0">
                <a:latin typeface="Lucida Sans"/>
              </a:rPr>
              <a:t>Mit </a:t>
            </a:r>
            <a:r>
              <a:rPr sz="1000" b="0" i="0" u="none" dirty="0" err="1">
                <a:latin typeface="Lucida Sans"/>
              </a:rPr>
              <a:t>Publikation</a:t>
            </a:r>
            <a:r>
              <a:rPr sz="1000" b="0" i="0" u="none" dirty="0">
                <a:latin typeface="Lucida Sans"/>
              </a:rPr>
              <a:t> der </a:t>
            </a:r>
            <a:r>
              <a:rPr sz="1000" b="0" i="0" u="none" dirty="0" err="1">
                <a:latin typeface="Lucida Sans"/>
              </a:rPr>
              <a:t>Daten</a:t>
            </a:r>
            <a:r>
              <a:rPr sz="1000" b="0" i="0" u="none" dirty="0">
                <a:latin typeface="Lucida Sans"/>
              </a:rPr>
              <a:t> </a:t>
            </a:r>
            <a:r>
              <a:rPr sz="1000" b="0" i="0" u="none" dirty="0" err="1">
                <a:latin typeface="Lucida Sans"/>
              </a:rPr>
              <a:t>zum</a:t>
            </a:r>
            <a:r>
              <a:rPr sz="1000" b="0" i="0" u="none" dirty="0">
                <a:latin typeface="Lucida Sans"/>
              </a:rPr>
              <a:t> Einsatz von Trametinib in </a:t>
            </a:r>
            <a:r>
              <a:rPr sz="1000" b="0" i="0" u="none" dirty="0" err="1">
                <a:latin typeface="Lucida Sans"/>
              </a:rPr>
              <a:t>dieser</a:t>
            </a:r>
            <a:r>
              <a:rPr sz="1000" b="0" i="0" u="none" dirty="0">
                <a:latin typeface="Lucida Sans"/>
              </a:rPr>
              <a:t> </a:t>
            </a:r>
            <a:r>
              <a:rPr sz="1000" b="0" i="0" u="none" dirty="0" err="1">
                <a:latin typeface="Lucida Sans"/>
              </a:rPr>
              <a:t>Indikation</a:t>
            </a:r>
            <a:r>
              <a:rPr sz="1000" b="0" i="0" u="none" dirty="0">
                <a:latin typeface="Lucida Sans"/>
              </a:rPr>
              <a:t> </a:t>
            </a:r>
            <a:r>
              <a:rPr sz="1000" b="0" i="0" u="none" dirty="0" err="1">
                <a:latin typeface="Lucida Sans"/>
              </a:rPr>
              <a:t>wurde</a:t>
            </a:r>
            <a:r>
              <a:rPr sz="1000" b="0" i="0" u="none" dirty="0">
                <a:latin typeface="Lucida Sans"/>
              </a:rPr>
              <a:t> die </a:t>
            </a:r>
            <a:r>
              <a:rPr sz="1000" b="0" i="0" u="none" dirty="0" err="1">
                <a:latin typeface="Lucida Sans"/>
              </a:rPr>
              <a:t>Einführung</a:t>
            </a:r>
            <a:r>
              <a:rPr sz="1000" b="0" i="0" u="none" dirty="0">
                <a:latin typeface="Lucida Sans"/>
              </a:rPr>
              <a:t> </a:t>
            </a:r>
            <a:r>
              <a:rPr sz="1000" b="0" i="0" u="none" dirty="0" err="1">
                <a:latin typeface="Lucida Sans"/>
              </a:rPr>
              <a:t>einer</a:t>
            </a:r>
            <a:r>
              <a:rPr sz="1000" b="0" i="0" u="none" dirty="0">
                <a:latin typeface="Lucida Sans"/>
              </a:rPr>
              <a:t> </a:t>
            </a:r>
            <a:r>
              <a:rPr sz="1000" b="0" i="0" u="none" dirty="0" err="1">
                <a:latin typeface="Lucida Sans"/>
              </a:rPr>
              <a:t>Empfehlung</a:t>
            </a:r>
            <a:r>
              <a:rPr sz="1000" b="0" i="0" u="none" dirty="0">
                <a:latin typeface="Lucida Sans"/>
              </a:rPr>
              <a:t> </a:t>
            </a:r>
            <a:r>
              <a:rPr sz="1000" b="0" i="0" u="none" dirty="0" err="1">
                <a:latin typeface="Lucida Sans"/>
              </a:rPr>
              <a:t>zu</a:t>
            </a:r>
            <a:r>
              <a:rPr sz="1000" b="0" i="0" u="none" dirty="0">
                <a:latin typeface="Lucida Sans"/>
              </a:rPr>
              <a:t> </a:t>
            </a:r>
            <a:r>
              <a:rPr sz="1000" b="0" i="0" u="none" dirty="0" err="1">
                <a:latin typeface="Lucida Sans"/>
              </a:rPr>
              <a:t>dieser</a:t>
            </a:r>
            <a:r>
              <a:rPr sz="1000" b="0" i="0" u="none" dirty="0">
                <a:latin typeface="Lucida Sans"/>
              </a:rPr>
              <a:t> </a:t>
            </a:r>
            <a:r>
              <a:rPr sz="1000" b="0" i="0" u="none" dirty="0" err="1">
                <a:latin typeface="Lucida Sans"/>
              </a:rPr>
              <a:t>speziellen</a:t>
            </a:r>
            <a:r>
              <a:rPr sz="1000" b="0" i="0" u="none" dirty="0">
                <a:latin typeface="Lucida Sans"/>
              </a:rPr>
              <a:t> </a:t>
            </a:r>
            <a:r>
              <a:rPr sz="1000" b="0" i="0" u="none" dirty="0" err="1">
                <a:latin typeface="Lucida Sans"/>
              </a:rPr>
              <a:t>Indikation</a:t>
            </a:r>
            <a:r>
              <a:rPr sz="1000" b="0" i="0" u="none" dirty="0">
                <a:latin typeface="Lucida Sans"/>
              </a:rPr>
              <a:t> </a:t>
            </a:r>
            <a:r>
              <a:rPr sz="1000" b="0" i="0" u="none" dirty="0" err="1">
                <a:latin typeface="Lucida Sans"/>
              </a:rPr>
              <a:t>notwendig</a:t>
            </a:r>
            <a:r>
              <a:rPr sz="1000" b="0" i="0" u="none" dirty="0">
                <a:latin typeface="Lucida Sans"/>
              </a:rPr>
              <a:t>.</a:t>
            </a:r>
          </a:p>
          <a:p>
            <a:pPr>
              <a:spcAft>
                <a:spcPts val="600"/>
              </a:spcAft>
            </a:pPr>
            <a:r>
              <a:rPr sz="1000" b="0" i="0" u="none" dirty="0">
                <a:latin typeface="Lucida Sans"/>
              </a:rPr>
              <a:t>„</a:t>
            </a:r>
            <a:r>
              <a:rPr sz="1000" b="0" i="0" u="none" dirty="0" err="1">
                <a:latin typeface="Lucida Sans"/>
              </a:rPr>
              <a:t>Borderlinetumoren</a:t>
            </a:r>
            <a:r>
              <a:rPr sz="1000" b="0" i="0" u="none" dirty="0">
                <a:latin typeface="Lucida Sans"/>
              </a:rPr>
              <a:t>“ (</a:t>
            </a:r>
            <a:r>
              <a:rPr sz="1000" b="0" i="0" u="none" dirty="0" err="1">
                <a:latin typeface="Lucida Sans"/>
              </a:rPr>
              <a:t>siehe</a:t>
            </a:r>
            <a:r>
              <a:rPr sz="1000" b="0" i="0" u="none" dirty="0">
                <a:latin typeface="Lucida Sans"/>
              </a:rPr>
              <a:t> </a:t>
            </a:r>
            <a:r>
              <a:rPr sz="1000" b="0" i="0" u="none" dirty="0" err="1">
                <a:latin typeface="Lucida Sans"/>
                <a:hlinkClick r:id="rId3" action="ppaction://hlinksldjump"/>
              </a:rPr>
              <a:t>Kapitel</a:t>
            </a:r>
            <a:r>
              <a:rPr sz="1000" b="0" i="0" u="none" dirty="0">
                <a:latin typeface="Lucida Sans"/>
                <a:hlinkClick r:id="rId3" action="ppaction://hlinksldjump"/>
              </a:rPr>
              <a:t> 12</a:t>
            </a:r>
            <a:r>
              <a:rPr sz="1000" b="0" i="0" u="none" dirty="0">
                <a:latin typeface="Lucida Sans"/>
              </a:rPr>
              <a:t>)</a:t>
            </a:r>
          </a:p>
          <a:p>
            <a:pPr>
              <a:spcAft>
                <a:spcPts val="600"/>
              </a:spcAft>
            </a:pPr>
            <a:r>
              <a:rPr sz="1000" b="0" i="0" u="none" dirty="0">
                <a:latin typeface="Lucida Sans"/>
              </a:rPr>
              <a:t>Bei </a:t>
            </a:r>
            <a:r>
              <a:rPr sz="1000" b="0" i="0" u="none" dirty="0" err="1">
                <a:latin typeface="Lucida Sans"/>
              </a:rPr>
              <a:t>neuerer</a:t>
            </a:r>
            <a:r>
              <a:rPr sz="1000" b="0" i="0" u="none" dirty="0">
                <a:latin typeface="Lucida Sans"/>
              </a:rPr>
              <a:t> </a:t>
            </a:r>
            <a:r>
              <a:rPr sz="1000" b="0" i="0" u="none" dirty="0" err="1">
                <a:latin typeface="Lucida Sans"/>
              </a:rPr>
              <a:t>Datenlage</a:t>
            </a:r>
            <a:r>
              <a:rPr sz="1000" b="0" i="0" u="none" dirty="0">
                <a:latin typeface="Lucida Sans"/>
              </a:rPr>
              <a:t> </a:t>
            </a:r>
            <a:r>
              <a:rPr sz="1000" b="0" i="0" u="none" dirty="0" err="1">
                <a:latin typeface="Lucida Sans"/>
              </a:rPr>
              <a:t>erfolgten</a:t>
            </a:r>
            <a:r>
              <a:rPr sz="1000" b="0" i="0" u="none" dirty="0">
                <a:latin typeface="Lucida Sans"/>
              </a:rPr>
              <a:t> </a:t>
            </a:r>
            <a:r>
              <a:rPr sz="1000" b="0" i="0" u="none" dirty="0" err="1">
                <a:latin typeface="Lucida Sans"/>
              </a:rPr>
              <a:t>hier</a:t>
            </a:r>
            <a:r>
              <a:rPr sz="1000" b="0" i="0" u="none" dirty="0">
                <a:latin typeface="Lucida Sans"/>
              </a:rPr>
              <a:t> </a:t>
            </a:r>
            <a:r>
              <a:rPr sz="1000" b="0" i="0" u="none" dirty="0" err="1">
                <a:latin typeface="Lucida Sans"/>
              </a:rPr>
              <a:t>Präzisierungen</a:t>
            </a:r>
            <a:r>
              <a:rPr sz="1000" b="0" i="0" u="none" dirty="0">
                <a:latin typeface="Lucida Sans"/>
              </a:rPr>
              <a:t> </a:t>
            </a:r>
            <a:r>
              <a:rPr sz="1000" b="0" i="0" u="none" dirty="0" err="1">
                <a:latin typeface="Lucida Sans"/>
              </a:rPr>
              <a:t>zur</a:t>
            </a:r>
            <a:r>
              <a:rPr sz="1000" b="0" i="0" u="none" dirty="0">
                <a:latin typeface="Lucida Sans"/>
              </a:rPr>
              <a:t> OP und </a:t>
            </a:r>
            <a:r>
              <a:rPr sz="1000" b="0" i="0" u="none" dirty="0" err="1">
                <a:latin typeface="Lucida Sans"/>
              </a:rPr>
              <a:t>vor</a:t>
            </a:r>
            <a:r>
              <a:rPr sz="1000" b="0" i="0" u="none" dirty="0">
                <a:latin typeface="Lucida Sans"/>
              </a:rPr>
              <a:t> </a:t>
            </a:r>
            <a:r>
              <a:rPr sz="1000" b="0" i="0" u="none" dirty="0" err="1">
                <a:latin typeface="Lucida Sans"/>
              </a:rPr>
              <a:t>allem</a:t>
            </a:r>
            <a:r>
              <a:rPr sz="1000" b="0" i="0" u="none" dirty="0">
                <a:latin typeface="Lucida Sans"/>
              </a:rPr>
              <a:t> </a:t>
            </a:r>
            <a:r>
              <a:rPr sz="1000" b="0" i="0" u="none" dirty="0" err="1">
                <a:latin typeface="Lucida Sans"/>
              </a:rPr>
              <a:t>zur</a:t>
            </a:r>
            <a:r>
              <a:rPr sz="1000" b="0" i="0" u="none" dirty="0">
                <a:latin typeface="Lucida Sans"/>
              </a:rPr>
              <a:t> </a:t>
            </a:r>
            <a:r>
              <a:rPr sz="1000" b="0" i="0" u="none" dirty="0" err="1">
                <a:latin typeface="Lucida Sans"/>
              </a:rPr>
              <a:t>Fertilitäts-erhaltenden</a:t>
            </a:r>
            <a:r>
              <a:rPr sz="1000" b="0" i="0" u="none" dirty="0">
                <a:latin typeface="Lucida Sans"/>
              </a:rPr>
              <a:t> Therapie.</a:t>
            </a:r>
          </a:p>
          <a:p>
            <a:pPr>
              <a:spcAft>
                <a:spcPts val="600"/>
              </a:spcAft>
            </a:pPr>
            <a:endParaRPr lang="de-DE" sz="1000" b="1" i="0" u="none" dirty="0">
              <a:latin typeface="Lucida Sans"/>
            </a:endParaRPr>
          </a:p>
          <a:p>
            <a:pPr>
              <a:spcAft>
                <a:spcPts val="600"/>
              </a:spcAft>
            </a:pPr>
            <a:r>
              <a:rPr sz="1000" b="1" i="0" u="none" dirty="0">
                <a:latin typeface="Lucida Sans"/>
              </a:rPr>
              <a:t>Version 6.1 </a:t>
            </a:r>
            <a:r>
              <a:rPr sz="1000" b="0" i="0" u="none" dirty="0" err="1">
                <a:latin typeface="Lucida Sans"/>
              </a:rPr>
              <a:t>Ergänzung</a:t>
            </a:r>
            <a:r>
              <a:rPr sz="1000" b="0" i="0" u="none" dirty="0">
                <a:latin typeface="Lucida Sans"/>
              </a:rPr>
              <a:t> </a:t>
            </a:r>
            <a:r>
              <a:rPr sz="1000" b="0" i="0" u="none" dirty="0" err="1">
                <a:latin typeface="Lucida Sans"/>
              </a:rPr>
              <a:t>einer</a:t>
            </a:r>
            <a:r>
              <a:rPr sz="1000" b="0" i="0" u="none" dirty="0">
                <a:latin typeface="Lucida Sans"/>
              </a:rPr>
              <a:t> </a:t>
            </a:r>
            <a:r>
              <a:rPr sz="1000" b="0" i="0" u="none" dirty="0" err="1">
                <a:latin typeface="Lucida Sans"/>
              </a:rPr>
              <a:t>Empfehlung</a:t>
            </a:r>
            <a:r>
              <a:rPr sz="1000" b="0" i="0" u="none" dirty="0">
                <a:latin typeface="Lucida Sans"/>
              </a:rPr>
              <a:t> </a:t>
            </a:r>
            <a:r>
              <a:rPr sz="1000" b="0" i="0" u="none" dirty="0" err="1">
                <a:latin typeface="Lucida Sans"/>
              </a:rPr>
              <a:t>zu</a:t>
            </a:r>
            <a:r>
              <a:rPr sz="1000" b="0" i="0" u="none" dirty="0">
                <a:latin typeface="Lucida Sans"/>
              </a:rPr>
              <a:t> </a:t>
            </a:r>
            <a:r>
              <a:rPr sz="1000" b="0" i="0" u="none" dirty="0" err="1">
                <a:latin typeface="Lucida Sans"/>
              </a:rPr>
              <a:t>Mirvetuximab-Soravtansin</a:t>
            </a:r>
            <a:r>
              <a:rPr sz="1000" b="0" i="0" u="none" dirty="0">
                <a:latin typeface="Lucida Sans"/>
              </a:rPr>
              <a:t>(</a:t>
            </a:r>
            <a:r>
              <a:rPr lang="de-DE" sz="1000" b="0" i="0" u="none" dirty="0">
                <a:latin typeface="Lucida Sans"/>
              </a:rPr>
              <a:t> </a:t>
            </a:r>
            <a:r>
              <a:rPr sz="1000" b="1" i="0" u="none" dirty="0">
                <a:latin typeface="Lucida Sans"/>
              </a:rPr>
              <a:t>[9.6]</a:t>
            </a:r>
            <a:r>
              <a:rPr sz="1000" b="0" i="0" u="none" dirty="0">
                <a:latin typeface="Lucida Sans"/>
              </a:rPr>
              <a:t>)</a:t>
            </a:r>
          </a:p>
          <a:p>
            <a:pPr>
              <a:spcAft>
                <a:spcPts val="600"/>
              </a:spcAft>
            </a:pPr>
            <a:r>
              <a:rPr sz="1000" b="0" i="0" u="none" dirty="0">
                <a:latin typeface="Lucida Sans"/>
              </a:rPr>
              <a:t>Eine </a:t>
            </a:r>
            <a:r>
              <a:rPr sz="1000" b="0" i="0" u="none" dirty="0" err="1">
                <a:latin typeface="Lucida Sans"/>
              </a:rPr>
              <a:t>detaillierte</a:t>
            </a:r>
            <a:r>
              <a:rPr sz="1000" b="0" i="0" u="none" dirty="0">
                <a:latin typeface="Lucida Sans"/>
              </a:rPr>
              <a:t> </a:t>
            </a:r>
            <a:r>
              <a:rPr sz="1000" b="0" i="0" u="none" dirty="0" err="1">
                <a:latin typeface="Lucida Sans"/>
              </a:rPr>
              <a:t>Übersicht</a:t>
            </a:r>
            <a:r>
              <a:rPr sz="1000" b="0" i="0" u="none" dirty="0">
                <a:latin typeface="Lucida Sans"/>
              </a:rPr>
              <a:t> der </a:t>
            </a:r>
            <a:r>
              <a:rPr sz="1000" b="0" i="0" u="none" dirty="0" err="1">
                <a:latin typeface="Lucida Sans"/>
              </a:rPr>
              <a:t>Änderungen</a:t>
            </a:r>
            <a:r>
              <a:rPr sz="1000" b="0" i="0" u="none" dirty="0">
                <a:latin typeface="Lucida Sans"/>
              </a:rPr>
              <a:t> </a:t>
            </a:r>
            <a:r>
              <a:rPr sz="1000" b="0" i="0" u="none" dirty="0" err="1">
                <a:latin typeface="Lucida Sans"/>
              </a:rPr>
              <a:t>befindet</a:t>
            </a:r>
            <a:r>
              <a:rPr sz="1000" b="0" i="0" u="none" dirty="0">
                <a:latin typeface="Lucida Sans"/>
              </a:rPr>
              <a:t> </a:t>
            </a:r>
            <a:r>
              <a:rPr sz="1000" b="0" i="0" u="none" dirty="0" err="1">
                <a:latin typeface="Lucida Sans"/>
              </a:rPr>
              <a:t>sich</a:t>
            </a:r>
            <a:r>
              <a:rPr sz="1000" b="0" i="0" u="none" dirty="0">
                <a:latin typeface="Lucida Sans"/>
              </a:rPr>
              <a:t> </a:t>
            </a:r>
            <a:r>
              <a:rPr sz="1000" b="0" i="0" u="none" dirty="0" err="1">
                <a:latin typeface="Lucida Sans"/>
              </a:rPr>
              <a:t>im</a:t>
            </a:r>
            <a:r>
              <a:rPr sz="1000" b="0" i="0" u="none" dirty="0">
                <a:latin typeface="Lucida Sans"/>
              </a:rPr>
              <a:t> </a:t>
            </a:r>
            <a:r>
              <a:rPr sz="1000" b="0" i="0" u="none" dirty="0" err="1">
                <a:latin typeface="Lucida Sans"/>
              </a:rPr>
              <a:t>Kapitel</a:t>
            </a:r>
            <a:r>
              <a:rPr sz="1000" b="0" i="0" u="none" dirty="0">
                <a:latin typeface="Lucida Sans"/>
              </a:rPr>
              <a:t> "</a:t>
            </a:r>
            <a:r>
              <a:rPr sz="1000" b="0" i="0" u="none" dirty="0" err="1">
                <a:latin typeface="Lucida Sans"/>
              </a:rPr>
              <a:t>Übersicht</a:t>
            </a:r>
            <a:r>
              <a:rPr sz="1000" b="0" i="0" u="none" dirty="0">
                <a:latin typeface="Lucida Sans"/>
              </a:rPr>
              <a:t> der </a:t>
            </a:r>
            <a:r>
              <a:rPr sz="1000" b="0" i="0" u="none" dirty="0" err="1">
                <a:latin typeface="Lucida Sans"/>
              </a:rPr>
              <a:t>Änderungen</a:t>
            </a:r>
            <a:r>
              <a:rPr sz="1000" b="0" i="0" u="none" dirty="0">
                <a:latin typeface="Lucida Sans"/>
              </a:rPr>
              <a:t> in Version 6"</a:t>
            </a:r>
          </a:p>
        </p:txBody>
      </p:sp>
      <p:sp>
        <p:nvSpPr>
          <p:cNvPr id="7" name="TextBox 6"/>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8" name="TextBox 7"/>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extLst>
      <p:ext uri="{BB962C8B-B14F-4D97-AF65-F5344CB8AC3E}">
        <p14:creationId xmlns:p14="http://schemas.microsoft.com/office/powerpoint/2010/main" val="376592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Epidemiologie, Früherkennung und Diagnostik</a:t>
            </a:r>
          </a:p>
          <a:p>
            <a:r>
              <a:rPr sz="1400"/>
              <a:t>Kapitel 4.3: Diagnostik</a:t>
            </a:r>
          </a:p>
        </p:txBody>
      </p:sp>
      <p:graphicFrame>
        <p:nvGraphicFramePr>
          <p:cNvPr id="3" name="Table 2"/>
          <p:cNvGraphicFramePr>
            <a:graphicFrameLocks noGrp="1"/>
          </p:cNvGraphicFramePr>
          <p:nvPr/>
        </p:nvGraphicFramePr>
        <p:xfrm>
          <a:off x="360000" y="1890000"/>
          <a:ext cx="11520000" cy="108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3.6</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b="0" i="0" u="none">
                          <a:latin typeface="Lucida Sans"/>
                        </a:rPr>
                        <a:t>Weitergehende Untersuchungen sollten eingeleitet werden, wenn folgende Symptome wiederholt und anhaltend insbesondere bei Frauen über 50 Lebensjahren auftreten: </a:t>
                      </a:r>
                    </a:p>
                    <a:p>
                      <a:endParaRPr sz="1000" b="0" i="0" u="none">
                        <a:latin typeface="Lucida Sans"/>
                      </a:endParaRPr>
                    </a:p>
                    <a:p>
                      <a:r>
                        <a:rPr sz="1000" b="0" i="0" u="none">
                          <a:latin typeface="Lucida Sans"/>
                        </a:rPr>
                        <a:t>Völlegefühl</a:t>
                      </a:r>
                    </a:p>
                    <a:p>
                      <a:r>
                        <a:rPr sz="1000" b="0" i="0" u="none">
                          <a:latin typeface="Lucida Sans"/>
                        </a:rPr>
                        <a:t>Blähungen</a:t>
                      </a:r>
                    </a:p>
                    <a:p>
                      <a:r>
                        <a:rPr sz="1000" b="0" i="0" u="none">
                          <a:latin typeface="Lucida Sans"/>
                        </a:rPr>
                        <a:t>unklare abdominelle Schmerzen oder Beschwerden</a:t>
                      </a:r>
                    </a:p>
                    <a:p>
                      <a:r>
                        <a:rPr sz="1000" b="0" i="0" u="none">
                          <a:latin typeface="Lucida Sans"/>
                        </a:rPr>
                        <a:t>Zunahme der Miktionsfrequenz</a:t>
                      </a:r>
                    </a:p>
                    <a:p>
                      <a:pPr>
                        <a:defRPr sz="1000">
                          <a:solidFill>
                            <a:srgbClr val="000000"/>
                          </a:solidFill>
                          <a:latin typeface="Lucida Sans"/>
                        </a:defRPr>
                      </a:pPr>
                      <a:endParaRPr sz="1000" b="0" i="0" u="none">
                        <a:latin typeface="Lucida Sans"/>
                      </a:endParaRP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032-035OL-6.1-3.6-2024G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Epidemiologie, Früherkennung und Diagnostik</a:t>
            </a:r>
          </a:p>
          <a:p>
            <a:r>
              <a:rPr sz="1400"/>
              <a:t>Kapitel 4.3: Diagnostik</a:t>
            </a:r>
          </a:p>
        </p:txBody>
      </p:sp>
      <p:graphicFrame>
        <p:nvGraphicFramePr>
          <p:cNvPr id="3" name="Table 2"/>
          <p:cNvGraphicFramePr>
            <a:graphicFrameLocks noGrp="1"/>
          </p:cNvGraphicFramePr>
          <p:nvPr/>
        </p:nvGraphicFramePr>
        <p:xfrm>
          <a:off x="360000" y="1890000"/>
          <a:ext cx="11520000" cy="108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3.7</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dem Verdacht auf eine ovarielle Raumforderung soll eine gynäkologische Spiegel- und Tastuntersuchung und als erste apparative Maßnahme eine Transvaginalsonographie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032-035OL-6.1-3.7-2024G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Epidemiologie, Früherkennung und Diagnostik</a:t>
            </a:r>
          </a:p>
          <a:p>
            <a:r>
              <a:rPr sz="1400"/>
              <a:t>Kapitel 4.3: Diagnostik</a:t>
            </a:r>
          </a:p>
        </p:txBody>
      </p:sp>
      <p:graphicFrame>
        <p:nvGraphicFramePr>
          <p:cNvPr id="3" name="Table 2"/>
          <p:cNvGraphicFramePr>
            <a:graphicFrameLocks noGrp="1"/>
          </p:cNvGraphicFramePr>
          <p:nvPr/>
        </p:nvGraphicFramePr>
        <p:xfrm>
          <a:off x="360000" y="1890000"/>
          <a:ext cx="11520000" cy="108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3.8</a:t>
                      </a:r>
                    </a:p>
                  </a:txBody>
                  <a:tcPr anchor="ctr">
                    <a:solidFill>
                      <a:srgbClr val="F7BF66"/>
                    </a:solidFill>
                  </a:tcPr>
                </a:tc>
                <a:tc>
                  <a:txBody>
                    <a:bodyPr/>
                    <a:lstStyle/>
                    <a:p>
                      <a:pPr>
                        <a:defRPr sz="1000" b="1">
                          <a:solidFill>
                            <a:srgbClr val="000000"/>
                          </a:solidFill>
                          <a:latin typeface="Lucida Sans"/>
                        </a:defRPr>
                      </a:pPr>
                      <a:r>
                        <a:t>Konsensbasiertes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existiert keine apparative diagnostische Maßnahme, die ein operatives Staging beim Ovarialkarzinom ersetzen und die Operabilität verlässlich einschätzen kann.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032-035OL-6.1-3.8-2024G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Epidemiologie, Früherkennung und Diagnostik</a:t>
            </a:r>
          </a:p>
          <a:p>
            <a:r>
              <a:rPr sz="1400"/>
              <a:t>Kapitel 4.4: Rezidivdiagnostik</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3.9</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r>
                        <a:rPr sz="1000" b="0" i="0" u="sng">
                          <a:latin typeface="Lucida Sans"/>
                        </a:rPr>
                        <a:t>Asymptomatische Patientinnen:</a:t>
                      </a:r>
                    </a:p>
                    <a:p>
                      <a:pPr>
                        <a:defRPr sz="1000">
                          <a:solidFill>
                            <a:srgbClr val="000000"/>
                          </a:solidFill>
                          <a:latin typeface="Lucida Sans"/>
                        </a:defRPr>
                      </a:pPr>
                      <a:r>
                        <a:rPr sz="1000" b="0" i="0" u="none">
                          <a:latin typeface="Lucida Sans"/>
                        </a:rPr>
                        <a:t>Sollte entgegen der Leitlinien-Empfehlung ein Rezidivverdacht durch einen erhöhten CA 125-Wert begründet sein, so sollte das weitere diagnostische Vorgehen individuell mit der Patientin diskutiert werden. Ein früherer präsymptomatischer Beginn einer Rezidivbehandlung ist nicht mit einem verbesserten Überleben verbunden.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[Rustin, G. J. 2010]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032-035OL-6.1-3.9-2024G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Epidemiologie, Früherkennung und Diagnostik</a:t>
            </a:r>
          </a:p>
          <a:p>
            <a:r>
              <a:rPr sz="1400"/>
              <a:t>Kapitel 4.4: Rezidivdiagnostik</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3.10</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r>
                        <a:rPr sz="1000" b="0" i="0" u="sng">
                          <a:latin typeface="Lucida Sans"/>
                        </a:rPr>
                        <a:t>Symptomatische Patientinnen:</a:t>
                      </a:r>
                    </a:p>
                    <a:p>
                      <a:pPr>
                        <a:defRPr sz="1000">
                          <a:solidFill>
                            <a:srgbClr val="000000"/>
                          </a:solidFill>
                          <a:latin typeface="Lucida Sans"/>
                        </a:defRPr>
                      </a:pPr>
                      <a:r>
                        <a:rPr sz="1000" b="0" i="0" u="none">
                          <a:latin typeface="Lucida Sans"/>
                        </a:rPr>
                        <a:t>Bei Auftreten von Symptomen kann eine weiterführende apparative Diagnostik eingeleitet werden. Hinweise für eine Überlebensverlängerung konnten wir für keines der verfügbaren Verfahren identifizieren. </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[ESMO 2001]</a:t>
                      </a:r>
                      <a:r>
                        <a:rPr sz="1000"/>
                        <a:t>, </a:t>
                      </a:r>
                      <a:r>
                        <a:rPr sz="1000">
                          <a:solidFill>
                            <a:srgbClr val="F7BF66"/>
                          </a:solidFill>
                          <a:hlinkClick r:id="rId3"/>
                        </a:rPr>
                        <a:t>[Forstner, R. 2010]</a:t>
                      </a:r>
                      <a:r>
                        <a:rPr sz="1000"/>
                        <a:t>, </a:t>
                      </a:r>
                      <a:r>
                        <a:rPr sz="1000">
                          <a:solidFill>
                            <a:srgbClr val="F7BF66"/>
                          </a:solidFill>
                          <a:hlinkClick r:id="rId4"/>
                        </a:rPr>
                        <a:t>[Gu, P. 2009]</a:t>
                      </a:r>
                      <a:r>
                        <a:rPr sz="1000"/>
                        <a:t>, </a:t>
                      </a:r>
                      <a:r>
                        <a:rPr sz="1000">
                          <a:solidFill>
                            <a:srgbClr val="F7BF66"/>
                          </a:solidFill>
                          <a:hlinkClick r:id="rId5"/>
                        </a:rPr>
                        <a:t>[IQWIG 2011]</a:t>
                      </a:r>
                      <a:r>
                        <a:rPr sz="1000"/>
                        <a:t>, </a:t>
                      </a:r>
                      <a:r>
                        <a:rPr sz="1000">
                          <a:solidFill>
                            <a:srgbClr val="F7BF66"/>
                          </a:solidFill>
                          <a:hlinkClick r:id="rId6"/>
                        </a:rPr>
                        <a:t>[Jacobs, I. 1989]</a:t>
                      </a:r>
                      <a:r>
                        <a:rPr sz="1000"/>
                        <a:t>, </a:t>
                      </a:r>
                      <a:r>
                        <a:rPr sz="1000">
                          <a:solidFill>
                            <a:srgbClr val="F7BF66"/>
                          </a:solidFill>
                          <a:hlinkClick r:id="rId7"/>
                        </a:rPr>
                        <a:t>[Partridge, E. E. 1999]</a:t>
                      </a:r>
                      <a:r>
                        <a:rPr sz="1000"/>
                        <a:t>, </a:t>
                      </a:r>
                      <a:r>
                        <a:rPr sz="1000">
                          <a:solidFill>
                            <a:srgbClr val="F7BF66"/>
                          </a:solidFill>
                          <a:hlinkClick r:id="rId8"/>
                        </a:rPr>
                        <a:t>[Peng, N. J. 2011]</a:t>
                      </a:r>
                      <a:r>
                        <a:rPr sz="1000"/>
                        <a:t>, </a:t>
                      </a:r>
                      <a:r>
                        <a:rPr sz="1000">
                          <a:solidFill>
                            <a:srgbClr val="F7BF66"/>
                          </a:solidFill>
                          <a:hlinkClick r:id="rId9"/>
                        </a:rPr>
                        <a:t>[Takekuma, M. 2005]</a:t>
                      </a:r>
                      <a:r>
                        <a:rPr sz="1000"/>
                        <a:t>, </a:t>
                      </a:r>
                      <a:r>
                        <a:rPr sz="1000">
                          <a:solidFill>
                            <a:srgbClr val="F7BF66"/>
                          </a:solidFill>
                          <a:hlinkClick r:id="rId10"/>
                        </a:rPr>
                        <a:t>[Torizuka, T. 2002]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032-035OL-6.1-3.10-2024G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1" action="ppaction://hlinksldjump"/>
              </a:rPr>
              <a:t>Inhaltsverzeichnis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Patientenaufklärung und -information</a:t>
            </a:r>
          </a:p>
          <a:p>
            <a:r>
              <a:rPr sz="1400"/>
              <a:t>Kapitel 5.1: Patientinnenaufklärung</a:t>
            </a:r>
          </a:p>
        </p:txBody>
      </p:sp>
      <p:graphicFrame>
        <p:nvGraphicFramePr>
          <p:cNvPr id="3" name="Table 2"/>
          <p:cNvGraphicFramePr>
            <a:graphicFrameLocks noGrp="1"/>
          </p:cNvGraphicFramePr>
          <p:nvPr/>
        </p:nvGraphicFramePr>
        <p:xfrm>
          <a:off x="360000" y="1890000"/>
          <a:ext cx="11520000" cy="108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4.1</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ärztliche Aufklärung der Patientin soll Informationen über die Krankheit, erhobene Untersuchungsergebnisse, den bisherigen Behandlungsverlauf, Diagnose- und Therapieoptionen einschließlich der zu erwartenden Nebenwirkungen sowie die Einschätzungen über die damit verbundenen Prognosen und den Einfluss auf die Lebensplanung und -qualität der Patientin umfassen. Zur Unterstützung des Aufklärungsprozesses und der Entscheidungsfindung können schriftliche Materialien oder andere geeignete Medien eingesetzt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032-035OL-6.1-4.1-2024G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Patientenaufklärung und -information</a:t>
            </a:r>
          </a:p>
          <a:p>
            <a:r>
              <a:rPr sz="1400"/>
              <a:t>Kapitel 5.1: Patientinnenaufklärung</a:t>
            </a:r>
          </a:p>
        </p:txBody>
      </p:sp>
      <p:graphicFrame>
        <p:nvGraphicFramePr>
          <p:cNvPr id="3" name="Table 2"/>
          <p:cNvGraphicFramePr>
            <a:graphicFrameLocks noGrp="1"/>
          </p:cNvGraphicFramePr>
          <p:nvPr/>
        </p:nvGraphicFramePr>
        <p:xfrm>
          <a:off x="360000" y="1890000"/>
          <a:ext cx="11520000" cy="108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4.2</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Qualifizierte und sachdienliche Informationsmaterialien (Print- oder Internetmedien) sollen nach definierten Qualitätskriterien für Gesundheitsinformationen erstellt und Patientinnen zur Verfügung gestellt werden, um sie durch eine allgemeinverständliche Risikokommunikation (z. B. Angabe von absoluten Risikoreduktionen) in ihrer selbstbestimmten Entscheidung für oder gegen medizinische Maßnahmen zu unterstützen.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032-035OL-6.1-4.2-2024G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Patientenaufklärung und -information</a:t>
            </a:r>
          </a:p>
          <a:p>
            <a:r>
              <a:rPr sz="1400"/>
              <a:t>Kapitel 5.2: Diagnosemitteilung</a:t>
            </a:r>
          </a:p>
        </p:txBody>
      </p:sp>
      <p:graphicFrame>
        <p:nvGraphicFramePr>
          <p:cNvPr id="3" name="Table 2"/>
          <p:cNvGraphicFramePr>
            <a:graphicFrameLocks noGrp="1"/>
          </p:cNvGraphicFramePr>
          <p:nvPr/>
        </p:nvGraphicFramePr>
        <p:xfrm>
          <a:off x="360000" y="1890000"/>
          <a:ext cx="11520000" cy="108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4.3</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b="0" i="0" u="none">
                          <a:latin typeface="Lucida Sans"/>
                        </a:rPr>
                        <a:t>Die Vermittlung von Informationen und die Aufklärung der Patientin soll nachfolgenden Grundprinzipien einer patientenzentrierten Kommunikation erfolgen: </a:t>
                      </a:r>
                    </a:p>
                    <a:p>
                      <a:endParaRPr sz="1000" b="0" i="0" u="none">
                        <a:latin typeface="Lucida Sans"/>
                      </a:endParaRPr>
                    </a:p>
                    <a:p>
                      <a:r>
                        <a:rPr sz="1000" b="0" i="0" u="none">
                          <a:latin typeface="Lucida Sans"/>
                        </a:rPr>
                        <a:t>Ausdruck von Empathie und aktives Zuhören,</a:t>
                      </a:r>
                    </a:p>
                    <a:p>
                      <a:r>
                        <a:rPr sz="1000" b="0" i="0" u="none">
                          <a:latin typeface="Lucida Sans"/>
                        </a:rPr>
                        <a:t>direktes und einfühlsames Ansprechen schwieriger Themen,</a:t>
                      </a:r>
                    </a:p>
                    <a:p>
                      <a:r>
                        <a:rPr sz="1000" b="0" i="0" u="none">
                          <a:latin typeface="Lucida Sans"/>
                        </a:rPr>
                        <a:t>Vermeidung von medizinischem Fachvokabular, ggf. Erklärung von Fachbegriffen,</a:t>
                      </a:r>
                    </a:p>
                    <a:p>
                      <a:r>
                        <a:rPr sz="1000" b="0" i="0" u="none">
                          <a:latin typeface="Lucida Sans"/>
                        </a:rPr>
                        <a:t>Strategien, um das Verständnis zu verbessern (Wiederholung, Zusammenfassung wichtiger Informationen, Nutzung von Graphiken u. ä.),</a:t>
                      </a:r>
                    </a:p>
                    <a:p>
                      <a:r>
                        <a:rPr sz="1000" b="0" i="0" u="none">
                          <a:latin typeface="Lucida Sans"/>
                        </a:rPr>
                        <a:t>Ermutigung, Fragen zu stellen,</a:t>
                      </a:r>
                    </a:p>
                    <a:p>
                      <a:r>
                        <a:rPr sz="1000" b="0" i="0" u="none">
                          <a:latin typeface="Lucida Sans"/>
                        </a:rPr>
                        <a:t>Erlaubnis und Ermutigung, Gefühle, vor allem Befürchtungen und Ängste, auszudrücken,</a:t>
                      </a:r>
                    </a:p>
                    <a:p>
                      <a:r>
                        <a:rPr sz="1000" b="0" i="0" u="none">
                          <a:latin typeface="Lucida Sans"/>
                        </a:rPr>
                        <a:t>weiterführende Hilfe anbieten. </a:t>
                      </a:r>
                    </a:p>
                    <a:p>
                      <a:pPr>
                        <a:defRPr sz="1000">
                          <a:solidFill>
                            <a:srgbClr val="000000"/>
                          </a:solidFill>
                          <a:latin typeface="Lucida Sans"/>
                        </a:defRPr>
                      </a:pPr>
                      <a:endParaRPr sz="1000" b="0" i="0" u="none">
                        <a:latin typeface="Lucida Sans"/>
                      </a:endParaRP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032-035OL-6.1-4.3-2024G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Patientenaufklärung und -information</a:t>
            </a:r>
          </a:p>
          <a:p>
            <a:r>
              <a:rPr sz="1400"/>
              <a:t>Kapitel 5.2: Diagnosemitteilung</a:t>
            </a:r>
          </a:p>
        </p:txBody>
      </p:sp>
      <p:graphicFrame>
        <p:nvGraphicFramePr>
          <p:cNvPr id="3" name="Table 2"/>
          <p:cNvGraphicFramePr>
            <a:graphicFrameLocks noGrp="1"/>
          </p:cNvGraphicFramePr>
          <p:nvPr/>
        </p:nvGraphicFramePr>
        <p:xfrm>
          <a:off x="360000" y="1890000"/>
          <a:ext cx="11520000" cy="108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4.4</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Wünsche der Patientin hinsichtlich der Einbeziehung in die medizinische Entscheidungsfindung sollen berücksichtigt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032-035OL-6.1-4.4-2024G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Patientenaufklärung und -information</a:t>
            </a:r>
          </a:p>
          <a:p>
            <a:r>
              <a:rPr sz="1400"/>
              <a:t>Kapitel 5.2: Diagnosemitteilung</a:t>
            </a:r>
          </a:p>
        </p:txBody>
      </p:sp>
      <p:graphicFrame>
        <p:nvGraphicFramePr>
          <p:cNvPr id="3" name="Table 2"/>
          <p:cNvGraphicFramePr>
            <a:graphicFrameLocks noGrp="1"/>
          </p:cNvGraphicFramePr>
          <p:nvPr/>
        </p:nvGraphicFramePr>
        <p:xfrm>
          <a:off x="360000" y="1890000"/>
          <a:ext cx="11520000" cy="108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4.5</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Der Patientin soll angeboten werden, den Partner/die Partnerin oder Angehörige in das Gespräch bzw. die Gespräche einzubeziehen.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032-035OL-6.1-4.5-2024G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2C3080-0A2F-7304-EEFB-1B434C7E47AD}"/>
              </a:ext>
            </a:extLst>
          </p:cNvPr>
          <p:cNvSpPr>
            <a:spLocks noGrp="1"/>
          </p:cNvSpPr>
          <p:nvPr>
            <p:ph type="title"/>
          </p:nvPr>
        </p:nvSpPr>
        <p:spPr>
          <a:xfrm>
            <a:off x="314648" y="461600"/>
            <a:ext cx="11582400" cy="1066800"/>
          </a:xfrm>
        </p:spPr>
        <p:txBody>
          <a:bodyPr/>
          <a:lstStyle/>
          <a:p>
            <a:r>
              <a:rPr lang="de-DE" dirty="0"/>
              <a:t>Inhaltsverzeichnis</a:t>
            </a:r>
          </a:p>
        </p:txBody>
      </p:sp>
      <p:sp>
        <p:nvSpPr>
          <p:cNvPr id="3" name="Inhaltsplatzhalter 2">
            <a:extLst>
              <a:ext uri="{FF2B5EF4-FFF2-40B4-BE49-F238E27FC236}">
                <a16:creationId xmlns:a16="http://schemas.microsoft.com/office/drawing/2014/main" id="{168482A4-545D-6F5C-D074-E0E1DBD93633}"/>
              </a:ext>
            </a:extLst>
          </p:cNvPr>
          <p:cNvSpPr>
            <a:spLocks noGrp="1"/>
          </p:cNvSpPr>
          <p:nvPr>
            <p:ph idx="1"/>
          </p:nvPr>
        </p:nvSpPr>
        <p:spPr>
          <a:xfrm>
            <a:off x="314648" y="1346200"/>
            <a:ext cx="11582400" cy="4267200"/>
          </a:xfrm>
        </p:spPr>
        <p:txBody>
          <a:bodyPr>
            <a:normAutofit fontScale="92500" lnSpcReduction="10000"/>
          </a:bodyPr>
          <a:lstStyle/>
          <a:p>
            <a:pPr marL="0" indent="0">
              <a:buNone/>
            </a:pPr>
            <a:r>
              <a:rPr lang="de-DE" sz="1200" b="1" dirty="0"/>
              <a:t>Allgemeine Informationen</a:t>
            </a:r>
          </a:p>
          <a:p>
            <a:pPr marL="215900" indent="-215900"/>
            <a:r>
              <a:rPr lang="de-DE" sz="1200" dirty="0">
                <a:hlinkClick r:id="rId2" action="ppaction://hlinksldjump"/>
              </a:rPr>
              <a:t>Übersicht über die Leitlinie</a:t>
            </a:r>
            <a:endParaRPr lang="de-DE" sz="1200" dirty="0"/>
          </a:p>
          <a:p>
            <a:pPr marL="215900" indent="-215900"/>
            <a:r>
              <a:rPr lang="de-DE" sz="1200" dirty="0">
                <a:hlinkClick r:id="rId3" action="ppaction://hlinksldjump"/>
              </a:rPr>
              <a:t>Dokumente zur Leitlinie</a:t>
            </a:r>
            <a:endParaRPr lang="de-DE" sz="1200" dirty="0"/>
          </a:p>
          <a:p>
            <a:pPr marL="215900" indent="-215900"/>
            <a:r>
              <a:rPr lang="de-DE" sz="1200" dirty="0">
                <a:hlinkClick r:id="rId4" action="ppaction://hlinksldjump"/>
              </a:rPr>
              <a:t>Methodik</a:t>
            </a:r>
            <a:endParaRPr lang="de-DE" sz="1200" dirty="0"/>
          </a:p>
          <a:p>
            <a:pPr marL="0" indent="0">
              <a:buNone/>
            </a:pPr>
            <a:endParaRPr lang="de-DE" sz="1200" b="1" dirty="0"/>
          </a:p>
          <a:p>
            <a:pPr marL="0" indent="0">
              <a:buNone/>
            </a:pPr>
            <a:r>
              <a:rPr lang="de-DE" sz="1200" b="1" dirty="0"/>
              <a:t>Leitlinienkapitel mit Empfehlungen</a:t>
            </a:r>
          </a:p>
          <a:p>
            <a:pPr marL="171450" indent="-171450">
              <a:buChar char="•"/>
              <a:defRPr sz="1200"/>
            </a:pPr>
            <a:r>
              <a:rPr dirty="0" err="1">
                <a:hlinkClick r:id="rId5" action="ppaction://hlinksldjump"/>
              </a:rPr>
              <a:t>Kapitel</a:t>
            </a:r>
            <a:r>
              <a:rPr dirty="0">
                <a:hlinkClick r:id="rId5" action="ppaction://hlinksldjump"/>
              </a:rPr>
              <a:t> 3: </a:t>
            </a:r>
            <a:r>
              <a:rPr dirty="0" err="1">
                <a:hlinkClick r:id="rId5" action="ppaction://hlinksldjump"/>
              </a:rPr>
              <a:t>Stammdatentabellen</a:t>
            </a:r>
            <a:endParaRPr dirty="0">
              <a:hlinkClick r:id="rId5" action="ppaction://hlinksldjump"/>
            </a:endParaRPr>
          </a:p>
          <a:p>
            <a:pPr marL="171450" indent="-171450">
              <a:buChar char="•"/>
              <a:defRPr sz="1200"/>
            </a:pPr>
            <a:r>
              <a:rPr dirty="0" err="1">
                <a:hlinkClick r:id="rId6" action="ppaction://hlinksldjump"/>
              </a:rPr>
              <a:t>Kapitel</a:t>
            </a:r>
            <a:r>
              <a:rPr dirty="0">
                <a:hlinkClick r:id="rId6" action="ppaction://hlinksldjump"/>
              </a:rPr>
              <a:t> 4: </a:t>
            </a:r>
            <a:r>
              <a:rPr dirty="0" err="1">
                <a:hlinkClick r:id="rId6" action="ppaction://hlinksldjump"/>
              </a:rPr>
              <a:t>Epidemiologie</a:t>
            </a:r>
            <a:r>
              <a:rPr dirty="0">
                <a:hlinkClick r:id="rId6" action="ppaction://hlinksldjump"/>
              </a:rPr>
              <a:t>, </a:t>
            </a:r>
            <a:r>
              <a:rPr dirty="0" err="1">
                <a:hlinkClick r:id="rId6" action="ppaction://hlinksldjump"/>
              </a:rPr>
              <a:t>Früherkennung</a:t>
            </a:r>
            <a:r>
              <a:rPr dirty="0">
                <a:hlinkClick r:id="rId6" action="ppaction://hlinksldjump"/>
              </a:rPr>
              <a:t> und </a:t>
            </a:r>
            <a:r>
              <a:rPr dirty="0" err="1">
                <a:hlinkClick r:id="rId6" action="ppaction://hlinksldjump"/>
              </a:rPr>
              <a:t>Diagnostik</a:t>
            </a:r>
            <a:endParaRPr dirty="0">
              <a:hlinkClick r:id="rId6" action="ppaction://hlinksldjump"/>
            </a:endParaRPr>
          </a:p>
          <a:p>
            <a:pPr marL="171450" indent="-171450">
              <a:buChar char="•"/>
              <a:defRPr sz="1200"/>
            </a:pPr>
            <a:r>
              <a:rPr dirty="0" err="1">
                <a:hlinkClick r:id="rId7" action="ppaction://hlinksldjump"/>
              </a:rPr>
              <a:t>Kapitel</a:t>
            </a:r>
            <a:r>
              <a:rPr dirty="0">
                <a:hlinkClick r:id="rId7" action="ppaction://hlinksldjump"/>
              </a:rPr>
              <a:t> 5: </a:t>
            </a:r>
            <a:r>
              <a:rPr dirty="0" err="1">
                <a:hlinkClick r:id="rId7" action="ppaction://hlinksldjump"/>
              </a:rPr>
              <a:t>Patientenaufklärung</a:t>
            </a:r>
            <a:r>
              <a:rPr dirty="0">
                <a:hlinkClick r:id="rId7" action="ppaction://hlinksldjump"/>
              </a:rPr>
              <a:t> und -information</a:t>
            </a:r>
          </a:p>
          <a:p>
            <a:pPr marL="171450" indent="-171450">
              <a:buChar char="•"/>
              <a:defRPr sz="1200"/>
            </a:pPr>
            <a:r>
              <a:rPr dirty="0" err="1">
                <a:hlinkClick r:id="rId8" action="ppaction://hlinksldjump"/>
              </a:rPr>
              <a:t>Kapitel</a:t>
            </a:r>
            <a:r>
              <a:rPr dirty="0">
                <a:hlinkClick r:id="rId8" action="ppaction://hlinksldjump"/>
              </a:rPr>
              <a:t> 6: </a:t>
            </a:r>
            <a:r>
              <a:rPr dirty="0" err="1">
                <a:hlinkClick r:id="rId8" action="ppaction://hlinksldjump"/>
              </a:rPr>
              <a:t>Genetik</a:t>
            </a:r>
            <a:r>
              <a:rPr dirty="0">
                <a:hlinkClick r:id="rId8" action="ppaction://hlinksldjump"/>
              </a:rPr>
              <a:t>, </a:t>
            </a:r>
            <a:r>
              <a:rPr dirty="0" err="1">
                <a:hlinkClick r:id="rId8" action="ppaction://hlinksldjump"/>
              </a:rPr>
              <a:t>Prävention</a:t>
            </a:r>
            <a:r>
              <a:rPr dirty="0">
                <a:hlinkClick r:id="rId8" action="ppaction://hlinksldjump"/>
              </a:rPr>
              <a:t> und </a:t>
            </a:r>
            <a:r>
              <a:rPr dirty="0" err="1">
                <a:hlinkClick r:id="rId8" action="ppaction://hlinksldjump"/>
              </a:rPr>
              <a:t>Risikofaktoren</a:t>
            </a:r>
            <a:endParaRPr dirty="0">
              <a:hlinkClick r:id="rId8" action="ppaction://hlinksldjump"/>
            </a:endParaRPr>
          </a:p>
          <a:p>
            <a:pPr marL="171450" indent="-171450">
              <a:buChar char="•"/>
              <a:defRPr sz="1200"/>
            </a:pPr>
            <a:r>
              <a:rPr dirty="0" err="1">
                <a:hlinkClick r:id="rId9" action="ppaction://hlinksldjump"/>
              </a:rPr>
              <a:t>Kapitel</a:t>
            </a:r>
            <a:r>
              <a:rPr dirty="0">
                <a:hlinkClick r:id="rId9" action="ppaction://hlinksldjump"/>
              </a:rPr>
              <a:t> 7: </a:t>
            </a:r>
            <a:r>
              <a:rPr dirty="0" err="1">
                <a:hlinkClick r:id="rId9" action="ppaction://hlinksldjump"/>
              </a:rPr>
              <a:t>Pathologische</a:t>
            </a:r>
            <a:r>
              <a:rPr dirty="0">
                <a:hlinkClick r:id="rId9" action="ppaction://hlinksldjump"/>
              </a:rPr>
              <a:t> </a:t>
            </a:r>
            <a:r>
              <a:rPr dirty="0" err="1">
                <a:hlinkClick r:id="rId9" action="ppaction://hlinksldjump"/>
              </a:rPr>
              <a:t>Diagnostik</a:t>
            </a:r>
            <a:r>
              <a:rPr dirty="0">
                <a:hlinkClick r:id="rId9" action="ppaction://hlinksldjump"/>
              </a:rPr>
              <a:t> und </a:t>
            </a:r>
            <a:r>
              <a:rPr dirty="0" err="1">
                <a:hlinkClick r:id="rId9" action="ppaction://hlinksldjump"/>
              </a:rPr>
              <a:t>Prognosefaktoren</a:t>
            </a:r>
            <a:endParaRPr dirty="0">
              <a:hlinkClick r:id="rId9" action="ppaction://hlinksldjump"/>
            </a:endParaRPr>
          </a:p>
          <a:p>
            <a:pPr marL="171450" indent="-171450">
              <a:buChar char="•"/>
              <a:defRPr sz="1200"/>
            </a:pPr>
            <a:r>
              <a:rPr dirty="0" err="1">
                <a:hlinkClick r:id="rId10" action="ppaction://hlinksldjump"/>
              </a:rPr>
              <a:t>Kapitel</a:t>
            </a:r>
            <a:r>
              <a:rPr dirty="0">
                <a:hlinkClick r:id="rId10" action="ppaction://hlinksldjump"/>
              </a:rPr>
              <a:t> 8: Operative Therapie</a:t>
            </a:r>
          </a:p>
          <a:p>
            <a:pPr marL="171450" indent="-171450">
              <a:buChar char="•"/>
              <a:defRPr sz="1200"/>
            </a:pPr>
            <a:r>
              <a:rPr dirty="0" err="1">
                <a:hlinkClick r:id="rId11" action="ppaction://hlinksldjump"/>
              </a:rPr>
              <a:t>Kapitel</a:t>
            </a:r>
            <a:r>
              <a:rPr dirty="0">
                <a:hlinkClick r:id="rId11" action="ppaction://hlinksldjump"/>
              </a:rPr>
              <a:t> 9: </a:t>
            </a:r>
            <a:r>
              <a:rPr dirty="0" err="1">
                <a:hlinkClick r:id="rId11" action="ppaction://hlinksldjump"/>
              </a:rPr>
              <a:t>Systemische</a:t>
            </a:r>
            <a:r>
              <a:rPr dirty="0">
                <a:hlinkClick r:id="rId11" action="ppaction://hlinksldjump"/>
              </a:rPr>
              <a:t> </a:t>
            </a:r>
            <a:r>
              <a:rPr dirty="0" err="1">
                <a:hlinkClick r:id="rId11" action="ppaction://hlinksldjump"/>
              </a:rPr>
              <a:t>Primärtherapie</a:t>
            </a:r>
            <a:endParaRPr dirty="0">
              <a:hlinkClick r:id="rId11" action="ppaction://hlinksldjump"/>
            </a:endParaRPr>
          </a:p>
          <a:p>
            <a:pPr marL="171450" indent="-171450">
              <a:buChar char="•"/>
              <a:defRPr sz="1200"/>
            </a:pPr>
            <a:r>
              <a:rPr dirty="0" err="1">
                <a:hlinkClick r:id="rId12" action="ppaction://hlinksldjump"/>
              </a:rPr>
              <a:t>Kapitel</a:t>
            </a:r>
            <a:r>
              <a:rPr dirty="0">
                <a:hlinkClick r:id="rId12" action="ppaction://hlinksldjump"/>
              </a:rPr>
              <a:t> 10: </a:t>
            </a:r>
            <a:r>
              <a:rPr dirty="0" err="1">
                <a:hlinkClick r:id="rId12" action="ppaction://hlinksldjump"/>
              </a:rPr>
              <a:t>Rezidivtherapie</a:t>
            </a:r>
            <a:endParaRPr dirty="0">
              <a:hlinkClick r:id="rId12" action="ppaction://hlinksldjump"/>
            </a:endParaRPr>
          </a:p>
          <a:p>
            <a:pPr marL="171450" indent="-171450">
              <a:buChar char="•"/>
              <a:defRPr sz="1200"/>
            </a:pPr>
            <a:r>
              <a:rPr dirty="0" err="1">
                <a:hlinkClick r:id="rId13" action="ppaction://hlinksldjump"/>
              </a:rPr>
              <a:t>Kapitel</a:t>
            </a:r>
            <a:r>
              <a:rPr dirty="0">
                <a:hlinkClick r:id="rId13" action="ppaction://hlinksldjump"/>
              </a:rPr>
              <a:t> 11: </a:t>
            </a:r>
            <a:r>
              <a:rPr dirty="0" err="1">
                <a:hlinkClick r:id="rId13" action="ppaction://hlinksldjump"/>
              </a:rPr>
              <a:t>Nachsorge</a:t>
            </a:r>
            <a:r>
              <a:rPr dirty="0">
                <a:hlinkClick r:id="rId13" action="ppaction://hlinksldjump"/>
              </a:rPr>
              <a:t>, Rehabilitation, </a:t>
            </a:r>
            <a:r>
              <a:rPr dirty="0" err="1">
                <a:hlinkClick r:id="rId13" action="ppaction://hlinksldjump"/>
              </a:rPr>
              <a:t>Psychoonkologie</a:t>
            </a:r>
            <a:endParaRPr dirty="0">
              <a:hlinkClick r:id="rId13" action="ppaction://hlinksldjump"/>
            </a:endParaRPr>
          </a:p>
          <a:p>
            <a:pPr marL="171450" indent="-171450">
              <a:buChar char="•"/>
              <a:defRPr sz="1200"/>
            </a:pPr>
            <a:r>
              <a:rPr dirty="0" err="1">
                <a:hlinkClick r:id="rId14" action="ppaction://hlinksldjump"/>
              </a:rPr>
              <a:t>Kapitel</a:t>
            </a:r>
            <a:r>
              <a:rPr dirty="0">
                <a:hlinkClick r:id="rId14" action="ppaction://hlinksldjump"/>
              </a:rPr>
              <a:t> 12: </a:t>
            </a:r>
            <a:r>
              <a:rPr dirty="0" err="1">
                <a:hlinkClick r:id="rId14" action="ppaction://hlinksldjump"/>
              </a:rPr>
              <a:t>Palliativmedizin</a:t>
            </a:r>
            <a:endParaRPr dirty="0">
              <a:hlinkClick r:id="rId14" action="ppaction://hlinksldjump"/>
            </a:endParaRPr>
          </a:p>
          <a:p>
            <a:pPr marL="171450" indent="-171450">
              <a:buChar char="•"/>
              <a:defRPr sz="1200"/>
            </a:pPr>
            <a:r>
              <a:rPr dirty="0" err="1">
                <a:hlinkClick r:id="rId15" action="ppaction://hlinksldjump"/>
              </a:rPr>
              <a:t>Kapitel</a:t>
            </a:r>
            <a:r>
              <a:rPr dirty="0">
                <a:hlinkClick r:id="rId15" action="ppaction://hlinksldjump"/>
              </a:rPr>
              <a:t> 13: </a:t>
            </a:r>
            <a:r>
              <a:rPr dirty="0" err="1">
                <a:hlinkClick r:id="rId15" action="ppaction://hlinksldjump"/>
              </a:rPr>
              <a:t>Borderlinetumoren</a:t>
            </a:r>
            <a:r>
              <a:rPr dirty="0">
                <a:hlinkClick r:id="rId15" action="ppaction://hlinksldjump"/>
              </a:rPr>
              <a:t> (BOT)</a:t>
            </a:r>
          </a:p>
          <a:p>
            <a:pPr marL="171450" indent="-171450">
              <a:buChar char="•"/>
              <a:defRPr sz="1200"/>
            </a:pPr>
            <a:r>
              <a:rPr dirty="0" err="1">
                <a:hlinkClick r:id="rId16" action="ppaction://hlinksldjump"/>
              </a:rPr>
              <a:t>Kapitel</a:t>
            </a:r>
            <a:r>
              <a:rPr dirty="0">
                <a:hlinkClick r:id="rId16" action="ppaction://hlinksldjump"/>
              </a:rPr>
              <a:t> 14: </a:t>
            </a:r>
            <a:r>
              <a:rPr dirty="0" err="1">
                <a:hlinkClick r:id="rId16" action="ppaction://hlinksldjump"/>
              </a:rPr>
              <a:t>Keimstrangstromatumoren</a:t>
            </a:r>
            <a:r>
              <a:rPr dirty="0">
                <a:hlinkClick r:id="rId16" action="ppaction://hlinksldjump"/>
              </a:rPr>
              <a:t> des </a:t>
            </a:r>
            <a:r>
              <a:rPr dirty="0" err="1">
                <a:hlinkClick r:id="rId16" action="ppaction://hlinksldjump"/>
              </a:rPr>
              <a:t>Ovars</a:t>
            </a:r>
            <a:endParaRPr dirty="0">
              <a:hlinkClick r:id="rId16" action="ppaction://hlinksldjump"/>
            </a:endParaRPr>
          </a:p>
          <a:p>
            <a:pPr marL="171450" indent="-171450">
              <a:buChar char="•"/>
              <a:defRPr sz="1200"/>
            </a:pPr>
            <a:r>
              <a:rPr dirty="0" err="1">
                <a:hlinkClick r:id="rId17" action="ppaction://hlinksldjump"/>
              </a:rPr>
              <a:t>Kapitel</a:t>
            </a:r>
            <a:r>
              <a:rPr dirty="0">
                <a:hlinkClick r:id="rId17" action="ppaction://hlinksldjump"/>
              </a:rPr>
              <a:t> 15: </a:t>
            </a:r>
            <a:r>
              <a:rPr dirty="0" err="1">
                <a:hlinkClick r:id="rId17" action="ppaction://hlinksldjump"/>
              </a:rPr>
              <a:t>Keimzelltumoren</a:t>
            </a:r>
            <a:r>
              <a:rPr dirty="0">
                <a:hlinkClick r:id="rId17" action="ppaction://hlinksldjump"/>
              </a:rPr>
              <a:t> des </a:t>
            </a:r>
            <a:r>
              <a:rPr dirty="0" err="1">
                <a:hlinkClick r:id="rId17" action="ppaction://hlinksldjump"/>
              </a:rPr>
              <a:t>Ovars</a:t>
            </a:r>
            <a:endParaRPr dirty="0">
              <a:hlinkClick r:id="rId17" action="ppaction://hlinksldjump"/>
            </a:endParaRPr>
          </a:p>
          <a:p>
            <a:pPr marL="171450" indent="-171450">
              <a:buChar char="•"/>
              <a:defRPr sz="1200"/>
            </a:pPr>
            <a:r>
              <a:rPr dirty="0" err="1">
                <a:hlinkClick r:id="rId18" action="ppaction://hlinksldjump"/>
              </a:rPr>
              <a:t>Kapitel</a:t>
            </a:r>
            <a:r>
              <a:rPr dirty="0">
                <a:hlinkClick r:id="rId18" action="ppaction://hlinksldjump"/>
              </a:rPr>
              <a:t> 16: </a:t>
            </a:r>
            <a:r>
              <a:rPr dirty="0" err="1">
                <a:hlinkClick r:id="rId18" action="ppaction://hlinksldjump"/>
              </a:rPr>
              <a:t>Versorgungsstrukturen</a:t>
            </a:r>
            <a:endParaRPr dirty="0">
              <a:hlinkClick r:id="rId18" action="ppaction://hlinksldjump"/>
            </a:endParaRPr>
          </a:p>
          <a:p>
            <a:pPr marL="171450" indent="-171450">
              <a:buChar char="•"/>
              <a:defRPr sz="1200"/>
            </a:pPr>
            <a:r>
              <a:rPr dirty="0" err="1">
                <a:hlinkClick r:id="rId19" action="ppaction://hlinksldjump"/>
              </a:rPr>
              <a:t>Kapitel</a:t>
            </a:r>
            <a:r>
              <a:rPr dirty="0">
                <a:hlinkClick r:id="rId19" action="ppaction://hlinksldjump"/>
              </a:rPr>
              <a:t> 17: </a:t>
            </a:r>
            <a:r>
              <a:rPr dirty="0" err="1">
                <a:hlinkClick r:id="rId19" action="ppaction://hlinksldjump"/>
              </a:rPr>
              <a:t>Qualitätsindikatoren</a:t>
            </a:r>
            <a:endParaRPr dirty="0">
              <a:hlinkClick r:id="rId19" action="ppaction://hlinksldjump"/>
            </a:endParaRPr>
          </a:p>
          <a:p>
            <a:pPr marL="171450" indent="-171450">
              <a:buChar char="•"/>
              <a:defRPr sz="1200"/>
            </a:pPr>
            <a:r>
              <a:rPr dirty="0" err="1">
                <a:hlinkClick r:id="" action="ppaction://noaction"/>
              </a:rPr>
              <a:t>Kapitel</a:t>
            </a:r>
            <a:r>
              <a:rPr dirty="0">
                <a:hlinkClick r:id="" action="ppaction://noaction"/>
              </a:rPr>
              <a:t> 18: </a:t>
            </a:r>
            <a:r>
              <a:rPr dirty="0" err="1">
                <a:hlinkClick r:id="" action="ppaction://noaction"/>
              </a:rPr>
              <a:t>Anhänge</a:t>
            </a:r>
            <a:endParaRPr dirty="0">
              <a:hlinkClick r:id="" action="ppaction://noaction"/>
            </a:endParaRPr>
          </a:p>
        </p:txBody>
      </p:sp>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Tree>
    <p:extLst>
      <p:ext uri="{BB962C8B-B14F-4D97-AF65-F5344CB8AC3E}">
        <p14:creationId xmlns:p14="http://schemas.microsoft.com/office/powerpoint/2010/main" val="1958883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Patientenaufklärung und -information</a:t>
            </a:r>
          </a:p>
          <a:p>
            <a:r>
              <a:rPr sz="1400"/>
              <a:t>Kapitel 5.2: Diagnosemitteilung</a:t>
            </a:r>
          </a:p>
        </p:txBody>
      </p:sp>
      <p:graphicFrame>
        <p:nvGraphicFramePr>
          <p:cNvPr id="3" name="Table 2"/>
          <p:cNvGraphicFramePr>
            <a:graphicFrameLocks noGrp="1"/>
          </p:cNvGraphicFramePr>
          <p:nvPr/>
        </p:nvGraphicFramePr>
        <p:xfrm>
          <a:off x="360000" y="1890000"/>
          <a:ext cx="11520000" cy="108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4.6</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Im ärztlichen Gespräch sollen die individuellen Präferenzen, Bedürfnisse, Sorgen und Ängste der Patientin eruiert und berücksichtigt werden. Wenn eine Patientin dafür mehrere Gespräche benötigt, soll das Angebot zu weiteren Gesprächen bestehen.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032-035OL-6.1-4.6-2024G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Patientenaufklärung und -information</a:t>
            </a:r>
          </a:p>
          <a:p>
            <a:r>
              <a:rPr sz="1400"/>
              <a:t>Kapitel 5.2: Diagnosemitteilung</a:t>
            </a:r>
          </a:p>
        </p:txBody>
      </p:sp>
      <p:graphicFrame>
        <p:nvGraphicFramePr>
          <p:cNvPr id="3" name="Table 2"/>
          <p:cNvGraphicFramePr>
            <a:graphicFrameLocks noGrp="1"/>
          </p:cNvGraphicFramePr>
          <p:nvPr/>
        </p:nvGraphicFramePr>
        <p:xfrm>
          <a:off x="360000" y="1890000"/>
          <a:ext cx="11520000" cy="108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4.7</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Der Patientin sollte eine psychosoziale und psychoonkologische Unterstützung bei psychischen, sexuellen oder partnerschaftlichen Problemen angeboten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032-035OL-6.1-4.7-2024G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Patientenaufklärung und -information</a:t>
            </a:r>
          </a:p>
          <a:p>
            <a:r>
              <a:rPr sz="1400"/>
              <a:t>Kapitel 5.2: Diagnosemitteilung</a:t>
            </a:r>
          </a:p>
        </p:txBody>
      </p:sp>
      <p:graphicFrame>
        <p:nvGraphicFramePr>
          <p:cNvPr id="3" name="Table 2"/>
          <p:cNvGraphicFramePr>
            <a:graphicFrameLocks noGrp="1"/>
          </p:cNvGraphicFramePr>
          <p:nvPr/>
        </p:nvGraphicFramePr>
        <p:xfrm>
          <a:off x="360000" y="1890000"/>
          <a:ext cx="11520000" cy="108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4.8</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Patientin soll auf die Möglichkeit, Selbsthilfegruppen zu kontaktieren, hingewiesen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032-035OL-6.1-4.8-2024G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Patientenaufklärung und -information</a:t>
            </a:r>
          </a:p>
          <a:p>
            <a:r>
              <a:rPr sz="1400"/>
              <a:t>Kapitel 5.2: Diagnosemitteilung</a:t>
            </a:r>
          </a:p>
        </p:txBody>
      </p:sp>
      <p:graphicFrame>
        <p:nvGraphicFramePr>
          <p:cNvPr id="3" name="Table 2"/>
          <p:cNvGraphicFramePr>
            <a:graphicFrameLocks noGrp="1"/>
          </p:cNvGraphicFramePr>
          <p:nvPr/>
        </p:nvGraphicFramePr>
        <p:xfrm>
          <a:off x="360000" y="1890000"/>
          <a:ext cx="11520000" cy="108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4.9</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Patientin soll auf die Patientinnen-Leitlinie zur Diagnostik, Therapie und Nachsorge der Patientin mit Eierstockkrebs hingewiesen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032-035OL-6.1-4.9-2024G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Genetik, Prävention und Risikofaktoren</a:t>
            </a:r>
          </a:p>
          <a:p>
            <a:r>
              <a:rPr sz="1400"/>
              <a:t>Kapitel 6.1: Genetik</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5.1</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Patientinnen mit der Diagnose eines Ovarialkarzinoms sollen über das Risiko einer hereditären Erkrankung aufgeklärt und eine genetische Testung angeboten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[Harter, P. 2017]</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032-035OL-6.1-5.1-2024G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Kriterien zur Durchführung einer HNPCC-Analyse bei einer Indexperson der Familie.</a:t>
            </a:r>
          </a:p>
        </p:txBody>
      </p:sp>
      <p:graphicFrame>
        <p:nvGraphicFramePr>
          <p:cNvPr id="3" name="Table 2"/>
          <p:cNvGraphicFramePr>
            <a:graphicFrameLocks noGrp="1"/>
          </p:cNvGraphicFramePr>
          <p:nvPr/>
        </p:nvGraphicFramePr>
        <p:xfrm>
          <a:off x="360000" y="1890000"/>
          <a:ext cx="11472000" cy="100"/>
        </p:xfrm>
        <a:graphic>
          <a:graphicData uri="http://schemas.openxmlformats.org/drawingml/2006/table">
            <a:tbl>
              <a:tblPr firstRow="1" bandRow="1">
                <a:tableStyleId>{5C22544A-7EE6-4342-B048-85BDC9FD1C3A}</a:tableStyleId>
              </a:tblPr>
              <a:tblGrid>
                <a:gridCol w="11472000">
                  <a:extLst>
                    <a:ext uri="{9D8B030D-6E8A-4147-A177-3AD203B41FA5}">
                      <a16:colId xmlns:a16="http://schemas.microsoft.com/office/drawing/2014/main" val="20000"/>
                    </a:ext>
                  </a:extLst>
                </a:gridCol>
              </a:tblGrid>
              <a:tr h="0">
                <a:tc>
                  <a:txBody>
                    <a:bodyPr/>
                    <a:lstStyle/>
                    <a:p>
                      <a:pPr algn="l">
                        <a:spcAft>
                          <a:spcPts val="500"/>
                        </a:spcAft>
                        <a:defRPr sz="900" b="0">
                          <a:solidFill>
                            <a:srgbClr val="000000"/>
                          </a:solidFill>
                          <a:latin typeface="Lucida Sans"/>
                        </a:defRPr>
                      </a:pPr>
                      <a:r>
                        <a:rPr sz="1000" b="1" i="0" u="none"/>
                        <a:t>Amsterdam-II-Kriterien</a:t>
                      </a:r>
                    </a:p>
                    <a:p>
                      <a:pPr algn="l">
                        <a:spcAft>
                          <a:spcPts val="500"/>
                        </a:spcAft>
                      </a:pPr>
                      <a:r>
                        <a:rPr sz="1000" b="0" i="0" u="none"/>
                        <a:t>Mindestens drei Familienangehörige mit histologisch gesichertem kolorektalen Karzinom oder einem Karzinom des Endometriums, Dünndarms oder Urothels (ableitende Harnwege/Nierenbecken) und</a:t>
                      </a:r>
                    </a:p>
                    <a:p>
                      <a:pPr algn="l">
                        <a:spcAft>
                          <a:spcPts val="500"/>
                        </a:spcAft>
                      </a:pPr>
                      <a:r>
                        <a:rPr sz="1000" b="0" i="0" u="none"/>
                        <a:t>ein Angehöriger ist mit den beiden anderen erstgradig verwandt,</a:t>
                      </a:r>
                    </a:p>
                    <a:p>
                      <a:pPr algn="l">
                        <a:spcAft>
                          <a:spcPts val="500"/>
                        </a:spcAft>
                      </a:pPr>
                      <a:r>
                        <a:rPr sz="1000" b="0" i="0" u="none"/>
                        <a:t>FAP (familiäre adenomatöse Polyposis) ist ausgeschlossen,</a:t>
                      </a:r>
                    </a:p>
                    <a:p>
                      <a:pPr algn="l">
                        <a:spcAft>
                          <a:spcPts val="500"/>
                        </a:spcAft>
                      </a:pPr>
                      <a:r>
                        <a:rPr sz="1000" b="0" i="0" u="none"/>
                        <a:t>wenigstens zwei aufeinanderfolgende Generationen sind betroffen,</a:t>
                      </a:r>
                    </a:p>
                    <a:p>
                      <a:pPr algn="l">
                        <a:spcAft>
                          <a:spcPts val="500"/>
                        </a:spcAft>
                      </a:pPr>
                      <a:r>
                        <a:rPr sz="1000" b="0" i="0" u="none"/>
                        <a:t>bei mindestens einem Patienten Diagnosestellung vor dem 50. Lebensjahr.</a:t>
                      </a:r>
                    </a:p>
                    <a:p>
                      <a:pPr algn="l">
                        <a:spcAft>
                          <a:spcPts val="500"/>
                        </a:spcAft>
                      </a:pPr>
                      <a:r>
                        <a:rPr sz="1000" b="1" i="0" u="none"/>
                        <a:t>Modifizierte Bethesda-Kriterien</a:t>
                      </a:r>
                    </a:p>
                    <a:p>
                      <a:pPr algn="l">
                        <a:spcAft>
                          <a:spcPts val="500"/>
                        </a:spcAft>
                      </a:pPr>
                      <a:r>
                        <a:rPr sz="1000" b="0" i="0" u="none"/>
                        <a:t>Kolorektales Karzinom, das bei einem Patienten diagnostiziert wurde, der jünger als 50 Jahre ist.</a:t>
                      </a:r>
                    </a:p>
                    <a:p>
                      <a:pPr algn="l">
                        <a:spcAft>
                          <a:spcPts val="500"/>
                        </a:spcAft>
                      </a:pPr>
                      <a:r>
                        <a:rPr sz="1000" b="0" i="0" u="none"/>
                        <a:t>Auftreten von synchronen oder metachronen kolorektalen oder anderen HNPCC-assoziierten Tumoren (Kolorektum, Endometrium, Magen, Ovar, Pankreas, Ureter und Nierenbecken, Gallengang, Gehirn [üblicherweise Glioblastome wie beim Turcot-Syndrom], Talgdrüsenadenome und Keratoakanthome [beim Muir-Torre-Syndrom) und Dünndarm), unabhängig vom Alter.</a:t>
                      </a:r>
                    </a:p>
                    <a:p>
                      <a:pPr algn="l">
                        <a:spcAft>
                          <a:spcPts val="500"/>
                        </a:spcAft>
                      </a:pPr>
                      <a:r>
                        <a:rPr sz="1000" b="0" i="0" u="none"/>
                        <a:t>Kolorektales Karzinom mit MSI-H-typischer Morphologie (Auftreten einer intratumoralen lymphozytären Infiltration, „Crohn-like lesions“, muzinöse/siegelringzellige Differenzierung oder medulläres Wachstumsmuster, diagnostiziert bei einem Patienten jünger als 60 Jahre).</a:t>
                      </a:r>
                    </a:p>
                    <a:p>
                      <a:pPr algn="l">
                        <a:spcAft>
                          <a:spcPts val="500"/>
                        </a:spcAft>
                      </a:pPr>
                      <a:r>
                        <a:rPr sz="1000" b="0" i="0" u="none"/>
                        <a:t>Patient mit kolorektalem Karzinom und mindestens einem erstgradig Verwandten mit einem HNPCC-assoziierten Tumor, mit mindestens einem Tumor, der im Alter unter 50 Jahren diagnostiziert wurde.</a:t>
                      </a:r>
                    </a:p>
                    <a:p>
                      <a:pPr algn="l">
                        <a:spcAft>
                          <a:spcPts val="500"/>
                        </a:spcAft>
                      </a:pPr>
                      <a:r>
                        <a:rPr sz="1000" b="0" i="0" u="none"/>
                        <a:t>Patient mit kolorektalem Karzinom und mindestens zwei erst- oder zweitgradig Verwandten mit HNPCC-assoziierten Tumoren unabhängig vom Erkrankungsalter.</a:t>
                      </a:r>
                    </a:p>
                    <a:p>
                      <a:pPr algn="l">
                        <a:spcAft>
                          <a:spcPts val="500"/>
                        </a:spcAft>
                      </a:pPr>
                      <a:r>
                        <a:rPr sz="1000" b="0" i="0" u="none"/>
                        <a:t> Quelle: </a:t>
                      </a:r>
                      <a:r>
                        <a:rPr sz="1000">
                          <a:solidFill>
                            <a:srgbClr val="F7BF66"/>
                          </a:solidFill>
                        </a:rPr>
                        <a:t>[Kast, K.,Arnold, N. 2012]</a:t>
                      </a:r>
                    </a:p>
                  </a:txBody>
                  <a:tcPr>
                    <a:solidFill>
                      <a:srgbClr val="F7BF66"/>
                    </a:solidFill>
                  </a:tcPr>
                </a:tc>
                <a:extLst>
                  <a:ext uri="{0D108BD9-81ED-4DB2-BD59-A6C34878D82A}">
                    <a16:rowId xmlns:a16="http://schemas.microsoft.com/office/drawing/2014/main" val="10000"/>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Genetik, Prävention und Risikofaktoren</a:t>
            </a:r>
          </a:p>
          <a:p>
            <a:r>
              <a:rPr sz="1400"/>
              <a:t>Kapitel 6.3: Prävention</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5.2</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bilaterale Salpingo-Oophorektomie ist die effektivste Methode zur Senkung des Erkrankungsrisikos und der Mortalität bei hereditärem Ovarialkarzinom.</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[Scottish Intercollegiate Guidelines Network 2003]</a:t>
                      </a:r>
                      <a:r>
                        <a:rPr sz="1000"/>
                        <a:t>, </a:t>
                      </a:r>
                      <a:r>
                        <a:rPr sz="1000">
                          <a:solidFill>
                            <a:srgbClr val="F7BF66"/>
                          </a:solidFill>
                          <a:hlinkClick r:id="rId3"/>
                        </a:rPr>
                        <a:t>[The Australian Cancer Network and National Breast Cancer Centre 2004]</a:t>
                      </a:r>
                      <a:r>
                        <a:rPr sz="1000"/>
                        <a:t>, </a:t>
                      </a:r>
                      <a:r>
                        <a:rPr sz="1000">
                          <a:solidFill>
                            <a:srgbClr val="F7BF66"/>
                          </a:solidFill>
                          <a:hlinkClick r:id="rId4"/>
                        </a:rPr>
                        <a:t>[Moller, P. 2001]</a:t>
                      </a:r>
                      <a:r>
                        <a:rPr sz="1000"/>
                        <a:t>, </a:t>
                      </a:r>
                      <a:r>
                        <a:rPr sz="1000">
                          <a:solidFill>
                            <a:srgbClr val="F7BF66"/>
                          </a:solidFill>
                          <a:hlinkClick r:id="rId5"/>
                        </a:rPr>
                        <a:t>[Antoniou, A. 2003]</a:t>
                      </a:r>
                      <a:r>
                        <a:rPr sz="1000"/>
                        <a:t>, </a:t>
                      </a:r>
                      <a:r>
                        <a:rPr sz="1000">
                          <a:solidFill>
                            <a:srgbClr val="F7BF66"/>
                          </a:solidFill>
                          <a:hlinkClick r:id="rId6"/>
                        </a:rPr>
                        <a:t>[Bonadona, V. 2011]</a:t>
                      </a:r>
                      <a:r>
                        <a:rPr sz="1000"/>
                        <a:t>, </a:t>
                      </a:r>
                      <a:r>
                        <a:rPr sz="1000">
                          <a:solidFill>
                            <a:srgbClr val="F7BF66"/>
                          </a:solidFill>
                          <a:hlinkClick r:id="rId7"/>
                        </a:rPr>
                        <a:t>[Chen, S. 2006]</a:t>
                      </a:r>
                      <a:r>
                        <a:rPr sz="1000"/>
                        <a:t>, </a:t>
                      </a:r>
                      <a:r>
                        <a:rPr sz="1000">
                          <a:solidFill>
                            <a:srgbClr val="F7BF66"/>
                          </a:solidFill>
                          <a:hlinkClick r:id="rId8"/>
                        </a:rPr>
                        <a:t>[Tinelli, A. 2010]</a:t>
                      </a:r>
                      <a:r>
                        <a:rPr sz="1000"/>
                        <a:t>, </a:t>
                      </a:r>
                      <a:r>
                        <a:rPr sz="1000">
                          <a:solidFill>
                            <a:srgbClr val="F7BF66"/>
                          </a:solidFill>
                          <a:hlinkClick r:id="rId9"/>
                        </a:rPr>
                        <a:t>[Dreyer, G. 2012]</a:t>
                      </a:r>
                      <a:r>
                        <a:rPr sz="1000"/>
                        <a:t>, </a:t>
                      </a:r>
                      <a:r>
                        <a:rPr sz="1000">
                          <a:solidFill>
                            <a:srgbClr val="F7BF66"/>
                          </a:solidFill>
                          <a:hlinkClick r:id="rId10"/>
                        </a:rPr>
                        <a:t>[Rebbeck, T. R. 2002]</a:t>
                      </a:r>
                      <a:r>
                        <a:rPr sz="1000"/>
                        <a:t>, </a:t>
                      </a:r>
                      <a:r>
                        <a:rPr sz="1000">
                          <a:solidFill>
                            <a:srgbClr val="F7BF66"/>
                          </a:solidFill>
                          <a:hlinkClick r:id="rId11"/>
                        </a:rPr>
                        <a:t>[Kauff, N. D. 2002]</a:t>
                      </a:r>
                      <a:r>
                        <a:rPr sz="1000"/>
                        <a:t>, </a:t>
                      </a:r>
                      <a:r>
                        <a:rPr sz="1000">
                          <a:solidFill>
                            <a:srgbClr val="F7BF66"/>
                          </a:solidFill>
                          <a:hlinkClick r:id="rId12"/>
                        </a:rPr>
                        <a:t>[Haber, D. 2002]</a:t>
                      </a:r>
                      <a:r>
                        <a:rPr sz="1000"/>
                        <a:t>, </a:t>
                      </a:r>
                      <a:r>
                        <a:rPr sz="1000">
                          <a:solidFill>
                            <a:srgbClr val="F7BF66"/>
                          </a:solidFill>
                          <a:hlinkClick r:id="rId13"/>
                        </a:rPr>
                        <a:t>[Finch, A. 2006]</a:t>
                      </a:r>
                      <a:r>
                        <a:rPr sz="1000"/>
                        <a:t>, </a:t>
                      </a:r>
                      <a:r>
                        <a:rPr sz="1000">
                          <a:solidFill>
                            <a:srgbClr val="F7BF66"/>
                          </a:solidFill>
                          <a:hlinkClick r:id="rId14"/>
                        </a:rPr>
                        <a:t>[Rebbeck, T. R. 2005]</a:t>
                      </a:r>
                      <a:r>
                        <a:rPr sz="1000"/>
                        <a:t>, </a:t>
                      </a:r>
                      <a:r>
                        <a:rPr sz="1000">
                          <a:solidFill>
                            <a:srgbClr val="F7BF66"/>
                          </a:solidFill>
                          <a:hlinkClick r:id="rId15"/>
                        </a:rPr>
                        <a:t>[Madalinska, J. B. 2006]</a:t>
                      </a:r>
                      <a:r>
                        <a:rPr sz="1000"/>
                        <a:t>, </a:t>
                      </a:r>
                      <a:r>
                        <a:rPr sz="1000">
                          <a:solidFill>
                            <a:srgbClr val="F7BF66"/>
                          </a:solidFill>
                          <a:hlinkClick r:id="rId16"/>
                        </a:rPr>
                        <a:t>[Parker, W. H. 2009]</a:t>
                      </a:r>
                      <a:r>
                        <a:rPr sz="1000"/>
                        <a:t>, </a:t>
                      </a:r>
                      <a:r>
                        <a:rPr sz="1000">
                          <a:solidFill>
                            <a:srgbClr val="F7BF66"/>
                          </a:solidFill>
                          <a:hlinkClick r:id="rId17"/>
                        </a:rPr>
                        <a:t>[Madalinska, J. B. 2005]</a:t>
                      </a:r>
                      <a:r>
                        <a:rPr sz="1000"/>
                        <a:t>, </a:t>
                      </a:r>
                      <a:r>
                        <a:rPr sz="1000">
                          <a:solidFill>
                            <a:srgbClr val="F7BF66"/>
                          </a:solidFill>
                          <a:hlinkClick r:id="rId18"/>
                        </a:rPr>
                        <a:t>[Wagner, T. M. 2000]</a:t>
                      </a:r>
                      <a:r>
                        <a:rPr sz="1000"/>
                        <a:t>, </a:t>
                      </a:r>
                      <a:r>
                        <a:rPr sz="1000">
                          <a:solidFill>
                            <a:srgbClr val="F7BF66"/>
                          </a:solidFill>
                          <a:hlinkClick r:id="rId19"/>
                        </a:rPr>
                        <a:t>[Hallowell, N. 2000]</a:t>
                      </a:r>
                      <a:r>
                        <a:rPr sz="1000"/>
                        <a:t>, </a:t>
                      </a:r>
                      <a:r>
                        <a:rPr sz="1000">
                          <a:solidFill>
                            <a:srgbClr val="F7BF66"/>
                          </a:solidFill>
                          <a:hlinkClick r:id="rId20"/>
                        </a:rPr>
                        <a:t>[Fry, A. 2001]</a:t>
                      </a:r>
                      <a:r>
                        <a:rPr sz="1000"/>
                        <a:t>, </a:t>
                      </a:r>
                      <a:r>
                        <a:rPr sz="1000">
                          <a:solidFill>
                            <a:srgbClr val="F7BF66"/>
                          </a:solidFill>
                          <a:hlinkClick r:id="rId21"/>
                        </a:rPr>
                        <a:t>[Finch, A. P. 2014]</a:t>
                      </a:r>
                      <a:r>
                        <a:rPr sz="1000"/>
                        <a:t>, </a:t>
                      </a:r>
                      <a:r>
                        <a:rPr sz="1000">
                          <a:solidFill>
                            <a:srgbClr val="F7BF66"/>
                          </a:solidFill>
                          <a:hlinkClick r:id="rId22"/>
                        </a:rPr>
                        <a:t>[Marchetti, C. 2014]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032-035OL-6.1-5.2-2024G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3" action="ppaction://hlinksldjump"/>
              </a:rPr>
              <a:t>Inhaltsverzeichnis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Genetik, Prävention und Risikofaktoren</a:t>
            </a:r>
          </a:p>
          <a:p>
            <a:r>
              <a:rPr sz="1400"/>
              <a:t>Kapitel 6.3: Prävention</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5.3</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Frauen mit nachgewiesener deletärer Keimbahnmutation in einem der Hochrisiko-Gene sollten über die Möglichkeit einer prophylaktischen bilateralen Salpingo-Oophorektomie beraten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 - &lt;p&gt;für BRCA1/2&lt;/p&gt;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[Scottish Intercollegiate Guidelines Network 2003]</a:t>
                      </a:r>
                      <a:r>
                        <a:rPr sz="1000"/>
                        <a:t>, </a:t>
                      </a:r>
                      <a:r>
                        <a:rPr sz="1000">
                          <a:solidFill>
                            <a:srgbClr val="F7BF66"/>
                          </a:solidFill>
                          <a:hlinkClick r:id="rId3"/>
                        </a:rPr>
                        <a:t>[The Australian Cancer Network and National Breast Cancer Centre 2004]</a:t>
                      </a:r>
                      <a:r>
                        <a:rPr sz="1000"/>
                        <a:t>, </a:t>
                      </a:r>
                      <a:r>
                        <a:rPr sz="1000">
                          <a:solidFill>
                            <a:srgbClr val="F7BF66"/>
                          </a:solidFill>
                          <a:hlinkClick r:id="rId4"/>
                        </a:rPr>
                        <a:t>[Moller, P. 2001]</a:t>
                      </a:r>
                      <a:r>
                        <a:rPr sz="1000"/>
                        <a:t>, </a:t>
                      </a:r>
                      <a:r>
                        <a:rPr sz="1000">
                          <a:solidFill>
                            <a:srgbClr val="F7BF66"/>
                          </a:solidFill>
                          <a:hlinkClick r:id="rId5"/>
                        </a:rPr>
                        <a:t>[Antoniou, A. 2003]</a:t>
                      </a:r>
                      <a:r>
                        <a:rPr sz="1000"/>
                        <a:t>, </a:t>
                      </a:r>
                      <a:r>
                        <a:rPr sz="1000">
                          <a:solidFill>
                            <a:srgbClr val="F7BF66"/>
                          </a:solidFill>
                          <a:hlinkClick r:id="rId6"/>
                        </a:rPr>
                        <a:t>[Bonadona, V. 2011]</a:t>
                      </a:r>
                      <a:r>
                        <a:rPr sz="1000"/>
                        <a:t>, </a:t>
                      </a:r>
                      <a:r>
                        <a:rPr sz="1000">
                          <a:solidFill>
                            <a:srgbClr val="F7BF66"/>
                          </a:solidFill>
                          <a:hlinkClick r:id="rId7"/>
                        </a:rPr>
                        <a:t>[Chen, S. 2006]</a:t>
                      </a:r>
                      <a:r>
                        <a:rPr sz="1000"/>
                        <a:t>, </a:t>
                      </a:r>
                      <a:r>
                        <a:rPr sz="1000">
                          <a:solidFill>
                            <a:srgbClr val="F7BF66"/>
                          </a:solidFill>
                          <a:hlinkClick r:id="rId8"/>
                        </a:rPr>
                        <a:t>[Tinelli, A. 2010]</a:t>
                      </a:r>
                      <a:r>
                        <a:rPr sz="1000"/>
                        <a:t>, </a:t>
                      </a:r>
                      <a:r>
                        <a:rPr sz="1000">
                          <a:solidFill>
                            <a:srgbClr val="F7BF66"/>
                          </a:solidFill>
                          <a:hlinkClick r:id="rId9"/>
                        </a:rPr>
                        <a:t>[Dreyer, G. 2012]</a:t>
                      </a:r>
                      <a:r>
                        <a:rPr sz="1000"/>
                        <a:t>, </a:t>
                      </a:r>
                      <a:r>
                        <a:rPr sz="1000">
                          <a:solidFill>
                            <a:srgbClr val="F7BF66"/>
                          </a:solidFill>
                          <a:hlinkClick r:id="rId10"/>
                        </a:rPr>
                        <a:t>[Rebbeck, T. R. 2002]</a:t>
                      </a:r>
                      <a:r>
                        <a:rPr sz="1000"/>
                        <a:t>, </a:t>
                      </a:r>
                      <a:r>
                        <a:rPr sz="1000">
                          <a:solidFill>
                            <a:srgbClr val="F7BF66"/>
                          </a:solidFill>
                          <a:hlinkClick r:id="rId11"/>
                        </a:rPr>
                        <a:t>[Haber, D. 2002]</a:t>
                      </a:r>
                      <a:r>
                        <a:rPr sz="1000"/>
                        <a:t>, </a:t>
                      </a:r>
                      <a:r>
                        <a:rPr sz="1000">
                          <a:solidFill>
                            <a:srgbClr val="F7BF66"/>
                          </a:solidFill>
                          <a:hlinkClick r:id="rId12"/>
                        </a:rPr>
                        <a:t>[Finch, A. 2006]</a:t>
                      </a:r>
                      <a:r>
                        <a:rPr sz="1000"/>
                        <a:t>, </a:t>
                      </a:r>
                      <a:r>
                        <a:rPr sz="1000">
                          <a:solidFill>
                            <a:srgbClr val="F7BF66"/>
                          </a:solidFill>
                          <a:hlinkClick r:id="rId13"/>
                        </a:rPr>
                        <a:t>[Rebbeck, T. R. 2005]</a:t>
                      </a:r>
                      <a:r>
                        <a:rPr sz="1000"/>
                        <a:t>, </a:t>
                      </a:r>
                      <a:r>
                        <a:rPr sz="1000">
                          <a:solidFill>
                            <a:srgbClr val="F7BF66"/>
                          </a:solidFill>
                          <a:hlinkClick r:id="rId14"/>
                        </a:rPr>
                        <a:t>[Madalinska, J. B. 2006]</a:t>
                      </a:r>
                      <a:r>
                        <a:rPr sz="1000"/>
                        <a:t>, </a:t>
                      </a:r>
                      <a:r>
                        <a:rPr sz="1000">
                          <a:solidFill>
                            <a:srgbClr val="F7BF66"/>
                          </a:solidFill>
                          <a:hlinkClick r:id="rId15"/>
                        </a:rPr>
                        <a:t>[Hallowell, N. 2000]</a:t>
                      </a:r>
                      <a:r>
                        <a:rPr sz="1000"/>
                        <a:t>, </a:t>
                      </a:r>
                      <a:r>
                        <a:rPr sz="1000">
                          <a:solidFill>
                            <a:srgbClr val="F7BF66"/>
                          </a:solidFill>
                          <a:hlinkClick r:id="rId16"/>
                        </a:rPr>
                        <a:t>[Fry, A. 2001]</a:t>
                      </a:r>
                      <a:r>
                        <a:rPr sz="1000"/>
                        <a:t>, </a:t>
                      </a:r>
                      <a:r>
                        <a:rPr sz="1000">
                          <a:solidFill>
                            <a:srgbClr val="F7BF66"/>
                          </a:solidFill>
                          <a:hlinkClick r:id="rId17"/>
                        </a:rPr>
                        <a:t>[Finch, A. P. 2014]</a:t>
                      </a:r>
                      <a:r>
                        <a:rPr sz="1000"/>
                        <a:t>, </a:t>
                      </a:r>
                      <a:r>
                        <a:rPr sz="1000">
                          <a:solidFill>
                            <a:srgbClr val="F7BF66"/>
                          </a:solidFill>
                          <a:hlinkClick r:id="rId18"/>
                        </a:rPr>
                        <a:t>[Marchetti, C. 2014]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032-035OL-6.1-5.3-2024M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9" action="ppaction://hlinksldjump"/>
              </a:rPr>
              <a:t>Inhaltsverzeichnis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Immunhistochemische Phänotypen der häufigsten histomorphologischen Typen der Ovarialkarzinome</a:t>
            </a:r>
          </a:p>
        </p:txBody>
      </p:sp>
      <p:graphicFrame>
        <p:nvGraphicFramePr>
          <p:cNvPr id="3" name="Table 2"/>
          <p:cNvGraphicFramePr>
            <a:graphicFrameLocks noGrp="1"/>
          </p:cNvGraphicFramePr>
          <p:nvPr/>
        </p:nvGraphicFramePr>
        <p:xfrm>
          <a:off x="360000" y="1890000"/>
          <a:ext cx="11472000" cy="100"/>
        </p:xfrm>
        <a:graphic>
          <a:graphicData uri="http://schemas.openxmlformats.org/drawingml/2006/table">
            <a:tbl>
              <a:tblPr firstRow="1" bandRow="1">
                <a:tableStyleId>{5C22544A-7EE6-4342-B048-85BDC9FD1C3A}</a:tableStyleId>
              </a:tblPr>
              <a:tblGrid>
                <a:gridCol w="1912000">
                  <a:extLst>
                    <a:ext uri="{9D8B030D-6E8A-4147-A177-3AD203B41FA5}">
                      <a16:colId xmlns:a16="http://schemas.microsoft.com/office/drawing/2014/main" val="20000"/>
                    </a:ext>
                  </a:extLst>
                </a:gridCol>
                <a:gridCol w="1912000">
                  <a:extLst>
                    <a:ext uri="{9D8B030D-6E8A-4147-A177-3AD203B41FA5}">
                      <a16:colId xmlns:a16="http://schemas.microsoft.com/office/drawing/2014/main" val="20001"/>
                    </a:ext>
                  </a:extLst>
                </a:gridCol>
                <a:gridCol w="1912000">
                  <a:extLst>
                    <a:ext uri="{9D8B030D-6E8A-4147-A177-3AD203B41FA5}">
                      <a16:colId xmlns:a16="http://schemas.microsoft.com/office/drawing/2014/main" val="20002"/>
                    </a:ext>
                  </a:extLst>
                </a:gridCol>
                <a:gridCol w="1912000">
                  <a:extLst>
                    <a:ext uri="{9D8B030D-6E8A-4147-A177-3AD203B41FA5}">
                      <a16:colId xmlns:a16="http://schemas.microsoft.com/office/drawing/2014/main" val="20003"/>
                    </a:ext>
                  </a:extLst>
                </a:gridCol>
                <a:gridCol w="1912000">
                  <a:extLst>
                    <a:ext uri="{9D8B030D-6E8A-4147-A177-3AD203B41FA5}">
                      <a16:colId xmlns:a16="http://schemas.microsoft.com/office/drawing/2014/main" val="20004"/>
                    </a:ext>
                  </a:extLst>
                </a:gridCol>
                <a:gridCol w="1912000">
                  <a:extLst>
                    <a:ext uri="{9D8B030D-6E8A-4147-A177-3AD203B41FA5}">
                      <a16:colId xmlns:a16="http://schemas.microsoft.com/office/drawing/2014/main" val="20005"/>
                    </a:ext>
                  </a:extLst>
                </a:gridCol>
              </a:tblGrid>
              <a:tr h="0">
                <a:tc>
                  <a:txBody>
                    <a:bodyPr/>
                    <a:lstStyle/>
                    <a:p>
                      <a:pPr>
                        <a:defRPr sz="900" b="0">
                          <a:solidFill>
                            <a:srgbClr val="000000"/>
                          </a:solidFill>
                          <a:latin typeface="Lucida Sans"/>
                        </a:defRPr>
                      </a:pPr>
                      <a:endParaRPr/>
                    </a:p>
                  </a:txBody>
                  <a:tcPr anchor="ct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PAX8</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WT1</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P53 abnormal</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Napsin A</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PR </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1" i="0" u="none">
                          <a:solidFill>
                            <a:srgbClr val="000000"/>
                          </a:solidFill>
                        </a:rPr>
                        <a:t>HGSC</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95%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97%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94-98%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37-42% </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1" i="0" u="none">
                          <a:solidFill>
                            <a:srgbClr val="000000"/>
                          </a:solidFill>
                        </a:rPr>
                        <a:t>LGSC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87-100%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98-100%</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0%</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0%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59-60%</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1" i="0" u="none">
                          <a:solidFill>
                            <a:srgbClr val="000000"/>
                          </a:solidFill>
                        </a:rPr>
                        <a:t>EC</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82%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10-14%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14-15%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3-8%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81-85% </a:t>
                      </a:r>
                    </a:p>
                  </a:txBody>
                  <a:tcP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1" i="0" u="none">
                          <a:solidFill>
                            <a:srgbClr val="000000"/>
                          </a:solidFill>
                        </a:rPr>
                        <a:t>CCC</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95%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11-12%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92%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5-7% </a:t>
                      </a:r>
                    </a:p>
                  </a:txBody>
                  <a:tcPr>
                    <a:solidFill>
                      <a:srgbClr val="FCEACC"/>
                    </a:solidFill>
                  </a:tcPr>
                </a:tc>
                <a:extLst>
                  <a:ext uri="{0D108BD9-81ED-4DB2-BD59-A6C34878D82A}">
                    <a16:rowId xmlns:a16="http://schemas.microsoft.com/office/drawing/2014/main" val="10004"/>
                  </a:ext>
                </a:extLst>
              </a:tr>
              <a:tr h="0">
                <a:tc>
                  <a:txBody>
                    <a:bodyPr/>
                    <a:lstStyle/>
                    <a:p>
                      <a:pPr algn="l">
                        <a:spcAft>
                          <a:spcPts val="500"/>
                        </a:spcAft>
                        <a:defRPr sz="900" b="0">
                          <a:solidFill>
                            <a:srgbClr val="000000"/>
                          </a:solidFill>
                          <a:latin typeface="Lucida Sans"/>
                        </a:defRPr>
                      </a:pPr>
                      <a:r>
                        <a:rPr sz="1000" b="1" i="0" u="none">
                          <a:solidFill>
                            <a:srgbClr val="000000"/>
                          </a:solidFill>
                        </a:rPr>
                        <a:t>MC</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39-47%</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0-1%</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61-66%</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0-3%</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0-4%</a:t>
                      </a:r>
                    </a:p>
                  </a:txBody>
                  <a:tcPr>
                    <a:solidFill>
                      <a:srgbClr val="FCEACC"/>
                    </a:solidFill>
                  </a:tcPr>
                </a:tc>
                <a:extLst>
                  <a:ext uri="{0D108BD9-81ED-4DB2-BD59-A6C34878D82A}">
                    <a16:rowId xmlns:a16="http://schemas.microsoft.com/office/drawing/2014/main" val="10005"/>
                  </a:ext>
                </a:extLst>
              </a:tr>
              <a:tr h="0">
                <a:tc>
                  <a:txBody>
                    <a:bodyPr/>
                    <a:lstStyle/>
                    <a:p>
                      <a:pPr algn="l">
                        <a:spcAft>
                          <a:spcPts val="500"/>
                        </a:spcAft>
                        <a:defRPr sz="900" b="0">
                          <a:solidFill>
                            <a:srgbClr val="000000"/>
                          </a:solidFill>
                          <a:latin typeface="Lucida Sans"/>
                        </a:defRPr>
                      </a:pPr>
                      <a:r>
                        <a:rPr sz="1000" b="0" i="0" u="none">
                          <a:solidFill>
                            <a:srgbClr val="000000"/>
                          </a:solidFill>
                        </a:rPr>
                        <a:t>Abkürzungen: HGSC, high-grade serous carcinoma; LGSC, low-grade serous carcinoma; EC, endometrioid carcinoma; CCC, clear cell carcinoma; MC mucinous carcinoma.</a:t>
                      </a:r>
                    </a:p>
                    <a:p>
                      <a:pPr algn="l">
                        <a:spcAft>
                          <a:spcPts val="500"/>
                        </a:spcAft>
                      </a:pPr>
                      <a:r>
                        <a:rPr sz="1000" b="0" i="0" u="none">
                          <a:solidFill>
                            <a:srgbClr val="000000"/>
                          </a:solidFill>
                        </a:rPr>
                        <a:t>Quellen: </a:t>
                      </a:r>
                      <a:r>
                        <a:rPr sz="1000">
                          <a:solidFill>
                            <a:srgbClr val="F7BF66"/>
                          </a:solidFill>
                          <a:hlinkClick r:id="rId2" action="ppaction://hlinksldjump"/>
                        </a:rPr>
                        <a:t>[null 2020]</a:t>
                      </a:r>
                      <a:r>
                        <a:rPr sz="1000">
                          <a:solidFill>
                            <a:srgbClr val="F7BF66"/>
                          </a:solidFill>
                          <a:hlinkClick r:id="rId3"/>
                        </a:rPr>
                        <a:t>[Kobel, M.,Rahimi, K.,Rambau, P. F.,Naugler, C.,Le Page, C.,Meunier, L.,de Ladurantaye, M.,Lee, S.,Leung, S.,Goode, E. L.,Ramus, S. J.,Carlson, J. W.,Li, X.,Ewanowich, C. A.,Kelemen, L. E.,Vanderhyden, B.,Provencher, D.,Huntsman, D.,Lee, C. H.,Gilks, C. B.,Mes Masson, A. M. 2016]</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6"/>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Algorithmus zur Diagnose der histologischen Typen mit immunhistochemischen Zusatzuntersuchungen</a:t>
            </a:r>
          </a:p>
        </p:txBody>
      </p:sp>
      <p:pic>
        <p:nvPicPr>
          <p:cNvPr id="3" name="Picture 2" descr="f0fa13b223e94ce3bf9f3e84c98a9c81.png"/>
          <p:cNvPicPr>
            <a:picLocks noChangeAspect="1"/>
          </p:cNvPicPr>
          <p:nvPr/>
        </p:nvPicPr>
        <p:blipFill>
          <a:blip r:embed="rId2"/>
          <a:stretch>
            <a:fillRect/>
          </a:stretch>
        </p:blipFill>
        <p:spPr>
          <a:xfrm>
            <a:off x="3261480" y="1890000"/>
            <a:ext cx="5669039" cy="4248000"/>
          </a:xfrm>
          <a:prstGeom prst="rect">
            <a:avLst/>
          </a:prstGeom>
        </p:spPr>
      </p:pic>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43912E-B0E6-0FCB-3302-08C7722A5C9A}"/>
              </a:ext>
            </a:extLst>
          </p:cNvPr>
          <p:cNvSpPr>
            <a:spLocks noGrp="1"/>
          </p:cNvSpPr>
          <p:nvPr>
            <p:ph type="title"/>
          </p:nvPr>
        </p:nvSpPr>
        <p:spPr/>
        <p:txBody>
          <a:bodyPr/>
          <a:lstStyle/>
          <a:p>
            <a:r>
              <a:rPr lang="de-DE" dirty="0"/>
              <a:t>Leitlinien-Steckbrief</a:t>
            </a:r>
          </a:p>
        </p:txBody>
      </p:sp>
      <p:graphicFrame>
        <p:nvGraphicFramePr>
          <p:cNvPr id="3" name="Tabelle 2">
            <a:extLst>
              <a:ext uri="{FF2B5EF4-FFF2-40B4-BE49-F238E27FC236}">
                <a16:creationId xmlns:a16="http://schemas.microsoft.com/office/drawing/2014/main" id="{47D2E25A-C3B3-7AE6-BD96-B6F577368A04}"/>
              </a:ext>
            </a:extLst>
          </p:cNvPr>
          <p:cNvGraphicFramePr>
            <a:graphicFrameLocks noGrp="1"/>
          </p:cNvGraphicFramePr>
          <p:nvPr>
            <p:extLst>
              <p:ext uri="{D42A27DB-BD31-4B8C-83A1-F6EECF244321}">
                <p14:modId xmlns:p14="http://schemas.microsoft.com/office/powerpoint/2010/main" val="1848173012"/>
              </p:ext>
            </p:extLst>
          </p:nvPr>
        </p:nvGraphicFramePr>
        <p:xfrm>
          <a:off x="304800" y="1804818"/>
          <a:ext cx="11582400" cy="2474936"/>
        </p:xfrm>
        <a:graphic>
          <a:graphicData uri="http://schemas.openxmlformats.org/drawingml/2006/table">
            <a:tbl>
              <a:tblPr firstRow="1" bandRow="1">
                <a:tableStyleId>{2D5ABB26-0587-4C30-8999-92F81FD0307C}</a:tableStyleId>
              </a:tblPr>
              <a:tblGrid>
                <a:gridCol w="4063008">
                  <a:extLst>
                    <a:ext uri="{9D8B030D-6E8A-4147-A177-3AD203B41FA5}">
                      <a16:colId xmlns:a16="http://schemas.microsoft.com/office/drawing/2014/main" val="1406973512"/>
                    </a:ext>
                  </a:extLst>
                </a:gridCol>
                <a:gridCol w="7519392">
                  <a:extLst>
                    <a:ext uri="{9D8B030D-6E8A-4147-A177-3AD203B41FA5}">
                      <a16:colId xmlns:a16="http://schemas.microsoft.com/office/drawing/2014/main" val="1529656610"/>
                    </a:ext>
                  </a:extLst>
                </a:gridCol>
              </a:tblGrid>
              <a:tr h="410638">
                <a:tc>
                  <a:txBody>
                    <a:bodyPr/>
                    <a:lstStyle/>
                    <a:p>
                      <a:pPr>
                        <a:spcBef>
                          <a:spcPts val="1200"/>
                        </a:spcBef>
                        <a:spcAft>
                          <a:spcPts val="1200"/>
                        </a:spcAft>
                      </a:pPr>
                      <a:r>
                        <a:rPr lang="de-DE" b="1" dirty="0"/>
                        <a:t>Autoren/Beteiligte:</a:t>
                      </a:r>
                    </a:p>
                  </a:txBody>
                  <a:tcPr/>
                </a:tc>
                <a:tc>
                  <a:txBody>
                    <a:bodyPr/>
                    <a:lstStyle/>
                    <a:p>
                      <a:r>
                        <a:t>40 Autorinnen und Autoren</a:t>
                      </a:r>
                    </a:p>
                  </a:txBody>
                  <a:tcPr/>
                </a:tc>
                <a:extLst>
                  <a:ext uri="{0D108BD9-81ED-4DB2-BD59-A6C34878D82A}">
                    <a16:rowId xmlns:a16="http://schemas.microsoft.com/office/drawing/2014/main" val="621736096"/>
                  </a:ext>
                </a:extLst>
              </a:tr>
              <a:tr h="1243022">
                <a:tc>
                  <a:txBody>
                    <a:bodyPr/>
                    <a:lstStyle/>
                    <a:p>
                      <a:pPr>
                        <a:spcBef>
                          <a:spcPts val="1200"/>
                        </a:spcBef>
                        <a:spcAft>
                          <a:spcPts val="1200"/>
                        </a:spcAft>
                      </a:pPr>
                      <a:r>
                        <a:rPr lang="de-DE" b="1" dirty="0"/>
                        <a:t>Herausgeber:</a:t>
                      </a:r>
                    </a:p>
                  </a:txBody>
                  <a:tcPr/>
                </a:tc>
                <a:tc>
                  <a:txBody>
                    <a:bodyPr/>
                    <a:lstStyle/>
                    <a:p>
                      <a:pPr>
                        <a:spcBef>
                          <a:spcPts val="1200"/>
                        </a:spcBef>
                        <a:spcAft>
                          <a:spcPts val="1200"/>
                        </a:spcAft>
                      </a:pPr>
                      <a:r>
                        <a:rPr lang="de-DE" dirty="0"/>
                        <a:t>Leitlinienprogramm Onkologie:</a:t>
                      </a:r>
                    </a:p>
                  </a:txBody>
                  <a:tcPr/>
                </a:tc>
                <a:extLst>
                  <a:ext uri="{0D108BD9-81ED-4DB2-BD59-A6C34878D82A}">
                    <a16:rowId xmlns:a16="http://schemas.microsoft.com/office/drawing/2014/main" val="763604331"/>
                  </a:ext>
                </a:extLst>
              </a:tr>
              <a:tr h="410638">
                <a:tc>
                  <a:txBody>
                    <a:bodyPr/>
                    <a:lstStyle/>
                    <a:p>
                      <a:pPr>
                        <a:spcBef>
                          <a:spcPts val="1200"/>
                        </a:spcBef>
                        <a:spcAft>
                          <a:spcPts val="1200"/>
                        </a:spcAft>
                      </a:pPr>
                      <a:r>
                        <a:rPr lang="de-DE" b="1" dirty="0"/>
                        <a:t>Finanzierung:</a:t>
                      </a:r>
                    </a:p>
                  </a:txBody>
                  <a:tcPr/>
                </a:tc>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de-DE" sz="1800" kern="1200" dirty="0">
                          <a:solidFill>
                            <a:schemeClr val="tx1"/>
                          </a:solidFill>
                          <a:effectLst/>
                        </a:rPr>
                        <a:t>Deutsche Krebshilfe (DKH)</a:t>
                      </a:r>
                    </a:p>
                  </a:txBody>
                  <a:tcPr/>
                </a:tc>
                <a:extLst>
                  <a:ext uri="{0D108BD9-81ED-4DB2-BD59-A6C34878D82A}">
                    <a16:rowId xmlns:a16="http://schemas.microsoft.com/office/drawing/2014/main" val="2207707253"/>
                  </a:ext>
                </a:extLst>
              </a:tr>
              <a:tr h="410638">
                <a:tc>
                  <a:txBody>
                    <a:bodyPr/>
                    <a:lstStyle/>
                    <a:p>
                      <a:pPr>
                        <a:spcBef>
                          <a:spcPts val="1200"/>
                        </a:spcBef>
                        <a:spcAft>
                          <a:spcPts val="1200"/>
                        </a:spcAft>
                      </a:pPr>
                      <a:r>
                        <a:rPr lang="de-DE" b="1" dirty="0"/>
                        <a:t>Federführende Fachgesellschaften:</a:t>
                      </a:r>
                    </a:p>
                  </a:txBody>
                  <a:tcPr/>
                </a:tc>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endParaRPr lang="de-DE" sz="1800" kern="1200" dirty="0">
                        <a:solidFill>
                          <a:schemeClr val="tx1"/>
                        </a:solidFill>
                        <a:effectLst/>
                      </a:endParaRPr>
                    </a:p>
                  </a:txBody>
                  <a:tcPr/>
                </a:tc>
                <a:extLst>
                  <a:ext uri="{0D108BD9-81ED-4DB2-BD59-A6C34878D82A}">
                    <a16:rowId xmlns:a16="http://schemas.microsoft.com/office/drawing/2014/main" val="4228840373"/>
                  </a:ext>
                </a:extLst>
              </a:tr>
            </a:tbl>
          </a:graphicData>
        </a:graphic>
      </p:graphicFrame>
      <p:pic>
        <p:nvPicPr>
          <p:cNvPr id="4" name="Grafik 3" descr="Onkologie_Logo_RGB.jpg">
            <a:extLst>
              <a:ext uri="{FF2B5EF4-FFF2-40B4-BE49-F238E27FC236}">
                <a16:creationId xmlns:a16="http://schemas.microsoft.com/office/drawing/2014/main" id="{6ED2B013-07E2-7C5A-0207-1FB5D0869AAB}"/>
              </a:ext>
            </a:extLst>
          </p:cNvPr>
          <p:cNvPicPr/>
          <p:nvPr/>
        </p:nvPicPr>
        <p:blipFill rotWithShape="1">
          <a:blip r:embed="rId2"/>
          <a:srcRect l="9051" r="52362" b="-3238"/>
          <a:stretch/>
        </p:blipFill>
        <p:spPr>
          <a:xfrm>
            <a:off x="4295800" y="2666390"/>
            <a:ext cx="5719662" cy="648072"/>
          </a:xfrm>
          <a:prstGeom prst="rect">
            <a:avLst/>
          </a:prstGeom>
        </p:spPr>
      </p:pic>
      <p:pic>
        <p:nvPicPr>
          <p:cNvPr id="5" name="Picture 4" descr="431ec0a3a90143f8a0c1178ff0b2ccc3.jpg"/>
          <p:cNvPicPr>
            <a:picLocks noChangeAspect="1"/>
          </p:cNvPicPr>
          <p:nvPr/>
        </p:nvPicPr>
        <p:blipFill>
          <a:blip r:embed="rId3"/>
          <a:stretch>
            <a:fillRect/>
          </a:stretch>
        </p:blipFill>
        <p:spPr>
          <a:xfrm>
            <a:off x="4485600" y="3924000"/>
            <a:ext cx="951828" cy="635000"/>
          </a:xfrm>
          <a:prstGeom prst="rect">
            <a:avLst/>
          </a:prstGeom>
        </p:spPr>
      </p:pic>
      <p:sp>
        <p:nvSpPr>
          <p:cNvPr id="6" name="TextBox 5"/>
          <p:cNvSpPr txBox="1"/>
          <p:nvPr/>
        </p:nvSpPr>
        <p:spPr>
          <a:xfrm>
            <a:off x="5500928" y="3924000"/>
            <a:ext cx="6627572" cy="152400"/>
          </a:xfrm>
          <a:prstGeom prst="rect">
            <a:avLst/>
          </a:prstGeom>
          <a:noFill/>
        </p:spPr>
        <p:txBody>
          <a:bodyPr wrap="square">
            <a:spAutoFit/>
          </a:bodyPr>
          <a:lstStyle/>
          <a:p>
            <a:r>
              <a:t>Deutsche Gesellschaft für Gynäkologie und Geburtshilfe (DGGG)</a:t>
            </a:r>
          </a:p>
        </p:txBody>
      </p:sp>
      <p:sp>
        <p:nvSpPr>
          <p:cNvPr id="7" name="TextBox 6"/>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8" name="TextBox 7"/>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extLst>
      <p:ext uri="{BB962C8B-B14F-4D97-AF65-F5344CB8AC3E}">
        <p14:creationId xmlns:p14="http://schemas.microsoft.com/office/powerpoint/2010/main" val="41300592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Empfohlenes Panel zur Differenzialdiagnose eines primären muzinösen Tumors des Ovars</a:t>
            </a:r>
          </a:p>
        </p:txBody>
      </p:sp>
      <p:graphicFrame>
        <p:nvGraphicFramePr>
          <p:cNvPr id="3" name="Table 2"/>
          <p:cNvGraphicFramePr>
            <a:graphicFrameLocks noGrp="1"/>
          </p:cNvGraphicFramePr>
          <p:nvPr/>
        </p:nvGraphicFramePr>
        <p:xfrm>
          <a:off x="360000" y="1890000"/>
          <a:ext cx="11472000" cy="100"/>
        </p:xfrm>
        <a:graphic>
          <a:graphicData uri="http://schemas.openxmlformats.org/drawingml/2006/table">
            <a:tbl>
              <a:tblPr firstRow="1" bandRow="1">
                <a:tableStyleId>{5C22544A-7EE6-4342-B048-85BDC9FD1C3A}</a:tableStyleId>
              </a:tblPr>
              <a:tblGrid>
                <a:gridCol w="1912000">
                  <a:extLst>
                    <a:ext uri="{9D8B030D-6E8A-4147-A177-3AD203B41FA5}">
                      <a16:colId xmlns:a16="http://schemas.microsoft.com/office/drawing/2014/main" val="20000"/>
                    </a:ext>
                  </a:extLst>
                </a:gridCol>
                <a:gridCol w="1912000">
                  <a:extLst>
                    <a:ext uri="{9D8B030D-6E8A-4147-A177-3AD203B41FA5}">
                      <a16:colId xmlns:a16="http://schemas.microsoft.com/office/drawing/2014/main" val="20001"/>
                    </a:ext>
                  </a:extLst>
                </a:gridCol>
                <a:gridCol w="1912000">
                  <a:extLst>
                    <a:ext uri="{9D8B030D-6E8A-4147-A177-3AD203B41FA5}">
                      <a16:colId xmlns:a16="http://schemas.microsoft.com/office/drawing/2014/main" val="20002"/>
                    </a:ext>
                  </a:extLst>
                </a:gridCol>
                <a:gridCol w="1912000">
                  <a:extLst>
                    <a:ext uri="{9D8B030D-6E8A-4147-A177-3AD203B41FA5}">
                      <a16:colId xmlns:a16="http://schemas.microsoft.com/office/drawing/2014/main" val="20003"/>
                    </a:ext>
                  </a:extLst>
                </a:gridCol>
                <a:gridCol w="1912000">
                  <a:extLst>
                    <a:ext uri="{9D8B030D-6E8A-4147-A177-3AD203B41FA5}">
                      <a16:colId xmlns:a16="http://schemas.microsoft.com/office/drawing/2014/main" val="20004"/>
                    </a:ext>
                  </a:extLst>
                </a:gridCol>
                <a:gridCol w="1912000">
                  <a:extLst>
                    <a:ext uri="{9D8B030D-6E8A-4147-A177-3AD203B41FA5}">
                      <a16:colId xmlns:a16="http://schemas.microsoft.com/office/drawing/2014/main" val="20005"/>
                    </a:ext>
                  </a:extLst>
                </a:gridCol>
              </a:tblGrid>
              <a:tr h="0">
                <a:tc>
                  <a:txBody>
                    <a:bodyPr/>
                    <a:lstStyle/>
                    <a:p>
                      <a:pPr algn="l">
                        <a:spcAft>
                          <a:spcPts val="500"/>
                        </a:spcAft>
                        <a:defRPr sz="900" b="0">
                          <a:solidFill>
                            <a:srgbClr val="000000"/>
                          </a:solidFill>
                          <a:latin typeface="Lucida Sans"/>
                        </a:defRPr>
                      </a:pPr>
                      <a:r>
                        <a:rPr sz="1000" b="1" i="0" u="none">
                          <a:solidFill>
                            <a:srgbClr val="000000"/>
                          </a:solidFill>
                        </a:rPr>
                        <a:t> Primärtumor</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 CK7</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 CK20</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 CDx2</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 SATB2</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 p16</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solidFill>
                            <a:srgbClr val="000000"/>
                          </a:solidFill>
                        </a:rPr>
                        <a:t> Ovar</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 +/-</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solidFill>
                            <a:srgbClr val="000000"/>
                          </a:solidFill>
                        </a:rPr>
                        <a:t> Zervix</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 +</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solidFill>
                            <a:srgbClr val="000000"/>
                          </a:solidFill>
                        </a:rPr>
                        <a:t> Dickdarm</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 -</a:t>
                      </a:r>
                    </a:p>
                  </a:txBody>
                  <a:tcP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0" i="0" u="none">
                          <a:solidFill>
                            <a:srgbClr val="000000"/>
                          </a:solidFill>
                        </a:rPr>
                        <a:t> Oberer GI-Trakt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 -</a:t>
                      </a:r>
                    </a:p>
                  </a:txBody>
                  <a:tcPr>
                    <a:solidFill>
                      <a:srgbClr val="FCEACC"/>
                    </a:solidFill>
                  </a:tcPr>
                </a:tc>
                <a:extLst>
                  <a:ext uri="{0D108BD9-81ED-4DB2-BD59-A6C34878D82A}">
                    <a16:rowId xmlns:a16="http://schemas.microsoft.com/office/drawing/2014/main" val="10004"/>
                  </a:ext>
                </a:extLst>
              </a:tr>
              <a:tr h="0">
                <a:tc>
                  <a:txBody>
                    <a:bodyPr/>
                    <a:lstStyle/>
                    <a:p>
                      <a:pPr algn="l">
                        <a:spcAft>
                          <a:spcPts val="500"/>
                        </a:spcAft>
                        <a:defRPr sz="900" b="0">
                          <a:solidFill>
                            <a:srgbClr val="000000"/>
                          </a:solidFill>
                          <a:latin typeface="Lucida Sans"/>
                        </a:defRPr>
                      </a:pPr>
                      <a:r>
                        <a:rPr sz="1000" b="0" i="0" u="none">
                          <a:solidFill>
                            <a:srgbClr val="000000"/>
                          </a:solidFill>
                        </a:rPr>
                        <a:t>+: positiv, -: negativ, (+): möglicherweise positiv</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5"/>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Zusammenfassung der Graduierung der Karzinome entsprechend der WHO-Klassifikation von 2014</a:t>
            </a:r>
          </a:p>
        </p:txBody>
      </p:sp>
      <p:graphicFrame>
        <p:nvGraphicFramePr>
          <p:cNvPr id="3" name="Table 2"/>
          <p:cNvGraphicFramePr>
            <a:graphicFrameLocks noGrp="1"/>
          </p:cNvGraphicFramePr>
          <p:nvPr/>
        </p:nvGraphicFramePr>
        <p:xfrm>
          <a:off x="360000" y="1890000"/>
          <a:ext cx="11472000" cy="100"/>
        </p:xfrm>
        <a:graphic>
          <a:graphicData uri="http://schemas.openxmlformats.org/drawingml/2006/table">
            <a:tbl>
              <a:tblPr firstRow="1" bandRow="1">
                <a:tableStyleId>{5C22544A-7EE6-4342-B048-85BDC9FD1C3A}</a:tableStyleId>
              </a:tblPr>
              <a:tblGrid>
                <a:gridCol w="2294400">
                  <a:extLst>
                    <a:ext uri="{9D8B030D-6E8A-4147-A177-3AD203B41FA5}">
                      <a16:colId xmlns:a16="http://schemas.microsoft.com/office/drawing/2014/main" val="20000"/>
                    </a:ext>
                  </a:extLst>
                </a:gridCol>
                <a:gridCol w="2294400">
                  <a:extLst>
                    <a:ext uri="{9D8B030D-6E8A-4147-A177-3AD203B41FA5}">
                      <a16:colId xmlns:a16="http://schemas.microsoft.com/office/drawing/2014/main" val="20001"/>
                    </a:ext>
                  </a:extLst>
                </a:gridCol>
                <a:gridCol w="2294400">
                  <a:extLst>
                    <a:ext uri="{9D8B030D-6E8A-4147-A177-3AD203B41FA5}">
                      <a16:colId xmlns:a16="http://schemas.microsoft.com/office/drawing/2014/main" val="20002"/>
                    </a:ext>
                  </a:extLst>
                </a:gridCol>
                <a:gridCol w="2294400">
                  <a:extLst>
                    <a:ext uri="{9D8B030D-6E8A-4147-A177-3AD203B41FA5}">
                      <a16:colId xmlns:a16="http://schemas.microsoft.com/office/drawing/2014/main" val="20003"/>
                    </a:ext>
                  </a:extLst>
                </a:gridCol>
                <a:gridCol w="2294400">
                  <a:extLst>
                    <a:ext uri="{9D8B030D-6E8A-4147-A177-3AD203B41FA5}">
                      <a16:colId xmlns:a16="http://schemas.microsoft.com/office/drawing/2014/main" val="20004"/>
                    </a:ext>
                  </a:extLst>
                </a:gridCol>
              </a:tblGrid>
              <a:tr h="0">
                <a:tc>
                  <a:txBody>
                    <a:bodyPr/>
                    <a:lstStyle/>
                    <a:p>
                      <a:pPr algn="l">
                        <a:spcAft>
                          <a:spcPts val="500"/>
                        </a:spcAft>
                        <a:defRPr sz="900" b="0">
                          <a:solidFill>
                            <a:srgbClr val="000000"/>
                          </a:solidFill>
                          <a:latin typeface="Lucida Sans"/>
                        </a:defRPr>
                      </a:pPr>
                      <a:r>
                        <a:rPr sz="1000" b="1" i="0" u="none">
                          <a:solidFill>
                            <a:srgbClr val="000000"/>
                          </a:solidFill>
                        </a:rPr>
                        <a:t>Histologie</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Graduierung</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Erklärung/Bemerkung</a:t>
                      </a:r>
                    </a:p>
                  </a:txBody>
                  <a:tcPr>
                    <a:solidFill>
                      <a:srgbClr val="F7BF66"/>
                    </a:solidFill>
                  </a:tcPr>
                </a:tc>
                <a:tc>
                  <a:txBody>
                    <a:bodyPr/>
                    <a:lstStyle/>
                    <a:p>
                      <a:pPr>
                        <a:defRPr sz="900" b="0">
                          <a:solidFill>
                            <a:srgbClr val="000000"/>
                          </a:solidFill>
                          <a:latin typeface="Lucida Sans"/>
                        </a:defRPr>
                      </a:pPr>
                      <a:endParaRPr/>
                    </a:p>
                  </a:txBody>
                  <a:tcPr anchor="ctr">
                    <a:solidFill>
                      <a:srgbClr val="F7BF66"/>
                    </a:solidFill>
                  </a:tcPr>
                </a:tc>
                <a:tc>
                  <a:txBody>
                    <a:bodyPr/>
                    <a:lstStyle/>
                    <a:p>
                      <a:pPr>
                        <a:defRPr sz="900" b="0">
                          <a:solidFill>
                            <a:srgbClr val="000000"/>
                          </a:solidFill>
                          <a:latin typeface="Lucida Sans"/>
                        </a:defRPr>
                      </a:pPr>
                      <a:endParaRPr/>
                    </a:p>
                  </a:txBody>
                  <a:tcPr anchor="ct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solidFill>
                            <a:srgbClr val="000000"/>
                          </a:solidFill>
                        </a:rPr>
                        <a:t>Serös</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Low-grade</a:t>
                      </a:r>
                    </a:p>
                    <a:p>
                      <a:pPr algn="l">
                        <a:spcAft>
                          <a:spcPts val="500"/>
                        </a:spcAft>
                      </a:pPr>
                      <a:r>
                        <a:rPr sz="1000" b="0" i="0" u="none">
                          <a:solidFill>
                            <a:srgbClr val="000000"/>
                          </a:solidFill>
                        </a:rPr>
                        <a:t>(G 1)</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High-grade</a:t>
                      </a:r>
                    </a:p>
                    <a:p>
                      <a:pPr algn="l">
                        <a:spcAft>
                          <a:spcPts val="500"/>
                        </a:spcAft>
                      </a:pPr>
                      <a:r>
                        <a:rPr sz="1000" b="0" i="0" u="none">
                          <a:solidFill>
                            <a:srgbClr val="000000"/>
                          </a:solidFill>
                        </a:rPr>
                        <a:t>(G 3)</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solidFill>
                            <a:srgbClr val="000000"/>
                          </a:solidFill>
                        </a:rPr>
                        <a:t>Muzinös</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keine einheitliche Graduierung</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solidFill>
                            <a:srgbClr val="000000"/>
                          </a:solidFill>
                        </a:rPr>
                        <a:t>Seromuzinös</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0" i="0" u="none">
                          <a:solidFill>
                            <a:srgbClr val="000000"/>
                          </a:solidFill>
                        </a:rPr>
                        <a:t>Endometrioid</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G 1</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G 2</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G 3</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analog dem Endometrium, wird klinisch teilweise auch in low</a:t>
                      </a:r>
                      <a:r>
                        <a:rPr sz="1000" b="0" i="0" u="none"/>
                        <a:t> und high grade eingeteilt</a:t>
                      </a:r>
                    </a:p>
                  </a:txBody>
                  <a:tcPr>
                    <a:solidFill>
                      <a:srgbClr val="FCEACC"/>
                    </a:solidFill>
                  </a:tcPr>
                </a:tc>
                <a:extLst>
                  <a:ext uri="{0D108BD9-81ED-4DB2-BD59-A6C34878D82A}">
                    <a16:rowId xmlns:a16="http://schemas.microsoft.com/office/drawing/2014/main" val="10004"/>
                  </a:ext>
                </a:extLst>
              </a:tr>
              <a:tr h="0">
                <a:tc>
                  <a:txBody>
                    <a:bodyPr/>
                    <a:lstStyle/>
                    <a:p>
                      <a:pPr algn="l">
                        <a:spcAft>
                          <a:spcPts val="500"/>
                        </a:spcAft>
                        <a:defRPr sz="900" b="0">
                          <a:solidFill>
                            <a:srgbClr val="000000"/>
                          </a:solidFill>
                          <a:latin typeface="Lucida Sans"/>
                        </a:defRPr>
                      </a:pPr>
                      <a:r>
                        <a:rPr sz="1000" b="0" i="0" u="none">
                          <a:solidFill>
                            <a:srgbClr val="000000"/>
                          </a:solidFill>
                        </a:rPr>
                        <a:t>Klarzellig</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G 3</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werden immer als G 3 klassifiziert</a:t>
                      </a:r>
                    </a:p>
                  </a:txBody>
                  <a:tcPr>
                    <a:solidFill>
                      <a:srgbClr val="FCEACC"/>
                    </a:solidFill>
                  </a:tcPr>
                </a:tc>
                <a:extLst>
                  <a:ext uri="{0D108BD9-81ED-4DB2-BD59-A6C34878D82A}">
                    <a16:rowId xmlns:a16="http://schemas.microsoft.com/office/drawing/2014/main" val="10005"/>
                  </a:ext>
                </a:extLst>
              </a:tr>
              <a:tr h="0">
                <a:tc>
                  <a:txBody>
                    <a:bodyPr/>
                    <a:lstStyle/>
                    <a:p>
                      <a:pPr algn="l">
                        <a:spcAft>
                          <a:spcPts val="500"/>
                        </a:spcAft>
                        <a:defRPr sz="900" b="0">
                          <a:solidFill>
                            <a:srgbClr val="000000"/>
                          </a:solidFill>
                          <a:latin typeface="Lucida Sans"/>
                        </a:defRPr>
                      </a:pPr>
                      <a:r>
                        <a:rPr sz="1000" b="0" i="0" u="none">
                          <a:solidFill>
                            <a:srgbClr val="000000"/>
                          </a:solidFill>
                        </a:rPr>
                        <a:t>Maligner Brenner</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keine Graduierung</a:t>
                      </a:r>
                    </a:p>
                  </a:txBody>
                  <a:tcPr>
                    <a:solidFill>
                      <a:srgbClr val="FCEACC"/>
                    </a:solidFill>
                  </a:tcPr>
                </a:tc>
                <a:extLst>
                  <a:ext uri="{0D108BD9-81ED-4DB2-BD59-A6C34878D82A}">
                    <a16:rowId xmlns:a16="http://schemas.microsoft.com/office/drawing/2014/main" val="10006"/>
                  </a:ext>
                </a:extLst>
              </a:tr>
              <a:tr h="0">
                <a:tc>
                  <a:txBody>
                    <a:bodyPr/>
                    <a:lstStyle/>
                    <a:p>
                      <a:pPr algn="l">
                        <a:spcAft>
                          <a:spcPts val="500"/>
                        </a:spcAft>
                        <a:defRPr sz="900" b="0">
                          <a:solidFill>
                            <a:srgbClr val="000000"/>
                          </a:solidFill>
                          <a:latin typeface="Lucida Sans"/>
                        </a:defRPr>
                      </a:pPr>
                      <a:r>
                        <a:rPr sz="1000" b="0" i="0" u="none">
                          <a:solidFill>
                            <a:srgbClr val="000000"/>
                          </a:solidFill>
                        </a:rPr>
                        <a:t>undifferenziert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gelten als hoch maligne</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7"/>
                  </a:ext>
                </a:extLst>
              </a:tr>
              <a:tr h="0">
                <a:tc>
                  <a:txBody>
                    <a:bodyPr/>
                    <a:lstStyle/>
                    <a:p>
                      <a:pPr algn="l">
                        <a:spcAft>
                          <a:spcPts val="500"/>
                        </a:spcAft>
                        <a:defRPr sz="900" b="0">
                          <a:solidFill>
                            <a:srgbClr val="000000"/>
                          </a:solidFill>
                          <a:latin typeface="Lucida Sans"/>
                        </a:defRPr>
                      </a:pPr>
                      <a:r>
                        <a:rPr sz="1000" b="0" i="0" u="none">
                          <a:solidFill>
                            <a:srgbClr val="000000"/>
                          </a:solidFill>
                        </a:rPr>
                        <a:t>Karzinosarkom</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8"/>
                  </a:ext>
                </a:extLst>
              </a:tr>
              <a:tr h="0">
                <a:tc>
                  <a:txBody>
                    <a:bodyPr/>
                    <a:lstStyle/>
                    <a:p>
                      <a:pPr algn="l">
                        <a:spcAft>
                          <a:spcPts val="500"/>
                        </a:spcAft>
                        <a:defRPr sz="900" b="0">
                          <a:solidFill>
                            <a:srgbClr val="000000"/>
                          </a:solidFill>
                          <a:latin typeface="Lucida Sans"/>
                        </a:defRPr>
                      </a:pPr>
                      <a:r>
                        <a:rPr sz="1000" b="0" i="0" u="none">
                          <a:solidFill>
                            <a:srgbClr val="000000"/>
                          </a:solidFill>
                        </a:rPr>
                        <a:t>Quelle: </a:t>
                      </a:r>
                      <a:r>
                        <a:rPr sz="1000">
                          <a:solidFill>
                            <a:srgbClr val="F7BF66"/>
                          </a:solidFill>
                          <a:hlinkClick r:id="rId2"/>
                        </a:rPr>
                        <a:t>[Kurman, R. J.,Carcangiu, M. L.,Herrington, C. S. 2014]</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9"/>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Tumorregressionsgrad bzw. Score für die Ansprechbarkeit einer Chemotherapie</a:t>
            </a:r>
          </a:p>
        </p:txBody>
      </p:sp>
      <p:graphicFrame>
        <p:nvGraphicFramePr>
          <p:cNvPr id="3" name="Table 2"/>
          <p:cNvGraphicFramePr>
            <a:graphicFrameLocks noGrp="1"/>
          </p:cNvGraphicFramePr>
          <p:nvPr/>
        </p:nvGraphicFramePr>
        <p:xfrm>
          <a:off x="360000" y="1890000"/>
          <a:ext cx="11472000" cy="100"/>
        </p:xfrm>
        <a:graphic>
          <a:graphicData uri="http://schemas.openxmlformats.org/drawingml/2006/table">
            <a:tbl>
              <a:tblPr firstRow="1" bandRow="1">
                <a:tableStyleId>{5C22544A-7EE6-4342-B048-85BDC9FD1C3A}</a:tableStyleId>
              </a:tblPr>
              <a:tblGrid>
                <a:gridCol w="3824000">
                  <a:extLst>
                    <a:ext uri="{9D8B030D-6E8A-4147-A177-3AD203B41FA5}">
                      <a16:colId xmlns:a16="http://schemas.microsoft.com/office/drawing/2014/main" val="20000"/>
                    </a:ext>
                  </a:extLst>
                </a:gridCol>
                <a:gridCol w="3824000">
                  <a:extLst>
                    <a:ext uri="{9D8B030D-6E8A-4147-A177-3AD203B41FA5}">
                      <a16:colId xmlns:a16="http://schemas.microsoft.com/office/drawing/2014/main" val="20001"/>
                    </a:ext>
                  </a:extLst>
                </a:gridCol>
                <a:gridCol w="3824000">
                  <a:extLst>
                    <a:ext uri="{9D8B030D-6E8A-4147-A177-3AD203B41FA5}">
                      <a16:colId xmlns:a16="http://schemas.microsoft.com/office/drawing/2014/main" val="20002"/>
                    </a:ext>
                  </a:extLst>
                </a:gridCol>
              </a:tblGrid>
              <a:tr h="0">
                <a:tc>
                  <a:txBody>
                    <a:bodyPr/>
                    <a:lstStyle/>
                    <a:p>
                      <a:pPr algn="l">
                        <a:spcAft>
                          <a:spcPts val="500"/>
                        </a:spcAft>
                        <a:defRPr sz="900" b="0">
                          <a:solidFill>
                            <a:srgbClr val="000000"/>
                          </a:solidFill>
                          <a:latin typeface="Lucida Sans"/>
                        </a:defRPr>
                      </a:pPr>
                      <a:r>
                        <a:rPr sz="1000" b="1" i="0" u="none">
                          <a:solidFill>
                            <a:srgbClr val="000000"/>
                          </a:solidFill>
                        </a:rPr>
                        <a:t>Score</a:t>
                      </a:r>
                    </a:p>
                  </a:txBody>
                  <a:tcPr>
                    <a:solidFill>
                      <a:srgbClr val="F7BF66"/>
                    </a:solidFill>
                  </a:tcPr>
                </a:tc>
                <a:tc>
                  <a:txBody>
                    <a:bodyPr/>
                    <a:lstStyle/>
                    <a:p>
                      <a:pPr algn="l">
                        <a:spcAft>
                          <a:spcPts val="500"/>
                        </a:spcAft>
                        <a:defRPr sz="900" b="0">
                          <a:solidFill>
                            <a:srgbClr val="000000"/>
                          </a:solidFill>
                          <a:latin typeface="Lucida Sans"/>
                        </a:defRPr>
                      </a:pPr>
                      <a:r>
                        <a:rPr sz="1000" b="1" i="0" u="none"/>
                        <a:t>Kriterien</a:t>
                      </a:r>
                    </a:p>
                  </a:txBody>
                  <a:tcPr>
                    <a:solidFill>
                      <a:srgbClr val="F7BF66"/>
                    </a:solidFill>
                  </a:tcPr>
                </a:tc>
                <a:tc>
                  <a:txBody>
                    <a:bodyPr/>
                    <a:lstStyle/>
                    <a:p>
                      <a:pPr algn="l">
                        <a:spcAft>
                          <a:spcPts val="500"/>
                        </a:spcAft>
                        <a:defRPr sz="900" b="0">
                          <a:solidFill>
                            <a:srgbClr val="000000"/>
                          </a:solidFill>
                          <a:latin typeface="Lucida Sans"/>
                        </a:defRPr>
                      </a:pPr>
                      <a:r>
                        <a:rPr sz="1000" b="1" i="0" u="none"/>
                        <a:t>Regressionsgrad</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t>1</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Überwiegend vitale Tumorzellen mit minimalen regressionsassoziierten fibroinflammatorischen</a:t>
                      </a:r>
                      <a:r>
                        <a:rPr sz="1000" b="0" i="0" u="none"/>
                        <a:t> Veränderungen begrenzt auf wenige Foci</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Keines oder minimales Tumoransprechen</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t>2</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Multifokale oder diffuse regressionsassoziierte fibroinflammatorische</a:t>
                      </a:r>
                      <a:r>
                        <a:rPr sz="1000" b="0" i="0" u="none"/>
                        <a:t> Veränderungen mit vitalen Tumorzellen von diffusem, streifigem oder knotigem Wachstum bis hin zur ausgedehnten Regression mit multifokalem, jedoch leicht erkennbarem Residualtumor</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Partiales Tumoransprechen</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t>3</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Überwiegend Regression mit wenigen, unregelmäßig verstreuten Tumoreinzelzellen oder kleinen Tumorzellgruppen (jeweils &lt; 2 mm) oder ohne Residualtumor</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Komplettes oder nahezu komplettes Tumoransprechen</a:t>
                      </a:r>
                    </a:p>
                  </a:txBody>
                  <a:tcPr>
                    <a:solidFill>
                      <a:srgbClr val="FCEACC"/>
                    </a:solidFill>
                  </a:tcPr>
                </a:tc>
                <a:extLst>
                  <a:ext uri="{0D108BD9-81ED-4DB2-BD59-A6C34878D82A}">
                    <a16:rowId xmlns:a16="http://schemas.microsoft.com/office/drawing/2014/main" val="10003"/>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Komplette Aufarbeitung von Ovar in Querschnitten und Tube nach speziellem Protokoll:  Sectioning and Extensively Examining the FIMbria (SEE-FIM).</a:t>
            </a:r>
          </a:p>
        </p:txBody>
      </p:sp>
      <p:pic>
        <p:nvPicPr>
          <p:cNvPr id="3" name="Picture 2" descr="8265f95ba40d4b0c80bcf96e6e449d53.png"/>
          <p:cNvPicPr>
            <a:picLocks noChangeAspect="1"/>
          </p:cNvPicPr>
          <p:nvPr/>
        </p:nvPicPr>
        <p:blipFill>
          <a:blip r:embed="rId2"/>
          <a:stretch>
            <a:fillRect/>
          </a:stretch>
        </p:blipFill>
        <p:spPr>
          <a:xfrm>
            <a:off x="1734720" y="1890000"/>
            <a:ext cx="8722560" cy="4248000"/>
          </a:xfrm>
          <a:prstGeom prst="rect">
            <a:avLst/>
          </a:prstGeom>
        </p:spPr>
      </p:pic>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Pathologische Diagnostik und Prognosefaktoren</a:t>
            </a:r>
          </a:p>
          <a:p>
            <a:r>
              <a:rPr sz="1400"/>
              <a:t>Kapitel 7.6: Seröses tubares intraepitheliales Carcinom (STIC)</a:t>
            </a:r>
          </a:p>
        </p:txBody>
      </p:sp>
      <p:graphicFrame>
        <p:nvGraphicFramePr>
          <p:cNvPr id="3" name="Table 2"/>
          <p:cNvGraphicFramePr>
            <a:graphicFrameLocks noGrp="1"/>
          </p:cNvGraphicFramePr>
          <p:nvPr/>
        </p:nvGraphicFramePr>
        <p:xfrm>
          <a:off x="360000" y="1890000"/>
          <a:ext cx="11520000" cy="108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6.1</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b="0" i="0" u="none">
                          <a:latin typeface="Lucida Sans"/>
                        </a:rPr>
                        <a:t>Bei prophylaktischer Salpingektomie (familiäre Risikosituation) und bei Patientinnen mit high-grade serösem Ovarialkarzinom (HGSOC) sollen die Tubenresektate komplett pathologisch untersucht werden. Dabei wird der Fimbrientricher in Längsschnitten und die Tube in Querschnitten untersucht. </a:t>
                      </a:r>
                    </a:p>
                    <a:p>
                      <a:r>
                        <a:rPr sz="1000" b="0" i="0" u="none">
                          <a:latin typeface="Lucida Sans"/>
                        </a:rPr>
                        <a:t>Bei opportunistischer Salpingektomie soll mindestens der Fimbrientrichter komplett untersucht werden. Die Tube kann in mehreren repräsentativen Schnitten abgebildet werden. </a:t>
                      </a:r>
                    </a:p>
                    <a:p>
                      <a:pPr>
                        <a:defRPr sz="1000">
                          <a:solidFill>
                            <a:srgbClr val="000000"/>
                          </a:solidFill>
                          <a:latin typeface="Lucida Sans"/>
                        </a:defRPr>
                      </a:pPr>
                      <a:r>
                        <a:rPr sz="1000" b="0" i="0" u="none">
                          <a:latin typeface="Lucida Sans"/>
                        </a:rPr>
                        <a:t>Bei suspekten Läsionen für ein seröses tubales intraepitheliales Karzinom (STIC) kann eine immunhistochemische Untersuchung für p53 (aberrante Expression in STIC) und Ki67 (&gt;10% in STIC) zur Absicherung der Diagnose verwendet werden. </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032-035OL-6.1-6.1-2024G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Kriterien für die Zuordnung des Primärtumors bei extrauterinem HGSC</a:t>
            </a:r>
          </a:p>
        </p:txBody>
      </p:sp>
      <p:graphicFrame>
        <p:nvGraphicFramePr>
          <p:cNvPr id="3" name="Table 2"/>
          <p:cNvGraphicFramePr>
            <a:graphicFrameLocks noGrp="1"/>
          </p:cNvGraphicFramePr>
          <p:nvPr/>
        </p:nvGraphicFramePr>
        <p:xfrm>
          <a:off x="360000" y="1890000"/>
          <a:ext cx="11472000" cy="3474720"/>
        </p:xfrm>
        <a:graphic>
          <a:graphicData uri="http://schemas.openxmlformats.org/drawingml/2006/table">
            <a:tbl>
              <a:tblPr firstRow="1" bandRow="1">
                <a:tableStyleId>{5C22544A-7EE6-4342-B048-85BDC9FD1C3A}</a:tableStyleId>
              </a:tblPr>
              <a:tblGrid>
                <a:gridCol w="3824000">
                  <a:extLst>
                    <a:ext uri="{9D8B030D-6E8A-4147-A177-3AD203B41FA5}">
                      <a16:colId xmlns:a16="http://schemas.microsoft.com/office/drawing/2014/main" val="20000"/>
                    </a:ext>
                  </a:extLst>
                </a:gridCol>
                <a:gridCol w="3824000">
                  <a:extLst>
                    <a:ext uri="{9D8B030D-6E8A-4147-A177-3AD203B41FA5}">
                      <a16:colId xmlns:a16="http://schemas.microsoft.com/office/drawing/2014/main" val="20001"/>
                    </a:ext>
                  </a:extLst>
                </a:gridCol>
                <a:gridCol w="3824000">
                  <a:extLst>
                    <a:ext uri="{9D8B030D-6E8A-4147-A177-3AD203B41FA5}">
                      <a16:colId xmlns:a16="http://schemas.microsoft.com/office/drawing/2014/main" val="20002"/>
                    </a:ext>
                  </a:extLst>
                </a:gridCol>
              </a:tblGrid>
              <a:tr h="0">
                <a:tc>
                  <a:txBody>
                    <a:bodyPr/>
                    <a:lstStyle/>
                    <a:p>
                      <a:pPr algn="l">
                        <a:spcAft>
                          <a:spcPts val="500"/>
                        </a:spcAft>
                        <a:defRPr sz="900" b="0">
                          <a:solidFill>
                            <a:srgbClr val="000000"/>
                          </a:solidFill>
                          <a:latin typeface="Lucida Sans"/>
                        </a:defRPr>
                      </a:pPr>
                      <a:r>
                        <a:rPr sz="1000" b="1" i="0" u="none" dirty="0" err="1">
                          <a:solidFill>
                            <a:srgbClr val="000000"/>
                          </a:solidFill>
                        </a:rPr>
                        <a:t>Kriterien</a:t>
                      </a:r>
                      <a:r>
                        <a:rPr sz="1000" b="1" i="0" u="none" dirty="0">
                          <a:solidFill>
                            <a:srgbClr val="000000"/>
                          </a:solidFill>
                        </a:rPr>
                        <a:t> </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Primärtumor</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Kommentar</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solidFill>
                            <a:srgbClr val="000000"/>
                          </a:solidFill>
                        </a:rPr>
                        <a:t>STIC vorhanden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Tubenkarzinom</a:t>
                      </a:r>
                    </a:p>
                  </a:txBody>
                  <a:tcPr>
                    <a:solidFill>
                      <a:srgbClr val="FCEACC"/>
                    </a:solidFill>
                  </a:tcPr>
                </a:tc>
                <a:tc>
                  <a:txBody>
                    <a:bodyPr/>
                    <a:lstStyle/>
                    <a:p>
                      <a:pPr algn="l">
                        <a:spcAft>
                          <a:spcPts val="500"/>
                        </a:spcAft>
                        <a:defRPr sz="900" b="0">
                          <a:solidFill>
                            <a:srgbClr val="000000"/>
                          </a:solidFill>
                          <a:latin typeface="Lucida Sans"/>
                        </a:defRPr>
                      </a:pPr>
                      <a:r>
                        <a:rPr sz="1000" b="0" i="0" u="none" dirty="0" err="1">
                          <a:solidFill>
                            <a:srgbClr val="000000"/>
                          </a:solidFill>
                        </a:rPr>
                        <a:t>Unabhängig</a:t>
                      </a:r>
                      <a:r>
                        <a:rPr sz="1000" b="0" i="0" u="none" dirty="0">
                          <a:solidFill>
                            <a:srgbClr val="000000"/>
                          </a:solidFill>
                        </a:rPr>
                        <a:t> </a:t>
                      </a:r>
                      <a:r>
                        <a:rPr sz="1000" b="0" i="0" u="none" dirty="0" err="1">
                          <a:solidFill>
                            <a:srgbClr val="000000"/>
                          </a:solidFill>
                        </a:rPr>
                        <a:t>ob</a:t>
                      </a:r>
                      <a:r>
                        <a:rPr sz="1000" b="0" i="0" u="none" dirty="0">
                          <a:solidFill>
                            <a:srgbClr val="000000"/>
                          </a:solidFill>
                        </a:rPr>
                        <a:t> Tumor in </a:t>
                      </a:r>
                      <a:r>
                        <a:rPr sz="1000" b="0" i="0" u="none" dirty="0" err="1">
                          <a:solidFill>
                            <a:srgbClr val="000000"/>
                          </a:solidFill>
                        </a:rPr>
                        <a:t>Ovar</a:t>
                      </a:r>
                      <a:r>
                        <a:rPr sz="1000" b="0" i="0" u="none" dirty="0">
                          <a:solidFill>
                            <a:srgbClr val="000000"/>
                          </a:solidFill>
                        </a:rPr>
                        <a:t> </a:t>
                      </a:r>
                      <a:r>
                        <a:rPr sz="1000" b="0" i="0" u="none" dirty="0" err="1">
                          <a:solidFill>
                            <a:srgbClr val="000000"/>
                          </a:solidFill>
                        </a:rPr>
                        <a:t>oder</a:t>
                      </a:r>
                      <a:r>
                        <a:rPr sz="1000" b="0" i="0" u="none" dirty="0">
                          <a:solidFill>
                            <a:srgbClr val="000000"/>
                          </a:solidFill>
                        </a:rPr>
                        <a:t> Peritoneum</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solidFill>
                            <a:srgbClr val="000000"/>
                          </a:solidFill>
                        </a:rPr>
                        <a:t>Invasives Karzinom in Tube mit oder ohne STIC</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Tubenkarzinom</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Unabhängig ob Tumor in Ovar oder Peritoneum</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solidFill>
                            <a:srgbClr val="000000"/>
                          </a:solidFill>
                        </a:rPr>
                        <a:t>Tube partiell oder komplett als Teil eines tubo-ovariellen Tumors</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Tubenkarzinom</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Unabhängig ob Tumor in Ovar oder Peritoneum</a:t>
                      </a:r>
                    </a:p>
                  </a:txBody>
                  <a:tcP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0" i="0" u="none">
                          <a:solidFill>
                            <a:srgbClr val="000000"/>
                          </a:solidFill>
                        </a:rPr>
                        <a:t>Kein STIC oder invasives Tubenkarzinom in Gegenwart eines ovariellen HGSC oder mikroskopischer ovarieller Läsionen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Ovarialkarzinom</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Beide Tuben eindeutig sichtbar und komplett untersucht mit SEE-FIM Protokoll</a:t>
                      </a:r>
                    </a:p>
                  </a:txBody>
                  <a:tcPr>
                    <a:solidFill>
                      <a:srgbClr val="FCEACC"/>
                    </a:solidFill>
                  </a:tcPr>
                </a:tc>
                <a:extLst>
                  <a:ext uri="{0D108BD9-81ED-4DB2-BD59-A6C34878D82A}">
                    <a16:rowId xmlns:a16="http://schemas.microsoft.com/office/drawing/2014/main" val="10004"/>
                  </a:ext>
                </a:extLst>
              </a:tr>
              <a:tr h="0">
                <a:tc>
                  <a:txBody>
                    <a:bodyPr/>
                    <a:lstStyle/>
                    <a:p>
                      <a:pPr algn="l">
                        <a:spcAft>
                          <a:spcPts val="500"/>
                        </a:spcAft>
                        <a:defRPr sz="900" b="0">
                          <a:solidFill>
                            <a:srgbClr val="000000"/>
                          </a:solidFill>
                          <a:latin typeface="Lucida Sans"/>
                        </a:defRPr>
                      </a:pPr>
                      <a:r>
                        <a:rPr sz="1000" b="0" i="0" u="none">
                          <a:solidFill>
                            <a:srgbClr val="000000"/>
                          </a:solidFill>
                        </a:rPr>
                        <a:t>Beide Tuben und Ovarien makroskopisch und mikroskopisch tumorfrei</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Primäres peritoneales HGSC</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Diese Diagnose sollte nur bei primärer Operation erfolgen, nicht nach Chemotherapie</a:t>
                      </a:r>
                    </a:p>
                  </a:txBody>
                  <a:tcPr>
                    <a:solidFill>
                      <a:srgbClr val="FCEACC"/>
                    </a:solidFill>
                  </a:tcPr>
                </a:tc>
                <a:extLst>
                  <a:ext uri="{0D108BD9-81ED-4DB2-BD59-A6C34878D82A}">
                    <a16:rowId xmlns:a16="http://schemas.microsoft.com/office/drawing/2014/main" val="10005"/>
                  </a:ext>
                </a:extLst>
              </a:tr>
              <a:tr h="0">
                <a:tc>
                  <a:txBody>
                    <a:bodyPr/>
                    <a:lstStyle/>
                    <a:p>
                      <a:pPr algn="l">
                        <a:spcAft>
                          <a:spcPts val="500"/>
                        </a:spcAft>
                        <a:defRPr sz="900" b="0">
                          <a:solidFill>
                            <a:srgbClr val="000000"/>
                          </a:solidFill>
                          <a:latin typeface="Lucida Sans"/>
                        </a:defRPr>
                      </a:pPr>
                      <a:r>
                        <a:rPr sz="1000" b="0" i="0" u="none">
                          <a:solidFill>
                            <a:srgbClr val="000000"/>
                          </a:solidFill>
                        </a:rPr>
                        <a:t>HGSC diagnostiziert in kleinen Biopsien von Peritoneum oder Omentum oder Zytologie:ODER HGSC nach Chemotherapie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Tubo-Ovarielles Karzinom</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Diese Diagnose sollte im klinischen Zusammenhang erfolgen, um andere Primärtumoren auszuschließen, insbesondere uterines seröses Karzino</a:t>
                      </a:r>
                    </a:p>
                  </a:txBody>
                  <a:tcPr>
                    <a:solidFill>
                      <a:srgbClr val="FCEACC"/>
                    </a:solidFill>
                  </a:tcPr>
                </a:tc>
                <a:extLst>
                  <a:ext uri="{0D108BD9-81ED-4DB2-BD59-A6C34878D82A}">
                    <a16:rowId xmlns:a16="http://schemas.microsoft.com/office/drawing/2014/main" val="10006"/>
                  </a:ext>
                </a:extLst>
              </a:tr>
              <a:tr h="0">
                <a:tc>
                  <a:txBody>
                    <a:bodyPr/>
                    <a:lstStyle/>
                    <a:p>
                      <a:pPr algn="l">
                        <a:spcAft>
                          <a:spcPts val="500"/>
                        </a:spcAft>
                        <a:defRPr sz="900" b="0">
                          <a:solidFill>
                            <a:srgbClr val="000000"/>
                          </a:solidFill>
                          <a:latin typeface="Lucida Sans"/>
                        </a:defRPr>
                      </a:pPr>
                      <a:r>
                        <a:rPr sz="1000">
                          <a:solidFill>
                            <a:srgbClr val="F7BF66"/>
                          </a:solidFill>
                          <a:hlinkClick r:id="rId2"/>
                        </a:rPr>
                        <a:t>[Singh, N,Gilks, CB,Wilkinson, N,McCluggage, WG 2015]</a:t>
                      </a:r>
                      <a:r>
                        <a:rPr sz="1000">
                          <a:solidFill>
                            <a:srgbClr val="F7BF66"/>
                          </a:solidFill>
                          <a:hlinkClick r:id="rId3"/>
                        </a:rPr>
                        <a:t>[Colombo, N,Sessa, C,du Bois, A,Ledermann, J,McCluggage, WG,McNeish, I,Morice, P,Pignata, S,Ray-Coquard, I,Vergote, I,Baert, T,Belaroussi, I,Dashora, A,Olbrecht, S,Planchamp, F,Querleu, D 2019]</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7"/>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Pathologische Diagnostik und Prognosefaktoren</a:t>
            </a:r>
          </a:p>
          <a:p>
            <a:r>
              <a:rPr sz="1400"/>
              <a:t>Kapitel 7.7: Makroskopische Beschreibung, histologische Aufarbeitung und Befundbericht</a:t>
            </a:r>
          </a:p>
        </p:txBody>
      </p:sp>
      <p:graphicFrame>
        <p:nvGraphicFramePr>
          <p:cNvPr id="3" name="Table 2"/>
          <p:cNvGraphicFramePr>
            <a:graphicFrameLocks noGrp="1"/>
          </p:cNvGraphicFramePr>
          <p:nvPr/>
        </p:nvGraphicFramePr>
        <p:xfrm>
          <a:off x="360000" y="1890000"/>
          <a:ext cx="11520000" cy="108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6.2</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morphologische Aufarbeitung soll so erfolgen, dass alle therapeutisch und prognostisch relevanten Parameter erhoben werden, können Der Befunderstellung soll die jeweils aktuelle WHO-Klassifikation zur Tumortypisierung und die aktuelle TNM-Klassifikation zugrunde gelegt werden. Eine FIGO-Klassifikation kann ergänzend angegeben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032-035OL-6.1-6.2-2024G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Pathologische Diagnostik und Prognosefaktoren</a:t>
            </a:r>
          </a:p>
          <a:p>
            <a:r>
              <a:rPr sz="1400"/>
              <a:t>Kapitel 7.7: Makroskopische Beschreibung, histologische Aufarbeitung und Befundbericht</a:t>
            </a:r>
          </a:p>
        </p:txBody>
      </p:sp>
      <p:graphicFrame>
        <p:nvGraphicFramePr>
          <p:cNvPr id="3" name="Table 2"/>
          <p:cNvGraphicFramePr>
            <a:graphicFrameLocks noGrp="1"/>
          </p:cNvGraphicFramePr>
          <p:nvPr/>
        </p:nvGraphicFramePr>
        <p:xfrm>
          <a:off x="360000" y="1890000"/>
          <a:ext cx="11520000" cy="108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6.3</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b="0" i="0" u="none">
                          <a:latin typeface="Lucida Sans"/>
                        </a:rPr>
                        <a:t>Der Befundbericht soll folgende Angaben beinhalten: </a:t>
                      </a:r>
                    </a:p>
                    <a:p>
                      <a:endParaRPr sz="1000" b="0" i="0" u="none">
                        <a:latin typeface="Lucida Sans"/>
                      </a:endParaRPr>
                    </a:p>
                    <a:p>
                      <a:r>
                        <a:rPr sz="1000" b="0" i="0" u="none">
                          <a:latin typeface="Lucida Sans"/>
                        </a:rPr>
                        <a:t>histologischer Typ nach WHO (für invasive Karzinome und Borderlinetumoren)</a:t>
                      </a:r>
                    </a:p>
                    <a:p>
                      <a:r>
                        <a:rPr sz="1000" b="0" i="0" u="none">
                          <a:latin typeface="Lucida Sans"/>
                        </a:rPr>
                        <a:t>histopathologisches Grading (für seröse, endometrioide, klarzellige und undifferenzierte Karzinome und Karzinosarkome)</a:t>
                      </a:r>
                    </a:p>
                    <a:p>
                      <a:r>
                        <a:rPr sz="1000" b="0" i="0" u="none">
                          <a:latin typeface="Lucida Sans"/>
                        </a:rPr>
                        <a:t>bei Borderlinetumoren: Besondere Merkmale wie mikropapilläre Architektur beim serösen Typ oder Nachweis einer Mikroinvasion, Implantate (beim serösen und seromuzinösen Typ)</a:t>
                      </a:r>
                    </a:p>
                    <a:p>
                      <a:r>
                        <a:rPr sz="1000" b="0" i="0" u="none">
                          <a:latin typeface="Lucida Sans"/>
                        </a:rPr>
                        <a:t>Seröse tubare intraepitheliale Karzinome (STIC)</a:t>
                      </a:r>
                    </a:p>
                    <a:p>
                      <a:r>
                        <a:rPr sz="1000" b="0" i="0" u="none">
                          <a:latin typeface="Lucida Sans"/>
                        </a:rPr>
                        <a:t>Mikroskopische Tumorlokalisation</a:t>
                      </a:r>
                    </a:p>
                    <a:p>
                      <a:r>
                        <a:rPr sz="1000" b="0" i="0" u="none">
                          <a:latin typeface="Lucida Sans"/>
                        </a:rPr>
                        <a:t>Ergebnis der peritonealen Zytologie</a:t>
                      </a:r>
                    </a:p>
                    <a:p>
                      <a:r>
                        <a:rPr sz="1000" b="0" i="0" u="none">
                          <a:latin typeface="Lucida Sans"/>
                        </a:rPr>
                        <a:t>Staging (TNM/pTNM)</a:t>
                      </a:r>
                    </a:p>
                    <a:p>
                      <a:pPr>
                        <a:defRPr sz="1000">
                          <a:solidFill>
                            <a:srgbClr val="000000"/>
                          </a:solidFill>
                          <a:latin typeface="Lucida Sans"/>
                        </a:defRPr>
                      </a:pPr>
                      <a:endParaRPr sz="1000" b="0" i="0" u="none">
                        <a:latin typeface="Lucida Sans"/>
                      </a:endParaRP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032-035OL-6.1-6.3-2024G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Pathologische Diagnostik und Prognosefaktoren</a:t>
            </a:r>
          </a:p>
          <a:p>
            <a:r>
              <a:rPr sz="1400"/>
              <a:t>Kapitel 7.8: Prognosefaktoren</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6.4</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Assoziation zwischen Nachweis und Prädiktion/Prognose zeigt sich für verschiedene tumorbiologische Parameter bei Ovarialkarzinomen. Es ergibt sich jedoch außerhalb von klinischen Studien derzeit keine therapeutische Konsequenz.</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[Verhaak, R. G. 2013]</a:t>
                      </a:r>
                      <a:r>
                        <a:rPr sz="1000"/>
                        <a:t>, </a:t>
                      </a:r>
                      <a:r>
                        <a:rPr sz="1000">
                          <a:solidFill>
                            <a:srgbClr val="F7BF66"/>
                          </a:solidFill>
                          <a:hlinkClick r:id="rId3"/>
                        </a:rPr>
                        <a:t>[Waldron, L. 2014]</a:t>
                      </a:r>
                      <a:r>
                        <a:rPr sz="1000"/>
                        <a:t>, </a:t>
                      </a:r>
                      <a:r>
                        <a:rPr sz="1000">
                          <a:solidFill>
                            <a:srgbClr val="F7BF66"/>
                          </a:solidFill>
                          <a:hlinkClick r:id="rId4"/>
                        </a:rPr>
                        <a:t>[Yoshihara, K. 2012]</a:t>
                      </a:r>
                      <a:r>
                        <a:rPr sz="1000"/>
                        <a:t>, </a:t>
                      </a:r>
                      <a:r>
                        <a:rPr sz="1000">
                          <a:solidFill>
                            <a:srgbClr val="F7BF66"/>
                          </a:solidFill>
                          <a:hlinkClick r:id="rId5"/>
                        </a:rPr>
                        <a:t>[Hwang, W. T. 2012]</a:t>
                      </a:r>
                      <a:r>
                        <a:rPr sz="1000"/>
                        <a:t>, </a:t>
                      </a:r>
                      <a:r>
                        <a:rPr sz="1000">
                          <a:solidFill>
                            <a:srgbClr val="F7BF66"/>
                          </a:solidFill>
                          <a:hlinkClick r:id="rId6"/>
                        </a:rPr>
                        <a:t>[Li, J. 2017]</a:t>
                      </a:r>
                      <a:r>
                        <a:rPr sz="1000"/>
                        <a:t>, </a:t>
                      </a:r>
                      <a:r>
                        <a:rPr sz="1000">
                          <a:solidFill>
                            <a:srgbClr val="F7BF66"/>
                          </a:solidFill>
                          <a:hlinkClick r:id="rId7"/>
                        </a:rPr>
                        <a:t>[Ovarian Tumor Tissue Analysis, Consortium 2017]</a:t>
                      </a:r>
                      <a:r>
                        <a:rPr sz="1000"/>
                        <a:t>, </a:t>
                      </a:r>
                      <a:r>
                        <a:rPr sz="1000">
                          <a:solidFill>
                            <a:srgbClr val="F7BF66"/>
                          </a:solidFill>
                          <a:hlinkClick r:id="rId8"/>
                        </a:rPr>
                        <a:t>[Kommoss, S. 2007]</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032-035OL-6.1-6.4-2024G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9" action="ppaction://hlinksldjump"/>
              </a:rPr>
              <a:t>Inhaltsverzeichnis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Pathologische Diagnostik und Prognosefaktoren</a:t>
            </a:r>
          </a:p>
          <a:p>
            <a:r>
              <a:rPr sz="1400"/>
              <a:t>Kapitel 7.8: Prognosefaktoren</a:t>
            </a:r>
          </a:p>
        </p:txBody>
      </p:sp>
      <p:graphicFrame>
        <p:nvGraphicFramePr>
          <p:cNvPr id="3" name="Table 2"/>
          <p:cNvGraphicFramePr>
            <a:graphicFrameLocks noGrp="1"/>
          </p:cNvGraphicFramePr>
          <p:nvPr/>
        </p:nvGraphicFramePr>
        <p:xfrm>
          <a:off x="360000" y="1890000"/>
          <a:ext cx="11520000" cy="108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6.5</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b="0" i="0" u="none">
                          <a:latin typeface="Lucida Sans"/>
                        </a:rPr>
                        <a:t>Als etablierte Prognosefaktoren des Ovarialkarzinoms sollen verwendet werden:</a:t>
                      </a:r>
                    </a:p>
                    <a:p>
                      <a:endParaRPr sz="1000" b="0" i="0" u="none">
                        <a:latin typeface="Lucida Sans"/>
                      </a:endParaRPr>
                    </a:p>
                    <a:p>
                      <a:r>
                        <a:rPr sz="1000" b="0" i="0" u="none">
                          <a:latin typeface="Lucida Sans"/>
                        </a:rPr>
                        <a:t>Tumorstadium,</a:t>
                      </a:r>
                    </a:p>
                    <a:p>
                      <a:r>
                        <a:rPr sz="1000" b="0" i="0" u="none">
                          <a:latin typeface="Lucida Sans"/>
                        </a:rPr>
                        <a:t>postoperativer Tumorrest,</a:t>
                      </a:r>
                    </a:p>
                    <a:p>
                      <a:r>
                        <a:rPr sz="1000" b="0" i="0" u="none">
                          <a:latin typeface="Lucida Sans"/>
                        </a:rPr>
                        <a:t>Alter,</a:t>
                      </a:r>
                    </a:p>
                    <a:p>
                      <a:r>
                        <a:rPr sz="1000" b="0" i="0" u="none">
                          <a:latin typeface="Lucida Sans"/>
                        </a:rPr>
                        <a:t>Allgemeinzustand,</a:t>
                      </a:r>
                    </a:p>
                    <a:p>
                      <a:r>
                        <a:rPr sz="1000" b="0" i="0" u="none">
                          <a:latin typeface="Lucida Sans"/>
                        </a:rPr>
                        <a:t>histologischer Typ,</a:t>
                      </a:r>
                    </a:p>
                    <a:p>
                      <a:r>
                        <a:rPr sz="1000" b="0" i="0" u="none">
                          <a:latin typeface="Lucida Sans"/>
                        </a:rPr>
                        <a:t>Tumorgrading,</a:t>
                      </a:r>
                    </a:p>
                    <a:p>
                      <a:r>
                        <a:rPr sz="1000" b="0" i="0" u="none">
                          <a:latin typeface="Lucida Sans"/>
                        </a:rPr>
                        <a:t>leitliniengerechte Therapie.</a:t>
                      </a:r>
                    </a:p>
                    <a:p>
                      <a:pPr>
                        <a:defRPr sz="1000">
                          <a:solidFill>
                            <a:srgbClr val="000000"/>
                          </a:solidFill>
                          <a:latin typeface="Lucida Sans"/>
                        </a:defRPr>
                      </a:pPr>
                      <a:endParaRPr sz="1000" b="0" i="0" u="none">
                        <a:latin typeface="Lucida Sans"/>
                      </a:endParaRP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032-035OL-6.1-6.5-2024G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43912E-B0E6-0FCB-3302-08C7722A5C9A}"/>
              </a:ext>
            </a:extLst>
          </p:cNvPr>
          <p:cNvSpPr>
            <a:spLocks noGrp="1"/>
          </p:cNvSpPr>
          <p:nvPr>
            <p:ph type="title"/>
          </p:nvPr>
        </p:nvSpPr>
        <p:spPr/>
        <p:txBody>
          <a:bodyPr/>
          <a:lstStyle/>
          <a:p>
            <a:r>
              <a:rPr lang="de-DE" dirty="0"/>
              <a:t>Leitlinien-Eckdaten</a:t>
            </a:r>
          </a:p>
        </p:txBody>
      </p:sp>
      <p:graphicFrame>
        <p:nvGraphicFramePr>
          <p:cNvPr id="3" name="Tabelle 2">
            <a:extLst>
              <a:ext uri="{FF2B5EF4-FFF2-40B4-BE49-F238E27FC236}">
                <a16:creationId xmlns:a16="http://schemas.microsoft.com/office/drawing/2014/main" id="{47D2E25A-C3B3-7AE6-BD96-B6F577368A04}"/>
              </a:ext>
            </a:extLst>
          </p:cNvPr>
          <p:cNvGraphicFramePr>
            <a:graphicFrameLocks noGrp="1"/>
          </p:cNvGraphicFramePr>
          <p:nvPr>
            <p:extLst>
              <p:ext uri="{D42A27DB-BD31-4B8C-83A1-F6EECF244321}">
                <p14:modId xmlns:p14="http://schemas.microsoft.com/office/powerpoint/2010/main" val="322460997"/>
              </p:ext>
            </p:extLst>
          </p:nvPr>
        </p:nvGraphicFramePr>
        <p:xfrm>
          <a:off x="307617" y="1484784"/>
          <a:ext cx="11479832" cy="5414895"/>
        </p:xfrm>
        <a:graphic>
          <a:graphicData uri="http://schemas.openxmlformats.org/drawingml/2006/table">
            <a:tbl>
              <a:tblPr firstRow="1" bandRow="1">
                <a:tableStyleId>{2D5ABB26-0587-4C30-8999-92F81FD0307C}</a:tableStyleId>
              </a:tblPr>
              <a:tblGrid>
                <a:gridCol w="2517507">
                  <a:extLst>
                    <a:ext uri="{9D8B030D-6E8A-4147-A177-3AD203B41FA5}">
                      <a16:colId xmlns:a16="http://schemas.microsoft.com/office/drawing/2014/main" val="1406973512"/>
                    </a:ext>
                  </a:extLst>
                </a:gridCol>
                <a:gridCol w="8962325">
                  <a:extLst>
                    <a:ext uri="{9D8B030D-6E8A-4147-A177-3AD203B41FA5}">
                      <a16:colId xmlns:a16="http://schemas.microsoft.com/office/drawing/2014/main" val="1529656610"/>
                    </a:ext>
                  </a:extLst>
                </a:gridCol>
              </a:tblGrid>
              <a:tr h="349924">
                <a:tc gridSpan="2">
                  <a:txBody>
                    <a:bodyPr/>
                    <a:lstStyle/>
                    <a:p>
                      <a:pPr>
                        <a:spcBef>
                          <a:spcPts val="1200"/>
                        </a:spcBef>
                        <a:spcAft>
                          <a:spcPts val="1200"/>
                        </a:spcAft>
                      </a:pPr>
                      <a:r>
                        <a:rPr lang="de-DE" sz="1400" b="1" dirty="0">
                          <a:solidFill>
                            <a:srgbClr val="F29400"/>
                          </a:solidFill>
                        </a:rPr>
                        <a:t>Gefördert durch das Leitlinienprogramm Onkologie</a:t>
                      </a:r>
                    </a:p>
                  </a:txBody>
                  <a:tcPr/>
                </a:tc>
                <a:tc hMerge="1">
                  <a:txBody>
                    <a:bodyPr/>
                    <a:lstStyle/>
                    <a:p>
                      <a:pPr>
                        <a:spcBef>
                          <a:spcPts val="1200"/>
                        </a:spcBef>
                        <a:spcAft>
                          <a:spcPts val="1200"/>
                        </a:spcAft>
                      </a:pPr>
                      <a:r>
                        <a:rPr lang="de-DE" dirty="0"/>
                        <a:t>{N} Autorinnen und Autoren</a:t>
                      </a:r>
                    </a:p>
                  </a:txBody>
                  <a:tcPr/>
                </a:tc>
                <a:extLst>
                  <a:ext uri="{0D108BD9-81ED-4DB2-BD59-A6C34878D82A}">
                    <a16:rowId xmlns:a16="http://schemas.microsoft.com/office/drawing/2014/main" val="621736096"/>
                  </a:ext>
                </a:extLst>
              </a:tr>
              <a:tr h="349924">
                <a:tc>
                  <a:txBody>
                    <a:bodyPr/>
                    <a:lstStyle/>
                    <a:p>
                      <a:pPr>
                        <a:spcBef>
                          <a:spcPts val="1200"/>
                        </a:spcBef>
                        <a:spcAft>
                          <a:spcPts val="1200"/>
                        </a:spcAft>
                      </a:pPr>
                      <a:r>
                        <a:rPr lang="de-DE" sz="1400" b="1" dirty="0"/>
                        <a:t>Ziel: </a:t>
                      </a:r>
                    </a:p>
                  </a:txBody>
                  <a:tcPr/>
                </a:tc>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de-DE" sz="1400" dirty="0"/>
                        <a:t>Entwicklung und Einsatz wissenschaftlich begründeter und praktikabler Leitlinien in der Onkologie</a:t>
                      </a:r>
                    </a:p>
                  </a:txBody>
                  <a:tcPr/>
                </a:tc>
                <a:extLst>
                  <a:ext uri="{0D108BD9-81ED-4DB2-BD59-A6C34878D82A}">
                    <a16:rowId xmlns:a16="http://schemas.microsoft.com/office/drawing/2014/main" val="3246696622"/>
                  </a:ext>
                </a:extLst>
              </a:tr>
              <a:tr h="372243">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de-DE" sz="1400" b="1" dirty="0"/>
                        <a:t>Leitliniengruppe:</a:t>
                      </a:r>
                    </a:p>
                  </a:txBody>
                  <a:tcPr/>
                </a:tc>
                <a:tc>
                  <a:txBody>
                    <a:bodyPr/>
                    <a:lstStyle/>
                    <a:p>
                      <a:pPr>
                        <a:defRPr sz="1400"/>
                      </a:pPr>
                      <a:r>
                        <a:t>40 Mandatsträger von 36 Fachgesellschaften</a:t>
                      </a:r>
                    </a:p>
                  </a:txBody>
                  <a:tcPr/>
                </a:tc>
                <a:extLst>
                  <a:ext uri="{0D108BD9-81ED-4DB2-BD59-A6C34878D82A}">
                    <a16:rowId xmlns:a16="http://schemas.microsoft.com/office/drawing/2014/main" val="2207707253"/>
                  </a:ext>
                </a:extLst>
              </a:tr>
              <a:tr h="3402521">
                <a:tc>
                  <a:txBody>
                    <a:bodyPr/>
                    <a:lstStyle/>
                    <a:p>
                      <a:pPr>
                        <a:spcBef>
                          <a:spcPts val="1200"/>
                        </a:spcBef>
                        <a:spcAft>
                          <a:spcPts val="1200"/>
                        </a:spcAft>
                      </a:pPr>
                      <a:r>
                        <a:rPr lang="de-DE" sz="1400" b="1" dirty="0"/>
                        <a:t>Koordination und Redaktion:</a:t>
                      </a:r>
                    </a:p>
                  </a:txBody>
                  <a:tcPr/>
                </a:tc>
                <a:tc>
                  <a:txBody>
                    <a:bodyPr/>
                    <a:lstStyle/>
                    <a:p>
                      <a:pPr marL="0" marR="0" lvl="0" indent="0" algn="l" defTabSz="457200" rtl="0" eaLnBrk="1" fontAlgn="auto" latinLnBrk="0" hangingPunct="1">
                        <a:lnSpc>
                          <a:spcPct val="100000"/>
                        </a:lnSpc>
                        <a:spcBef>
                          <a:spcPts val="1200"/>
                        </a:spcBef>
                        <a:spcAft>
                          <a:spcPts val="700"/>
                        </a:spcAft>
                        <a:buClrTx/>
                        <a:buSzTx/>
                        <a:buFontTx/>
                        <a:buNone/>
                        <a:tabLst/>
                        <a:defRPr sz="1400" b="1"/>
                      </a:pPr>
                      <a:r>
                        <a:t>Redaktionsteam dieser Leitlinie</a:t>
                      </a:r>
                    </a:p>
                    <a:p>
                      <a:pPr>
                        <a:spcAft>
                          <a:spcPts val="700"/>
                        </a:spcAft>
                        <a:defRPr sz="1400"/>
                      </a:pPr>
                      <a:r>
                        <a:t>Das Redaktionsteam der Leitlinie besteht aus den folgenden Personen:</a:t>
                      </a:r>
                    </a:p>
                    <a:p>
                      <a:pPr>
                        <a:spcAft>
                          <a:spcPts val="700"/>
                        </a:spcAft>
                        <a:defRPr sz="1400"/>
                      </a:pPr>
                      <a:r>
                        <a:t>  * Prof. Dr. Uwe Wagner \(Koordinator, DGGG\)</a:t>
                      </a:r>
                    </a:p>
                    <a:p>
                      <a:pPr>
                        <a:spcAft>
                          <a:spcPts val="700"/>
                        </a:spcAft>
                        <a:defRPr sz="1400"/>
                      </a:pPr>
                      <a:r>
                        <a:t>  * Prof. Dr. Pauline Wimberger \(Koordinatorin DGGG\)</a:t>
                      </a:r>
                    </a:p>
                    <a:p>
                      <a:pPr>
                        <a:spcAft>
                          <a:spcPts val="700"/>
                        </a:spcAft>
                        <a:defRPr sz="1400"/>
                      </a:pPr>
                      <a:r>
                        <a:t>  * Alexander Reuß \(Ko-Koordinator\)</a:t>
                      </a:r>
                    </a:p>
                    <a:p>
                      <a:pPr>
                        <a:spcAft>
                          <a:spcPts val="700"/>
                        </a:spcAft>
                        <a:defRPr sz="1400" b="1"/>
                      </a:pPr>
                      <a:endParaRPr/>
                    </a:p>
                    <a:p>
                      <a:pPr>
                        <a:spcAft>
                          <a:spcPts val="700"/>
                        </a:spcAft>
                        <a:defRPr sz="1400" b="1"/>
                      </a:pPr>
                      <a:r>
                        <a:t>Wissenschaftlicher Beirat</a:t>
                      </a:r>
                    </a:p>
                    <a:p>
                      <a:pPr>
                        <a:spcAft>
                          <a:spcPts val="700"/>
                        </a:spcAft>
                        <a:defRPr sz="1400"/>
                      </a:pPr>
                      <a:r>
                        <a:t>Der Beirat des Redaktionsteams besteht aus den folgenden Personen:</a:t>
                      </a:r>
                    </a:p>
                    <a:p>
                      <a:pPr>
                        <a:spcAft>
                          <a:spcPts val="700"/>
                        </a:spcAft>
                        <a:defRPr sz="1400"/>
                      </a:pPr>
                      <a:r>
                        <a:t>  * Prof. Dr. Philipp Harter</a:t>
                      </a:r>
                    </a:p>
                    <a:p>
                      <a:pPr>
                        <a:spcAft>
                          <a:spcPts val="700"/>
                        </a:spcAft>
                        <a:defRPr sz="1400"/>
                      </a:pPr>
                      <a:r>
                        <a:t>  * Prof. Dr. Frederik Marmé</a:t>
                      </a:r>
                    </a:p>
                    <a:p>
                      <a:pPr>
                        <a:spcAft>
                          <a:spcPts val="700"/>
                        </a:spcAft>
                        <a:defRPr sz="1400"/>
                      </a:pPr>
                      <a:r>
                        <a:t>  * Prof. Dr. Sven Mahner</a:t>
                      </a:r>
                    </a:p>
                    <a:p>
                      <a:pPr>
                        <a:spcAft>
                          <a:spcPts val="700"/>
                        </a:spcAft>
                        <a:defRPr sz="1400"/>
                      </a:pPr>
                      <a:r>
                        <a:t>  * Prof. Dr. Jalid Sehouli</a:t>
                      </a:r>
                    </a:p>
                    <a:p>
                      <a:endParaRPr/>
                    </a:p>
                  </a:txBody>
                  <a:tcPr/>
                </a:tc>
                <a:extLst>
                  <a:ext uri="{0D108BD9-81ED-4DB2-BD59-A6C34878D82A}">
                    <a16:rowId xmlns:a16="http://schemas.microsoft.com/office/drawing/2014/main" val="1562164247"/>
                  </a:ext>
                </a:extLst>
              </a:tr>
              <a:tr h="349924">
                <a:tc>
                  <a:txBody>
                    <a:bodyPr/>
                    <a:lstStyle/>
                    <a:p>
                      <a:pPr>
                        <a:spcBef>
                          <a:spcPts val="1200"/>
                        </a:spcBef>
                        <a:spcAft>
                          <a:spcPts val="1200"/>
                        </a:spcAft>
                      </a:pPr>
                      <a:endParaRPr lang="de-DE" sz="1400" dirty="0"/>
                    </a:p>
                  </a:txBody>
                  <a:tcPr/>
                </a:tc>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endParaRPr lang="de-DE" sz="1400" kern="1200" dirty="0">
                        <a:solidFill>
                          <a:schemeClr val="tx1"/>
                        </a:solidFill>
                        <a:effectLst/>
                        <a:latin typeface="+mn-lt"/>
                        <a:ea typeface="+mn-ea"/>
                        <a:cs typeface="+mn-cs"/>
                      </a:endParaRPr>
                    </a:p>
                  </a:txBody>
                  <a:tcPr/>
                </a:tc>
                <a:extLst>
                  <a:ext uri="{0D108BD9-81ED-4DB2-BD59-A6C34878D82A}">
                    <a16:rowId xmlns:a16="http://schemas.microsoft.com/office/drawing/2014/main" val="4087752969"/>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extLst>
      <p:ext uri="{BB962C8B-B14F-4D97-AF65-F5344CB8AC3E}">
        <p14:creationId xmlns:p14="http://schemas.microsoft.com/office/powerpoint/2010/main" val="2304308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Tests zum Nachweis der homologen Rekombinations-Defizienz (HRD)</a:t>
            </a:r>
          </a:p>
        </p:txBody>
      </p:sp>
      <p:graphicFrame>
        <p:nvGraphicFramePr>
          <p:cNvPr id="3" name="Table 2"/>
          <p:cNvGraphicFramePr>
            <a:graphicFrameLocks noGrp="1"/>
          </p:cNvGraphicFramePr>
          <p:nvPr/>
        </p:nvGraphicFramePr>
        <p:xfrm>
          <a:off x="360000" y="1890000"/>
          <a:ext cx="11472000" cy="100"/>
        </p:xfrm>
        <a:graphic>
          <a:graphicData uri="http://schemas.openxmlformats.org/drawingml/2006/table">
            <a:tbl>
              <a:tblPr firstRow="1" bandRow="1">
                <a:tableStyleId>{5C22544A-7EE6-4342-B048-85BDC9FD1C3A}</a:tableStyleId>
              </a:tblPr>
              <a:tblGrid>
                <a:gridCol w="2294400">
                  <a:extLst>
                    <a:ext uri="{9D8B030D-6E8A-4147-A177-3AD203B41FA5}">
                      <a16:colId xmlns:a16="http://schemas.microsoft.com/office/drawing/2014/main" val="20000"/>
                    </a:ext>
                  </a:extLst>
                </a:gridCol>
                <a:gridCol w="2294400">
                  <a:extLst>
                    <a:ext uri="{9D8B030D-6E8A-4147-A177-3AD203B41FA5}">
                      <a16:colId xmlns:a16="http://schemas.microsoft.com/office/drawing/2014/main" val="20001"/>
                    </a:ext>
                  </a:extLst>
                </a:gridCol>
                <a:gridCol w="2294400">
                  <a:extLst>
                    <a:ext uri="{9D8B030D-6E8A-4147-A177-3AD203B41FA5}">
                      <a16:colId xmlns:a16="http://schemas.microsoft.com/office/drawing/2014/main" val="20002"/>
                    </a:ext>
                  </a:extLst>
                </a:gridCol>
                <a:gridCol w="2294400">
                  <a:extLst>
                    <a:ext uri="{9D8B030D-6E8A-4147-A177-3AD203B41FA5}">
                      <a16:colId xmlns:a16="http://schemas.microsoft.com/office/drawing/2014/main" val="20003"/>
                    </a:ext>
                  </a:extLst>
                </a:gridCol>
                <a:gridCol w="2294400">
                  <a:extLst>
                    <a:ext uri="{9D8B030D-6E8A-4147-A177-3AD203B41FA5}">
                      <a16:colId xmlns:a16="http://schemas.microsoft.com/office/drawing/2014/main" val="20004"/>
                    </a:ext>
                  </a:extLst>
                </a:gridCol>
              </a:tblGrid>
              <a:tr h="0">
                <a:tc>
                  <a:txBody>
                    <a:bodyPr/>
                    <a:lstStyle/>
                    <a:p>
                      <a:pPr algn="l">
                        <a:spcAft>
                          <a:spcPts val="500"/>
                        </a:spcAft>
                        <a:defRPr sz="900" b="0">
                          <a:solidFill>
                            <a:srgbClr val="000000"/>
                          </a:solidFill>
                          <a:latin typeface="Lucida Sans"/>
                        </a:defRPr>
                      </a:pPr>
                      <a:r>
                        <a:rPr sz="1000" b="1" i="0" u="none">
                          <a:solidFill>
                            <a:srgbClr val="000000"/>
                          </a:solidFill>
                        </a:rPr>
                        <a:t>LOE</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HRD Test</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Klinische Validität</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Klinischer Nutzen 1st line</a:t>
                      </a:r>
                      <a:r>
                        <a:rPr sz="1000" b="1" i="0" u="none"/>
                        <a:t> Maintenance</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Klinischer Nutzen bei Platin-sensiblem Rezidiv</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solidFill>
                            <a:srgbClr val="000000"/>
                          </a:solidFill>
                        </a:rPr>
                        <a:t>1</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Keimbahn BRCA Mutation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Gut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Gut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Gut</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solidFill>
                            <a:srgbClr val="000000"/>
                          </a:solidFill>
                        </a:rPr>
                        <a:t>1</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Tumor BRCA Mutation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Gut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Gut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Gut</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solidFill>
                            <a:srgbClr val="000000"/>
                          </a:solidFill>
                        </a:rPr>
                        <a:t>1/2</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Somatische BRCA Mutation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Gut- angemessen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Gut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Gut </a:t>
                      </a:r>
                    </a:p>
                  </a:txBody>
                  <a:tcP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0" i="0" u="none">
                          <a:solidFill>
                            <a:srgbClr val="000000"/>
                          </a:solidFill>
                        </a:rPr>
                        <a:t>2</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Non-BRCA Mutationen von HRR Genen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Grenzwertig</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Keine ausreichende Evidenz</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Grenzwertig</a:t>
                      </a:r>
                    </a:p>
                  </a:txBody>
                  <a:tcPr>
                    <a:solidFill>
                      <a:srgbClr val="FCEACC"/>
                    </a:solidFill>
                  </a:tcPr>
                </a:tc>
                <a:extLst>
                  <a:ext uri="{0D108BD9-81ED-4DB2-BD59-A6C34878D82A}">
                    <a16:rowId xmlns:a16="http://schemas.microsoft.com/office/drawing/2014/main" val="10004"/>
                  </a:ext>
                </a:extLst>
              </a:tr>
              <a:tr h="0">
                <a:tc>
                  <a:txBody>
                    <a:bodyPr/>
                    <a:lstStyle/>
                    <a:p>
                      <a:pPr>
                        <a:defRPr sz="900" b="0">
                          <a:solidFill>
                            <a:srgbClr val="000000"/>
                          </a:solidFill>
                          <a:latin typeface="Lucida Sans"/>
                        </a:defRPr>
                      </a:pPr>
                      <a:endParaRPr/>
                    </a:p>
                  </a:txBody>
                  <a:tcPr anchor="ct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HRD Assays für genomische Narben mit ausreichender Validierung</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5"/>
                  </a:ext>
                </a:extLst>
              </a:tr>
              <a:tr h="0">
                <a:tc>
                  <a:txBody>
                    <a:bodyPr/>
                    <a:lstStyle/>
                    <a:p>
                      <a:pPr algn="l">
                        <a:spcAft>
                          <a:spcPts val="500"/>
                        </a:spcAft>
                        <a:defRPr sz="900" b="0">
                          <a:solidFill>
                            <a:srgbClr val="000000"/>
                          </a:solidFill>
                          <a:latin typeface="Lucida Sans"/>
                        </a:defRPr>
                      </a:pPr>
                      <a:r>
                        <a:rPr sz="1000" b="0" i="0" u="none">
                          <a:solidFill>
                            <a:srgbClr val="000000"/>
                          </a:solidFill>
                        </a:rPr>
                        <a:t>1</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GIS Score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Gut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Gut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Gut</a:t>
                      </a:r>
                    </a:p>
                  </a:txBody>
                  <a:tcPr>
                    <a:solidFill>
                      <a:srgbClr val="FCEACC"/>
                    </a:solidFill>
                  </a:tcPr>
                </a:tc>
                <a:extLst>
                  <a:ext uri="{0D108BD9-81ED-4DB2-BD59-A6C34878D82A}">
                    <a16:rowId xmlns:a16="http://schemas.microsoft.com/office/drawing/2014/main" val="10006"/>
                  </a:ext>
                </a:extLst>
              </a:tr>
              <a:tr h="0">
                <a:tc>
                  <a:txBody>
                    <a:bodyPr/>
                    <a:lstStyle/>
                    <a:p>
                      <a:pPr algn="l">
                        <a:spcAft>
                          <a:spcPts val="500"/>
                        </a:spcAft>
                        <a:defRPr sz="900" b="0">
                          <a:solidFill>
                            <a:srgbClr val="000000"/>
                          </a:solidFill>
                          <a:latin typeface="Lucida Sans"/>
                        </a:defRPr>
                      </a:pPr>
                      <a:r>
                        <a:rPr sz="1000" b="0" i="0" u="none">
                          <a:solidFill>
                            <a:srgbClr val="000000"/>
                          </a:solidFill>
                        </a:rPr>
                        <a:t>2</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LOH</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Gut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Keine Evidenz</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Gut</a:t>
                      </a:r>
                    </a:p>
                  </a:txBody>
                  <a:tcPr>
                    <a:solidFill>
                      <a:srgbClr val="FCEACC"/>
                    </a:solidFill>
                  </a:tcPr>
                </a:tc>
                <a:extLst>
                  <a:ext uri="{0D108BD9-81ED-4DB2-BD59-A6C34878D82A}">
                    <a16:rowId xmlns:a16="http://schemas.microsoft.com/office/drawing/2014/main" val="10007"/>
                  </a:ext>
                </a:extLst>
              </a:tr>
              <a:tr h="0">
                <a:tc>
                  <a:txBody>
                    <a:bodyPr/>
                    <a:lstStyle/>
                    <a:p>
                      <a:pPr algn="l">
                        <a:spcAft>
                          <a:spcPts val="500"/>
                        </a:spcAft>
                        <a:defRPr sz="900" b="0">
                          <a:solidFill>
                            <a:srgbClr val="000000"/>
                          </a:solidFill>
                          <a:latin typeface="Lucida Sans"/>
                        </a:defRPr>
                      </a:pPr>
                      <a:r>
                        <a:rPr sz="1000" b="0" i="0" u="none">
                          <a:solidFill>
                            <a:srgbClr val="000000"/>
                          </a:solidFill>
                        </a:rPr>
                        <a:t>Quelle:</a:t>
                      </a:r>
                      <a:r>
                        <a:rPr sz="1000" b="0" i="0" u="none"/>
                        <a:t>ESMO recommendations on predictive biomarker testing for homologous recombination deficiency and PARP inhibitor benefit in ovarian cancer </a:t>
                      </a:r>
                      <a:r>
                        <a:rPr sz="1000">
                          <a:solidFill>
                            <a:srgbClr val="F7BF66"/>
                          </a:solidFill>
                          <a:hlinkClick r:id="rId2"/>
                        </a:rPr>
                        <a:t>[Miller, RE,Leary, A,Scott, CL,Serra, V,Lord, CJ,Bowtell, D,Chang, DK,Garsed, DW,Jonkers, J,Ledermann, JA,Nik-Zainal, S,Ray-Coquard, I,Shah, SP,Matias-Guiu, X,Swisher, EM,Yates, LR 2020]</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8"/>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Molekulare Befunde</a:t>
            </a:r>
          </a:p>
        </p:txBody>
      </p:sp>
      <p:graphicFrame>
        <p:nvGraphicFramePr>
          <p:cNvPr id="3" name="Table 2"/>
          <p:cNvGraphicFramePr>
            <a:graphicFrameLocks noGrp="1"/>
          </p:cNvGraphicFramePr>
          <p:nvPr/>
        </p:nvGraphicFramePr>
        <p:xfrm>
          <a:off x="360000" y="1890000"/>
          <a:ext cx="11472000" cy="100"/>
        </p:xfrm>
        <a:graphic>
          <a:graphicData uri="http://schemas.openxmlformats.org/drawingml/2006/table">
            <a:tbl>
              <a:tblPr firstRow="1" bandRow="1">
                <a:tableStyleId>{5C22544A-7EE6-4342-B048-85BDC9FD1C3A}</a:tableStyleId>
              </a:tblPr>
              <a:tblGrid>
                <a:gridCol w="1912000">
                  <a:extLst>
                    <a:ext uri="{9D8B030D-6E8A-4147-A177-3AD203B41FA5}">
                      <a16:colId xmlns:a16="http://schemas.microsoft.com/office/drawing/2014/main" val="20000"/>
                    </a:ext>
                  </a:extLst>
                </a:gridCol>
                <a:gridCol w="1912000">
                  <a:extLst>
                    <a:ext uri="{9D8B030D-6E8A-4147-A177-3AD203B41FA5}">
                      <a16:colId xmlns:a16="http://schemas.microsoft.com/office/drawing/2014/main" val="20001"/>
                    </a:ext>
                  </a:extLst>
                </a:gridCol>
                <a:gridCol w="1912000">
                  <a:extLst>
                    <a:ext uri="{9D8B030D-6E8A-4147-A177-3AD203B41FA5}">
                      <a16:colId xmlns:a16="http://schemas.microsoft.com/office/drawing/2014/main" val="20002"/>
                    </a:ext>
                  </a:extLst>
                </a:gridCol>
                <a:gridCol w="1912000">
                  <a:extLst>
                    <a:ext uri="{9D8B030D-6E8A-4147-A177-3AD203B41FA5}">
                      <a16:colId xmlns:a16="http://schemas.microsoft.com/office/drawing/2014/main" val="20003"/>
                    </a:ext>
                  </a:extLst>
                </a:gridCol>
                <a:gridCol w="1912000">
                  <a:extLst>
                    <a:ext uri="{9D8B030D-6E8A-4147-A177-3AD203B41FA5}">
                      <a16:colId xmlns:a16="http://schemas.microsoft.com/office/drawing/2014/main" val="20004"/>
                    </a:ext>
                  </a:extLst>
                </a:gridCol>
                <a:gridCol w="1912000">
                  <a:extLst>
                    <a:ext uri="{9D8B030D-6E8A-4147-A177-3AD203B41FA5}">
                      <a16:colId xmlns:a16="http://schemas.microsoft.com/office/drawing/2014/main" val="20005"/>
                    </a:ext>
                  </a:extLst>
                </a:gridCol>
              </a:tblGrid>
              <a:tr h="0">
                <a:tc>
                  <a:txBody>
                    <a:bodyPr/>
                    <a:lstStyle/>
                    <a:p>
                      <a:pPr algn="l">
                        <a:spcAft>
                          <a:spcPts val="500"/>
                        </a:spcAft>
                        <a:defRPr sz="900" b="0">
                          <a:solidFill>
                            <a:srgbClr val="000000"/>
                          </a:solidFill>
                          <a:latin typeface="Lucida Sans"/>
                        </a:defRPr>
                      </a:pPr>
                      <a:r>
                        <a:rPr sz="1000" b="1" i="0" u="none">
                          <a:solidFill>
                            <a:srgbClr val="000000"/>
                          </a:solidFill>
                        </a:rPr>
                        <a:t>Tumortyp</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FOXL2</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DICER-1</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CTNNB1/APC</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AKT1 bzw.</a:t>
                      </a:r>
                      <a:r>
                        <a:rPr sz="1000" b="1" i="0" u="none"/>
                        <a:t>GNAS 
</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STK11-Genmutation</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solidFill>
                            <a:srgbClr val="000000"/>
                          </a:solidFill>
                        </a:rPr>
                        <a:t>Mikrozystischer Stromatumor</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Wildtyp</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Wildtyp</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mutiert</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solidFill>
                            <a:srgbClr val="000000"/>
                          </a:solidFill>
                        </a:rPr>
                        <a:t>Adulter GCT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Mutiert</a:t>
                      </a:r>
                    </a:p>
                    <a:p>
                      <a:pPr algn="l">
                        <a:spcAft>
                          <a:spcPts val="500"/>
                        </a:spcAft>
                      </a:pPr>
                      <a:r>
                        <a:rPr sz="1000" b="0" i="0" u="none">
                          <a:solidFill>
                            <a:srgbClr val="000000"/>
                          </a:solidFill>
                        </a:rPr>
                        <a:t>&gt;95%</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Wildtyp</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solidFill>
                            <a:srgbClr val="000000"/>
                          </a:solidFill>
                        </a:rPr>
                        <a:t>Juveniler GCT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Wildtyp</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Selten, mutiert bei DICER1-Syndrom</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30% bzw. 60% Selten:
 P53, PTEN
</a:t>
                      </a:r>
                    </a:p>
                    <a:p>
                      <a:pPr algn="l">
                        <a:spcAft>
                          <a:spcPts val="500"/>
                        </a:spcAft>
                      </a:pPr>
                      <a:r>
                        <a:rPr sz="1000" b="0" i="0" u="none">
                          <a:solidFill>
                            <a:srgbClr val="000000"/>
                          </a:solidFill>
                        </a:rPr>
                        <a:t>IDH1 und IDH2*</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0" i="0" u="none">
                          <a:solidFill>
                            <a:srgbClr val="000000"/>
                          </a:solidFill>
                        </a:rPr>
                        <a:t>Sertolizelltumor</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Wildtyp</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Einzelne mutiert</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4"/>
                  </a:ext>
                </a:extLst>
              </a:tr>
              <a:tr h="0">
                <a:tc>
                  <a:txBody>
                    <a:bodyPr/>
                    <a:lstStyle/>
                    <a:p>
                      <a:pPr algn="l">
                        <a:spcAft>
                          <a:spcPts val="500"/>
                        </a:spcAft>
                        <a:defRPr sz="900" b="0">
                          <a:solidFill>
                            <a:srgbClr val="000000"/>
                          </a:solidFill>
                          <a:latin typeface="Lucida Sans"/>
                        </a:defRPr>
                      </a:pPr>
                      <a:r>
                        <a:rPr sz="1000" b="0" i="0" u="none">
                          <a:solidFill>
                            <a:srgbClr val="000000"/>
                          </a:solidFill>
                        </a:rPr>
                        <a:t>KSST mit ringförmigen Tubuli</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Wildtyp</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Wildtyp</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Bei Peutz-Jeghers-Syndrom:</a:t>
                      </a:r>
                    </a:p>
                    <a:p>
                      <a:pPr algn="l">
                        <a:spcAft>
                          <a:spcPts val="500"/>
                        </a:spcAft>
                      </a:pPr>
                      <a:r>
                        <a:rPr sz="1000" b="0" i="0" u="none">
                          <a:solidFill>
                            <a:srgbClr val="000000"/>
                          </a:solidFill>
                        </a:rPr>
                        <a:t>mutiert</a:t>
                      </a:r>
                    </a:p>
                  </a:txBody>
                  <a:tcPr>
                    <a:solidFill>
                      <a:srgbClr val="FCEACC"/>
                    </a:solidFill>
                  </a:tcPr>
                </a:tc>
                <a:extLst>
                  <a:ext uri="{0D108BD9-81ED-4DB2-BD59-A6C34878D82A}">
                    <a16:rowId xmlns:a16="http://schemas.microsoft.com/office/drawing/2014/main" val="10005"/>
                  </a:ext>
                </a:extLst>
              </a:tr>
              <a:tr h="0">
                <a:tc>
                  <a:txBody>
                    <a:bodyPr/>
                    <a:lstStyle/>
                    <a:p>
                      <a:pPr algn="l">
                        <a:spcAft>
                          <a:spcPts val="500"/>
                        </a:spcAft>
                        <a:defRPr sz="900" b="0">
                          <a:solidFill>
                            <a:srgbClr val="000000"/>
                          </a:solidFill>
                          <a:latin typeface="Lucida Sans"/>
                        </a:defRPr>
                      </a:pPr>
                      <a:r>
                        <a:rPr sz="1000" b="0" i="0" u="none">
                          <a:solidFill>
                            <a:srgbClr val="000000"/>
                          </a:solidFill>
                        </a:rPr>
                        <a:t>Sertoli-Leydig-Zelltumor</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6"/>
                  </a:ext>
                </a:extLst>
              </a:tr>
              <a:tr h="0">
                <a:tc>
                  <a:txBody>
                    <a:bodyPr/>
                    <a:lstStyle/>
                    <a:p>
                      <a:pPr algn="l">
                        <a:spcAft>
                          <a:spcPts val="500"/>
                        </a:spcAft>
                        <a:defRPr sz="900" b="0">
                          <a:solidFill>
                            <a:srgbClr val="000000"/>
                          </a:solidFill>
                          <a:latin typeface="Lucida Sans"/>
                        </a:defRPr>
                      </a:pPr>
                      <a:r>
                        <a:rPr sz="1000" b="0" i="0" u="none">
                          <a:solidFill>
                            <a:srgbClr val="000000"/>
                          </a:solidFill>
                        </a:rPr>
                        <a:t>- Junge Frauen, G2-3, retiform o. heterologe Elemente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Wildtyp</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Mutiert</a:t>
                      </a:r>
                    </a:p>
                    <a:p>
                      <a:pPr algn="l">
                        <a:spcAft>
                          <a:spcPts val="500"/>
                        </a:spcAft>
                      </a:pPr>
                      <a:r>
                        <a:rPr sz="1000" b="0" i="0" u="none">
                          <a:solidFill>
                            <a:srgbClr val="000000"/>
                          </a:solidFill>
                        </a:rPr>
                        <a:t>50-60%, davon 2/3 als Keimbahnmutation</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7"/>
                  </a:ext>
                </a:extLst>
              </a:tr>
              <a:tr h="0">
                <a:tc>
                  <a:txBody>
                    <a:bodyPr/>
                    <a:lstStyle/>
                    <a:p>
                      <a:pPr algn="l">
                        <a:spcAft>
                          <a:spcPts val="500"/>
                        </a:spcAft>
                        <a:defRPr sz="900" b="0">
                          <a:solidFill>
                            <a:srgbClr val="000000"/>
                          </a:solidFill>
                          <a:latin typeface="Lucida Sans"/>
                        </a:defRPr>
                      </a:pPr>
                      <a:r>
                        <a:rPr sz="1000" b="0" i="0" u="none">
                          <a:solidFill>
                            <a:srgbClr val="000000"/>
                          </a:solidFill>
                        </a:rPr>
                        <a:t>-Postmenop., G2-3, nicht retiform, keine heterologen Elemente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Mutiert</a:t>
                      </a:r>
                    </a:p>
                    <a:p>
                      <a:pPr algn="l">
                        <a:spcAft>
                          <a:spcPts val="500"/>
                        </a:spcAft>
                      </a:pPr>
                      <a:r>
                        <a:rPr sz="1000" b="0" i="0" u="none">
                          <a:solidFill>
                            <a:srgbClr val="000000"/>
                          </a:solidFill>
                        </a:rPr>
                        <a:t>0-22%</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Wildtyp</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8"/>
                  </a:ext>
                </a:extLst>
              </a:tr>
              <a:tr h="0">
                <a:tc>
                  <a:txBody>
                    <a:bodyPr/>
                    <a:lstStyle/>
                    <a:p>
                      <a:pPr algn="l">
                        <a:spcAft>
                          <a:spcPts val="500"/>
                        </a:spcAft>
                        <a:defRPr sz="900" b="0">
                          <a:solidFill>
                            <a:srgbClr val="000000"/>
                          </a:solidFill>
                          <a:latin typeface="Lucida Sans"/>
                        </a:defRPr>
                      </a:pPr>
                      <a:r>
                        <a:rPr sz="1000" b="0" i="0" u="none">
                          <a:solidFill>
                            <a:srgbClr val="000000"/>
                          </a:solidFill>
                        </a:rPr>
                        <a:t>Alle G1, mittleres Alter, nicht retiform, keine heterologen Elemente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Wildtyp</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Wildtyp</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9"/>
                  </a:ext>
                </a:extLst>
              </a:tr>
              <a:tr h="0">
                <a:tc>
                  <a:txBody>
                    <a:bodyPr/>
                    <a:lstStyle/>
                    <a:p>
                      <a:pPr algn="l">
                        <a:spcAft>
                          <a:spcPts val="500"/>
                        </a:spcAft>
                        <a:defRPr sz="900" b="0">
                          <a:solidFill>
                            <a:srgbClr val="000000"/>
                          </a:solidFill>
                          <a:latin typeface="Lucida Sans"/>
                        </a:defRPr>
                      </a:pPr>
                      <a:r>
                        <a:rPr sz="1000" b="0" i="0" u="none">
                          <a:solidFill>
                            <a:srgbClr val="000000"/>
                          </a:solidFill>
                        </a:rPr>
                        <a:t>KSST NOS</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Wildtyp</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Einzelfälle</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10"/>
                  </a:ext>
                </a:extLst>
              </a:tr>
              <a:tr h="0">
                <a:tc>
                  <a:txBody>
                    <a:bodyPr/>
                    <a:lstStyle/>
                    <a:p>
                      <a:pPr algn="l">
                        <a:spcAft>
                          <a:spcPts val="500"/>
                        </a:spcAft>
                        <a:defRPr sz="900" b="0">
                          <a:solidFill>
                            <a:srgbClr val="000000"/>
                          </a:solidFill>
                          <a:latin typeface="Lucida Sans"/>
                        </a:defRPr>
                      </a:pPr>
                      <a:r>
                        <a:rPr sz="1000" b="0" i="0" u="none">
                          <a:solidFill>
                            <a:srgbClr val="000000"/>
                          </a:solidFill>
                        </a:rPr>
                        <a:t>Gynandroblastom</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Wildtyp</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Oft mutiert</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11"/>
                  </a:ext>
                </a:extLst>
              </a:tr>
              <a:tr h="0">
                <a:tc>
                  <a:txBody>
                    <a:bodyPr/>
                    <a:lstStyle/>
                    <a:p>
                      <a:pPr algn="l">
                        <a:spcAft>
                          <a:spcPts val="500"/>
                        </a:spcAft>
                        <a:defRPr sz="900" b="0">
                          <a:solidFill>
                            <a:srgbClr val="000000"/>
                          </a:solidFill>
                          <a:latin typeface="Lucida Sans"/>
                        </a:defRPr>
                      </a:pPr>
                      <a:r>
                        <a:rPr sz="1000" b="0" i="0" u="none">
                          <a:solidFill>
                            <a:srgbClr val="000000"/>
                          </a:solidFill>
                        </a:rPr>
                        <a:t>* In einer aktuellen Studie von 31 juvenilen GCT konnte eine große Varianz an genomischen Alterationen nachgewiesen werden, einschließlich Mutationen sowie Amplifikationen in Genen, die an der homologen Rekombination DNA-Reparatur beteiligt sind (POLE), wie auch Gene der Mismatch repair (MLH1, MSH6), Histonmodifizierung (KMT2D) und Telomeraseelongation (TERT) </a:t>
                      </a:r>
                      <a:r>
                        <a:rPr sz="1000">
                          <a:solidFill>
                            <a:srgbClr val="F7BF66"/>
                          </a:solidFill>
                          <a:hlinkClick r:id="rId2"/>
                        </a:rPr>
                        <a:t>[Vougiouklakis, T,Zhu, K,Vasudevaraja, V,Serrano, J,Shen, G,Linn, RL,Feng, X,Chiang, S,Barroeta, JE,Thomas, KM,Schwartz, LE,Shukla, PS,Malpica, A,Oliva, E,Cotzia, P,DeLair, DF,Snuderl, M,Jour, G 2022]</a:t>
                      </a:r>
                      <a:r>
                        <a:rPr sz="1000" b="0" i="0" u="none">
                          <a:solidFill>
                            <a:srgbClr val="000000"/>
                          </a:solidFill>
                        </a:rPr>
                        <a:t>.</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1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Häufigkeit der malignen Keimzelltumoren</a:t>
            </a:r>
          </a:p>
        </p:txBody>
      </p:sp>
      <p:graphicFrame>
        <p:nvGraphicFramePr>
          <p:cNvPr id="3" name="Table 2"/>
          <p:cNvGraphicFramePr>
            <a:graphicFrameLocks noGrp="1"/>
          </p:cNvGraphicFramePr>
          <p:nvPr/>
        </p:nvGraphicFramePr>
        <p:xfrm>
          <a:off x="360000" y="1890000"/>
          <a:ext cx="11472000" cy="100"/>
        </p:xfrm>
        <a:graphic>
          <a:graphicData uri="http://schemas.openxmlformats.org/drawingml/2006/table">
            <a:tbl>
              <a:tblPr firstRow="1" bandRow="1">
                <a:tableStyleId>{5C22544A-7EE6-4342-B048-85BDC9FD1C3A}</a:tableStyleId>
              </a:tblPr>
              <a:tblGrid>
                <a:gridCol w="5736000">
                  <a:extLst>
                    <a:ext uri="{9D8B030D-6E8A-4147-A177-3AD203B41FA5}">
                      <a16:colId xmlns:a16="http://schemas.microsoft.com/office/drawing/2014/main" val="20000"/>
                    </a:ext>
                  </a:extLst>
                </a:gridCol>
                <a:gridCol w="5736000">
                  <a:extLst>
                    <a:ext uri="{9D8B030D-6E8A-4147-A177-3AD203B41FA5}">
                      <a16:colId xmlns:a16="http://schemas.microsoft.com/office/drawing/2014/main" val="20001"/>
                    </a:ext>
                  </a:extLst>
                </a:gridCol>
              </a:tblGrid>
              <a:tr h="0">
                <a:tc>
                  <a:txBody>
                    <a:bodyPr/>
                    <a:lstStyle/>
                    <a:p>
                      <a:pPr algn="l">
                        <a:spcAft>
                          <a:spcPts val="500"/>
                        </a:spcAft>
                        <a:defRPr sz="900" b="0">
                          <a:solidFill>
                            <a:srgbClr val="000000"/>
                          </a:solidFill>
                          <a:latin typeface="Lucida Sans"/>
                        </a:defRPr>
                      </a:pPr>
                      <a:r>
                        <a:rPr sz="1000" b="1" i="0" u="none">
                          <a:solidFill>
                            <a:srgbClr val="000000"/>
                          </a:solidFill>
                        </a:rPr>
                        <a:t>Tumoren</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Häufigkeit</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solidFill>
                            <a:srgbClr val="000000"/>
                          </a:solidFill>
                        </a:rPr>
                        <a:t>Dysgerminom</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33%</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solidFill>
                            <a:srgbClr val="000000"/>
                          </a:solidFill>
                        </a:rPr>
                        <a:t>Dottersacktumor</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10%</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solidFill>
                            <a:srgbClr val="000000"/>
                          </a:solidFill>
                        </a:rPr>
                        <a:t>Embryonales Karzinom</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&lt;1%</a:t>
                      </a:r>
                    </a:p>
                  </a:txBody>
                  <a:tcP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0" i="0" u="none">
                          <a:solidFill>
                            <a:srgbClr val="000000"/>
                          </a:solidFill>
                        </a:rPr>
                        <a:t>Nicht-gestationales</a:t>
                      </a:r>
                      <a:r>
                        <a:rPr sz="1000" b="0" i="0" u="none"/>
                        <a:t>Choriokarzinom</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&lt;1%</a:t>
                      </a:r>
                    </a:p>
                  </a:txBody>
                  <a:tcPr>
                    <a:solidFill>
                      <a:srgbClr val="FCEACC"/>
                    </a:solidFill>
                  </a:tcPr>
                </a:tc>
                <a:extLst>
                  <a:ext uri="{0D108BD9-81ED-4DB2-BD59-A6C34878D82A}">
                    <a16:rowId xmlns:a16="http://schemas.microsoft.com/office/drawing/2014/main" val="10004"/>
                  </a:ext>
                </a:extLst>
              </a:tr>
              <a:tr h="0">
                <a:tc>
                  <a:txBody>
                    <a:bodyPr/>
                    <a:lstStyle/>
                    <a:p>
                      <a:pPr algn="l">
                        <a:spcAft>
                          <a:spcPts val="500"/>
                        </a:spcAft>
                        <a:defRPr sz="900" b="0">
                          <a:solidFill>
                            <a:srgbClr val="000000"/>
                          </a:solidFill>
                          <a:latin typeface="Lucida Sans"/>
                        </a:defRPr>
                      </a:pPr>
                      <a:r>
                        <a:rPr sz="1000" b="0" i="0" u="none">
                          <a:solidFill>
                            <a:srgbClr val="000000"/>
                          </a:solidFill>
                        </a:rPr>
                        <a:t>Unreifes Teratom</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35%</a:t>
                      </a:r>
                    </a:p>
                  </a:txBody>
                  <a:tcPr>
                    <a:solidFill>
                      <a:srgbClr val="FCEACC"/>
                    </a:solidFill>
                  </a:tcPr>
                </a:tc>
                <a:extLst>
                  <a:ext uri="{0D108BD9-81ED-4DB2-BD59-A6C34878D82A}">
                    <a16:rowId xmlns:a16="http://schemas.microsoft.com/office/drawing/2014/main" val="10005"/>
                  </a:ext>
                </a:extLst>
              </a:tr>
              <a:tr h="0">
                <a:tc>
                  <a:txBody>
                    <a:bodyPr/>
                    <a:lstStyle/>
                    <a:p>
                      <a:pPr algn="l">
                        <a:spcAft>
                          <a:spcPts val="500"/>
                        </a:spcAft>
                        <a:defRPr sz="900" b="0">
                          <a:solidFill>
                            <a:srgbClr val="000000"/>
                          </a:solidFill>
                          <a:latin typeface="Lucida Sans"/>
                        </a:defRPr>
                      </a:pPr>
                      <a:r>
                        <a:rPr sz="1000" b="0" i="0" u="none">
                          <a:solidFill>
                            <a:srgbClr val="000000"/>
                          </a:solidFill>
                        </a:rPr>
                        <a:t>Gemischte Keimzelltumoren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15%</a:t>
                      </a:r>
                    </a:p>
                  </a:txBody>
                  <a:tcPr>
                    <a:solidFill>
                      <a:srgbClr val="FCEACC"/>
                    </a:solidFill>
                  </a:tcPr>
                </a:tc>
                <a:extLst>
                  <a:ext uri="{0D108BD9-81ED-4DB2-BD59-A6C34878D82A}">
                    <a16:rowId xmlns:a16="http://schemas.microsoft.com/office/drawing/2014/main" val="10006"/>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Immunhistochemischen Zusatzuntersuchungen zur Diagnose der Keimzelltumoren</a:t>
            </a:r>
          </a:p>
        </p:txBody>
      </p:sp>
      <p:graphicFrame>
        <p:nvGraphicFramePr>
          <p:cNvPr id="3" name="Table 2"/>
          <p:cNvGraphicFramePr>
            <a:graphicFrameLocks noGrp="1"/>
          </p:cNvGraphicFramePr>
          <p:nvPr/>
        </p:nvGraphicFramePr>
        <p:xfrm>
          <a:off x="360000" y="1890000"/>
          <a:ext cx="11472000" cy="100"/>
        </p:xfrm>
        <a:graphic>
          <a:graphicData uri="http://schemas.openxmlformats.org/drawingml/2006/table">
            <a:tbl>
              <a:tblPr firstRow="1" bandRow="1">
                <a:tableStyleId>{5C22544A-7EE6-4342-B048-85BDC9FD1C3A}</a:tableStyleId>
              </a:tblPr>
              <a:tblGrid>
                <a:gridCol w="1434000">
                  <a:extLst>
                    <a:ext uri="{9D8B030D-6E8A-4147-A177-3AD203B41FA5}">
                      <a16:colId xmlns:a16="http://schemas.microsoft.com/office/drawing/2014/main" val="20000"/>
                    </a:ext>
                  </a:extLst>
                </a:gridCol>
                <a:gridCol w="1434000">
                  <a:extLst>
                    <a:ext uri="{9D8B030D-6E8A-4147-A177-3AD203B41FA5}">
                      <a16:colId xmlns:a16="http://schemas.microsoft.com/office/drawing/2014/main" val="20001"/>
                    </a:ext>
                  </a:extLst>
                </a:gridCol>
                <a:gridCol w="1434000">
                  <a:extLst>
                    <a:ext uri="{9D8B030D-6E8A-4147-A177-3AD203B41FA5}">
                      <a16:colId xmlns:a16="http://schemas.microsoft.com/office/drawing/2014/main" val="20002"/>
                    </a:ext>
                  </a:extLst>
                </a:gridCol>
                <a:gridCol w="1434000">
                  <a:extLst>
                    <a:ext uri="{9D8B030D-6E8A-4147-A177-3AD203B41FA5}">
                      <a16:colId xmlns:a16="http://schemas.microsoft.com/office/drawing/2014/main" val="20003"/>
                    </a:ext>
                  </a:extLst>
                </a:gridCol>
                <a:gridCol w="1434000">
                  <a:extLst>
                    <a:ext uri="{9D8B030D-6E8A-4147-A177-3AD203B41FA5}">
                      <a16:colId xmlns:a16="http://schemas.microsoft.com/office/drawing/2014/main" val="20004"/>
                    </a:ext>
                  </a:extLst>
                </a:gridCol>
                <a:gridCol w="1434000">
                  <a:extLst>
                    <a:ext uri="{9D8B030D-6E8A-4147-A177-3AD203B41FA5}">
                      <a16:colId xmlns:a16="http://schemas.microsoft.com/office/drawing/2014/main" val="20005"/>
                    </a:ext>
                  </a:extLst>
                </a:gridCol>
                <a:gridCol w="1434000">
                  <a:extLst>
                    <a:ext uri="{9D8B030D-6E8A-4147-A177-3AD203B41FA5}">
                      <a16:colId xmlns:a16="http://schemas.microsoft.com/office/drawing/2014/main" val="20006"/>
                    </a:ext>
                  </a:extLst>
                </a:gridCol>
                <a:gridCol w="1434000">
                  <a:extLst>
                    <a:ext uri="{9D8B030D-6E8A-4147-A177-3AD203B41FA5}">
                      <a16:colId xmlns:a16="http://schemas.microsoft.com/office/drawing/2014/main" val="20007"/>
                    </a:ext>
                  </a:extLst>
                </a:gridCol>
              </a:tblGrid>
              <a:tr h="0">
                <a:tc>
                  <a:txBody>
                    <a:bodyPr/>
                    <a:lstStyle/>
                    <a:p>
                      <a:pPr>
                        <a:defRPr sz="900" b="0">
                          <a:solidFill>
                            <a:srgbClr val="000000"/>
                          </a:solidFill>
                          <a:latin typeface="Lucida Sans"/>
                        </a:defRPr>
                      </a:pPr>
                      <a:endParaRPr/>
                    </a:p>
                  </a:txBody>
                  <a:tcPr anchor="ct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Dysgerminom</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Dottersacktumor</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Embryonales Karzinom</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Chorionkarzinom</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Reifes Teratom</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Unreifes Teratom</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Gemischte Tumoren</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solidFill>
                            <a:srgbClr val="000000"/>
                          </a:solidFill>
                        </a:rPr>
                        <a:t>Dignität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maligne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maligne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maligne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maligne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benigne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maligne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maligne</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solidFill>
                            <a:srgbClr val="000000"/>
                          </a:solidFill>
                        </a:rPr>
                        <a:t>IHC</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solidFill>
                            <a:srgbClr val="000000"/>
                          </a:solidFill>
                        </a:rPr>
                        <a:t>Pankeratin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ev.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möglich</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In Abhängigkeit ihrer Komponenten</a:t>
                      </a:r>
                    </a:p>
                  </a:txBody>
                  <a:tcP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0" i="0" u="none">
                          <a:solidFill>
                            <a:srgbClr val="000000"/>
                          </a:solidFill>
                        </a:rPr>
                        <a:t>AFP</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4"/>
                  </a:ext>
                </a:extLst>
              </a:tr>
              <a:tr h="0">
                <a:tc>
                  <a:txBody>
                    <a:bodyPr/>
                    <a:lstStyle/>
                    <a:p>
                      <a:pPr algn="l">
                        <a:spcAft>
                          <a:spcPts val="500"/>
                        </a:spcAft>
                        <a:defRPr sz="900" b="0">
                          <a:solidFill>
                            <a:srgbClr val="000000"/>
                          </a:solidFill>
                          <a:latin typeface="Lucida Sans"/>
                        </a:defRPr>
                      </a:pPr>
                      <a:r>
                        <a:rPr sz="1000" b="0" i="0" u="none">
                          <a:solidFill>
                            <a:srgbClr val="000000"/>
                          </a:solidFill>
                        </a:rPr>
                        <a:t>PLAP</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5"/>
                  </a:ext>
                </a:extLst>
              </a:tr>
              <a:tr h="0">
                <a:tc>
                  <a:txBody>
                    <a:bodyPr/>
                    <a:lstStyle/>
                    <a:p>
                      <a:pPr algn="l">
                        <a:spcAft>
                          <a:spcPts val="500"/>
                        </a:spcAft>
                        <a:defRPr sz="900" b="0">
                          <a:solidFill>
                            <a:srgbClr val="000000"/>
                          </a:solidFill>
                          <a:latin typeface="Lucida Sans"/>
                        </a:defRPr>
                      </a:pPr>
                      <a:r>
                        <a:rPr sz="1000" b="0" i="0" u="none">
                          <a:solidFill>
                            <a:srgbClr val="000000"/>
                          </a:solidFill>
                        </a:rPr>
                        <a:t>CD117</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6"/>
                  </a:ext>
                </a:extLst>
              </a:tr>
              <a:tr h="0">
                <a:tc>
                  <a:txBody>
                    <a:bodyPr/>
                    <a:lstStyle/>
                    <a:p>
                      <a:pPr algn="l">
                        <a:spcAft>
                          <a:spcPts val="500"/>
                        </a:spcAft>
                        <a:defRPr sz="900" b="0">
                          <a:solidFill>
                            <a:srgbClr val="000000"/>
                          </a:solidFill>
                          <a:latin typeface="Lucida Sans"/>
                        </a:defRPr>
                      </a:pPr>
                      <a:r>
                        <a:rPr sz="1000" b="0" i="0" u="none">
                          <a:solidFill>
                            <a:srgbClr val="000000"/>
                          </a:solidFill>
                        </a:rPr>
                        <a:t>CD30</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7"/>
                  </a:ext>
                </a:extLst>
              </a:tr>
              <a:tr h="0">
                <a:tc>
                  <a:txBody>
                    <a:bodyPr/>
                    <a:lstStyle/>
                    <a:p>
                      <a:pPr algn="l">
                        <a:spcAft>
                          <a:spcPts val="500"/>
                        </a:spcAft>
                        <a:defRPr sz="900" b="0">
                          <a:solidFill>
                            <a:srgbClr val="000000"/>
                          </a:solidFill>
                          <a:latin typeface="Lucida Sans"/>
                        </a:defRPr>
                      </a:pPr>
                      <a:r>
                        <a:rPr sz="1000" b="0" i="0" u="none">
                          <a:solidFill>
                            <a:srgbClr val="000000"/>
                          </a:solidFill>
                        </a:rPr>
                        <a:t>Glypican 3</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8"/>
                  </a:ext>
                </a:extLst>
              </a:tr>
              <a:tr h="0">
                <a:tc>
                  <a:txBody>
                    <a:bodyPr/>
                    <a:lstStyle/>
                    <a:p>
                      <a:pPr algn="l">
                        <a:spcAft>
                          <a:spcPts val="500"/>
                        </a:spcAft>
                        <a:defRPr sz="900" b="0">
                          <a:solidFill>
                            <a:srgbClr val="000000"/>
                          </a:solidFill>
                          <a:latin typeface="Lucida Sans"/>
                        </a:defRPr>
                      </a:pPr>
                      <a:r>
                        <a:rPr sz="1000" b="0" i="0" u="none">
                          <a:solidFill>
                            <a:srgbClr val="000000"/>
                          </a:solidFill>
                        </a:rPr>
                        <a:t>OCT3/4</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9"/>
                  </a:ext>
                </a:extLst>
              </a:tr>
              <a:tr h="0">
                <a:tc>
                  <a:txBody>
                    <a:bodyPr/>
                    <a:lstStyle/>
                    <a:p>
                      <a:pPr algn="l">
                        <a:spcAft>
                          <a:spcPts val="500"/>
                        </a:spcAft>
                        <a:defRPr sz="900" b="0">
                          <a:solidFill>
                            <a:srgbClr val="000000"/>
                          </a:solidFill>
                          <a:latin typeface="Lucida Sans"/>
                        </a:defRPr>
                      </a:pPr>
                      <a:r>
                        <a:rPr sz="1000" b="0" i="0" u="none">
                          <a:solidFill>
                            <a:srgbClr val="000000"/>
                          </a:solidFill>
                        </a:rPr>
                        <a:t>SALL4</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10"/>
                  </a:ext>
                </a:extLst>
              </a:tr>
              <a:tr h="0">
                <a:tc>
                  <a:txBody>
                    <a:bodyPr/>
                    <a:lstStyle/>
                    <a:p>
                      <a:pPr algn="l">
                        <a:spcAft>
                          <a:spcPts val="500"/>
                        </a:spcAft>
                        <a:defRPr sz="900" b="0">
                          <a:solidFill>
                            <a:srgbClr val="000000"/>
                          </a:solidFill>
                          <a:latin typeface="Lucida Sans"/>
                        </a:defRPr>
                      </a:pPr>
                      <a:r>
                        <a:rPr sz="1000" b="0" i="0" u="none">
                          <a:solidFill>
                            <a:srgbClr val="000000"/>
                          </a:solidFill>
                        </a:rPr>
                        <a:t>SOX2</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11"/>
                  </a:ext>
                </a:extLst>
              </a:tr>
              <a:tr h="0">
                <a:tc>
                  <a:txBody>
                    <a:bodyPr/>
                    <a:lstStyle/>
                    <a:p>
                      <a:pPr algn="l">
                        <a:spcAft>
                          <a:spcPts val="500"/>
                        </a:spcAft>
                        <a:defRPr sz="900" b="0">
                          <a:solidFill>
                            <a:srgbClr val="000000"/>
                          </a:solidFill>
                          <a:latin typeface="Lucida Sans"/>
                        </a:defRPr>
                      </a:pPr>
                      <a:r>
                        <a:rPr sz="1000" b="0" i="0" u="none">
                          <a:solidFill>
                            <a:srgbClr val="000000"/>
                          </a:solidFill>
                        </a:rPr>
                        <a:t>ßHCG</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möglich</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12"/>
                  </a:ext>
                </a:extLst>
              </a:tr>
              <a:tr h="0">
                <a:tc>
                  <a:txBody>
                    <a:bodyPr/>
                    <a:lstStyle/>
                    <a:p>
                      <a:pPr algn="l">
                        <a:spcAft>
                          <a:spcPts val="500"/>
                        </a:spcAft>
                        <a:defRPr sz="900" b="0">
                          <a:solidFill>
                            <a:srgbClr val="000000"/>
                          </a:solidFill>
                          <a:latin typeface="Lucida Sans"/>
                        </a:defRPr>
                      </a:pPr>
                      <a:r>
                        <a:rPr sz="1000" b="0" i="0" u="none">
                          <a:solidFill>
                            <a:srgbClr val="000000"/>
                          </a:solidFill>
                        </a:rPr>
                        <a:t>EMA</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13"/>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Molekulare Befunde</a:t>
            </a:r>
          </a:p>
        </p:txBody>
      </p:sp>
      <p:graphicFrame>
        <p:nvGraphicFramePr>
          <p:cNvPr id="3" name="Table 2"/>
          <p:cNvGraphicFramePr>
            <a:graphicFrameLocks noGrp="1"/>
          </p:cNvGraphicFramePr>
          <p:nvPr/>
        </p:nvGraphicFramePr>
        <p:xfrm>
          <a:off x="360000" y="1890000"/>
          <a:ext cx="11472000" cy="100"/>
        </p:xfrm>
        <a:graphic>
          <a:graphicData uri="http://schemas.openxmlformats.org/drawingml/2006/table">
            <a:tbl>
              <a:tblPr firstRow="1" bandRow="1">
                <a:tableStyleId>{5C22544A-7EE6-4342-B048-85BDC9FD1C3A}</a:tableStyleId>
              </a:tblPr>
              <a:tblGrid>
                <a:gridCol w="3824000">
                  <a:extLst>
                    <a:ext uri="{9D8B030D-6E8A-4147-A177-3AD203B41FA5}">
                      <a16:colId xmlns:a16="http://schemas.microsoft.com/office/drawing/2014/main" val="20000"/>
                    </a:ext>
                  </a:extLst>
                </a:gridCol>
                <a:gridCol w="3824000">
                  <a:extLst>
                    <a:ext uri="{9D8B030D-6E8A-4147-A177-3AD203B41FA5}">
                      <a16:colId xmlns:a16="http://schemas.microsoft.com/office/drawing/2014/main" val="20001"/>
                    </a:ext>
                  </a:extLst>
                </a:gridCol>
                <a:gridCol w="3824000">
                  <a:extLst>
                    <a:ext uri="{9D8B030D-6E8A-4147-A177-3AD203B41FA5}">
                      <a16:colId xmlns:a16="http://schemas.microsoft.com/office/drawing/2014/main" val="20002"/>
                    </a:ext>
                  </a:extLst>
                </a:gridCol>
              </a:tblGrid>
              <a:tr h="0">
                <a:tc>
                  <a:txBody>
                    <a:bodyPr/>
                    <a:lstStyle/>
                    <a:p>
                      <a:pPr algn="l">
                        <a:spcAft>
                          <a:spcPts val="500"/>
                        </a:spcAft>
                        <a:defRPr sz="900" b="0">
                          <a:solidFill>
                            <a:srgbClr val="000000"/>
                          </a:solidFill>
                          <a:latin typeface="Lucida Sans"/>
                        </a:defRPr>
                      </a:pPr>
                      <a:r>
                        <a:rPr sz="1000" b="1" i="0" u="none">
                          <a:solidFill>
                            <a:srgbClr val="000000"/>
                          </a:solidFill>
                        </a:rPr>
                        <a:t>Entität</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Befund</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Häufigkeit</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solidFill>
                            <a:srgbClr val="000000"/>
                          </a:solidFill>
                        </a:rPr>
                        <a:t>Dysgerminom</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Isochromosom 12p oder 12p-Amplifikation</a:t>
                      </a:r>
                    </a:p>
                    <a:p>
                      <a:pPr algn="l">
                        <a:spcAft>
                          <a:spcPts val="500"/>
                        </a:spcAft>
                      </a:pPr>
                      <a:r>
                        <a:rPr sz="1000" b="0" i="0" u="none">
                          <a:solidFill>
                            <a:srgbClr val="000000"/>
                          </a:solidFill>
                        </a:rPr>
                        <a:t>KIT-Mutation</a:t>
                      </a:r>
                    </a:p>
                    <a:p>
                      <a:pPr algn="l">
                        <a:spcAft>
                          <a:spcPts val="500"/>
                        </a:spcAft>
                      </a:pPr>
                      <a:r>
                        <a:rPr sz="1000" b="0" i="0" u="none">
                          <a:solidFill>
                            <a:srgbClr val="000000"/>
                          </a:solidFill>
                        </a:rPr>
                        <a:t>KIT-Amplifikation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80%</a:t>
                      </a:r>
                    </a:p>
                    <a:p>
                      <a:pPr algn="l">
                        <a:spcAft>
                          <a:spcPts val="500"/>
                        </a:spcAft>
                      </a:pPr>
                      <a:r>
                        <a:rPr sz="1000" b="0" i="0" u="none">
                          <a:solidFill>
                            <a:srgbClr val="000000"/>
                          </a:solidFill>
                        </a:rPr>
                        <a:t>30-50%</a:t>
                      </a:r>
                    </a:p>
                    <a:p>
                      <a:pPr algn="l">
                        <a:spcAft>
                          <a:spcPts val="500"/>
                        </a:spcAft>
                      </a:pPr>
                      <a:r>
                        <a:rPr sz="1000" b="0" i="0" u="none">
                          <a:solidFill>
                            <a:srgbClr val="000000"/>
                          </a:solidFill>
                        </a:rPr>
                        <a:t>30%</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solidFill>
                            <a:srgbClr val="000000"/>
                          </a:solidFill>
                        </a:rPr>
                        <a:t>Dottersacktumor</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Isochromosom 12p o.ä.</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75%</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solidFill>
                            <a:srgbClr val="000000"/>
                          </a:solidFill>
                        </a:rPr>
                        <a:t>Embryonales Karzinom</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Isochromosom 12p oder 12p-Amplifikation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häufig</a:t>
                      </a:r>
                    </a:p>
                  </a:txBody>
                  <a:tcP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0" i="0" u="none">
                          <a:solidFill>
                            <a:srgbClr val="000000"/>
                          </a:solidFill>
                        </a:rPr>
                        <a:t>Chorionkarzinom (nicht-gestationsbedingt)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Allel-Imbalanz</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Histologische Graduierung unreifer Teratome</a:t>
            </a:r>
          </a:p>
        </p:txBody>
      </p:sp>
      <p:graphicFrame>
        <p:nvGraphicFramePr>
          <p:cNvPr id="3" name="Table 2"/>
          <p:cNvGraphicFramePr>
            <a:graphicFrameLocks noGrp="1"/>
          </p:cNvGraphicFramePr>
          <p:nvPr/>
        </p:nvGraphicFramePr>
        <p:xfrm>
          <a:off x="360000" y="1890000"/>
          <a:ext cx="11472000" cy="100"/>
        </p:xfrm>
        <a:graphic>
          <a:graphicData uri="http://schemas.openxmlformats.org/drawingml/2006/table">
            <a:tbl>
              <a:tblPr firstRow="1" bandRow="1">
                <a:tableStyleId>{5C22544A-7EE6-4342-B048-85BDC9FD1C3A}</a:tableStyleId>
              </a:tblPr>
              <a:tblGrid>
                <a:gridCol w="3824000">
                  <a:extLst>
                    <a:ext uri="{9D8B030D-6E8A-4147-A177-3AD203B41FA5}">
                      <a16:colId xmlns:a16="http://schemas.microsoft.com/office/drawing/2014/main" val="20000"/>
                    </a:ext>
                  </a:extLst>
                </a:gridCol>
                <a:gridCol w="3824000">
                  <a:extLst>
                    <a:ext uri="{9D8B030D-6E8A-4147-A177-3AD203B41FA5}">
                      <a16:colId xmlns:a16="http://schemas.microsoft.com/office/drawing/2014/main" val="20001"/>
                    </a:ext>
                  </a:extLst>
                </a:gridCol>
                <a:gridCol w="3824000">
                  <a:extLst>
                    <a:ext uri="{9D8B030D-6E8A-4147-A177-3AD203B41FA5}">
                      <a16:colId xmlns:a16="http://schemas.microsoft.com/office/drawing/2014/main" val="20002"/>
                    </a:ext>
                  </a:extLst>
                </a:gridCol>
              </a:tblGrid>
              <a:tr h="0">
                <a:tc>
                  <a:txBody>
                    <a:bodyPr/>
                    <a:lstStyle/>
                    <a:p>
                      <a:pPr algn="l">
                        <a:spcAft>
                          <a:spcPts val="500"/>
                        </a:spcAft>
                        <a:defRPr sz="900" b="0">
                          <a:solidFill>
                            <a:srgbClr val="000000"/>
                          </a:solidFill>
                          <a:latin typeface="Lucida Sans"/>
                        </a:defRPr>
                      </a:pPr>
                      <a:r>
                        <a:rPr sz="1000" b="1" i="0" u="none">
                          <a:solidFill>
                            <a:srgbClr val="000000"/>
                          </a:solidFill>
                        </a:rPr>
                        <a:t>Grad (3-stufig)</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Histologische Kriterien</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Grad (2-stufig)</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solidFill>
                            <a:srgbClr val="000000"/>
                          </a:solidFill>
                        </a:rPr>
                        <a:t>Grad 1</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Vereinzelte Herde unreifen neuroepithelialen</a:t>
                      </a:r>
                      <a:r>
                        <a:rPr sz="1000" b="0" i="0" u="none"/>
                        <a:t> Gewebes mit der Ausdehnung von weniger als 1 low power field (4x) auf demselben Schnittpräparat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Low-grade</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solidFill>
                            <a:srgbClr val="000000"/>
                          </a:solidFill>
                        </a:rPr>
                        <a:t>Grad 2</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Einzelne Herde unreifen neuroepithelialen</a:t>
                      </a:r>
                      <a:r>
                        <a:rPr sz="1000" b="0" i="0" u="none"/>
                        <a:t> Gewebes mit der Ausdehnung von 1-3 low power fields (4x) auf einem Schnittpräparat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High-grade</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solidFill>
                            <a:srgbClr val="000000"/>
                          </a:solidFill>
                        </a:rPr>
                        <a:t>Grad 3</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Mehrere Herde unreifen neuroepithelialen</a:t>
                      </a:r>
                      <a:r>
                        <a:rPr sz="1000" b="0" i="0" u="none"/>
                        <a:t> Gewebes mit der Ausdehnung von &gt;3 low power fields (4x) auf einem Schnittpräparat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High-grade</a:t>
                      </a:r>
                    </a:p>
                  </a:txBody>
                  <a:tcPr>
                    <a:solidFill>
                      <a:srgbClr val="FCEACC"/>
                    </a:solidFill>
                  </a:tcPr>
                </a:tc>
                <a:extLst>
                  <a:ext uri="{0D108BD9-81ED-4DB2-BD59-A6C34878D82A}">
                    <a16:rowId xmlns:a16="http://schemas.microsoft.com/office/drawing/2014/main" val="10003"/>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TNM und FIGO-Klassifikation der Tumoren des Ovars, der Tube und des primären peritonealen Karzinoms Teil 1</a:t>
            </a:r>
          </a:p>
        </p:txBody>
      </p:sp>
      <p:graphicFrame>
        <p:nvGraphicFramePr>
          <p:cNvPr id="3" name="Table 2"/>
          <p:cNvGraphicFramePr>
            <a:graphicFrameLocks noGrp="1"/>
          </p:cNvGraphicFramePr>
          <p:nvPr/>
        </p:nvGraphicFramePr>
        <p:xfrm>
          <a:off x="360000" y="1890000"/>
          <a:ext cx="11472000" cy="100"/>
        </p:xfrm>
        <a:graphic>
          <a:graphicData uri="http://schemas.openxmlformats.org/drawingml/2006/table">
            <a:tbl>
              <a:tblPr firstRow="1" bandRow="1">
                <a:tableStyleId>{5C22544A-7EE6-4342-B048-85BDC9FD1C3A}</a:tableStyleId>
              </a:tblPr>
              <a:tblGrid>
                <a:gridCol w="3824000">
                  <a:extLst>
                    <a:ext uri="{9D8B030D-6E8A-4147-A177-3AD203B41FA5}">
                      <a16:colId xmlns:a16="http://schemas.microsoft.com/office/drawing/2014/main" val="20000"/>
                    </a:ext>
                  </a:extLst>
                </a:gridCol>
                <a:gridCol w="3824000">
                  <a:extLst>
                    <a:ext uri="{9D8B030D-6E8A-4147-A177-3AD203B41FA5}">
                      <a16:colId xmlns:a16="http://schemas.microsoft.com/office/drawing/2014/main" val="20001"/>
                    </a:ext>
                  </a:extLst>
                </a:gridCol>
                <a:gridCol w="3824000">
                  <a:extLst>
                    <a:ext uri="{9D8B030D-6E8A-4147-A177-3AD203B41FA5}">
                      <a16:colId xmlns:a16="http://schemas.microsoft.com/office/drawing/2014/main" val="20002"/>
                    </a:ext>
                  </a:extLst>
                </a:gridCol>
              </a:tblGrid>
              <a:tr h="0">
                <a:tc>
                  <a:txBody>
                    <a:bodyPr/>
                    <a:lstStyle/>
                    <a:p>
                      <a:pPr algn="l">
                        <a:spcAft>
                          <a:spcPts val="500"/>
                        </a:spcAft>
                        <a:defRPr sz="900" b="0">
                          <a:solidFill>
                            <a:srgbClr val="000000"/>
                          </a:solidFill>
                          <a:latin typeface="Lucida Sans"/>
                        </a:defRPr>
                      </a:pPr>
                      <a:r>
                        <a:rPr sz="1000" b="1" i="0" u="none">
                          <a:solidFill>
                            <a:srgbClr val="000000"/>
                          </a:solidFill>
                        </a:rPr>
                        <a:t>TNM</a:t>
                      </a:r>
                    </a:p>
                    <a:p>
                      <a:pPr algn="l">
                        <a:spcAft>
                          <a:spcPts val="500"/>
                        </a:spcAft>
                      </a:pPr>
                      <a:r>
                        <a:rPr sz="1000" b="1" i="0" u="none">
                          <a:solidFill>
                            <a:srgbClr val="000000"/>
                          </a:solidFill>
                        </a:rPr>
                        <a:t>Die Ergänzung zum Tumorursprung erfolgt über das jeweilige Suffix</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FIGO </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Ursprung </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solidFill>
                            <a:srgbClr val="000000"/>
                          </a:solidFill>
                        </a:rPr>
                        <a:t> Tov</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 OV</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 Ovar</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solidFill>
                            <a:srgbClr val="000000"/>
                          </a:solidFill>
                        </a:rPr>
                        <a:t> Tft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 FT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 Tube</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solidFill>
                            <a:srgbClr val="000000"/>
                          </a:solidFill>
                        </a:rPr>
                        <a:t> Tp</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 P</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 Peritoneum</a:t>
                      </a:r>
                    </a:p>
                  </a:txBody>
                  <a:tcP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0" i="0" u="none">
                          <a:solidFill>
                            <a:srgbClr val="000000"/>
                          </a:solidFill>
                        </a:rPr>
                        <a:t> TX</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 X</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 kann nicht bestimmt werden</a:t>
                      </a: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TNM und FIGO-Klassifikation der Tumoren des Ovars, der Tube und des primären peritonealen Karzinoms Teil 2</a:t>
            </a:r>
          </a:p>
        </p:txBody>
      </p:sp>
      <p:graphicFrame>
        <p:nvGraphicFramePr>
          <p:cNvPr id="3" name="Table 2"/>
          <p:cNvGraphicFramePr>
            <a:graphicFrameLocks noGrp="1"/>
          </p:cNvGraphicFramePr>
          <p:nvPr/>
        </p:nvGraphicFramePr>
        <p:xfrm>
          <a:off x="360000" y="1890000"/>
          <a:ext cx="11472000" cy="100"/>
        </p:xfrm>
        <a:graphic>
          <a:graphicData uri="http://schemas.openxmlformats.org/drawingml/2006/table">
            <a:tbl>
              <a:tblPr firstRow="1" bandRow="1">
                <a:tableStyleId>{5C22544A-7EE6-4342-B048-85BDC9FD1C3A}</a:tableStyleId>
              </a:tblPr>
              <a:tblGrid>
                <a:gridCol w="3824000">
                  <a:extLst>
                    <a:ext uri="{9D8B030D-6E8A-4147-A177-3AD203B41FA5}">
                      <a16:colId xmlns:a16="http://schemas.microsoft.com/office/drawing/2014/main" val="20000"/>
                    </a:ext>
                  </a:extLst>
                </a:gridCol>
                <a:gridCol w="3824000">
                  <a:extLst>
                    <a:ext uri="{9D8B030D-6E8A-4147-A177-3AD203B41FA5}">
                      <a16:colId xmlns:a16="http://schemas.microsoft.com/office/drawing/2014/main" val="20001"/>
                    </a:ext>
                  </a:extLst>
                </a:gridCol>
                <a:gridCol w="3824000">
                  <a:extLst>
                    <a:ext uri="{9D8B030D-6E8A-4147-A177-3AD203B41FA5}">
                      <a16:colId xmlns:a16="http://schemas.microsoft.com/office/drawing/2014/main" val="20002"/>
                    </a:ext>
                  </a:extLst>
                </a:gridCol>
              </a:tblGrid>
              <a:tr h="0">
                <a:tc>
                  <a:txBody>
                    <a:bodyPr/>
                    <a:lstStyle/>
                    <a:p>
                      <a:pPr algn="l">
                        <a:spcAft>
                          <a:spcPts val="500"/>
                        </a:spcAft>
                        <a:defRPr sz="900" b="0">
                          <a:solidFill>
                            <a:srgbClr val="000000"/>
                          </a:solidFill>
                          <a:latin typeface="Lucida Sans"/>
                        </a:defRPr>
                      </a:pPr>
                      <a:r>
                        <a:rPr sz="1000" b="1" i="0" u="none">
                          <a:solidFill>
                            <a:srgbClr val="000000"/>
                          </a:solidFill>
                        </a:rPr>
                        <a:t>TNM</a:t>
                      </a:r>
                    </a:p>
                  </a:txBody>
                  <a:tcPr>
                    <a:solidFill>
                      <a:srgbClr val="F7BF66"/>
                    </a:solidFill>
                  </a:tcPr>
                </a:tc>
                <a:tc>
                  <a:txBody>
                    <a:bodyPr/>
                    <a:lstStyle/>
                    <a:p>
                      <a:pPr algn="l">
                        <a:spcAft>
                          <a:spcPts val="500"/>
                        </a:spcAft>
                        <a:defRPr sz="900" b="0">
                          <a:solidFill>
                            <a:srgbClr val="000000"/>
                          </a:solidFill>
                          <a:latin typeface="Lucida Sans"/>
                        </a:defRPr>
                      </a:pPr>
                      <a:r>
                        <a:rPr sz="1000" b="1" i="0" u="none"/>
                        <a:t>FIGO</a:t>
                      </a:r>
                    </a:p>
                  </a:txBody>
                  <a:tcPr>
                    <a:solidFill>
                      <a:srgbClr val="F7BF66"/>
                    </a:solidFill>
                  </a:tcPr>
                </a:tc>
                <a:tc>
                  <a:txBody>
                    <a:bodyPr/>
                    <a:lstStyle/>
                    <a:p>
                      <a:pPr algn="l">
                        <a:spcAft>
                          <a:spcPts val="500"/>
                        </a:spcAft>
                        <a:defRPr sz="900" b="0">
                          <a:solidFill>
                            <a:srgbClr val="000000"/>
                          </a:solidFill>
                          <a:latin typeface="Lucida Sans"/>
                        </a:defRPr>
                      </a:pPr>
                      <a:r>
                        <a:rPr sz="1000" b="1" i="0" u="none"/>
                        <a:t>Definition</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solidFill>
                            <a:srgbClr val="000000"/>
                          </a:solidFill>
                        </a:rPr>
                        <a:t>TX</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Primärtumor kann nicht beurteilt werden</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solidFill>
                            <a:srgbClr val="000000"/>
                          </a:solidFill>
                        </a:rPr>
                        <a:t>T0</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Kein Anhalt für Primärtumor</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solidFill>
                            <a:srgbClr val="000000"/>
                          </a:solidFill>
                        </a:rPr>
                        <a:t>T1</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I</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Tumor begrenzt auf Ovarien (eines oder beide) oder Tube(n)</a:t>
                      </a:r>
                    </a:p>
                  </a:txBody>
                  <a:tcP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0" i="0" u="none">
                          <a:solidFill>
                            <a:srgbClr val="000000"/>
                          </a:solidFill>
                        </a:rPr>
                        <a:t>T1a</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IA</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Tumor auf ein Ovar begrenzt; Kapsel intakt, kein Tumor auf der Oberfläche des Ovars oder der Tube; keine malignen Zellen im Aszites oder bei Peritonealspülung</a:t>
                      </a:r>
                    </a:p>
                  </a:txBody>
                  <a:tcPr>
                    <a:solidFill>
                      <a:srgbClr val="FCEACC"/>
                    </a:solidFill>
                  </a:tcPr>
                </a:tc>
                <a:extLst>
                  <a:ext uri="{0D108BD9-81ED-4DB2-BD59-A6C34878D82A}">
                    <a16:rowId xmlns:a16="http://schemas.microsoft.com/office/drawing/2014/main" val="10004"/>
                  </a:ext>
                </a:extLst>
              </a:tr>
              <a:tr h="0">
                <a:tc>
                  <a:txBody>
                    <a:bodyPr/>
                    <a:lstStyle/>
                    <a:p>
                      <a:pPr algn="l">
                        <a:spcAft>
                          <a:spcPts val="500"/>
                        </a:spcAft>
                        <a:defRPr sz="900" b="0">
                          <a:solidFill>
                            <a:srgbClr val="000000"/>
                          </a:solidFill>
                          <a:latin typeface="Lucida Sans"/>
                        </a:defRPr>
                      </a:pPr>
                      <a:r>
                        <a:rPr sz="1000" b="0" i="0" u="none">
                          <a:solidFill>
                            <a:srgbClr val="000000"/>
                          </a:solidFill>
                        </a:rPr>
                        <a:t>T1b</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IB</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Tumor auf beide Ovarien oder Tuben begrenzt; Kapsel intakt, kein Tumor auf der Oberfläche der beiden Ovarien oder Tuben; keine malignen Zellen im Aszites oder bei Peritonealspülung</a:t>
                      </a:r>
                    </a:p>
                  </a:txBody>
                  <a:tcPr>
                    <a:solidFill>
                      <a:srgbClr val="FCEACC"/>
                    </a:solidFill>
                  </a:tcPr>
                </a:tc>
                <a:extLst>
                  <a:ext uri="{0D108BD9-81ED-4DB2-BD59-A6C34878D82A}">
                    <a16:rowId xmlns:a16="http://schemas.microsoft.com/office/drawing/2014/main" val="10005"/>
                  </a:ext>
                </a:extLst>
              </a:tr>
              <a:tr h="0">
                <a:tc>
                  <a:txBody>
                    <a:bodyPr/>
                    <a:lstStyle/>
                    <a:p>
                      <a:pPr algn="l">
                        <a:spcAft>
                          <a:spcPts val="500"/>
                        </a:spcAft>
                        <a:defRPr sz="900" b="0">
                          <a:solidFill>
                            <a:srgbClr val="000000"/>
                          </a:solidFill>
                          <a:latin typeface="Lucida Sans"/>
                        </a:defRPr>
                      </a:pPr>
                      <a:r>
                        <a:rPr sz="1000" b="0" i="0" u="none">
                          <a:solidFill>
                            <a:srgbClr val="000000"/>
                          </a:solidFill>
                        </a:rPr>
                        <a:t>T1c</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IC</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Tumor begrenzt auf ein oder beide Ovarien oder Tuben mit einem der nachfolgenden:</a:t>
                      </a:r>
                    </a:p>
                  </a:txBody>
                  <a:tcPr>
                    <a:solidFill>
                      <a:srgbClr val="FCEACC"/>
                    </a:solidFill>
                  </a:tcPr>
                </a:tc>
                <a:extLst>
                  <a:ext uri="{0D108BD9-81ED-4DB2-BD59-A6C34878D82A}">
                    <a16:rowId xmlns:a16="http://schemas.microsoft.com/office/drawing/2014/main" val="10006"/>
                  </a:ext>
                </a:extLst>
              </a:tr>
              <a:tr h="0">
                <a:tc>
                  <a:txBody>
                    <a:bodyPr/>
                    <a:lstStyle/>
                    <a:p>
                      <a:pPr algn="l">
                        <a:spcAft>
                          <a:spcPts val="500"/>
                        </a:spcAft>
                        <a:defRPr sz="900" b="0">
                          <a:solidFill>
                            <a:srgbClr val="000000"/>
                          </a:solidFill>
                          <a:latin typeface="Lucida Sans"/>
                        </a:defRPr>
                      </a:pPr>
                      <a:r>
                        <a:rPr sz="1000" b="0" i="0" u="none">
                          <a:solidFill>
                            <a:srgbClr val="000000"/>
                          </a:solidFill>
                        </a:rPr>
                        <a:t>T1c1</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IC1</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Tumorzelldissemination während der Operation</a:t>
                      </a:r>
                    </a:p>
                  </a:txBody>
                  <a:tcPr>
                    <a:solidFill>
                      <a:srgbClr val="FCEACC"/>
                    </a:solidFill>
                  </a:tcPr>
                </a:tc>
                <a:extLst>
                  <a:ext uri="{0D108BD9-81ED-4DB2-BD59-A6C34878D82A}">
                    <a16:rowId xmlns:a16="http://schemas.microsoft.com/office/drawing/2014/main" val="10007"/>
                  </a:ext>
                </a:extLst>
              </a:tr>
              <a:tr h="0">
                <a:tc>
                  <a:txBody>
                    <a:bodyPr/>
                    <a:lstStyle/>
                    <a:p>
                      <a:pPr algn="l">
                        <a:spcAft>
                          <a:spcPts val="500"/>
                        </a:spcAft>
                        <a:defRPr sz="900" b="0">
                          <a:solidFill>
                            <a:srgbClr val="000000"/>
                          </a:solidFill>
                          <a:latin typeface="Lucida Sans"/>
                        </a:defRPr>
                      </a:pPr>
                      <a:r>
                        <a:rPr sz="1000" b="0" i="0" u="none">
                          <a:solidFill>
                            <a:srgbClr val="000000"/>
                          </a:solidFill>
                        </a:rPr>
                        <a:t>T1c2</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IC2</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Kapselruptur vor Chirurgie oder Tumor an Ovar- oder Tubenoberfläche</a:t>
                      </a:r>
                    </a:p>
                  </a:txBody>
                  <a:tcPr>
                    <a:solidFill>
                      <a:srgbClr val="FCEACC"/>
                    </a:solidFill>
                  </a:tcPr>
                </a:tc>
                <a:extLst>
                  <a:ext uri="{0D108BD9-81ED-4DB2-BD59-A6C34878D82A}">
                    <a16:rowId xmlns:a16="http://schemas.microsoft.com/office/drawing/2014/main" val="10008"/>
                  </a:ext>
                </a:extLst>
              </a:tr>
              <a:tr h="0">
                <a:tc>
                  <a:txBody>
                    <a:bodyPr/>
                    <a:lstStyle/>
                    <a:p>
                      <a:pPr algn="l">
                        <a:spcAft>
                          <a:spcPts val="500"/>
                        </a:spcAft>
                        <a:defRPr sz="900" b="0">
                          <a:solidFill>
                            <a:srgbClr val="000000"/>
                          </a:solidFill>
                          <a:latin typeface="Lucida Sans"/>
                        </a:defRPr>
                      </a:pPr>
                      <a:r>
                        <a:rPr sz="1000" b="0" i="0" u="none">
                          <a:solidFill>
                            <a:srgbClr val="000000"/>
                          </a:solidFill>
                        </a:rPr>
                        <a:t>T1c3</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IC3</a:t>
                      </a:r>
                    </a:p>
                  </a:txBody>
                  <a:tcPr>
                    <a:solidFill>
                      <a:srgbClr val="FCEACC"/>
                    </a:solidFill>
                  </a:tcPr>
                </a:tc>
                <a:tc>
                  <a:txBody>
                    <a:bodyPr/>
                    <a:lstStyle/>
                    <a:p>
                      <a:pPr algn="l">
                        <a:spcAft>
                          <a:spcPts val="500"/>
                        </a:spcAft>
                        <a:defRPr sz="900" b="0">
                          <a:solidFill>
                            <a:srgbClr val="000000"/>
                          </a:solidFill>
                          <a:latin typeface="Lucida Sans"/>
                        </a:defRPr>
                      </a:pPr>
                      <a:r>
                        <a:rPr sz="1000" b="0" i="1" u="none">
                          <a:solidFill>
                            <a:srgbClr val="000000"/>
                          </a:solidFill>
                        </a:rPr>
                        <a:t>oder</a:t>
                      </a:r>
                      <a:r>
                        <a:rPr sz="1000" b="0" i="0" u="none">
                          <a:solidFill>
                            <a:srgbClr val="000000"/>
                          </a:solidFill>
                        </a:rPr>
                        <a:t> maligne Zellen im Aszites oder bei Peritonealspülung</a:t>
                      </a:r>
                    </a:p>
                  </a:txBody>
                  <a:tcPr>
                    <a:solidFill>
                      <a:srgbClr val="FCEACC"/>
                    </a:solidFill>
                  </a:tcPr>
                </a:tc>
                <a:extLst>
                  <a:ext uri="{0D108BD9-81ED-4DB2-BD59-A6C34878D82A}">
                    <a16:rowId xmlns:a16="http://schemas.microsoft.com/office/drawing/2014/main" val="10009"/>
                  </a:ext>
                </a:extLst>
              </a:tr>
              <a:tr h="0">
                <a:tc>
                  <a:txBody>
                    <a:bodyPr/>
                    <a:lstStyle/>
                    <a:p>
                      <a:pPr algn="l">
                        <a:spcAft>
                          <a:spcPts val="500"/>
                        </a:spcAft>
                        <a:defRPr sz="900" b="0">
                          <a:solidFill>
                            <a:srgbClr val="000000"/>
                          </a:solidFill>
                          <a:latin typeface="Lucida Sans"/>
                        </a:defRPr>
                      </a:pPr>
                      <a:r>
                        <a:rPr sz="1000" b="0" i="0" u="none">
                          <a:solidFill>
                            <a:srgbClr val="000000"/>
                          </a:solidFill>
                        </a:rPr>
                        <a:t>T2</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II</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Tumor befällt ein oder beide Ovarien oder Tube(n) und breitet sich im Becken aus, unterhalb des Beckenrandes</a:t>
                      </a:r>
                    </a:p>
                  </a:txBody>
                  <a:tcPr>
                    <a:solidFill>
                      <a:srgbClr val="FCEACC"/>
                    </a:solidFill>
                  </a:tcPr>
                </a:tc>
                <a:extLst>
                  <a:ext uri="{0D108BD9-81ED-4DB2-BD59-A6C34878D82A}">
                    <a16:rowId xmlns:a16="http://schemas.microsoft.com/office/drawing/2014/main" val="10010"/>
                  </a:ext>
                </a:extLst>
              </a:tr>
              <a:tr h="0">
                <a:tc>
                  <a:txBody>
                    <a:bodyPr/>
                    <a:lstStyle/>
                    <a:p>
                      <a:pPr algn="l">
                        <a:spcAft>
                          <a:spcPts val="500"/>
                        </a:spcAft>
                        <a:defRPr sz="900" b="0">
                          <a:solidFill>
                            <a:srgbClr val="000000"/>
                          </a:solidFill>
                          <a:latin typeface="Lucida Sans"/>
                        </a:defRPr>
                      </a:pPr>
                      <a:r>
                        <a:rPr sz="1000" b="0" i="0" u="none">
                          <a:solidFill>
                            <a:srgbClr val="000000"/>
                          </a:solidFill>
                        </a:rPr>
                        <a:t>T2a</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IIA</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Ausbreitung auf und/oder Implantate an Uterus und/oder Tube(n) und/oder Ovarien</a:t>
                      </a:r>
                    </a:p>
                  </a:txBody>
                  <a:tcPr>
                    <a:solidFill>
                      <a:srgbClr val="FCEACC"/>
                    </a:solidFill>
                  </a:tcPr>
                </a:tc>
                <a:extLst>
                  <a:ext uri="{0D108BD9-81ED-4DB2-BD59-A6C34878D82A}">
                    <a16:rowId xmlns:a16="http://schemas.microsoft.com/office/drawing/2014/main" val="10011"/>
                  </a:ext>
                </a:extLst>
              </a:tr>
              <a:tr h="0">
                <a:tc>
                  <a:txBody>
                    <a:bodyPr/>
                    <a:lstStyle/>
                    <a:p>
                      <a:pPr algn="l">
                        <a:spcAft>
                          <a:spcPts val="500"/>
                        </a:spcAft>
                        <a:defRPr sz="900" b="0">
                          <a:solidFill>
                            <a:srgbClr val="000000"/>
                          </a:solidFill>
                          <a:latin typeface="Lucida Sans"/>
                        </a:defRPr>
                      </a:pPr>
                      <a:r>
                        <a:rPr sz="1000" b="0" i="0" u="none">
                          <a:solidFill>
                            <a:srgbClr val="000000"/>
                          </a:solidFill>
                        </a:rPr>
                        <a:t>T2b</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IIB</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Ausbreitung auf andere Beckengewebe</a:t>
                      </a:r>
                    </a:p>
                  </a:txBody>
                  <a:tcPr>
                    <a:solidFill>
                      <a:srgbClr val="FCEACC"/>
                    </a:solidFill>
                  </a:tcPr>
                </a:tc>
                <a:extLst>
                  <a:ext uri="{0D108BD9-81ED-4DB2-BD59-A6C34878D82A}">
                    <a16:rowId xmlns:a16="http://schemas.microsoft.com/office/drawing/2014/main" val="10012"/>
                  </a:ext>
                </a:extLst>
              </a:tr>
              <a:tr h="0">
                <a:tc>
                  <a:txBody>
                    <a:bodyPr/>
                    <a:lstStyle/>
                    <a:p>
                      <a:pPr algn="l">
                        <a:spcAft>
                          <a:spcPts val="500"/>
                        </a:spcAft>
                        <a:defRPr sz="900" b="0">
                          <a:solidFill>
                            <a:srgbClr val="000000"/>
                          </a:solidFill>
                          <a:latin typeface="Lucida Sans"/>
                        </a:defRPr>
                      </a:pPr>
                      <a:r>
                        <a:rPr sz="1000" b="0" i="0" u="none">
                          <a:solidFill>
                            <a:srgbClr val="000000"/>
                          </a:solidFill>
                        </a:rPr>
                        <a:t>T3 und/oder N1</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III</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Tumor befällt ein oder beide Ovarien oder Tuben oder primäres Karzinom des Peritoneum mit zytologisch oder histologisch nachgewiesener Ausbreitung auf das Peritoneum außerhalb des Beckens und/oder regionäre Lymphknotenmetastasen</a:t>
                      </a:r>
                    </a:p>
                  </a:txBody>
                  <a:tcPr>
                    <a:solidFill>
                      <a:srgbClr val="FCEACC"/>
                    </a:solidFill>
                  </a:tcPr>
                </a:tc>
                <a:extLst>
                  <a:ext uri="{0D108BD9-81ED-4DB2-BD59-A6C34878D82A}">
                    <a16:rowId xmlns:a16="http://schemas.microsoft.com/office/drawing/2014/main" val="10013"/>
                  </a:ext>
                </a:extLst>
              </a:tr>
              <a:tr h="0">
                <a:tc>
                  <a:txBody>
                    <a:bodyPr/>
                    <a:lstStyle/>
                    <a:p>
                      <a:pPr algn="l">
                        <a:spcAft>
                          <a:spcPts val="500"/>
                        </a:spcAft>
                        <a:defRPr sz="900" b="0">
                          <a:solidFill>
                            <a:srgbClr val="000000"/>
                          </a:solidFill>
                          <a:latin typeface="Lucida Sans"/>
                        </a:defRPr>
                      </a:pPr>
                      <a:r>
                        <a:rPr sz="1000" b="0" i="0" u="none">
                          <a:solidFill>
                            <a:srgbClr val="000000"/>
                          </a:solidFill>
                        </a:rPr>
                        <a:t>N1</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Nur retroperitoneale Lymphknotenmetastasen</a:t>
                      </a:r>
                    </a:p>
                  </a:txBody>
                  <a:tcPr>
                    <a:solidFill>
                      <a:srgbClr val="FCEACC"/>
                    </a:solidFill>
                  </a:tcPr>
                </a:tc>
                <a:extLst>
                  <a:ext uri="{0D108BD9-81ED-4DB2-BD59-A6C34878D82A}">
                    <a16:rowId xmlns:a16="http://schemas.microsoft.com/office/drawing/2014/main" val="10014"/>
                  </a:ext>
                </a:extLst>
              </a:tr>
              <a:tr h="0">
                <a:tc>
                  <a:txBody>
                    <a:bodyPr/>
                    <a:lstStyle/>
                    <a:p>
                      <a:pPr algn="l">
                        <a:spcAft>
                          <a:spcPts val="500"/>
                        </a:spcAft>
                        <a:defRPr sz="900" b="0">
                          <a:solidFill>
                            <a:srgbClr val="000000"/>
                          </a:solidFill>
                          <a:latin typeface="Lucida Sans"/>
                        </a:defRPr>
                      </a:pPr>
                      <a:r>
                        <a:rPr sz="1000" b="0" i="0" u="none">
                          <a:solidFill>
                            <a:srgbClr val="000000"/>
                          </a:solidFill>
                        </a:rPr>
                        <a:t>N1a</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IIIA1i</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Lymphknotenmetastasen 10mm oder weniger in größter Ausdehnung</a:t>
                      </a:r>
                    </a:p>
                  </a:txBody>
                  <a:tcPr>
                    <a:solidFill>
                      <a:srgbClr val="FCEACC"/>
                    </a:solidFill>
                  </a:tcPr>
                </a:tc>
                <a:extLst>
                  <a:ext uri="{0D108BD9-81ED-4DB2-BD59-A6C34878D82A}">
                    <a16:rowId xmlns:a16="http://schemas.microsoft.com/office/drawing/2014/main" val="10015"/>
                  </a:ext>
                </a:extLst>
              </a:tr>
              <a:tr h="0">
                <a:tc>
                  <a:txBody>
                    <a:bodyPr/>
                    <a:lstStyle/>
                    <a:p>
                      <a:pPr algn="l">
                        <a:spcAft>
                          <a:spcPts val="500"/>
                        </a:spcAft>
                        <a:defRPr sz="900" b="0">
                          <a:solidFill>
                            <a:srgbClr val="000000"/>
                          </a:solidFill>
                          <a:latin typeface="Lucida Sans"/>
                        </a:defRPr>
                      </a:pPr>
                      <a:r>
                        <a:rPr sz="1000" b="0" i="0" u="none">
                          <a:solidFill>
                            <a:srgbClr val="000000"/>
                          </a:solidFill>
                        </a:rPr>
                        <a:t>N1b</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IIIA1ii</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Lymphknotenmetastasen größer als 10mm in größter Ausdehnung</a:t>
                      </a:r>
                    </a:p>
                  </a:txBody>
                  <a:tcPr>
                    <a:solidFill>
                      <a:srgbClr val="FCEACC"/>
                    </a:solidFill>
                  </a:tcPr>
                </a:tc>
                <a:extLst>
                  <a:ext uri="{0D108BD9-81ED-4DB2-BD59-A6C34878D82A}">
                    <a16:rowId xmlns:a16="http://schemas.microsoft.com/office/drawing/2014/main" val="10016"/>
                  </a:ext>
                </a:extLst>
              </a:tr>
              <a:tr h="0">
                <a:tc>
                  <a:txBody>
                    <a:bodyPr/>
                    <a:lstStyle/>
                    <a:p>
                      <a:pPr algn="l">
                        <a:spcAft>
                          <a:spcPts val="500"/>
                        </a:spcAft>
                        <a:defRPr sz="900" b="0">
                          <a:solidFill>
                            <a:srgbClr val="000000"/>
                          </a:solidFill>
                          <a:latin typeface="Lucida Sans"/>
                        </a:defRPr>
                      </a:pPr>
                      <a:r>
                        <a:rPr sz="1000" b="0" i="0" u="none">
                          <a:solidFill>
                            <a:srgbClr val="000000"/>
                          </a:solidFill>
                        </a:rPr>
                        <a:t>T3a Jedes 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IIIA2</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Mikroskopisch Ausbreitung jenseits des Beckens (oberhalb Beckenrand) mit oder ohne retroperitoneale Lymphknotenmetastasen jenseits des Beckens </a:t>
                      </a:r>
                    </a:p>
                  </a:txBody>
                  <a:tcPr>
                    <a:solidFill>
                      <a:srgbClr val="FCEACC"/>
                    </a:solidFill>
                  </a:tcPr>
                </a:tc>
                <a:extLst>
                  <a:ext uri="{0D108BD9-81ED-4DB2-BD59-A6C34878D82A}">
                    <a16:rowId xmlns:a16="http://schemas.microsoft.com/office/drawing/2014/main" val="10017"/>
                  </a:ext>
                </a:extLst>
              </a:tr>
              <a:tr h="0">
                <a:tc>
                  <a:txBody>
                    <a:bodyPr/>
                    <a:lstStyle/>
                    <a:p>
                      <a:pPr algn="l">
                        <a:spcAft>
                          <a:spcPts val="500"/>
                        </a:spcAft>
                        <a:defRPr sz="900" b="0">
                          <a:solidFill>
                            <a:srgbClr val="000000"/>
                          </a:solidFill>
                          <a:latin typeface="Lucida Sans"/>
                        </a:defRPr>
                      </a:pPr>
                      <a:r>
                        <a:rPr sz="1000" b="0" i="0" u="none">
                          <a:solidFill>
                            <a:srgbClr val="000000"/>
                          </a:solidFill>
                        </a:rPr>
                        <a:t>T3b Jedes 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IIIB</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Makroskopische Peritonealmetastasen jenseits des Beckens, 2 cm oder weniger in größter Ausdehnung</a:t>
                      </a:r>
                    </a:p>
                  </a:txBody>
                  <a:tcPr>
                    <a:solidFill>
                      <a:srgbClr val="FCEACC"/>
                    </a:solidFill>
                  </a:tcPr>
                </a:tc>
                <a:extLst>
                  <a:ext uri="{0D108BD9-81ED-4DB2-BD59-A6C34878D82A}">
                    <a16:rowId xmlns:a16="http://schemas.microsoft.com/office/drawing/2014/main" val="10018"/>
                  </a:ext>
                </a:extLst>
              </a:tr>
              <a:tr h="0">
                <a:tc>
                  <a:txBody>
                    <a:bodyPr/>
                    <a:lstStyle/>
                    <a:p>
                      <a:pPr algn="l">
                        <a:spcAft>
                          <a:spcPts val="500"/>
                        </a:spcAft>
                        <a:defRPr sz="900" b="0">
                          <a:solidFill>
                            <a:srgbClr val="000000"/>
                          </a:solidFill>
                          <a:latin typeface="Lucida Sans"/>
                        </a:defRPr>
                      </a:pPr>
                      <a:r>
                        <a:rPr sz="1000" b="0" i="0" u="none">
                          <a:solidFill>
                            <a:srgbClr val="000000"/>
                          </a:solidFill>
                        </a:rPr>
                        <a:t>T3c Jedes 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IIIC</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Peritonealmetastasen jenseits des Beckens, mehr als oder N1 2 cm in größter Ausdehnung und/oder regionäre Lymphknotenmetastasen einschließlich Tumorausbreitung auf die Leber- und Milzkapsel ohne parenchymale Beteiligung dieser Organe</a:t>
                      </a:r>
                    </a:p>
                  </a:txBody>
                  <a:tcPr>
                    <a:solidFill>
                      <a:srgbClr val="FCEACC"/>
                    </a:solidFill>
                  </a:tcPr>
                </a:tc>
                <a:extLst>
                  <a:ext uri="{0D108BD9-81ED-4DB2-BD59-A6C34878D82A}">
                    <a16:rowId xmlns:a16="http://schemas.microsoft.com/office/drawing/2014/main" val="10019"/>
                  </a:ext>
                </a:extLst>
              </a:tr>
              <a:tr h="0">
                <a:tc>
                  <a:txBody>
                    <a:bodyPr/>
                    <a:lstStyle/>
                    <a:p>
                      <a:pPr algn="l">
                        <a:spcAft>
                          <a:spcPts val="500"/>
                        </a:spcAft>
                        <a:defRPr sz="900" b="0">
                          <a:solidFill>
                            <a:srgbClr val="000000"/>
                          </a:solidFill>
                          <a:latin typeface="Lucida Sans"/>
                        </a:defRPr>
                      </a:pPr>
                      <a:r>
                        <a:rPr sz="1000" b="0" i="0" u="none">
                          <a:solidFill>
                            <a:srgbClr val="000000"/>
                          </a:solidFill>
                        </a:rPr>
                        <a:t>M1</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IV</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Fernmetastasen (auschließlich Peritonealmetastasen)</a:t>
                      </a:r>
                    </a:p>
                  </a:txBody>
                  <a:tcPr>
                    <a:solidFill>
                      <a:srgbClr val="FCEACC"/>
                    </a:solidFill>
                  </a:tcPr>
                </a:tc>
                <a:extLst>
                  <a:ext uri="{0D108BD9-81ED-4DB2-BD59-A6C34878D82A}">
                    <a16:rowId xmlns:a16="http://schemas.microsoft.com/office/drawing/2014/main" val="10020"/>
                  </a:ext>
                </a:extLst>
              </a:tr>
              <a:tr h="0">
                <a:tc>
                  <a:txBody>
                    <a:bodyPr/>
                    <a:lstStyle/>
                    <a:p>
                      <a:pPr algn="l">
                        <a:spcAft>
                          <a:spcPts val="500"/>
                        </a:spcAft>
                        <a:defRPr sz="900" b="0">
                          <a:solidFill>
                            <a:srgbClr val="000000"/>
                          </a:solidFill>
                          <a:latin typeface="Lucida Sans"/>
                        </a:defRPr>
                      </a:pPr>
                      <a:r>
                        <a:rPr sz="1000" b="0" i="0" u="none">
                          <a:solidFill>
                            <a:srgbClr val="000000"/>
                          </a:solidFill>
                        </a:rPr>
                        <a:t>M1a</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IVA</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Pleuraergüsse und positive Zytologie</a:t>
                      </a:r>
                    </a:p>
                  </a:txBody>
                  <a:tcPr>
                    <a:solidFill>
                      <a:srgbClr val="FCEACC"/>
                    </a:solidFill>
                  </a:tcPr>
                </a:tc>
                <a:extLst>
                  <a:ext uri="{0D108BD9-81ED-4DB2-BD59-A6C34878D82A}">
                    <a16:rowId xmlns:a16="http://schemas.microsoft.com/office/drawing/2014/main" val="10021"/>
                  </a:ext>
                </a:extLst>
              </a:tr>
              <a:tr h="0">
                <a:tc>
                  <a:txBody>
                    <a:bodyPr/>
                    <a:lstStyle/>
                    <a:p>
                      <a:pPr algn="l">
                        <a:spcAft>
                          <a:spcPts val="500"/>
                        </a:spcAft>
                        <a:defRPr sz="900" b="0">
                          <a:solidFill>
                            <a:srgbClr val="000000"/>
                          </a:solidFill>
                          <a:latin typeface="Lucida Sans"/>
                        </a:defRPr>
                      </a:pPr>
                      <a:r>
                        <a:rPr sz="1000" b="0" i="0" u="none">
                          <a:solidFill>
                            <a:srgbClr val="000000"/>
                          </a:solidFill>
                        </a:rPr>
                        <a:t>M1b</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IVB</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Parenchymmetastasen und Fernmetastasen in extraabdominellen Organen (eingeschlossen inguinale Lymphknoten und Lymphknoten außerhalb der Bauchhöhle)</a:t>
                      </a:r>
                    </a:p>
                  </a:txBody>
                  <a:tcPr>
                    <a:solidFill>
                      <a:srgbClr val="FCEACC"/>
                    </a:solidFill>
                  </a:tcPr>
                </a:tc>
                <a:extLst>
                  <a:ext uri="{0D108BD9-81ED-4DB2-BD59-A6C34878D82A}">
                    <a16:rowId xmlns:a16="http://schemas.microsoft.com/office/drawing/2014/main" val="10022"/>
                  </a:ext>
                </a:extLst>
              </a:tr>
              <a:tr h="0">
                <a:tc>
                  <a:txBody>
                    <a:bodyPr/>
                    <a:lstStyle/>
                    <a:p>
                      <a:pPr algn="l">
                        <a:spcAft>
                          <a:spcPts val="500"/>
                        </a:spcAft>
                        <a:defRPr sz="900" b="0">
                          <a:solidFill>
                            <a:srgbClr val="000000"/>
                          </a:solidFill>
                          <a:latin typeface="Lucida Sans"/>
                        </a:defRPr>
                      </a:pPr>
                      <a:r>
                        <a:rPr sz="1000" b="0" i="0" u="none">
                          <a:solidFill>
                            <a:srgbClr val="000000"/>
                          </a:solidFill>
                        </a:rPr>
                        <a:t>Anmerkung: Metastasen an der Leberkapsel entsprechen T3/Stadium III, Leberparenchymmetastasen M1/Stadium IV.</a:t>
                      </a:r>
                    </a:p>
                    <a:p>
                      <a:pPr algn="l">
                        <a:spcAft>
                          <a:spcPts val="500"/>
                        </a:spcAft>
                      </a:pPr>
                      <a:r>
                        <a:rPr sz="1000" b="0" i="0" u="none">
                          <a:solidFill>
                            <a:srgbClr val="000000"/>
                          </a:solidFill>
                        </a:rPr>
                        <a:t>Quelle: </a:t>
                      </a:r>
                      <a:r>
                        <a:rPr sz="1000">
                          <a:solidFill>
                            <a:srgbClr val="F7BF66"/>
                          </a:solidFill>
                        </a:rPr>
                        <a:t>[Wittekind, Christian 2020]</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23"/>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Operative Therapie</a:t>
            </a:r>
          </a:p>
          <a:p>
            <a:r>
              <a:rPr sz="1400"/>
              <a:t>Kapitel 8.1: Vorgehen bei Nachweis von serösen tubaren intraepithelialen Carcinomen (STIC)</a:t>
            </a:r>
          </a:p>
        </p:txBody>
      </p:sp>
      <p:graphicFrame>
        <p:nvGraphicFramePr>
          <p:cNvPr id="3" name="Table 2"/>
          <p:cNvGraphicFramePr>
            <a:graphicFrameLocks noGrp="1"/>
          </p:cNvGraphicFramePr>
          <p:nvPr/>
        </p:nvGraphicFramePr>
        <p:xfrm>
          <a:off x="360000" y="1890000"/>
          <a:ext cx="11520000" cy="108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7.1</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Nachweis eines serösen tubaren intraepithelialen Carcinomes (STIC) sollte die Patientin über das Risiko eines bereits vorliegenden invasiven Prozesses informiert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032-035OL-6.1-7.1-2024G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Operative Therapie</a:t>
            </a:r>
          </a:p>
          <a:p>
            <a:r>
              <a:rPr sz="1400"/>
              <a:t>Kapitel 8.1: Vorgehen bei Nachweis von serösen tubaren intraepithelialen Carcinomen (STIC)</a:t>
            </a:r>
          </a:p>
        </p:txBody>
      </p:sp>
      <p:graphicFrame>
        <p:nvGraphicFramePr>
          <p:cNvPr id="3" name="Table 2"/>
          <p:cNvGraphicFramePr>
            <a:graphicFrameLocks noGrp="1"/>
          </p:cNvGraphicFramePr>
          <p:nvPr/>
        </p:nvGraphicFramePr>
        <p:xfrm>
          <a:off x="360000" y="1890000"/>
          <a:ext cx="11520000" cy="108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7.2</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Nachweis eines serösen tubaren intraepithelialen Carcinomes (STIC) sollte die Möglichkeit einer Staging-Operation zum Ausschluß einer höhergradigen Läsion mit der Patientin diskutiert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032-035OL-6.1-7.2-2024G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2119E7-6645-A47F-9A1E-B301A5E998B5}"/>
              </a:ext>
            </a:extLst>
          </p:cNvPr>
          <p:cNvSpPr>
            <a:spLocks noGrp="1"/>
          </p:cNvSpPr>
          <p:nvPr>
            <p:ph type="title"/>
          </p:nvPr>
        </p:nvSpPr>
        <p:spPr/>
        <p:txBody>
          <a:bodyPr/>
          <a:lstStyle/>
          <a:p>
            <a:r>
              <a:t>Inhalte (Version 6.1 - Januar 2026)</a:t>
            </a:r>
          </a:p>
        </p:txBody>
      </p:sp>
      <p:graphicFrame>
        <p:nvGraphicFramePr>
          <p:cNvPr id="6" name="Tabelle 6">
            <a:extLst>
              <a:ext uri="{FF2B5EF4-FFF2-40B4-BE49-F238E27FC236}">
                <a16:creationId xmlns:a16="http://schemas.microsoft.com/office/drawing/2014/main" id="{1EB27FC2-97D7-45B5-CC14-359BB0A814F8}"/>
              </a:ext>
            </a:extLst>
          </p:cNvPr>
          <p:cNvGraphicFramePr>
            <a:graphicFrameLocks noGrp="1"/>
          </p:cNvGraphicFramePr>
          <p:nvPr>
            <p:extLst>
              <p:ext uri="{D42A27DB-BD31-4B8C-83A1-F6EECF244321}">
                <p14:modId xmlns:p14="http://schemas.microsoft.com/office/powerpoint/2010/main" val="355482428"/>
              </p:ext>
            </p:extLst>
          </p:nvPr>
        </p:nvGraphicFramePr>
        <p:xfrm>
          <a:off x="479375" y="1811670"/>
          <a:ext cx="11407825" cy="3323074"/>
        </p:xfrm>
        <a:graphic>
          <a:graphicData uri="http://schemas.openxmlformats.org/drawingml/2006/table">
            <a:tbl>
              <a:tblPr firstRow="1" bandRow="1">
                <a:tableStyleId>{E8B1032C-EA38-4F05-BA0D-38AFFFC7BED3}</a:tableStyleId>
              </a:tblPr>
              <a:tblGrid>
                <a:gridCol w="3317116">
                  <a:extLst>
                    <a:ext uri="{9D8B030D-6E8A-4147-A177-3AD203B41FA5}">
                      <a16:colId xmlns:a16="http://schemas.microsoft.com/office/drawing/2014/main" val="1693754731"/>
                    </a:ext>
                  </a:extLst>
                </a:gridCol>
                <a:gridCol w="2704197">
                  <a:extLst>
                    <a:ext uri="{9D8B030D-6E8A-4147-A177-3AD203B41FA5}">
                      <a16:colId xmlns:a16="http://schemas.microsoft.com/office/drawing/2014/main" val="1848812442"/>
                    </a:ext>
                  </a:extLst>
                </a:gridCol>
                <a:gridCol w="2917828">
                  <a:extLst>
                    <a:ext uri="{9D8B030D-6E8A-4147-A177-3AD203B41FA5}">
                      <a16:colId xmlns:a16="http://schemas.microsoft.com/office/drawing/2014/main" val="3984511210"/>
                    </a:ext>
                  </a:extLst>
                </a:gridCol>
                <a:gridCol w="2468684">
                  <a:extLst>
                    <a:ext uri="{9D8B030D-6E8A-4147-A177-3AD203B41FA5}">
                      <a16:colId xmlns:a16="http://schemas.microsoft.com/office/drawing/2014/main" val="2232043338"/>
                    </a:ext>
                  </a:extLst>
                </a:gridCol>
              </a:tblGrid>
              <a:tr h="742434">
                <a:tc>
                  <a:txBody>
                    <a:bodyPr/>
                    <a:lstStyle/>
                    <a:p>
                      <a:pPr>
                        <a:lnSpc>
                          <a:spcPct val="100000"/>
                        </a:lnSpc>
                        <a:spcBef>
                          <a:spcPts val="1200"/>
                        </a:spcBef>
                        <a:spcAft>
                          <a:spcPts val="1200"/>
                        </a:spcAft>
                      </a:pPr>
                      <a:endParaRPr lang="de-DE" dirty="0"/>
                    </a:p>
                  </a:txBody>
                  <a:tcPr anchor="ctr"/>
                </a:tc>
                <a:tc>
                  <a:txBody>
                    <a:bodyPr/>
                    <a:lstStyle/>
                    <a:p>
                      <a:pPr algn="ctr">
                        <a:lnSpc>
                          <a:spcPct val="100000"/>
                        </a:lnSpc>
                        <a:spcBef>
                          <a:spcPts val="1200"/>
                        </a:spcBef>
                        <a:spcAft>
                          <a:spcPts val="1200"/>
                        </a:spcAft>
                      </a:pPr>
                      <a:r>
                        <a:rPr lang="de-DE" dirty="0"/>
                        <a:t>gesamt</a:t>
                      </a:r>
                    </a:p>
                  </a:txBody>
                  <a:tcPr anchor="ctr"/>
                </a:tc>
                <a:tc>
                  <a:txBody>
                    <a:bodyPr/>
                    <a:lstStyle/>
                    <a:p>
                      <a:pPr algn="ctr">
                        <a:lnSpc>
                          <a:spcPct val="100000"/>
                        </a:lnSpc>
                        <a:spcBef>
                          <a:spcPts val="1200"/>
                        </a:spcBef>
                        <a:spcAft>
                          <a:spcPts val="1200"/>
                        </a:spcAft>
                      </a:pPr>
                      <a:r>
                        <a:rPr lang="de-DE" dirty="0"/>
                        <a:t>Empfehlungen</a:t>
                      </a:r>
                    </a:p>
                  </a:txBody>
                  <a:tcPr anchor="ctr"/>
                </a:tc>
                <a:tc>
                  <a:txBody>
                    <a:bodyPr/>
                    <a:lstStyle/>
                    <a:p>
                      <a:pPr algn="ctr">
                        <a:lnSpc>
                          <a:spcPct val="100000"/>
                        </a:lnSpc>
                        <a:spcBef>
                          <a:spcPts val="1200"/>
                        </a:spcBef>
                        <a:spcAft>
                          <a:spcPts val="1200"/>
                        </a:spcAft>
                      </a:pPr>
                      <a:r>
                        <a:rPr lang="de-DE" dirty="0"/>
                        <a:t>Statements</a:t>
                      </a:r>
                    </a:p>
                  </a:txBody>
                  <a:tcPr anchor="ctr"/>
                </a:tc>
                <a:extLst>
                  <a:ext uri="{0D108BD9-81ED-4DB2-BD59-A6C34878D82A}">
                    <a16:rowId xmlns:a16="http://schemas.microsoft.com/office/drawing/2014/main" val="1510203961"/>
                  </a:ext>
                </a:extLst>
              </a:tr>
              <a:tr h="154816">
                <a:tc>
                  <a:txBody>
                    <a:bodyPr/>
                    <a:lstStyle/>
                    <a:p>
                      <a:pPr>
                        <a:lnSpc>
                          <a:spcPct val="100000"/>
                        </a:lnSpc>
                        <a:spcBef>
                          <a:spcPts val="1200"/>
                        </a:spcBef>
                        <a:spcAft>
                          <a:spcPts val="1200"/>
                        </a:spcAft>
                      </a:pPr>
                      <a:r>
                        <a:rPr lang="de-DE" dirty="0"/>
                        <a:t>gesamt</a:t>
                      </a:r>
                    </a:p>
                  </a:txBody>
                  <a:tcPr anchor="ctr"/>
                </a:tc>
                <a:tc>
                  <a:txBody>
                    <a:bodyPr/>
                    <a:lstStyle/>
                    <a:p>
                      <a:pPr algn="ctr"/>
                      <a:r>
                        <a:t>104</a:t>
                      </a:r>
                    </a:p>
                  </a:txBody>
                  <a:tcPr anchor="ctr"/>
                </a:tc>
                <a:tc>
                  <a:txBody>
                    <a:bodyPr/>
                    <a:lstStyle/>
                    <a:p>
                      <a:pPr algn="ctr"/>
                      <a:r>
                        <a:t>81 (77.9%)</a:t>
                      </a:r>
                    </a:p>
                  </a:txBody>
                  <a:tcPr anchor="ctr"/>
                </a:tc>
                <a:tc>
                  <a:txBody>
                    <a:bodyPr/>
                    <a:lstStyle/>
                    <a:p>
                      <a:pPr algn="ctr"/>
                      <a:r>
                        <a:t>23 (22.1%)</a:t>
                      </a:r>
                    </a:p>
                  </a:txBody>
                  <a:tcPr anchor="ctr"/>
                </a:tc>
                <a:extLst>
                  <a:ext uri="{0D108BD9-81ED-4DB2-BD59-A6C34878D82A}">
                    <a16:rowId xmlns:a16="http://schemas.microsoft.com/office/drawing/2014/main" val="1700710632"/>
                  </a:ext>
                </a:extLst>
              </a:tr>
              <a:tr h="0">
                <a:tc>
                  <a:txBody>
                    <a:bodyPr/>
                    <a:lstStyle/>
                    <a:p>
                      <a:pPr>
                        <a:lnSpc>
                          <a:spcPct val="100000"/>
                        </a:lnSpc>
                        <a:spcBef>
                          <a:spcPts val="1200"/>
                        </a:spcBef>
                        <a:spcAft>
                          <a:spcPts val="1200"/>
                        </a:spcAft>
                      </a:pPr>
                      <a:r>
                        <a:rPr lang="de-DE" dirty="0"/>
                        <a:t>evidenzbasiert</a:t>
                      </a:r>
                    </a:p>
                  </a:txBody>
                  <a:tcPr anchor="ctr"/>
                </a:tc>
                <a:tc>
                  <a:txBody>
                    <a:bodyPr/>
                    <a:lstStyle/>
                    <a:p>
                      <a:pPr algn="ctr"/>
                      <a:r>
                        <a:t>53 (51.0%)</a:t>
                      </a:r>
                    </a:p>
                  </a:txBody>
                  <a:tcPr anchor="ctr"/>
                </a:tc>
                <a:tc>
                  <a:txBody>
                    <a:bodyPr/>
                    <a:lstStyle/>
                    <a:p>
                      <a:pPr algn="ctr"/>
                      <a:r>
                        <a:t>38 (36.5%)</a:t>
                      </a:r>
                    </a:p>
                  </a:txBody>
                  <a:tcPr anchor="ctr"/>
                </a:tc>
                <a:tc>
                  <a:txBody>
                    <a:bodyPr/>
                    <a:lstStyle/>
                    <a:p>
                      <a:pPr algn="ctr"/>
                      <a:r>
                        <a:t>15 (14.4%)</a:t>
                      </a:r>
                    </a:p>
                  </a:txBody>
                  <a:tcPr anchor="ctr"/>
                </a:tc>
                <a:extLst>
                  <a:ext uri="{0D108BD9-81ED-4DB2-BD59-A6C34878D82A}">
                    <a16:rowId xmlns:a16="http://schemas.microsoft.com/office/drawing/2014/main" val="1592242614"/>
                  </a:ext>
                </a:extLst>
              </a:tr>
              <a:tr h="296024">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de-DE" dirty="0"/>
                        <a:t>konsensbasiert</a:t>
                      </a:r>
                    </a:p>
                  </a:txBody>
                  <a:tcPr anchor="ctr"/>
                </a:tc>
                <a:tc>
                  <a:txBody>
                    <a:bodyPr/>
                    <a:lstStyle/>
                    <a:p>
                      <a:pPr algn="ctr"/>
                      <a:r>
                        <a:t>51 (49.0%)</a:t>
                      </a:r>
                    </a:p>
                  </a:txBody>
                  <a:tcPr anchor="ctr"/>
                </a:tc>
                <a:tc>
                  <a:txBody>
                    <a:bodyPr/>
                    <a:lstStyle/>
                    <a:p>
                      <a:pPr algn="ctr"/>
                      <a:r>
                        <a:t>43 (41.3%)</a:t>
                      </a:r>
                    </a:p>
                  </a:txBody>
                  <a:tcPr anchor="ctr"/>
                </a:tc>
                <a:tc>
                  <a:txBody>
                    <a:bodyPr/>
                    <a:lstStyle/>
                    <a:p>
                      <a:pPr algn="ctr"/>
                      <a:r>
                        <a:t>8 (7.7%)</a:t>
                      </a:r>
                    </a:p>
                  </a:txBody>
                  <a:tcPr anchor="ctr"/>
                </a:tc>
                <a:extLst>
                  <a:ext uri="{0D108BD9-81ED-4DB2-BD59-A6C34878D82A}">
                    <a16:rowId xmlns:a16="http://schemas.microsoft.com/office/drawing/2014/main" val="1459438669"/>
                  </a:ext>
                </a:extLst>
              </a:tr>
              <a:tr h="370840">
                <a:tc gridSpan="4">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endParaRPr lang="de-DE" dirty="0"/>
                    </a:p>
                  </a:txBody>
                  <a:tcPr anchor="ctr"/>
                </a:tc>
                <a:tc hMerge="1">
                  <a:txBody>
                    <a:bodyPr/>
                    <a:lstStyle/>
                    <a:p>
                      <a:pPr algn="ctr"/>
                      <a:endParaRPr lang="de-DE"/>
                    </a:p>
                  </a:txBody>
                  <a:tcPr/>
                </a:tc>
                <a:tc hMerge="1">
                  <a:txBody>
                    <a:bodyPr/>
                    <a:lstStyle/>
                    <a:p>
                      <a:pPr algn="ctr">
                        <a:lnSpc>
                          <a:spcPct val="100000"/>
                        </a:lnSpc>
                        <a:spcBef>
                          <a:spcPts val="1200"/>
                        </a:spcBef>
                        <a:spcAft>
                          <a:spcPts val="1200"/>
                        </a:spcAft>
                      </a:pPr>
                      <a:endParaRPr lang="de-DE" dirty="0"/>
                    </a:p>
                  </a:txBody>
                  <a:tcPr anchor="ctr"/>
                </a:tc>
                <a:tc hMerge="1">
                  <a:txBody>
                    <a:bodyPr/>
                    <a:lstStyle/>
                    <a:p>
                      <a:pPr algn="ctr">
                        <a:lnSpc>
                          <a:spcPct val="100000"/>
                        </a:lnSpc>
                        <a:spcBef>
                          <a:spcPts val="1200"/>
                        </a:spcBef>
                        <a:spcAft>
                          <a:spcPts val="1200"/>
                        </a:spcAft>
                      </a:pPr>
                      <a:endParaRPr lang="de-DE" dirty="0"/>
                    </a:p>
                  </a:txBody>
                  <a:tcPr anchor="ctr"/>
                </a:tc>
                <a:extLst>
                  <a:ext uri="{0D108BD9-81ED-4DB2-BD59-A6C34878D82A}">
                    <a16:rowId xmlns:a16="http://schemas.microsoft.com/office/drawing/2014/main" val="984466113"/>
                  </a:ext>
                </a:extLst>
              </a:tr>
              <a:tr h="370840">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de-DE" dirty="0"/>
                        <a:t>neu</a:t>
                      </a:r>
                    </a:p>
                  </a:txBody>
                  <a:tcPr anchor="ctr"/>
                </a:tc>
                <a:tc>
                  <a:txBody>
                    <a:bodyPr/>
                    <a:lstStyle/>
                    <a:p>
                      <a:pPr algn="ctr"/>
                      <a:r>
                        <a:t>9 (8.7%)</a:t>
                      </a:r>
                    </a:p>
                  </a:txBody>
                  <a:tcPr anchor="ctr"/>
                </a:tc>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de-DE" dirty="0"/>
                        <a:t>Abbildungen</a:t>
                      </a:r>
                    </a:p>
                  </a:txBody>
                  <a:tcPr anchor="ctr"/>
                </a:tc>
                <a:tc>
                  <a:txBody>
                    <a:bodyPr/>
                    <a:lstStyle/>
                    <a:p>
                      <a:pPr algn="ctr"/>
                      <a:r>
                        <a:t>2</a:t>
                      </a:r>
                    </a:p>
                  </a:txBody>
                  <a:tcPr anchor="ctr"/>
                </a:tc>
                <a:extLst>
                  <a:ext uri="{0D108BD9-81ED-4DB2-BD59-A6C34878D82A}">
                    <a16:rowId xmlns:a16="http://schemas.microsoft.com/office/drawing/2014/main" val="1489588446"/>
                  </a:ext>
                </a:extLst>
              </a:tr>
              <a:tr h="370840">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de-DE" dirty="0"/>
                        <a:t>modifiziert</a:t>
                      </a:r>
                    </a:p>
                  </a:txBody>
                  <a:tcPr anchor="ctr"/>
                </a:tc>
                <a:tc>
                  <a:txBody>
                    <a:bodyPr/>
                    <a:lstStyle/>
                    <a:p>
                      <a:pPr algn="ctr"/>
                      <a:r>
                        <a:t>2 (1.9%)</a:t>
                      </a:r>
                    </a:p>
                  </a:txBody>
                  <a:tcPr anchor="ctr"/>
                </a:tc>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de-DE" dirty="0"/>
                        <a:t>Tabellen</a:t>
                      </a:r>
                    </a:p>
                  </a:txBody>
                  <a:tcPr anchor="ctr"/>
                </a:tc>
                <a:tc>
                  <a:txBody>
                    <a:bodyPr/>
                    <a:lstStyle/>
                    <a:p>
                      <a:pPr algn="ctr"/>
                      <a:r>
                        <a:t>25</a:t>
                      </a:r>
                    </a:p>
                  </a:txBody>
                  <a:tcPr anchor="ctr"/>
                </a:tc>
                <a:extLst>
                  <a:ext uri="{0D108BD9-81ED-4DB2-BD59-A6C34878D82A}">
                    <a16:rowId xmlns:a16="http://schemas.microsoft.com/office/drawing/2014/main" val="2023601915"/>
                  </a:ext>
                </a:extLst>
              </a:tr>
              <a:tr h="370840">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de-DE" dirty="0"/>
                        <a:t>geprüft</a:t>
                      </a:r>
                    </a:p>
                  </a:txBody>
                  <a:tcPr anchor="ctr"/>
                </a:tc>
                <a:tc>
                  <a:txBody>
                    <a:bodyPr/>
                    <a:lstStyle/>
                    <a:p>
                      <a:pPr algn="ctr"/>
                      <a:r>
                        <a:t>93 (89.4%)</a:t>
                      </a:r>
                    </a:p>
                  </a:txBody>
                  <a:tcPr anchor="ctr"/>
                </a:tc>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de-DE" sz="1600" dirty="0"/>
                        <a:t>Qualitätsindikatoren</a:t>
                      </a:r>
                    </a:p>
                  </a:txBody>
                  <a:tcPr anchor="ctr"/>
                </a:tc>
                <a:tc>
                  <a:txBody>
                    <a:bodyPr/>
                    <a:lstStyle/>
                    <a:p>
                      <a:pPr algn="ctr"/>
                      <a:r>
                        <a:t>10</a:t>
                      </a:r>
                    </a:p>
                  </a:txBody>
                  <a:tcPr anchor="ctr"/>
                </a:tc>
                <a:extLst>
                  <a:ext uri="{0D108BD9-81ED-4DB2-BD59-A6C34878D82A}">
                    <a16:rowId xmlns:a16="http://schemas.microsoft.com/office/drawing/2014/main" val="456889531"/>
                  </a:ext>
                </a:extLst>
              </a:tr>
            </a:tbl>
          </a:graphicData>
        </a:graphic>
      </p:graphicFrame>
      <p:sp>
        <p:nvSpPr>
          <p:cNvPr id="7" name="TextBox 6"/>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8" name="TextBox 7"/>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extLst>
      <p:ext uri="{BB962C8B-B14F-4D97-AF65-F5344CB8AC3E}">
        <p14:creationId xmlns:p14="http://schemas.microsoft.com/office/powerpoint/2010/main" val="9410882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Operative Therapie</a:t>
            </a:r>
          </a:p>
          <a:p>
            <a:r>
              <a:rPr sz="1400"/>
              <a:t>Kapitel 8.2: Vorgehen bei low-grade serösem Ovarialkarzinom (LGSOC)</a:t>
            </a:r>
          </a:p>
        </p:txBody>
      </p:sp>
      <p:graphicFrame>
        <p:nvGraphicFramePr>
          <p:cNvPr id="3" name="Table 2"/>
          <p:cNvGraphicFramePr>
            <a:graphicFrameLocks noGrp="1"/>
          </p:cNvGraphicFramePr>
          <p:nvPr/>
        </p:nvGraphicFramePr>
        <p:xfrm>
          <a:off x="360000" y="1890000"/>
          <a:ext cx="11520000" cy="23354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7.3</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rPr dirty="0"/>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Patientinnen mit mindestens einer Platin-basierten Vorbehandlung und Rezidiv eines low-grade serösen Ovarialkarzinoms kann eine Behandlung mit einem MEK-Inhibitor erfolgen (Daten liegen derzeit nur für Trametinib vor).</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r>
                        <a:rPr sz="1000" b="0">
                          <a:latin typeface="Lucida Sans"/>
                        </a:rPr>
                        <a:t>⊕⊕⊕⊕</a:t>
                      </a:r>
                      <a:r>
                        <a:rPr sz="800" b="0">
                          <a:latin typeface="Lucida Sans"/>
                        </a:rPr>
                        <a:t> - &lt;p&gt;Gesamtüberleben - keine Vorteile&lt;/p&gt;</a:t>
                      </a:r>
                    </a:p>
                    <a:p>
                      <a:r>
                        <a:rPr sz="1000" b="0">
                          <a:latin typeface="Lucida Sans"/>
                        </a:rPr>
                        <a:t>⊕⊕⊝⊝</a:t>
                      </a:r>
                      <a:r>
                        <a:rPr sz="800" b="0">
                          <a:latin typeface="Lucida Sans"/>
                        </a:rPr>
                        <a:t> - &lt;p&gt;PFS - signifikante Vorteile zugunsten von Trametinib&lt;/p&gt;</a:t>
                      </a:r>
                    </a:p>
                    <a:p>
                      <a:r>
                        <a:rPr sz="1000" b="0">
                          <a:latin typeface="Lucida Sans"/>
                        </a:rPr>
                        <a:t>⊕⊕⊕⊝</a:t>
                      </a:r>
                      <a:r>
                        <a:rPr sz="800" b="0">
                          <a:latin typeface="Lucida Sans"/>
                        </a:rPr>
                        <a:t> - &lt;p&gt;Treatment-related Adverse Events CTCAE ≥3 - signifikante Nachteile von Trametinib&lt;/p&gt;</a:t>
                      </a:r>
                    </a:p>
                    <a:p>
                      <a:pPr>
                        <a:defRPr>
                          <a:solidFill>
                            <a:srgbClr val="000000"/>
                          </a:solidFill>
                          <a:latin typeface="Lucida Sans"/>
                        </a:defRPr>
                      </a:pPr>
                      <a:r>
                        <a:rPr sz="1000" b="0">
                          <a:latin typeface="Lucida Sans"/>
                        </a:rPr>
                        <a:t>⊕⊕⊝⊝</a:t>
                      </a:r>
                      <a:r>
                        <a:rPr sz="800" b="0">
                          <a:latin typeface="Lucida Sans"/>
                        </a:rPr>
                        <a:t> - &lt;p&gt;Lebensqualität (FACT Ovarian Trial Outcome Index) - signifikante Vorteile von Trametinib&lt;/p&gt;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[Gershenson, DM 2022]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032-035OL-6.1-7.3-2024N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Operative Therapie</a:t>
            </a:r>
          </a:p>
          <a:p>
            <a:r>
              <a:rPr sz="1400"/>
              <a:t>Kapitel 8.3: Operative Therapie des frühen Ovarialkarzinoms</a:t>
            </a:r>
          </a:p>
        </p:txBody>
      </p:sp>
      <p:graphicFrame>
        <p:nvGraphicFramePr>
          <p:cNvPr id="3" name="Table 2"/>
          <p:cNvGraphicFramePr>
            <a:graphicFrameLocks noGrp="1"/>
          </p:cNvGraphicFramePr>
          <p:nvPr/>
        </p:nvGraphicFramePr>
        <p:xfrm>
          <a:off x="360000" y="1890000"/>
          <a:ext cx="11520000" cy="108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7.4</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b="0" i="0" u="none">
                          <a:latin typeface="Lucida Sans"/>
                        </a:rPr>
                        <a:t>Ein optimales Staging soll folgende Operationsschritte umfassen:</a:t>
                      </a:r>
                    </a:p>
                    <a:p>
                      <a:endParaRPr sz="1000" b="0" i="0" u="none">
                        <a:latin typeface="Lucida Sans"/>
                      </a:endParaRPr>
                    </a:p>
                    <a:p>
                      <a:r>
                        <a:rPr sz="1000" b="0" i="0" u="none">
                          <a:latin typeface="Lucida Sans"/>
                        </a:rPr>
                        <a:t>Längsschnittlaparotomie,</a:t>
                      </a:r>
                    </a:p>
                    <a:p>
                      <a:r>
                        <a:rPr sz="1000" b="0" i="0" u="none">
                          <a:latin typeface="Lucida Sans"/>
                        </a:rPr>
                        <a:t>Inspektion und Palpation der gesamten Abdominalhöhle,</a:t>
                      </a:r>
                    </a:p>
                    <a:p>
                      <a:r>
                        <a:rPr sz="1000" b="0" i="0" u="none">
                          <a:latin typeface="Lucida Sans"/>
                        </a:rPr>
                        <a:t>Peritonealzytologie,</a:t>
                      </a:r>
                    </a:p>
                    <a:p>
                      <a:r>
                        <a:rPr sz="1000" b="0" i="0" u="none">
                          <a:latin typeface="Lucida Sans"/>
                        </a:rPr>
                        <a:t>Biopsien aus allen auffälligen Stellen,</a:t>
                      </a:r>
                    </a:p>
                    <a:p>
                      <a:r>
                        <a:rPr sz="1000" b="0" i="0" u="none">
                          <a:latin typeface="Lucida Sans"/>
                        </a:rPr>
                        <a:t>Peritonealbiopsien aus unauffälligen Regionen,</a:t>
                      </a:r>
                    </a:p>
                    <a:p>
                      <a:r>
                        <a:rPr sz="1000" b="0" i="0" u="none">
                          <a:latin typeface="Lucida Sans"/>
                        </a:rPr>
                        <a:t>Adnexexstirpation beidseits,</a:t>
                      </a:r>
                    </a:p>
                    <a:p>
                      <a:r>
                        <a:rPr sz="1000" b="0" i="0" u="none">
                          <a:latin typeface="Lucida Sans"/>
                        </a:rPr>
                        <a:t>Hysterektomie, ggf. extraperitoneales Vorgehen,</a:t>
                      </a:r>
                    </a:p>
                    <a:p>
                      <a:r>
                        <a:rPr sz="1000" b="0" i="0" u="none">
                          <a:latin typeface="Lucida Sans"/>
                        </a:rPr>
                        <a:t>Omentektomie mind. infrakolisch,</a:t>
                      </a:r>
                    </a:p>
                    <a:p>
                      <a:r>
                        <a:rPr sz="1000" b="0" i="0" u="none">
                          <a:latin typeface="Lucida Sans"/>
                        </a:rPr>
                        <a:t>Appendektomie (bei muzinösem/unklarem Tumortyp),</a:t>
                      </a:r>
                    </a:p>
                    <a:p>
                      <a:r>
                        <a:rPr sz="1000" b="0" i="0" u="none">
                          <a:latin typeface="Lucida Sans"/>
                        </a:rPr>
                        <a:t>bds. pelvine und paraaortale Lymphonodektomie.</a:t>
                      </a:r>
                    </a:p>
                    <a:p>
                      <a:pPr>
                        <a:defRPr sz="1000">
                          <a:solidFill>
                            <a:srgbClr val="000000"/>
                          </a:solidFill>
                          <a:latin typeface="Lucida Sans"/>
                        </a:defRPr>
                      </a:pPr>
                      <a:endParaRPr sz="1000" b="0" i="0" u="none">
                        <a:latin typeface="Lucida Sans"/>
                      </a:endParaRP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032-035OL-6.1-7.4-2024G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Rate an positiven Lymphnoten bei muzinösen Karzinomen</a:t>
            </a:r>
          </a:p>
        </p:txBody>
      </p:sp>
      <p:graphicFrame>
        <p:nvGraphicFramePr>
          <p:cNvPr id="3" name="Table 2"/>
          <p:cNvGraphicFramePr>
            <a:graphicFrameLocks noGrp="1"/>
          </p:cNvGraphicFramePr>
          <p:nvPr/>
        </p:nvGraphicFramePr>
        <p:xfrm>
          <a:off x="360000" y="1890000"/>
          <a:ext cx="11472000" cy="10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000" b="1" i="0" u="none">
                          <a:solidFill>
                            <a:srgbClr val="000000"/>
                          </a:solidFill>
                        </a:rPr>
                        <a:t>Studien</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Pat. (n)</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Positive LN mucinous</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 pos. LN mucinous</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solidFill>
                            <a:srgbClr val="000000"/>
                          </a:solidFill>
                        </a:rPr>
                        <a:t>Onda et al. 1996</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16</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6.3%</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solidFill>
                            <a:srgbClr val="000000"/>
                          </a:solidFill>
                        </a:rPr>
                        <a:t>Suzuki et al. 2000</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22</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0</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solidFill>
                            <a:srgbClr val="000000"/>
                          </a:solidFill>
                        </a:rPr>
                        <a:t>Cass et al. 2001</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14</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0</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0" i="0" u="none">
                          <a:solidFill>
                            <a:srgbClr val="000000"/>
                          </a:solidFill>
                        </a:rPr>
                        <a:t>Morice et al. 2003</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20</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0</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4"/>
                  </a:ext>
                </a:extLst>
              </a:tr>
              <a:tr h="0">
                <a:tc>
                  <a:txBody>
                    <a:bodyPr/>
                    <a:lstStyle/>
                    <a:p>
                      <a:pPr algn="l">
                        <a:spcAft>
                          <a:spcPts val="500"/>
                        </a:spcAft>
                        <a:defRPr sz="900" b="0">
                          <a:solidFill>
                            <a:srgbClr val="000000"/>
                          </a:solidFill>
                          <a:latin typeface="Lucida Sans"/>
                        </a:defRPr>
                      </a:pPr>
                      <a:r>
                        <a:rPr sz="1000" b="0" i="0" u="none">
                          <a:solidFill>
                            <a:srgbClr val="000000"/>
                          </a:solidFill>
                        </a:rPr>
                        <a:t>Negishi et al. 2004</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48</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2</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4.2%</a:t>
                      </a:r>
                    </a:p>
                  </a:txBody>
                  <a:tcPr>
                    <a:solidFill>
                      <a:srgbClr val="FCEACC"/>
                    </a:solidFill>
                  </a:tcPr>
                </a:tc>
                <a:extLst>
                  <a:ext uri="{0D108BD9-81ED-4DB2-BD59-A6C34878D82A}">
                    <a16:rowId xmlns:a16="http://schemas.microsoft.com/office/drawing/2014/main" val="10005"/>
                  </a:ext>
                </a:extLst>
              </a:tr>
              <a:tr h="0">
                <a:tc>
                  <a:txBody>
                    <a:bodyPr/>
                    <a:lstStyle/>
                    <a:p>
                      <a:pPr algn="l">
                        <a:spcAft>
                          <a:spcPts val="500"/>
                        </a:spcAft>
                        <a:defRPr sz="900" b="0">
                          <a:solidFill>
                            <a:srgbClr val="000000"/>
                          </a:solidFill>
                          <a:latin typeface="Lucida Sans"/>
                        </a:defRPr>
                      </a:pPr>
                      <a:r>
                        <a:rPr sz="1000" b="0" i="0" u="none">
                          <a:solidFill>
                            <a:srgbClr val="000000"/>
                          </a:solidFill>
                        </a:rPr>
                        <a:t>Cho et al. 2006</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26</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0</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6"/>
                  </a:ext>
                </a:extLst>
              </a:tr>
              <a:tr h="0">
                <a:tc>
                  <a:txBody>
                    <a:bodyPr/>
                    <a:lstStyle/>
                    <a:p>
                      <a:pPr algn="l">
                        <a:spcAft>
                          <a:spcPts val="500"/>
                        </a:spcAft>
                        <a:defRPr sz="900" b="0">
                          <a:solidFill>
                            <a:srgbClr val="000000"/>
                          </a:solidFill>
                          <a:latin typeface="Lucida Sans"/>
                        </a:defRPr>
                      </a:pPr>
                      <a:r>
                        <a:rPr sz="1000" b="0" i="0" u="none">
                          <a:solidFill>
                            <a:srgbClr val="000000"/>
                          </a:solidFill>
                        </a:rPr>
                        <a:t>Harter et al. 2007</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8</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0</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7"/>
                  </a:ext>
                </a:extLst>
              </a:tr>
              <a:tr h="0">
                <a:tc>
                  <a:txBody>
                    <a:bodyPr/>
                    <a:lstStyle/>
                    <a:p>
                      <a:pPr algn="l">
                        <a:spcAft>
                          <a:spcPts val="500"/>
                        </a:spcAft>
                        <a:defRPr sz="900" b="0">
                          <a:solidFill>
                            <a:srgbClr val="000000"/>
                          </a:solidFill>
                          <a:latin typeface="Lucida Sans"/>
                        </a:defRPr>
                      </a:pPr>
                      <a:r>
                        <a:rPr sz="1000" b="0" i="0" u="none">
                          <a:solidFill>
                            <a:srgbClr val="000000"/>
                          </a:solidFill>
                        </a:rPr>
                        <a:t>Nomura et al. 2010</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4</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0</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8"/>
                  </a:ext>
                </a:extLst>
              </a:tr>
              <a:tr h="0">
                <a:tc>
                  <a:txBody>
                    <a:bodyPr/>
                    <a:lstStyle/>
                    <a:p>
                      <a:pPr algn="l">
                        <a:spcAft>
                          <a:spcPts val="500"/>
                        </a:spcAft>
                        <a:defRPr sz="900" b="0">
                          <a:solidFill>
                            <a:srgbClr val="000000"/>
                          </a:solidFill>
                          <a:latin typeface="Lucida Sans"/>
                        </a:defRPr>
                      </a:pPr>
                      <a:r>
                        <a:rPr sz="1000" b="0" i="0" u="none">
                          <a:solidFill>
                            <a:srgbClr val="000000"/>
                          </a:solidFill>
                        </a:rPr>
                        <a:t>Desteli et al. 2010</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8</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0</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9"/>
                  </a:ext>
                </a:extLst>
              </a:tr>
              <a:tr h="0">
                <a:tc>
                  <a:txBody>
                    <a:bodyPr/>
                    <a:lstStyle/>
                    <a:p>
                      <a:pPr algn="l">
                        <a:spcAft>
                          <a:spcPts val="500"/>
                        </a:spcAft>
                        <a:defRPr sz="900" b="0">
                          <a:solidFill>
                            <a:srgbClr val="000000"/>
                          </a:solidFill>
                          <a:latin typeface="Lucida Sans"/>
                        </a:defRPr>
                      </a:pPr>
                      <a:r>
                        <a:rPr sz="1000" b="0" i="0" u="none">
                          <a:solidFill>
                            <a:srgbClr val="000000"/>
                          </a:solidFill>
                        </a:rPr>
                        <a:t>Schmeler et al. 2010</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51</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0</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10"/>
                  </a:ext>
                </a:extLst>
              </a:tr>
              <a:tr h="0">
                <a:tc>
                  <a:txBody>
                    <a:bodyPr/>
                    <a:lstStyle/>
                    <a:p>
                      <a:pPr algn="l">
                        <a:spcAft>
                          <a:spcPts val="500"/>
                        </a:spcAft>
                        <a:defRPr sz="900" b="0">
                          <a:solidFill>
                            <a:srgbClr val="000000"/>
                          </a:solidFill>
                          <a:latin typeface="Lucida Sans"/>
                        </a:defRPr>
                      </a:pPr>
                      <a:r>
                        <a:rPr sz="1000" b="0" i="0" u="none">
                          <a:solidFill>
                            <a:srgbClr val="000000"/>
                          </a:solidFill>
                        </a:rPr>
                        <a:t>Powless et al. 2011</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29</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0</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11"/>
                  </a:ext>
                </a:extLst>
              </a:tr>
              <a:tr h="0">
                <a:tc>
                  <a:txBody>
                    <a:bodyPr/>
                    <a:lstStyle/>
                    <a:p>
                      <a:pPr algn="l">
                        <a:spcAft>
                          <a:spcPts val="500"/>
                        </a:spcAft>
                        <a:defRPr sz="900" b="0">
                          <a:solidFill>
                            <a:srgbClr val="000000"/>
                          </a:solidFill>
                          <a:latin typeface="Lucida Sans"/>
                        </a:defRPr>
                      </a:pPr>
                      <a:r>
                        <a:rPr sz="1000" b="0" i="0" u="none">
                          <a:solidFill>
                            <a:srgbClr val="000000"/>
                          </a:solidFill>
                        </a:rPr>
                        <a:t>Garcia-Soto et al. 2012</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14</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0</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12"/>
                  </a:ext>
                </a:extLst>
              </a:tr>
              <a:tr h="0">
                <a:tc>
                  <a:txBody>
                    <a:bodyPr/>
                    <a:lstStyle/>
                    <a:p>
                      <a:pPr algn="l">
                        <a:spcAft>
                          <a:spcPts val="500"/>
                        </a:spcAft>
                        <a:defRPr sz="900" b="0">
                          <a:solidFill>
                            <a:srgbClr val="000000"/>
                          </a:solidFill>
                          <a:latin typeface="Lucida Sans"/>
                        </a:defRPr>
                      </a:pPr>
                      <a:r>
                        <a:rPr sz="1000" b="0" i="0" u="none">
                          <a:solidFill>
                            <a:srgbClr val="000000"/>
                          </a:solidFill>
                        </a:rPr>
                        <a:t>Ditto et al 2012</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15</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0</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13"/>
                  </a:ext>
                </a:extLst>
              </a:tr>
              <a:tr h="0">
                <a:tc>
                  <a:txBody>
                    <a:bodyPr/>
                    <a:lstStyle/>
                    <a:p>
                      <a:pPr algn="l">
                        <a:spcAft>
                          <a:spcPts val="500"/>
                        </a:spcAft>
                        <a:defRPr sz="900" b="0">
                          <a:solidFill>
                            <a:srgbClr val="000000"/>
                          </a:solidFill>
                          <a:latin typeface="Lucida Sans"/>
                        </a:defRPr>
                      </a:pPr>
                      <a:r>
                        <a:rPr sz="1000" b="0" i="0" u="none">
                          <a:solidFill>
                            <a:srgbClr val="000000"/>
                          </a:solidFill>
                        </a:rPr>
                        <a:t>Myldermans et al. 2013</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20</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3</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15%</a:t>
                      </a:r>
                    </a:p>
                  </a:txBody>
                  <a:tcPr>
                    <a:solidFill>
                      <a:srgbClr val="FCEACC"/>
                    </a:solidFill>
                  </a:tcPr>
                </a:tc>
                <a:extLst>
                  <a:ext uri="{0D108BD9-81ED-4DB2-BD59-A6C34878D82A}">
                    <a16:rowId xmlns:a16="http://schemas.microsoft.com/office/drawing/2014/main" val="10014"/>
                  </a:ext>
                </a:extLst>
              </a:tr>
              <a:tr h="0">
                <a:tc>
                  <a:txBody>
                    <a:bodyPr/>
                    <a:lstStyle/>
                    <a:p>
                      <a:pPr algn="l">
                        <a:spcAft>
                          <a:spcPts val="500"/>
                        </a:spcAft>
                        <a:defRPr sz="900" b="0">
                          <a:solidFill>
                            <a:srgbClr val="000000"/>
                          </a:solidFill>
                          <a:latin typeface="Lucida Sans"/>
                        </a:defRPr>
                      </a:pPr>
                      <a:r>
                        <a:rPr sz="1000" b="0" i="0" u="none">
                          <a:solidFill>
                            <a:srgbClr val="000000"/>
                          </a:solidFill>
                        </a:rPr>
                        <a:t>Ulker et al. 2013</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23</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0</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15"/>
                  </a:ext>
                </a:extLst>
              </a:tr>
              <a:tr h="0">
                <a:tc>
                  <a:txBody>
                    <a:bodyPr/>
                    <a:lstStyle/>
                    <a:p>
                      <a:pPr algn="l">
                        <a:spcAft>
                          <a:spcPts val="500"/>
                        </a:spcAft>
                        <a:defRPr sz="900" b="0">
                          <a:solidFill>
                            <a:srgbClr val="000000"/>
                          </a:solidFill>
                          <a:latin typeface="Lucida Sans"/>
                        </a:defRPr>
                      </a:pPr>
                      <a:r>
                        <a:rPr sz="1000" b="0" i="0" u="none">
                          <a:solidFill>
                            <a:srgbClr val="000000"/>
                          </a:solidFill>
                        </a:rPr>
                        <a:t>Bachmann et al. 2014</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6</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16.6%</a:t>
                      </a:r>
                    </a:p>
                  </a:txBody>
                  <a:tcPr>
                    <a:solidFill>
                      <a:srgbClr val="FCEACC"/>
                    </a:solidFill>
                  </a:tcPr>
                </a:tc>
                <a:extLst>
                  <a:ext uri="{0D108BD9-81ED-4DB2-BD59-A6C34878D82A}">
                    <a16:rowId xmlns:a16="http://schemas.microsoft.com/office/drawing/2014/main" val="10016"/>
                  </a:ext>
                </a:extLst>
              </a:tr>
              <a:tr h="0">
                <a:tc>
                  <a:txBody>
                    <a:bodyPr/>
                    <a:lstStyle/>
                    <a:p>
                      <a:pPr algn="l">
                        <a:spcAft>
                          <a:spcPts val="500"/>
                        </a:spcAft>
                        <a:defRPr sz="900" b="0">
                          <a:solidFill>
                            <a:srgbClr val="000000"/>
                          </a:solidFill>
                          <a:latin typeface="Lucida Sans"/>
                        </a:defRPr>
                      </a:pPr>
                      <a:r>
                        <a:rPr sz="1000" b="0" i="0" u="none">
                          <a:solidFill>
                            <a:srgbClr val="000000"/>
                          </a:solidFill>
                        </a:rPr>
                        <a:t>Salgado-Ceballas</a:t>
                      </a:r>
                      <a:r>
                        <a:rPr sz="1000" b="0" i="0" u="none"/>
                        <a:t> et al 2017</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16</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0</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17"/>
                  </a:ext>
                </a:extLst>
              </a:tr>
              <a:tr h="0">
                <a:tc>
                  <a:txBody>
                    <a:bodyPr/>
                    <a:lstStyle/>
                    <a:p>
                      <a:pPr algn="l">
                        <a:spcAft>
                          <a:spcPts val="500"/>
                        </a:spcAft>
                        <a:defRPr sz="900" b="0">
                          <a:solidFill>
                            <a:srgbClr val="000000"/>
                          </a:solidFill>
                          <a:latin typeface="Lucida Sans"/>
                        </a:defRPr>
                      </a:pPr>
                      <a:r>
                        <a:rPr sz="1000" b="0" i="0" u="none">
                          <a:solidFill>
                            <a:srgbClr val="000000"/>
                          </a:solidFill>
                        </a:rPr>
                        <a:t>Nasioudis et al 2017</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1602</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27</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1.7%</a:t>
                      </a:r>
                    </a:p>
                  </a:txBody>
                  <a:tcPr>
                    <a:solidFill>
                      <a:srgbClr val="FCEACC"/>
                    </a:solidFill>
                  </a:tcPr>
                </a:tc>
                <a:extLst>
                  <a:ext uri="{0D108BD9-81ED-4DB2-BD59-A6C34878D82A}">
                    <a16:rowId xmlns:a16="http://schemas.microsoft.com/office/drawing/2014/main" val="10018"/>
                  </a:ext>
                </a:extLst>
              </a:tr>
              <a:tr h="0">
                <a:tc>
                  <a:txBody>
                    <a:bodyPr/>
                    <a:lstStyle/>
                    <a:p>
                      <a:pPr algn="l">
                        <a:spcAft>
                          <a:spcPts val="500"/>
                        </a:spcAft>
                        <a:defRPr sz="900" b="0">
                          <a:solidFill>
                            <a:srgbClr val="000000"/>
                          </a:solidFill>
                          <a:latin typeface="Lucida Sans"/>
                        </a:defRPr>
                      </a:pPr>
                      <a:r>
                        <a:rPr sz="1000" b="0" i="0" u="none">
                          <a:solidFill>
                            <a:srgbClr val="000000"/>
                          </a:solidFill>
                        </a:rPr>
                        <a:t>Minig et al 2017</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39</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0</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19"/>
                  </a:ext>
                </a:extLst>
              </a:tr>
              <a:tr h="0">
                <a:tc>
                  <a:txBody>
                    <a:bodyPr/>
                    <a:lstStyle/>
                    <a:p>
                      <a:pPr algn="l">
                        <a:spcAft>
                          <a:spcPts val="500"/>
                        </a:spcAft>
                        <a:defRPr sz="900" b="0">
                          <a:solidFill>
                            <a:srgbClr val="000000"/>
                          </a:solidFill>
                          <a:latin typeface="Lucida Sans"/>
                        </a:defRPr>
                      </a:pPr>
                      <a:r>
                        <a:rPr sz="1000" b="0" i="0" u="none">
                          <a:solidFill>
                            <a:srgbClr val="000000"/>
                          </a:solidFill>
                        </a:rPr>
                        <a:t>Heitz et al 2018</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31</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0</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20"/>
                  </a:ext>
                </a:extLst>
              </a:tr>
              <a:tr h="0">
                <a:tc>
                  <a:txBody>
                    <a:bodyPr/>
                    <a:lstStyle/>
                    <a:p>
                      <a:pPr algn="l">
                        <a:spcAft>
                          <a:spcPts val="500"/>
                        </a:spcAft>
                        <a:defRPr sz="900" b="0">
                          <a:solidFill>
                            <a:srgbClr val="000000"/>
                          </a:solidFill>
                          <a:latin typeface="Lucida Sans"/>
                        </a:defRPr>
                      </a:pPr>
                      <a:r>
                        <a:rPr sz="1000" b="0" i="0" u="none">
                          <a:solidFill>
                            <a:srgbClr val="000000"/>
                          </a:solidFill>
                        </a:rPr>
                        <a:t>Total</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1981</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34</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1.7%</a:t>
                      </a:r>
                    </a:p>
                  </a:txBody>
                  <a:tcPr>
                    <a:solidFill>
                      <a:srgbClr val="FCEACC"/>
                    </a:solidFill>
                  </a:tcPr>
                </a:tc>
                <a:extLst>
                  <a:ext uri="{0D108BD9-81ED-4DB2-BD59-A6C34878D82A}">
                    <a16:rowId xmlns:a16="http://schemas.microsoft.com/office/drawing/2014/main" val="10021"/>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Operative Therapie</a:t>
            </a:r>
          </a:p>
          <a:p>
            <a:r>
              <a:rPr sz="1400"/>
              <a:t>Kapitel 8.3: Operative Therapie des frühen Ovarialkarzinoms</a:t>
            </a:r>
          </a:p>
        </p:txBody>
      </p:sp>
      <p:graphicFrame>
        <p:nvGraphicFramePr>
          <p:cNvPr id="3" name="Table 2"/>
          <p:cNvGraphicFramePr>
            <a:graphicFrameLocks noGrp="1"/>
          </p:cNvGraphicFramePr>
          <p:nvPr/>
        </p:nvGraphicFramePr>
        <p:xfrm>
          <a:off x="360000" y="1890000"/>
          <a:ext cx="11520000" cy="108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7.5</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Im Falle einer unerwarteten Diagnose eines Ovarialkarzinoms soll eine histologische Sicherung und Beschreibung der Ausbreitung erfolgen. Die definitive Behandlung soll dann durch einen Gynäkoonkologen erfolgen. </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032-035OL-6.1-7.5-2024G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Operative Therapie</a:t>
            </a:r>
          </a:p>
          <a:p>
            <a:r>
              <a:rPr sz="1400"/>
              <a:t>Kapitel 8.3: Operative Therapie des frühen Ovarialkarzinoms</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7.6</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unilateralem Tumor im Stadium FIGO I kann unter der Voraussetzung eines adäquaten Stagings ein fertilitätserhaltendes operatives Vorgehen gewählt werden. </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[Shaw, M. C. 2003]</a:t>
                      </a:r>
                      <a:r>
                        <a:rPr sz="1000"/>
                        <a:t>, </a:t>
                      </a:r>
                      <a:r>
                        <a:rPr sz="1000">
                          <a:solidFill>
                            <a:srgbClr val="F7BF66"/>
                          </a:solidFill>
                          <a:hlinkClick r:id="rId3"/>
                        </a:rPr>
                        <a:t>[Ayhan, A. 2003]</a:t>
                      </a:r>
                      <a:r>
                        <a:rPr sz="1000"/>
                        <a:t>, </a:t>
                      </a:r>
                      <a:r>
                        <a:rPr sz="1000">
                          <a:solidFill>
                            <a:srgbClr val="F7BF66"/>
                          </a:solidFill>
                          <a:hlinkClick r:id="rId4"/>
                        </a:rPr>
                        <a:t>[Gershenson, D. M. 2005]</a:t>
                      </a:r>
                      <a:r>
                        <a:rPr sz="1000"/>
                        <a:t>, </a:t>
                      </a:r>
                      <a:r>
                        <a:rPr sz="1000">
                          <a:solidFill>
                            <a:srgbClr val="F7BF66"/>
                          </a:solidFill>
                          <a:hlinkClick r:id="rId5"/>
                        </a:rPr>
                        <a:t>[Morice, P. 2005]</a:t>
                      </a:r>
                      <a:r>
                        <a:rPr sz="1000"/>
                        <a:t>, </a:t>
                      </a:r>
                      <a:r>
                        <a:rPr sz="1000">
                          <a:solidFill>
                            <a:srgbClr val="F7BF66"/>
                          </a:solidFill>
                          <a:hlinkClick r:id="rId6"/>
                        </a:rPr>
                        <a:t>[Leitao, M. M., Jr. 2005]</a:t>
                      </a:r>
                      <a:r>
                        <a:rPr sz="1000"/>
                        <a:t>, </a:t>
                      </a:r>
                      <a:r>
                        <a:rPr sz="1000">
                          <a:solidFill>
                            <a:srgbClr val="F7BF66"/>
                          </a:solidFill>
                          <a:hlinkClick r:id="rId7"/>
                        </a:rPr>
                        <a:t>[Dexeus, S. 2005]</a:t>
                      </a:r>
                      <a:r>
                        <a:rPr sz="1000"/>
                        <a:t>, </a:t>
                      </a:r>
                      <a:r>
                        <a:rPr sz="1000">
                          <a:solidFill>
                            <a:srgbClr val="F7BF66"/>
                          </a:solidFill>
                          <a:hlinkClick r:id="rId8"/>
                        </a:rPr>
                        <a:t>[Monk, B. J. 2005]</a:t>
                      </a:r>
                      <a:r>
                        <a:rPr sz="1000"/>
                        <a:t>, </a:t>
                      </a:r>
                      <a:r>
                        <a:rPr sz="1000">
                          <a:solidFill>
                            <a:srgbClr val="F7BF66"/>
                          </a:solidFill>
                          <a:hlinkClick r:id="rId9"/>
                        </a:rPr>
                        <a:t>[Colombo, N. 2005]</a:t>
                      </a:r>
                      <a:r>
                        <a:rPr sz="1000"/>
                        <a:t>, </a:t>
                      </a:r>
                      <a:r>
                        <a:rPr sz="1000">
                          <a:solidFill>
                            <a:srgbClr val="F7BF66"/>
                          </a:solidFill>
                          <a:hlinkClick r:id="rId10"/>
                        </a:rPr>
                        <a:t>[Marhhom, E. 2007]</a:t>
                      </a:r>
                      <a:r>
                        <a:rPr sz="1000"/>
                        <a:t>, </a:t>
                      </a:r>
                      <a:r>
                        <a:rPr sz="1000">
                          <a:solidFill>
                            <a:srgbClr val="F7BF66"/>
                          </a:solidFill>
                          <a:hlinkClick r:id="rId11"/>
                        </a:rPr>
                        <a:t>[Denschlag, D. 2010]</a:t>
                      </a:r>
                      <a:r>
                        <a:rPr sz="1000"/>
                        <a:t>, </a:t>
                      </a:r>
                      <a:r>
                        <a:rPr sz="1000">
                          <a:solidFill>
                            <a:srgbClr val="F7BF66"/>
                          </a:solidFill>
                          <a:hlinkClick r:id="rId12"/>
                        </a:rPr>
                        <a:t>[Sarnacki, S. 2011]</a:t>
                      </a:r>
                      <a:r>
                        <a:rPr sz="1000"/>
                        <a:t>, </a:t>
                      </a:r>
                      <a:r>
                        <a:rPr sz="1000">
                          <a:solidFill>
                            <a:srgbClr val="F7BF66"/>
                          </a:solidFill>
                          <a:hlinkClick r:id="rId13"/>
                        </a:rPr>
                        <a:t>[Zanetta, G. 1997]</a:t>
                      </a:r>
                      <a:r>
                        <a:rPr sz="1000"/>
                        <a:t>, </a:t>
                      </a:r>
                      <a:r>
                        <a:rPr sz="1000">
                          <a:solidFill>
                            <a:srgbClr val="F7BF66"/>
                          </a:solidFill>
                          <a:hlinkClick r:id="rId14"/>
                        </a:rPr>
                        <a:t>[Schilder, J. M. 2002]</a:t>
                      </a:r>
                      <a:r>
                        <a:rPr sz="1000"/>
                        <a:t>, </a:t>
                      </a:r>
                      <a:r>
                        <a:rPr sz="1000">
                          <a:solidFill>
                            <a:srgbClr val="F7BF66"/>
                          </a:solidFill>
                          <a:hlinkClick r:id="rId15"/>
                        </a:rPr>
                        <a:t>[Morice, P. 2003]</a:t>
                      </a:r>
                      <a:r>
                        <a:rPr sz="1000"/>
                        <a:t>, </a:t>
                      </a:r>
                      <a:r>
                        <a:rPr sz="1000">
                          <a:solidFill>
                            <a:srgbClr val="F7BF66"/>
                          </a:solidFill>
                          <a:hlinkClick r:id="rId16"/>
                        </a:rPr>
                        <a:t>[Duska, L. R. 1999]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032-035OL-6.1-7.6-2024G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7" action="ppaction://hlinksldjump"/>
              </a:rPr>
              <a:t>Inhaltsverzeichnis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Operative Therapie</a:t>
            </a:r>
          </a:p>
          <a:p>
            <a:r>
              <a:rPr sz="1400"/>
              <a:t>Kapitel 8.3: Operative Therapie des frühen Ovarialkarzinoms</a:t>
            </a:r>
          </a:p>
        </p:txBody>
      </p:sp>
      <p:graphicFrame>
        <p:nvGraphicFramePr>
          <p:cNvPr id="3" name="Table 2"/>
          <p:cNvGraphicFramePr>
            <a:graphicFrameLocks noGrp="1"/>
          </p:cNvGraphicFramePr>
          <p:nvPr/>
        </p:nvGraphicFramePr>
        <p:xfrm>
          <a:off x="360000" y="1890000"/>
          <a:ext cx="11520000" cy="108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7.7</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Patientin mit einem frühen Ovarialkarzinom soll über ein in Abhängigkeit der Prognosefaktoren erhöhtes Risiko eines fertilitätserhaltenden Vorgehens aufgeklärt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032-035OL-6.1-7.7-2024G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Operative Therapie</a:t>
            </a:r>
          </a:p>
          <a:p>
            <a:r>
              <a:rPr sz="1400"/>
              <a:t>Kapitel 8.3: Operative Therapie des frühen Ovarialkarzinoms</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7.8</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Außerhalb von Studien soll ein laparoskopisches Staging nicht durchgeführt werden. </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[The Australian Cancer Network and National Breast Cancer Centre 2004]</a:t>
                      </a:r>
                      <a:r>
                        <a:rPr sz="1000"/>
                        <a:t>, </a:t>
                      </a:r>
                      <a:r>
                        <a:rPr sz="1000">
                          <a:solidFill>
                            <a:srgbClr val="F7BF66"/>
                          </a:solidFill>
                          <a:hlinkClick r:id="rId3"/>
                        </a:rPr>
                        <a:t>[Medeiros, L. R. 2008]</a:t>
                      </a:r>
                      <a:r>
                        <a:rPr sz="1000"/>
                        <a:t>, </a:t>
                      </a:r>
                      <a:r>
                        <a:rPr sz="1000">
                          <a:solidFill>
                            <a:srgbClr val="F7BF66"/>
                          </a:solidFill>
                          <a:hlinkClick r:id="rId4"/>
                        </a:rPr>
                        <a:t>[Trope, C. 2007]</a:t>
                      </a:r>
                      <a:r>
                        <a:rPr sz="1000"/>
                        <a:t>, </a:t>
                      </a:r>
                      <a:r>
                        <a:rPr sz="1000">
                          <a:solidFill>
                            <a:srgbClr val="F7BF66"/>
                          </a:solidFill>
                          <a:hlinkClick r:id="rId5"/>
                        </a:rPr>
                        <a:t>[Panici, P. B. 2007]</a:t>
                      </a:r>
                      <a:r>
                        <a:rPr sz="1000"/>
                        <a:t>, </a:t>
                      </a:r>
                      <a:r>
                        <a:rPr sz="1000">
                          <a:solidFill>
                            <a:srgbClr val="F7BF66"/>
                          </a:solidFill>
                          <a:hlinkClick r:id="rId6"/>
                        </a:rPr>
                        <a:t>[Ghezzi, F. 2008]</a:t>
                      </a:r>
                      <a:r>
                        <a:rPr sz="1000"/>
                        <a:t>, </a:t>
                      </a:r>
                      <a:r>
                        <a:rPr sz="1000">
                          <a:solidFill>
                            <a:srgbClr val="F7BF66"/>
                          </a:solidFill>
                          <a:hlinkClick r:id="rId7"/>
                        </a:rPr>
                        <a:t>[Fagotti, A. 2010]</a:t>
                      </a:r>
                      <a:r>
                        <a:rPr sz="1000"/>
                        <a:t>, </a:t>
                      </a:r>
                      <a:r>
                        <a:rPr sz="1000">
                          <a:solidFill>
                            <a:srgbClr val="F7BF66"/>
                          </a:solidFill>
                          <a:hlinkClick r:id="rId8"/>
                        </a:rPr>
                        <a:t>[Kindermann G 1996]</a:t>
                      </a:r>
                      <a:r>
                        <a:rPr sz="1000"/>
                        <a:t>, </a:t>
                      </a:r>
                      <a:r>
                        <a:rPr sz="1000">
                          <a:solidFill>
                            <a:srgbClr val="F7BF66"/>
                          </a:solidFill>
                          <a:hlinkClick r:id="rId9"/>
                        </a:rPr>
                        <a:t>[Canis, M. 2002]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032-035OL-6.1-7.8-2024G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0" action="ppaction://hlinksldjump"/>
              </a:rPr>
              <a:t>Inhaltsverzeichnis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Operative Therapie</a:t>
            </a:r>
          </a:p>
          <a:p>
            <a:r>
              <a:rPr sz="1400"/>
              <a:t>Kapitel 8.4: Operative Therapie des fortgeschrittenen Ovarialkarzinoms</a:t>
            </a:r>
          </a:p>
        </p:txBody>
      </p:sp>
      <p:graphicFrame>
        <p:nvGraphicFramePr>
          <p:cNvPr id="3" name="Table 2"/>
          <p:cNvGraphicFramePr>
            <a:graphicFrameLocks noGrp="1"/>
          </p:cNvGraphicFramePr>
          <p:nvPr/>
        </p:nvGraphicFramePr>
        <p:xfrm>
          <a:off x="360000" y="1890000"/>
          <a:ext cx="11520000" cy="108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7.9</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Das Ziel der Primäroperation bei einem fortgeschrittenen Ovarialkarzinom soll eine makroskopisch vollständige Resektion sein.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032-035OL-6.1-7.9-2024G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Operative Therapie</a:t>
            </a:r>
          </a:p>
          <a:p>
            <a:r>
              <a:rPr sz="1400"/>
              <a:t>Kapitel 8.4: Operative Therapie des fortgeschrittenen Ovarialkarzinoms</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7.10</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makroskopischer Tumorfreiheit und klinisch unauffälligen Lymphknoten soll beim fortgeschrittenen Ovarialkarzinom auf die Durchführung einer pelvinen und paraaortalen Lymphonodektomie verzichtet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[Harter, P 2021]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032-035OL-6.1-7.10-2024G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Operative Therapie</a:t>
            </a:r>
          </a:p>
          <a:p>
            <a:r>
              <a:rPr sz="1400"/>
              <a:t>Kapitel 8.4: Operative Therapie des fortgeschrittenen Ovarialkarzinoms</a:t>
            </a:r>
          </a:p>
        </p:txBody>
      </p:sp>
      <p:graphicFrame>
        <p:nvGraphicFramePr>
          <p:cNvPr id="3" name="Table 2"/>
          <p:cNvGraphicFramePr>
            <a:graphicFrameLocks noGrp="1"/>
          </p:cNvGraphicFramePr>
          <p:nvPr/>
        </p:nvGraphicFramePr>
        <p:xfrm>
          <a:off x="360000" y="1890000"/>
          <a:ext cx="11520000" cy="108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7.11</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Multiviszerale Resektionen sollen dann zum Einsatz kommen, wenn dadurch eine Komplettresektion (makroskopisch tumorfrei) erreicht werden kann oder eine Obstruktion damit beseitigt werden kann und seitens der Patientin keine Kontraindikationen bestehen.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032-035OL-6.1-7.11-2024G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A1CF51-45A9-6D4C-F7E5-0B5B31FB4095}"/>
              </a:ext>
            </a:extLst>
          </p:cNvPr>
          <p:cNvSpPr>
            <a:spLocks noGrp="1"/>
          </p:cNvSpPr>
          <p:nvPr>
            <p:ph type="title"/>
          </p:nvPr>
        </p:nvSpPr>
        <p:spPr/>
        <p:txBody>
          <a:bodyPr/>
          <a:lstStyle/>
          <a:p>
            <a:r>
              <a:rPr lang="de-DE" dirty="0"/>
              <a:t>Dokumente zur Leitlinie</a:t>
            </a:r>
          </a:p>
        </p:txBody>
      </p:sp>
      <p:sp>
        <p:nvSpPr>
          <p:cNvPr id="3" name="Rechteck 2">
            <a:extLst>
              <a:ext uri="{FF2B5EF4-FFF2-40B4-BE49-F238E27FC236}">
                <a16:creationId xmlns:a16="http://schemas.microsoft.com/office/drawing/2014/main" id="{CE89007E-F640-5A52-E20C-CA191520432A}"/>
              </a:ext>
            </a:extLst>
          </p:cNvPr>
          <p:cNvSpPr/>
          <p:nvPr/>
        </p:nvSpPr>
        <p:spPr>
          <a:xfrm>
            <a:off x="479376" y="2209073"/>
            <a:ext cx="2159000" cy="498475"/>
          </a:xfrm>
          <a:prstGeom prst="rect">
            <a:avLst/>
          </a:prstGeom>
          <a:solidFill>
            <a:srgbClr val="F39D1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dirty="0">
                <a:latin typeface="Lucida Sans" pitchFamily="34" charset="0"/>
              </a:rPr>
              <a:t>Langfassung</a:t>
            </a:r>
          </a:p>
        </p:txBody>
      </p:sp>
      <p:sp>
        <p:nvSpPr>
          <p:cNvPr id="4" name="Rechteck 3">
            <a:extLst>
              <a:ext uri="{FF2B5EF4-FFF2-40B4-BE49-F238E27FC236}">
                <a16:creationId xmlns:a16="http://schemas.microsoft.com/office/drawing/2014/main" id="{881910C1-B1B8-3207-1D2D-11822AEBC28B}"/>
              </a:ext>
            </a:extLst>
          </p:cNvPr>
          <p:cNvSpPr/>
          <p:nvPr/>
        </p:nvSpPr>
        <p:spPr>
          <a:xfrm>
            <a:off x="3734666" y="2206701"/>
            <a:ext cx="2158998" cy="498483"/>
          </a:xfrm>
          <a:prstGeom prst="rect">
            <a:avLst/>
          </a:prstGeom>
          <a:solidFill>
            <a:srgbClr val="F39D1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dirty="0"/>
              <a:t>Kurzfassung</a:t>
            </a:r>
          </a:p>
        </p:txBody>
      </p:sp>
      <p:sp>
        <p:nvSpPr>
          <p:cNvPr id="5" name="Rechteck 4">
            <a:extLst>
              <a:ext uri="{FF2B5EF4-FFF2-40B4-BE49-F238E27FC236}">
                <a16:creationId xmlns:a16="http://schemas.microsoft.com/office/drawing/2014/main" id="{60A3C60C-C77E-90B0-0658-6F10CD60B898}"/>
              </a:ext>
            </a:extLst>
          </p:cNvPr>
          <p:cNvSpPr/>
          <p:nvPr/>
        </p:nvSpPr>
        <p:spPr>
          <a:xfrm>
            <a:off x="3734666" y="2931385"/>
            <a:ext cx="2158998" cy="489148"/>
          </a:xfrm>
          <a:prstGeom prst="rect">
            <a:avLst/>
          </a:prstGeom>
          <a:solidFill>
            <a:srgbClr val="F39D1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dirty="0"/>
              <a:t>Foliensatz</a:t>
            </a:r>
          </a:p>
        </p:txBody>
      </p:sp>
      <p:sp>
        <p:nvSpPr>
          <p:cNvPr id="6" name="Rechteck 5">
            <a:extLst>
              <a:ext uri="{FF2B5EF4-FFF2-40B4-BE49-F238E27FC236}">
                <a16:creationId xmlns:a16="http://schemas.microsoft.com/office/drawing/2014/main" id="{D83D69F6-7852-28AC-09E2-A9C6132195D1}"/>
              </a:ext>
            </a:extLst>
          </p:cNvPr>
          <p:cNvSpPr/>
          <p:nvPr/>
        </p:nvSpPr>
        <p:spPr>
          <a:xfrm>
            <a:off x="3734664" y="4403900"/>
            <a:ext cx="4751388" cy="489147"/>
          </a:xfrm>
          <a:prstGeom prst="rect">
            <a:avLst/>
          </a:prstGeom>
          <a:solidFill>
            <a:srgbClr val="F39D1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dirty="0">
                <a:latin typeface="Lucida Sans" pitchFamily="34" charset="0"/>
              </a:rPr>
              <a:t>Leitlinienreport</a:t>
            </a:r>
            <a:r>
              <a:rPr lang="de-DE" dirty="0"/>
              <a:t> inkl. Evidenzberichte  </a:t>
            </a:r>
          </a:p>
        </p:txBody>
      </p:sp>
      <p:sp>
        <p:nvSpPr>
          <p:cNvPr id="12" name="Rechteck 11">
            <a:extLst>
              <a:ext uri="{FF2B5EF4-FFF2-40B4-BE49-F238E27FC236}">
                <a16:creationId xmlns:a16="http://schemas.microsoft.com/office/drawing/2014/main" id="{4F6DDE44-15BE-B9E4-2508-80BDE968C156}"/>
              </a:ext>
            </a:extLst>
          </p:cNvPr>
          <p:cNvSpPr/>
          <p:nvPr/>
        </p:nvSpPr>
        <p:spPr>
          <a:xfrm>
            <a:off x="3734665" y="3635446"/>
            <a:ext cx="2158999" cy="489148"/>
          </a:xfrm>
          <a:prstGeom prst="rect">
            <a:avLst/>
          </a:prstGeom>
          <a:solidFill>
            <a:srgbClr val="F39D1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dirty="0"/>
              <a:t>Patientenleitlinie</a:t>
            </a:r>
          </a:p>
        </p:txBody>
      </p:sp>
      <p:cxnSp>
        <p:nvCxnSpPr>
          <p:cNvPr id="17" name="Verbinder: gewinkelt 16">
            <a:extLst>
              <a:ext uri="{FF2B5EF4-FFF2-40B4-BE49-F238E27FC236}">
                <a16:creationId xmlns:a16="http://schemas.microsoft.com/office/drawing/2014/main" id="{9AC57354-5DA4-C48D-BA40-EAA8C9349F8E}"/>
              </a:ext>
            </a:extLst>
          </p:cNvPr>
          <p:cNvCxnSpPr>
            <a:cxnSpLocks/>
            <a:stCxn id="3" idx="3"/>
            <a:endCxn id="5" idx="1"/>
          </p:cNvCxnSpPr>
          <p:nvPr/>
        </p:nvCxnSpPr>
        <p:spPr>
          <a:xfrm>
            <a:off x="2638376" y="2458311"/>
            <a:ext cx="1096290" cy="717648"/>
          </a:xfrm>
          <a:prstGeom prst="bentConnector3">
            <a:avLst/>
          </a:prstGeom>
          <a:ln>
            <a:solidFill>
              <a:schemeClr val="tx1"/>
            </a:solidFill>
            <a:tailEnd type="triangle"/>
          </a:ln>
        </p:spPr>
        <p:style>
          <a:lnRef idx="2">
            <a:schemeClr val="dk1"/>
          </a:lnRef>
          <a:fillRef idx="0">
            <a:schemeClr val="dk1"/>
          </a:fillRef>
          <a:effectRef idx="1">
            <a:schemeClr val="dk1"/>
          </a:effectRef>
          <a:fontRef idx="minor">
            <a:schemeClr val="tx1"/>
          </a:fontRef>
        </p:style>
      </p:cxnSp>
      <p:cxnSp>
        <p:nvCxnSpPr>
          <p:cNvPr id="20" name="Verbinder: gewinkelt 19">
            <a:extLst>
              <a:ext uri="{FF2B5EF4-FFF2-40B4-BE49-F238E27FC236}">
                <a16:creationId xmlns:a16="http://schemas.microsoft.com/office/drawing/2014/main" id="{C98CC2D8-E995-25A4-D423-78605751CB8F}"/>
              </a:ext>
            </a:extLst>
          </p:cNvPr>
          <p:cNvCxnSpPr>
            <a:cxnSpLocks/>
            <a:stCxn id="3" idx="3"/>
            <a:endCxn id="12" idx="1"/>
          </p:cNvCxnSpPr>
          <p:nvPr/>
        </p:nvCxnSpPr>
        <p:spPr>
          <a:xfrm>
            <a:off x="2638376" y="2458311"/>
            <a:ext cx="1096289" cy="1421709"/>
          </a:xfrm>
          <a:prstGeom prst="bentConnector3">
            <a:avLst/>
          </a:prstGeom>
          <a:ln>
            <a:solidFill>
              <a:schemeClr val="tx1"/>
            </a:solidFill>
            <a:tailEnd type="triangle"/>
          </a:ln>
        </p:spPr>
        <p:style>
          <a:lnRef idx="2">
            <a:schemeClr val="dk1"/>
          </a:lnRef>
          <a:fillRef idx="0">
            <a:schemeClr val="dk1"/>
          </a:fillRef>
          <a:effectRef idx="1">
            <a:schemeClr val="dk1"/>
          </a:effectRef>
          <a:fontRef idx="minor">
            <a:schemeClr val="tx1"/>
          </a:fontRef>
        </p:style>
      </p:cxnSp>
      <p:cxnSp>
        <p:nvCxnSpPr>
          <p:cNvPr id="23" name="Verbinder: gewinkelt 22">
            <a:extLst>
              <a:ext uri="{FF2B5EF4-FFF2-40B4-BE49-F238E27FC236}">
                <a16:creationId xmlns:a16="http://schemas.microsoft.com/office/drawing/2014/main" id="{2CDA9DB0-1B3F-3D1B-116C-210AE1723AF0}"/>
              </a:ext>
            </a:extLst>
          </p:cNvPr>
          <p:cNvCxnSpPr>
            <a:cxnSpLocks/>
            <a:stCxn id="3" idx="3"/>
            <a:endCxn id="6" idx="1"/>
          </p:cNvCxnSpPr>
          <p:nvPr/>
        </p:nvCxnSpPr>
        <p:spPr>
          <a:xfrm>
            <a:off x="2638376" y="2458311"/>
            <a:ext cx="1096288" cy="2190163"/>
          </a:xfrm>
          <a:prstGeom prst="bentConnector3">
            <a:avLst>
              <a:gd name="adj1" fmla="val 50000"/>
            </a:avLst>
          </a:prstGeom>
          <a:ln>
            <a:solidFill>
              <a:schemeClr val="tx1"/>
            </a:solidFill>
            <a:tailEnd type="triangle"/>
          </a:ln>
        </p:spPr>
        <p:style>
          <a:lnRef idx="2">
            <a:schemeClr val="dk1"/>
          </a:lnRef>
          <a:fillRef idx="0">
            <a:schemeClr val="dk1"/>
          </a:fillRef>
          <a:effectRef idx="1">
            <a:schemeClr val="dk1"/>
          </a:effectRef>
          <a:fontRef idx="minor">
            <a:schemeClr val="tx1"/>
          </a:fontRef>
        </p:style>
      </p:cxnSp>
      <p:cxnSp>
        <p:nvCxnSpPr>
          <p:cNvPr id="42" name="Gerade Verbindung mit Pfeil 41">
            <a:extLst>
              <a:ext uri="{FF2B5EF4-FFF2-40B4-BE49-F238E27FC236}">
                <a16:creationId xmlns:a16="http://schemas.microsoft.com/office/drawing/2014/main" id="{91552C5C-5658-4056-2EBE-AF63F1859BFA}"/>
              </a:ext>
            </a:extLst>
          </p:cNvPr>
          <p:cNvCxnSpPr>
            <a:cxnSpLocks/>
            <a:stCxn id="3" idx="3"/>
            <a:endCxn id="4" idx="1"/>
          </p:cNvCxnSpPr>
          <p:nvPr/>
        </p:nvCxnSpPr>
        <p:spPr>
          <a:xfrm flipV="1">
            <a:off x="2638376" y="2455943"/>
            <a:ext cx="1096290" cy="2368"/>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sp>
        <p:nvSpPr>
          <p:cNvPr id="8" name="Textfeld 7">
            <a:extLst>
              <a:ext uri="{FF2B5EF4-FFF2-40B4-BE49-F238E27FC236}">
                <a16:creationId xmlns:a16="http://schemas.microsoft.com/office/drawing/2014/main" id="{F10D2A41-B55A-1760-E1BA-780B7B47AACE}"/>
              </a:ext>
            </a:extLst>
          </p:cNvPr>
          <p:cNvSpPr txBox="1"/>
          <p:nvPr/>
        </p:nvSpPr>
        <p:spPr>
          <a:xfrm>
            <a:off x="2088781" y="5857531"/>
            <a:ext cx="8111675" cy="369332"/>
          </a:xfrm>
          <a:prstGeom prst="rect">
            <a:avLst/>
          </a:prstGeom>
          <a:noFill/>
        </p:spPr>
        <p:txBody>
          <a:bodyPr wrap="square">
            <a:spAutoFit/>
          </a:bodyPr>
          <a:lstStyle/>
          <a:p>
            <a:pPr>
              <a:defRPr/>
            </a:pPr>
            <a:r>
              <a:rPr lang="de-DE" dirty="0">
                <a:solidFill>
                  <a:srgbClr val="F29400"/>
                </a:solidFill>
                <a:latin typeface="Lucida Sans" pitchFamily="34" charset="0"/>
              </a:rPr>
              <a:t>{LINK_TO_OL}</a:t>
            </a:r>
          </a:p>
        </p:txBody>
      </p:sp>
      <p:sp>
        <p:nvSpPr>
          <p:cNvPr id="44" name="TextBox 4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45" name="TextBox 4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extLst>
      <p:ext uri="{BB962C8B-B14F-4D97-AF65-F5344CB8AC3E}">
        <p14:creationId xmlns:p14="http://schemas.microsoft.com/office/powerpoint/2010/main" val="2453181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Operative Therapie</a:t>
            </a:r>
          </a:p>
          <a:p>
            <a:r>
              <a:rPr sz="1400"/>
              <a:t>Kapitel 8.4: Operative Therapie des fortgeschrittenen Ovarialkarzinoms</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7.12</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Im Falle einer unerwarteten Diagnose eines fortgeschrittenen Ovarialkarzinoms soll eine histologische Sicherung und Beschreibung der Ausbreitung erfolgen. Die definitive Behandlung soll dann durch einen Gynäkoonkologen in einer geeigneten Einrichtung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[Axtell, A. E. 2007]</a:t>
                      </a:r>
                      <a:r>
                        <a:rPr sz="1000"/>
                        <a:t>, </a:t>
                      </a:r>
                      <a:r>
                        <a:rPr sz="1000">
                          <a:solidFill>
                            <a:srgbClr val="F7BF66"/>
                          </a:solidFill>
                          <a:hlinkClick r:id="rId3"/>
                        </a:rPr>
                        <a:t>[The Australian Cancer Network and National Breast Cancer Centre 2004]</a:t>
                      </a:r>
                      <a:r>
                        <a:rPr sz="1000"/>
                        <a:t>, </a:t>
                      </a:r>
                      <a:r>
                        <a:rPr sz="1000">
                          <a:solidFill>
                            <a:srgbClr val="F7BF66"/>
                          </a:solidFill>
                          <a:hlinkClick r:id="rId4"/>
                        </a:rPr>
                        <a:t>[du Bois, A. 2009]</a:t>
                      </a:r>
                      <a:r>
                        <a:rPr sz="1000"/>
                        <a:t>, </a:t>
                      </a:r>
                      <a:r>
                        <a:rPr sz="1000">
                          <a:solidFill>
                            <a:srgbClr val="F7BF66"/>
                          </a:solidFill>
                          <a:hlinkClick r:id="rId5"/>
                        </a:rPr>
                        <a:t>[du Bois, A. 2009]</a:t>
                      </a:r>
                      <a:r>
                        <a:rPr sz="1000"/>
                        <a:t>, </a:t>
                      </a:r>
                      <a:r>
                        <a:rPr sz="1000">
                          <a:solidFill>
                            <a:srgbClr val="F7BF66"/>
                          </a:solidFill>
                          <a:hlinkClick r:id="rId6"/>
                        </a:rPr>
                        <a:t>[Randall, T. C. 1999]</a:t>
                      </a:r>
                      <a:r>
                        <a:rPr sz="1000"/>
                        <a:t>, </a:t>
                      </a:r>
                      <a:r>
                        <a:rPr sz="1000">
                          <a:solidFill>
                            <a:srgbClr val="F7BF66"/>
                          </a:solidFill>
                          <a:hlinkClick r:id="rId7"/>
                        </a:rPr>
                        <a:t>[Wimberger, P. 2010]</a:t>
                      </a:r>
                      <a:r>
                        <a:rPr sz="1000"/>
                        <a:t>, </a:t>
                      </a:r>
                      <a:r>
                        <a:rPr sz="1000">
                          <a:solidFill>
                            <a:srgbClr val="F7BF66"/>
                          </a:solidFill>
                          <a:hlinkClick r:id="rId8"/>
                        </a:rPr>
                        <a:t>[Gadducci, A. 2005]</a:t>
                      </a:r>
                      <a:r>
                        <a:rPr sz="1000"/>
                        <a:t>, </a:t>
                      </a:r>
                      <a:r>
                        <a:rPr sz="1000">
                          <a:solidFill>
                            <a:srgbClr val="F7BF66"/>
                          </a:solidFill>
                          <a:hlinkClick r:id="rId9"/>
                        </a:rPr>
                        <a:t>[Trope, C. 2006]</a:t>
                      </a:r>
                      <a:r>
                        <a:rPr sz="1000"/>
                        <a:t>, </a:t>
                      </a:r>
                      <a:r>
                        <a:rPr sz="1000">
                          <a:solidFill>
                            <a:srgbClr val="F7BF66"/>
                          </a:solidFill>
                          <a:hlinkClick r:id="rId10"/>
                        </a:rPr>
                        <a:t>[Bristow, R. E. 2007]</a:t>
                      </a:r>
                      <a:r>
                        <a:rPr sz="1000"/>
                        <a:t>, </a:t>
                      </a:r>
                      <a:r>
                        <a:rPr sz="1000">
                          <a:solidFill>
                            <a:srgbClr val="F7BF66"/>
                          </a:solidFill>
                          <a:hlinkClick r:id="rId11"/>
                        </a:rPr>
                        <a:t>[Wimberger, P. 2007]</a:t>
                      </a:r>
                      <a:r>
                        <a:rPr sz="1000"/>
                        <a:t>, </a:t>
                      </a:r>
                      <a:r>
                        <a:rPr sz="1000">
                          <a:solidFill>
                            <a:srgbClr val="F7BF66"/>
                          </a:solidFill>
                          <a:hlinkClick r:id="rId12"/>
                        </a:rPr>
                        <a:t>[Vernooij, F. 2007]</a:t>
                      </a:r>
                      <a:r>
                        <a:rPr sz="1000"/>
                        <a:t>, </a:t>
                      </a:r>
                      <a:r>
                        <a:rPr sz="1000">
                          <a:solidFill>
                            <a:srgbClr val="F7BF66"/>
                          </a:solidFill>
                          <a:hlinkClick r:id="rId13"/>
                        </a:rPr>
                        <a:t>[Elit, L. M. 2008]</a:t>
                      </a:r>
                      <a:r>
                        <a:rPr sz="1000"/>
                        <a:t>, </a:t>
                      </a:r>
                      <a:r>
                        <a:rPr sz="1000">
                          <a:solidFill>
                            <a:srgbClr val="F7BF66"/>
                          </a:solidFill>
                          <a:hlinkClick r:id="rId14"/>
                        </a:rPr>
                        <a:t>[Gerestein, C. G. 2009]</a:t>
                      </a:r>
                      <a:r>
                        <a:rPr sz="1000"/>
                        <a:t>, </a:t>
                      </a:r>
                      <a:r>
                        <a:rPr sz="1000">
                          <a:solidFill>
                            <a:srgbClr val="F7BF66"/>
                          </a:solidFill>
                          <a:hlinkClick r:id="rId15"/>
                        </a:rPr>
                        <a:t>[Gerestein, C. G. 2009]</a:t>
                      </a:r>
                      <a:r>
                        <a:rPr sz="1000"/>
                        <a:t>, </a:t>
                      </a:r>
                      <a:r>
                        <a:rPr sz="1000">
                          <a:solidFill>
                            <a:srgbClr val="F7BF66"/>
                          </a:solidFill>
                          <a:hlinkClick r:id="rId16"/>
                        </a:rPr>
                        <a:t>[Einenkel, J. 2009]</a:t>
                      </a:r>
                      <a:r>
                        <a:rPr sz="1000"/>
                        <a:t>, </a:t>
                      </a:r>
                      <a:r>
                        <a:rPr sz="1000">
                          <a:solidFill>
                            <a:srgbClr val="F7BF66"/>
                          </a:solidFill>
                          <a:hlinkClick r:id="rId17"/>
                        </a:rPr>
                        <a:t>[Tixier, H. 2010]</a:t>
                      </a:r>
                      <a:r>
                        <a:rPr sz="1000"/>
                        <a:t>, </a:t>
                      </a:r>
                      <a:r>
                        <a:rPr sz="1000">
                          <a:solidFill>
                            <a:srgbClr val="F7BF66"/>
                          </a:solidFill>
                          <a:hlinkClick r:id="rId18"/>
                        </a:rPr>
                        <a:t>[Gerestein, C. G. 2009]</a:t>
                      </a:r>
                      <a:r>
                        <a:rPr sz="1000"/>
                        <a:t>, </a:t>
                      </a:r>
                      <a:r>
                        <a:rPr sz="1000">
                          <a:solidFill>
                            <a:srgbClr val="F7BF66"/>
                          </a:solidFill>
                          <a:hlinkClick r:id="rId19"/>
                        </a:rPr>
                        <a:t>[Aletti, G. D. 2011]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032-035OL-6.1-7.12-2024G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0" action="ppaction://hlinksldjump"/>
              </a:rPr>
              <a:t>Inhaltsverzeichnis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Operative Therapie</a:t>
            </a:r>
          </a:p>
          <a:p>
            <a:r>
              <a:rPr sz="1400"/>
              <a:t>Kapitel 8.4: Operative Therapie des fortgeschrittenen Ovarialkarzinoms</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7.13</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gibt keinen Vorteil für eine primäre Chemotherapie gefolgt von einer Intervalloperation.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[Scottish Intercollegiate Guidelines Network 2003]</a:t>
                      </a:r>
                      <a:r>
                        <a:rPr sz="1000"/>
                        <a:t>, </a:t>
                      </a:r>
                      <a:r>
                        <a:rPr sz="1000">
                          <a:solidFill>
                            <a:srgbClr val="F7BF66"/>
                          </a:solidFill>
                          <a:hlinkClick r:id="rId3"/>
                        </a:rPr>
                        <a:t>[Vergote, I. 2010]</a:t>
                      </a:r>
                      <a:r>
                        <a:rPr sz="1000"/>
                        <a:t>, </a:t>
                      </a:r>
                      <a:r>
                        <a:rPr sz="1000">
                          <a:solidFill>
                            <a:srgbClr val="F7BF66"/>
                          </a:solidFill>
                          <a:hlinkClick r:id="rId4"/>
                        </a:rPr>
                        <a:t>[Schwartz, P. E. 1999]</a:t>
                      </a:r>
                      <a:r>
                        <a:rPr sz="1000"/>
                        <a:t>, </a:t>
                      </a:r>
                      <a:r>
                        <a:rPr sz="1000">
                          <a:solidFill>
                            <a:srgbClr val="F7BF66"/>
                          </a:solidFill>
                          <a:hlinkClick r:id="rId5"/>
                        </a:rPr>
                        <a:t>[van der Burg, M. E. 1995]</a:t>
                      </a:r>
                      <a:r>
                        <a:rPr sz="1000"/>
                        <a:t>, </a:t>
                      </a:r>
                      <a:r>
                        <a:rPr sz="1000">
                          <a:solidFill>
                            <a:srgbClr val="F7BF66"/>
                          </a:solidFill>
                        </a:rPr>
                        <a:t>[Rose PG 2002]</a:t>
                      </a:r>
                      <a:r>
                        <a:rPr sz="1000"/>
                        <a:t>, </a:t>
                      </a:r>
                      <a:r>
                        <a:rPr sz="1000">
                          <a:solidFill>
                            <a:srgbClr val="F7BF66"/>
                          </a:solidFill>
                          <a:hlinkClick r:id="rId6"/>
                        </a:rPr>
                        <a:t>[Redman, C. W. 1994]</a:t>
                      </a:r>
                      <a:r>
                        <a:rPr sz="1000"/>
                        <a:t>, </a:t>
                      </a:r>
                      <a:r>
                        <a:rPr sz="1000">
                          <a:solidFill>
                            <a:srgbClr val="F7BF66"/>
                          </a:solidFill>
                          <a:hlinkClick r:id="rId7"/>
                        </a:rPr>
                        <a:t>[Tangjitgamol, S. 2010]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032-035OL-6.1-7.13-2024G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8" action="ppaction://hlinksldjump"/>
              </a:rPr>
              <a:t>Inhaltsverzeichnis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Operative Therapie</a:t>
            </a:r>
          </a:p>
          <a:p>
            <a:r>
              <a:rPr sz="1400"/>
              <a:t>Kapitel 8.4: Operative Therapie des fortgeschrittenen Ovarialkarzinoms</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7.14</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Als Therapiefolge soll die Primäroperation gefolgt von einer Chemotherapie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[Scottish Intercollegiate Guidelines Network 2003]</a:t>
                      </a:r>
                      <a:r>
                        <a:rPr sz="1000"/>
                        <a:t>, </a:t>
                      </a:r>
                      <a:r>
                        <a:rPr sz="1000">
                          <a:solidFill>
                            <a:srgbClr val="F7BF66"/>
                          </a:solidFill>
                          <a:hlinkClick r:id="rId3"/>
                        </a:rPr>
                        <a:t>[Vergote, I. 2010]</a:t>
                      </a:r>
                      <a:r>
                        <a:rPr sz="1000"/>
                        <a:t>, </a:t>
                      </a:r>
                      <a:r>
                        <a:rPr sz="1000">
                          <a:solidFill>
                            <a:srgbClr val="F7BF66"/>
                          </a:solidFill>
                          <a:hlinkClick r:id="rId4"/>
                        </a:rPr>
                        <a:t>[Schwartz, P. E. 1999]</a:t>
                      </a:r>
                      <a:r>
                        <a:rPr sz="1000"/>
                        <a:t>, </a:t>
                      </a:r>
                      <a:r>
                        <a:rPr sz="1000">
                          <a:solidFill>
                            <a:srgbClr val="F7BF66"/>
                          </a:solidFill>
                          <a:hlinkClick r:id="rId5"/>
                        </a:rPr>
                        <a:t>[van der Burg, M. E. 1995]</a:t>
                      </a:r>
                      <a:r>
                        <a:rPr sz="1000"/>
                        <a:t>, </a:t>
                      </a:r>
                      <a:r>
                        <a:rPr sz="1000">
                          <a:solidFill>
                            <a:srgbClr val="F7BF66"/>
                          </a:solidFill>
                        </a:rPr>
                        <a:t>[Rose PG 2002]</a:t>
                      </a:r>
                      <a:r>
                        <a:rPr sz="1000"/>
                        <a:t>, </a:t>
                      </a:r>
                      <a:r>
                        <a:rPr sz="1000">
                          <a:solidFill>
                            <a:srgbClr val="F7BF66"/>
                          </a:solidFill>
                          <a:hlinkClick r:id="rId6"/>
                        </a:rPr>
                        <a:t>[Redman, C. W. 1994]</a:t>
                      </a:r>
                      <a:r>
                        <a:rPr sz="1000"/>
                        <a:t>, </a:t>
                      </a:r>
                      <a:r>
                        <a:rPr sz="1000">
                          <a:solidFill>
                            <a:srgbClr val="F7BF66"/>
                          </a:solidFill>
                          <a:hlinkClick r:id="rId7"/>
                        </a:rPr>
                        <a:t>[Tangjitgamol, S. 2010]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032-035OL-6.1-7.14-2024G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8" action="ppaction://hlinksldjump"/>
              </a:rPr>
              <a:t>Inhaltsverzeichnis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Operative Therapie</a:t>
            </a:r>
          </a:p>
          <a:p>
            <a:r>
              <a:rPr sz="1400"/>
              <a:t>Kapitel 8.4: Operative Therapie des fortgeschrittenen Ovarialkarzinoms</a:t>
            </a:r>
          </a:p>
        </p:txBody>
      </p:sp>
      <p:graphicFrame>
        <p:nvGraphicFramePr>
          <p:cNvPr id="3" name="Table 2"/>
          <p:cNvGraphicFramePr>
            <a:graphicFrameLocks noGrp="1"/>
          </p:cNvGraphicFramePr>
          <p:nvPr/>
        </p:nvGraphicFramePr>
        <p:xfrm>
          <a:off x="360000" y="1890000"/>
          <a:ext cx="11520000" cy="108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7.15</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Second-Look-Operation soll nicht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032-035OL-6.1-7.15-2024G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Systemische Primärtherapie</a:t>
            </a:r>
          </a:p>
          <a:p>
            <a:r>
              <a:rPr sz="1400"/>
              <a:t>Kapitel 9.1: Systemische Primärtherapie des frühen Ovarialkarzinoms</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8.1</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Patientinnen mit Ovarialkarzinom im Stadium IA Grad 1 nach komplettem operativem Staging soll keine adjuvante Chemotherapie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[Trimbos, B. 2010]</a:t>
                      </a:r>
                      <a:r>
                        <a:rPr sz="1000"/>
                        <a:t>, </a:t>
                      </a:r>
                      <a:r>
                        <a:rPr sz="1000">
                          <a:solidFill>
                            <a:srgbClr val="F7BF66"/>
                          </a:solidFill>
                          <a:hlinkClick r:id="rId3"/>
                        </a:rPr>
                        <a:t>[Winter-Roach, B. A. 2009]</a:t>
                      </a:r>
                      <a:r>
                        <a:rPr sz="1000"/>
                        <a:t>, </a:t>
                      </a:r>
                      <a:r>
                        <a:rPr sz="1000">
                          <a:solidFill>
                            <a:srgbClr val="F7BF66"/>
                          </a:solidFill>
                          <a:hlinkClick r:id="rId4"/>
                        </a:rPr>
                        <a:t>[Young, R. C. 1990]</a:t>
                      </a:r>
                      <a:r>
                        <a:rPr sz="1000"/>
                        <a:t>, </a:t>
                      </a:r>
                      <a:r>
                        <a:rPr sz="1000">
                          <a:solidFill>
                            <a:srgbClr val="F7BF66"/>
                          </a:solidFill>
                          <a:hlinkClick r:id="rId5"/>
                        </a:rPr>
                        <a:t>[Trope, C. 1993]</a:t>
                      </a:r>
                      <a:r>
                        <a:rPr sz="1000"/>
                        <a:t>, </a:t>
                      </a:r>
                      <a:r>
                        <a:rPr sz="1000">
                          <a:solidFill>
                            <a:srgbClr val="F7BF66"/>
                          </a:solidFill>
                          <a:hlinkClick r:id="rId6"/>
                        </a:rPr>
                        <a:t>[Trimbos, J. B. 2003]</a:t>
                      </a:r>
                      <a:r>
                        <a:rPr sz="1000"/>
                        <a:t>, </a:t>
                      </a:r>
                      <a:r>
                        <a:rPr sz="1000">
                          <a:solidFill>
                            <a:srgbClr val="F7BF66"/>
                          </a:solidFill>
                          <a:hlinkClick r:id="rId7"/>
                        </a:rPr>
                        <a:t>[Timmers, P. J. 2009]</a:t>
                      </a:r>
                      <a:r>
                        <a:rPr sz="1000"/>
                        <a:t>, </a:t>
                      </a:r>
                      <a:r>
                        <a:rPr sz="1000">
                          <a:solidFill>
                            <a:srgbClr val="F7BF66"/>
                          </a:solidFill>
                          <a:hlinkClick r:id="rId8"/>
                        </a:rPr>
                        <a:t>[Adams, G. 2010]</a:t>
                      </a:r>
                      <a:r>
                        <a:rPr sz="1000"/>
                        <a:t>, </a:t>
                      </a:r>
                      <a:r>
                        <a:rPr sz="1000">
                          <a:solidFill>
                            <a:srgbClr val="F7BF66"/>
                          </a:solidFill>
                          <a:hlinkClick r:id="rId9"/>
                        </a:rPr>
                        <a:t>[Takano, M. 2010]</a:t>
                      </a:r>
                      <a:r>
                        <a:rPr sz="1000"/>
                        <a:t>, </a:t>
                      </a:r>
                      <a:r>
                        <a:rPr sz="1000">
                          <a:solidFill>
                            <a:srgbClr val="F7BF66"/>
                          </a:solidFill>
                          <a:hlinkClick r:id="rId10"/>
                        </a:rPr>
                        <a:t>[Garcia-Saenz, J. A. 2011]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032-035OL-6.1-8.1-2024G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1" action="ppaction://hlinksldjump"/>
              </a:rPr>
              <a:t>Inhaltsverzeichnis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Systemische Primärtherapie</a:t>
            </a:r>
          </a:p>
          <a:p>
            <a:r>
              <a:rPr sz="1400"/>
              <a:t>Kapitel 9.1: Systemische Primärtherapie des frühen Ovarialkarzinoms</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8.2</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Patientinnen mit Ovarialkarzinom im Stadium IC oder IA/B und Grad 3 sollen eine platinhaltige Chemotherapie über 6 Zyklen erhalten.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[Trimbos, B. 2010]</a:t>
                      </a:r>
                      <a:r>
                        <a:rPr sz="1000"/>
                        <a:t>, </a:t>
                      </a:r>
                      <a:r>
                        <a:rPr sz="1000">
                          <a:solidFill>
                            <a:srgbClr val="F7BF66"/>
                          </a:solidFill>
                          <a:hlinkClick r:id="rId3"/>
                        </a:rPr>
                        <a:t>[Winter-Roach, B. A. 2009]</a:t>
                      </a:r>
                      <a:r>
                        <a:rPr sz="1000"/>
                        <a:t>, </a:t>
                      </a:r>
                      <a:r>
                        <a:rPr sz="1000">
                          <a:solidFill>
                            <a:srgbClr val="F7BF66"/>
                          </a:solidFill>
                          <a:hlinkClick r:id="rId4"/>
                        </a:rPr>
                        <a:t>[Young, R. C. 1990]</a:t>
                      </a:r>
                      <a:r>
                        <a:rPr sz="1000"/>
                        <a:t>, </a:t>
                      </a:r>
                      <a:r>
                        <a:rPr sz="1000">
                          <a:solidFill>
                            <a:srgbClr val="F7BF66"/>
                          </a:solidFill>
                          <a:hlinkClick r:id="rId5"/>
                        </a:rPr>
                        <a:t>[Trope, C. 1993]</a:t>
                      </a:r>
                      <a:r>
                        <a:rPr sz="1000"/>
                        <a:t>, </a:t>
                      </a:r>
                      <a:r>
                        <a:rPr sz="1000">
                          <a:solidFill>
                            <a:srgbClr val="F7BF66"/>
                          </a:solidFill>
                          <a:hlinkClick r:id="rId6"/>
                        </a:rPr>
                        <a:t>[Trimbos, J. B. 2003]</a:t>
                      </a:r>
                      <a:r>
                        <a:rPr sz="1000"/>
                        <a:t>, </a:t>
                      </a:r>
                      <a:r>
                        <a:rPr sz="1000">
                          <a:solidFill>
                            <a:srgbClr val="F7BF66"/>
                          </a:solidFill>
                          <a:hlinkClick r:id="rId7"/>
                        </a:rPr>
                        <a:t>[Timmers, P. J. 2009]</a:t>
                      </a:r>
                      <a:r>
                        <a:rPr sz="1000"/>
                        <a:t>, </a:t>
                      </a:r>
                      <a:r>
                        <a:rPr sz="1000">
                          <a:solidFill>
                            <a:srgbClr val="F7BF66"/>
                          </a:solidFill>
                          <a:hlinkClick r:id="rId8"/>
                        </a:rPr>
                        <a:t>[Adams, G. 2010]</a:t>
                      </a:r>
                      <a:r>
                        <a:rPr sz="1000"/>
                        <a:t>, </a:t>
                      </a:r>
                      <a:r>
                        <a:rPr sz="1000">
                          <a:solidFill>
                            <a:srgbClr val="F7BF66"/>
                          </a:solidFill>
                          <a:hlinkClick r:id="rId9"/>
                        </a:rPr>
                        <a:t>[Takano, M. 2010]</a:t>
                      </a:r>
                      <a:r>
                        <a:rPr sz="1000"/>
                        <a:t>, </a:t>
                      </a:r>
                      <a:r>
                        <a:rPr sz="1000">
                          <a:solidFill>
                            <a:srgbClr val="F7BF66"/>
                          </a:solidFill>
                          <a:hlinkClick r:id="rId10"/>
                        </a:rPr>
                        <a:t>[Garcia-Saenz, J. A. 2011]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032-035OL-6.1-8.2-2024G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1" action="ppaction://hlinksldjump"/>
              </a:rPr>
              <a:t>Inhaltsverzeichnis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Systemische Primärtherapie</a:t>
            </a:r>
          </a:p>
          <a:p>
            <a:r>
              <a:rPr sz="1400"/>
              <a:t>Kapitel 9.1: Systemische Primärtherapie des frühen Ovarialkarzinoms</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8.3</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Patientinnen mit Ovarialkarzinom im Stadium IA G2, IB G1/2 kann eine platinhaltige Chemotherapie angeboten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[Trimbos, B. 2010]</a:t>
                      </a:r>
                      <a:r>
                        <a:rPr sz="1000"/>
                        <a:t>, </a:t>
                      </a:r>
                      <a:r>
                        <a:rPr sz="1000">
                          <a:solidFill>
                            <a:srgbClr val="F7BF66"/>
                          </a:solidFill>
                          <a:hlinkClick r:id="rId3"/>
                        </a:rPr>
                        <a:t>[Winter-Roach, B. A. 2009]</a:t>
                      </a:r>
                      <a:r>
                        <a:rPr sz="1000"/>
                        <a:t>, </a:t>
                      </a:r>
                      <a:r>
                        <a:rPr sz="1000">
                          <a:solidFill>
                            <a:srgbClr val="F7BF66"/>
                          </a:solidFill>
                          <a:hlinkClick r:id="rId4"/>
                        </a:rPr>
                        <a:t>[Young, R. C. 1990]</a:t>
                      </a:r>
                      <a:r>
                        <a:rPr sz="1000"/>
                        <a:t>, </a:t>
                      </a:r>
                      <a:r>
                        <a:rPr sz="1000">
                          <a:solidFill>
                            <a:srgbClr val="F7BF66"/>
                          </a:solidFill>
                          <a:hlinkClick r:id="rId5"/>
                        </a:rPr>
                        <a:t>[Trope, C. 1993]</a:t>
                      </a:r>
                      <a:r>
                        <a:rPr sz="1000"/>
                        <a:t>, </a:t>
                      </a:r>
                      <a:r>
                        <a:rPr sz="1000">
                          <a:solidFill>
                            <a:srgbClr val="F7BF66"/>
                          </a:solidFill>
                          <a:hlinkClick r:id="rId6"/>
                        </a:rPr>
                        <a:t>[Trimbos, J. B. 2003]</a:t>
                      </a:r>
                      <a:r>
                        <a:rPr sz="1000"/>
                        <a:t>, </a:t>
                      </a:r>
                      <a:r>
                        <a:rPr sz="1000">
                          <a:solidFill>
                            <a:srgbClr val="F7BF66"/>
                          </a:solidFill>
                          <a:hlinkClick r:id="rId7"/>
                        </a:rPr>
                        <a:t>[Timmers, P. J. 2009]</a:t>
                      </a:r>
                      <a:r>
                        <a:rPr sz="1000"/>
                        <a:t>, </a:t>
                      </a:r>
                      <a:r>
                        <a:rPr sz="1000">
                          <a:solidFill>
                            <a:srgbClr val="F7BF66"/>
                          </a:solidFill>
                          <a:hlinkClick r:id="rId8"/>
                        </a:rPr>
                        <a:t>[Adams, G. 2010]</a:t>
                      </a:r>
                      <a:r>
                        <a:rPr sz="1000"/>
                        <a:t>, </a:t>
                      </a:r>
                      <a:r>
                        <a:rPr sz="1000">
                          <a:solidFill>
                            <a:srgbClr val="F7BF66"/>
                          </a:solidFill>
                          <a:hlinkClick r:id="rId9"/>
                        </a:rPr>
                        <a:t>[Takano, M. 2010]</a:t>
                      </a:r>
                      <a:r>
                        <a:rPr sz="1000"/>
                        <a:t>, </a:t>
                      </a:r>
                      <a:r>
                        <a:rPr sz="1000">
                          <a:solidFill>
                            <a:srgbClr val="F7BF66"/>
                          </a:solidFill>
                          <a:hlinkClick r:id="rId10"/>
                        </a:rPr>
                        <a:t>[Garcia-Saenz, J. A. 2011]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032-035OL-6.1-8.3-2024G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1" action="ppaction://hlinksldjump"/>
              </a:rPr>
              <a:t>Inhaltsverzeichnis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Systemische Primärtherapie</a:t>
            </a:r>
          </a:p>
          <a:p>
            <a:r>
              <a:rPr sz="1400"/>
              <a:t>Kapitel 9.1: Systemische Primärtherapie des frühen Ovarialkarzinoms</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8.4</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Therapie sollte Carboplatin enthalten und über 6 Zyklen andauern.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[Scottish Intercollegiate Guidelines Network 2003]</a:t>
                      </a:r>
                      <a:r>
                        <a:rPr sz="1000"/>
                        <a:t>, </a:t>
                      </a:r>
                      <a:r>
                        <a:rPr sz="1000">
                          <a:solidFill>
                            <a:srgbClr val="F7BF66"/>
                          </a:solidFill>
                          <a:hlinkClick r:id="rId3"/>
                        </a:rPr>
                        <a:t>[The Australian Cancer Network and National Breast Cancer Centre 2004]</a:t>
                      </a:r>
                      <a:r>
                        <a:rPr sz="1000"/>
                        <a:t>, </a:t>
                      </a:r>
                      <a:r>
                        <a:rPr sz="1000">
                          <a:solidFill>
                            <a:srgbClr val="F7BF66"/>
                          </a:solidFill>
                          <a:hlinkClick r:id="rId4"/>
                        </a:rPr>
                        <a:t>[Trope, C. 2007]</a:t>
                      </a:r>
                      <a:r>
                        <a:rPr sz="1000"/>
                        <a:t>, </a:t>
                      </a:r>
                      <a:r>
                        <a:rPr sz="1000">
                          <a:solidFill>
                            <a:srgbClr val="F7BF66"/>
                          </a:solidFill>
                          <a:hlinkClick r:id="rId5"/>
                        </a:rPr>
                        <a:t>[Trimbos, J. B. 2003]</a:t>
                      </a:r>
                      <a:r>
                        <a:rPr sz="1000"/>
                        <a:t>, </a:t>
                      </a:r>
                      <a:r>
                        <a:rPr sz="1000">
                          <a:solidFill>
                            <a:srgbClr val="F7BF66"/>
                          </a:solidFill>
                          <a:hlinkClick r:id="rId6"/>
                        </a:rPr>
                        <a:t>[Trimbos, J. B. 2003]</a:t>
                      </a:r>
                      <a:r>
                        <a:rPr sz="1000"/>
                        <a:t>, </a:t>
                      </a:r>
                      <a:r>
                        <a:rPr sz="1000">
                          <a:solidFill>
                            <a:srgbClr val="F7BF66"/>
                          </a:solidFill>
                          <a:hlinkClick r:id="rId7"/>
                        </a:rPr>
                        <a:t>[Colombo, N. 2003]</a:t>
                      </a:r>
                      <a:r>
                        <a:rPr sz="1000"/>
                        <a:t>, </a:t>
                      </a:r>
                      <a:r>
                        <a:rPr sz="1000">
                          <a:solidFill>
                            <a:srgbClr val="F7BF66"/>
                          </a:solidFill>
                          <a:hlinkClick r:id="rId8"/>
                        </a:rPr>
                        <a:t>[Vergote, I. 2001]</a:t>
                      </a:r>
                      <a:r>
                        <a:rPr sz="1000"/>
                        <a:t>, </a:t>
                      </a:r>
                      <a:r>
                        <a:rPr sz="1000">
                          <a:solidFill>
                            <a:srgbClr val="F7BF66"/>
                          </a:solidFill>
                          <a:hlinkClick r:id="rId9"/>
                        </a:rPr>
                        <a:t>[Ho, C. M. 2003]</a:t>
                      </a:r>
                      <a:r>
                        <a:rPr sz="1000"/>
                        <a:t>, </a:t>
                      </a:r>
                      <a:r>
                        <a:rPr sz="1000">
                          <a:solidFill>
                            <a:srgbClr val="F7BF66"/>
                          </a:solidFill>
                          <a:hlinkClick r:id="rId10"/>
                        </a:rPr>
                        <a:t>[Kitchener, H. C. 2005]</a:t>
                      </a:r>
                      <a:r>
                        <a:rPr sz="1000"/>
                        <a:t>, </a:t>
                      </a:r>
                      <a:r>
                        <a:rPr sz="1000">
                          <a:solidFill>
                            <a:srgbClr val="F7BF66"/>
                          </a:solidFill>
                          <a:hlinkClick r:id="rId11"/>
                        </a:rPr>
                        <a:t>[Shimada, M. 2005]</a:t>
                      </a:r>
                      <a:r>
                        <a:rPr sz="1000"/>
                        <a:t>, </a:t>
                      </a:r>
                      <a:r>
                        <a:rPr sz="1000">
                          <a:solidFill>
                            <a:srgbClr val="F7BF66"/>
                          </a:solidFill>
                          <a:hlinkClick r:id="rId12"/>
                        </a:rPr>
                        <a:t>[Bell, J. 2006]</a:t>
                      </a:r>
                      <a:r>
                        <a:rPr sz="1000"/>
                        <a:t>, </a:t>
                      </a:r>
                      <a:r>
                        <a:rPr sz="1000">
                          <a:solidFill>
                            <a:srgbClr val="F7BF66"/>
                          </a:solidFill>
                          <a:hlinkClick r:id="rId13"/>
                        </a:rPr>
                        <a:t>[Obermair, A. 2007]</a:t>
                      </a:r>
                      <a:r>
                        <a:rPr sz="1000"/>
                        <a:t>, </a:t>
                      </a:r>
                      <a:r>
                        <a:rPr sz="1000">
                          <a:solidFill>
                            <a:srgbClr val="F7BF66"/>
                          </a:solidFill>
                          <a:hlinkClick r:id="rId14"/>
                        </a:rPr>
                        <a:t>[Skirnisdottir, I. 2007]</a:t>
                      </a:r>
                      <a:r>
                        <a:rPr sz="1000"/>
                        <a:t>, </a:t>
                      </a:r>
                      <a:r>
                        <a:rPr sz="1000">
                          <a:solidFill>
                            <a:srgbClr val="F7BF66"/>
                          </a:solidFill>
                          <a:hlinkClick r:id="rId15"/>
                        </a:rPr>
                        <a:t>[Chan, J. K. 2008]</a:t>
                      </a:r>
                      <a:r>
                        <a:rPr sz="1000"/>
                        <a:t>, </a:t>
                      </a:r>
                      <a:r>
                        <a:rPr sz="1000">
                          <a:solidFill>
                            <a:srgbClr val="F7BF66"/>
                          </a:solidFill>
                          <a:hlinkClick r:id="rId16"/>
                        </a:rPr>
                        <a:t>[Takano, M. 2006]</a:t>
                      </a:r>
                      <a:r>
                        <a:rPr sz="1000"/>
                        <a:t>, </a:t>
                      </a:r>
                      <a:r>
                        <a:rPr sz="1000">
                          <a:solidFill>
                            <a:srgbClr val="F7BF66"/>
                          </a:solidFill>
                          <a:hlinkClick r:id="rId17"/>
                        </a:rPr>
                        <a:t>[Chan, J. K. 2010]</a:t>
                      </a:r>
                      <a:r>
                        <a:rPr sz="1000"/>
                        <a:t>, </a:t>
                      </a:r>
                      <a:r>
                        <a:rPr sz="1000">
                          <a:solidFill>
                            <a:srgbClr val="F7BF66"/>
                          </a:solidFill>
                          <a:hlinkClick r:id="rId18"/>
                        </a:rPr>
                        <a:t>[Mannel, R. S. 2011]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032-035OL-6.1-8.4-2024G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9" action="ppaction://hlinksldjump"/>
              </a:rPr>
              <a:t>Inhaltsverzeichnis</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Systemische Primärtherapie</a:t>
            </a:r>
          </a:p>
          <a:p>
            <a:r>
              <a:rPr sz="1400"/>
              <a:t>Kapitel 9.2: Systemische Primärtherapie des fortgeschrittenen Ovarialkarzinoms</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8.5</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First-line-Chemotherapie für Patientinnen mit fortgeschrittenem Ovarialkarzinom (II–IV) soll aus Carboplatin AUC 5 und Paclitaxel 175 mg/m² über 3 h i.v. für insgesamt 6 Zyklen alle 3 Wochen bestehen.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[NHS National Institute for Health and Clinical Excellence 2005]</a:t>
                      </a:r>
                      <a:r>
                        <a:rPr sz="1000"/>
                        <a:t>, </a:t>
                      </a:r>
                      <a:r>
                        <a:rPr sz="1000">
                          <a:solidFill>
                            <a:srgbClr val="F7BF66"/>
                          </a:solidFill>
                          <a:hlinkClick r:id="rId3"/>
                        </a:rPr>
                        <a:t>[Scottish Intercollegiate Guidelines Network 2013]</a:t>
                      </a:r>
                      <a:r>
                        <a:rPr sz="1000"/>
                        <a:t>, </a:t>
                      </a:r>
                      <a:r>
                        <a:rPr sz="1000">
                          <a:solidFill>
                            <a:srgbClr val="F7BF66"/>
                          </a:solidFill>
                          <a:hlinkClick r:id="rId4"/>
                        </a:rPr>
                        <a:t>ICON2: randomised trial of single-agent carboplatin against three-drugcombination of CAP \(cyclophosphamide, doxorubicin, and cisplatin\) in womenwith ovarian cancer. ICON Collaborators. International Collaborative OvarianNeoplasm Study , Lancet, 1998. 352\(9140\): p. 1571-6</a:t>
                      </a:r>
                      <a:r>
                        <a:rPr sz="1000"/>
                        <a:t>, </a:t>
                      </a:r>
                      <a:r>
                        <a:rPr sz="1000">
                          <a:solidFill>
                            <a:srgbClr val="F7BF66"/>
                          </a:solidFill>
                          <a:hlinkClick r:id="rId5"/>
                        </a:rPr>
                        <a:t>Paclitaxel plus carboplatin versus standard chemotherapy with either single-agent carboplatin or cyclophosphamide, doxorubicin, and cisplatin in womenwith ovarian cancer: the ICON3 randomised trial , Lancet, 2002.360\(9332\): p. 505-15</a:t>
                      </a:r>
                      <a:r>
                        <a:rPr sz="1000"/>
                        <a:t>, </a:t>
                      </a:r>
                      <a:r>
                        <a:rPr sz="1000">
                          <a:solidFill>
                            <a:srgbClr val="F7BF66"/>
                          </a:solidFill>
                          <a:hlinkClick r:id="rId6"/>
                        </a:rPr>
                        <a:t>[McGuire, W. P. 1996]</a:t>
                      </a:r>
                      <a:r>
                        <a:rPr sz="1000"/>
                        <a:t>, </a:t>
                      </a:r>
                      <a:r>
                        <a:rPr sz="1000">
                          <a:solidFill>
                            <a:srgbClr val="F7BF66"/>
                          </a:solidFill>
                          <a:hlinkClick r:id="rId7"/>
                        </a:rPr>
                        <a:t>[Muggia, F. M. 2000]</a:t>
                      </a:r>
                      <a:r>
                        <a:rPr sz="1000"/>
                        <a:t>, </a:t>
                      </a:r>
                      <a:r>
                        <a:rPr sz="1000">
                          <a:solidFill>
                            <a:srgbClr val="F7BF66"/>
                          </a:solidFill>
                          <a:hlinkClick r:id="rId7"/>
                        </a:rPr>
                        <a:t>[Muggia, F. M. 2000]</a:t>
                      </a:r>
                      <a:r>
                        <a:rPr sz="1000"/>
                        <a:t>, </a:t>
                      </a:r>
                      <a:r>
                        <a:rPr sz="1000">
                          <a:solidFill>
                            <a:srgbClr val="F7BF66"/>
                          </a:solidFill>
                          <a:hlinkClick r:id="rId8"/>
                        </a:rPr>
                        <a:t>[Neijt, J. P. 2000]</a:t>
                      </a:r>
                      <a:r>
                        <a:rPr sz="1000"/>
                        <a:t>, </a:t>
                      </a:r>
                      <a:r>
                        <a:rPr sz="1000">
                          <a:solidFill>
                            <a:srgbClr val="F7BF66"/>
                          </a:solidFill>
                          <a:hlinkClick r:id="rId9"/>
                        </a:rPr>
                        <a:t>[Piccart, M. J. 2000]</a:t>
                      </a:r>
                      <a:r>
                        <a:rPr sz="1000"/>
                        <a:t>, </a:t>
                      </a:r>
                      <a:r>
                        <a:rPr sz="1000">
                          <a:solidFill>
                            <a:srgbClr val="F7BF66"/>
                          </a:solidFill>
                          <a:hlinkClick r:id="rId10"/>
                        </a:rPr>
                        <a:t>[West, R. J. 1997]</a:t>
                      </a:r>
                      <a:r>
                        <a:rPr sz="1000"/>
                        <a:t>, </a:t>
                      </a:r>
                      <a:r>
                        <a:rPr sz="1000">
                          <a:solidFill>
                            <a:srgbClr val="F7BF66"/>
                          </a:solidFill>
                          <a:hlinkClick r:id="rId11"/>
                        </a:rPr>
                        <a:t>[Ozols, R. F. 1999]</a:t>
                      </a:r>
                      <a:r>
                        <a:rPr sz="1000"/>
                        <a:t>, </a:t>
                      </a:r>
                      <a:r>
                        <a:rPr sz="1000">
                          <a:solidFill>
                            <a:srgbClr val="F7BF66"/>
                          </a:solidFill>
                          <a:hlinkClick r:id="rId12"/>
                        </a:rPr>
                        <a:t>[du Bois, A. 1999]</a:t>
                      </a:r>
                      <a:r>
                        <a:rPr sz="1000"/>
                        <a:t>, </a:t>
                      </a:r>
                      <a:r>
                        <a:rPr sz="1000">
                          <a:solidFill>
                            <a:srgbClr val="F7BF66"/>
                          </a:solidFill>
                          <a:hlinkClick r:id="rId13"/>
                        </a:rPr>
                        <a:t>[Aabo, K. 1998]</a:t>
                      </a:r>
                      <a:r>
                        <a:rPr sz="1000"/>
                        <a:t>, </a:t>
                      </a:r>
                      <a:r>
                        <a:rPr sz="1000">
                          <a:solidFill>
                            <a:srgbClr val="F7BF66"/>
                          </a:solidFill>
                          <a:hlinkClick r:id="rId14"/>
                        </a:rPr>
                        <a:t>[du Bois, A. 2003]</a:t>
                      </a:r>
                      <a:r>
                        <a:rPr sz="1000"/>
                        <a:t>, </a:t>
                      </a:r>
                      <a:r>
                        <a:rPr sz="1000">
                          <a:solidFill>
                            <a:srgbClr val="F7BF66"/>
                          </a:solidFill>
                          <a:hlinkClick r:id="rId15"/>
                        </a:rPr>
                        <a:t>[Ozols, R. F. 2003]</a:t>
                      </a:r>
                      <a:r>
                        <a:rPr sz="1000"/>
                        <a:t>, </a:t>
                      </a:r>
                      <a:r>
                        <a:rPr sz="1000">
                          <a:solidFill>
                            <a:srgbClr val="F7BF66"/>
                          </a:solidFill>
                          <a:hlinkClick r:id="rId16"/>
                        </a:rPr>
                        <a:t>[NICE 2011]</a:t>
                      </a:r>
                      <a:r>
                        <a:rPr sz="1000"/>
                        <a:t>, </a:t>
                      </a:r>
                      <a:r>
                        <a:rPr sz="1000">
                          <a:solidFill>
                            <a:srgbClr val="F7BF66"/>
                          </a:solidFill>
                          <a:hlinkClick r:id="rId17"/>
                        </a:rPr>
                        <a:t>[NICE 2011]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032-035OL-6.1-8.5-2024G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8" action="ppaction://hlinksldjump"/>
              </a:rPr>
              <a:t>Inhaltsverzeichnis</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Systemische Primärtherapie</a:t>
            </a:r>
          </a:p>
          <a:p>
            <a:r>
              <a:rPr sz="1400"/>
              <a:t>Kapitel 9.2: Systemische Primärtherapie des fortgeschrittenen Ovarialkarzinoms</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8.6</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Beim fortgeschrittenen Ovarialkarzinom (III–IV) sollte eine zusätzliche Erhaltungstherapie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[Burger, R. A. 2011]</a:t>
                      </a:r>
                      <a:r>
                        <a:rPr sz="1000"/>
                        <a:t>, </a:t>
                      </a:r>
                      <a:r>
                        <a:rPr sz="1000">
                          <a:solidFill>
                            <a:srgbClr val="F7BF66"/>
                          </a:solidFill>
                          <a:hlinkClick r:id="rId3"/>
                        </a:rPr>
                        <a:t>[Perren, T. J. 2011]</a:t>
                      </a:r>
                      <a:r>
                        <a:rPr sz="1000"/>
                        <a:t>, </a:t>
                      </a:r>
                      <a:r>
                        <a:rPr sz="1000">
                          <a:solidFill>
                            <a:srgbClr val="F7BF66"/>
                          </a:solidFill>
                          <a:hlinkClick r:id="rId4"/>
                        </a:rPr>
                        <a:t>[Oza, A. M. 2015]</a:t>
                      </a:r>
                      <a:r>
                        <a:rPr sz="1000"/>
                        <a:t>, </a:t>
                      </a:r>
                      <a:r>
                        <a:rPr sz="1000">
                          <a:solidFill>
                            <a:srgbClr val="F7BF66"/>
                          </a:solidFill>
                          <a:hlinkClick r:id="rId5"/>
                        </a:rPr>
                        <a:t>[Tewari, K. S. 2019]</a:t>
                      </a:r>
                      <a:r>
                        <a:rPr sz="1000"/>
                        <a:t>, </a:t>
                      </a:r>
                      <a:r>
                        <a:rPr sz="1000">
                          <a:solidFill>
                            <a:srgbClr val="F7BF66"/>
                          </a:solidFill>
                          <a:hlinkClick r:id="rId6"/>
                        </a:rPr>
                        <a:t>[Ray-Coquard, I. 2019]</a:t>
                      </a:r>
                      <a:r>
                        <a:rPr sz="1000"/>
                        <a:t>, </a:t>
                      </a:r>
                      <a:r>
                        <a:rPr sz="1000">
                          <a:solidFill>
                            <a:srgbClr val="F7BF66"/>
                          </a:solidFill>
                          <a:hlinkClick r:id="rId7"/>
                        </a:rPr>
                        <a:t>[Gonzalez-Martin, A. 2019]</a:t>
                      </a:r>
                      <a:r>
                        <a:rPr sz="1000"/>
                        <a:t>, </a:t>
                      </a:r>
                      <a:r>
                        <a:rPr sz="1000">
                          <a:solidFill>
                            <a:srgbClr val="F7BF66"/>
                          </a:solidFill>
                          <a:hlinkClick r:id="rId8"/>
                        </a:rPr>
                        <a:t>[Coleman, R. L. 2019]</a:t>
                      </a:r>
                      <a:r>
                        <a:rPr sz="1000"/>
                        <a:t>, </a:t>
                      </a:r>
                      <a:r>
                        <a:rPr sz="1000">
                          <a:solidFill>
                            <a:srgbClr val="F7BF66"/>
                          </a:solidFill>
                          <a:hlinkClick r:id="rId9"/>
                        </a:rPr>
                        <a:t>[DiSilvestro, P 2023]</a:t>
                      </a:r>
                      <a:r>
                        <a:rPr sz="1000"/>
                        <a:t>, </a:t>
                      </a:r>
                      <a:r>
                        <a:rPr sz="1000">
                          <a:solidFill>
                            <a:srgbClr val="F7BF66"/>
                          </a:solidFill>
                          <a:hlinkClick r:id="rId10"/>
                        </a:rPr>
                        <a:t>[Ray-Coquard, I 2023]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032-035OL-6.1-8.6-2024G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1" action="ppaction://hlinksldjump"/>
              </a:rPr>
              <a:t>Inhaltsverzeichnis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A1CF51-45A9-6D4C-F7E5-0B5B31FB4095}"/>
              </a:ext>
            </a:extLst>
          </p:cNvPr>
          <p:cNvSpPr>
            <a:spLocks noGrp="1"/>
          </p:cNvSpPr>
          <p:nvPr>
            <p:ph type="title"/>
          </p:nvPr>
        </p:nvSpPr>
        <p:spPr/>
        <p:txBody>
          <a:bodyPr/>
          <a:lstStyle/>
          <a:p>
            <a:r>
              <a:rPr lang="de-DE" dirty="0"/>
              <a:t>Dokumente zur Leitlinie</a:t>
            </a:r>
          </a:p>
        </p:txBody>
      </p:sp>
      <p:pic>
        <p:nvPicPr>
          <p:cNvPr id="7" name="Grafik 6">
            <a:extLst>
              <a:ext uri="{FF2B5EF4-FFF2-40B4-BE49-F238E27FC236}">
                <a16:creationId xmlns:a16="http://schemas.microsoft.com/office/drawing/2014/main" id="{0A54D63B-A7A9-1A6D-8CF9-765B4FA49665}"/>
              </a:ext>
            </a:extLst>
          </p:cNvPr>
          <p:cNvPicPr>
            <a:picLocks noChangeAspect="1"/>
          </p:cNvPicPr>
          <p:nvPr/>
        </p:nvPicPr>
        <p:blipFill rotWithShape="1">
          <a:blip r:embed="rId2"/>
          <a:srcRect t="1539" b="6154"/>
          <a:stretch/>
        </p:blipFill>
        <p:spPr>
          <a:xfrm>
            <a:off x="1898409" y="1628800"/>
            <a:ext cx="2613415" cy="4619456"/>
          </a:xfrm>
          <a:prstGeom prst="rect">
            <a:avLst/>
          </a:prstGeom>
        </p:spPr>
      </p:pic>
      <p:sp>
        <p:nvSpPr>
          <p:cNvPr id="8" name="Textfeld 7">
            <a:extLst>
              <a:ext uri="{FF2B5EF4-FFF2-40B4-BE49-F238E27FC236}">
                <a16:creationId xmlns:a16="http://schemas.microsoft.com/office/drawing/2014/main" id="{58051CFF-699D-1C9D-2D86-844512BFA83C}"/>
              </a:ext>
            </a:extLst>
          </p:cNvPr>
          <p:cNvSpPr txBox="1"/>
          <p:nvPr/>
        </p:nvSpPr>
        <p:spPr>
          <a:xfrm>
            <a:off x="4871864" y="1700808"/>
            <a:ext cx="5493736" cy="1754326"/>
          </a:xfrm>
          <a:prstGeom prst="rect">
            <a:avLst/>
          </a:prstGeom>
          <a:noFill/>
        </p:spPr>
        <p:txBody>
          <a:bodyPr wrap="square" rtlCol="0">
            <a:spAutoFit/>
          </a:bodyPr>
          <a:lstStyle/>
          <a:p>
            <a:r>
              <a:rPr lang="de-DE" dirty="0"/>
              <a:t>Die Leitlinie ist außerdem in der App des Leitlinienprogramms Onkologie enthalten. </a:t>
            </a:r>
          </a:p>
          <a:p>
            <a:endParaRPr lang="de-DE" dirty="0"/>
          </a:p>
          <a:p>
            <a:r>
              <a:rPr lang="de-DE" dirty="0"/>
              <a:t>Weitere Informationen unter: </a:t>
            </a:r>
            <a:r>
              <a:rPr lang="de-DE" dirty="0">
                <a:solidFill>
                  <a:srgbClr val="F39D11"/>
                </a:solidFill>
              </a:rPr>
              <a:t>https://www.leitlinienprogramm-onkologie.de/app/ </a:t>
            </a:r>
            <a:endParaRPr lang="de-DE" sz="2800" b="1" dirty="0">
              <a:solidFill>
                <a:srgbClr val="F39D11"/>
              </a:solidFill>
            </a:endParaRPr>
          </a:p>
        </p:txBody>
      </p:sp>
      <p:sp>
        <p:nvSpPr>
          <p:cNvPr id="9" name="TextBox 8"/>
          <p:cNvSpPr txBox="1"/>
          <p:nvPr/>
        </p:nvSpPr>
        <p:spPr>
          <a:xfrm>
            <a:off x="5484000" y="6498000"/>
            <a:ext cx="5040000" cy="360000"/>
          </a:xfrm>
          <a:prstGeom prst="rect">
            <a:avLst/>
          </a:prstGeom>
          <a:noFill/>
        </p:spPr>
        <p:txBody>
          <a:bodyPr wrap="square" anchor="ctr">
            <a:normAutofit/>
          </a:bodyPr>
          <a:lstStyle/>
          <a:p>
            <a:pPr>
              <a:defRPr sz="800"/>
            </a:pPr>
            <a:r>
              <a:rPr sz="800"/>
              <a:t>S3-LL POMGAT | V1.0 | November 2023</a:t>
            </a:r>
          </a:p>
        </p:txBody>
      </p:sp>
      <p:pic>
        <p:nvPicPr>
          <p:cNvPr id="3" name="Picture 18">
            <a:extLst>
              <a:ext uri="{FF2B5EF4-FFF2-40B4-BE49-F238E27FC236}">
                <a16:creationId xmlns:a16="http://schemas.microsoft.com/office/drawing/2014/main" id="{7010C83B-9272-48B3-FDCA-59C27CE15F1E}"/>
              </a:ext>
            </a:extLst>
          </p:cNvPr>
          <p:cNvPicPr>
            <a:picLocks noChangeAspect="1"/>
          </p:cNvPicPr>
          <p:nvPr/>
        </p:nvPicPr>
        <p:blipFill>
          <a:blip r:embed="rId3"/>
          <a:stretch>
            <a:fillRect/>
          </a:stretch>
        </p:blipFill>
        <p:spPr>
          <a:xfrm>
            <a:off x="4961436" y="3638423"/>
            <a:ext cx="1926652" cy="2247760"/>
          </a:xfrm>
          <a:prstGeom prst="rect">
            <a:avLst/>
          </a:prstGeom>
        </p:spPr>
      </p:pic>
      <p:pic>
        <p:nvPicPr>
          <p:cNvPr id="4" name="Picture 19">
            <a:extLst>
              <a:ext uri="{FF2B5EF4-FFF2-40B4-BE49-F238E27FC236}">
                <a16:creationId xmlns:a16="http://schemas.microsoft.com/office/drawing/2014/main" id="{D3558C38-AFD6-FB13-1BD7-E6BDA1BAF6C3}"/>
              </a:ext>
            </a:extLst>
          </p:cNvPr>
          <p:cNvPicPr>
            <a:picLocks noChangeAspect="1"/>
          </p:cNvPicPr>
          <p:nvPr/>
        </p:nvPicPr>
        <p:blipFill>
          <a:blip r:embed="rId4"/>
          <a:stretch>
            <a:fillRect/>
          </a:stretch>
        </p:blipFill>
        <p:spPr>
          <a:xfrm>
            <a:off x="7752185" y="3638423"/>
            <a:ext cx="1926651" cy="2247760"/>
          </a:xfrm>
          <a:prstGeom prst="rect">
            <a:avLst/>
          </a:prstGeom>
        </p:spPr>
      </p:pic>
      <p:sp>
        <p:nvSpPr>
          <p:cNvPr id="10" name="TextBox 9"/>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11" name="TextBox 10"/>
          <p:cNvSpPr txBox="1"/>
          <p:nvPr/>
        </p:nvSpPr>
        <p:spPr>
          <a:xfrm>
            <a:off x="10800000" y="6480000"/>
            <a:ext cx="1116000" cy="360000"/>
          </a:xfrm>
          <a:prstGeom prst="rect">
            <a:avLst/>
          </a:prstGeom>
          <a:noFill/>
        </p:spPr>
        <p:txBody>
          <a:bodyPr wrap="none" anchor="ctr">
            <a:spAutoFit/>
          </a:bodyPr>
          <a:lstStyle/>
          <a:p>
            <a:pPr>
              <a:defRPr sz="800"/>
            </a:pPr>
            <a:r>
              <a:rPr>
                <a:hlinkClick r:id="rId5" action="ppaction://hlinksldjump"/>
              </a:rPr>
              <a:t>Inhaltsverzeichnis</a:t>
            </a:r>
          </a:p>
        </p:txBody>
      </p:sp>
    </p:spTree>
    <p:extLst>
      <p:ext uri="{BB962C8B-B14F-4D97-AF65-F5344CB8AC3E}">
        <p14:creationId xmlns:p14="http://schemas.microsoft.com/office/powerpoint/2010/main" val="414140925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Systemische Primärtherapie</a:t>
            </a:r>
          </a:p>
          <a:p>
            <a:r>
              <a:rPr sz="1400"/>
              <a:t>Kapitel 9.2: Systemische Primärtherapie des fortgeschrittenen Ovarialkarzinoms</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8.7</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r>
                        <a:rPr sz="1000" b="0" i="0" u="none">
                          <a:latin typeface="Lucida Sans"/>
                        </a:rPr>
                        <a:t>Als Erhaltungstherapie können folgende Substanzklassen oder Kombinationen eingesetzt werden:</a:t>
                      </a:r>
                    </a:p>
                    <a:p>
                      <a:endParaRPr sz="1000" b="0" i="0" u="none">
                        <a:latin typeface="Lucida Sans"/>
                      </a:endParaRPr>
                    </a:p>
                    <a:p>
                      <a:r>
                        <a:rPr sz="1000" b="0" i="0" u="none">
                          <a:latin typeface="Lucida Sans"/>
                        </a:rPr>
                        <a:t>Bevacizumab</a:t>
                      </a:r>
                    </a:p>
                    <a:p>
                      <a:r>
                        <a:rPr sz="1000" b="0" i="0" u="none">
                          <a:latin typeface="Lucida Sans"/>
                        </a:rPr>
                        <a:t>PARP-Inhibitor</a:t>
                      </a:r>
                    </a:p>
                    <a:p>
                      <a:r>
                        <a:rPr sz="1000" b="0" i="0" u="none">
                          <a:latin typeface="Lucida Sans"/>
                        </a:rPr>
                        <a:t>PARP-Inhibitor + Bevacizumab*</a:t>
                      </a:r>
                    </a:p>
                    <a:p>
                      <a:endParaRPr sz="1000" b="0" i="0" u="none">
                        <a:latin typeface="Lucida Sans"/>
                      </a:endParaRPr>
                    </a:p>
                    <a:p>
                      <a:pPr>
                        <a:defRPr sz="1000">
                          <a:solidFill>
                            <a:srgbClr val="000000"/>
                          </a:solidFill>
                          <a:latin typeface="Lucida Sans"/>
                        </a:defRPr>
                      </a:pPr>
                      <a:r>
                        <a:rPr sz="1000" b="0" i="0" u="none">
                          <a:latin typeface="Lucida Sans"/>
                        </a:rPr>
                        <a:t>*Bei Patientinnen nach Ansprechen und Abschluß einer Platin-basierten Erstlinienchemotherapie in Kombination mit Bevacizumab deren Tumor einen positiven Status des homologen Rekombinationsmangels (HRD) aufweist, definiert durch BRCA1/2 Mutation und / oder genomische Instabilität. Daten hierfür liegen nur für Olaparib vor.</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[Ray-Coquard, I. 2019]</a:t>
                      </a:r>
                      <a:r>
                        <a:rPr sz="1000"/>
                        <a:t>, </a:t>
                      </a:r>
                      <a:r>
                        <a:rPr sz="1000">
                          <a:solidFill>
                            <a:srgbClr val="F7BF66"/>
                          </a:solidFill>
                          <a:hlinkClick r:id="rId3"/>
                        </a:rPr>
                        <a:t>[Coleman, R. L. 2019]</a:t>
                      </a:r>
                      <a:r>
                        <a:rPr sz="1000"/>
                        <a:t>, </a:t>
                      </a:r>
                      <a:r>
                        <a:rPr sz="1000">
                          <a:solidFill>
                            <a:srgbClr val="F7BF66"/>
                          </a:solidFill>
                          <a:hlinkClick r:id="rId4"/>
                        </a:rPr>
                        <a:t>[Gonzalez-Martin, A. 2019]</a:t>
                      </a:r>
                      <a:r>
                        <a:rPr sz="1000"/>
                        <a:t>, </a:t>
                      </a:r>
                      <a:r>
                        <a:rPr sz="1000">
                          <a:solidFill>
                            <a:srgbClr val="F7BF66"/>
                          </a:solidFill>
                          <a:hlinkClick r:id="rId5"/>
                        </a:rPr>
                        <a:t>[Tewari, K. S. 2019]</a:t>
                      </a:r>
                      <a:r>
                        <a:rPr sz="1000"/>
                        <a:t>, </a:t>
                      </a:r>
                      <a:r>
                        <a:rPr sz="1000">
                          <a:solidFill>
                            <a:srgbClr val="F7BF66"/>
                          </a:solidFill>
                          <a:hlinkClick r:id="rId6"/>
                        </a:rPr>
                        <a:t>[Moore, K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032-035OL-6.1-8.7-2024G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7" action="ppaction://hlinksldjump"/>
              </a:rPr>
              <a:t>Inhaltsverzeichnis</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Übersicht über die derzeit verfügbaren Optionen für eine Erhaltungstherapie bei primärem fortgeschrittenen Ovarialkarzinom (Stand 12/2020)</a:t>
            </a:r>
          </a:p>
        </p:txBody>
      </p:sp>
      <p:graphicFrame>
        <p:nvGraphicFramePr>
          <p:cNvPr id="3" name="Table 2"/>
          <p:cNvGraphicFramePr>
            <a:graphicFrameLocks noGrp="1"/>
          </p:cNvGraphicFramePr>
          <p:nvPr/>
        </p:nvGraphicFramePr>
        <p:xfrm>
          <a:off x="360000" y="1890000"/>
          <a:ext cx="11472000" cy="100"/>
        </p:xfrm>
        <a:graphic>
          <a:graphicData uri="http://schemas.openxmlformats.org/drawingml/2006/table">
            <a:tbl>
              <a:tblPr firstRow="1" bandRow="1">
                <a:tableStyleId>{5C22544A-7EE6-4342-B048-85BDC9FD1C3A}</a:tableStyleId>
              </a:tblPr>
              <a:tblGrid>
                <a:gridCol w="5736000">
                  <a:extLst>
                    <a:ext uri="{9D8B030D-6E8A-4147-A177-3AD203B41FA5}">
                      <a16:colId xmlns:a16="http://schemas.microsoft.com/office/drawing/2014/main" val="20000"/>
                    </a:ext>
                  </a:extLst>
                </a:gridCol>
                <a:gridCol w="5736000">
                  <a:extLst>
                    <a:ext uri="{9D8B030D-6E8A-4147-A177-3AD203B41FA5}">
                      <a16:colId xmlns:a16="http://schemas.microsoft.com/office/drawing/2014/main" val="20001"/>
                    </a:ext>
                  </a:extLst>
                </a:gridCol>
              </a:tblGrid>
              <a:tr h="0">
                <a:tc>
                  <a:txBody>
                    <a:bodyPr/>
                    <a:lstStyle/>
                    <a:p>
                      <a:pPr algn="l">
                        <a:spcAft>
                          <a:spcPts val="500"/>
                        </a:spcAft>
                        <a:defRPr sz="900" b="0">
                          <a:solidFill>
                            <a:srgbClr val="000000"/>
                          </a:solidFill>
                          <a:latin typeface="Lucida Sans"/>
                        </a:defRPr>
                      </a:pPr>
                      <a:r>
                        <a:rPr sz="1000" b="1" i="0" u="none">
                          <a:solidFill>
                            <a:srgbClr val="000000"/>
                          </a:solidFill>
                        </a:rPr>
                        <a:t>Bevacizumab</a:t>
                      </a:r>
                    </a:p>
                  </a:txBody>
                  <a:tcPr>
                    <a:solidFill>
                      <a:srgbClr val="F7BF66"/>
                    </a:solidFill>
                  </a:tcPr>
                </a:tc>
                <a:tc>
                  <a:txBody>
                    <a:bodyPr/>
                    <a:lstStyle/>
                    <a:p>
                      <a:pPr algn="l">
                        <a:spcAft>
                          <a:spcPts val="500"/>
                        </a:spcAft>
                        <a:defRPr sz="900" b="0">
                          <a:solidFill>
                            <a:srgbClr val="000000"/>
                          </a:solidFill>
                          <a:latin typeface="Lucida Sans"/>
                        </a:defRPr>
                      </a:pPr>
                      <a:r>
                        <a:rPr sz="1000" b="0" i="0" u="none">
                          <a:solidFill>
                            <a:srgbClr val="000000"/>
                          </a:solidFill>
                        </a:rPr>
                        <a:t>Kombination mit Carboplatin und Paclitaxel zur Primärbehandlung von erwachsenen Patienten mit fortgeschrittenem epithelialem Ovarialkarzinom, Eileiterkarzinom oder primärem Peritonealkarzinom</a:t>
                      </a:r>
                      <a:r>
                        <a:rPr sz="1000" b="0" i="0" u="none"/>
                        <a:t> in den FIGO-Stadien IIIB, IIIC und IV*</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1" i="0" u="none">
                          <a:solidFill>
                            <a:srgbClr val="000000"/>
                          </a:solidFill>
                        </a:rPr>
                        <a:t>Olaparib</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 </a:t>
                      </a:r>
                    </a:p>
                    <a:p>
                      <a:pPr algn="l">
                        <a:spcAft>
                          <a:spcPts val="500"/>
                        </a:spcAft>
                      </a:pPr>
                      <a:r>
                        <a:rPr sz="1000" b="0" i="0" u="none">
                          <a:solidFill>
                            <a:srgbClr val="000000"/>
                          </a:solidFill>
                        </a:rPr>
                        <a:t>Erhaltungstherapie von erwachsenen Patientinnen mit einem fortgeschrittenen (FIGO-Stadien III und IV) BRCA1/2-mutierten (in der Keimbahn und/oder somatisch), high-grade epithelialen Ovarialkarzinom, Eileiterkarzinom oder primären Peritonealkarzinom</a:t>
                      </a:r>
                      <a:r>
                        <a:rPr sz="1000" b="0" i="0" u="none"/>
                        <a:t>, die nach einer abgeschlossenen Platin-basierten Erstlinien-Chemotherapie ein Ansprechen (vollständig oder partiell) aufweisen.</a:t>
                      </a:r>
                    </a:p>
                    <a:p>
                      <a:pPr algn="l">
                        <a:spcAft>
                          <a:spcPts val="500"/>
                        </a:spcAft>
                      </a:pPr>
                      <a:r>
                        <a:rPr sz="1000" b="0" i="0" u="none">
                          <a:solidFill>
                            <a:srgbClr val="000000"/>
                          </a:solidFill>
                        </a:rPr>
                        <a:t>2) </a:t>
                      </a:r>
                    </a:p>
                    <a:p>
                      <a:pPr algn="l">
                        <a:spcAft>
                          <a:spcPts val="500"/>
                        </a:spcAft>
                      </a:pPr>
                      <a:r>
                        <a:rPr sz="1000" b="0" i="0" u="none">
                          <a:solidFill>
                            <a:srgbClr val="000000"/>
                          </a:solidFill>
                        </a:rPr>
                        <a:t>als Erhaltungstherapie in Kombination mit Bevacizumab von erwachsenen Patientinnen mit einem fortgeschrittenen (FIGO-Stadien III und IV) high-grade epithelialen Ovarialkarzinom, Eileiterkarzinom oder primären Peritonealkarzinom</a:t>
                      </a:r>
                      <a:r>
                        <a:rPr sz="1000" b="0" i="0" u="none"/>
                        <a:t>, die nach einer Platin-basierten Erstlinien-Chemotherapie in Kombination mit Bevacizumab ein Ansprechen (vollständig oder partiell) aufweisen und deren Tumor mit einem positiven Status der homologen Rekombinations-Defizienz (HRD), definiert als BRCA1/2-Mutation oder genomische Instabilität, aufweisen.</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1" i="0" u="none">
                          <a:solidFill>
                            <a:srgbClr val="000000"/>
                          </a:solidFill>
                        </a:rPr>
                        <a:t>Niraparib</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als Monotherapie zur Erhaltungstherapie bei erwachsenen Patientinnen mit fortgeschrittenem epithelialem (FIGO-Stadien III und IV) high-grade Karzinom der Ovarien, der Tuben oder mit primärem Peritonealkarzinom</a:t>
                      </a:r>
                      <a:r>
                        <a:rPr sz="1000" b="0" i="0" u="none"/>
                        <a:t>, die nach einer Platin-basierten Erstlinien-Chemotherapie ein Ansprechen (komplett oder partiell) haben.</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1" i="0" u="none">
                          <a:solidFill>
                            <a:srgbClr val="000000"/>
                          </a:solidFill>
                        </a:rPr>
                        <a:t>Rucaparib</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als Monotherapie für die Erhaltungstherapie bei erwachsenen Patientinnen mit fortgeschrittenem (FIGO-Stadien III und IV) high-grade epithelialem Ovarialkarzinom, Eileiterkarzinom oder primärem Peritonealkarzinom</a:t>
                      </a:r>
                      <a:r>
                        <a:rPr sz="1000" b="0" i="0" u="none"/>
                        <a:t>, die nach Abschluss einer platinbasierten Erstlinien-Chemotherapie ein Ansprechen (vollständig oder partiell) aufweisen.</a:t>
                      </a:r>
                    </a:p>
                  </a:txBody>
                  <a:tcP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0" i="0" u="none">
                          <a:solidFill>
                            <a:srgbClr val="000000"/>
                          </a:solidFill>
                        </a:rPr>
                        <a:t>* gemäß „alter“ International Federation of Gynecology and Obstetrics (FIGO)-Klassifikation von 2009: entspricht in der aktuellen FIGO-Klassifikation den Stadien FIGO IIIA1 und IIIB-IV</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Systemische Primärtherapie</a:t>
            </a:r>
          </a:p>
          <a:p>
            <a:r>
              <a:rPr sz="1400"/>
              <a:t>Kapitel 9.3: Einsatz von HIPEC</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8.8</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Bisher liegen keine überzeugenden Daten vor, die den Einsatz von HIPEC bei Patientinnen mit Ovarialkarzinom rechtfertigen.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[van Driel, W. J. 2018]</a:t>
                      </a:r>
                      <a:r>
                        <a:rPr sz="1000"/>
                        <a:t>, </a:t>
                      </a:r>
                      <a:r>
                        <a:rPr sz="1000">
                          <a:solidFill>
                            <a:srgbClr val="F7BF66"/>
                          </a:solidFill>
                          <a:hlinkClick r:id="rId3"/>
                        </a:rPr>
                        <a:t>[Aronson, SL 2023]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032-035OL-6.1-8.8-2024G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Systemische Primärtherapie</a:t>
            </a:r>
          </a:p>
          <a:p>
            <a:r>
              <a:rPr sz="1400"/>
              <a:t>Kapitel 9.4: Dosisdichte und Dosisintensität</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8.9</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Veränderungen von Dosisdichte oder Intensität sollten nicht außerhalb von klinischen Studien zur Anwendung kommen.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[The Australian Cancer Network and National Breast Cancer Centre 2004]</a:t>
                      </a:r>
                      <a:r>
                        <a:rPr sz="1000"/>
                        <a:t>, </a:t>
                      </a:r>
                      <a:r>
                        <a:rPr sz="1000">
                          <a:solidFill>
                            <a:srgbClr val="F7BF66"/>
                          </a:solidFill>
                          <a:hlinkClick r:id="rId3"/>
                        </a:rPr>
                        <a:t>[McGuire, W. P., 3rd 2000]</a:t>
                      </a:r>
                      <a:r>
                        <a:rPr sz="1000"/>
                        <a:t>, </a:t>
                      </a:r>
                      <a:r>
                        <a:rPr sz="1000">
                          <a:solidFill>
                            <a:srgbClr val="F7BF66"/>
                          </a:solidFill>
                          <a:hlinkClick r:id="rId4"/>
                        </a:rPr>
                        <a:t>[Mobus, V. 2007]</a:t>
                      </a:r>
                      <a:r>
                        <a:rPr sz="1000"/>
                        <a:t>, </a:t>
                      </a:r>
                      <a:r>
                        <a:rPr sz="1000">
                          <a:solidFill>
                            <a:srgbClr val="F7BF66"/>
                          </a:solidFill>
                          <a:hlinkClick r:id="rId5"/>
                        </a:rPr>
                        <a:t>[Katsumata, N. 2009]</a:t>
                      </a:r>
                      <a:r>
                        <a:rPr sz="1000"/>
                        <a:t>, </a:t>
                      </a:r>
                      <a:r>
                        <a:rPr sz="1000">
                          <a:solidFill>
                            <a:srgbClr val="F7BF66"/>
                          </a:solidFill>
                          <a:hlinkClick r:id="rId6"/>
                        </a:rPr>
                        <a:t>[Hoskins, P. 2010]</a:t>
                      </a:r>
                      <a:r>
                        <a:rPr sz="1000"/>
                        <a:t>, </a:t>
                      </a:r>
                      <a:r>
                        <a:rPr sz="1000">
                          <a:solidFill>
                            <a:srgbClr val="F7BF66"/>
                          </a:solidFill>
                          <a:hlinkClick r:id="rId7"/>
                        </a:rPr>
                        <a:t>[Jaaback, K. 2006]</a:t>
                      </a:r>
                      <a:r>
                        <a:rPr sz="1000"/>
                        <a:t>, </a:t>
                      </a:r>
                      <a:r>
                        <a:rPr sz="1000">
                          <a:solidFill>
                            <a:srgbClr val="F7BF66"/>
                          </a:solidFill>
                          <a:hlinkClick r:id="rId8"/>
                        </a:rPr>
                        <a:t>[Buyse, M. 2003]</a:t>
                      </a:r>
                      <a:r>
                        <a:rPr sz="1000"/>
                        <a:t>, </a:t>
                      </a:r>
                      <a:r>
                        <a:rPr sz="1000">
                          <a:solidFill>
                            <a:srgbClr val="F7BF66"/>
                          </a:solidFill>
                          <a:hlinkClick r:id="rId9"/>
                        </a:rPr>
                        <a:t>[Aravantinos, G. 2005]</a:t>
                      </a:r>
                      <a:r>
                        <a:rPr sz="1000"/>
                        <a:t>, </a:t>
                      </a:r>
                      <a:r>
                        <a:rPr sz="1000">
                          <a:solidFill>
                            <a:srgbClr val="F7BF66"/>
                          </a:solidFill>
                          <a:hlinkClick r:id="rId10"/>
                        </a:rPr>
                        <a:t>[Dizon, D. S. 2006]</a:t>
                      </a:r>
                      <a:r>
                        <a:rPr sz="1000"/>
                        <a:t>, </a:t>
                      </a:r>
                      <a:r>
                        <a:rPr sz="1000">
                          <a:solidFill>
                            <a:srgbClr val="F7BF66"/>
                          </a:solidFill>
                          <a:hlinkClick r:id="rId11"/>
                        </a:rPr>
                        <a:t>[Armstrong, D. K. 2006]</a:t>
                      </a:r>
                      <a:r>
                        <a:rPr sz="1000"/>
                        <a:t>, </a:t>
                      </a:r>
                      <a:r>
                        <a:rPr sz="1000">
                          <a:solidFill>
                            <a:srgbClr val="F7BF66"/>
                          </a:solidFill>
                          <a:hlinkClick r:id="rId12"/>
                        </a:rPr>
                        <a:t>[Grenman, S. 2006]</a:t>
                      </a:r>
                      <a:r>
                        <a:rPr sz="1000"/>
                        <a:t>, </a:t>
                      </a:r>
                      <a:r>
                        <a:rPr sz="1000">
                          <a:solidFill>
                            <a:srgbClr val="F7BF66"/>
                          </a:solidFill>
                          <a:hlinkClick r:id="rId13"/>
                        </a:rPr>
                        <a:t>[Spriggs, D. R. 2007]</a:t>
                      </a:r>
                      <a:r>
                        <a:rPr sz="1000"/>
                        <a:t>, </a:t>
                      </a:r>
                      <a:r>
                        <a:rPr sz="1000">
                          <a:solidFill>
                            <a:srgbClr val="F7BF66"/>
                          </a:solidFill>
                          <a:hlinkClick r:id="rId14"/>
                        </a:rPr>
                        <a:t>[Lhomme, C. 2008]</a:t>
                      </a:r>
                      <a:r>
                        <a:rPr sz="1000"/>
                        <a:t>, </a:t>
                      </a:r>
                      <a:r>
                        <a:rPr sz="1000">
                          <a:solidFill>
                            <a:srgbClr val="F7BF66"/>
                          </a:solidFill>
                          <a:hlinkClick r:id="rId15"/>
                        </a:rPr>
                        <a:t>[Safra, T. 2009]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032-035OL-6.1-8.9-2024G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6" action="ppaction://hlinksldjump"/>
              </a:rPr>
              <a:t>Inhaltsverzeichnis</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Systemische Primärtherapie</a:t>
            </a:r>
          </a:p>
          <a:p>
            <a:r>
              <a:rPr sz="1400"/>
              <a:t>Kapitel 9.5: Erhaltungs-/Konsolidierungstherapien mit Chemo/Strahlentherapien</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8.10</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r>
                        <a:rPr sz="1000" b="0" i="0" u="none">
                          <a:latin typeface="Lucida Sans"/>
                        </a:rPr>
                        <a:t>Erhaltungs-/Konsolidierungstherapien mit Chemo- und oder Strahlentherapien nach Abschluss der Primärtherapie sollen nicht durchgeführt werden*.</a:t>
                      </a:r>
                    </a:p>
                    <a:p>
                      <a:pPr>
                        <a:defRPr sz="1000">
                          <a:solidFill>
                            <a:srgbClr val="000000"/>
                          </a:solidFill>
                          <a:latin typeface="Lucida Sans"/>
                        </a:defRPr>
                      </a:pPr>
                      <a:r>
                        <a:rPr sz="1000" b="0" i="0" u="none">
                          <a:latin typeface="Lucida Sans"/>
                        </a:rPr>
                        <a:t>*Für die Wirksamkeit einer Konsolidierungs- oder Erhaltungstherapie im Hinblick auf PFS liegen nur Daten für Antiangiogenetische Therapien / PARP-Inhibitoren vor (siehe 8.6. und 8.7.)</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[Burger, R. A. 2011]</a:t>
                      </a:r>
                      <a:r>
                        <a:rPr sz="1000"/>
                        <a:t>, </a:t>
                      </a:r>
                      <a:r>
                        <a:rPr sz="1000">
                          <a:solidFill>
                            <a:srgbClr val="F7BF66"/>
                          </a:solidFill>
                          <a:hlinkClick r:id="rId3"/>
                        </a:rPr>
                        <a:t>[Perren, T. J. 2011]</a:t>
                      </a:r>
                      <a:r>
                        <a:rPr sz="1000"/>
                        <a:t>, </a:t>
                      </a:r>
                      <a:r>
                        <a:rPr sz="1000">
                          <a:solidFill>
                            <a:srgbClr val="F7BF66"/>
                          </a:solidFill>
                          <a:hlinkClick r:id="rId4"/>
                        </a:rPr>
                        <a:t>[Lambert, H. E. 1997]</a:t>
                      </a:r>
                      <a:r>
                        <a:rPr sz="1000"/>
                        <a:t>, </a:t>
                      </a:r>
                      <a:r>
                        <a:rPr sz="1000">
                          <a:solidFill>
                            <a:srgbClr val="F7BF66"/>
                          </a:solidFill>
                          <a:hlinkClick r:id="rId5" action="ppaction://hlinksldjump"/>
                        </a:rPr>
                        <a:t>[Sorbe, B. 1996]</a:t>
                      </a:r>
                      <a:r>
                        <a:rPr sz="1000"/>
                        <a:t>, </a:t>
                      </a:r>
                      <a:r>
                        <a:rPr sz="1000">
                          <a:solidFill>
                            <a:srgbClr val="F7BF66"/>
                          </a:solidFill>
                          <a:hlinkClick r:id="rId6"/>
                        </a:rPr>
                        <a:t>[Mei, L. 2010]</a:t>
                      </a:r>
                      <a:r>
                        <a:rPr sz="1000"/>
                        <a:t>, </a:t>
                      </a:r>
                      <a:r>
                        <a:rPr sz="1000">
                          <a:solidFill>
                            <a:srgbClr val="F7BF66"/>
                          </a:solidFill>
                          <a:hlinkClick r:id="rId7"/>
                        </a:rPr>
                        <a:t>[Berek, J. 2009]</a:t>
                      </a:r>
                      <a:r>
                        <a:rPr sz="1000"/>
                        <a:t>, </a:t>
                      </a:r>
                      <a:r>
                        <a:rPr sz="1000">
                          <a:solidFill>
                            <a:srgbClr val="F7BF66"/>
                          </a:solidFill>
                          <a:hlinkClick r:id="rId8"/>
                        </a:rPr>
                        <a:t>[Pecorelli, S. 2009]</a:t>
                      </a:r>
                      <a:r>
                        <a:rPr sz="1000"/>
                        <a:t>, </a:t>
                      </a:r>
                      <a:r>
                        <a:rPr sz="1000">
                          <a:solidFill>
                            <a:srgbClr val="F7BF66"/>
                          </a:solidFill>
                          <a:hlinkClick r:id="rId9"/>
                        </a:rPr>
                        <a:t>[Penson, R. T. 2010]</a:t>
                      </a:r>
                      <a:r>
                        <a:rPr sz="1000"/>
                        <a:t>, </a:t>
                      </a:r>
                      <a:r>
                        <a:rPr sz="1000">
                          <a:solidFill>
                            <a:srgbClr val="F7BF66"/>
                          </a:solidFill>
                          <a:hlinkClick r:id="rId10"/>
                        </a:rPr>
                        <a:t>[Pomel, C. 2010]</a:t>
                      </a:r>
                      <a:r>
                        <a:rPr sz="1000"/>
                        <a:t>, </a:t>
                      </a:r>
                      <a:r>
                        <a:rPr sz="1000">
                          <a:solidFill>
                            <a:srgbClr val="F7BF66"/>
                          </a:solidFill>
                          <a:hlinkClick r:id="rId11"/>
                        </a:rPr>
                        <a:t>[Hess, L. M. 2010]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032-035OL-6.1-8.10-2024G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2" action="ppaction://hlinksldjump"/>
              </a:rPr>
              <a:t>Inhaltsverzeichnis</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Systemische Primärtherapie</a:t>
            </a:r>
          </a:p>
          <a:p>
            <a:r>
              <a:rPr sz="1400"/>
              <a:t>Kapitel 9.6: Therapiemonitoring</a:t>
            </a:r>
          </a:p>
        </p:txBody>
      </p:sp>
      <p:graphicFrame>
        <p:nvGraphicFramePr>
          <p:cNvPr id="3" name="Table 2"/>
          <p:cNvGraphicFramePr>
            <a:graphicFrameLocks noGrp="1"/>
          </p:cNvGraphicFramePr>
          <p:nvPr/>
        </p:nvGraphicFramePr>
        <p:xfrm>
          <a:off x="360000" y="1890000"/>
          <a:ext cx="11520000" cy="108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8.11</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Zur Identifikation von Schwierigkeiten in der Behandlung kann die systematische Erfassung der Lebensqualität der Patientin hilfreich sein.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032-035OL-6.1-8.11-2024G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10: Rezidivtherapie</a:t>
            </a:r>
          </a:p>
          <a:p>
            <a:r>
              <a:rPr sz="1400"/>
              <a:t>Kapitel 10.1: Rezidivpopulationen</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9.1</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r>
                        <a:rPr sz="1000" b="1" i="0" u="none">
                          <a:latin typeface="Lucida Sans"/>
                        </a:rPr>
                        <a:t>Alte Kalendarische Einteilung der Rezidive</a:t>
                      </a:r>
                    </a:p>
                    <a:p>
                      <a:r>
                        <a:rPr sz="1000" b="0" i="0" u="none">
                          <a:latin typeface="Lucida Sans"/>
                        </a:rPr>
                        <a:t>Platinsensitives Ovarialkarzinom: Erkrankung spricht primär auf eine platinhaltige First-line-Chemotherapie an und zeigt ein Rezidiv frühestens 6 Monate nach Abschluss der platinhaltigen Chemotherapie. Darin enthalten ist die Subgruppe der partiell platinsensitiven Ovarialkarzinomrezidive. Hier spricht die Erkrankung auch primär auf eine platinhaltige First-line-Chemotherapie an, zeigt aber ein Rezidiv zwischen 6 und 12 Monate nach Abschluss der platinhaltigen Chemotherapie. </a:t>
                      </a:r>
                    </a:p>
                    <a:p>
                      <a:r>
                        <a:rPr sz="1000" b="0" i="0" u="none">
                          <a:latin typeface="Lucida Sans"/>
                        </a:rPr>
                        <a:t>Platinresistentes Ovarialkarzinom: Erkrankung zeigt ein Rezidiv innerhalb der ersten 6 Monate nach Abschluss der initialen platinhaltigen Chemotherapie. </a:t>
                      </a:r>
                    </a:p>
                    <a:p>
                      <a:pPr>
                        <a:defRPr sz="1000">
                          <a:solidFill>
                            <a:srgbClr val="000000"/>
                          </a:solidFill>
                          <a:latin typeface="Lucida Sans"/>
                        </a:defRPr>
                      </a:pPr>
                      <a:r>
                        <a:rPr sz="1000" b="0" i="0" u="none">
                          <a:latin typeface="Lucida Sans"/>
                        </a:rPr>
                        <a:t>Darin enthalten ist die Subgruppe mit platinrefraktärem Ovarialkarzinomrezidiv. Hierbei spricht die Erkrankung nicht auf eine platinhaltige Chemotherapie an oder ist innerhalb von 4 Wochen nach Ende der Therapie progredient.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[Scottish Intercollegiate Guidelines Network 2003]</a:t>
                      </a:r>
                      <a:r>
                        <a:rPr sz="1000"/>
                        <a:t>, </a:t>
                      </a:r>
                      <a:r>
                        <a:rPr sz="1000">
                          <a:solidFill>
                            <a:srgbClr val="F7BF66"/>
                          </a:solidFill>
                          <a:hlinkClick r:id="rId3"/>
                        </a:rPr>
                        <a:t>[NHS National Institute for Health and Clinical Excellence 2005]</a:t>
                      </a:r>
                      <a:r>
                        <a:rPr sz="1000"/>
                        <a:t>, </a:t>
                      </a:r>
                      <a:r>
                        <a:rPr sz="1000">
                          <a:solidFill>
                            <a:srgbClr val="F7BF66"/>
                          </a:solidFill>
                          <a:hlinkClick r:id="rId4"/>
                        </a:rPr>
                        <a:t>[Rustin, G. J. 2010]</a:t>
                      </a:r>
                      <a:r>
                        <a:rPr sz="1000"/>
                        <a:t>, </a:t>
                      </a:r>
                      <a:r>
                        <a:rPr sz="1000">
                          <a:solidFill>
                            <a:srgbClr val="F7BF66"/>
                          </a:solidFill>
                          <a:hlinkClick r:id="rId5"/>
                        </a:rPr>
                        <a:t>[Williams, C. 2010]</a:t>
                      </a:r>
                      <a:r>
                        <a:rPr sz="1000"/>
                        <a:t>, </a:t>
                      </a:r>
                      <a:r>
                        <a:rPr sz="1000">
                          <a:solidFill>
                            <a:srgbClr val="F7BF66"/>
                          </a:solidFill>
                          <a:hlinkClick r:id="rId6"/>
                        </a:rPr>
                        <a:t>[ten Bokkel Huinink, W. 1997]</a:t>
                      </a:r>
                      <a:r>
                        <a:rPr sz="1000"/>
                        <a:t>, </a:t>
                      </a:r>
                      <a:r>
                        <a:rPr sz="1000">
                          <a:solidFill>
                            <a:srgbClr val="F7BF66"/>
                          </a:solidFill>
                          <a:hlinkClick r:id="rId7"/>
                        </a:rPr>
                        <a:t>[Parmar, M. K. 2003]</a:t>
                      </a:r>
                      <a:r>
                        <a:rPr sz="1000"/>
                        <a:t>, </a:t>
                      </a:r>
                      <a:r>
                        <a:rPr sz="1000">
                          <a:solidFill>
                            <a:srgbClr val="F7BF66"/>
                          </a:solidFill>
                          <a:hlinkClick r:id="rId8"/>
                        </a:rPr>
                        <a:t>[Gordon, A. N. 2001]</a:t>
                      </a:r>
                      <a:r>
                        <a:rPr sz="1000"/>
                        <a:t>, </a:t>
                      </a:r>
                      <a:r>
                        <a:rPr sz="1000">
                          <a:solidFill>
                            <a:srgbClr val="F7BF66"/>
                          </a:solidFill>
                          <a:hlinkClick r:id="rId9"/>
                        </a:rPr>
                        <a:t>[Cantu, M. G. 2002]</a:t>
                      </a:r>
                      <a:r>
                        <a:rPr sz="1000"/>
                        <a:t>, </a:t>
                      </a:r>
                      <a:r>
                        <a:rPr sz="1000">
                          <a:solidFill>
                            <a:srgbClr val="F7BF66"/>
                          </a:solidFill>
                          <a:hlinkClick r:id="rId10"/>
                        </a:rPr>
                        <a:t>[Blackledge, G. 1989]</a:t>
                      </a:r>
                      <a:r>
                        <a:rPr sz="1000"/>
                        <a:t>, </a:t>
                      </a:r>
                      <a:r>
                        <a:rPr sz="1000">
                          <a:solidFill>
                            <a:srgbClr val="F7BF66"/>
                          </a:solidFill>
                          <a:hlinkClick r:id="rId11"/>
                        </a:rPr>
                        <a:t>[Eisenhauer, E. A. 2009]</a:t>
                      </a:r>
                      <a:r>
                        <a:rPr sz="1000"/>
                        <a:t>, </a:t>
                      </a:r>
                      <a:r>
                        <a:rPr sz="1000">
                          <a:solidFill>
                            <a:srgbClr val="F7BF66"/>
                          </a:solidFill>
                          <a:hlinkClick r:id="rId12"/>
                        </a:rPr>
                        <a:t>[Rustin, G. J. 2011]</a:t>
                      </a:r>
                      <a:r>
                        <a:rPr sz="1000"/>
                        <a:t>, </a:t>
                      </a:r>
                      <a:r>
                        <a:rPr sz="1000">
                          <a:solidFill>
                            <a:srgbClr val="F7BF66"/>
                          </a:solidFill>
                          <a:hlinkClick r:id="rId13"/>
                        </a:rPr>
                        <a:t>[Friedlander, M. 2011]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032-035OL-6.1-9.1-2024G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4" action="ppaction://hlinksldjump"/>
              </a:rPr>
              <a:t>Inhaltsverzeichnis</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10: Rezidivtherapie</a:t>
            </a:r>
          </a:p>
          <a:p>
            <a:r>
              <a:rPr sz="1400"/>
              <a:t>Kapitel 10.2: Systemische Rezidivtherapie</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9.2</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Kombinationschemotherapie bietet keinen Vorteil gegenüber einer Monotherapie.</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[NHS National Institute for Health and Clinical Excellence 2005]</a:t>
                      </a:r>
                      <a:r>
                        <a:rPr sz="1000"/>
                        <a:t>, </a:t>
                      </a:r>
                      <a:r>
                        <a:rPr sz="1000">
                          <a:solidFill>
                            <a:srgbClr val="F7BF66"/>
                          </a:solidFill>
                          <a:hlinkClick r:id="rId3"/>
                        </a:rPr>
                        <a:t>[Williams, C. 2010]</a:t>
                      </a:r>
                      <a:r>
                        <a:rPr sz="1000"/>
                        <a:t>, </a:t>
                      </a:r>
                      <a:r>
                        <a:rPr sz="1000">
                          <a:solidFill>
                            <a:srgbClr val="F7BF66"/>
                          </a:solidFill>
                          <a:hlinkClick r:id="rId4"/>
                        </a:rPr>
                        <a:t>[ten Bokkel Huinink, W. 1997]</a:t>
                      </a:r>
                      <a:r>
                        <a:rPr sz="1000"/>
                        <a:t>, </a:t>
                      </a:r>
                      <a:r>
                        <a:rPr sz="1000">
                          <a:solidFill>
                            <a:srgbClr val="F7BF66"/>
                          </a:solidFill>
                          <a:hlinkClick r:id="rId5"/>
                        </a:rPr>
                        <a:t>[Gordon, A. N. 2001]</a:t>
                      </a:r>
                      <a:r>
                        <a:rPr sz="1000"/>
                        <a:t>, </a:t>
                      </a:r>
                      <a:r>
                        <a:rPr sz="1000">
                          <a:solidFill>
                            <a:srgbClr val="F7BF66"/>
                          </a:solidFill>
                          <a:hlinkClick r:id="rId6"/>
                        </a:rPr>
                        <a:t>[Meier, W. 2009]</a:t>
                      </a:r>
                      <a:r>
                        <a:rPr sz="1000"/>
                        <a:t>, </a:t>
                      </a:r>
                      <a:r>
                        <a:rPr sz="1000">
                          <a:solidFill>
                            <a:srgbClr val="F7BF66"/>
                          </a:solidFill>
                          <a:hlinkClick r:id="rId4"/>
                        </a:rPr>
                        <a:t>[ten Bokkel Huinink, W. 1997]</a:t>
                      </a:r>
                      <a:r>
                        <a:rPr sz="1000"/>
                        <a:t>, </a:t>
                      </a:r>
                      <a:r>
                        <a:rPr sz="1000">
                          <a:solidFill>
                            <a:srgbClr val="F7BF66"/>
                          </a:solidFill>
                          <a:hlinkClick r:id="rId7"/>
                        </a:rPr>
                        <a:t>[ten Bokkel Huinink, W. 2004]</a:t>
                      </a:r>
                      <a:r>
                        <a:rPr sz="1000"/>
                        <a:t>, </a:t>
                      </a:r>
                      <a:r>
                        <a:rPr sz="1000">
                          <a:solidFill>
                            <a:srgbClr val="F7BF66"/>
                          </a:solidFill>
                          <a:hlinkClick r:id="rId8"/>
                        </a:rPr>
                        <a:t>[Vergote, I. 2009]</a:t>
                      </a:r>
                      <a:r>
                        <a:rPr sz="1000"/>
                        <a:t>, </a:t>
                      </a:r>
                      <a:r>
                        <a:rPr sz="1000">
                          <a:solidFill>
                            <a:srgbClr val="F7BF66"/>
                          </a:solidFill>
                          <a:hlinkClick r:id="rId9"/>
                        </a:rPr>
                        <a:t>[Ferrandina, G. 2008]</a:t>
                      </a:r>
                      <a:r>
                        <a:rPr sz="1000"/>
                        <a:t>, </a:t>
                      </a:r>
                      <a:r>
                        <a:rPr sz="1000">
                          <a:solidFill>
                            <a:srgbClr val="F7BF66"/>
                          </a:solidFill>
                          <a:hlinkClick r:id="rId10"/>
                        </a:rPr>
                        <a:t>[Mutch, D. G. 2007]</a:t>
                      </a:r>
                      <a:r>
                        <a:rPr sz="1000"/>
                        <a:t>, </a:t>
                      </a:r>
                      <a:r>
                        <a:rPr sz="1000">
                          <a:solidFill>
                            <a:srgbClr val="F7BF66"/>
                          </a:solidFill>
                          <a:hlinkClick r:id="rId11"/>
                        </a:rPr>
                        <a:t>[du Bois, A. 2002]</a:t>
                      </a:r>
                      <a:r>
                        <a:rPr sz="1000"/>
                        <a:t>, </a:t>
                      </a:r>
                      <a:r>
                        <a:rPr sz="1000">
                          <a:solidFill>
                            <a:srgbClr val="F7BF66"/>
                          </a:solidFill>
                          <a:hlinkClick r:id="rId12"/>
                        </a:rPr>
                        <a:t>[Sehouli, J. 2008]</a:t>
                      </a:r>
                      <a:r>
                        <a:rPr sz="1000"/>
                        <a:t>, </a:t>
                      </a:r>
                      <a:r>
                        <a:rPr sz="1000">
                          <a:solidFill>
                            <a:srgbClr val="F7BF66"/>
                          </a:solidFill>
                          <a:hlinkClick r:id="rId13"/>
                        </a:rPr>
                        <a:t>[Peng, L. H. 2008]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032-035OL-6.1-9.2-2024G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4" action="ppaction://hlinksldjump"/>
              </a:rPr>
              <a:t>Inhaltsverzeichnis</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10: Rezidivtherapie</a:t>
            </a:r>
          </a:p>
          <a:p>
            <a:r>
              <a:rPr sz="1400"/>
              <a:t>Kapitel 10.2: Systemische Rezidivtherapie</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9.3</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Endokrine Therapien sind einer Monochemotherapie unterlegen.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[NHS National Institute for Health and Clinical Excellence 2005]</a:t>
                      </a:r>
                      <a:r>
                        <a:rPr sz="1000"/>
                        <a:t>, </a:t>
                      </a:r>
                      <a:r>
                        <a:rPr sz="1000">
                          <a:solidFill>
                            <a:srgbClr val="F7BF66"/>
                          </a:solidFill>
                          <a:hlinkClick r:id="rId3"/>
                        </a:rPr>
                        <a:t>[Williams, C. 2010]</a:t>
                      </a:r>
                      <a:r>
                        <a:rPr sz="1000"/>
                        <a:t>, </a:t>
                      </a:r>
                      <a:r>
                        <a:rPr sz="1000">
                          <a:solidFill>
                            <a:srgbClr val="F7BF66"/>
                          </a:solidFill>
                          <a:hlinkClick r:id="rId4"/>
                        </a:rPr>
                        <a:t>[ten Bokkel Huinink, W. 1997]</a:t>
                      </a:r>
                      <a:r>
                        <a:rPr sz="1000"/>
                        <a:t>, </a:t>
                      </a:r>
                      <a:r>
                        <a:rPr sz="1000">
                          <a:solidFill>
                            <a:srgbClr val="F7BF66"/>
                          </a:solidFill>
                          <a:hlinkClick r:id="rId5"/>
                        </a:rPr>
                        <a:t>[Gordon, A. N. 2001]</a:t>
                      </a:r>
                      <a:r>
                        <a:rPr sz="1000"/>
                        <a:t>, </a:t>
                      </a:r>
                      <a:r>
                        <a:rPr sz="1000">
                          <a:solidFill>
                            <a:srgbClr val="F7BF66"/>
                          </a:solidFill>
                          <a:hlinkClick r:id="rId6"/>
                        </a:rPr>
                        <a:t>[Meier, W. 2009]</a:t>
                      </a:r>
                      <a:r>
                        <a:rPr sz="1000"/>
                        <a:t>, </a:t>
                      </a:r>
                      <a:r>
                        <a:rPr sz="1000">
                          <a:solidFill>
                            <a:srgbClr val="F7BF66"/>
                          </a:solidFill>
                          <a:hlinkClick r:id="rId4"/>
                        </a:rPr>
                        <a:t>[ten Bokkel Huinink, W. 1997]</a:t>
                      </a:r>
                      <a:r>
                        <a:rPr sz="1000"/>
                        <a:t>, </a:t>
                      </a:r>
                      <a:r>
                        <a:rPr sz="1000">
                          <a:solidFill>
                            <a:srgbClr val="F7BF66"/>
                          </a:solidFill>
                          <a:hlinkClick r:id="rId7"/>
                        </a:rPr>
                        <a:t>[ten Bokkel Huinink, W. 2004]</a:t>
                      </a:r>
                      <a:r>
                        <a:rPr sz="1000"/>
                        <a:t>, </a:t>
                      </a:r>
                      <a:r>
                        <a:rPr sz="1000">
                          <a:solidFill>
                            <a:srgbClr val="F7BF66"/>
                          </a:solidFill>
                          <a:hlinkClick r:id="rId8"/>
                        </a:rPr>
                        <a:t>[Vergote, I. 2009]</a:t>
                      </a:r>
                      <a:r>
                        <a:rPr sz="1000"/>
                        <a:t>, </a:t>
                      </a:r>
                      <a:r>
                        <a:rPr sz="1000">
                          <a:solidFill>
                            <a:srgbClr val="F7BF66"/>
                          </a:solidFill>
                          <a:hlinkClick r:id="rId9"/>
                        </a:rPr>
                        <a:t>[Ferrandina, G. 2008]</a:t>
                      </a:r>
                      <a:r>
                        <a:rPr sz="1000"/>
                        <a:t>, </a:t>
                      </a:r>
                      <a:r>
                        <a:rPr sz="1000">
                          <a:solidFill>
                            <a:srgbClr val="F7BF66"/>
                          </a:solidFill>
                          <a:hlinkClick r:id="rId10"/>
                        </a:rPr>
                        <a:t>[Mutch, D. G. 2007]</a:t>
                      </a:r>
                      <a:r>
                        <a:rPr sz="1000"/>
                        <a:t>, </a:t>
                      </a:r>
                      <a:r>
                        <a:rPr sz="1000">
                          <a:solidFill>
                            <a:srgbClr val="F7BF66"/>
                          </a:solidFill>
                          <a:hlinkClick r:id="rId11"/>
                        </a:rPr>
                        <a:t>[du Bois, A. 2002]</a:t>
                      </a:r>
                      <a:r>
                        <a:rPr sz="1000"/>
                        <a:t>, </a:t>
                      </a:r>
                      <a:r>
                        <a:rPr sz="1000">
                          <a:solidFill>
                            <a:srgbClr val="F7BF66"/>
                          </a:solidFill>
                          <a:hlinkClick r:id="rId12"/>
                        </a:rPr>
                        <a:t>[Sehouli, J. 2008]</a:t>
                      </a:r>
                      <a:r>
                        <a:rPr sz="1000"/>
                        <a:t>, </a:t>
                      </a:r>
                      <a:r>
                        <a:rPr sz="1000">
                          <a:solidFill>
                            <a:srgbClr val="F7BF66"/>
                          </a:solidFill>
                          <a:hlinkClick r:id="rId13"/>
                        </a:rPr>
                        <a:t>[Peng, L. H. 2008]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032-035OL-6.1-9.3-2024G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4" action="ppaction://hlinksldjump"/>
              </a:rPr>
              <a:t>Inhaltsverzeichnis</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10: Rezidivtherapie</a:t>
            </a:r>
          </a:p>
          <a:p>
            <a:r>
              <a:rPr sz="1400"/>
              <a:t>Kapitel 10.2: Systemische Rezidivtherapie</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9.4</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r>
                        <a:rPr sz="1000" b="0" i="0" u="none">
                          <a:latin typeface="Lucida Sans"/>
                        </a:rPr>
                        <a:t>Patientinnen mit platinresistentem und/oder -refraktärem Ovarialkarzinomrezidiv sollen, wenn eine Indikation zur Chemotherapie besteht, eine nicht platinhaltige Monotherapie erhalten. Folgende Zytostatika können in Betracht gezogen werden:</a:t>
                      </a:r>
                    </a:p>
                    <a:p>
                      <a:endParaRPr sz="1000" b="0" i="0" u="none">
                        <a:latin typeface="Lucida Sans"/>
                      </a:endParaRPr>
                    </a:p>
                    <a:p>
                      <a:r>
                        <a:rPr sz="1000" b="0" i="0" u="none">
                          <a:latin typeface="Lucida Sans"/>
                        </a:rPr>
                        <a:t>Gemcitabine</a:t>
                      </a:r>
                    </a:p>
                    <a:p>
                      <a:r>
                        <a:rPr sz="1000" b="0" i="0" u="none">
                          <a:latin typeface="Lucida Sans"/>
                        </a:rPr>
                        <a:t>Paclitaxel wöchentlich</a:t>
                      </a:r>
                    </a:p>
                    <a:p>
                      <a:r>
                        <a:rPr sz="1000" b="0" i="0" u="none">
                          <a:latin typeface="Lucida Sans"/>
                        </a:rPr>
                        <a:t>Pegyliertes liposomales Doxorubicin</a:t>
                      </a:r>
                    </a:p>
                    <a:p>
                      <a:r>
                        <a:rPr sz="1000" b="0" i="0" u="none">
                          <a:latin typeface="Lucida Sans"/>
                        </a:rPr>
                        <a:t>Topotecan</a:t>
                      </a:r>
                    </a:p>
                    <a:p>
                      <a:pPr>
                        <a:defRPr sz="1000">
                          <a:solidFill>
                            <a:srgbClr val="000000"/>
                          </a:solidFill>
                          <a:latin typeface="Lucida Sans"/>
                        </a:defRPr>
                      </a:pPr>
                      <a:endParaRPr sz="1000" b="0" i="0" u="none">
                        <a:latin typeface="Lucida Sans"/>
                      </a:endParaRP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[NHS National Institute for Health and Clinical Excellence 2005]</a:t>
                      </a:r>
                      <a:r>
                        <a:rPr sz="1000"/>
                        <a:t>, </a:t>
                      </a:r>
                      <a:r>
                        <a:rPr sz="1000">
                          <a:solidFill>
                            <a:srgbClr val="F7BF66"/>
                          </a:solidFill>
                          <a:hlinkClick r:id="rId3"/>
                        </a:rPr>
                        <a:t>[Williams, C. 2010]</a:t>
                      </a:r>
                      <a:r>
                        <a:rPr sz="1000"/>
                        <a:t>, </a:t>
                      </a:r>
                      <a:r>
                        <a:rPr sz="1000">
                          <a:solidFill>
                            <a:srgbClr val="F7BF66"/>
                          </a:solidFill>
                          <a:hlinkClick r:id="rId4"/>
                        </a:rPr>
                        <a:t>[ten Bokkel Huinink, W. 1997]</a:t>
                      </a:r>
                      <a:r>
                        <a:rPr sz="1000"/>
                        <a:t>, </a:t>
                      </a:r>
                      <a:r>
                        <a:rPr sz="1000">
                          <a:solidFill>
                            <a:srgbClr val="F7BF66"/>
                          </a:solidFill>
                          <a:hlinkClick r:id="rId5"/>
                        </a:rPr>
                        <a:t>[Gordon, A. N. 2001]</a:t>
                      </a:r>
                      <a:r>
                        <a:rPr sz="1000"/>
                        <a:t>, </a:t>
                      </a:r>
                      <a:r>
                        <a:rPr sz="1000">
                          <a:solidFill>
                            <a:srgbClr val="F7BF66"/>
                          </a:solidFill>
                          <a:hlinkClick r:id="rId6"/>
                        </a:rPr>
                        <a:t>[Meier, W. 2009]</a:t>
                      </a:r>
                      <a:r>
                        <a:rPr sz="1000"/>
                        <a:t>, </a:t>
                      </a:r>
                      <a:r>
                        <a:rPr sz="1000">
                          <a:solidFill>
                            <a:srgbClr val="F7BF66"/>
                          </a:solidFill>
                          <a:hlinkClick r:id="rId4"/>
                        </a:rPr>
                        <a:t>[ten Bokkel Huinink, W. 1997]</a:t>
                      </a:r>
                      <a:r>
                        <a:rPr sz="1000"/>
                        <a:t>, </a:t>
                      </a:r>
                      <a:r>
                        <a:rPr sz="1000">
                          <a:solidFill>
                            <a:srgbClr val="F7BF66"/>
                          </a:solidFill>
                          <a:hlinkClick r:id="rId7"/>
                        </a:rPr>
                        <a:t>[ten Bokkel Huinink, W. 2004]</a:t>
                      </a:r>
                      <a:r>
                        <a:rPr sz="1000"/>
                        <a:t>, </a:t>
                      </a:r>
                      <a:r>
                        <a:rPr sz="1000">
                          <a:solidFill>
                            <a:srgbClr val="F7BF66"/>
                          </a:solidFill>
                          <a:hlinkClick r:id="rId8"/>
                        </a:rPr>
                        <a:t>[Vergote, I. 2009]</a:t>
                      </a:r>
                      <a:r>
                        <a:rPr sz="1000"/>
                        <a:t>, </a:t>
                      </a:r>
                      <a:r>
                        <a:rPr sz="1000">
                          <a:solidFill>
                            <a:srgbClr val="F7BF66"/>
                          </a:solidFill>
                          <a:hlinkClick r:id="rId9"/>
                        </a:rPr>
                        <a:t>[Ferrandina, G. 2008]</a:t>
                      </a:r>
                      <a:r>
                        <a:rPr sz="1000"/>
                        <a:t>, </a:t>
                      </a:r>
                      <a:r>
                        <a:rPr sz="1000">
                          <a:solidFill>
                            <a:srgbClr val="F7BF66"/>
                          </a:solidFill>
                          <a:hlinkClick r:id="rId10"/>
                        </a:rPr>
                        <a:t>[Mutch, D. G. 2007]</a:t>
                      </a:r>
                      <a:r>
                        <a:rPr sz="1000"/>
                        <a:t>, </a:t>
                      </a:r>
                      <a:r>
                        <a:rPr sz="1000">
                          <a:solidFill>
                            <a:srgbClr val="F7BF66"/>
                          </a:solidFill>
                          <a:hlinkClick r:id="rId11"/>
                        </a:rPr>
                        <a:t>[du Bois, A. 2002]</a:t>
                      </a:r>
                      <a:r>
                        <a:rPr sz="1000"/>
                        <a:t>, </a:t>
                      </a:r>
                      <a:r>
                        <a:rPr sz="1000">
                          <a:solidFill>
                            <a:srgbClr val="F7BF66"/>
                          </a:solidFill>
                          <a:hlinkClick r:id="rId12"/>
                        </a:rPr>
                        <a:t>[Sehouli, J. 2008]</a:t>
                      </a:r>
                      <a:r>
                        <a:rPr sz="1000"/>
                        <a:t>, </a:t>
                      </a:r>
                      <a:r>
                        <a:rPr sz="1000">
                          <a:solidFill>
                            <a:srgbClr val="F7BF66"/>
                          </a:solidFill>
                          <a:hlinkClick r:id="rId13"/>
                        </a:rPr>
                        <a:t>[Peng, L. H. 2008]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032-035OL-6.1-9.4-2024G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4" action="ppaction://hlinksldjump"/>
              </a:rPr>
              <a:t>Inhaltsverzeichnis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208323-E170-5680-7E60-C26319B83810}"/>
              </a:ext>
            </a:extLst>
          </p:cNvPr>
          <p:cNvSpPr>
            <a:spLocks noGrp="1"/>
          </p:cNvSpPr>
          <p:nvPr>
            <p:ph type="title"/>
          </p:nvPr>
        </p:nvSpPr>
        <p:spPr/>
        <p:txBody>
          <a:bodyPr/>
          <a:lstStyle/>
          <a:p>
            <a:r>
              <a:rPr lang="de-DE" dirty="0">
                <a:latin typeface="Lucida Sans" pitchFamily="34" charset="0"/>
                <a:ea typeface="ＭＳ Ｐゴシック" charset="-128"/>
              </a:rPr>
              <a:t>Methodik</a:t>
            </a:r>
            <a:endParaRPr lang="de-DE" dirty="0"/>
          </a:p>
        </p:txBody>
      </p:sp>
      <p:sp>
        <p:nvSpPr>
          <p:cNvPr id="4" name="Rechteck 1">
            <a:extLst>
              <a:ext uri="{FF2B5EF4-FFF2-40B4-BE49-F238E27FC236}">
                <a16:creationId xmlns:a16="http://schemas.microsoft.com/office/drawing/2014/main" id="{9116B08B-D359-B863-C594-8A524A66B5C0}"/>
              </a:ext>
            </a:extLst>
          </p:cNvPr>
          <p:cNvSpPr>
            <a:spLocks noChangeArrowheads="1"/>
          </p:cNvSpPr>
          <p:nvPr/>
        </p:nvSpPr>
        <p:spPr bwMode="auto">
          <a:xfrm>
            <a:off x="392990" y="3497057"/>
            <a:ext cx="40895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Lucida Sans Unicode" pitchFamily="34" charset="0"/>
                <a:ea typeface="ＭＳ Ｐゴシック" pitchFamily="34" charset="-128"/>
              </a:defRPr>
            </a:lvl1pPr>
            <a:lvl2pPr marL="742950" indent="-285750" eaLnBrk="0" hangingPunct="0">
              <a:spcBef>
                <a:spcPct val="20000"/>
              </a:spcBef>
              <a:buFont typeface="Arial" charset="0"/>
              <a:buChar char="•"/>
              <a:defRPr sz="2000">
                <a:solidFill>
                  <a:schemeClr val="tx1"/>
                </a:solidFill>
                <a:latin typeface="Lucida Sans Unicode" pitchFamily="34" charset="0"/>
                <a:ea typeface="ＭＳ Ｐゴシック" pitchFamily="34" charset="-128"/>
              </a:defRPr>
            </a:lvl2pPr>
            <a:lvl3pPr marL="1143000" indent="-228600" eaLnBrk="0" hangingPunct="0">
              <a:spcBef>
                <a:spcPct val="20000"/>
              </a:spcBef>
              <a:buFont typeface="Arial" charset="0"/>
              <a:buChar char="•"/>
              <a:defRPr sz="1600">
                <a:solidFill>
                  <a:schemeClr val="tx1"/>
                </a:solidFill>
                <a:latin typeface="Lucida Sans Unicode" pitchFamily="34" charset="0"/>
                <a:ea typeface="ＭＳ Ｐゴシック" pitchFamily="34" charset="-128"/>
              </a:defRPr>
            </a:lvl3pPr>
            <a:lvl4pPr marL="1600200" indent="-228600" eaLnBrk="0" hangingPunct="0">
              <a:spcBef>
                <a:spcPct val="20000"/>
              </a:spcBef>
              <a:buFont typeface="Arial" charset="0"/>
              <a:buChar char="•"/>
              <a:defRPr sz="1200">
                <a:solidFill>
                  <a:schemeClr val="tx1"/>
                </a:solidFill>
                <a:latin typeface="Lucida Sans Unicode" pitchFamily="34" charset="0"/>
                <a:ea typeface="ＭＳ Ｐゴシック" pitchFamily="34" charset="-128"/>
              </a:defRPr>
            </a:lvl4pPr>
            <a:lvl5pPr marL="2057400" indent="-228600" eaLnBrk="0" hangingPunct="0">
              <a:spcBef>
                <a:spcPct val="20000"/>
              </a:spcBef>
              <a:buFont typeface="Arial" charset="0"/>
              <a:buChar char="•"/>
              <a:defRPr sz="1000">
                <a:solidFill>
                  <a:schemeClr val="tx1"/>
                </a:solidFill>
                <a:latin typeface="Lucida Sans Unicode"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1000">
                <a:solidFill>
                  <a:schemeClr val="tx1"/>
                </a:solidFill>
                <a:latin typeface="Lucida Sans Unicode"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1000">
                <a:solidFill>
                  <a:schemeClr val="tx1"/>
                </a:solidFill>
                <a:latin typeface="Lucida Sans Unicode"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1000">
                <a:solidFill>
                  <a:schemeClr val="tx1"/>
                </a:solidFill>
                <a:latin typeface="Lucida Sans Unicode"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1000">
                <a:solidFill>
                  <a:schemeClr val="tx1"/>
                </a:solidFill>
                <a:latin typeface="Lucida Sans Unicode" pitchFamily="34" charset="0"/>
                <a:ea typeface="ＭＳ Ｐゴシック" pitchFamily="34" charset="-128"/>
              </a:defRPr>
            </a:lvl9pPr>
          </a:lstStyle>
          <a:p>
            <a:pPr eaLnBrk="1" hangingPunct="1">
              <a:spcBef>
                <a:spcPct val="0"/>
              </a:spcBef>
              <a:buFontTx/>
              <a:buNone/>
            </a:pPr>
            <a:r>
              <a:rPr lang="de-DE" altLang="de-DE" sz="1800">
                <a:latin typeface="Lucida Sans" pitchFamily="34" charset="0"/>
              </a:rPr>
              <a:t>Klassifikation der Konsensusstärke</a:t>
            </a:r>
          </a:p>
        </p:txBody>
      </p:sp>
      <p:sp>
        <p:nvSpPr>
          <p:cNvPr id="5" name="Textfeld 4">
            <a:extLst>
              <a:ext uri="{FF2B5EF4-FFF2-40B4-BE49-F238E27FC236}">
                <a16:creationId xmlns:a16="http://schemas.microsoft.com/office/drawing/2014/main" id="{CA28FD66-F4A9-B2CC-A3A1-D17C5BF2F917}"/>
              </a:ext>
            </a:extLst>
          </p:cNvPr>
          <p:cNvSpPr txBox="1">
            <a:spLocks noChangeArrowheads="1"/>
          </p:cNvSpPr>
          <p:nvPr/>
        </p:nvSpPr>
        <p:spPr bwMode="auto">
          <a:xfrm>
            <a:off x="337458" y="1643856"/>
            <a:ext cx="8159750" cy="369887"/>
          </a:xfrm>
          <a:prstGeom prst="rect">
            <a:avLst/>
          </a:prstGeom>
          <a:noFill/>
          <a:ln w="9525">
            <a:noFill/>
            <a:miter lim="800000"/>
            <a:headEnd/>
            <a:tailEnd/>
          </a:ln>
        </p:spPr>
        <p:txBody>
          <a:bodyPr>
            <a:spAutoFit/>
          </a:bodyPr>
          <a:lstStyle/>
          <a:p>
            <a:pPr>
              <a:defRPr/>
            </a:pPr>
            <a:r>
              <a:rPr lang="de-DE" dirty="0">
                <a:latin typeface="Lucida Sans" pitchFamily="34" charset="0"/>
              </a:rPr>
              <a:t>Formale Konsentierung der Empfehlungen inkl. Empfehlungsstärke  </a:t>
            </a:r>
          </a:p>
        </p:txBody>
      </p:sp>
      <p:pic>
        <p:nvPicPr>
          <p:cNvPr id="6" name="Picture 13">
            <a:extLst>
              <a:ext uri="{FF2B5EF4-FFF2-40B4-BE49-F238E27FC236}">
                <a16:creationId xmlns:a16="http://schemas.microsoft.com/office/drawing/2014/main" id="{032EF855-9F40-6B35-17CF-4C4A4E842F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702" y="2013743"/>
            <a:ext cx="6441460" cy="172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Grafik 9">
            <a:extLst>
              <a:ext uri="{FF2B5EF4-FFF2-40B4-BE49-F238E27FC236}">
                <a16:creationId xmlns:a16="http://schemas.microsoft.com/office/drawing/2014/main" id="{59A436E1-2979-025C-346F-C6C59E9ABC5A}"/>
              </a:ext>
            </a:extLst>
          </p:cNvPr>
          <p:cNvPicPr>
            <a:picLocks noChangeAspect="1"/>
          </p:cNvPicPr>
          <p:nvPr/>
        </p:nvPicPr>
        <p:blipFill>
          <a:blip r:embed="rId3"/>
          <a:stretch>
            <a:fillRect/>
          </a:stretch>
        </p:blipFill>
        <p:spPr>
          <a:xfrm>
            <a:off x="392990" y="3835364"/>
            <a:ext cx="6063050" cy="1963337"/>
          </a:xfrm>
          <a:prstGeom prst="rect">
            <a:avLst/>
          </a:prstGeom>
        </p:spPr>
      </p:pic>
      <p:sp>
        <p:nvSpPr>
          <p:cNvPr id="11" name="TextBox 10"/>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12" name="TextBox 11"/>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extLst>
      <p:ext uri="{BB962C8B-B14F-4D97-AF65-F5344CB8AC3E}">
        <p14:creationId xmlns:p14="http://schemas.microsoft.com/office/powerpoint/2010/main" val="267022040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10: Rezidivtherapie</a:t>
            </a:r>
          </a:p>
          <a:p>
            <a:r>
              <a:rPr sz="1400"/>
              <a:t>Kapitel 10.2: Systemische Rezidivtherapie</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9.5</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Bevacizumab kann in Kombination mit Paclitaxel, Topotecan oder pegyliertem liposomalen Doxorubicin zur Behandlung von Patientinnen mit platinresistentem Rezidiv angewendet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[Pujade-Lauraine, E. 2014]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032-035OL-6.1-9.5-2024G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10: Rezidivtherapie</a:t>
            </a:r>
          </a:p>
          <a:p>
            <a:r>
              <a:rPr sz="1400"/>
              <a:t>Kapitel 10.2: Systemische Rezidivtherapie</a:t>
            </a:r>
          </a:p>
        </p:txBody>
      </p:sp>
      <p:graphicFrame>
        <p:nvGraphicFramePr>
          <p:cNvPr id="3" name="Table 2"/>
          <p:cNvGraphicFramePr>
            <a:graphicFrameLocks noGrp="1"/>
          </p:cNvGraphicFramePr>
          <p:nvPr/>
        </p:nvGraphicFramePr>
        <p:xfrm>
          <a:off x="360000" y="1890000"/>
          <a:ext cx="11520000" cy="2396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9.6</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rPr dirty="0"/>
                        <a:t>neu 2025</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r>
                        <a:rPr sz="1000" b="0" i="0" u="none">
                          <a:latin typeface="Lucida Sans"/>
                        </a:rPr>
                        <a:t>Patientinnen mit einem Platin-resistenten Rezidiv1 eines Folat-Rezeptor-alpha2 positivem, high-grade serösen Ovarial-, Tuben oder primärem Peritonealkarzinom sollten eine Monotherapie mit Mirvetuximab-Soravtansin erhalten.</a:t>
                      </a:r>
                    </a:p>
                    <a:p>
                      <a:pPr>
                        <a:defRPr sz="1000">
                          <a:solidFill>
                            <a:srgbClr val="000000"/>
                          </a:solidFill>
                          <a:latin typeface="Lucida Sans"/>
                        </a:defRPr>
                      </a:pPr>
                      <a:r>
                        <a:rPr sz="1000" b="0" i="0" u="none">
                          <a:latin typeface="Lucida Sans"/>
                        </a:rPr>
                        <a:t>1 1 bis 3 Vortherapie möglich2 Nachweis von ≥ 75 % der lebensfähigen Tumorzellen mit mäßiger (2+) und/oder starker (3+) Intensität der Membranfärbung durch Immunhistochemie (IHC) mit einem geeignetem Testverfahren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1000" b="0">
                          <a:latin typeface="Lucida Sans"/>
                        </a:rPr>
                        <a:t>⊕⊕⊕⊝ bis ⊕⊝⊝⊝</a:t>
                      </a:r>
                      <a:r>
                        <a:rPr sz="800" b="0">
                          <a:latin typeface="Lucida Sans"/>
                        </a:rPr>
                        <a:t> - &lt;p&gt;siehe &lt;a data-linktype="ressources" data-val="0f95237e4b674af4807e094cd4d37b1a" href="https://backend.leitlinien.krebsgesellschaft.de/leitlinien/diagnostik-therapie-und-nachsorge-maligner-ovarialtumoren/consulted/ressourcen/xv306u2dn1xy/@@download/file" target="_blank"&gt;Evidenzbericht&lt;/a&gt; oder zusammenfassend das &lt;a data-linktype="ressources" data-val="dbede646fdb14b8f9aafa53968f63b6c" href="https://backend.leitlinien.krebsgesellschaft.de/leitlinien/diagnostik-therapie-und-nachsorge-maligner-ovarialtumoren/consulted/ressourcen/nvdszckl2vjy/@@download/file" target="_blank"&gt;Evidenzkurzprofil&lt;/a&gt;&lt;/p&gt;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[Moore, KN 2023]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032-035OL-6.1-9.6-2025N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10: Rezidivtherapie</a:t>
            </a:r>
          </a:p>
          <a:p>
            <a:r>
              <a:rPr sz="1400"/>
              <a:t>Kapitel 10.2: Systemische Rezidivtherapie</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9.7</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Vor Einleiten einer Systemtherapie im ersten Rezidiv soll die Möglichkeit einer operativen vollständigen Rezidivresektion in einem Gynäko-Onkologischen Zentrum geprüft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032-035OL-6.1-9.7-2024N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10: Rezidivtherapie</a:t>
            </a:r>
          </a:p>
          <a:p>
            <a:r>
              <a:rPr sz="1400"/>
              <a:t>Kapitel 10.2: Systemische Rezidivtherapie</a:t>
            </a:r>
          </a:p>
        </p:txBody>
      </p:sp>
      <p:graphicFrame>
        <p:nvGraphicFramePr>
          <p:cNvPr id="3" name="Table 2"/>
          <p:cNvGraphicFramePr>
            <a:graphicFrameLocks noGrp="1"/>
          </p:cNvGraphicFramePr>
          <p:nvPr/>
        </p:nvGraphicFramePr>
        <p:xfrm>
          <a:off x="360000" y="1890000"/>
          <a:ext cx="11520000" cy="2036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9.8</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b="0" i="0" u="none">
                          <a:latin typeface="Lucida Sans"/>
                        </a:rPr>
                        <a:t>Patientinnen, bei denen eine Indikation für eine platinhaltige Rezidivtherapie besteht, sollen eine der folgenden Kombinationstherapien (± Bevacizumab) * erhalten:</a:t>
                      </a:r>
                    </a:p>
                    <a:p>
                      <a:endParaRPr sz="1000" b="0" i="0" u="none">
                        <a:latin typeface="Lucida Sans"/>
                      </a:endParaRPr>
                    </a:p>
                    <a:p>
                      <a:r>
                        <a:rPr sz="1000" b="0" i="0" u="none">
                          <a:latin typeface="Lucida Sans"/>
                        </a:rPr>
                        <a:t>Carboplatin/Gemcitabin</a:t>
                      </a:r>
                    </a:p>
                    <a:p>
                      <a:r>
                        <a:rPr sz="1000" b="0" i="0" u="none">
                          <a:latin typeface="Lucida Sans"/>
                        </a:rPr>
                        <a:t>Carboplatin/Paclitaxel</a:t>
                      </a:r>
                    </a:p>
                    <a:p>
                      <a:r>
                        <a:rPr sz="1000" b="0" i="0" u="none">
                          <a:latin typeface="Lucida Sans"/>
                        </a:rPr>
                        <a:t>Carboplatin/pegyliertes liposomales Doxorubicin**</a:t>
                      </a:r>
                    </a:p>
                    <a:p>
                      <a:endParaRPr sz="1000" b="0" i="0" u="none">
                        <a:latin typeface="Lucida Sans"/>
                      </a:endParaRPr>
                    </a:p>
                    <a:p>
                      <a:pPr>
                        <a:defRPr sz="1000">
                          <a:solidFill>
                            <a:srgbClr val="000000"/>
                          </a:solidFill>
                          <a:latin typeface="Lucida Sans"/>
                        </a:defRPr>
                      </a:pPr>
                      <a:r>
                        <a:rPr sz="1000" b="0" i="0" u="none">
                          <a:latin typeface="Lucida Sans"/>
                        </a:rPr>
                        <a:t>*bei Patientinnen mit erstem Rezidiv und ohne vorherige VEGF gerichtete Therapie*Off-Label in Kombination mit Bevacizumab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032-035OL-6.1-9.8-2024N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10: Rezidivtherapie</a:t>
            </a:r>
          </a:p>
          <a:p>
            <a:r>
              <a:rPr sz="1400"/>
              <a:t>Kapitel 10.2: Systemische Rezidivtherapie</a:t>
            </a:r>
          </a:p>
        </p:txBody>
      </p:sp>
      <p:graphicFrame>
        <p:nvGraphicFramePr>
          <p:cNvPr id="3" name="Table 2"/>
          <p:cNvGraphicFramePr>
            <a:graphicFrameLocks noGrp="1"/>
          </p:cNvGraphicFramePr>
          <p:nvPr/>
        </p:nvGraphicFramePr>
        <p:xfrm>
          <a:off x="360000" y="1890000"/>
          <a:ext cx="11520000" cy="20306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9.9</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Patientinnen mit Rezidiv sollte der Einsatz einer Erhaltungstherapie geprüft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[Ledermann, J. 2012]</a:t>
                      </a:r>
                      <a:r>
                        <a:rPr sz="1000"/>
                        <a:t>, </a:t>
                      </a:r>
                      <a:r>
                        <a:rPr sz="1000">
                          <a:solidFill>
                            <a:srgbClr val="F7BF66"/>
                          </a:solidFill>
                          <a:hlinkClick r:id="rId3"/>
                        </a:rPr>
                        <a:t>[Ledermann, J. 2014]</a:t>
                      </a:r>
                      <a:r>
                        <a:rPr sz="1000"/>
                        <a:t>, </a:t>
                      </a:r>
                      <a:r>
                        <a:rPr sz="1000">
                          <a:solidFill>
                            <a:srgbClr val="F7BF66"/>
                          </a:solidFill>
                          <a:hlinkClick r:id="rId4"/>
                        </a:rPr>
                        <a:t>[Ledermann, J. A. 2016]</a:t>
                      </a:r>
                      <a:r>
                        <a:rPr sz="1000"/>
                        <a:t>, </a:t>
                      </a:r>
                      <a:r>
                        <a:rPr sz="1000">
                          <a:solidFill>
                            <a:srgbClr val="F7BF66"/>
                          </a:solidFill>
                          <a:hlinkClick r:id="rId5"/>
                        </a:rPr>
                        <a:t>[Oza, A. M. 2015]</a:t>
                      </a:r>
                      <a:r>
                        <a:rPr sz="1000"/>
                        <a:t>, </a:t>
                      </a:r>
                      <a:r>
                        <a:rPr sz="1000">
                          <a:solidFill>
                            <a:srgbClr val="F7BF66"/>
                          </a:solidFill>
                          <a:hlinkClick r:id="rId6"/>
                        </a:rPr>
                        <a:t>[Swisher, E. M. 2017]</a:t>
                      </a:r>
                      <a:r>
                        <a:rPr sz="1000"/>
                        <a:t>, </a:t>
                      </a:r>
                      <a:r>
                        <a:rPr sz="1000">
                          <a:solidFill>
                            <a:srgbClr val="F7BF66"/>
                          </a:solidFill>
                          <a:hlinkClick r:id="rId7"/>
                        </a:rPr>
                        <a:t>[Mirza, M. R. 2016]</a:t>
                      </a:r>
                      <a:r>
                        <a:rPr sz="1000"/>
                        <a:t>, </a:t>
                      </a:r>
                      <a:r>
                        <a:rPr sz="1000">
                          <a:solidFill>
                            <a:srgbClr val="F7BF66"/>
                          </a:solidFill>
                          <a:hlinkClick r:id="rId8"/>
                        </a:rPr>
                        <a:t>[Pujade-Lauraine, E. 2017]</a:t>
                      </a:r>
                      <a:r>
                        <a:rPr sz="1000"/>
                        <a:t>, </a:t>
                      </a:r>
                      <a:r>
                        <a:rPr sz="1000">
                          <a:solidFill>
                            <a:srgbClr val="F7BF66"/>
                          </a:solidFill>
                          <a:hlinkClick r:id="rId9"/>
                        </a:rPr>
                        <a:t>[Coleman, R. L. 2017]</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032-035OL-6.1-9.9-2024N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0" action="ppaction://hlinksldjump"/>
              </a:rPr>
              <a:t>Inhaltsverzeichnis</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10: Rezidivtherapie</a:t>
            </a:r>
          </a:p>
          <a:p>
            <a:r>
              <a:rPr sz="1400"/>
              <a:t>Kapitel 10.2: Systemische Rezidivtherapie</a:t>
            </a:r>
          </a:p>
        </p:txBody>
      </p:sp>
      <p:graphicFrame>
        <p:nvGraphicFramePr>
          <p:cNvPr id="3" name="Table 2"/>
          <p:cNvGraphicFramePr>
            <a:graphicFrameLocks noGrp="1"/>
          </p:cNvGraphicFramePr>
          <p:nvPr/>
        </p:nvGraphicFramePr>
        <p:xfrm>
          <a:off x="360000" y="1890000"/>
          <a:ext cx="11520000" cy="23354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9.10</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r>
                        <a:rPr sz="1000" b="0" i="0" u="none">
                          <a:latin typeface="Lucida Sans"/>
                        </a:rPr>
                        <a:t> Als Erhaltungstherapie sollen folgende Substanzen eingesetzt werden:</a:t>
                      </a:r>
                    </a:p>
                    <a:p>
                      <a:endParaRPr sz="1000" b="0" i="0" u="none">
                        <a:latin typeface="Lucida Sans"/>
                      </a:endParaRPr>
                    </a:p>
                    <a:p>
                      <a:r>
                        <a:rPr sz="1000" b="0" i="0" u="none">
                          <a:latin typeface="Lucida Sans"/>
                        </a:rPr>
                        <a:t>Bevacizumab</a:t>
                      </a:r>
                    </a:p>
                    <a:p>
                      <a:r>
                        <a:rPr sz="1000" b="0" i="0" u="none">
                          <a:latin typeface="Lucida Sans"/>
                        </a:rPr>
                        <a:t>Niraparib, Olaparib, Rucaparib  </a:t>
                      </a:r>
                    </a:p>
                    <a:p>
                      <a:pPr>
                        <a:defRPr sz="1000">
                          <a:solidFill>
                            <a:srgbClr val="000000"/>
                          </a:solidFill>
                          <a:latin typeface="Lucida Sans"/>
                        </a:defRPr>
                      </a:pPr>
                      <a:endParaRPr sz="1000" b="0" i="0" u="none">
                        <a:latin typeface="Lucida Sans"/>
                      </a:endParaRP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[Ledermann, J. 2012]</a:t>
                      </a:r>
                      <a:r>
                        <a:rPr sz="1000"/>
                        <a:t>, </a:t>
                      </a:r>
                      <a:r>
                        <a:rPr sz="1000">
                          <a:solidFill>
                            <a:srgbClr val="F7BF66"/>
                          </a:solidFill>
                          <a:hlinkClick r:id="rId3"/>
                        </a:rPr>
                        <a:t>[Ledermann, J. 2014]</a:t>
                      </a:r>
                      <a:r>
                        <a:rPr sz="1000"/>
                        <a:t>, </a:t>
                      </a:r>
                      <a:r>
                        <a:rPr sz="1000">
                          <a:solidFill>
                            <a:srgbClr val="F7BF66"/>
                          </a:solidFill>
                          <a:hlinkClick r:id="rId4"/>
                        </a:rPr>
                        <a:t>[Ledermann, J. A. 2016]</a:t>
                      </a:r>
                      <a:r>
                        <a:rPr sz="1000"/>
                        <a:t>, </a:t>
                      </a:r>
                      <a:r>
                        <a:rPr sz="1000">
                          <a:solidFill>
                            <a:srgbClr val="F7BF66"/>
                          </a:solidFill>
                          <a:hlinkClick r:id="rId5"/>
                        </a:rPr>
                        <a:t>[Oza, A. M. 2015]</a:t>
                      </a:r>
                      <a:r>
                        <a:rPr sz="1000"/>
                        <a:t>, </a:t>
                      </a:r>
                      <a:r>
                        <a:rPr sz="1000">
                          <a:solidFill>
                            <a:srgbClr val="F7BF66"/>
                          </a:solidFill>
                          <a:hlinkClick r:id="rId6"/>
                        </a:rPr>
                        <a:t>[Swisher, E. M. 2017]</a:t>
                      </a:r>
                      <a:r>
                        <a:rPr sz="1000"/>
                        <a:t>, </a:t>
                      </a:r>
                      <a:r>
                        <a:rPr sz="1000">
                          <a:solidFill>
                            <a:srgbClr val="F7BF66"/>
                          </a:solidFill>
                          <a:hlinkClick r:id="rId7"/>
                        </a:rPr>
                        <a:t>[Mirza, M. R. 2016]</a:t>
                      </a:r>
                      <a:r>
                        <a:rPr sz="1000"/>
                        <a:t>, </a:t>
                      </a:r>
                      <a:r>
                        <a:rPr sz="1000">
                          <a:solidFill>
                            <a:srgbClr val="F7BF66"/>
                          </a:solidFill>
                          <a:hlinkClick r:id="rId8"/>
                        </a:rPr>
                        <a:t>[Pujade-Lauraine, E. 2017]</a:t>
                      </a:r>
                      <a:r>
                        <a:rPr sz="1000"/>
                        <a:t>, </a:t>
                      </a:r>
                      <a:r>
                        <a:rPr sz="1000">
                          <a:solidFill>
                            <a:srgbClr val="F7BF66"/>
                          </a:solidFill>
                          <a:hlinkClick r:id="rId9"/>
                        </a:rPr>
                        <a:t>[Coleman, R. L. 2017]</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032-035OL-6.1-9.10-2024N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0" action="ppaction://hlinksldjump"/>
              </a:rPr>
              <a:t>Inhaltsverzeichnis</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10: Rezidivtherapie</a:t>
            </a:r>
          </a:p>
          <a:p>
            <a:r>
              <a:rPr sz="1400"/>
              <a:t>Kapitel 10.2: Systemische Rezidivtherapie</a:t>
            </a:r>
          </a:p>
        </p:txBody>
      </p:sp>
      <p:graphicFrame>
        <p:nvGraphicFramePr>
          <p:cNvPr id="3" name="Table 2"/>
          <p:cNvGraphicFramePr>
            <a:graphicFrameLocks noGrp="1"/>
          </p:cNvGraphicFramePr>
          <p:nvPr/>
        </p:nvGraphicFramePr>
        <p:xfrm>
          <a:off x="360000" y="1890000"/>
          <a:ext cx="11520000" cy="21830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9.11</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r>
                        <a:rPr sz="1000" b="1" i="0" u="none">
                          <a:latin typeface="Lucida Sans"/>
                        </a:rPr>
                        <a:t>Empfehlung ausgesetzt</a:t>
                      </a:r>
                    </a:p>
                    <a:p>
                      <a:r>
                        <a:rPr sz="1000" b="0" i="0" u="none">
                          <a:latin typeface="Lucida Sans"/>
                        </a:rPr>
                        <a:t> Bei Patientinnen mit platin-sensitivem Rezidiv eines BRCA-mutierten high-grade Ovarialkarzinoms mit 2 oder mehr platinhaltige Vortherapien, die nicht mehr für eine platinhaltige Rezidivtherapie geeignet sind, kann eine Mono-Therapie mit einem PARP-Inhibitor* angeboten werden.</a:t>
                      </a:r>
                    </a:p>
                    <a:p>
                      <a:pPr>
                        <a:defRPr sz="1000">
                          <a:solidFill>
                            <a:srgbClr val="000000"/>
                          </a:solidFill>
                          <a:latin typeface="Lucida Sans"/>
                        </a:defRPr>
                      </a:pPr>
                      <a:r>
                        <a:rPr sz="1000" b="0" i="0" u="none">
                          <a:latin typeface="Lucida Sans"/>
                        </a:rPr>
                        <a:t>*Zugelassen ist Rucaparib (Stand 9/2018)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[Ledermann, J. 2012]</a:t>
                      </a:r>
                      <a:r>
                        <a:rPr sz="1000"/>
                        <a:t>, </a:t>
                      </a:r>
                      <a:r>
                        <a:rPr sz="1000">
                          <a:solidFill>
                            <a:srgbClr val="F7BF66"/>
                          </a:solidFill>
                          <a:hlinkClick r:id="rId3"/>
                        </a:rPr>
                        <a:t>[Ledermann, J. 2014]</a:t>
                      </a:r>
                      <a:r>
                        <a:rPr sz="1000"/>
                        <a:t>, </a:t>
                      </a:r>
                      <a:r>
                        <a:rPr sz="1000">
                          <a:solidFill>
                            <a:srgbClr val="F7BF66"/>
                          </a:solidFill>
                          <a:hlinkClick r:id="rId4"/>
                        </a:rPr>
                        <a:t>[Ledermann, J. A. 2016]</a:t>
                      </a:r>
                      <a:r>
                        <a:rPr sz="1000"/>
                        <a:t>, </a:t>
                      </a:r>
                      <a:r>
                        <a:rPr sz="1000">
                          <a:solidFill>
                            <a:srgbClr val="F7BF66"/>
                          </a:solidFill>
                          <a:hlinkClick r:id="rId5"/>
                        </a:rPr>
                        <a:t>[Oza, A. M. 2015]</a:t>
                      </a:r>
                      <a:r>
                        <a:rPr sz="1000"/>
                        <a:t>, </a:t>
                      </a:r>
                      <a:r>
                        <a:rPr sz="1000">
                          <a:solidFill>
                            <a:srgbClr val="F7BF66"/>
                          </a:solidFill>
                          <a:hlinkClick r:id="rId6"/>
                        </a:rPr>
                        <a:t>[Swisher, E. M. 2017]</a:t>
                      </a:r>
                      <a:r>
                        <a:rPr sz="1000"/>
                        <a:t>, </a:t>
                      </a:r>
                      <a:r>
                        <a:rPr sz="1000">
                          <a:solidFill>
                            <a:srgbClr val="F7BF66"/>
                          </a:solidFill>
                          <a:hlinkClick r:id="rId7"/>
                        </a:rPr>
                        <a:t>[Mirza, M. R. 2016]</a:t>
                      </a:r>
                      <a:r>
                        <a:rPr sz="1000"/>
                        <a:t>, </a:t>
                      </a:r>
                      <a:r>
                        <a:rPr sz="1000">
                          <a:solidFill>
                            <a:srgbClr val="F7BF66"/>
                          </a:solidFill>
                          <a:hlinkClick r:id="rId8"/>
                        </a:rPr>
                        <a:t>[Pujade-Lauraine, E. 2017]</a:t>
                      </a:r>
                      <a:r>
                        <a:rPr sz="1000"/>
                        <a:t>, </a:t>
                      </a:r>
                      <a:r>
                        <a:rPr sz="1000">
                          <a:solidFill>
                            <a:srgbClr val="F7BF66"/>
                          </a:solidFill>
                          <a:hlinkClick r:id="rId9"/>
                        </a:rPr>
                        <a:t>[Coleman, R. L. 2017]</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032-035OL-6.1-9.11-2024G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0" action="ppaction://hlinksldjump"/>
              </a:rPr>
              <a:t>Inhaltsverzeichnis</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10: Rezidivtherapie</a:t>
            </a:r>
          </a:p>
          <a:p>
            <a:r>
              <a:rPr sz="1400"/>
              <a:t>Kapitel 10.3: Operative Rezidivtherapie</a:t>
            </a:r>
          </a:p>
        </p:txBody>
      </p:sp>
      <p:graphicFrame>
        <p:nvGraphicFramePr>
          <p:cNvPr id="3" name="Table 2"/>
          <p:cNvGraphicFramePr>
            <a:graphicFrameLocks noGrp="1"/>
          </p:cNvGraphicFramePr>
          <p:nvPr/>
        </p:nvGraphicFramePr>
        <p:xfrm>
          <a:off x="360000" y="1890000"/>
          <a:ext cx="11520000" cy="246312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9.12</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r>
                        <a:rPr sz="1000" b="0" i="0" u="none">
                          <a:latin typeface="Lucida Sans"/>
                        </a:rPr>
                        <a:t>Bei Patientinnen mit einem Rezidiv des Ovarialkarzinoms führt die chirurgische komplette Entfernung gefolgt von einer Chemotherapie zu einer Verbesserung des Gesamtüberlebens*</a:t>
                      </a:r>
                    </a:p>
                    <a:p>
                      <a:pPr>
                        <a:defRPr sz="1000">
                          <a:solidFill>
                            <a:srgbClr val="000000"/>
                          </a:solidFill>
                          <a:latin typeface="Lucida Sans"/>
                        </a:defRPr>
                      </a:pPr>
                      <a:r>
                        <a:rPr sz="1000" b="0" i="0" u="none">
                          <a:latin typeface="Lucida Sans"/>
                        </a:rPr>
                        <a:t>*Patientinnen mit erstem Rezidiv des Ovarialkarzinoms, Platin-freiem Intervall von mindestens 6 Monaten und positivem AGO Score</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r>
                        <a:rPr sz="800" b="0">
                          <a:latin typeface="Lucida Sans"/>
                        </a:rPr>
                        <a:t>- - &lt;p&gt;Desktop III Studie&lt;/p&gt;</a:t>
                      </a:r>
                    </a:p>
                    <a:p>
                      <a:r>
                        <a:rPr sz="1000" b="0">
                          <a:latin typeface="Lucida Sans"/>
                        </a:rPr>
                        <a:t>⊕⊕⊕⊕</a:t>
                      </a:r>
                      <a:r>
                        <a:rPr sz="800" b="0">
                          <a:latin typeface="Lucida Sans"/>
                        </a:rPr>
                        <a:t> - &lt;p&gt;Gesamtüberleben (signifikanter Vorteil zugunsten der Intervention)&lt;/p&gt;</a:t>
                      </a:r>
                    </a:p>
                    <a:p>
                      <a:r>
                        <a:rPr sz="800" b="0">
                          <a:latin typeface="Lucida Sans"/>
                        </a:rPr>
                        <a:t>- - &lt;p&gt;SOC 1&lt;/p&gt;</a:t>
                      </a:r>
                    </a:p>
                    <a:p>
                      <a:r>
                        <a:rPr sz="1000" b="0">
                          <a:latin typeface="Lucida Sans"/>
                        </a:rPr>
                        <a:t>⊕⊕⊕⊝</a:t>
                      </a:r>
                      <a:r>
                        <a:rPr sz="800" b="0">
                          <a:latin typeface="Lucida Sans"/>
                        </a:rPr>
                        <a:t> - &lt;p&gt;Gesamtüberleben (keine signifikanten Unterschiede)&lt;/p&gt;</a:t>
                      </a:r>
                    </a:p>
                    <a:p>
                      <a:pPr>
                        <a:defRPr>
                          <a:solidFill>
                            <a:srgbClr val="000000"/>
                          </a:solidFill>
                          <a:latin typeface="Lucida Sans"/>
                        </a:defRPr>
                      </a:pPr>
                      <a:r>
                        <a:rPr sz="1000" b="0">
                          <a:latin typeface="Lucida Sans"/>
                        </a:rPr>
                        <a:t>⊕⊕⊕⊝</a:t>
                      </a:r>
                      <a:r>
                        <a:rPr sz="800" b="0">
                          <a:latin typeface="Lucida Sans"/>
                        </a:rPr>
                        <a:t> - &lt;p&gt;PFS (signifikanter Vorteil zugunsten der Intervention)&lt;/p&gt;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[Eisenkop, S. M. 2000]</a:t>
                      </a:r>
                      <a:r>
                        <a:rPr sz="1000"/>
                        <a:t>, </a:t>
                      </a:r>
                      <a:r>
                        <a:rPr sz="1000">
                          <a:solidFill>
                            <a:srgbClr val="F7BF66"/>
                          </a:solidFill>
                          <a:hlinkClick r:id="rId3"/>
                        </a:rPr>
                        <a:t>[Harter, P. 2006]</a:t>
                      </a:r>
                      <a:r>
                        <a:rPr sz="1000"/>
                        <a:t>, </a:t>
                      </a:r>
                      <a:r>
                        <a:rPr sz="1000">
                          <a:solidFill>
                            <a:srgbClr val="F7BF66"/>
                          </a:solidFill>
                          <a:hlinkClick r:id="rId4"/>
                        </a:rPr>
                        <a:t>[Sehouli, J. 2010]</a:t>
                      </a:r>
                      <a:r>
                        <a:rPr sz="1000"/>
                        <a:t>, </a:t>
                      </a:r>
                      <a:r>
                        <a:rPr sz="1000">
                          <a:solidFill>
                            <a:srgbClr val="F7BF66"/>
                          </a:solidFill>
                          <a:hlinkClick r:id="rId5"/>
                        </a:rPr>
                        <a:t>[Galaal, K. 2010]</a:t>
                      </a:r>
                      <a:r>
                        <a:rPr sz="1000"/>
                        <a:t>, </a:t>
                      </a:r>
                      <a:r>
                        <a:rPr sz="1000">
                          <a:solidFill>
                            <a:srgbClr val="F7BF66"/>
                          </a:solidFill>
                          <a:hlinkClick r:id="rId6"/>
                        </a:rPr>
                        <a:t>[Bristow, R. E. 2009]</a:t>
                      </a:r>
                      <a:r>
                        <a:rPr sz="1000"/>
                        <a:t>, </a:t>
                      </a:r>
                      <a:r>
                        <a:rPr sz="1000">
                          <a:solidFill>
                            <a:srgbClr val="F7BF66"/>
                          </a:solidFill>
                          <a:hlinkClick r:id="rId7"/>
                        </a:rPr>
                        <a:t>[Harter, P. 2011]</a:t>
                      </a:r>
                      <a:r>
                        <a:rPr sz="1000"/>
                        <a:t>, </a:t>
                      </a:r>
                      <a:r>
                        <a:rPr sz="1000">
                          <a:solidFill>
                            <a:srgbClr val="F7BF66"/>
                          </a:solidFill>
                          <a:hlinkClick r:id="rId8"/>
                        </a:rPr>
                        <a:t>[Scottish Intercollegiate Guidelines Network 2003]</a:t>
                      </a:r>
                      <a:r>
                        <a:rPr sz="1000"/>
                        <a:t>, </a:t>
                      </a:r>
                      <a:r>
                        <a:rPr sz="1000">
                          <a:solidFill>
                            <a:srgbClr val="F7BF66"/>
                          </a:solidFill>
                          <a:hlinkClick r:id="rId9"/>
                        </a:rPr>
                        <a:t>[Harter, P 2021]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032-035OL-6.1-9.12-2024N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0" action="ppaction://hlinksldjump"/>
              </a:rPr>
              <a:t>Inhaltsverzeichnis</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10: Rezidivtherapie</a:t>
            </a:r>
          </a:p>
          <a:p>
            <a:r>
              <a:rPr sz="1400"/>
              <a:t>Kapitel 10.3: Operative Rezidivtherapie</a:t>
            </a:r>
          </a:p>
        </p:txBody>
      </p:sp>
      <p:graphicFrame>
        <p:nvGraphicFramePr>
          <p:cNvPr id="3" name="Table 2"/>
          <p:cNvGraphicFramePr>
            <a:graphicFrameLocks noGrp="1"/>
          </p:cNvGraphicFramePr>
          <p:nvPr/>
        </p:nvGraphicFramePr>
        <p:xfrm>
          <a:off x="360000" y="1890000"/>
          <a:ext cx="11520000" cy="246312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9.13</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Ziel der Rezidivoperation soll eine makroskopische Komplettresektion sein.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r>
                        <a:rPr sz="800" b="0">
                          <a:latin typeface="Lucida Sans"/>
                        </a:rPr>
                        <a:t>- - &lt;p&gt;Desktop III Studie&lt;/p&gt;</a:t>
                      </a:r>
                    </a:p>
                    <a:p>
                      <a:r>
                        <a:rPr sz="1000" b="0">
                          <a:latin typeface="Lucida Sans"/>
                        </a:rPr>
                        <a:t>⊕⊕⊕⊕</a:t>
                      </a:r>
                      <a:r>
                        <a:rPr sz="800" b="0">
                          <a:latin typeface="Lucida Sans"/>
                        </a:rPr>
                        <a:t> - &lt;p&gt;Gesamtüberleben zugunsten der Intervention&lt;/p&gt;</a:t>
                      </a:r>
                    </a:p>
                    <a:p>
                      <a:r>
                        <a:rPr sz="800" b="0">
                          <a:latin typeface="Lucida Sans"/>
                        </a:rPr>
                        <a:t>- - &lt;p&gt;SOC 1&lt;/p&gt;</a:t>
                      </a:r>
                    </a:p>
                    <a:p>
                      <a:r>
                        <a:rPr sz="1000" b="0">
                          <a:latin typeface="Lucida Sans"/>
                        </a:rPr>
                        <a:t>⊕⊕⊕⊝</a:t>
                      </a:r>
                      <a:r>
                        <a:rPr sz="800" b="0">
                          <a:latin typeface="Lucida Sans"/>
                        </a:rPr>
                        <a:t> - &lt;p&gt;Gesamtüberleben (keine signifikanten Unterschiede)&lt;/p&gt;</a:t>
                      </a:r>
                    </a:p>
                    <a:p>
                      <a:pPr>
                        <a:defRPr>
                          <a:solidFill>
                            <a:srgbClr val="000000"/>
                          </a:solidFill>
                          <a:latin typeface="Lucida Sans"/>
                        </a:defRPr>
                      </a:pPr>
                      <a:r>
                        <a:rPr sz="1000" b="0">
                          <a:latin typeface="Lucida Sans"/>
                        </a:rPr>
                        <a:t>⊕⊕⊕⊝</a:t>
                      </a:r>
                      <a:r>
                        <a:rPr sz="800" b="0">
                          <a:latin typeface="Lucida Sans"/>
                        </a:rPr>
                        <a:t> - &lt;p&gt;signifikanter Vorteil zugunsten der Intervention&lt;/p&gt;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[Eisenkop, S. M. 2000]</a:t>
                      </a:r>
                      <a:r>
                        <a:rPr sz="1000"/>
                        <a:t>, </a:t>
                      </a:r>
                      <a:r>
                        <a:rPr sz="1000">
                          <a:solidFill>
                            <a:srgbClr val="F7BF66"/>
                          </a:solidFill>
                          <a:hlinkClick r:id="rId3"/>
                        </a:rPr>
                        <a:t>[Harter, P. 2006]</a:t>
                      </a:r>
                      <a:r>
                        <a:rPr sz="1000"/>
                        <a:t>, </a:t>
                      </a:r>
                      <a:r>
                        <a:rPr sz="1000">
                          <a:solidFill>
                            <a:srgbClr val="F7BF66"/>
                          </a:solidFill>
                          <a:hlinkClick r:id="rId4"/>
                        </a:rPr>
                        <a:t>[Sehouli, J. 2010]</a:t>
                      </a:r>
                      <a:r>
                        <a:rPr sz="1000"/>
                        <a:t>, </a:t>
                      </a:r>
                      <a:r>
                        <a:rPr sz="1000">
                          <a:solidFill>
                            <a:srgbClr val="F7BF66"/>
                          </a:solidFill>
                          <a:hlinkClick r:id="rId5"/>
                        </a:rPr>
                        <a:t>[Galaal, K. 2010]</a:t>
                      </a:r>
                      <a:r>
                        <a:rPr sz="1000"/>
                        <a:t>, </a:t>
                      </a:r>
                      <a:r>
                        <a:rPr sz="1000">
                          <a:solidFill>
                            <a:srgbClr val="F7BF66"/>
                          </a:solidFill>
                          <a:hlinkClick r:id="rId6"/>
                        </a:rPr>
                        <a:t>[Bristow, R. E. 2009]</a:t>
                      </a:r>
                      <a:r>
                        <a:rPr sz="1000"/>
                        <a:t>, </a:t>
                      </a:r>
                      <a:r>
                        <a:rPr sz="1000">
                          <a:solidFill>
                            <a:srgbClr val="F7BF66"/>
                          </a:solidFill>
                          <a:hlinkClick r:id="rId7"/>
                        </a:rPr>
                        <a:t>[Harter, P. 2011]</a:t>
                      </a:r>
                      <a:r>
                        <a:rPr sz="1000"/>
                        <a:t>, </a:t>
                      </a:r>
                      <a:r>
                        <a:rPr sz="1000">
                          <a:solidFill>
                            <a:srgbClr val="F7BF66"/>
                          </a:solidFill>
                          <a:hlinkClick r:id="rId8"/>
                        </a:rPr>
                        <a:t>[Scottish Intercollegiate Guidelines Network 2003]</a:t>
                      </a:r>
                      <a:r>
                        <a:rPr sz="1000"/>
                        <a:t>, </a:t>
                      </a:r>
                      <a:r>
                        <a:rPr sz="1000">
                          <a:solidFill>
                            <a:srgbClr val="F7BF66"/>
                          </a:solidFill>
                          <a:hlinkClick r:id="rId9"/>
                        </a:rPr>
                        <a:t>[Shi, T 2021]</a:t>
                      </a:r>
                      <a:r>
                        <a:rPr sz="1000"/>
                        <a:t>, </a:t>
                      </a:r>
                      <a:r>
                        <a:rPr sz="1000">
                          <a:solidFill>
                            <a:srgbClr val="F7BF66"/>
                          </a:solidFill>
                          <a:hlinkClick r:id="rId10"/>
                        </a:rPr>
                        <a:t>[Harter, P 2021]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032-035OL-6.1-9.13-2024N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1" action="ppaction://hlinksldjump"/>
              </a:rPr>
              <a:t>Inhaltsverzeichnis</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10: Rezidivtherapie</a:t>
            </a:r>
          </a:p>
          <a:p>
            <a:r>
              <a:rPr sz="1400"/>
              <a:t>Kapitel 10.4: Strahlentherapie in der Behandlung von Rezidiven</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9.14</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In ausgewählten Fällen kann bei Patientinnen mit Rezidiv nach interdisziplinärer Indikationsstellung eine lokalisierte Strahlentherapie zur Symptomkontrolle der betroffenen Region eingesetzt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[Manchanda, R. 2017]</a:t>
                      </a:r>
                      <a:r>
                        <a:rPr sz="1000"/>
                        <a:t>, </a:t>
                      </a:r>
                      <a:r>
                        <a:rPr sz="1000">
                          <a:solidFill>
                            <a:srgbClr val="F7BF66"/>
                          </a:solidFill>
                          <a:hlinkClick r:id="rId3"/>
                        </a:rPr>
                        <a:t>[Mai, P. L. 2017]</a:t>
                      </a:r>
                      <a:r>
                        <a:rPr sz="1000"/>
                        <a:t>, </a:t>
                      </a:r>
                      <a:r>
                        <a:rPr sz="1000">
                          <a:solidFill>
                            <a:srgbClr val="F7BF66"/>
                          </a:solidFill>
                          <a:hlinkClick r:id="rId4"/>
                        </a:rPr>
                        <a:t>[Nunez, C. 2017]</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032-035OL-6.1-9.14-2024G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Maligne Ovarialtumoren | V6.1 | Januar 2026</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5" action="ppaction://hlinksldjump"/>
              </a:rPr>
              <a:t>Inhaltsverzeichnis</a:t>
            </a:r>
          </a:p>
        </p:txBody>
      </p:sp>
    </p:spTree>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imos">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B958A5470D0E54B820F55E82EC6D6BB" ma:contentTypeVersion="17" ma:contentTypeDescription="Ein neues Dokument erstellen." ma:contentTypeScope="" ma:versionID="4cfb96a419b495f6743de407dc7c1c65">
  <xsd:schema xmlns:xsd="http://www.w3.org/2001/XMLSchema" xmlns:xs="http://www.w3.org/2001/XMLSchema" xmlns:p="http://schemas.microsoft.com/office/2006/metadata/properties" xmlns:ns3="9a9c4c05-c131-41df-9593-1d3b8ba2b54a" xmlns:ns4="12d2539d-c525-49a0-8c32-81728e053704" targetNamespace="http://schemas.microsoft.com/office/2006/metadata/properties" ma:root="true" ma:fieldsID="893b627caaba472146193e6d3d21fa80" ns3:_="" ns4:_="">
    <xsd:import namespace="9a9c4c05-c131-41df-9593-1d3b8ba2b54a"/>
    <xsd:import namespace="12d2539d-c525-49a0-8c32-81728e05370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LengthInSeconds" minOccurs="0"/>
                <xsd:element ref="ns3:_activity" minOccurs="0"/>
                <xsd:element ref="ns3:MediaServiceObjectDetectorVersions" minOccurs="0"/>
                <xsd:element ref="ns3:MediaServiceAutoTags" minOccurs="0"/>
                <xsd:element ref="ns3:MediaServiceGenerationTime" minOccurs="0"/>
                <xsd:element ref="ns3:MediaServiceEventHashCode" minOccurs="0"/>
                <xsd:element ref="ns3:MediaServiceOCR"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9c4c05-c131-41df-9593-1d3b8ba2b5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descriptio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_activity" ma:index="17" nillable="true" ma:displayName="_activity" ma:hidden="true" ma:internalName="_activity">
      <xsd:simpleType>
        <xsd:restriction base="dms:Note"/>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AutoTags" ma:index="19" nillable="true" ma:displayName="Tags" ma:internalName="MediaServiceAutoTags"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2d2539d-c525-49a0-8c32-81728e053704"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SharingHintHash" ma:index="12" nillable="true" ma:displayName="Freigabehinweis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9a9c4c05-c131-41df-9593-1d3b8ba2b54a" xsi:nil="true"/>
  </documentManagement>
</p:properties>
</file>

<file path=customXml/itemProps1.xml><?xml version="1.0" encoding="utf-8"?>
<ds:datastoreItem xmlns:ds="http://schemas.openxmlformats.org/officeDocument/2006/customXml" ds:itemID="{E96E1F2A-5601-46A1-B900-782A501010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9c4c05-c131-41df-9593-1d3b8ba2b54a"/>
    <ds:schemaRef ds:uri="12d2539d-c525-49a0-8c32-81728e0537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A9EED7B-F8E5-4349-9030-97D57047B5D5}">
  <ds:schemaRefs>
    <ds:schemaRef ds:uri="http://schemas.microsoft.com/sharepoint/v3/contenttype/forms"/>
  </ds:schemaRefs>
</ds:datastoreItem>
</file>

<file path=customXml/itemProps3.xml><?xml version="1.0" encoding="utf-8"?>
<ds:datastoreItem xmlns:ds="http://schemas.openxmlformats.org/officeDocument/2006/customXml" ds:itemID="{17535A1E-9E5F-486D-A5BF-49BAEA12494D}">
  <ds:schemaRefs>
    <ds:schemaRef ds:uri="12d2539d-c525-49a0-8c32-81728e053704"/>
    <ds:schemaRef ds:uri="http://purl.org/dc/dcmitype/"/>
    <ds:schemaRef ds:uri="http://schemas.openxmlformats.org/package/2006/metadata/core-properties"/>
    <ds:schemaRef ds:uri="http://purl.org/dc/elements/1.1/"/>
    <ds:schemaRef ds:uri="http://purl.org/dc/terms/"/>
    <ds:schemaRef ds:uri="9a9c4c05-c131-41df-9593-1d3b8ba2b54a"/>
    <ds:schemaRef ds:uri="http://www.w3.org/XML/1998/namespace"/>
    <ds:schemaRef ds:uri="http://schemas.microsoft.com/office/2006/documentManagement/types"/>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0</TotalTime>
  <Words>15533</Words>
  <Application>Microsoft Office PowerPoint</Application>
  <PresentationFormat>Breitbild</PresentationFormat>
  <Paragraphs>2551</Paragraphs>
  <Slides>150</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150</vt:i4>
      </vt:variant>
    </vt:vector>
  </HeadingPairs>
  <TitlesOfParts>
    <vt:vector size="155" baseType="lpstr">
      <vt:lpstr>Arial</vt:lpstr>
      <vt:lpstr>Calibri</vt:lpstr>
      <vt:lpstr>Lucida Sans</vt:lpstr>
      <vt:lpstr>Lucida Sans Unicode</vt:lpstr>
      <vt:lpstr>Office-Design</vt:lpstr>
      <vt:lpstr>PowerPoint-Präsentation</vt:lpstr>
      <vt:lpstr>Was ist neu? Was hat sich geändert?</vt:lpstr>
      <vt:lpstr>Inhaltsverzeichnis</vt:lpstr>
      <vt:lpstr>Leitlinien-Steckbrief</vt:lpstr>
      <vt:lpstr>Leitlinien-Eckdaten</vt:lpstr>
      <vt:lpstr>Inhalte (Version 6.1 - Januar 2026)</vt:lpstr>
      <vt:lpstr>Dokumente zur Leitlinie</vt:lpstr>
      <vt:lpstr>Dokumente zur Leitlinie</vt:lpstr>
      <vt:lpstr>Methodik</vt:lpstr>
      <vt:lpstr>Evidenzgradierung nach GRADE</vt:lpstr>
      <vt:lpstr>Beteiligte Fachgesellschaften und Organisationen</vt:lpstr>
      <vt:lpstr>Evidenzgraduierung</vt:lpstr>
      <vt:lpstr>Empfehlungsgraduierung</vt:lpstr>
      <vt:lpstr>Konsensstärken</vt:lpstr>
      <vt:lpstr>Kapitel 4: Epidemiologie, Früherkennung und Diagnostik Kapitel 4.2: Früherkennung</vt:lpstr>
      <vt:lpstr>Kapitel 4: Epidemiologie, Früherkennung und Diagnostik Kapitel 4.2: Früherkennung</vt:lpstr>
      <vt:lpstr>Kapitel 4: Epidemiologie, Früherkennung und Diagnostik Kapitel 4.2: Früherkennung</vt:lpstr>
      <vt:lpstr>Kapitel 4: Epidemiologie, Früherkennung und Diagnostik Kapitel 4.2: Früherkennung</vt:lpstr>
      <vt:lpstr>Kapitel 4: Epidemiologie, Früherkennung und Diagnostik Kapitel 4.2: Früherkennung</vt:lpstr>
      <vt:lpstr>Kapitel 4: Epidemiologie, Früherkennung und Diagnostik Kapitel 4.3: Diagnostik</vt:lpstr>
      <vt:lpstr>Kapitel 4: Epidemiologie, Früherkennung und Diagnostik Kapitel 4.3: Diagnostik</vt:lpstr>
      <vt:lpstr>Kapitel 4: Epidemiologie, Früherkennung und Diagnostik Kapitel 4.3: Diagnostik</vt:lpstr>
      <vt:lpstr>Kapitel 4: Epidemiologie, Früherkennung und Diagnostik Kapitel 4.4: Rezidivdiagnostik</vt:lpstr>
      <vt:lpstr>Kapitel 4: Epidemiologie, Früherkennung und Diagnostik Kapitel 4.4: Rezidivdiagnostik</vt:lpstr>
      <vt:lpstr>Kapitel 5: Patientenaufklärung und -information Kapitel 5.1: Patientinnenaufklärung</vt:lpstr>
      <vt:lpstr>Kapitel 5: Patientenaufklärung und -information Kapitel 5.1: Patientinnenaufklärung</vt:lpstr>
      <vt:lpstr>Kapitel 5: Patientenaufklärung und -information Kapitel 5.2: Diagnosemitteilung</vt:lpstr>
      <vt:lpstr>Kapitel 5: Patientenaufklärung und -information Kapitel 5.2: Diagnosemitteilung</vt:lpstr>
      <vt:lpstr>Kapitel 5: Patientenaufklärung und -information Kapitel 5.2: Diagnosemitteilung</vt:lpstr>
      <vt:lpstr>Kapitel 5: Patientenaufklärung und -information Kapitel 5.2: Diagnosemitteilung</vt:lpstr>
      <vt:lpstr>Kapitel 5: Patientenaufklärung und -information Kapitel 5.2: Diagnosemitteilung</vt:lpstr>
      <vt:lpstr>Kapitel 5: Patientenaufklärung und -information Kapitel 5.2: Diagnosemitteilung</vt:lpstr>
      <vt:lpstr>Kapitel 5: Patientenaufklärung und -information Kapitel 5.2: Diagnosemitteilung</vt:lpstr>
      <vt:lpstr>Kapitel 6: Genetik, Prävention und Risikofaktoren Kapitel 6.1: Genetik</vt:lpstr>
      <vt:lpstr>Kriterien zur Durchführung einer HNPCC-Analyse bei einer Indexperson der Familie.</vt:lpstr>
      <vt:lpstr>Kapitel 6: Genetik, Prävention und Risikofaktoren Kapitel 6.3: Prävention</vt:lpstr>
      <vt:lpstr>Kapitel 6: Genetik, Prävention und Risikofaktoren Kapitel 6.3: Prävention</vt:lpstr>
      <vt:lpstr>Immunhistochemische Phänotypen der häufigsten histomorphologischen Typen der Ovarialkarzinome</vt:lpstr>
      <vt:lpstr>Algorithmus zur Diagnose der histologischen Typen mit immunhistochemischen Zusatzuntersuchungen</vt:lpstr>
      <vt:lpstr>Empfohlenes Panel zur Differenzialdiagnose eines primären muzinösen Tumors des Ovars</vt:lpstr>
      <vt:lpstr>Zusammenfassung der Graduierung der Karzinome entsprechend der WHO-Klassifikation von 2014</vt:lpstr>
      <vt:lpstr>Tumorregressionsgrad bzw. Score für die Ansprechbarkeit einer Chemotherapie</vt:lpstr>
      <vt:lpstr>Komplette Aufarbeitung von Ovar in Querschnitten und Tube nach speziellem Protokoll:  Sectioning and Extensively Examining the FIMbria (SEE-FIM).</vt:lpstr>
      <vt:lpstr>Kapitel 7: Pathologische Diagnostik und Prognosefaktoren Kapitel 7.6: Seröses tubares intraepitheliales Carcinom (STIC)</vt:lpstr>
      <vt:lpstr>Kriterien für die Zuordnung des Primärtumors bei extrauterinem HGSC</vt:lpstr>
      <vt:lpstr>Kapitel 7: Pathologische Diagnostik und Prognosefaktoren Kapitel 7.7: Makroskopische Beschreibung, histologische Aufarbeitung und Befundbericht</vt:lpstr>
      <vt:lpstr>Kapitel 7: Pathologische Diagnostik und Prognosefaktoren Kapitel 7.7: Makroskopische Beschreibung, histologische Aufarbeitung und Befundbericht</vt:lpstr>
      <vt:lpstr>Kapitel 7: Pathologische Diagnostik und Prognosefaktoren Kapitel 7.8: Prognosefaktoren</vt:lpstr>
      <vt:lpstr>Kapitel 7: Pathologische Diagnostik und Prognosefaktoren Kapitel 7.8: Prognosefaktoren</vt:lpstr>
      <vt:lpstr>Tests zum Nachweis der homologen Rekombinations-Defizienz (HRD)</vt:lpstr>
      <vt:lpstr>Molekulare Befunde</vt:lpstr>
      <vt:lpstr>Häufigkeit der malignen Keimzelltumoren</vt:lpstr>
      <vt:lpstr>Immunhistochemischen Zusatzuntersuchungen zur Diagnose der Keimzelltumoren</vt:lpstr>
      <vt:lpstr>Molekulare Befunde</vt:lpstr>
      <vt:lpstr>Histologische Graduierung unreifer Teratome</vt:lpstr>
      <vt:lpstr>TNM und FIGO-Klassifikation der Tumoren des Ovars, der Tube und des primären peritonealen Karzinoms Teil 1</vt:lpstr>
      <vt:lpstr>TNM und FIGO-Klassifikation der Tumoren des Ovars, der Tube und des primären peritonealen Karzinoms Teil 2</vt:lpstr>
      <vt:lpstr>Kapitel 8: Operative Therapie Kapitel 8.1: Vorgehen bei Nachweis von serösen tubaren intraepithelialen Carcinomen (STIC)</vt:lpstr>
      <vt:lpstr>Kapitel 8: Operative Therapie Kapitel 8.1: Vorgehen bei Nachweis von serösen tubaren intraepithelialen Carcinomen (STIC)</vt:lpstr>
      <vt:lpstr>Kapitel 8: Operative Therapie Kapitel 8.2: Vorgehen bei low-grade serösem Ovarialkarzinom (LGSOC)</vt:lpstr>
      <vt:lpstr>Kapitel 8: Operative Therapie Kapitel 8.3: Operative Therapie des frühen Ovarialkarzinoms</vt:lpstr>
      <vt:lpstr>Rate an positiven Lymphnoten bei muzinösen Karzinomen</vt:lpstr>
      <vt:lpstr>Kapitel 8: Operative Therapie Kapitel 8.3: Operative Therapie des frühen Ovarialkarzinoms</vt:lpstr>
      <vt:lpstr>Kapitel 8: Operative Therapie Kapitel 8.3: Operative Therapie des frühen Ovarialkarzinoms</vt:lpstr>
      <vt:lpstr>Kapitel 8: Operative Therapie Kapitel 8.3: Operative Therapie des frühen Ovarialkarzinoms</vt:lpstr>
      <vt:lpstr>Kapitel 8: Operative Therapie Kapitel 8.3: Operative Therapie des frühen Ovarialkarzinoms</vt:lpstr>
      <vt:lpstr>Kapitel 8: Operative Therapie Kapitel 8.4: Operative Therapie des fortgeschrittenen Ovarialkarzinoms</vt:lpstr>
      <vt:lpstr>Kapitel 8: Operative Therapie Kapitel 8.4: Operative Therapie des fortgeschrittenen Ovarialkarzinoms</vt:lpstr>
      <vt:lpstr>Kapitel 8: Operative Therapie Kapitel 8.4: Operative Therapie des fortgeschrittenen Ovarialkarzinoms</vt:lpstr>
      <vt:lpstr>Kapitel 8: Operative Therapie Kapitel 8.4: Operative Therapie des fortgeschrittenen Ovarialkarzinoms</vt:lpstr>
      <vt:lpstr>Kapitel 8: Operative Therapie Kapitel 8.4: Operative Therapie des fortgeschrittenen Ovarialkarzinoms</vt:lpstr>
      <vt:lpstr>Kapitel 8: Operative Therapie Kapitel 8.4: Operative Therapie des fortgeschrittenen Ovarialkarzinoms</vt:lpstr>
      <vt:lpstr>Kapitel 8: Operative Therapie Kapitel 8.4: Operative Therapie des fortgeschrittenen Ovarialkarzinoms</vt:lpstr>
      <vt:lpstr>Kapitel 9: Systemische Primärtherapie Kapitel 9.1: Systemische Primärtherapie des frühen Ovarialkarzinoms</vt:lpstr>
      <vt:lpstr>Kapitel 9: Systemische Primärtherapie Kapitel 9.1: Systemische Primärtherapie des frühen Ovarialkarzinoms</vt:lpstr>
      <vt:lpstr>Kapitel 9: Systemische Primärtherapie Kapitel 9.1: Systemische Primärtherapie des frühen Ovarialkarzinoms</vt:lpstr>
      <vt:lpstr>Kapitel 9: Systemische Primärtherapie Kapitel 9.1: Systemische Primärtherapie des frühen Ovarialkarzinoms</vt:lpstr>
      <vt:lpstr>Kapitel 9: Systemische Primärtherapie Kapitel 9.2: Systemische Primärtherapie des fortgeschrittenen Ovarialkarzinoms</vt:lpstr>
      <vt:lpstr>Kapitel 9: Systemische Primärtherapie Kapitel 9.2: Systemische Primärtherapie des fortgeschrittenen Ovarialkarzinoms</vt:lpstr>
      <vt:lpstr>Kapitel 9: Systemische Primärtherapie Kapitel 9.2: Systemische Primärtherapie des fortgeschrittenen Ovarialkarzinoms</vt:lpstr>
      <vt:lpstr>Übersicht über die derzeit verfügbaren Optionen für eine Erhaltungstherapie bei primärem fortgeschrittenen Ovarialkarzinom (Stand 12/2020)</vt:lpstr>
      <vt:lpstr>Kapitel 9: Systemische Primärtherapie Kapitel 9.3: Einsatz von HIPEC</vt:lpstr>
      <vt:lpstr>Kapitel 9: Systemische Primärtherapie Kapitel 9.4: Dosisdichte und Dosisintensität</vt:lpstr>
      <vt:lpstr>Kapitel 9: Systemische Primärtherapie Kapitel 9.5: Erhaltungs-/Konsolidierungstherapien mit Chemo/Strahlentherapien</vt:lpstr>
      <vt:lpstr>Kapitel 9: Systemische Primärtherapie Kapitel 9.6: Therapiemonitoring</vt:lpstr>
      <vt:lpstr>Kapitel 10: Rezidivtherapie Kapitel 10.1: Rezidivpopulationen</vt:lpstr>
      <vt:lpstr>Kapitel 10: Rezidivtherapie Kapitel 10.2: Systemische Rezidivtherapie</vt:lpstr>
      <vt:lpstr>Kapitel 10: Rezidivtherapie Kapitel 10.2: Systemische Rezidivtherapie</vt:lpstr>
      <vt:lpstr>Kapitel 10: Rezidivtherapie Kapitel 10.2: Systemische Rezidivtherapie</vt:lpstr>
      <vt:lpstr>Kapitel 10: Rezidivtherapie Kapitel 10.2: Systemische Rezidivtherapie</vt:lpstr>
      <vt:lpstr>Kapitel 10: Rezidivtherapie Kapitel 10.2: Systemische Rezidivtherapie</vt:lpstr>
      <vt:lpstr>Kapitel 10: Rezidivtherapie Kapitel 10.2: Systemische Rezidivtherapie</vt:lpstr>
      <vt:lpstr>Kapitel 10: Rezidivtherapie Kapitel 10.2: Systemische Rezidivtherapie</vt:lpstr>
      <vt:lpstr>Kapitel 10: Rezidivtherapie Kapitel 10.2: Systemische Rezidivtherapie</vt:lpstr>
      <vt:lpstr>Kapitel 10: Rezidivtherapie Kapitel 10.2: Systemische Rezidivtherapie</vt:lpstr>
      <vt:lpstr>Kapitel 10: Rezidivtherapie Kapitel 10.2: Systemische Rezidivtherapie</vt:lpstr>
      <vt:lpstr>Kapitel 10: Rezidivtherapie Kapitel 10.3: Operative Rezidivtherapie</vt:lpstr>
      <vt:lpstr>Kapitel 10: Rezidivtherapie Kapitel 10.3: Operative Rezidivtherapie</vt:lpstr>
      <vt:lpstr>Kapitel 10: Rezidivtherapie Kapitel 10.4: Strahlentherapie in der Behandlung von Rezidiven</vt:lpstr>
      <vt:lpstr>Kapitel 11: Nachsorge, Rehabilitation, Psychoonkologie Kapitel 11.1: Nachsorge und Rehabilitation</vt:lpstr>
      <vt:lpstr>Kapitel 11: Nachsorge, Rehabilitation, Psychoonkologie Kapitel 11.1: Nachsorge und Rehabilitation</vt:lpstr>
      <vt:lpstr>Kapitel 11: Nachsorge, Rehabilitation, Psychoonkologie Kapitel 11.1: Nachsorge und Rehabilitation</vt:lpstr>
      <vt:lpstr>Kapitel 11: Nachsorge, Rehabilitation, Psychoonkologie Kapitel 11.1: Nachsorge und Rehabilitation</vt:lpstr>
      <vt:lpstr>Kapitel 11: Nachsorge, Rehabilitation, Psychoonkologie Kapitel 11.1: Nachsorge und Rehabilitation</vt:lpstr>
      <vt:lpstr>Kapitel 11: Nachsorge, Rehabilitation, Psychoonkologie Kapitel 11.1: Nachsorge und Rehabilitation</vt:lpstr>
      <vt:lpstr>Kapitel 11: Nachsorge, Rehabilitation, Psychoonkologie Kapitel 11.1: Nachsorge und Rehabilitation</vt:lpstr>
      <vt:lpstr>Kapitel 11: Nachsorge, Rehabilitation, Psychoonkologie Kapitel 11.1: Nachsorge und Rehabilitation</vt:lpstr>
      <vt:lpstr>Aufgaben der Nachsorge-Sprechstunde</vt:lpstr>
      <vt:lpstr>Nachsorgeplan</vt:lpstr>
      <vt:lpstr>Relevante Elemente eines „Cancer Survivorship Care Plan“</vt:lpstr>
      <vt:lpstr>Kapitel 11: Nachsorge, Rehabilitation, Psychoonkologie Kapitel 11.1: Nachsorge und Rehabilitation</vt:lpstr>
      <vt:lpstr>Kapitel 11: Nachsorge, Rehabilitation, Psychoonkologie Kapitel 11.1: Nachsorge und Rehabilitation</vt:lpstr>
      <vt:lpstr>Kapitel 11: Nachsorge, Rehabilitation, Psychoonkologie Kapitel 11.2: Psychoonkologie</vt:lpstr>
      <vt:lpstr>Kapitel 11: Nachsorge, Rehabilitation, Psychoonkologie Kapitel 11.2: Psychoonkologie</vt:lpstr>
      <vt:lpstr>Kapitel 11: Nachsorge, Rehabilitation, Psychoonkologie Kapitel 11.2: Psychoonkologie</vt:lpstr>
      <vt:lpstr>Kapitel 11: Nachsorge, Rehabilitation, Psychoonkologie Kapitel 11.2: Psychoonkologie</vt:lpstr>
      <vt:lpstr>Kapitel 12: Palliativmedizin</vt:lpstr>
      <vt:lpstr>Kapitel 12: Palliativmedizin</vt:lpstr>
      <vt:lpstr>Kapitel 12: Palliativmedizin</vt:lpstr>
      <vt:lpstr>Kapitel 12: Palliativmedizin</vt:lpstr>
      <vt:lpstr>Kapitel 13: Borderlinetumoren (BOT) Kapitel 13.1: Definition</vt:lpstr>
      <vt:lpstr>Kapitel 13: Borderlinetumoren (BOT) Kapitel 13.1: Definition</vt:lpstr>
      <vt:lpstr>Kapitel 13: Borderlinetumoren (BOT) Kapitel 13.2: Operative Therapie</vt:lpstr>
      <vt:lpstr>Kapitel 13: Borderlinetumoren (BOT) Kapitel 13.3: Inkomplett operierte BOT</vt:lpstr>
      <vt:lpstr>Kapitel 13: Borderlinetumoren (BOT) Kapitel 13.4: Fertilitätserhaltende Operation bei BOT</vt:lpstr>
      <vt:lpstr>Kapitel 13: Borderlinetumoren (BOT) Kapitel 13.5: Systemische Therapie bei BOT</vt:lpstr>
      <vt:lpstr>Kapitel 13: Borderlinetumoren (BOT) Kapitel 13.5: Systemische Therapie bei BOT</vt:lpstr>
      <vt:lpstr>Kapitel 14: Keimstrangstromatumoren des Ovars Kapitel 14.1: Diagnostik</vt:lpstr>
      <vt:lpstr>Kapitel 14: Keimstrangstromatumoren des Ovars Kapitel 14.2: Operative Therapie</vt:lpstr>
      <vt:lpstr>Kapitel 14: Keimstrangstromatumoren des Ovars Kapitel 14.2: Operative Therapie</vt:lpstr>
      <vt:lpstr>Kapitel 14: Keimstrangstromatumoren des Ovars Kapitel 14.3: Systemische Therapie</vt:lpstr>
      <vt:lpstr>Kapitel 14: Keimstrangstromatumoren des Ovars Kapitel 14.3: Systemische Therapie</vt:lpstr>
      <vt:lpstr>Kapitel 15: Keimzelltumoren des Ovars Kapitel 15.1: Diagnostik</vt:lpstr>
      <vt:lpstr>Kapitel 15: Keimzelltumoren des Ovars Kapitel 15.2: Operative Therapie</vt:lpstr>
      <vt:lpstr>Kapitel 15: Keimzelltumoren des Ovars Kapitel 15.3: Systemische Therapie</vt:lpstr>
      <vt:lpstr>Kapitel 15: Keimzelltumoren des Ovars Kapitel 15.3: Systemische Therapie</vt:lpstr>
      <vt:lpstr>Kapitel 15: Keimzelltumoren des Ovars Kapitel 15.3: Systemische Therapie</vt:lpstr>
      <vt:lpstr>Kapitel 15: Keimzelltumoren des Ovars Kapitel 15.4: Nachsorge</vt:lpstr>
      <vt:lpstr>Kapitel 16: Versorgungsstrukturen</vt:lpstr>
      <vt:lpstr>Kapitel 17: Qualitätsindikatoren</vt:lpstr>
      <vt:lpstr>Kapitel 17: Qualitätsindikatoren</vt:lpstr>
      <vt:lpstr>Kapitel 17: Qualitätsindikatoren</vt:lpstr>
      <vt:lpstr>Kapitel 17: Qualitätsindikatoren</vt:lpstr>
      <vt:lpstr>Kapitel 17: Qualitätsindikatoren</vt:lpstr>
      <vt:lpstr>Kapitel 17: Qualitätsindikatoren</vt:lpstr>
      <vt:lpstr>Kapitel 17: Qualitätsindikatoren</vt:lpstr>
      <vt:lpstr>Kapitel 17: Qualitätsindikatoren</vt:lpstr>
      <vt:lpstr>Kapitel 17: Qualitätsindikatoren</vt:lpstr>
      <vt:lpstr>Kapitel 17: Qualitätsindikatoren</vt:lpstr>
      <vt:lpstr>Zusätzliche Literaturreferenzen</vt:lpstr>
    </vt:vector>
  </TitlesOfParts>
  <Company>FKK .design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Jan Federmann</dc:creator>
  <cp:lastModifiedBy>Thomas Langer</cp:lastModifiedBy>
  <cp:revision>478</cp:revision>
  <dcterms:created xsi:type="dcterms:W3CDTF">2011-09-15T15:22:15Z</dcterms:created>
  <dcterms:modified xsi:type="dcterms:W3CDTF">2026-01-30T21:09:30Z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0x010100FB958A5470D0E54B820F55E82EC6D6BB</vt:lpwstr>
  </property>
</Properties>
</file>