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1"/>
  </p:sldMasterIdLst>
  <p:notesMasterIdLst>
    <p:notesMasterId r:id="rId193"/>
  </p:notesMasterIdLst>
  <p:sldIdLst>
    <p:sldId id="256" r:id="rId2"/>
    <p:sldId id="323" r:id="rId3"/>
    <p:sldId id="515" r:id="rId4"/>
    <p:sldId id="516" r:id="rId5"/>
    <p:sldId id="317" r:id="rId6"/>
    <p:sldId id="258" r:id="rId7"/>
    <p:sldId id="259" r:id="rId8"/>
    <p:sldId id="262" r:id="rId9"/>
    <p:sldId id="322" r:id="rId10"/>
    <p:sldId id="316" r:id="rId11"/>
    <p:sldId id="320" r:id="rId12"/>
    <p:sldId id="321" r:id="rId13"/>
    <p:sldId id="325" r:id="rId14"/>
    <p:sldId id="327" r:id="rId15"/>
    <p:sldId id="329" r:id="rId16"/>
    <p:sldId id="330" r:id="rId17"/>
    <p:sldId id="332"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7" r:id="rId81"/>
    <p:sldId id="39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2" r:id="rId95"/>
    <p:sldId id="413" r:id="rId96"/>
    <p:sldId id="414" r:id="rId97"/>
    <p:sldId id="415" r:id="rId98"/>
    <p:sldId id="416" r:id="rId99"/>
    <p:sldId id="417" r:id="rId100"/>
    <p:sldId id="418" r:id="rId101"/>
    <p:sldId id="419" r:id="rId102"/>
    <p:sldId id="420" r:id="rId103"/>
    <p:sldId id="421" r:id="rId104"/>
    <p:sldId id="422" r:id="rId105"/>
    <p:sldId id="423" r:id="rId106"/>
    <p:sldId id="424" r:id="rId107"/>
    <p:sldId id="425" r:id="rId108"/>
    <p:sldId id="426" r:id="rId109"/>
    <p:sldId id="427" r:id="rId110"/>
    <p:sldId id="428" r:id="rId111"/>
    <p:sldId id="429" r:id="rId112"/>
    <p:sldId id="430" r:id="rId113"/>
    <p:sldId id="431" r:id="rId114"/>
    <p:sldId id="432" r:id="rId115"/>
    <p:sldId id="433" r:id="rId116"/>
    <p:sldId id="434" r:id="rId117"/>
    <p:sldId id="435" r:id="rId118"/>
    <p:sldId id="436" r:id="rId119"/>
    <p:sldId id="437" r:id="rId120"/>
    <p:sldId id="438" r:id="rId121"/>
    <p:sldId id="439" r:id="rId122"/>
    <p:sldId id="440" r:id="rId123"/>
    <p:sldId id="441" r:id="rId124"/>
    <p:sldId id="442" r:id="rId125"/>
    <p:sldId id="443" r:id="rId126"/>
    <p:sldId id="444" r:id="rId127"/>
    <p:sldId id="445" r:id="rId128"/>
    <p:sldId id="446" r:id="rId129"/>
    <p:sldId id="447" r:id="rId130"/>
    <p:sldId id="448" r:id="rId131"/>
    <p:sldId id="449" r:id="rId132"/>
    <p:sldId id="450" r:id="rId133"/>
    <p:sldId id="451" r:id="rId134"/>
    <p:sldId id="452" r:id="rId135"/>
    <p:sldId id="453" r:id="rId136"/>
    <p:sldId id="454" r:id="rId137"/>
    <p:sldId id="455" r:id="rId138"/>
    <p:sldId id="456" r:id="rId139"/>
    <p:sldId id="457" r:id="rId140"/>
    <p:sldId id="458" r:id="rId141"/>
    <p:sldId id="459" r:id="rId142"/>
    <p:sldId id="460" r:id="rId143"/>
    <p:sldId id="461" r:id="rId144"/>
    <p:sldId id="462" r:id="rId145"/>
    <p:sldId id="463" r:id="rId146"/>
    <p:sldId id="464" r:id="rId147"/>
    <p:sldId id="465" r:id="rId148"/>
    <p:sldId id="466" r:id="rId149"/>
    <p:sldId id="467" r:id="rId150"/>
    <p:sldId id="468" r:id="rId151"/>
    <p:sldId id="469" r:id="rId152"/>
    <p:sldId id="470" r:id="rId153"/>
    <p:sldId id="471" r:id="rId154"/>
    <p:sldId id="472" r:id="rId155"/>
    <p:sldId id="473" r:id="rId156"/>
    <p:sldId id="474" r:id="rId157"/>
    <p:sldId id="475" r:id="rId158"/>
    <p:sldId id="476" r:id="rId159"/>
    <p:sldId id="477" r:id="rId160"/>
    <p:sldId id="478" r:id="rId161"/>
    <p:sldId id="479" r:id="rId162"/>
    <p:sldId id="480" r:id="rId163"/>
    <p:sldId id="481" r:id="rId164"/>
    <p:sldId id="482" r:id="rId165"/>
    <p:sldId id="483" r:id="rId166"/>
    <p:sldId id="484" r:id="rId167"/>
    <p:sldId id="485" r:id="rId168"/>
    <p:sldId id="486" r:id="rId169"/>
    <p:sldId id="487" r:id="rId170"/>
    <p:sldId id="488" r:id="rId171"/>
    <p:sldId id="489" r:id="rId172"/>
    <p:sldId id="490" r:id="rId173"/>
    <p:sldId id="491" r:id="rId174"/>
    <p:sldId id="492" r:id="rId175"/>
    <p:sldId id="493" r:id="rId176"/>
    <p:sldId id="494" r:id="rId177"/>
    <p:sldId id="495" r:id="rId178"/>
    <p:sldId id="496" r:id="rId179"/>
    <p:sldId id="497" r:id="rId180"/>
    <p:sldId id="498" r:id="rId181"/>
    <p:sldId id="499" r:id="rId182"/>
    <p:sldId id="500" r:id="rId183"/>
    <p:sldId id="501" r:id="rId184"/>
    <p:sldId id="502" r:id="rId185"/>
    <p:sldId id="503" r:id="rId186"/>
    <p:sldId id="504" r:id="rId187"/>
    <p:sldId id="505" r:id="rId188"/>
    <p:sldId id="506" r:id="rId189"/>
    <p:sldId id="508" r:id="rId190"/>
    <p:sldId id="511" r:id="rId191"/>
    <p:sldId id="514" r:id="rId192"/>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85039" autoAdjust="0"/>
  </p:normalViewPr>
  <p:slideViewPr>
    <p:cSldViewPr snapToObjects="1" showGuides="1">
      <p:cViewPr varScale="1">
        <p:scale>
          <a:sx n="90" d="100"/>
          <a:sy n="90" d="100"/>
        </p:scale>
        <p:origin x="1632" y="90"/>
      </p:cViewPr>
      <p:guideLst>
        <p:guide orient="horz" pos="2160"/>
        <p:guide pos="384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09.10.2024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7484E5-32F8-43D1-8A74-293459209132}" type="slidenum">
              <a:rPr lang="de-DE" smtClean="0"/>
              <a:t>5</a:t>
            </a:fld>
            <a:endParaRPr lang="de-DE"/>
          </a:p>
        </p:txBody>
      </p:sp>
    </p:spTree>
    <p:extLst>
      <p:ext uri="{BB962C8B-B14F-4D97-AF65-F5344CB8AC3E}">
        <p14:creationId xmlns:p14="http://schemas.microsoft.com/office/powerpoint/2010/main" val="283571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7484E5-32F8-43D1-8A74-293459209132}" type="slidenum">
              <a:rPr lang="de-DE" smtClean="0"/>
              <a:t>11</a:t>
            </a:fld>
            <a:endParaRPr lang="de-DE"/>
          </a:p>
        </p:txBody>
      </p:sp>
    </p:spTree>
    <p:extLst>
      <p:ext uri="{BB962C8B-B14F-4D97-AF65-F5344CB8AC3E}">
        <p14:creationId xmlns:p14="http://schemas.microsoft.com/office/powerpoint/2010/main" val="22682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304800" y="152400"/>
            <a:ext cx="3149600" cy="457200"/>
          </a:xfrm>
        </p:spPr>
        <p:txBody>
          <a:bodyPr/>
          <a:lstStyle/>
          <a:p>
            <a:fld id="{F129FD23-5131-3541-9ED3-E0468AE35D07}" type="datetimeFigureOut">
              <a:rPr lang="de-DE" smtClean="0"/>
              <a:pPr/>
              <a:t>09.10.2024</a:t>
            </a:fld>
            <a:endParaRPr lang="de-DE" dirty="0"/>
          </a:p>
        </p:txBody>
      </p:sp>
      <p:sp>
        <p:nvSpPr>
          <p:cNvPr id="5" name="Fußzeilenplatzhalter 4"/>
          <p:cNvSpPr>
            <a:spLocks noGrp="1"/>
          </p:cNvSpPr>
          <p:nvPr>
            <p:ph type="ftr" sz="quarter" idx="11"/>
          </p:nvPr>
        </p:nvSpPr>
        <p:spPr>
          <a:xfrm>
            <a:off x="5039883" y="6553201"/>
            <a:ext cx="5729717"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685801"/>
            <a:ext cx="27432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685801"/>
            <a:ext cx="83312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61976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304800"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304800"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6195483"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6195483"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762000"/>
            <a:ext cx="4011084"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4766733" y="762001"/>
            <a:ext cx="6815667"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609601" y="2057401"/>
            <a:ext cx="4011084"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09.10.2024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4800" y="762000"/>
            <a:ext cx="115824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04800" y="1981200"/>
            <a:ext cx="115824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051171" y="6558627"/>
            <a:ext cx="16256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09.10.2024</a:t>
            </a:fld>
            <a:endParaRPr lang="de-DE" dirty="0"/>
          </a:p>
        </p:txBody>
      </p:sp>
      <p:sp>
        <p:nvSpPr>
          <p:cNvPr id="5" name="Fußzeilenplatzhalter 4"/>
          <p:cNvSpPr>
            <a:spLocks noGrp="1"/>
          </p:cNvSpPr>
          <p:nvPr>
            <p:ph type="ftr" sz="quarter" idx="3"/>
          </p:nvPr>
        </p:nvSpPr>
        <p:spPr>
          <a:xfrm>
            <a:off x="6768075" y="6553201"/>
            <a:ext cx="4001525"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972800" y="6553201"/>
            <a:ext cx="9144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2"/>
            <a:ext cx="7824192"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6"/>
            <a:ext cx="12192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304801" y="6365413"/>
            <a:ext cx="3630960"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7968208" y="98553"/>
            <a:ext cx="4079776"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0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8" Type="http://schemas.openxmlformats.org/officeDocument/2006/relationships/hyperlink" Target="https://pubmed.ncbi.nlm.nih.gov/19910836/" TargetMode="External"/><Relationship Id="rId13" Type="http://schemas.openxmlformats.org/officeDocument/2006/relationships/hyperlink" Target="https://pubmed.ncbi.nlm.nih.gov/21713779/" TargetMode="External"/><Relationship Id="rId18" Type="http://schemas.openxmlformats.org/officeDocument/2006/relationships/slide" Target="slide5.xml"/><Relationship Id="rId3" Type="http://schemas.openxmlformats.org/officeDocument/2006/relationships/hyperlink" Target="http://www.embase.com/search/results?subaction=viewrecord&amp;from=export&amp;id=L51335124,%20http://dx.doi.org/10.1097/MPA.0b013e3182148342" TargetMode="External"/><Relationship Id="rId7" Type="http://schemas.openxmlformats.org/officeDocument/2006/relationships/hyperlink" Target="https://pubmed.ncbi.nlm.nih.gov/20052471/" TargetMode="External"/><Relationship Id="rId12" Type="http://schemas.openxmlformats.org/officeDocument/2006/relationships/hyperlink" Target="https://pubmed.ncbi.nlm.nih.gov/19937477/" TargetMode="External"/><Relationship Id="rId17" Type="http://schemas.openxmlformats.org/officeDocument/2006/relationships/hyperlink" Target="https://pubmed.ncbi.nlm.nih.gov/17896141/" TargetMode="External"/><Relationship Id="rId2" Type="http://schemas.openxmlformats.org/officeDocument/2006/relationships/hyperlink" Target="http://www.ncbi.nlm.nih.gov/pubmed/19777195" TargetMode="External"/><Relationship Id="rId16" Type="http://schemas.openxmlformats.org/officeDocument/2006/relationships/hyperlink" Target="https://pubmed.ncbi.nlm.nih.gov/21705947/" TargetMode="External"/><Relationship Id="rId1" Type="http://schemas.openxmlformats.org/officeDocument/2006/relationships/slideLayout" Target="../slideLayouts/slideLayout6.xml"/><Relationship Id="rId6" Type="http://schemas.openxmlformats.org/officeDocument/2006/relationships/hyperlink" Target="https://pubmed.ncbi.nlm.nih.gov/20422460/" TargetMode="External"/><Relationship Id="rId11" Type="http://schemas.openxmlformats.org/officeDocument/2006/relationships/hyperlink" Target="https://pubmed.ncbi.nlm.nih.gov/17786531/" TargetMode="External"/><Relationship Id="rId5" Type="http://schemas.openxmlformats.org/officeDocument/2006/relationships/hyperlink" Target="https://pubmed.ncbi.nlm.nih.gov/17458610/" TargetMode="External"/><Relationship Id="rId15" Type="http://schemas.openxmlformats.org/officeDocument/2006/relationships/hyperlink" Target="https://pubmed.ncbi.nlm.nih.gov/19418101/" TargetMode="External"/><Relationship Id="rId10" Type="http://schemas.openxmlformats.org/officeDocument/2006/relationships/hyperlink" Target="https://pubmed.ncbi.nlm.nih.gov/18580439/" TargetMode="External"/><Relationship Id="rId4" Type="http://schemas.openxmlformats.org/officeDocument/2006/relationships/hyperlink" Target="https://pubmed.ncbi.nlm.nih.gov/21289526/" TargetMode="External"/><Relationship Id="rId9" Type="http://schemas.openxmlformats.org/officeDocument/2006/relationships/hyperlink" Target="https://pubmed.ncbi.nlm.nih.gov/17398060/" TargetMode="External"/><Relationship Id="rId14" Type="http://schemas.openxmlformats.org/officeDocument/2006/relationships/hyperlink" Target="https://pubmed.ncbi.nlm.nih.gov/17462460/"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pubmed.ncbi.nlm.nih.gov/20422460/" TargetMode="External"/><Relationship Id="rId13" Type="http://schemas.openxmlformats.org/officeDocument/2006/relationships/hyperlink" Target="https://pubmed.ncbi.nlm.nih.gov/20157085/" TargetMode="External"/><Relationship Id="rId18" Type="http://schemas.openxmlformats.org/officeDocument/2006/relationships/hyperlink" Target="https://pubmed.ncbi.nlm.nih.gov/19937477/" TargetMode="External"/><Relationship Id="rId26" Type="http://schemas.openxmlformats.org/officeDocument/2006/relationships/hyperlink" Target="https://pubmed.ncbi.nlm.nih.gov/19418101/" TargetMode="External"/><Relationship Id="rId3" Type="http://schemas.openxmlformats.org/officeDocument/2006/relationships/hyperlink" Target="https://pubmed.ncbi.nlm.nih.gov/18081813/" TargetMode="External"/><Relationship Id="rId21" Type="http://schemas.openxmlformats.org/officeDocument/2006/relationships/hyperlink" Target="https://pubmed.ncbi.nlm.nih.gov/19590619/" TargetMode="External"/><Relationship Id="rId7" Type="http://schemas.openxmlformats.org/officeDocument/2006/relationships/hyperlink" Target="https://pubmed.ncbi.nlm.nih.gov/17458610/" TargetMode="External"/><Relationship Id="rId12" Type="http://schemas.openxmlformats.org/officeDocument/2006/relationships/hyperlink" Target="https://pubmed.ncbi.nlm.nih.gov/19744432/" TargetMode="External"/><Relationship Id="rId17" Type="http://schemas.openxmlformats.org/officeDocument/2006/relationships/hyperlink" Target="https://pubmed.ncbi.nlm.nih.gov/17786531/" TargetMode="External"/><Relationship Id="rId25" Type="http://schemas.openxmlformats.org/officeDocument/2006/relationships/hyperlink" Target="https://pubmed.ncbi.nlm.nih.gov/17462460/" TargetMode="External"/><Relationship Id="rId2" Type="http://schemas.openxmlformats.org/officeDocument/2006/relationships/hyperlink" Target="http://www.ncbi.nlm.nih.gov/pubmed/20485150" TargetMode="External"/><Relationship Id="rId16" Type="http://schemas.openxmlformats.org/officeDocument/2006/relationships/hyperlink" Target="https://pubmed.ncbi.nlm.nih.gov/18580439/" TargetMode="External"/><Relationship Id="rId20" Type="http://schemas.openxmlformats.org/officeDocument/2006/relationships/hyperlink" Target="https://pubmed.ncbi.nlm.nih.gov/21713779/" TargetMode="External"/><Relationship Id="rId29" Type="http://schemas.openxmlformats.org/officeDocument/2006/relationships/hyperlink" Target="http://www.ncbi.nlm.nih.gov/pubmed/20376442" TargetMode="External"/><Relationship Id="rId1" Type="http://schemas.openxmlformats.org/officeDocument/2006/relationships/slideLayout" Target="../slideLayouts/slideLayout6.xml"/><Relationship Id="rId6" Type="http://schemas.openxmlformats.org/officeDocument/2006/relationships/hyperlink" Target="https://pubmed.ncbi.nlm.nih.gov/21289526/" TargetMode="External"/><Relationship Id="rId11" Type="http://schemas.openxmlformats.org/officeDocument/2006/relationships/hyperlink" Target="https://pubmed.ncbi.nlm.nih.gov/20052471/" TargetMode="External"/><Relationship Id="rId24" Type="http://schemas.openxmlformats.org/officeDocument/2006/relationships/hyperlink" Target="https://pubmed.ncbi.nlm.nih.gov/21263243/" TargetMode="External"/><Relationship Id="rId5" Type="http://schemas.openxmlformats.org/officeDocument/2006/relationships/hyperlink" Target="http://www.embase.com/search/results?subaction=viewrecord&amp;from=export&amp;id=L51335124,%20http://dx.doi.org/10.1097/MPA.0b013e3182148342" TargetMode="External"/><Relationship Id="rId15" Type="http://schemas.openxmlformats.org/officeDocument/2006/relationships/hyperlink" Target="https://pubmed.ncbi.nlm.nih.gov/17398060/" TargetMode="External"/><Relationship Id="rId23" Type="http://schemas.openxmlformats.org/officeDocument/2006/relationships/hyperlink" Target="https://pubmed.ncbi.nlm.nih.gov/20670857/" TargetMode="External"/><Relationship Id="rId28" Type="http://schemas.openxmlformats.org/officeDocument/2006/relationships/hyperlink" Target="https://pubmed.ncbi.nlm.nih.gov/17896141/" TargetMode="External"/><Relationship Id="rId10" Type="http://schemas.openxmlformats.org/officeDocument/2006/relationships/hyperlink" Target="http://www.ncbi.nlm.nih.gov/pubmed/20101172" TargetMode="External"/><Relationship Id="rId19" Type="http://schemas.openxmlformats.org/officeDocument/2006/relationships/hyperlink" Target="https://pubmed.ncbi.nlm.nih.gov/17219277/" TargetMode="External"/><Relationship Id="rId4" Type="http://schemas.openxmlformats.org/officeDocument/2006/relationships/hyperlink" Target="http://www.ncbi.nlm.nih.gov/pubmed/19777195" TargetMode="External"/><Relationship Id="rId9" Type="http://schemas.openxmlformats.org/officeDocument/2006/relationships/hyperlink" Target="http://www.ncbi.nlm.nih.gov/pubmed/21738340" TargetMode="External"/><Relationship Id="rId14" Type="http://schemas.openxmlformats.org/officeDocument/2006/relationships/hyperlink" Target="https://pubmed.ncbi.nlm.nih.gov/19910836/" TargetMode="External"/><Relationship Id="rId22" Type="http://schemas.openxmlformats.org/officeDocument/2006/relationships/hyperlink" Target="https://pubmed.ncbi.nlm.nih.gov/18059219/" TargetMode="External"/><Relationship Id="rId27" Type="http://schemas.openxmlformats.org/officeDocument/2006/relationships/hyperlink" Target="https://pubmed.ncbi.nlm.nih.gov/21705947/" TargetMode="External"/><Relationship Id="rId30" Type="http://schemas.openxmlformats.org/officeDocument/2006/relationships/slide" Target="slide5.xml"/></Relationships>
</file>

<file path=ppt/slides/_rels/slide105.xml.rels><?xml version="1.0" encoding="UTF-8" standalone="yes"?>
<Relationships xmlns="http://schemas.openxmlformats.org/package/2006/relationships"><Relationship Id="rId8" Type="http://schemas.openxmlformats.org/officeDocument/2006/relationships/hyperlink" Target="https://pubmed.ncbi.nlm.nih.gov/28129987/" TargetMode="External"/><Relationship Id="rId3" Type="http://schemas.openxmlformats.org/officeDocument/2006/relationships/hyperlink" Target="http://www.ncbi.nlm.nih.gov/pubmed/19690548" TargetMode="External"/><Relationship Id="rId7" Type="http://schemas.openxmlformats.org/officeDocument/2006/relationships/hyperlink" Target="https://pubmed.ncbi.nlm.nih.gov/18823024/" TargetMode="External"/><Relationship Id="rId2" Type="http://schemas.openxmlformats.org/officeDocument/2006/relationships/hyperlink" Target="http://www.ncbi.nlm.nih.gov/pubmed/17227978" TargetMode="External"/><Relationship Id="rId1" Type="http://schemas.openxmlformats.org/officeDocument/2006/relationships/slideLayout" Target="../slideLayouts/slideLayout6.xml"/><Relationship Id="rId6" Type="http://schemas.openxmlformats.org/officeDocument/2006/relationships/hyperlink" Target="http://www.ncbi.nlm.nih.gov/pubmed/20823433" TargetMode="External"/><Relationship Id="rId11" Type="http://schemas.openxmlformats.org/officeDocument/2006/relationships/slide" Target="slide5.xml"/><Relationship Id="rId5" Type="http://schemas.openxmlformats.org/officeDocument/2006/relationships/hyperlink" Target="https://pubmed.ncbi.nlm.nih.gov/15812554/" TargetMode="External"/><Relationship Id="rId10" Type="http://schemas.openxmlformats.org/officeDocument/2006/relationships/hyperlink" Target="https://pubmed.ncbi.nlm.nih.gov/24104372/" TargetMode="External"/><Relationship Id="rId4" Type="http://schemas.openxmlformats.org/officeDocument/2006/relationships/hyperlink" Target="http://www.ncbi.nlm.nih.gov/entrez/query.fcgi?cmd=Retrieve&amp;db=PubMed&amp;dopt=Citation&amp;list_uids=15028824" TargetMode="External"/><Relationship Id="rId9" Type="http://schemas.openxmlformats.org/officeDocument/2006/relationships/hyperlink" Target="https://pubmed.ncbi.nlm.nih.gov/30575490/" TargetMode="External"/></Relationships>
</file>

<file path=ppt/slides/_rels/slide10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ncbi.nlm.nih.gov/pubmed/17227978"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7549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www.ncbi.nlm.nih.gov/pubmed/19690548" TargetMode="External"/><Relationship Id="rId2" Type="http://schemas.openxmlformats.org/officeDocument/2006/relationships/hyperlink" Target="http://www.ncbi.nlm.nih.gov/pubmed/17227978"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www.ncbi.nlm.nih.gov/pubmed/20823433" TargetMode="External"/><Relationship Id="rId4" Type="http://schemas.openxmlformats.org/officeDocument/2006/relationships/hyperlink" Target="http://www.ncbi.nlm.nih.gov/entrez/query.fcgi?cmd=Retrieve&amp;db=PubMed&amp;dopt=Citation&amp;list_uids=15028824" TargetMode="External"/></Relationships>
</file>

<file path=ppt/slides/_rels/slide1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ncbi.nlm.nih.gov/pubmed/20823433"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pubmed.ncbi.nlm.nih.gov/24419109/" TargetMode="External"/><Relationship Id="rId2" Type="http://schemas.openxmlformats.org/officeDocument/2006/relationships/hyperlink" Target="https://pubmed.ncbi.nlm.nih.gov/28817370/"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27238300/" TargetMode="External"/></Relationships>
</file>

<file path=ppt/slides/_rels/slide1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8" Type="http://schemas.openxmlformats.org/officeDocument/2006/relationships/hyperlink" Target="https://pubmed.ncbi.nlm.nih.gov/11716884/" TargetMode="External"/><Relationship Id="rId13" Type="http://schemas.openxmlformats.org/officeDocument/2006/relationships/hyperlink" Target="https://pubmed.ncbi.nlm.nih.gov/22237835/" TargetMode="External"/><Relationship Id="rId3" Type="http://schemas.openxmlformats.org/officeDocument/2006/relationships/hyperlink" Target="http://www.ncbi.nlm.nih.gov/entrez/query.fcgi?cmd=Retrieve&amp;db=PubMed&amp;dopt=Citation&amp;list_uids=15028824" TargetMode="External"/><Relationship Id="rId7" Type="http://schemas.openxmlformats.org/officeDocument/2006/relationships/hyperlink" Target="https://pubmed.ncbi.nlm.nih.gov/19092348/" TargetMode="External"/><Relationship Id="rId12" Type="http://schemas.openxmlformats.org/officeDocument/2006/relationships/hyperlink" Target="https://pubmed.ncbi.nlm.nih.gov/21499862/" TargetMode="External"/><Relationship Id="rId2" Type="http://schemas.openxmlformats.org/officeDocument/2006/relationships/hyperlink" Target="https://pubmed.ncbi.nlm.nih.gov/15812554/" TargetMode="External"/><Relationship Id="rId16"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hyperlink" Target="http://www.ncbi.nlm.nih.gov/entrez/query.fcgi?cmd=Retrieve&amp;db=PubMed&amp;dopt=Citation&amp;list_uids=17968163" TargetMode="External"/><Relationship Id="rId11" Type="http://schemas.openxmlformats.org/officeDocument/2006/relationships/hyperlink" Target="https://pubmed.ncbi.nlm.nih.gov/20837948/" TargetMode="External"/><Relationship Id="rId5" Type="http://schemas.openxmlformats.org/officeDocument/2006/relationships/hyperlink" Target="http://www.ncbi.nlm.nih.gov/entrez/query.fcgi?cmd=Retrieve&amp;db=PubMed&amp;dopt=Citation&amp;list_uids=4015380" TargetMode="External"/><Relationship Id="rId15" Type="http://schemas.openxmlformats.org/officeDocument/2006/relationships/hyperlink" Target="https://www.ncbi.nlm.nih.gov/pubmed/15990004" TargetMode="External"/><Relationship Id="rId10" Type="http://schemas.openxmlformats.org/officeDocument/2006/relationships/hyperlink" Target="https://pubmed.ncbi.nlm.nih.gov/10615932/" TargetMode="External"/><Relationship Id="rId4" Type="http://schemas.openxmlformats.org/officeDocument/2006/relationships/hyperlink" Target="https://pubmed.ncbi.nlm.nih.gov/20398316/" TargetMode="External"/><Relationship Id="rId9" Type="http://schemas.openxmlformats.org/officeDocument/2006/relationships/hyperlink" Target="https://www.ncbi.nlm.nih.gov/pubmed/19330830" TargetMode="External"/><Relationship Id="rId14" Type="http://schemas.openxmlformats.org/officeDocument/2006/relationships/hyperlink" Target="https://www.ncbi.nlm.nih.gov/pubmed/1357725" TargetMode="External"/></Relationships>
</file>

<file path=ppt/slides/_rels/slide11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s://pubmed.ncbi.nlm.nih.gov/20837948/" TargetMode="External"/><Relationship Id="rId7" Type="http://schemas.openxmlformats.org/officeDocument/2006/relationships/hyperlink" Target="https://www.ncbi.nlm.nih.gov/pubmed/18209156" TargetMode="External"/><Relationship Id="rId2" Type="http://schemas.openxmlformats.org/officeDocument/2006/relationships/hyperlink" Target="http://www.ncbi.nlm.nih.gov/entrez/query.fcgi?cmd=Retrieve&amp;db=PubMed&amp;dopt=Citation&amp;list_uids=4015380" TargetMode="External"/><Relationship Id="rId1" Type="http://schemas.openxmlformats.org/officeDocument/2006/relationships/slideLayout" Target="../slideLayouts/slideLayout6.xml"/><Relationship Id="rId6" Type="http://schemas.openxmlformats.org/officeDocument/2006/relationships/hyperlink" Target="http://www.ncbi.nlm.nih.gov/entrez/query.fcgi?cmd=Retrieve&amp;db=PubMed&amp;dopt=Citation&amp;list_uids=18640931" TargetMode="External"/><Relationship Id="rId5" Type="http://schemas.openxmlformats.org/officeDocument/2006/relationships/hyperlink" Target="https://pubmed.ncbi.nlm.nih.gov/9193189/" TargetMode="External"/><Relationship Id="rId4" Type="http://schemas.openxmlformats.org/officeDocument/2006/relationships/hyperlink" Target="https://pubmed.ncbi.nlm.nih.gov/21499862/"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www.ncbi.nlm.nih.gov/pubmed/21159106" TargetMode="External"/><Relationship Id="rId13" Type="http://schemas.openxmlformats.org/officeDocument/2006/relationships/hyperlink" Target="https://www.ncbi.nlm.nih.gov/pubmed/28747265" TargetMode="External"/><Relationship Id="rId3" Type="http://schemas.openxmlformats.org/officeDocument/2006/relationships/hyperlink" Target="https://www.ncbi.nlm.nih.gov/pubmed/21878232" TargetMode="External"/><Relationship Id="rId7" Type="http://schemas.openxmlformats.org/officeDocument/2006/relationships/hyperlink" Target="https://www.ncbi.nlm.nih.gov/pubmed/32105518" TargetMode="External"/><Relationship Id="rId12" Type="http://schemas.openxmlformats.org/officeDocument/2006/relationships/hyperlink" Target="https://pubmed.ncbi.nlm.nih.gov/27422328/" TargetMode="External"/><Relationship Id="rId2" Type="http://schemas.openxmlformats.org/officeDocument/2006/relationships/hyperlink" Target="https://www.ncbi.nlm.nih.gov/pubmed/22012027" TargetMode="External"/><Relationship Id="rId16"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hyperlink" Target="http://www.ncbi.nlm.nih.gov/pubmed/17453298" TargetMode="External"/><Relationship Id="rId11" Type="http://schemas.openxmlformats.org/officeDocument/2006/relationships/hyperlink" Target="http://www.ncbi.nlm.nih.gov/pubmed/19092346" TargetMode="External"/><Relationship Id="rId5" Type="http://schemas.openxmlformats.org/officeDocument/2006/relationships/hyperlink" Target="https://www.ncbi.nlm.nih.gov/pubmed/20422030" TargetMode="External"/><Relationship Id="rId15" Type="http://schemas.openxmlformats.org/officeDocument/2006/relationships/hyperlink" Target="https://pubmed.ncbi.nlm.nih.gov/27573691/" TargetMode="External"/><Relationship Id="rId10" Type="http://schemas.openxmlformats.org/officeDocument/2006/relationships/hyperlink" Target="https://www.ncbi.nlm.nih.gov/pubmed/21947697" TargetMode="External"/><Relationship Id="rId4" Type="http://schemas.openxmlformats.org/officeDocument/2006/relationships/hyperlink" Target="https://www.ncbi.nlm.nih.gov/pubmed/30867522" TargetMode="External"/><Relationship Id="rId9" Type="http://schemas.openxmlformats.org/officeDocument/2006/relationships/hyperlink" Target="http://www.ncbi.nlm.nih.gov/pubmed/21331805" TargetMode="External"/><Relationship Id="rId14" Type="http://schemas.openxmlformats.org/officeDocument/2006/relationships/hyperlink" Target="https://www.ncbi.nlm.nih.gov/pubmed/28341441"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www.ncbi.nlm.nih.gov/pubmed/30003452" TargetMode="External"/><Relationship Id="rId3" Type="http://schemas.openxmlformats.org/officeDocument/2006/relationships/hyperlink" Target="http://ovidsp.ovid.com/ovidweb.cgi?T=JS&amp;PAGE=reference&amp;D=emexb&amp;NEWS=N&amp;AN=625681595,%20https://www.ncbi.nlm.nih.gov/pmc/articles/PMC6033157/pdf/BJS-105-946.pdf" TargetMode="External"/><Relationship Id="rId7" Type="http://schemas.openxmlformats.org/officeDocument/2006/relationships/hyperlink" Target="https://www.ncbi.nlm.nih.gov/pubmed/27863846" TargetMode="External"/><Relationship Id="rId2" Type="http://schemas.openxmlformats.org/officeDocument/2006/relationships/hyperlink" Target="https://www.ncbi.nlm.nih.gov/pubmed/32105518" TargetMode="External"/><Relationship Id="rId1" Type="http://schemas.openxmlformats.org/officeDocument/2006/relationships/slideLayout" Target="../slideLayouts/slideLayout6.xml"/><Relationship Id="rId6" Type="http://schemas.openxmlformats.org/officeDocument/2006/relationships/hyperlink" Target="https://www.ncbi.nlm.nih.gov/pubmed/27570116" TargetMode="External"/><Relationship Id="rId5" Type="http://schemas.openxmlformats.org/officeDocument/2006/relationships/hyperlink" Target="https://pubmed.ncbi.nlm.nih.gov/30946090/" TargetMode="External"/><Relationship Id="rId4" Type="http://schemas.openxmlformats.org/officeDocument/2006/relationships/hyperlink" Target="https://pubmed.ncbi.nlm.nih.gov/27621388/" TargetMode="External"/><Relationship Id="rId9" Type="http://schemas.openxmlformats.org/officeDocument/2006/relationships/slide" Target="slide5.xml"/></Relationships>
</file>

<file path=ppt/slides/_rels/slide118.xml.rels><?xml version="1.0" encoding="UTF-8" standalone="yes"?>
<Relationships xmlns="http://schemas.openxmlformats.org/package/2006/relationships"><Relationship Id="rId8" Type="http://schemas.openxmlformats.org/officeDocument/2006/relationships/hyperlink" Target="https://pubmed.ncbi.nlm.nih.gov/30610555/" TargetMode="External"/><Relationship Id="rId3" Type="http://schemas.openxmlformats.org/officeDocument/2006/relationships/hyperlink" Target="https://pubmed.ncbi.nlm.nih.gov/27139057/" TargetMode="External"/><Relationship Id="rId7" Type="http://schemas.openxmlformats.org/officeDocument/2006/relationships/hyperlink" Target="https://www.ncbi.nlm.nih.gov/pubmed/27355262" TargetMode="External"/><Relationship Id="rId2" Type="http://schemas.openxmlformats.org/officeDocument/2006/relationships/hyperlink" Target="https://www.ncbi.nlm.nih.gov/pubmed/23247983" TargetMode="External"/><Relationship Id="rId1" Type="http://schemas.openxmlformats.org/officeDocument/2006/relationships/slideLayout" Target="../slideLayouts/slideLayout6.xml"/><Relationship Id="rId6" Type="http://schemas.openxmlformats.org/officeDocument/2006/relationships/hyperlink" Target="https://pubmed.ncbi.nlm.nih.gov/29596120/" TargetMode="External"/><Relationship Id="rId5" Type="http://schemas.openxmlformats.org/officeDocument/2006/relationships/hyperlink" Target="https://www.ncbi.nlm.nih.gov/pubmed/28599299" TargetMode="External"/><Relationship Id="rId10" Type="http://schemas.openxmlformats.org/officeDocument/2006/relationships/slide" Target="slide5.xml"/><Relationship Id="rId4" Type="http://schemas.openxmlformats.org/officeDocument/2006/relationships/hyperlink" Target="https://pubmed.ncbi.nlm.nih.gov/29462005/" TargetMode="External"/><Relationship Id="rId9" Type="http://schemas.openxmlformats.org/officeDocument/2006/relationships/hyperlink" Target="https://pubmed.ncbi.nlm.nih.gov/30362063/"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pubmed.ncbi.nlm.nih.gov/21873971/" TargetMode="External"/><Relationship Id="rId3" Type="http://schemas.openxmlformats.org/officeDocument/2006/relationships/hyperlink" Target="http://www.ncbi.nlm.nih.gov/pubmed/11395232" TargetMode="External"/><Relationship Id="rId7" Type="http://schemas.openxmlformats.org/officeDocument/2006/relationships/hyperlink" Target="http://www.ncbi.nlm.nih.gov/entrez/query.fcgi?cmd=Retrieve&amp;db=PubMed&amp;dopt=Citation&amp;list_uids=18199514" TargetMode="External"/><Relationship Id="rId2" Type="http://schemas.openxmlformats.org/officeDocument/2006/relationships/hyperlink" Target="http://www.ncbi.nlm.nih.gov/pubmed/7552013" TargetMode="External"/><Relationship Id="rId1" Type="http://schemas.openxmlformats.org/officeDocument/2006/relationships/slideLayout" Target="../slideLayouts/slideLayout6.xml"/><Relationship Id="rId6" Type="http://schemas.openxmlformats.org/officeDocument/2006/relationships/hyperlink" Target="http://www.ncbi.nlm.nih.gov/pubmed/19437078" TargetMode="External"/><Relationship Id="rId5" Type="http://schemas.openxmlformats.org/officeDocument/2006/relationships/hyperlink" Target="http://www.ncbi.nlm.nih.gov/entrez/query.fcgi?cmd=Retrieve&amp;db=PubMed&amp;dopt=Citation&amp;list_uids=18207129" TargetMode="External"/><Relationship Id="rId10" Type="http://schemas.openxmlformats.org/officeDocument/2006/relationships/slide" Target="slide5.xml"/><Relationship Id="rId4" Type="http://schemas.openxmlformats.org/officeDocument/2006/relationships/hyperlink" Target="https://pubmed.ncbi.nlm.nih.gov/16001672/" TargetMode="External"/><Relationship Id="rId9" Type="http://schemas.openxmlformats.org/officeDocument/2006/relationships/hyperlink" Target="https://pubmed.ncbi.nlm.nih.gov/18342968/" TargetMode="Externa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hyperlink" Target="https://pubmed.ncbi.nlm.nih.gov/30610555/" TargetMode="External"/><Relationship Id="rId2" Type="http://schemas.openxmlformats.org/officeDocument/2006/relationships/hyperlink" Target="https://www.ncbi.nlm.nih.gov/pubmed/2735526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27160474/" TargetMode="External"/><Relationship Id="rId4" Type="http://schemas.openxmlformats.org/officeDocument/2006/relationships/hyperlink" Target="https://pubmed.ncbi.nlm.nih.gov/30362063/"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pubmed.ncbi.nlm.nih.gov/30312198/" TargetMode="External"/><Relationship Id="rId7" Type="http://schemas.openxmlformats.org/officeDocument/2006/relationships/slide" Target="slide5.xml"/><Relationship Id="rId2" Type="http://schemas.openxmlformats.org/officeDocument/2006/relationships/hyperlink" Target="https://www.ncbi.nlm.nih.gov/pubmed/30240661" TargetMode="External"/><Relationship Id="rId1" Type="http://schemas.openxmlformats.org/officeDocument/2006/relationships/slideLayout" Target="../slideLayouts/slideLayout6.xml"/><Relationship Id="rId6" Type="http://schemas.openxmlformats.org/officeDocument/2006/relationships/hyperlink" Target="https://www.ncbi.nlm.nih.gov/pubmed/30898101" TargetMode="External"/><Relationship Id="rId5" Type="http://schemas.openxmlformats.org/officeDocument/2006/relationships/hyperlink" Target="https://pubmed.ncbi.nlm.nih.gov/26255895/" TargetMode="External"/><Relationship Id="rId4" Type="http://schemas.openxmlformats.org/officeDocument/2006/relationships/hyperlink" Target="https://pubmed.ncbi.nlm.nih.gov/28389044/" TargetMode="External"/></Relationships>
</file>

<file path=ppt/slides/_rels/slide1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hyperlink" Target="https://www.ncbi.nlm.nih.gov/pubmed/9196156" TargetMode="External"/><Relationship Id="rId7" Type="http://schemas.openxmlformats.org/officeDocument/2006/relationships/slide" Target="slide5.xml"/><Relationship Id="rId2" Type="http://schemas.openxmlformats.org/officeDocument/2006/relationships/hyperlink" Target="https://www.ncbi.nlm.nih.gov/pubmed/21561347" TargetMode="External"/><Relationship Id="rId1" Type="http://schemas.openxmlformats.org/officeDocument/2006/relationships/slideLayout" Target="../slideLayouts/slideLayout6.xml"/><Relationship Id="rId6" Type="http://schemas.openxmlformats.org/officeDocument/2006/relationships/hyperlink" Target="https://pubmed.ncbi.nlm.nih.gov/37708904/" TargetMode="External"/><Relationship Id="rId5" Type="http://schemas.openxmlformats.org/officeDocument/2006/relationships/hyperlink" Target="https://pubmed.ncbi.nlm.nih.gov/24131140/" TargetMode="External"/><Relationship Id="rId4" Type="http://schemas.openxmlformats.org/officeDocument/2006/relationships/hyperlink" Target="https://pubmed.ncbi.nlm.nih.gov/17452677/" TargetMode="External"/></Relationships>
</file>

<file path=ppt/slides/_rels/slide1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28969358/" TargetMode="External"/><Relationship Id="rId2" Type="http://schemas.openxmlformats.org/officeDocument/2006/relationships/hyperlink" Target="https://www.ncbi.nlm.nih.gov/pmc/articles/PMC7987633/pdf/394_2020_Article_2346.pdf"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9581537/" TargetMode="Externa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9196156" TargetMode="Externa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hyperlink" Target="https://pubmed.ncbi.nlm.nih.gov/29791286/" TargetMode="External"/><Relationship Id="rId2" Type="http://schemas.openxmlformats.org/officeDocument/2006/relationships/hyperlink" Target="https://www.nice.org.uk/guidance/ng85"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7708904/" TargetMode="External"/></Relationships>
</file>

<file path=ppt/slides/_rels/slide1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hyperlink" Target="https://pubmed.ncbi.nlm.nih.gov/25093849/" TargetMode="External"/><Relationship Id="rId2" Type="http://schemas.openxmlformats.org/officeDocument/2006/relationships/hyperlink" Target="https://pubmed.ncbi.nlm.nih.gov/26320435/"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29557103" TargetMode="Externa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hyperlink" Target="https://pubmed.ncbi.nlm.nih.gov/22773551/" TargetMode="External"/><Relationship Id="rId2" Type="http://schemas.openxmlformats.org/officeDocument/2006/relationships/hyperlink" Target="https://pubmed.ncbi.nlm.nih.gov/17452677/"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930750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0347287/" TargetMode="External"/><Relationship Id="rId2" Type="http://schemas.openxmlformats.org/officeDocument/2006/relationships/hyperlink" Target="https://pubmed.ncbi.nlm.nih.gov/2696870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27044418/" TargetMode="External"/><Relationship Id="rId4" Type="http://schemas.openxmlformats.org/officeDocument/2006/relationships/hyperlink" Target="https://pubmed.ncbi.nlm.nih.gov/30264755/"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www.ncbi.nlm.nih.gov/pubmed/22989511" TargetMode="External"/><Relationship Id="rId2" Type="http://schemas.openxmlformats.org/officeDocument/2006/relationships/hyperlink" Target="https://www.ncbi.nlm.nih.gov/pubmed/22404265"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0854103/"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pubmed.ncbi.nlm.nih.gov/32444418/" TargetMode="External"/><Relationship Id="rId2" Type="http://schemas.openxmlformats.org/officeDocument/2006/relationships/hyperlink" Target="https://www.ncbi.nlm.nih.gov/pubmed/3197678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31157963" TargetMode="Externa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31157963"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pubmed.ncbi.nlm.nih.gov/11323314/" TargetMode="External"/><Relationship Id="rId3" Type="http://schemas.openxmlformats.org/officeDocument/2006/relationships/hyperlink" Target="https://pubmed.ncbi.nlm.nih.gov/11101541/" TargetMode="External"/><Relationship Id="rId7" Type="http://schemas.openxmlformats.org/officeDocument/2006/relationships/hyperlink" Target="https://pubmed.ncbi.nlm.nih.gov/10769297/" TargetMode="External"/><Relationship Id="rId12" Type="http://schemas.openxmlformats.org/officeDocument/2006/relationships/slide" Target="slide5.xml"/><Relationship Id="rId2" Type="http://schemas.openxmlformats.org/officeDocument/2006/relationships/hyperlink" Target="https://pubmed.ncbi.nlm.nih.gov/12883017/" TargetMode="External"/><Relationship Id="rId1" Type="http://schemas.openxmlformats.org/officeDocument/2006/relationships/slideLayout" Target="../slideLayouts/slideLayout6.xml"/><Relationship Id="rId6" Type="http://schemas.openxmlformats.org/officeDocument/2006/relationships/hyperlink" Target="https://pubmed.ncbi.nlm.nih.gov/11148019/" TargetMode="External"/><Relationship Id="rId11" Type="http://schemas.openxmlformats.org/officeDocument/2006/relationships/hyperlink" Target="https://pubmed.ncbi.nlm.nih.gov/16531832/" TargetMode="External"/><Relationship Id="rId5" Type="http://schemas.openxmlformats.org/officeDocument/2006/relationships/hyperlink" Target="https://pubmed.ncbi.nlm.nih.gov/9212224/" TargetMode="External"/><Relationship Id="rId10" Type="http://schemas.openxmlformats.org/officeDocument/2006/relationships/hyperlink" Target="https://pubmed.ncbi.nlm.nih.gov/12822136/" TargetMode="External"/><Relationship Id="rId4" Type="http://schemas.openxmlformats.org/officeDocument/2006/relationships/hyperlink" Target="https://pubmed.ncbi.nlm.nih.gov/16380992/" TargetMode="External"/><Relationship Id="rId9" Type="http://schemas.openxmlformats.org/officeDocument/2006/relationships/hyperlink" Target="https://pubmed.ncbi.nlm.nih.gov/12661188/" TargetMode="External"/></Relationships>
</file>

<file path=ppt/slides/_rels/slide1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21561347"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hyperlink" Target="https://pubmed.ncbi.nlm.nih.gov/25538019/" TargetMode="External"/><Relationship Id="rId2" Type="http://schemas.openxmlformats.org/officeDocument/2006/relationships/hyperlink" Target="https://pubmed.ncbi.nlm.nih.gov/27139057/"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26018826" TargetMode="Externa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5538019/" TargetMode="Externa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hyperlink" Target="https://pubmed.ncbi.nlm.nih.gov/28376080/" TargetMode="External"/><Relationship Id="rId2" Type="http://schemas.openxmlformats.org/officeDocument/2006/relationships/hyperlink" Target="https://pubmed.ncbi.nlm.nih.gov/21571383/"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3010525/" TargetMode="Externa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hyperlink" Target="https://pubmed.ncbi.nlm.nih.gov/27637832/" TargetMode="Externa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69.xml.rels><?xml version="1.0" encoding="UTF-8" standalone="yes"?>
<Relationships xmlns="http://schemas.openxmlformats.org/package/2006/relationships"><Relationship Id="rId3" Type="http://schemas.openxmlformats.org/officeDocument/2006/relationships/hyperlink" Target="https://pubmed.ncbi.nlm.nih.gov/27637832/" TargetMode="Externa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243294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archderm.jamanetwork.com/issues.aspxhttps:/jamanetwork.com/journals/jamadermatology/articlepdf/2753127/jamadermatology_trafford_2019_oi_190054.pdf" TargetMode="External"/><Relationship Id="rId13" Type="http://schemas.openxmlformats.org/officeDocument/2006/relationships/hyperlink" Target="https://www.annalsofoncology.org/article/S0923-7534(19)32001-0/pdf" TargetMode="External"/><Relationship Id="rId3" Type="http://schemas.openxmlformats.org/officeDocument/2006/relationships/hyperlink" Target="http://onlinelibrary.wiley.com/journal/10.1111/(ISSN)1467-789Xhttps:/onlinelibrary.wiley.com/doi/pdfdirect/10.1111/obr.12705?download=true" TargetMode="External"/><Relationship Id="rId7" Type="http://schemas.openxmlformats.org/officeDocument/2006/relationships/hyperlink" Target="http://journals.lww.com/pancreasjournal" TargetMode="External"/><Relationship Id="rId12" Type="http://schemas.openxmlformats.org/officeDocument/2006/relationships/hyperlink" Target="http://www.tandfonline.com/loi/igas20https:/www.tandfonline.com/doi/full/10.1080/00365521.2020.1868568" TargetMode="External"/><Relationship Id="rId17" Type="http://schemas.openxmlformats.org/officeDocument/2006/relationships/slide" Target="slide5.xml"/><Relationship Id="rId2" Type="http://schemas.openxmlformats.org/officeDocument/2006/relationships/hyperlink" Target="http://onlinelibrary.wiley.com/journal/10.1111/(ISSN)1467-789Xhttps:/onlinelibrary.wiley.com/doi/pdfdirect/10.1111/obr.13088?download=true" TargetMode="External"/><Relationship Id="rId16" Type="http://schemas.openxmlformats.org/officeDocument/2006/relationships/hyperlink" Target="https://jamanetwork.com/journals/jamadermatology/articlepdf/2757273/jamadermatology_wang_2019_oi_190064.pdf" TargetMode="External"/><Relationship Id="rId1" Type="http://schemas.openxmlformats.org/officeDocument/2006/relationships/slideLayout" Target="../slideLayouts/slideLayout6.xml"/><Relationship Id="rId6" Type="http://schemas.openxmlformats.org/officeDocument/2006/relationships/hyperlink" Target="https://www.ncbi.nlm.nih.gov/pmc/articles/PMC8137938/pdf/41598_2021_Article_90175.pdf" TargetMode="External"/><Relationship Id="rId11" Type="http://schemas.openxmlformats.org/officeDocument/2006/relationships/hyperlink" Target="https://lipidworld.biomedcentral.com/track/pdf/10.1186/s12944-020-01288-6.pdf" TargetMode="External"/><Relationship Id="rId5" Type="http://schemas.openxmlformats.org/officeDocument/2006/relationships/hyperlink" Target="https://www.primary-care-diabetes.com/article/S1751-9918(18)30091-3/fulltext" TargetMode="External"/><Relationship Id="rId15" Type="http://schemas.openxmlformats.org/officeDocument/2006/relationships/hyperlink" Target="https://www.oncotarget.com/article/23850/pdf/" TargetMode="External"/><Relationship Id="rId10" Type="http://schemas.openxmlformats.org/officeDocument/2006/relationships/hyperlink" Target="https://www.ncbi.nlm.nih.gov/pmc/articles/PMC5571714/pdf/medi-96-e7811.pdf" TargetMode="External"/><Relationship Id="rId4" Type="http://schemas.openxmlformats.org/officeDocument/2006/relationships/hyperlink" Target="https://link.springer.com/journal/10067https:/link.springer.com/content/pdf/10.1007/s10067-019-04660-9.pdf" TargetMode="External"/><Relationship Id="rId9" Type="http://schemas.openxmlformats.org/officeDocument/2006/relationships/hyperlink" Target="https://www.ncbi.nlm.nih.gov/pmc/articles/PMC7218646/pdf/12885_2020_Article_6891.pdf" TargetMode="External"/><Relationship Id="rId14" Type="http://schemas.openxmlformats.org/officeDocument/2006/relationships/hyperlink" Target="http://epirev.oxfordjournals.org/https:/www.ncbi.nlm.nih.gov/pmc/articles/PMC5868279/pdf/mxx006.pdf" TargetMode="External"/></Relationships>
</file>

<file path=ppt/slides/_rels/slide170.xml.rels><?xml version="1.0" encoding="UTF-8" standalone="yes"?>
<Relationships xmlns="http://schemas.openxmlformats.org/package/2006/relationships"><Relationship Id="rId3" Type="http://schemas.openxmlformats.org/officeDocument/2006/relationships/hyperlink" Target="https://pubmed.ncbi.nlm.nih.gov/27637832/" TargetMode="Externa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2432946/" TargetMode="External"/></Relationships>
</file>

<file path=ppt/slides/_rels/slide17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ice.org.uk/guidance/ng85" TargetMode="Externa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6437477/" TargetMode="Externa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hyperlink" Target="https://pubmed.ncbi.nlm.nih.gov/15082593/" TargetMode="External"/><Relationship Id="rId2" Type="http://schemas.openxmlformats.org/officeDocument/2006/relationships/hyperlink" Target="https://pubmed.ncbi.nlm.nih.gov/9456954/"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7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439854/" TargetMode="Externa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hyperlink" Target="https://pubmed.ncbi.nlm.nih.gov/9711954/" TargetMode="External"/><Relationship Id="rId2" Type="http://schemas.openxmlformats.org/officeDocument/2006/relationships/hyperlink" Target="https://pubmed.ncbi.nlm.nih.gov/360585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2496534/" TargetMode="External"/></Relationships>
</file>

<file path=ppt/slides/_rels/slide1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15017610/" TargetMode="External"/><Relationship Id="rId2" Type="http://schemas.openxmlformats.org/officeDocument/2006/relationships/hyperlink" Target="https://pubmed.ncbi.nlm.nih.gov/909164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7222532" TargetMode="External"/><Relationship Id="rId2" Type="http://schemas.openxmlformats.org/officeDocument/2006/relationships/hyperlink" Target="https://pubmed.ncbi.nlm.nih.gov/15059921/"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www.ncbi.nlm.nih.gov/pubmed/31672839" TargetMode="External"/></Relationships>
</file>

<file path=ppt/slides/_rels/slide19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89608/"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89608/"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89608/"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10667472/" TargetMode="External"/><Relationship Id="rId2" Type="http://schemas.openxmlformats.org/officeDocument/2006/relationships/hyperlink" Target="https://pubmed.ncbi.nlm.nih.gov/1546418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15069114/" TargetMode="External"/><Relationship Id="rId4" Type="http://schemas.openxmlformats.org/officeDocument/2006/relationships/hyperlink" Target="https://pubmed.ncbi.nlm.nih.gov/15756426/" TargetMode="Externa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64.xml"/><Relationship Id="rId7" Type="http://schemas.openxmlformats.org/officeDocument/2006/relationships/slide" Target="slide5.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141.xml"/><Relationship Id="rId5" Type="http://schemas.openxmlformats.org/officeDocument/2006/relationships/slide" Target="slide123.xml"/><Relationship Id="rId4" Type="http://schemas.openxmlformats.org/officeDocument/2006/relationships/slide" Target="slide129.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pubmed.ncbi.nlm.nih.gov/8908550/" TargetMode="External"/><Relationship Id="rId2" Type="http://schemas.openxmlformats.org/officeDocument/2006/relationships/hyperlink" Target="https://pubmed.ncbi.nlm.nih.gov/12608470/"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5028948/"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ubmed.ncbi.nlm.nih.gov/11075985/" TargetMode="External"/><Relationship Id="rId2" Type="http://schemas.openxmlformats.org/officeDocument/2006/relationships/hyperlink" Target="https://pubmed.ncbi.nlm.nih.gov/8908550/"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601501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ubmed.ncbi.nlm.nih.gov/15902884/" TargetMode="External"/><Relationship Id="rId2" Type="http://schemas.openxmlformats.org/officeDocument/2006/relationships/hyperlink" Target="https://pubmed.ncbi.nlm.nih.gov/1096319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162.xml"/><Relationship Id="rId7" Type="http://schemas.openxmlformats.org/officeDocument/2006/relationships/slide" Target="slide5.xml"/><Relationship Id="rId2" Type="http://schemas.openxmlformats.org/officeDocument/2006/relationships/slide" Target="slide158.xml"/><Relationship Id="rId1" Type="http://schemas.openxmlformats.org/officeDocument/2006/relationships/slideLayout" Target="../slideLayouts/slideLayout2.xml"/><Relationship Id="rId6" Type="http://schemas.openxmlformats.org/officeDocument/2006/relationships/slide" Target="slide186.xml"/><Relationship Id="rId5" Type="http://schemas.openxmlformats.org/officeDocument/2006/relationships/slide" Target="slide185.xml"/><Relationship Id="rId4" Type="http://schemas.openxmlformats.org/officeDocument/2006/relationships/slide" Target="slide168.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pubmed.ncbi.nlm.nih.gov/7846013/" TargetMode="External"/><Relationship Id="rId2" Type="http://schemas.openxmlformats.org/officeDocument/2006/relationships/hyperlink" Target="https://pubmed.ncbi.nlm.nih.gov/11149048/"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7846016/" TargetMode="External"/><Relationship Id="rId4" Type="http://schemas.openxmlformats.org/officeDocument/2006/relationships/hyperlink" Target="https://pubmed.ncbi.nlm.nih.gov/1644294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ubmed.ncbi.nlm.nih.gov/15128348/" TargetMode="External"/><Relationship Id="rId2" Type="http://schemas.openxmlformats.org/officeDocument/2006/relationships/hyperlink" Target="https://pubmed.ncbi.nlm.nih.gov/1474961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6393216/" TargetMode="Externa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9839131"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16012297"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pubmed.ncbi.nlm.nih.gov/28378082/" TargetMode="External"/><Relationship Id="rId2" Type="http://schemas.openxmlformats.org/officeDocument/2006/relationships/hyperlink" Target="https://pubmed.ncbi.nlm.nih.gov/28319148/"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28298257/" TargetMode="External"/><Relationship Id="rId7" Type="http://schemas.openxmlformats.org/officeDocument/2006/relationships/slide" Target="slide5.xml"/><Relationship Id="rId2" Type="http://schemas.openxmlformats.org/officeDocument/2006/relationships/hyperlink" Target="https://www.ncbi.nlm.nih.gov/pubmed/27353741" TargetMode="External"/><Relationship Id="rId1" Type="http://schemas.openxmlformats.org/officeDocument/2006/relationships/slideLayout" Target="../slideLayouts/slideLayout6.xml"/><Relationship Id="rId6" Type="http://schemas.openxmlformats.org/officeDocument/2006/relationships/hyperlink" Target="https://pubmed.ncbi.nlm.nih.gov/28237643/" TargetMode="External"/><Relationship Id="rId5" Type="http://schemas.openxmlformats.org/officeDocument/2006/relationships/hyperlink" Target="https://pubmed.ncbi.nlm.nih.gov/29397657/" TargetMode="External"/><Relationship Id="rId4" Type="http://schemas.openxmlformats.org/officeDocument/2006/relationships/hyperlink" Target="https://pubmed.ncbi.nlm.nih.gov/29352379/"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6.xml"/><Relationship Id="rId7" Type="http://schemas.openxmlformats.org/officeDocument/2006/relationships/slide" Target="slide34.xml"/><Relationship Id="rId12" Type="http://schemas.openxmlformats.org/officeDocument/2006/relationships/slide" Target="slide18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58.xml"/><Relationship Id="rId5" Type="http://schemas.openxmlformats.org/officeDocument/2006/relationships/slide" Target="slide10.xml"/><Relationship Id="rId10" Type="http://schemas.openxmlformats.org/officeDocument/2006/relationships/slide" Target="slide123.xml"/><Relationship Id="rId4" Type="http://schemas.openxmlformats.org/officeDocument/2006/relationships/slide" Target="slide8.xml"/><Relationship Id="rId9" Type="http://schemas.openxmlformats.org/officeDocument/2006/relationships/slide" Target="slide105.xml"/></Relationships>
</file>

<file path=ppt/slides/_rels/slide50.xml.rels><?xml version="1.0" encoding="UTF-8" standalone="yes"?>
<Relationships xmlns="http://schemas.openxmlformats.org/package/2006/relationships"><Relationship Id="rId3" Type="http://schemas.openxmlformats.org/officeDocument/2006/relationships/hyperlink" Target="https://www.ncbi.nlm.nih.gov/pubmed/29402376" TargetMode="External"/><Relationship Id="rId2" Type="http://schemas.openxmlformats.org/officeDocument/2006/relationships/hyperlink" Target="https://pubmed.ncbi.nlm.nih.gov/28890410/"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pubmed.ncbi.nlm.nih.gov/11753036/" TargetMode="External"/><Relationship Id="rId2" Type="http://schemas.openxmlformats.org/officeDocument/2006/relationships/hyperlink" Target="https://pubmed.ncbi.nlm.nih.gov/11074885/"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gut.bmj.com/content/67/5/789.long" TargetMode="External"/><Relationship Id="rId2" Type="http://schemas.openxmlformats.org/officeDocument/2006/relationships/hyperlink" Target="https://pubmed.ncbi.nlm.nih.gov/1611195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pubmed.ncbi.nlm.nih.gov/28735806/" TargetMode="Externa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slide" Target="slide5.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8958561/"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hyperlink" Target="https://pubmed.ncbi.nlm.nih.gov/28045744/" TargetMode="External"/><Relationship Id="rId13" Type="http://schemas.openxmlformats.org/officeDocument/2006/relationships/hyperlink" Target="https://www.ncbi.nlm.nih.gov/pubmed/28018428" TargetMode="External"/><Relationship Id="rId3" Type="http://schemas.openxmlformats.org/officeDocument/2006/relationships/hyperlink" Target="https://www.ncbi.nlm.nih.gov/pubmed/26505976" TargetMode="External"/><Relationship Id="rId7" Type="http://schemas.openxmlformats.org/officeDocument/2006/relationships/hyperlink" Target="https://www.ncbi.nlm.nih.gov/pubmed/27037200" TargetMode="External"/><Relationship Id="rId12" Type="http://schemas.openxmlformats.org/officeDocument/2006/relationships/hyperlink" Target="https://www.ncbi.nlm.nih.gov/pubmed/26705143" TargetMode="External"/><Relationship Id="rId17" Type="http://schemas.openxmlformats.org/officeDocument/2006/relationships/slide" Target="slide5.xml"/><Relationship Id="rId2" Type="http://schemas.openxmlformats.org/officeDocument/2006/relationships/hyperlink" Target="https://www.ncbi.nlm.nih.gov/pubmed/28517236" TargetMode="External"/><Relationship Id="rId16" Type="http://schemas.openxmlformats.org/officeDocument/2006/relationships/hyperlink" Target="https://www.ncbi.nlm.nih.gov/pubmed/27154812" TargetMode="External"/><Relationship Id="rId1" Type="http://schemas.openxmlformats.org/officeDocument/2006/relationships/slideLayout" Target="../slideLayouts/slideLayout6.xml"/><Relationship Id="rId6" Type="http://schemas.openxmlformats.org/officeDocument/2006/relationships/hyperlink" Target="https://www.ncbi.nlm.nih.gov/pubmed/28215039" TargetMode="External"/><Relationship Id="rId11" Type="http://schemas.openxmlformats.org/officeDocument/2006/relationships/hyperlink" Target="https://www.ncbi.nlm.nih.gov/pubmed/25711855" TargetMode="External"/><Relationship Id="rId5" Type="http://schemas.openxmlformats.org/officeDocument/2006/relationships/hyperlink" Target="https://www.ncbi.nlm.nih.gov/pubmed/27429020" TargetMode="External"/><Relationship Id="rId15" Type="http://schemas.openxmlformats.org/officeDocument/2006/relationships/hyperlink" Target="https://www.ncbi.nlm.nih.gov/pubmed/30218244" TargetMode="External"/><Relationship Id="rId10" Type="http://schemas.openxmlformats.org/officeDocument/2006/relationships/hyperlink" Target="https://www.ncbi.nlm.nih.gov/pubmed/24844590" TargetMode="External"/><Relationship Id="rId4" Type="http://schemas.openxmlformats.org/officeDocument/2006/relationships/hyperlink" Target="https://www.ncbi.nlm.nih.gov/pubmed/25794484" TargetMode="External"/><Relationship Id="rId9" Type="http://schemas.openxmlformats.org/officeDocument/2006/relationships/hyperlink" Target="https://www.ncbi.nlm.nih.gov/pubmed/28750418" TargetMode="External"/><Relationship Id="rId14" Type="http://schemas.openxmlformats.org/officeDocument/2006/relationships/hyperlink" Target="https://www.ncbi.nlm.nih.gov/pubmed/24905343" TargetMode="External"/></Relationships>
</file>

<file path=ppt/slides/_rels/slide6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s://www.ncbi.nlm.nih.gov/pubmed/15248382" TargetMode="External"/><Relationship Id="rId7" Type="http://schemas.openxmlformats.org/officeDocument/2006/relationships/hyperlink" Target="http://www.ncbi.nlm.nih.gov/pubmed/20071702" TargetMode="External"/><Relationship Id="rId2" Type="http://schemas.openxmlformats.org/officeDocument/2006/relationships/hyperlink" Target="http://www.ncbi.nlm.nih.gov/entrez/query.fcgi?cmd=Retrieve&amp;db=PubMed&amp;dopt=Citation&amp;list_uids=12021902" TargetMode="External"/><Relationship Id="rId1" Type="http://schemas.openxmlformats.org/officeDocument/2006/relationships/slideLayout" Target="../slideLayouts/slideLayout6.xml"/><Relationship Id="rId6" Type="http://schemas.openxmlformats.org/officeDocument/2006/relationships/hyperlink" Target="https://pubmed.ncbi.nlm.nih.gov/10769088/" TargetMode="External"/><Relationship Id="rId5" Type="http://schemas.openxmlformats.org/officeDocument/2006/relationships/hyperlink" Target="https://pubmed.ncbi.nlm.nih.gov/11248177/" TargetMode="External"/><Relationship Id="rId4" Type="http://schemas.openxmlformats.org/officeDocument/2006/relationships/hyperlink" Target="https://pubmed.ncbi.nlm.nih.gov/15672425/" TargetMode="Externa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pubmed.ncbi.nlm.nih.gov/26776846/" TargetMode="External"/><Relationship Id="rId2" Type="http://schemas.openxmlformats.org/officeDocument/2006/relationships/hyperlink" Target="https://pubmed.ncbi.nlm.nih.gov/27383694/"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29649825/" TargetMode="External"/><Relationship Id="rId4" Type="http://schemas.openxmlformats.org/officeDocument/2006/relationships/hyperlink" Target="https://www.ncbi.nlm.nih.gov/pmc/articles/PMC4829723/"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ncbi.nlm.nih.gov/pubmed/19398572" TargetMode="External"/><Relationship Id="rId13" Type="http://schemas.openxmlformats.org/officeDocument/2006/relationships/hyperlink" Target="https://pubmed.ncbi.nlm.nih.gov/18081813/" TargetMode="External"/><Relationship Id="rId3" Type="http://schemas.openxmlformats.org/officeDocument/2006/relationships/hyperlink" Target="https://www.ncbi.nlm.nih.gov/pubmed/18325723" TargetMode="External"/><Relationship Id="rId7" Type="http://schemas.openxmlformats.org/officeDocument/2006/relationships/hyperlink" Target="http://www.ncbi.nlm.nih.gov/pubmed/17592291" TargetMode="External"/><Relationship Id="rId12" Type="http://schemas.openxmlformats.org/officeDocument/2006/relationships/hyperlink" Target="https://pubmed.ncbi.nlm.nih.gov/21248633/" TargetMode="External"/><Relationship Id="rId2" Type="http://schemas.openxmlformats.org/officeDocument/2006/relationships/hyperlink" Target="https://pubmed.ncbi.nlm.nih.gov/15122610/" TargetMode="External"/><Relationship Id="rId1" Type="http://schemas.openxmlformats.org/officeDocument/2006/relationships/slideLayout" Target="../slideLayouts/slideLayout6.xml"/><Relationship Id="rId6" Type="http://schemas.openxmlformats.org/officeDocument/2006/relationships/hyperlink" Target="https://www.ncbi.nlm.nih.gov/pubmed/18351300" TargetMode="External"/><Relationship Id="rId11" Type="http://schemas.openxmlformats.org/officeDocument/2006/relationships/hyperlink" Target="https://pubmed.ncbi.nlm.nih.gov/21563148/" TargetMode="External"/><Relationship Id="rId5" Type="http://schemas.openxmlformats.org/officeDocument/2006/relationships/hyperlink" Target="https://www.ncbi.nlm.nih.gov/pubmed/21606835" TargetMode="External"/><Relationship Id="rId15" Type="http://schemas.openxmlformats.org/officeDocument/2006/relationships/slide" Target="slide5.xml"/><Relationship Id="rId10" Type="http://schemas.openxmlformats.org/officeDocument/2006/relationships/hyperlink" Target="http://www.ncbi.nlm.nih.gov/pubmed/20485150" TargetMode="External"/><Relationship Id="rId4" Type="http://schemas.openxmlformats.org/officeDocument/2006/relationships/hyperlink" Target="https://www.ncbi.nlm.nih.gov/pubmed/19418067" TargetMode="External"/><Relationship Id="rId9" Type="http://schemas.openxmlformats.org/officeDocument/2006/relationships/hyperlink" Target="https://www.ncbi.nlm.nih.gov/pubmed/19723142" TargetMode="External"/><Relationship Id="rId14" Type="http://schemas.openxmlformats.org/officeDocument/2006/relationships/hyperlink" Target="https://pubmed.ncbi.nlm.nih.gov/19536900/"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hyperlink" Target="https://www.ncbi.nlm.nih.gov/pubmed/27069195" TargetMode="External"/><Relationship Id="rId13" Type="http://schemas.openxmlformats.org/officeDocument/2006/relationships/hyperlink" Target="https://pubmed.ncbi.nlm.nih.gov/26138347/" TargetMode="External"/><Relationship Id="rId18" Type="http://schemas.openxmlformats.org/officeDocument/2006/relationships/slide" Target="slide5.xml"/><Relationship Id="rId3" Type="http://schemas.openxmlformats.org/officeDocument/2006/relationships/hyperlink" Target="https://www.ncbi.nlm.nih.gov/pubmed/30521511" TargetMode="External"/><Relationship Id="rId7" Type="http://schemas.openxmlformats.org/officeDocument/2006/relationships/hyperlink" Target="https://www.ncbi.nlm.nih.gov/pubmed/26763744" TargetMode="External"/><Relationship Id="rId12" Type="http://schemas.openxmlformats.org/officeDocument/2006/relationships/hyperlink" Target="https://www.ncbi.nlm.nih.gov/pubmed/22311282" TargetMode="External"/><Relationship Id="rId17" Type="http://schemas.openxmlformats.org/officeDocument/2006/relationships/hyperlink" Target="https://pubmed.ncbi.nlm.nih.gov/22999411/" TargetMode="External"/><Relationship Id="rId2" Type="http://schemas.openxmlformats.org/officeDocument/2006/relationships/hyperlink" Target="https://www.ncbi.nlm.nih.gov/pubmed/26795767" TargetMode="External"/><Relationship Id="rId16" Type="http://schemas.openxmlformats.org/officeDocument/2006/relationships/hyperlink" Target="https://pubmed.ncbi.nlm.nih.gov/28341868/" TargetMode="External"/><Relationship Id="rId1" Type="http://schemas.openxmlformats.org/officeDocument/2006/relationships/slideLayout" Target="../slideLayouts/slideLayout6.xml"/><Relationship Id="rId6" Type="http://schemas.openxmlformats.org/officeDocument/2006/relationships/hyperlink" Target="https://pubmed.ncbi.nlm.nih.gov/26552841/" TargetMode="External"/><Relationship Id="rId11" Type="http://schemas.openxmlformats.org/officeDocument/2006/relationships/hyperlink" Target="https://pubmed.ncbi.nlm.nih.gov/27396698/" TargetMode="External"/><Relationship Id="rId5" Type="http://schemas.openxmlformats.org/officeDocument/2006/relationships/hyperlink" Target="https://www.ncbi.nlm.nih.gov/pubmed/22954000" TargetMode="External"/><Relationship Id="rId15" Type="http://schemas.openxmlformats.org/officeDocument/2006/relationships/hyperlink" Target="https://pubmed.ncbi.nlm.nih.gov/23461663/" TargetMode="External"/><Relationship Id="rId10" Type="http://schemas.openxmlformats.org/officeDocument/2006/relationships/hyperlink" Target="https://pubmed.ncbi.nlm.nih.gov/26906329/" TargetMode="External"/><Relationship Id="rId4" Type="http://schemas.openxmlformats.org/officeDocument/2006/relationships/hyperlink" Target="https://www.ncbi.nlm.nih.gov/pubmed/28292633" TargetMode="External"/><Relationship Id="rId9" Type="http://schemas.openxmlformats.org/officeDocument/2006/relationships/hyperlink" Target="https://www.ncbi.nlm.nih.gov/pubmed/27794204" TargetMode="External"/><Relationship Id="rId14" Type="http://schemas.openxmlformats.org/officeDocument/2006/relationships/hyperlink" Target="https://www.ncbi.nlm.nih.gov/pubmed/27065736"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ncbi.nlm.nih.gov/pubmed/22954000" TargetMode="External"/><Relationship Id="rId7" Type="http://schemas.openxmlformats.org/officeDocument/2006/relationships/slide" Target="slide5.xml"/><Relationship Id="rId2" Type="http://schemas.openxmlformats.org/officeDocument/2006/relationships/hyperlink" Target="https://www.ncbi.nlm.nih.gov/pubmed/28292633" TargetMode="External"/><Relationship Id="rId1" Type="http://schemas.openxmlformats.org/officeDocument/2006/relationships/slideLayout" Target="../slideLayouts/slideLayout6.xml"/><Relationship Id="rId6" Type="http://schemas.openxmlformats.org/officeDocument/2006/relationships/hyperlink" Target="https://www.ncbi.nlm.nih.gov/pubmed/26802844" TargetMode="External"/><Relationship Id="rId5" Type="http://schemas.openxmlformats.org/officeDocument/2006/relationships/hyperlink" Target="https://pubmed.ncbi.nlm.nih.gov/27584663/" TargetMode="External"/><Relationship Id="rId4" Type="http://schemas.openxmlformats.org/officeDocument/2006/relationships/hyperlink" Target="https://www.ncbi.nlm.nih.gov/pubmed/22996141" TargetMode="Externa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1/"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ncbi.nlm.nih.gov/pubmed/11735011" TargetMode="External"/><Relationship Id="rId2" Type="http://schemas.openxmlformats.org/officeDocument/2006/relationships/hyperlink" Target="http://www.ncbi.nlm.nih.gov/entrez/query.fcgi?cmd=Retrieve&amp;db=PubMed&amp;dopt=Citation&amp;list_uids=1202190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16773347/" TargetMode="External"/><Relationship Id="rId4" Type="http://schemas.openxmlformats.org/officeDocument/2006/relationships/hyperlink" Target="https://pubmed.ncbi.nlm.nih.gov/2106732/" TargetMode="External"/></Relationships>
</file>

<file path=ppt/slides/_rels/slide8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ncbi.nlm.nih.gov/entrez/query.fcgi?cmd=Retrieve&amp;db=PubMed&amp;dopt=Citation&amp;list_uids=12021902"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hyperlink" Target="https://pubmed.ncbi.nlm.nih.gov/10973392/" TargetMode="External"/><Relationship Id="rId3" Type="http://schemas.openxmlformats.org/officeDocument/2006/relationships/hyperlink" Target="https://www.ncbi.nlm.nih.gov/pubmed/8813484" TargetMode="External"/><Relationship Id="rId7" Type="http://schemas.openxmlformats.org/officeDocument/2006/relationships/hyperlink" Target="http://www.ncbi.nlm.nih.gov/pubmed/8156354" TargetMode="External"/><Relationship Id="rId2" Type="http://schemas.openxmlformats.org/officeDocument/2006/relationships/hyperlink" Target="https://www.ncbi.nlm.nih.gov/pubmed/15055845" TargetMode="External"/><Relationship Id="rId1" Type="http://schemas.openxmlformats.org/officeDocument/2006/relationships/slideLayout" Target="../slideLayouts/slideLayout6.xml"/><Relationship Id="rId6" Type="http://schemas.openxmlformats.org/officeDocument/2006/relationships/hyperlink" Target="http://www.ncbi.nlm.nih.gov/pubmed/7809832" TargetMode="External"/><Relationship Id="rId5" Type="http://schemas.openxmlformats.org/officeDocument/2006/relationships/hyperlink" Target="http://www.ncbi.nlm.nih.gov/pubmed/16132406" TargetMode="External"/><Relationship Id="rId10" Type="http://schemas.openxmlformats.org/officeDocument/2006/relationships/slide" Target="slide5.xml"/><Relationship Id="rId4" Type="http://schemas.openxmlformats.org/officeDocument/2006/relationships/hyperlink" Target="https://www.ncbi.nlm.nih.gov/pubmed/11683740" TargetMode="External"/><Relationship Id="rId9" Type="http://schemas.openxmlformats.org/officeDocument/2006/relationships/hyperlink" Target="https://www.ncbi.nlm.nih.gov/pubmed/16044410"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pubmed.ncbi.nlm.nih.gov/1824810/" TargetMode="External"/><Relationship Id="rId3" Type="http://schemas.openxmlformats.org/officeDocument/2006/relationships/hyperlink" Target="https://pubmed.ncbi.nlm.nih.gov/11972546/" TargetMode="External"/><Relationship Id="rId7" Type="http://schemas.openxmlformats.org/officeDocument/2006/relationships/hyperlink" Target="https://pubmed.ncbi.nlm.nih.gov/10576385/" TargetMode="External"/><Relationship Id="rId2" Type="http://schemas.openxmlformats.org/officeDocument/2006/relationships/hyperlink" Target="https://pubmed.ncbi.nlm.nih.gov/11926958/" TargetMode="External"/><Relationship Id="rId1" Type="http://schemas.openxmlformats.org/officeDocument/2006/relationships/slideLayout" Target="../slideLayouts/slideLayout6.xml"/><Relationship Id="rId6" Type="http://schemas.openxmlformats.org/officeDocument/2006/relationships/hyperlink" Target="https://pubmed.ncbi.nlm.nih.gov/9565114/" TargetMode="External"/><Relationship Id="rId5" Type="http://schemas.openxmlformats.org/officeDocument/2006/relationships/hyperlink" Target="https://pubmed.ncbi.nlm.nih.gov/1448048/" TargetMode="External"/><Relationship Id="rId4" Type="http://schemas.openxmlformats.org/officeDocument/2006/relationships/hyperlink" Target="https://pubmed.ncbi.nlm.nih.gov/1380421/" TargetMode="External"/><Relationship Id="rId9" Type="http://schemas.openxmlformats.org/officeDocument/2006/relationships/slide" Target="slide5.xml"/></Relationships>
</file>

<file path=ppt/slides/_rels/slide88.xml.rels><?xml version="1.0" encoding="UTF-8" standalone="yes"?>
<Relationships xmlns="http://schemas.openxmlformats.org/package/2006/relationships"><Relationship Id="rId8" Type="http://schemas.openxmlformats.org/officeDocument/2006/relationships/hyperlink" Target="http://www.ncbi.nlm.nih.gov/pubmed/9068665" TargetMode="External"/><Relationship Id="rId13" Type="http://schemas.openxmlformats.org/officeDocument/2006/relationships/hyperlink" Target="http://www.ncbi.nlm.nih.gov/pubmed/10436834" TargetMode="External"/><Relationship Id="rId18" Type="http://schemas.openxmlformats.org/officeDocument/2006/relationships/hyperlink" Target="https://pubmed.ncbi.nlm.nih.gov/9790340/" TargetMode="External"/><Relationship Id="rId3" Type="http://schemas.openxmlformats.org/officeDocument/2006/relationships/hyperlink" Target="https://www.ncbi.nlm.nih.gov/pubmed/16293966" TargetMode="External"/><Relationship Id="rId21" Type="http://schemas.openxmlformats.org/officeDocument/2006/relationships/hyperlink" Target="http://www.ncbi.nlm.nih.gov/pubmed/9427018" TargetMode="External"/><Relationship Id="rId7" Type="http://schemas.openxmlformats.org/officeDocument/2006/relationships/hyperlink" Target="https://www.ncbi.nlm.nih.gov/pubmed/15362580" TargetMode="External"/><Relationship Id="rId12" Type="http://schemas.openxmlformats.org/officeDocument/2006/relationships/hyperlink" Target="http://www.ncbi.nlm.nih.gov/pubmed/1354435" TargetMode="External"/><Relationship Id="rId17" Type="http://schemas.openxmlformats.org/officeDocument/2006/relationships/hyperlink" Target="http://www.ncbi.nlm.nih.gov/pubmed/15084973" TargetMode="External"/><Relationship Id="rId25" Type="http://schemas.openxmlformats.org/officeDocument/2006/relationships/slide" Target="slide5.xml"/><Relationship Id="rId2" Type="http://schemas.openxmlformats.org/officeDocument/2006/relationships/hyperlink" Target="https://www.ncbi.nlm.nih.gov/pubmed/11574081" TargetMode="External"/><Relationship Id="rId16" Type="http://schemas.openxmlformats.org/officeDocument/2006/relationships/hyperlink" Target="http://www.ncbi.nlm.nih.gov/pubmed/15832419" TargetMode="External"/><Relationship Id="rId20" Type="http://schemas.openxmlformats.org/officeDocument/2006/relationships/hyperlink" Target="http://www.ncbi.nlm.nih.gov/pubmed/12170018" TargetMode="External"/><Relationship Id="rId1" Type="http://schemas.openxmlformats.org/officeDocument/2006/relationships/slideLayout" Target="../slideLayouts/slideLayout6.xml"/><Relationship Id="rId6" Type="http://schemas.openxmlformats.org/officeDocument/2006/relationships/hyperlink" Target="https://www.ncbi.nlm.nih.gov/pubmed/7887797" TargetMode="External"/><Relationship Id="rId11" Type="http://schemas.openxmlformats.org/officeDocument/2006/relationships/hyperlink" Target="http://www.ncbi.nlm.nih.gov/pubmed/8570131" TargetMode="External"/><Relationship Id="rId24" Type="http://schemas.openxmlformats.org/officeDocument/2006/relationships/hyperlink" Target="https://pubmed.ncbi.nlm.nih.gov/7648124/" TargetMode="External"/><Relationship Id="rId5" Type="http://schemas.openxmlformats.org/officeDocument/2006/relationships/hyperlink" Target="https://www.ncbi.nlm.nih.gov/pubmed/16269290" TargetMode="External"/><Relationship Id="rId15" Type="http://schemas.openxmlformats.org/officeDocument/2006/relationships/hyperlink" Target="http://www.ncbi.nlm.nih.gov/pubmed/15086174" TargetMode="External"/><Relationship Id="rId23" Type="http://schemas.openxmlformats.org/officeDocument/2006/relationships/hyperlink" Target="http://www.ncbi.nlm.nih.gov/pubmed/15585381" TargetMode="External"/><Relationship Id="rId10" Type="http://schemas.openxmlformats.org/officeDocument/2006/relationships/hyperlink" Target="http://www.ncbi.nlm.nih.gov/pubmed/10026445" TargetMode="External"/><Relationship Id="rId19" Type="http://schemas.openxmlformats.org/officeDocument/2006/relationships/hyperlink" Target="http://www.ncbi.nlm.nih.gov/pubmed/11190613" TargetMode="External"/><Relationship Id="rId4" Type="http://schemas.openxmlformats.org/officeDocument/2006/relationships/hyperlink" Target="https://www.ncbi.nlm.nih.gov/pubmed/14662531" TargetMode="External"/><Relationship Id="rId9" Type="http://schemas.openxmlformats.org/officeDocument/2006/relationships/hyperlink" Target="http://www.ncbi.nlm.nih.gov/pubmed/10986602" TargetMode="External"/><Relationship Id="rId14" Type="http://schemas.openxmlformats.org/officeDocument/2006/relationships/hyperlink" Target="http://www.ncbi.nlm.nih.gov/pubmed/16201125" TargetMode="External"/><Relationship Id="rId22" Type="http://schemas.openxmlformats.org/officeDocument/2006/relationships/hyperlink" Target="http://www.ncbi.nlm.nih.gov/pubmed/15492552" TargetMode="External"/></Relationships>
</file>

<file path=ppt/slides/_rels/slide8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7245171/"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8" Type="http://schemas.openxmlformats.org/officeDocument/2006/relationships/hyperlink" Target="http://www.ncbi.nlm.nih.gov/entrez/query.fcgi?cmd=Retrieve&amp;db=PubMed&amp;dopt=Citation&amp;list_uids=14675703" TargetMode="External"/><Relationship Id="rId3" Type="http://schemas.openxmlformats.org/officeDocument/2006/relationships/hyperlink" Target="https://www.ncbi.nlm.nih.gov/pubmed/16137585" TargetMode="External"/><Relationship Id="rId7" Type="http://schemas.openxmlformats.org/officeDocument/2006/relationships/hyperlink" Target="https://pubmed.ncbi.nlm.nih.gov/16546491/" TargetMode="External"/><Relationship Id="rId2" Type="http://schemas.openxmlformats.org/officeDocument/2006/relationships/hyperlink" Target="https://www.ncbi.nlm.nih.gov/pubmed/7887797" TargetMode="External"/><Relationship Id="rId1" Type="http://schemas.openxmlformats.org/officeDocument/2006/relationships/slideLayout" Target="../slideLayouts/slideLayout6.xml"/><Relationship Id="rId6" Type="http://schemas.openxmlformats.org/officeDocument/2006/relationships/hyperlink" Target="http://www.ncbi.nlm.nih.gov/pubmed/9387020" TargetMode="External"/><Relationship Id="rId5" Type="http://schemas.openxmlformats.org/officeDocument/2006/relationships/hyperlink" Target="http://www.ncbi.nlm.nih.gov/pubmed/9684142" TargetMode="External"/><Relationship Id="rId4" Type="http://schemas.openxmlformats.org/officeDocument/2006/relationships/hyperlink" Target="https://www.ncbi.nlm.nih.gov/pubmed/11190614" TargetMode="External"/><Relationship Id="rId9" Type="http://schemas.openxmlformats.org/officeDocument/2006/relationships/slide" Target="slide5.xml"/></Relationships>
</file>

<file path=ppt/slides/_rels/slide91.xml.rels><?xml version="1.0" encoding="UTF-8" standalone="yes"?>
<Relationships xmlns="http://schemas.openxmlformats.org/package/2006/relationships"><Relationship Id="rId8" Type="http://schemas.openxmlformats.org/officeDocument/2006/relationships/hyperlink" Target="http://www.ncbi.nlm.nih.gov/entrez/query.fcgi?cmd=Retrieve&amp;db=PubMed&amp;dopt=Citation&amp;list_uids=14675703" TargetMode="External"/><Relationship Id="rId3" Type="http://schemas.openxmlformats.org/officeDocument/2006/relationships/hyperlink" Target="https://www.ncbi.nlm.nih.gov/pubmed/16137585" TargetMode="External"/><Relationship Id="rId7" Type="http://schemas.openxmlformats.org/officeDocument/2006/relationships/hyperlink" Target="https://pubmed.ncbi.nlm.nih.gov/16546491/" TargetMode="External"/><Relationship Id="rId2" Type="http://schemas.openxmlformats.org/officeDocument/2006/relationships/hyperlink" Target="https://www.ncbi.nlm.nih.gov/pubmed/7887797" TargetMode="External"/><Relationship Id="rId1" Type="http://schemas.openxmlformats.org/officeDocument/2006/relationships/slideLayout" Target="../slideLayouts/slideLayout6.xml"/><Relationship Id="rId6" Type="http://schemas.openxmlformats.org/officeDocument/2006/relationships/hyperlink" Target="http://www.ncbi.nlm.nih.gov/pubmed/9387020" TargetMode="External"/><Relationship Id="rId5" Type="http://schemas.openxmlformats.org/officeDocument/2006/relationships/hyperlink" Target="http://www.ncbi.nlm.nih.gov/pubmed/9684142" TargetMode="External"/><Relationship Id="rId10" Type="http://schemas.openxmlformats.org/officeDocument/2006/relationships/slide" Target="slide5.xml"/><Relationship Id="rId4" Type="http://schemas.openxmlformats.org/officeDocument/2006/relationships/hyperlink" Target="https://www.ncbi.nlm.nih.gov/pubmed/11190614" TargetMode="External"/><Relationship Id="rId9" Type="http://schemas.openxmlformats.org/officeDocument/2006/relationships/hyperlink" Target="http://www.ncbi.nlm.nih.gov/pubmed/12684805"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pubmed.ncbi.nlm.nih.gov/25913578/" TargetMode="External"/><Relationship Id="rId13" Type="http://schemas.openxmlformats.org/officeDocument/2006/relationships/hyperlink" Target="https://pubmed.ncbi.nlm.nih.gov/35201479/" TargetMode="External"/><Relationship Id="rId3" Type="http://schemas.openxmlformats.org/officeDocument/2006/relationships/hyperlink" Target="https://pubmed.ncbi.nlm.nih.gov/26055135/" TargetMode="External"/><Relationship Id="rId7" Type="http://schemas.openxmlformats.org/officeDocument/2006/relationships/hyperlink" Target="https://pubmed.ncbi.nlm.nih.gov/32978673/" TargetMode="External"/><Relationship Id="rId12" Type="http://schemas.openxmlformats.org/officeDocument/2006/relationships/hyperlink" Target="https://pubmed.ncbi.nlm.nih.gov/31668841/" TargetMode="External"/><Relationship Id="rId2" Type="http://schemas.openxmlformats.org/officeDocument/2006/relationships/hyperlink" Target="https://pubmed.ncbi.nlm.nih.gov/28336226/" TargetMode="External"/><Relationship Id="rId1" Type="http://schemas.openxmlformats.org/officeDocument/2006/relationships/slideLayout" Target="../slideLayouts/slideLayout6.xml"/><Relationship Id="rId6" Type="http://schemas.openxmlformats.org/officeDocument/2006/relationships/hyperlink" Target="https://pubmed.ncbi.nlm.nih.gov/24164704/" TargetMode="External"/><Relationship Id="rId11" Type="http://schemas.openxmlformats.org/officeDocument/2006/relationships/hyperlink" Target="https://pubmed.ncbi.nlm.nih.gov/24165093/" TargetMode="External"/><Relationship Id="rId5" Type="http://schemas.openxmlformats.org/officeDocument/2006/relationships/hyperlink" Target="https://pubmed.ncbi.nlm.nih.gov/32789099/" TargetMode="External"/><Relationship Id="rId10" Type="http://schemas.openxmlformats.org/officeDocument/2006/relationships/hyperlink" Target="https://pubmed.ncbi.nlm.nih.gov/33471373/" TargetMode="External"/><Relationship Id="rId4" Type="http://schemas.openxmlformats.org/officeDocument/2006/relationships/hyperlink" Target="https://pubmed.ncbi.nlm.nih.gov/27869496/" TargetMode="External"/><Relationship Id="rId9" Type="http://schemas.openxmlformats.org/officeDocument/2006/relationships/hyperlink" Target="https://pubmed.ncbi.nlm.nih.gov/26045226/" TargetMode="External"/><Relationship Id="rId14" Type="http://schemas.openxmlformats.org/officeDocument/2006/relationships/slide" Target="slide5.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8" Type="http://schemas.openxmlformats.org/officeDocument/2006/relationships/hyperlink" Target="https://pubmed.ncbi.nlm.nih.gov/18580439/" TargetMode="External"/><Relationship Id="rId13" Type="http://schemas.openxmlformats.org/officeDocument/2006/relationships/hyperlink" Target="https://pubmed.ncbi.nlm.nih.gov/21263243/" TargetMode="External"/><Relationship Id="rId18" Type="http://schemas.openxmlformats.org/officeDocument/2006/relationships/hyperlink" Target="https://pubmed.ncbi.nlm.nih.gov/20934270/" TargetMode="External"/><Relationship Id="rId3" Type="http://schemas.openxmlformats.org/officeDocument/2006/relationships/hyperlink" Target="https://www.ncbi.nlm.nih.gov/pubmed/17171496" TargetMode="External"/><Relationship Id="rId21" Type="http://schemas.openxmlformats.org/officeDocument/2006/relationships/slide" Target="slide5.xml"/><Relationship Id="rId7" Type="http://schemas.openxmlformats.org/officeDocument/2006/relationships/hyperlink" Target="https://pubmed.ncbi.nlm.nih.gov/17398060/" TargetMode="External"/><Relationship Id="rId12" Type="http://schemas.openxmlformats.org/officeDocument/2006/relationships/hyperlink" Target="https://pubmed.ncbi.nlm.nih.gov/20670857/" TargetMode="External"/><Relationship Id="rId17" Type="http://schemas.openxmlformats.org/officeDocument/2006/relationships/hyperlink" Target="https://pubmed.ncbi.nlm.nih.gov/21705947/" TargetMode="External"/><Relationship Id="rId2" Type="http://schemas.openxmlformats.org/officeDocument/2006/relationships/hyperlink" Target="http://www.ncbi.nlm.nih.gov/pubmed/19777195" TargetMode="External"/><Relationship Id="rId16" Type="http://schemas.openxmlformats.org/officeDocument/2006/relationships/hyperlink" Target="https://pubmed.ncbi.nlm.nih.gov/19418101/" TargetMode="External"/><Relationship Id="rId20" Type="http://schemas.openxmlformats.org/officeDocument/2006/relationships/hyperlink" Target="http://www.ncbi.nlm.nih.gov/pubmed/20376442" TargetMode="External"/><Relationship Id="rId1" Type="http://schemas.openxmlformats.org/officeDocument/2006/relationships/slideLayout" Target="../slideLayouts/slideLayout6.xml"/><Relationship Id="rId6" Type="http://schemas.openxmlformats.org/officeDocument/2006/relationships/hyperlink" Target="https://pubmed.ncbi.nlm.nih.gov/20052471/" TargetMode="External"/><Relationship Id="rId11" Type="http://schemas.openxmlformats.org/officeDocument/2006/relationships/hyperlink" Target="https://pubmed.ncbi.nlm.nih.gov/21713779/" TargetMode="External"/><Relationship Id="rId5" Type="http://schemas.openxmlformats.org/officeDocument/2006/relationships/hyperlink" Target="https://pubmed.ncbi.nlm.nih.gov/18797422/" TargetMode="External"/><Relationship Id="rId15" Type="http://schemas.openxmlformats.org/officeDocument/2006/relationships/hyperlink" Target="https://pubmed.ncbi.nlm.nih.gov/20594789/" TargetMode="External"/><Relationship Id="rId10" Type="http://schemas.openxmlformats.org/officeDocument/2006/relationships/hyperlink" Target="https://pubmed.ncbi.nlm.nih.gov/19937477/" TargetMode="External"/><Relationship Id="rId19" Type="http://schemas.openxmlformats.org/officeDocument/2006/relationships/hyperlink" Target="https://pubmed.ncbi.nlm.nih.gov/17896141/" TargetMode="External"/><Relationship Id="rId4" Type="http://schemas.openxmlformats.org/officeDocument/2006/relationships/hyperlink" Target="https://www.ncbi.nlm.nih.gov/pubmed/17492334" TargetMode="External"/><Relationship Id="rId9" Type="http://schemas.openxmlformats.org/officeDocument/2006/relationships/hyperlink" Target="https://pubmed.ncbi.nlm.nih.gov/17786531/" TargetMode="External"/><Relationship Id="rId14" Type="http://schemas.openxmlformats.org/officeDocument/2006/relationships/hyperlink" Target="https://pubmed.ncbi.nlm.nih.gov/17462460/"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www.ncbi.nlm.nih.gov/pubmed/27206401" TargetMode="External"/><Relationship Id="rId3" Type="http://schemas.openxmlformats.org/officeDocument/2006/relationships/hyperlink" Target="https://www.ncbi.nlm.nih.gov/pubmed/27794204" TargetMode="External"/><Relationship Id="rId7" Type="http://schemas.openxmlformats.org/officeDocument/2006/relationships/hyperlink" Target="https://pubmed.ncbi.nlm.nih.gov/29943061/" TargetMode="External"/><Relationship Id="rId12" Type="http://schemas.openxmlformats.org/officeDocument/2006/relationships/slide" Target="slide5.xml"/><Relationship Id="rId2" Type="http://schemas.openxmlformats.org/officeDocument/2006/relationships/hyperlink" Target="https://pubmed.ncbi.nlm.nih.gov/28045744/" TargetMode="External"/><Relationship Id="rId1" Type="http://schemas.openxmlformats.org/officeDocument/2006/relationships/slideLayout" Target="../slideLayouts/slideLayout6.xml"/><Relationship Id="rId6" Type="http://schemas.openxmlformats.org/officeDocument/2006/relationships/hyperlink" Target="https://pubmed.ncbi.nlm.nih.gov/29101568/" TargetMode="External"/><Relationship Id="rId11" Type="http://schemas.openxmlformats.org/officeDocument/2006/relationships/hyperlink" Target="http://ovidsp.ovid.com/ovidweb.cgi?T=JS&amp;PAGE=reference&amp;D=emexb&amp;NEWS=N&amp;AN=625133363" TargetMode="External"/><Relationship Id="rId5" Type="http://schemas.openxmlformats.org/officeDocument/2006/relationships/hyperlink" Target="https://pubmed.ncbi.nlm.nih.gov/28573358/" TargetMode="External"/><Relationship Id="rId10" Type="http://schemas.openxmlformats.org/officeDocument/2006/relationships/hyperlink" Target="https://pubmed.ncbi.nlm.nih.gov/22179475/" TargetMode="External"/><Relationship Id="rId4" Type="http://schemas.openxmlformats.org/officeDocument/2006/relationships/hyperlink" Target="https://www.ncbi.nlm.nih.gov/pubmed/27402095" TargetMode="External"/><Relationship Id="rId9" Type="http://schemas.openxmlformats.org/officeDocument/2006/relationships/hyperlink" Target="https://www.ncbi.nlm.nih.gov/pubmed/28030713" TargetMode="External"/></Relationships>
</file>

<file path=ppt/slides/_rels/slide9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1919536" y="1196752"/>
            <a:ext cx="83707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7823511" y="1592982"/>
            <a:ext cx="1225868" cy="367203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fontScale="92500" lnSpcReduction="20000"/>
          </a:bodyPr>
          <a:lstStyle/>
          <a:p>
            <a:r>
              <a:rPr lang="de-DE" b="1" dirty="0">
                <a:solidFill>
                  <a:schemeClr val="tx1"/>
                </a:solidFill>
              </a:rPr>
              <a:t>S3-Leitlinie Exokrines Pankreaskarzinom</a:t>
            </a:r>
          </a:p>
          <a:p>
            <a:endParaRPr lang="de-DE" dirty="0">
              <a:solidFill>
                <a:schemeClr val="tx1"/>
              </a:solidFill>
            </a:endParaRPr>
          </a:p>
          <a:p>
            <a:r>
              <a:rPr lang="de-DE" sz="1200" dirty="0">
                <a:solidFill>
                  <a:schemeClr val="tx1"/>
                </a:solidFill>
              </a:rPr>
              <a:t>Langversion 3.1 – September 2024</a:t>
            </a:r>
          </a:p>
          <a:p>
            <a:r>
              <a:rPr lang="de-DE" sz="1200" dirty="0">
                <a:solidFill>
                  <a:schemeClr val="tx1"/>
                </a:solidFill>
              </a:rPr>
              <a:t>AWMF-Registernummer: 032-010OL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dirty="0">
                <a:latin typeface="Lucida Sans" pitchFamily="34" charset="0"/>
                <a:ea typeface="ＭＳ Ｐゴシック" charset="-128"/>
              </a:rPr>
              <a:t>Methodik</a:t>
            </a:r>
            <a:endParaRPr lang="de-DE" dirty="0"/>
          </a:p>
        </p:txBody>
      </p:sp>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92990" y="3497057"/>
            <a:ext cx="4089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a:latin typeface="Lucida Sans" pitchFamily="34" charset="0"/>
              </a:rPr>
              <a:t>Klassifikation der Konsensusstärke</a:t>
            </a: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337458" y="1643856"/>
            <a:ext cx="8159750" cy="369887"/>
          </a:xfrm>
          <a:prstGeom prst="rect">
            <a:avLst/>
          </a:prstGeom>
          <a:noFill/>
          <a:ln w="9525">
            <a:noFill/>
            <a:miter lim="800000"/>
            <a:headEnd/>
            <a:tailEnd/>
          </a:ln>
        </p:spPr>
        <p:txBody>
          <a:bodyPr>
            <a:spAutoFit/>
          </a:bodyPr>
          <a:lstStyle/>
          <a:p>
            <a:pPr>
              <a:defRPr/>
            </a:pPr>
            <a:r>
              <a:rPr lang="de-DE" dirty="0">
                <a:latin typeface="Lucida Sans" pitchFamily="34" charset="0"/>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 y="2013743"/>
            <a:ext cx="6768502" cy="181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C3BB75AA-3638-D632-6950-6359559A6F62}"/>
              </a:ext>
            </a:extLst>
          </p:cNvPr>
          <p:cNvPicPr>
            <a:picLocks noChangeAspect="1"/>
          </p:cNvPicPr>
          <p:nvPr/>
        </p:nvPicPr>
        <p:blipFill>
          <a:blip r:embed="rId3"/>
          <a:stretch>
            <a:fillRect/>
          </a:stretch>
        </p:blipFill>
        <p:spPr>
          <a:xfrm>
            <a:off x="468931" y="3830303"/>
            <a:ext cx="5987109" cy="2170480"/>
          </a:xfrm>
          <a:prstGeom prst="rect">
            <a:avLst/>
          </a:prstGeom>
        </p:spPr>
      </p:pic>
      <p:sp>
        <p:nvSpPr>
          <p:cNvPr id="9" name="TextBox 8"/>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10" name="TextBox 9"/>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2670220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Kriterien einer R0-Resektion sind für alle Organtumore international einheitlich festgelegt. Die R-Klassifikation berücksichtigt die gesamte Situation eines Patienten. Daher ist für die Beurteilung einer R2–Situation die Information von u.U. in-situ belassenen Metastasen (z. B. Peritoneum) notwendig. Eine R1-Situation bedeutet, dass histologisch Tumorzellen am definitiven Resektionsrand nachgewiesen wurden.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Um der besonderen Situation duktaler Adenokarzinome gerecht zu werden (diskontinuierliche Tumorzellausbreitung, desmoplastische Stromareaktion), sollte das sogenannte „Konzept des zirkumferentiellen Resektionsrands“ (CRM-Konzept) in Analogie zum Rektumkarzinom angewandt werden, inklusive der Angabe des Abstands des Tumors zum Resektionsrand in mm.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Konzept des zirkumferentiellen Resektionsrands (CRM) beim Pankreaskarzinom</a:t>
            </a:r>
          </a:p>
        </p:txBody>
      </p:sp>
      <p:pic>
        <p:nvPicPr>
          <p:cNvPr id="3" name="Picture 2" descr="bd5b84513cfd43fda191d69eb74c54b9.jpg"/>
          <p:cNvPicPr>
            <a:picLocks noChangeAspect="1"/>
          </p:cNvPicPr>
          <p:nvPr/>
        </p:nvPicPr>
        <p:blipFill>
          <a:blip r:embed="rId2"/>
          <a:stretch>
            <a:fillRect/>
          </a:stretch>
        </p:blipFill>
        <p:spPr>
          <a:xfrm>
            <a:off x="2063853" y="1890000"/>
            <a:ext cx="8064292"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Angabe der pT-, pN- und M-Kategorie sowie das Tumorgrading sollen im Pathologiebefund angegeben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[Massucco, P. 2009]</a:t>
                      </a:r>
                      <a:r>
                        <a:rPr sz="1000"/>
                        <a:t>, </a:t>
                      </a:r>
                      <a:r>
                        <a:rPr sz="1000">
                          <a:solidFill>
                            <a:srgbClr val="F7BF66"/>
                          </a:solidFill>
                          <a:hlinkClick r:id="rId3"/>
                        </a:rPr>
                        <a:t>[Kanda, M. 2011]</a:t>
                      </a:r>
                      <a:r>
                        <a:rPr sz="1000"/>
                        <a:t>, </a:t>
                      </a:r>
                      <a:r>
                        <a:rPr sz="1000">
                          <a:solidFill>
                            <a:srgbClr val="F7BF66"/>
                          </a:solidFill>
                          <a:hlinkClick r:id="rId4"/>
                        </a:rPr>
                        <a:t>[Shimada, K. 2011]</a:t>
                      </a:r>
                      <a:r>
                        <a:rPr sz="1000"/>
                        <a:t>, </a:t>
                      </a:r>
                      <a:r>
                        <a:rPr sz="1000">
                          <a:solidFill>
                            <a:srgbClr val="F7BF66"/>
                          </a:solidFill>
                          <a:hlinkClick r:id="rId5"/>
                        </a:rPr>
                        <a:t>[Zacharias, T. 2007]</a:t>
                      </a:r>
                      <a:r>
                        <a:rPr sz="1000"/>
                        <a:t>, </a:t>
                      </a:r>
                      <a:r>
                        <a:rPr sz="1000">
                          <a:solidFill>
                            <a:srgbClr val="F7BF66"/>
                          </a:solidFill>
                          <a:hlinkClick r:id="rId6"/>
                        </a:rPr>
                        <a:t>[Wasif, N. 2010]</a:t>
                      </a:r>
                      <a:r>
                        <a:rPr sz="1000"/>
                        <a:t>, </a:t>
                      </a:r>
                      <a:r>
                        <a:rPr sz="1000">
                          <a:solidFill>
                            <a:srgbClr val="F7BF66"/>
                          </a:solidFill>
                          <a:hlinkClick r:id="rId7"/>
                        </a:rPr>
                        <a:t>[Bhatti, I. 2010]</a:t>
                      </a:r>
                      <a:r>
                        <a:rPr sz="1000"/>
                        <a:t>, </a:t>
                      </a:r>
                      <a:r>
                        <a:rPr sz="1000">
                          <a:solidFill>
                            <a:srgbClr val="F7BF66"/>
                          </a:solidFill>
                          <a:hlinkClick r:id="rId8"/>
                        </a:rPr>
                        <a:t>[Fujita, T. 2010]</a:t>
                      </a:r>
                      <a:r>
                        <a:rPr sz="1000"/>
                        <a:t>, </a:t>
                      </a:r>
                      <a:r>
                        <a:rPr sz="1000">
                          <a:solidFill>
                            <a:srgbClr val="F7BF66"/>
                          </a:solidFill>
                          <a:hlinkClick r:id="rId9"/>
                        </a:rPr>
                        <a:t>[Garcea, G. 2007]</a:t>
                      </a:r>
                      <a:r>
                        <a:rPr sz="1000"/>
                        <a:t>, </a:t>
                      </a:r>
                      <a:r>
                        <a:rPr sz="1000">
                          <a:solidFill>
                            <a:srgbClr val="F7BF66"/>
                          </a:solidFill>
                          <a:hlinkClick r:id="rId10"/>
                        </a:rPr>
                        <a:t>[Hellan, M. 2008]</a:t>
                      </a:r>
                      <a:r>
                        <a:rPr sz="1000"/>
                        <a:t>, </a:t>
                      </a:r>
                      <a:r>
                        <a:rPr sz="1000">
                          <a:solidFill>
                            <a:srgbClr val="F7BF66"/>
                          </a:solidFill>
                          <a:hlinkClick r:id="rId11"/>
                        </a:rPr>
                        <a:t>[House, M. G. 2007]</a:t>
                      </a:r>
                      <a:r>
                        <a:rPr sz="1000"/>
                        <a:t>, </a:t>
                      </a:r>
                      <a:r>
                        <a:rPr sz="1000">
                          <a:solidFill>
                            <a:srgbClr val="F7BF66"/>
                          </a:solidFill>
                          <a:hlinkClick r:id="rId12"/>
                        </a:rPr>
                        <a:t>[Konstantinidis, I. T. 2010]</a:t>
                      </a:r>
                      <a:r>
                        <a:rPr sz="1000"/>
                        <a:t>, </a:t>
                      </a:r>
                      <a:r>
                        <a:rPr sz="1000">
                          <a:solidFill>
                            <a:srgbClr val="F7BF66"/>
                          </a:solidFill>
                          <a:hlinkClick r:id="rId13"/>
                        </a:rPr>
                        <a:t>[La Torre, M. 2011]</a:t>
                      </a:r>
                      <a:r>
                        <a:rPr sz="1000"/>
                        <a:t>, </a:t>
                      </a:r>
                      <a:r>
                        <a:rPr sz="1000">
                          <a:solidFill>
                            <a:srgbClr val="F7BF66"/>
                          </a:solidFill>
                          <a:hlinkClick r:id="rId14"/>
                        </a:rPr>
                        <a:t>[Pawlik, T. M. 2007]</a:t>
                      </a:r>
                      <a:r>
                        <a:rPr sz="1000"/>
                        <a:t>, </a:t>
                      </a:r>
                      <a:r>
                        <a:rPr sz="1000">
                          <a:solidFill>
                            <a:srgbClr val="F7BF66"/>
                          </a:solidFill>
                          <a:hlinkClick r:id="rId15"/>
                        </a:rPr>
                        <a:t>[Riediger, H. 2009]</a:t>
                      </a:r>
                      <a:r>
                        <a:rPr sz="1000"/>
                        <a:t>, </a:t>
                      </a:r>
                      <a:r>
                        <a:rPr sz="1000">
                          <a:solidFill>
                            <a:srgbClr val="F7BF66"/>
                          </a:solidFill>
                          <a:hlinkClick r:id="rId16"/>
                        </a:rPr>
                        <a:t>[Sahin, T. T. 2011]</a:t>
                      </a:r>
                      <a:r>
                        <a:rPr sz="1000"/>
                        <a:t>, </a:t>
                      </a:r>
                      <a:r>
                        <a:rPr sz="1000">
                          <a:solidFill>
                            <a:srgbClr val="F7BF66"/>
                          </a:solidFill>
                          <a:hlinkClick r:id="rId17"/>
                        </a:rPr>
                        <a:t>[Slidell, M. B.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032-010OL-3.0-6.36-2024G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Lymphgefäßinvasion, Perineuralscheideninfiltration und Blutgefäßinvasion sollten Bestandteil der Pathologiebefundung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[Jamieson, N. B. 2010]</a:t>
                      </a:r>
                      <a:r>
                        <a:rPr sz="1000"/>
                        <a:t>, </a:t>
                      </a:r>
                      <a:r>
                        <a:rPr sz="1000">
                          <a:solidFill>
                            <a:srgbClr val="F7BF66"/>
                          </a:solidFill>
                          <a:hlinkClick r:id="rId3"/>
                        </a:rPr>
                        <a:t>[Verbeke, C. S. 2008]</a:t>
                      </a:r>
                      <a:r>
                        <a:rPr sz="1000"/>
                        <a:t>, </a:t>
                      </a:r>
                      <a:r>
                        <a:rPr sz="1000">
                          <a:solidFill>
                            <a:srgbClr val="F7BF66"/>
                          </a:solidFill>
                          <a:hlinkClick r:id="rId4"/>
                        </a:rPr>
                        <a:t>[Massucco, P. 2009]</a:t>
                      </a:r>
                      <a:r>
                        <a:rPr sz="1000"/>
                        <a:t>, </a:t>
                      </a:r>
                      <a:r>
                        <a:rPr sz="1000">
                          <a:solidFill>
                            <a:srgbClr val="F7BF66"/>
                          </a:solidFill>
                          <a:hlinkClick r:id="rId5"/>
                        </a:rPr>
                        <a:t>[Kanda, M. 2011]</a:t>
                      </a:r>
                      <a:r>
                        <a:rPr sz="1000"/>
                        <a:t>, </a:t>
                      </a:r>
                      <a:r>
                        <a:rPr sz="1000">
                          <a:solidFill>
                            <a:srgbClr val="F7BF66"/>
                          </a:solidFill>
                          <a:hlinkClick r:id="rId6"/>
                        </a:rPr>
                        <a:t>[Shimada, K. 2011]</a:t>
                      </a:r>
                      <a:r>
                        <a:rPr sz="1000"/>
                        <a:t>, </a:t>
                      </a:r>
                      <a:r>
                        <a:rPr sz="1000">
                          <a:solidFill>
                            <a:srgbClr val="F7BF66"/>
                          </a:solidFill>
                          <a:hlinkClick r:id="rId7"/>
                        </a:rPr>
                        <a:t>[Zacharias, T. 2007]</a:t>
                      </a:r>
                      <a:r>
                        <a:rPr sz="1000"/>
                        <a:t>, </a:t>
                      </a:r>
                      <a:r>
                        <a:rPr sz="1000">
                          <a:solidFill>
                            <a:srgbClr val="F7BF66"/>
                          </a:solidFill>
                          <a:hlinkClick r:id="rId8"/>
                        </a:rPr>
                        <a:t>[Wasif, N. 2010]</a:t>
                      </a:r>
                      <a:r>
                        <a:rPr sz="1000"/>
                        <a:t>, </a:t>
                      </a:r>
                      <a:r>
                        <a:rPr sz="1000">
                          <a:solidFill>
                            <a:srgbClr val="F7BF66"/>
                          </a:solidFill>
                          <a:hlinkClick r:id="rId9"/>
                        </a:rPr>
                        <a:t>[Lee, S. E. 2011]</a:t>
                      </a:r>
                      <a:r>
                        <a:rPr sz="1000"/>
                        <a:t>, </a:t>
                      </a:r>
                      <a:r>
                        <a:rPr sz="1000">
                          <a:solidFill>
                            <a:srgbClr val="F7BF66"/>
                          </a:solidFill>
                          <a:hlinkClick r:id="rId10"/>
                        </a:rPr>
                        <a:t>[Kanda, M. 2010]</a:t>
                      </a:r>
                      <a:r>
                        <a:rPr sz="1000"/>
                        <a:t>, </a:t>
                      </a:r>
                      <a:r>
                        <a:rPr sz="1000">
                          <a:solidFill>
                            <a:srgbClr val="F7BF66"/>
                          </a:solidFill>
                          <a:hlinkClick r:id="rId11"/>
                        </a:rPr>
                        <a:t>[Bhatti, I. 2010]</a:t>
                      </a:r>
                      <a:r>
                        <a:rPr sz="1000"/>
                        <a:t>, </a:t>
                      </a:r>
                      <a:r>
                        <a:rPr sz="1000">
                          <a:solidFill>
                            <a:srgbClr val="F7BF66"/>
                          </a:solidFill>
                          <a:hlinkClick r:id="rId12"/>
                        </a:rPr>
                        <a:t>[Boggi, U. 2009]</a:t>
                      </a:r>
                      <a:r>
                        <a:rPr sz="1000"/>
                        <a:t>, </a:t>
                      </a:r>
                      <a:r>
                        <a:rPr sz="1000">
                          <a:solidFill>
                            <a:srgbClr val="F7BF66"/>
                          </a:solidFill>
                          <a:hlinkClick r:id="rId13"/>
                        </a:rPr>
                        <a:t>[Fatima, J. 2010]</a:t>
                      </a:r>
                      <a:r>
                        <a:rPr sz="1000"/>
                        <a:t>, </a:t>
                      </a:r>
                      <a:r>
                        <a:rPr sz="1000">
                          <a:solidFill>
                            <a:srgbClr val="F7BF66"/>
                          </a:solidFill>
                          <a:hlinkClick r:id="rId14"/>
                        </a:rPr>
                        <a:t>[Fujita, T. 2010]</a:t>
                      </a:r>
                      <a:r>
                        <a:rPr sz="1000"/>
                        <a:t>, </a:t>
                      </a:r>
                      <a:r>
                        <a:rPr sz="1000">
                          <a:solidFill>
                            <a:srgbClr val="F7BF66"/>
                          </a:solidFill>
                          <a:hlinkClick r:id="rId15"/>
                        </a:rPr>
                        <a:t>[Garcea, G. 2007]</a:t>
                      </a:r>
                      <a:r>
                        <a:rPr sz="1000"/>
                        <a:t>, </a:t>
                      </a:r>
                      <a:r>
                        <a:rPr sz="1000">
                          <a:solidFill>
                            <a:srgbClr val="F7BF66"/>
                          </a:solidFill>
                          <a:hlinkClick r:id="rId16"/>
                        </a:rPr>
                        <a:t>[Hellan, M. 2008]</a:t>
                      </a:r>
                      <a:r>
                        <a:rPr sz="1000"/>
                        <a:t>, </a:t>
                      </a:r>
                      <a:r>
                        <a:rPr sz="1000">
                          <a:solidFill>
                            <a:srgbClr val="F7BF66"/>
                          </a:solidFill>
                          <a:hlinkClick r:id="rId17"/>
                        </a:rPr>
                        <a:t>[House, M. G. 2007]</a:t>
                      </a:r>
                      <a:r>
                        <a:rPr sz="1000"/>
                        <a:t>, </a:t>
                      </a:r>
                      <a:r>
                        <a:rPr sz="1000">
                          <a:solidFill>
                            <a:srgbClr val="F7BF66"/>
                          </a:solidFill>
                          <a:hlinkClick r:id="rId18"/>
                        </a:rPr>
                        <a:t>[Konstantinidis, I. T. 2010]</a:t>
                      </a:r>
                      <a:r>
                        <a:rPr sz="1000"/>
                        <a:t>, </a:t>
                      </a:r>
                      <a:r>
                        <a:rPr sz="1000">
                          <a:solidFill>
                            <a:srgbClr val="F7BF66"/>
                          </a:solidFill>
                          <a:hlinkClick r:id="rId19"/>
                        </a:rPr>
                        <a:t>[Kurahara, H. 2007]</a:t>
                      </a:r>
                      <a:r>
                        <a:rPr sz="1000"/>
                        <a:t>, </a:t>
                      </a:r>
                      <a:r>
                        <a:rPr sz="1000">
                          <a:solidFill>
                            <a:srgbClr val="F7BF66"/>
                          </a:solidFill>
                          <a:hlinkClick r:id="rId20"/>
                        </a:rPr>
                        <a:t>[La Torre, M. 2011]</a:t>
                      </a:r>
                      <a:r>
                        <a:rPr sz="1000"/>
                        <a:t>, </a:t>
                      </a:r>
                      <a:r>
                        <a:rPr sz="1000">
                          <a:solidFill>
                            <a:srgbClr val="F7BF66"/>
                          </a:solidFill>
                          <a:hlinkClick r:id="rId21"/>
                        </a:rPr>
                        <a:t>[Menon, K. V. 2009]</a:t>
                      </a:r>
                      <a:r>
                        <a:rPr sz="1000"/>
                        <a:t>, </a:t>
                      </a:r>
                      <a:r>
                        <a:rPr sz="1000">
                          <a:solidFill>
                            <a:srgbClr val="F7BF66"/>
                          </a:solidFill>
                          <a:hlinkClick r:id="rId22"/>
                        </a:rPr>
                        <a:t>[Mitsunaga, S. 2007]</a:t>
                      </a:r>
                      <a:r>
                        <a:rPr sz="1000"/>
                        <a:t>, </a:t>
                      </a:r>
                      <a:r>
                        <a:rPr sz="1000">
                          <a:solidFill>
                            <a:srgbClr val="F7BF66"/>
                          </a:solidFill>
                          <a:hlinkClick r:id="rId23"/>
                        </a:rPr>
                        <a:t>[Murakami, Y. 2010]</a:t>
                      </a:r>
                      <a:r>
                        <a:rPr sz="1000"/>
                        <a:t>, </a:t>
                      </a:r>
                      <a:r>
                        <a:rPr sz="1000">
                          <a:solidFill>
                            <a:srgbClr val="F7BF66"/>
                          </a:solidFill>
                          <a:hlinkClick r:id="rId24"/>
                        </a:rPr>
                        <a:t>[Pai, R. K. 2011]</a:t>
                      </a:r>
                      <a:r>
                        <a:rPr sz="1000"/>
                        <a:t>, </a:t>
                      </a:r>
                      <a:r>
                        <a:rPr sz="1000">
                          <a:solidFill>
                            <a:srgbClr val="F7BF66"/>
                          </a:solidFill>
                          <a:hlinkClick r:id="rId25"/>
                        </a:rPr>
                        <a:t>[Pawlik, T. M. 2007]</a:t>
                      </a:r>
                      <a:r>
                        <a:rPr sz="1000"/>
                        <a:t>, </a:t>
                      </a:r>
                      <a:r>
                        <a:rPr sz="1000">
                          <a:solidFill>
                            <a:srgbClr val="F7BF66"/>
                          </a:solidFill>
                          <a:hlinkClick r:id="rId26"/>
                        </a:rPr>
                        <a:t>[Riediger, H. 2009]</a:t>
                      </a:r>
                      <a:r>
                        <a:rPr sz="1000"/>
                        <a:t>, </a:t>
                      </a:r>
                      <a:r>
                        <a:rPr sz="1000">
                          <a:solidFill>
                            <a:srgbClr val="F7BF66"/>
                          </a:solidFill>
                          <a:hlinkClick r:id="rId27"/>
                        </a:rPr>
                        <a:t>[Sahin, T. T. 2011]</a:t>
                      </a:r>
                      <a:r>
                        <a:rPr sz="1000"/>
                        <a:t>, </a:t>
                      </a:r>
                      <a:r>
                        <a:rPr sz="1000">
                          <a:solidFill>
                            <a:srgbClr val="F7BF66"/>
                          </a:solidFill>
                          <a:hlinkClick r:id="rId28"/>
                        </a:rPr>
                        <a:t>[Slidell, M. B. 2008]</a:t>
                      </a:r>
                      <a:r>
                        <a:rPr sz="1000"/>
                        <a:t>, </a:t>
                      </a:r>
                      <a:r>
                        <a:rPr sz="1000">
                          <a:solidFill>
                            <a:srgbClr val="F7BF66"/>
                          </a:solidFill>
                          <a:hlinkClick r:id="rId29"/>
                        </a:rPr>
                        <a:t>[Murakami, Y.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0" action="ppaction://hlinksldjump"/>
              </a:rPr>
              <a:t>Inhaltsverzeichnis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R0-Resektion eines Pankreaskarzinoms im UICC-Stadium I–III soll eine adjuvante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[Oettle, H. 2007]</a:t>
                      </a:r>
                      <a:r>
                        <a:rPr sz="1000"/>
                        <a:t>, </a:t>
                      </a:r>
                      <a:r>
                        <a:rPr sz="1000">
                          <a:solidFill>
                            <a:srgbClr val="F7BF66"/>
                          </a:solidFill>
                          <a:hlinkClick r:id="rId3"/>
                        </a:rPr>
                        <a:t>[Ueno, H. 2009]</a:t>
                      </a:r>
                      <a:r>
                        <a:rPr sz="1000"/>
                        <a:t>, </a:t>
                      </a:r>
                      <a:r>
                        <a:rPr sz="1000">
                          <a:solidFill>
                            <a:srgbClr val="F7BF66"/>
                          </a:solidFill>
                          <a:hlinkClick r:id="rId4"/>
                        </a:rPr>
                        <a:t>[Neoptolemos, J. P. 2004]</a:t>
                      </a:r>
                      <a:r>
                        <a:rPr sz="1000"/>
                        <a:t>, </a:t>
                      </a:r>
                      <a:r>
                        <a:rPr sz="1000">
                          <a:solidFill>
                            <a:srgbClr val="F7BF66"/>
                          </a:solidFill>
                          <a:hlinkClick r:id="rId5"/>
                        </a:rPr>
                        <a:t>[Stocken, D. D. 2005]</a:t>
                      </a:r>
                      <a:r>
                        <a:rPr sz="1000"/>
                        <a:t>, </a:t>
                      </a:r>
                      <a:r>
                        <a:rPr sz="1000">
                          <a:solidFill>
                            <a:srgbClr val="F7BF66"/>
                          </a:solidFill>
                          <a:hlinkClick r:id="rId6"/>
                        </a:rPr>
                        <a:t>[Neoptolemos, J. P. 2010]</a:t>
                      </a:r>
                      <a:r>
                        <a:rPr sz="1000"/>
                        <a:t>, </a:t>
                      </a:r>
                      <a:r>
                        <a:rPr sz="1000">
                          <a:solidFill>
                            <a:srgbClr val="F7BF66"/>
                          </a:solidFill>
                          <a:hlinkClick r:id="rId7"/>
                        </a:rPr>
                        <a:t>[Yoshitomi, H. 2008]</a:t>
                      </a:r>
                      <a:r>
                        <a:rPr sz="1000"/>
                        <a:t>, </a:t>
                      </a:r>
                      <a:r>
                        <a:rPr sz="1000">
                          <a:solidFill>
                            <a:srgbClr val="F7BF66"/>
                          </a:solidFill>
                          <a:hlinkClick r:id="rId8"/>
                        </a:rPr>
                        <a:t>[Neoptolemos, J. P. 2017]</a:t>
                      </a:r>
                      <a:r>
                        <a:rPr sz="1000"/>
                        <a:t>, </a:t>
                      </a:r>
                      <a:r>
                        <a:rPr sz="1000">
                          <a:solidFill>
                            <a:srgbClr val="F7BF66"/>
                          </a:solidFill>
                          <a:hlinkClick r:id="rId9"/>
                        </a:rPr>
                        <a:t>[Conroy, T. 2018]</a:t>
                      </a:r>
                      <a:r>
                        <a:rPr sz="1000"/>
                        <a:t>, </a:t>
                      </a:r>
                      <a:r>
                        <a:rPr sz="1000">
                          <a:solidFill>
                            <a:srgbClr val="F7BF66"/>
                          </a:solidFill>
                          <a:hlinkClick r:id="rId10"/>
                        </a:rPr>
                        <a:t>[Oettle, Helmut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Durchführung einer adjuvanten Chemotherapie nach Resektion eines Pankreaskarzinoms gibt es keine generelle Altersbeschränkung.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Chemotherapie sollte bei einem ECOG-Performance Status von 0 bis 2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032-010OL-3.0-7.3-2021G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R1-resezierten Pankreaskarzinom sollte eine additive Chemotherapie über 6 Monate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[Oettle, H.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032-010OL-3.0-7.4-2021G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einem ECOG 0-1 soll eine adjuvante Chemotherapie mit mFOLFIRINOX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[Conroy, T.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2009</a:t>
            </a:r>
          </a:p>
        </p:txBody>
      </p:sp>
      <p:graphicFrame>
        <p:nvGraphicFramePr>
          <p:cNvPr id="3" name="Tabelle 2">
            <a:extLst>
              <a:ext uri="{FF2B5EF4-FFF2-40B4-BE49-F238E27FC236}">
                <a16:creationId xmlns:a16="http://schemas.microsoft.com/office/drawing/2014/main" id="{56408CFB-B251-D1A9-6294-0C692259D473}"/>
              </a:ext>
            </a:extLst>
          </p:cNvPr>
          <p:cNvGraphicFramePr>
            <a:graphicFrameLocks noGrp="1"/>
          </p:cNvGraphicFramePr>
          <p:nvPr>
            <p:extLst>
              <p:ext uri="{D42A27DB-BD31-4B8C-83A1-F6EECF244321}">
                <p14:modId xmlns:p14="http://schemas.microsoft.com/office/powerpoint/2010/main" val="1127251657"/>
              </p:ext>
            </p:extLst>
          </p:nvPr>
        </p:nvGraphicFramePr>
        <p:xfrm>
          <a:off x="407368" y="1556792"/>
          <a:ext cx="8496946" cy="4658694"/>
        </p:xfrm>
        <a:graphic>
          <a:graphicData uri="http://schemas.openxmlformats.org/drawingml/2006/table">
            <a:tbl>
              <a:tblPr/>
              <a:tblGrid>
                <a:gridCol w="504056">
                  <a:extLst>
                    <a:ext uri="{9D8B030D-6E8A-4147-A177-3AD203B41FA5}">
                      <a16:colId xmlns:a16="http://schemas.microsoft.com/office/drawing/2014/main" val="1581394504"/>
                    </a:ext>
                  </a:extLst>
                </a:gridCol>
                <a:gridCol w="1584176">
                  <a:extLst>
                    <a:ext uri="{9D8B030D-6E8A-4147-A177-3AD203B41FA5}">
                      <a16:colId xmlns:a16="http://schemas.microsoft.com/office/drawing/2014/main" val="2075087107"/>
                    </a:ext>
                  </a:extLst>
                </a:gridCol>
                <a:gridCol w="1584176">
                  <a:extLst>
                    <a:ext uri="{9D8B030D-6E8A-4147-A177-3AD203B41FA5}">
                      <a16:colId xmlns:a16="http://schemas.microsoft.com/office/drawing/2014/main" val="4257919101"/>
                    </a:ext>
                  </a:extLst>
                </a:gridCol>
                <a:gridCol w="1668806">
                  <a:extLst>
                    <a:ext uri="{9D8B030D-6E8A-4147-A177-3AD203B41FA5}">
                      <a16:colId xmlns:a16="http://schemas.microsoft.com/office/drawing/2014/main" val="1732478842"/>
                    </a:ext>
                  </a:extLst>
                </a:gridCol>
                <a:gridCol w="1646470">
                  <a:extLst>
                    <a:ext uri="{9D8B030D-6E8A-4147-A177-3AD203B41FA5}">
                      <a16:colId xmlns:a16="http://schemas.microsoft.com/office/drawing/2014/main" val="3215775718"/>
                    </a:ext>
                  </a:extLst>
                </a:gridCol>
                <a:gridCol w="1509262">
                  <a:extLst>
                    <a:ext uri="{9D8B030D-6E8A-4147-A177-3AD203B41FA5}">
                      <a16:colId xmlns:a16="http://schemas.microsoft.com/office/drawing/2014/main" val="688975257"/>
                    </a:ext>
                  </a:extLst>
                </a:gridCol>
              </a:tblGrid>
              <a:tr h="352604">
                <a:tc>
                  <a:txBody>
                    <a:bodyPr/>
                    <a:lstStyle/>
                    <a:p>
                      <a:r>
                        <a:rPr lang="de-DE" sz="700" b="1" dirty="0">
                          <a:effectLst/>
                        </a:rPr>
                        <a:t> Level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Therapy / </a:t>
                      </a:r>
                      <a:r>
                        <a:rPr lang="de-DE" sz="700" b="1" dirty="0" err="1">
                          <a:effectLst/>
                        </a:rPr>
                        <a:t>Prevention</a:t>
                      </a:r>
                      <a:r>
                        <a:rPr lang="de-DE" sz="700" b="1" dirty="0">
                          <a:effectLst/>
                        </a:rPr>
                        <a:t>, </a:t>
                      </a:r>
                      <a:r>
                        <a:rPr lang="de-DE" sz="700" b="1" dirty="0" err="1">
                          <a:effectLst/>
                        </a:rPr>
                        <a:t>Aetiology</a:t>
                      </a:r>
                      <a:r>
                        <a:rPr lang="de-DE" sz="700" b="1" dirty="0">
                          <a:effectLst/>
                        </a:rPr>
                        <a:t> / Harm</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a:effectLst/>
                        </a:rPr>
                        <a:t> Prognosis</a:t>
                      </a:r>
                      <a:endParaRPr lang="de-DE"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Diagnosis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en-US" sz="700" b="1">
                          <a:effectLst/>
                        </a:rPr>
                        <a:t> Differential diagnosis / symptom prevalence study</a:t>
                      </a:r>
                      <a:endParaRPr lang="en-US"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a:t>
                      </a:r>
                      <a:r>
                        <a:rPr lang="de-DE" sz="700" b="1" dirty="0" err="1">
                          <a:effectLst/>
                        </a:rPr>
                        <a:t>Economic</a:t>
                      </a:r>
                      <a:r>
                        <a:rPr lang="de-DE" sz="700" b="1" dirty="0">
                          <a:effectLst/>
                        </a:rPr>
                        <a:t> and </a:t>
                      </a:r>
                      <a:r>
                        <a:rPr lang="de-DE" sz="700" b="1" dirty="0" err="1">
                          <a:effectLst/>
                        </a:rPr>
                        <a:t>decision</a:t>
                      </a:r>
                      <a:r>
                        <a:rPr lang="de-DE" sz="700" b="1" dirty="0">
                          <a:effectLst/>
                        </a:rPr>
                        <a:t> </a:t>
                      </a:r>
                      <a:r>
                        <a:rPr lang="de-DE" sz="700" b="1" dirty="0" err="1">
                          <a:effectLst/>
                        </a:rPr>
                        <a:t>analyses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1430173484"/>
                  </a:ext>
                </a:extLst>
              </a:tr>
              <a:tr h="457609">
                <a:tc>
                  <a:txBody>
                    <a:bodyPr/>
                    <a:lstStyle/>
                    <a:p>
                      <a:r>
                        <a:rPr lang="de-DE" sz="700" b="1" dirty="0">
                          <a:effectLst/>
                        </a:rPr>
                        <a:t> 1a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RCTs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inception cohort studies; CDR validated in different populations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 diagnostic studies; CDR with 1b studies from different clinical centers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prospective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1economic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562213710"/>
                  </a:ext>
                </a:extLst>
              </a:tr>
              <a:tr h="560570">
                <a:tc>
                  <a:txBody>
                    <a:bodyPr/>
                    <a:lstStyle/>
                    <a:p>
                      <a:r>
                        <a:rPr lang="de-DE" sz="700" b="1">
                          <a:effectLst/>
                        </a:rPr>
                        <a:t> 1b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RCT (with narrow Confidence Interval)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Individual inception cohort study with &gt; 80% follow-up; CDR validated in a single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Validating cohort study with good reference standards; or CDR tested within one clinical centre</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Prospective cohort study with good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systematic review(s) of the evidence;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408924371"/>
                  </a:ext>
                </a:extLst>
              </a:tr>
              <a:tr h="457609">
                <a:tc>
                  <a:txBody>
                    <a:bodyPr/>
                    <a:lstStyle/>
                    <a:p>
                      <a:r>
                        <a:rPr lang="de-DE" sz="700" b="1">
                          <a:effectLst/>
                        </a:rPr>
                        <a:t> 2a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either retrospective cohort studies or untreated control groups in RCTs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diagnostic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2b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economic studies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709528404"/>
                  </a:ext>
                </a:extLst>
              </a:tr>
              <a:tr h="663532">
                <a:tc>
                  <a:txBody>
                    <a:bodyPr/>
                    <a:lstStyle/>
                    <a:p>
                      <a:r>
                        <a:rPr lang="de-DE" sz="700" b="1">
                          <a:effectLst/>
                        </a:rPr>
                        <a:t> 2b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cohort study (including low quality RCT; e.g., &lt;80%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Retrospective cohort study or follow-up of untreated control patients in an RCT; Derivation of CDR or validated on split-sample only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Exploratory cohort study with good reference standards; CDR after derivation, or validated only on split-sample or databases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Retrospective cohort study, or poor follow-up</a:t>
                      </a:r>
                    </a:p>
                    <a:p>
                      <a:r>
                        <a:rPr lang="en-US"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limited review(s) of the evidence, or single studies;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584321084"/>
                  </a:ext>
                </a:extLst>
              </a:tr>
              <a:tr h="183043">
                <a:tc>
                  <a:txBody>
                    <a:bodyPr/>
                    <a:lstStyle/>
                    <a:p>
                      <a:r>
                        <a:rPr lang="de-DE" sz="700" b="1">
                          <a:effectLst/>
                        </a:rPr>
                        <a:t> 2c</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Audit or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688089338"/>
                  </a:ext>
                </a:extLst>
              </a:tr>
              <a:tr h="217364">
                <a:tc>
                  <a:txBody>
                    <a:bodyPr/>
                    <a:lstStyle/>
                    <a:p>
                      <a:r>
                        <a:rPr lang="de-DE" sz="700" b="1">
                          <a:effectLst/>
                        </a:rPr>
                        <a:t> 3a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968853976"/>
                  </a:ext>
                </a:extLst>
              </a:tr>
              <a:tr h="629212">
                <a:tc>
                  <a:txBody>
                    <a:bodyPr/>
                    <a:lstStyle/>
                    <a:p>
                      <a:r>
                        <a:rPr lang="de-DE" sz="700" b="1">
                          <a:effectLst/>
                        </a:rPr>
                        <a:t> 3b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Individual Case-Control Study</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study; or without consistently applied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cohort study; or very limited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based on limited alternatives or costs, poor quality estimates of data, but including sensitivity analyses incorporating clinically sensible variations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157921241"/>
                  </a:ext>
                </a:extLst>
              </a:tr>
              <a:tr h="354647">
                <a:tc>
                  <a:txBody>
                    <a:bodyPr/>
                    <a:lstStyle/>
                    <a:p>
                      <a:r>
                        <a:rPr lang="de-DE" sz="700" b="1">
                          <a:effectLst/>
                        </a:rPr>
                        <a:t> 4</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cohort and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Case-series (and poor quality prognostic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Case-control study, poor or non-independent reference standard</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or superseded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with no sensitivity analysis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436252647"/>
                  </a:ext>
                </a:extLst>
              </a:tr>
              <a:tr h="526250">
                <a:tc>
                  <a:txBody>
                    <a:bodyPr/>
                    <a:lstStyle/>
                    <a:p>
                      <a:r>
                        <a:rPr lang="de-DE" sz="700" b="1" dirty="0">
                          <a:effectLst/>
                        </a:rPr>
                        <a:t> 5</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71555003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extLst>
      <p:ext uri="{BB962C8B-B14F-4D97-AF65-F5344CB8AC3E}">
        <p14:creationId xmlns:p14="http://schemas.microsoft.com/office/powerpoint/2010/main" val="38212212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Bei einem ECOG &gt; 1-2 sollten die folgenden Chemotherapieprotokolle eingesetzt werden:</a:t>
                      </a:r>
                    </a:p>
                    <a:p>
                      <a:r>
                        <a:rPr sz="1000" b="0" i="0" u="none">
                          <a:latin typeface="Lucida Sans"/>
                        </a:rPr>
                        <a:t>a) Gemcitabin</a:t>
                      </a:r>
                    </a:p>
                    <a:p>
                      <a:pPr>
                        <a:defRPr sz="1000">
                          <a:solidFill>
                            <a:srgbClr val="000000"/>
                          </a:solidFill>
                          <a:latin typeface="Lucida Sans"/>
                        </a:defRPr>
                      </a:pPr>
                      <a:r>
                        <a:rPr sz="1000" b="0" i="0" u="none">
                          <a:latin typeface="Lucida Sans"/>
                        </a:rPr>
                        <a:t>b) Gemcitabin + Capecitabin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[Oettle, H. 2007]</a:t>
                      </a:r>
                      <a:r>
                        <a:rPr sz="1000"/>
                        <a:t>, </a:t>
                      </a:r>
                      <a:r>
                        <a:rPr sz="1000">
                          <a:solidFill>
                            <a:srgbClr val="F7BF66"/>
                          </a:solidFill>
                          <a:hlinkClick r:id="rId3"/>
                        </a:rPr>
                        <a:t>[Ueno, H. 2009]</a:t>
                      </a:r>
                      <a:r>
                        <a:rPr sz="1000"/>
                        <a:t>, </a:t>
                      </a:r>
                      <a:r>
                        <a:rPr sz="1000">
                          <a:solidFill>
                            <a:srgbClr val="F7BF66"/>
                          </a:solidFill>
                          <a:hlinkClick r:id="rId4"/>
                        </a:rPr>
                        <a:t>[Neoptolemos, J. P. 2004]</a:t>
                      </a:r>
                      <a:r>
                        <a:rPr sz="1000"/>
                        <a:t>, </a:t>
                      </a:r>
                      <a:r>
                        <a:rPr sz="1000">
                          <a:solidFill>
                            <a:srgbClr val="F7BF66"/>
                          </a:solidFill>
                          <a:hlinkClick r:id="rId5"/>
                        </a:rPr>
                        <a:t>[Neoptolemos, J. P.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032-010OL-3.0-7.6-2021M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einer Gemcitabin-Unverträglichkeit sollte alternativ eine adjuvante Therapie mit 5-FU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[Neoptolemos, J. P.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Chemotherapie sollte nach Möglichkeit innerhalb von 12 Wochen nach Operation eingeleitet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[Sinn, Marianne 2017]</a:t>
                      </a:r>
                      <a:r>
                        <a:rPr sz="1000"/>
                        <a:t>, </a:t>
                      </a:r>
                      <a:r>
                        <a:rPr sz="1000">
                          <a:solidFill>
                            <a:srgbClr val="F7BF66"/>
                          </a:solidFill>
                          <a:hlinkClick r:id="rId3"/>
                        </a:rPr>
                        <a:t>[Valle, J. W. 2014]</a:t>
                      </a:r>
                      <a:r>
                        <a:rPr sz="1000"/>
                        <a:t>, </a:t>
                      </a:r>
                      <a:r>
                        <a:rPr sz="1000">
                          <a:solidFill>
                            <a:srgbClr val="F7BF66"/>
                          </a:solidFill>
                          <a:hlinkClick r:id="rId4"/>
                        </a:rPr>
                        <a:t>[Saeed, H.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032-010OL-3.0-7.8-2021M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Dauer der adjuvanten Chemotherapie sollte 6 Monate betragen.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032-010OL-3.0-7.9-2021G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einer R0-Resektion bei Pankreaskarzinom sollte außerhalb von randomisierten, kontrollierten Studien keine adjuvante Radiochemotherapie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[Stocken, D. D. 2005]</a:t>
                      </a:r>
                      <a:r>
                        <a:rPr sz="1000"/>
                        <a:t>, </a:t>
                      </a:r>
                      <a:r>
                        <a:rPr sz="1000">
                          <a:solidFill>
                            <a:srgbClr val="F7BF66"/>
                          </a:solidFill>
                          <a:hlinkClick r:id="rId3"/>
                        </a:rPr>
                        <a:t>[Neoptolemos, J. P. 2004]</a:t>
                      </a:r>
                      <a:r>
                        <a:rPr sz="1000"/>
                        <a:t>, </a:t>
                      </a:r>
                      <a:r>
                        <a:rPr sz="1000">
                          <a:solidFill>
                            <a:srgbClr val="F7BF66"/>
                          </a:solidFill>
                          <a:hlinkClick r:id="rId4"/>
                        </a:rPr>
                        <a:t>[Sun, W. 2010]</a:t>
                      </a:r>
                      <a:r>
                        <a:rPr sz="1000"/>
                        <a:t>, </a:t>
                      </a:r>
                      <a:r>
                        <a:rPr sz="1000">
                          <a:solidFill>
                            <a:srgbClr val="F7BF66"/>
                          </a:solidFill>
                          <a:hlinkClick r:id="rId5"/>
                        </a:rPr>
                        <a:t>[Kalser, M. H. 1985]</a:t>
                      </a:r>
                      <a:r>
                        <a:rPr sz="1000"/>
                        <a:t>, </a:t>
                      </a:r>
                      <a:r>
                        <a:rPr sz="1000">
                          <a:solidFill>
                            <a:srgbClr val="F7BF66"/>
                          </a:solidFill>
                          <a:hlinkClick r:id="rId6"/>
                        </a:rPr>
                        <a:t>[Smeenk, H. G. 2007]</a:t>
                      </a:r>
                      <a:r>
                        <a:rPr sz="1000"/>
                        <a:t>, </a:t>
                      </a:r>
                      <a:r>
                        <a:rPr sz="1000">
                          <a:solidFill>
                            <a:srgbClr val="F7BF66"/>
                          </a:solidFill>
                          <a:hlinkClick r:id="rId7"/>
                        </a:rPr>
                        <a:t>[Morak, M. J. 2008]</a:t>
                      </a:r>
                      <a:r>
                        <a:rPr sz="1000"/>
                        <a:t>, </a:t>
                      </a:r>
                      <a:r>
                        <a:rPr sz="1000">
                          <a:solidFill>
                            <a:srgbClr val="F7BF66"/>
                          </a:solidFill>
                          <a:hlinkClick r:id="rId8"/>
                        </a:rPr>
                        <a:t>[Neoptolemos, J. P. 2001]</a:t>
                      </a:r>
                      <a:r>
                        <a:rPr sz="1000"/>
                        <a:t>, </a:t>
                      </a:r>
                      <a:r>
                        <a:rPr sz="1000">
                          <a:solidFill>
                            <a:srgbClr val="F7BF66"/>
                          </a:solidFill>
                          <a:hlinkClick r:id="rId9"/>
                        </a:rPr>
                        <a:t>[Carter, R. 2009]</a:t>
                      </a:r>
                      <a:r>
                        <a:rPr sz="1000"/>
                        <a:t>, </a:t>
                      </a:r>
                      <a:r>
                        <a:rPr sz="1000">
                          <a:solidFill>
                            <a:srgbClr val="F7BF66"/>
                          </a:solidFill>
                          <a:hlinkClick r:id="rId10"/>
                        </a:rPr>
                        <a:t>[Klinkenbijl, J. H. 1999]</a:t>
                      </a:r>
                      <a:r>
                        <a:rPr sz="1000"/>
                        <a:t>, </a:t>
                      </a:r>
                      <a:r>
                        <a:rPr sz="1000">
                          <a:solidFill>
                            <a:srgbClr val="F7BF66"/>
                          </a:solidFill>
                          <a:hlinkClick r:id="rId11"/>
                        </a:rPr>
                        <a:t>[Van Laethem, J. L. 2010]</a:t>
                      </a:r>
                      <a:r>
                        <a:rPr sz="1000"/>
                        <a:t>, </a:t>
                      </a:r>
                      <a:r>
                        <a:rPr sz="1000">
                          <a:solidFill>
                            <a:srgbClr val="F7BF66"/>
                          </a:solidFill>
                          <a:hlinkClick r:id="rId12"/>
                        </a:rPr>
                        <a:t>[Regine, W. F. 2011]</a:t>
                      </a:r>
                      <a:r>
                        <a:rPr sz="1000"/>
                        <a:t>, </a:t>
                      </a:r>
                      <a:r>
                        <a:rPr sz="1000">
                          <a:solidFill>
                            <a:srgbClr val="F7BF66"/>
                          </a:solidFill>
                          <a:hlinkClick r:id="rId13"/>
                        </a:rPr>
                        <a:t>[Reni, M. 2012]</a:t>
                      </a:r>
                      <a:r>
                        <a:rPr sz="1000"/>
                        <a:t>, </a:t>
                      </a:r>
                      <a:r>
                        <a:rPr sz="1000">
                          <a:solidFill>
                            <a:srgbClr val="F7BF66"/>
                          </a:solidFill>
                          <a:hlinkClick r:id="rId14"/>
                        </a:rPr>
                        <a:t>[Bosset, J. F. 1992]</a:t>
                      </a:r>
                      <a:r>
                        <a:rPr sz="1000"/>
                        <a:t>, </a:t>
                      </a:r>
                      <a:r>
                        <a:rPr sz="1000">
                          <a:solidFill>
                            <a:srgbClr val="F7BF66"/>
                          </a:solidFill>
                          <a:hlinkClick r:id="rId15"/>
                        </a:rPr>
                        <a:t>[Brunner, T. B.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032-010OL-3.0-7.10-2021G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additive Radiochemotherapie nach R1-Resektion beim Pankreaskarzinom sollte außerhalb von randomisiert-kontrollierten Studien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[Kalser, M. H. 1985]</a:t>
                      </a:r>
                      <a:r>
                        <a:rPr sz="1000"/>
                        <a:t>, </a:t>
                      </a:r>
                      <a:r>
                        <a:rPr sz="1000">
                          <a:solidFill>
                            <a:srgbClr val="F7BF66"/>
                          </a:solidFill>
                          <a:hlinkClick r:id="rId3"/>
                        </a:rPr>
                        <a:t>[Van Laethem, J. L. 2010]</a:t>
                      </a:r>
                      <a:r>
                        <a:rPr sz="1000"/>
                        <a:t>, </a:t>
                      </a:r>
                      <a:r>
                        <a:rPr sz="1000">
                          <a:solidFill>
                            <a:srgbClr val="F7BF66"/>
                          </a:solidFill>
                          <a:hlinkClick r:id="rId4"/>
                        </a:rPr>
                        <a:t>[Regine, W. F. 2011]</a:t>
                      </a:r>
                      <a:r>
                        <a:rPr sz="1000"/>
                        <a:t>, </a:t>
                      </a:r>
                      <a:r>
                        <a:rPr sz="1000">
                          <a:solidFill>
                            <a:srgbClr val="F7BF66"/>
                          </a:solidFill>
                          <a:hlinkClick r:id="rId5"/>
                        </a:rPr>
                        <a:t>[Yeo, C. J. 1997]</a:t>
                      </a:r>
                      <a:r>
                        <a:rPr sz="1000"/>
                        <a:t>, </a:t>
                      </a:r>
                      <a:r>
                        <a:rPr sz="1000">
                          <a:solidFill>
                            <a:srgbClr val="F7BF66"/>
                          </a:solidFill>
                          <a:hlinkClick r:id="rId6"/>
                        </a:rPr>
                        <a:t>[Herman, J. M. 2008]</a:t>
                      </a:r>
                      <a:r>
                        <a:rPr sz="1000"/>
                        <a:t>, </a:t>
                      </a:r>
                      <a:r>
                        <a:rPr sz="1000">
                          <a:solidFill>
                            <a:srgbClr val="F7BF66"/>
                          </a:solidFill>
                          <a:hlinkClick r:id="rId7"/>
                        </a:rPr>
                        <a:t>[Butturini, G.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032-010OL-3.0-7.11-2013</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extLst>
              <p:ext uri="{D42A27DB-BD31-4B8C-83A1-F6EECF244321}">
                <p14:modId xmlns:p14="http://schemas.microsoft.com/office/powerpoint/2010/main" val="636625570"/>
              </p:ext>
            </p:extLst>
          </p:nvPr>
        </p:nvGraphicFramePr>
        <p:xfrm>
          <a:off x="360000" y="1890000"/>
          <a:ext cx="11520000" cy="212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Eine </a:t>
                      </a:r>
                      <a:r>
                        <a:rPr sz="1000" b="0" i="0" u="none" dirty="0" err="1">
                          <a:latin typeface="Lucida Sans"/>
                        </a:rPr>
                        <a:t>neoadjuvante</a:t>
                      </a:r>
                      <a:r>
                        <a:rPr sz="1000" b="0" i="0" u="none" dirty="0">
                          <a:latin typeface="Lucida Sans"/>
                        </a:rPr>
                        <a:t> </a:t>
                      </a:r>
                      <a:r>
                        <a:rPr sz="1000" b="0" i="0" u="none" dirty="0" err="1">
                          <a:latin typeface="Lucida Sans"/>
                        </a:rPr>
                        <a:t>Strahlenchemotherapie</a:t>
                      </a:r>
                      <a:r>
                        <a:rPr sz="1000" b="0" i="0" u="none" dirty="0">
                          <a:latin typeface="Lucida Sans"/>
                        </a:rPr>
                        <a:t>, </a:t>
                      </a:r>
                      <a:r>
                        <a:rPr sz="1000" b="0" i="0" u="none" dirty="0" err="1">
                          <a:latin typeface="Lucida Sans"/>
                        </a:rPr>
                        <a:t>Strahlentherapie</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Chemotherapie</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resektabel</a:t>
                      </a:r>
                      <a:r>
                        <a:rPr sz="1000" b="0" i="0" u="none" dirty="0">
                          <a:latin typeface="Lucida Sans"/>
                        </a:rPr>
                        <a:t> </a:t>
                      </a:r>
                      <a:r>
                        <a:rPr sz="1000" b="0" i="0" u="none" dirty="0" err="1">
                          <a:latin typeface="Lucida Sans"/>
                        </a:rPr>
                        <a:t>eingeschätztem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außerhalb</a:t>
                      </a:r>
                      <a:r>
                        <a:rPr sz="1000" b="0" i="0" u="none" dirty="0">
                          <a:latin typeface="Lucida Sans"/>
                        </a:rPr>
                        <a:t> von </a:t>
                      </a:r>
                      <a:r>
                        <a:rPr sz="1000" b="0" i="0" u="none" dirty="0" err="1">
                          <a:latin typeface="Lucida Sans"/>
                        </a:rPr>
                        <a:t>Studien</a:t>
                      </a:r>
                      <a:r>
                        <a:rPr sz="1000" b="0" i="0" u="none" dirty="0">
                          <a:latin typeface="Lucida Sans"/>
                        </a:rPr>
                        <a:t> </a:t>
                      </a:r>
                      <a:r>
                        <a:rPr sz="1000" b="0" i="0" u="none" dirty="0" err="1">
                          <a:latin typeface="Lucida Sans"/>
                        </a:rPr>
                        <a:t>nicht</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dirty="0">
                          <a:solidFill>
                            <a:srgbClr val="F7BF66"/>
                          </a:solidFill>
                          <a:hlinkClick r:id="rId2"/>
                        </a:rPr>
                        <a:t>[</a:t>
                      </a:r>
                      <a:r>
                        <a:rPr sz="1000" dirty="0" err="1">
                          <a:solidFill>
                            <a:srgbClr val="F7BF66"/>
                          </a:solidFill>
                          <a:hlinkClick r:id="rId2"/>
                        </a:rPr>
                        <a:t>Andriulli</a:t>
                      </a:r>
                      <a:r>
                        <a:rPr sz="1000" dirty="0">
                          <a:solidFill>
                            <a:srgbClr val="F7BF66"/>
                          </a:solidFill>
                          <a:hlinkClick r:id="rId2"/>
                        </a:rPr>
                        <a:t>, A. 2012]</a:t>
                      </a:r>
                      <a:r>
                        <a:rPr sz="1000" dirty="0"/>
                        <a:t>, </a:t>
                      </a:r>
                      <a:r>
                        <a:rPr sz="1000" dirty="0">
                          <a:solidFill>
                            <a:srgbClr val="F7BF66"/>
                          </a:solidFill>
                          <a:hlinkClick r:id="rId3"/>
                        </a:rPr>
                        <a:t>[</a:t>
                      </a:r>
                      <a:r>
                        <a:rPr sz="1000" dirty="0" err="1">
                          <a:solidFill>
                            <a:srgbClr val="F7BF66"/>
                          </a:solidFill>
                          <a:hlinkClick r:id="rId3"/>
                        </a:rPr>
                        <a:t>Assifi</a:t>
                      </a:r>
                      <a:r>
                        <a:rPr sz="1000" dirty="0">
                          <a:solidFill>
                            <a:srgbClr val="F7BF66"/>
                          </a:solidFill>
                          <a:hlinkClick r:id="rId3"/>
                        </a:rPr>
                        <a:t>, M. M. 2011]</a:t>
                      </a:r>
                      <a:r>
                        <a:rPr sz="1000" dirty="0"/>
                        <a:t>, </a:t>
                      </a:r>
                      <a:r>
                        <a:rPr sz="1000" dirty="0">
                          <a:solidFill>
                            <a:srgbClr val="F7BF66"/>
                          </a:solidFill>
                          <a:hlinkClick r:id="rId4"/>
                        </a:rPr>
                        <a:t>[Bradley, A. 2019]</a:t>
                      </a:r>
                      <a:r>
                        <a:rPr sz="1000" dirty="0"/>
                        <a:t>, </a:t>
                      </a:r>
                      <a:r>
                        <a:rPr sz="1000" dirty="0">
                          <a:solidFill>
                            <a:srgbClr val="F7BF66"/>
                          </a:solidFill>
                          <a:hlinkClick r:id="rId5"/>
                        </a:rPr>
                        <a:t>[Gillen, S. 2010]</a:t>
                      </a:r>
                      <a:r>
                        <a:rPr sz="1000" dirty="0"/>
                        <a:t>, </a:t>
                      </a:r>
                      <a:r>
                        <a:rPr sz="1000" dirty="0">
                          <a:solidFill>
                            <a:srgbClr val="F7BF66"/>
                          </a:solidFill>
                          <a:hlinkClick r:id="rId6"/>
                        </a:rPr>
                        <a:t>[Palmer, D. H. 2007]</a:t>
                      </a:r>
                      <a:r>
                        <a:rPr sz="1000" dirty="0"/>
                        <a:t>, </a:t>
                      </a:r>
                      <a:r>
                        <a:rPr sz="1000" dirty="0">
                          <a:solidFill>
                            <a:srgbClr val="F7BF66"/>
                          </a:solidFill>
                          <a:hlinkClick r:id="rId7"/>
                        </a:rPr>
                        <a:t>[</a:t>
                      </a:r>
                      <a:r>
                        <a:rPr sz="1000" dirty="0" err="1">
                          <a:solidFill>
                            <a:srgbClr val="F7BF66"/>
                          </a:solidFill>
                          <a:hlinkClick r:id="rId7"/>
                        </a:rPr>
                        <a:t>Versteijne</a:t>
                      </a:r>
                      <a:r>
                        <a:rPr sz="1000" dirty="0">
                          <a:solidFill>
                            <a:srgbClr val="F7BF66"/>
                          </a:solidFill>
                          <a:hlinkClick r:id="rId7"/>
                        </a:rPr>
                        <a:t>, E. 2020]</a:t>
                      </a:r>
                      <a:r>
                        <a:rPr sz="1000" dirty="0"/>
                        <a:t>, </a:t>
                      </a:r>
                      <a:r>
                        <a:rPr sz="1000" dirty="0">
                          <a:solidFill>
                            <a:srgbClr val="F7BF66"/>
                          </a:solidFill>
                          <a:hlinkClick r:id="rId8"/>
                        </a:rPr>
                        <a:t>[</a:t>
                      </a:r>
                      <a:r>
                        <a:rPr sz="1000" dirty="0" err="1">
                          <a:solidFill>
                            <a:srgbClr val="F7BF66"/>
                          </a:solidFill>
                          <a:hlinkClick r:id="rId8"/>
                        </a:rPr>
                        <a:t>Barbier</a:t>
                      </a:r>
                      <a:r>
                        <a:rPr sz="1000" dirty="0">
                          <a:solidFill>
                            <a:srgbClr val="F7BF66"/>
                          </a:solidFill>
                          <a:hlinkClick r:id="rId8"/>
                        </a:rPr>
                        <a:t>, L. 2011]</a:t>
                      </a:r>
                      <a:r>
                        <a:rPr sz="1000" dirty="0"/>
                        <a:t>, </a:t>
                      </a:r>
                      <a:r>
                        <a:rPr sz="1000" dirty="0">
                          <a:solidFill>
                            <a:srgbClr val="F7BF66"/>
                          </a:solidFill>
                          <a:hlinkClick r:id="rId9"/>
                        </a:rPr>
                        <a:t>[Takahashi, S. 2011]</a:t>
                      </a:r>
                      <a:r>
                        <a:rPr sz="1000" dirty="0"/>
                        <a:t>, </a:t>
                      </a:r>
                      <a:r>
                        <a:rPr sz="1000" dirty="0">
                          <a:solidFill>
                            <a:srgbClr val="F7BF66"/>
                          </a:solidFill>
                          <a:hlinkClick r:id="rId10"/>
                        </a:rPr>
                        <a:t>[Chun, Y. S. 2011]</a:t>
                      </a:r>
                      <a:r>
                        <a:rPr sz="1000" dirty="0"/>
                        <a:t>, </a:t>
                      </a:r>
                      <a:r>
                        <a:rPr sz="1000" dirty="0">
                          <a:solidFill>
                            <a:srgbClr val="F7BF66"/>
                          </a:solidFill>
                          <a:hlinkClick r:id="rId11"/>
                        </a:rPr>
                        <a:t>[Heinrich, S. 2008]</a:t>
                      </a:r>
                      <a:r>
                        <a:rPr sz="1000" dirty="0"/>
                        <a:t>, </a:t>
                      </a:r>
                      <a:r>
                        <a:rPr sz="1000" dirty="0">
                          <a:solidFill>
                            <a:srgbClr val="F7BF66"/>
                          </a:solidFill>
                          <a:hlinkClick r:id="rId12"/>
                        </a:rPr>
                        <a:t>[Lutfi, Waseem 2016]</a:t>
                      </a:r>
                      <a:r>
                        <a:rPr sz="1000" dirty="0"/>
                        <a:t>, </a:t>
                      </a:r>
                      <a:r>
                        <a:rPr sz="1000" dirty="0">
                          <a:solidFill>
                            <a:srgbClr val="F7BF66"/>
                          </a:solidFill>
                          <a:hlinkClick r:id="rId13"/>
                        </a:rPr>
                        <a:t>[</a:t>
                      </a:r>
                      <a:r>
                        <a:rPr sz="1000" dirty="0" err="1">
                          <a:solidFill>
                            <a:srgbClr val="F7BF66"/>
                          </a:solidFill>
                          <a:hlinkClick r:id="rId13"/>
                        </a:rPr>
                        <a:t>Czosnyka</a:t>
                      </a:r>
                      <a:r>
                        <a:rPr sz="1000" dirty="0">
                          <a:solidFill>
                            <a:srgbClr val="F7BF66"/>
                          </a:solidFill>
                          <a:hlinkClick r:id="rId13"/>
                        </a:rPr>
                        <a:t>, N. M. 2017]</a:t>
                      </a:r>
                      <a:r>
                        <a:rPr sz="1000" dirty="0"/>
                        <a:t>, </a:t>
                      </a:r>
                      <a:r>
                        <a:rPr sz="1000" dirty="0">
                          <a:solidFill>
                            <a:srgbClr val="F7BF66"/>
                          </a:solidFill>
                          <a:hlinkClick r:id="rId14"/>
                        </a:rPr>
                        <a:t>[de </a:t>
                      </a:r>
                      <a:r>
                        <a:rPr sz="1000" dirty="0" err="1">
                          <a:solidFill>
                            <a:srgbClr val="F7BF66"/>
                          </a:solidFill>
                          <a:hlinkClick r:id="rId14"/>
                        </a:rPr>
                        <a:t>Geus</a:t>
                      </a:r>
                      <a:r>
                        <a:rPr sz="1000" dirty="0">
                          <a:solidFill>
                            <a:srgbClr val="F7BF66"/>
                          </a:solidFill>
                          <a:hlinkClick r:id="rId14"/>
                        </a:rPr>
                        <a:t>, S. W. 2017]</a:t>
                      </a:r>
                      <a:r>
                        <a:rPr sz="1000" dirty="0"/>
                        <a:t>, </a:t>
                      </a:r>
                      <a:r>
                        <a:rPr sz="1000" dirty="0">
                          <a:solidFill>
                            <a:srgbClr val="F7BF66"/>
                          </a:solidFill>
                          <a:hlinkClick r:id="rId15"/>
                        </a:rPr>
                        <a:t>[</a:t>
                      </a:r>
                      <a:r>
                        <a:rPr sz="1000" dirty="0" err="1">
                          <a:solidFill>
                            <a:srgbClr val="F7BF66"/>
                          </a:solidFill>
                          <a:hlinkClick r:id="rId15"/>
                        </a:rPr>
                        <a:t>Mirkin</a:t>
                      </a:r>
                      <a:r>
                        <a:rPr sz="1000" dirty="0">
                          <a:solidFill>
                            <a:srgbClr val="F7BF66"/>
                          </a:solidFill>
                          <a:hlinkClick r:id="rId15"/>
                        </a:rPr>
                        <a:t>, Katelin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032-010OL-3.0-7.12-2021G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einem als borderline resektabel eingeschätzten Pankreaskarzinom sollte eine präoperative Chemotherapie oder Chemostrahlentherapie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[Versteijne, E. 2020]</a:t>
                      </a:r>
                      <a:r>
                        <a:rPr sz="1000"/>
                        <a:t>, </a:t>
                      </a:r>
                      <a:r>
                        <a:rPr sz="1000">
                          <a:solidFill>
                            <a:srgbClr val="F7BF66"/>
                          </a:solidFill>
                          <a:hlinkClick r:id="rId3"/>
                        </a:rPr>
                        <a:t>[Versteijne, E. 2018]</a:t>
                      </a:r>
                      <a:r>
                        <a:rPr sz="1000"/>
                        <a:t>, </a:t>
                      </a:r>
                      <a:r>
                        <a:rPr sz="1000">
                          <a:solidFill>
                            <a:srgbClr val="F7BF66"/>
                          </a:solidFill>
                          <a:hlinkClick r:id="rId4"/>
                        </a:rPr>
                        <a:t>[Mokdad, Ali A. 2017]</a:t>
                      </a:r>
                      <a:r>
                        <a:rPr sz="1000"/>
                        <a:t>, </a:t>
                      </a:r>
                      <a:r>
                        <a:rPr sz="1000">
                          <a:solidFill>
                            <a:srgbClr val="F7BF66"/>
                          </a:solidFill>
                          <a:hlinkClick r:id="rId5"/>
                        </a:rPr>
                        <a:t>[Truty, M. J. 2019]</a:t>
                      </a:r>
                      <a:r>
                        <a:rPr sz="1000"/>
                        <a:t>, </a:t>
                      </a:r>
                      <a:r>
                        <a:rPr sz="1000">
                          <a:solidFill>
                            <a:srgbClr val="F7BF66"/>
                          </a:solidFill>
                          <a:hlinkClick r:id="rId6"/>
                        </a:rPr>
                        <a:t>[de Geus, S. W. 2016]</a:t>
                      </a:r>
                      <a:r>
                        <a:rPr sz="1000"/>
                        <a:t>, </a:t>
                      </a:r>
                      <a:r>
                        <a:rPr sz="1000">
                          <a:solidFill>
                            <a:srgbClr val="F7BF66"/>
                          </a:solidFill>
                          <a:hlinkClick r:id="rId7"/>
                        </a:rPr>
                        <a:t>[Franko, J. 2017]</a:t>
                      </a:r>
                      <a:r>
                        <a:rPr sz="1000"/>
                        <a:t>, </a:t>
                      </a:r>
                      <a:r>
                        <a:rPr sz="1000">
                          <a:solidFill>
                            <a:srgbClr val="F7BF66"/>
                          </a:solidFill>
                          <a:hlinkClick r:id="rId8"/>
                        </a:rPr>
                        <a:t>[Fisher, A. V.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032-010OL-3.0-7.13-2021N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Bei einem als lokal fortgeschritten eingeschätztem Pankreaskarzinom soll eine initiale Chemotherapie durchgeführt werden.</a:t>
                      </a:r>
                    </a:p>
                    <a:p>
                      <a:pPr>
                        <a:defRPr sz="1000">
                          <a:solidFill>
                            <a:srgbClr val="000000"/>
                          </a:solidFill>
                          <a:latin typeface="Lucida Sans"/>
                        </a:defRPr>
                      </a:pPr>
                      <a:r>
                        <a:rPr sz="1000" b="0" i="0" u="none">
                          <a:latin typeface="Lucida Sans"/>
                        </a:rPr>
                        <a:t>Eine initiale Strahlentherapie oder Strahlenchemotherapie sollte bei Patienten mit als lokal fortgeschritten eingeschätztem Pankreaskarzinom außerhalb von Studien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[Hartwig, W. 2013]</a:t>
                      </a:r>
                      <a:r>
                        <a:rPr sz="1000"/>
                        <a:t>, </a:t>
                      </a:r>
                      <a:r>
                        <a:rPr sz="1000">
                          <a:solidFill>
                            <a:srgbClr val="F7BF66"/>
                          </a:solidFill>
                          <a:hlinkClick r:id="rId3"/>
                        </a:rPr>
                        <a:t>[Hammel, Pascal 2016]</a:t>
                      </a:r>
                      <a:r>
                        <a:rPr sz="1000"/>
                        <a:t>, </a:t>
                      </a:r>
                      <a:r>
                        <a:rPr sz="1000">
                          <a:solidFill>
                            <a:srgbClr val="F7BF66"/>
                          </a:solidFill>
                          <a:hlinkClick r:id="rId4"/>
                        </a:rPr>
                        <a:t>[Jang, J. Y. 2018]</a:t>
                      </a:r>
                      <a:r>
                        <a:rPr sz="1000"/>
                        <a:t>, </a:t>
                      </a:r>
                      <a:r>
                        <a:rPr sz="1000">
                          <a:solidFill>
                            <a:srgbClr val="F7BF66"/>
                          </a:solidFill>
                          <a:hlinkClick r:id="rId5"/>
                        </a:rPr>
                        <a:t>[Chen, X. 2017]</a:t>
                      </a:r>
                      <a:r>
                        <a:rPr sz="1000"/>
                        <a:t>, </a:t>
                      </a:r>
                      <a:r>
                        <a:rPr sz="1000">
                          <a:solidFill>
                            <a:srgbClr val="F7BF66"/>
                          </a:solidFill>
                          <a:hlinkClick r:id="rId6"/>
                        </a:rPr>
                        <a:t>[Gemenetzis, Georgios 2018]</a:t>
                      </a:r>
                      <a:r>
                        <a:rPr sz="1000"/>
                        <a:t>, </a:t>
                      </a:r>
                      <a:r>
                        <a:rPr sz="1000">
                          <a:solidFill>
                            <a:srgbClr val="F7BF66"/>
                          </a:solidFill>
                          <a:hlinkClick r:id="rId7"/>
                        </a:rPr>
                        <a:t>[Hackert, T. 2016]</a:t>
                      </a:r>
                      <a:r>
                        <a:rPr sz="1000"/>
                        <a:t>, </a:t>
                      </a:r>
                      <a:r>
                        <a:rPr sz="1000">
                          <a:solidFill>
                            <a:srgbClr val="F7BF66"/>
                          </a:solidFill>
                          <a:hlinkClick r:id="rId8"/>
                        </a:rPr>
                        <a:t>[Nagakawa, Y. 2019]</a:t>
                      </a:r>
                      <a:r>
                        <a:rPr sz="1000"/>
                        <a:t>, </a:t>
                      </a:r>
                      <a:r>
                        <a:rPr sz="1000">
                          <a:solidFill>
                            <a:srgbClr val="F7BF66"/>
                          </a:solidFill>
                          <a:hlinkClick r:id="rId9"/>
                        </a:rPr>
                        <a:t>[Pietrasz, D.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intraoperative Radiotherapie (IORT) sollte außerhalb von prospektiven, kontrollierten Studien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[Kasperk, R. 1995]</a:t>
                      </a:r>
                      <a:r>
                        <a:rPr sz="1000"/>
                        <a:t>, </a:t>
                      </a:r>
                      <a:r>
                        <a:rPr sz="1000">
                          <a:solidFill>
                            <a:srgbClr val="F7BF66"/>
                          </a:solidFill>
                          <a:hlinkClick r:id="rId3"/>
                        </a:rPr>
                        <a:t>[Reni, M. 2001]</a:t>
                      </a:r>
                      <a:r>
                        <a:rPr sz="1000"/>
                        <a:t>, </a:t>
                      </a:r>
                      <a:r>
                        <a:rPr sz="1000">
                          <a:solidFill>
                            <a:srgbClr val="F7BF66"/>
                          </a:solidFill>
                          <a:hlinkClick r:id="rId4"/>
                        </a:rPr>
                        <a:t>[Yamaguchi, K. 2005]</a:t>
                      </a:r>
                      <a:r>
                        <a:rPr sz="1000"/>
                        <a:t>, </a:t>
                      </a:r>
                      <a:r>
                        <a:rPr sz="1000">
                          <a:solidFill>
                            <a:srgbClr val="F7BF66"/>
                          </a:solidFill>
                          <a:hlinkClick r:id="rId5"/>
                        </a:rPr>
                        <a:t>[Messick, C. 2008]</a:t>
                      </a:r>
                      <a:r>
                        <a:rPr sz="1000"/>
                        <a:t>, </a:t>
                      </a:r>
                      <a:r>
                        <a:rPr sz="1000">
                          <a:solidFill>
                            <a:srgbClr val="F7BF66"/>
                          </a:solidFill>
                          <a:hlinkClick r:id="rId6"/>
                        </a:rPr>
                        <a:t>[Showalter, T. N. 2009]</a:t>
                      </a:r>
                      <a:r>
                        <a:rPr sz="1000"/>
                        <a:t>, </a:t>
                      </a:r>
                      <a:r>
                        <a:rPr sz="1000">
                          <a:solidFill>
                            <a:srgbClr val="F7BF66"/>
                          </a:solidFill>
                          <a:hlinkClick r:id="rId7"/>
                        </a:rPr>
                        <a:t>[Ruano-Ravina, A. 2008]</a:t>
                      </a:r>
                      <a:r>
                        <a:rPr sz="1000"/>
                        <a:t>, </a:t>
                      </a:r>
                      <a:r>
                        <a:rPr sz="1000">
                          <a:solidFill>
                            <a:srgbClr val="F7BF66"/>
                          </a:solidFill>
                          <a:hlinkClick r:id="rId8"/>
                        </a:rPr>
                        <a:t>[Zygogianni, G. A. 2011]</a:t>
                      </a:r>
                      <a:r>
                        <a:rPr sz="1000"/>
                        <a:t>, </a:t>
                      </a:r>
                      <a:r>
                        <a:rPr sz="1000">
                          <a:solidFill>
                            <a:srgbClr val="F7BF66"/>
                          </a:solidFill>
                          <a:hlinkClick r:id="rId9"/>
                        </a:rPr>
                        <a:t>[Karasawa, K.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032-010OL-3.0-7.15-2013M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a:xfrm>
            <a:off x="304800" y="506224"/>
            <a:ext cx="11582400" cy="1066800"/>
          </a:xfrm>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2353017129"/>
              </p:ext>
            </p:extLst>
          </p:nvPr>
        </p:nvGraphicFramePr>
        <p:xfrm>
          <a:off x="407368" y="1340768"/>
          <a:ext cx="8496946" cy="4828339"/>
        </p:xfrm>
        <a:graphic>
          <a:graphicData uri="http://schemas.openxmlformats.org/drawingml/2006/table">
            <a:tbl>
              <a:tblPr/>
              <a:tblGrid>
                <a:gridCol w="1509974">
                  <a:extLst>
                    <a:ext uri="{9D8B030D-6E8A-4147-A177-3AD203B41FA5}">
                      <a16:colId xmlns:a16="http://schemas.microsoft.com/office/drawing/2014/main" val="477418651"/>
                    </a:ext>
                  </a:extLst>
                </a:gridCol>
                <a:gridCol w="1509974">
                  <a:extLst>
                    <a:ext uri="{9D8B030D-6E8A-4147-A177-3AD203B41FA5}">
                      <a16:colId xmlns:a16="http://schemas.microsoft.com/office/drawing/2014/main" val="347742915"/>
                    </a:ext>
                  </a:extLst>
                </a:gridCol>
                <a:gridCol w="1518910">
                  <a:extLst>
                    <a:ext uri="{9D8B030D-6E8A-4147-A177-3AD203B41FA5}">
                      <a16:colId xmlns:a16="http://schemas.microsoft.com/office/drawing/2014/main" val="1360062346"/>
                    </a:ext>
                  </a:extLst>
                </a:gridCol>
                <a:gridCol w="1769080">
                  <a:extLst>
                    <a:ext uri="{9D8B030D-6E8A-4147-A177-3AD203B41FA5}">
                      <a16:colId xmlns:a16="http://schemas.microsoft.com/office/drawing/2014/main" val="1666071900"/>
                    </a:ext>
                  </a:extLst>
                </a:gridCol>
                <a:gridCol w="1125775">
                  <a:extLst>
                    <a:ext uri="{9D8B030D-6E8A-4147-A177-3AD203B41FA5}">
                      <a16:colId xmlns:a16="http://schemas.microsoft.com/office/drawing/2014/main" val="3613647151"/>
                    </a:ext>
                  </a:extLst>
                </a:gridCol>
                <a:gridCol w="1063233">
                  <a:extLst>
                    <a:ext uri="{9D8B030D-6E8A-4147-A177-3AD203B41FA5}">
                      <a16:colId xmlns:a16="http://schemas.microsoft.com/office/drawing/2014/main" val="1409370792"/>
                    </a:ext>
                  </a:extLst>
                </a:gridCol>
              </a:tblGrid>
              <a:tr h="216024">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410791">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63977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86010">
                <a:tc>
                  <a:txBody>
                    <a:bodyPr/>
                    <a:lstStyle/>
                    <a:p>
                      <a:r>
                        <a:rPr lang="de-DE" sz="700" dirty="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536544">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838350">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25118">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7148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536544">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3283099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Sogenannte Targeted Therapies, immuntherapeutische Ansätze und Hyperthermiekonzepte sollten außerhalb von prospektiven, kontrollierten Studien in der adjuvanten oder neoadjuvanten Therapie des Pankreaskarzinoms nicht angewendet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032-010OL-3.0-7.16-2013M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In der Systemtherapie des initial als borderline resektabel oder lokal fortgeschritten eingeschätztem Pankreaskarzinom sollte eine Kombinationschemotherapie erfolgen. Folgende Chemotherapieprotokolle können eingesetzt werden:</a:t>
                      </a:r>
                    </a:p>
                    <a:p>
                      <a:r>
                        <a:rPr sz="1000" b="0" i="0" u="none">
                          <a:latin typeface="Lucida Sans"/>
                        </a:rPr>
                        <a:t>a) FOLFIRINOX</a:t>
                      </a:r>
                    </a:p>
                    <a:p>
                      <a:pPr>
                        <a:defRPr sz="1000">
                          <a:solidFill>
                            <a:srgbClr val="000000"/>
                          </a:solidFill>
                          <a:latin typeface="Lucida Sans"/>
                        </a:defRPr>
                      </a:pPr>
                      <a:r>
                        <a:rPr sz="1000" b="0" i="0" u="none">
                          <a:latin typeface="Lucida Sans"/>
                        </a:rPr>
                        <a:t>b) Gemcitabin plus nab-Paclitaxel</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und</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[Hackert, T. 2016]</a:t>
                      </a:r>
                      <a:r>
                        <a:rPr sz="1000"/>
                        <a:t>, </a:t>
                      </a:r>
                      <a:r>
                        <a:rPr sz="1000">
                          <a:solidFill>
                            <a:srgbClr val="F7BF66"/>
                          </a:solidFill>
                          <a:hlinkClick r:id="rId3"/>
                        </a:rPr>
                        <a:t>[Nagakawa, Y. 2019]</a:t>
                      </a:r>
                      <a:r>
                        <a:rPr sz="1000"/>
                        <a:t>, </a:t>
                      </a:r>
                      <a:r>
                        <a:rPr sz="1000">
                          <a:solidFill>
                            <a:srgbClr val="F7BF66"/>
                          </a:solidFill>
                          <a:hlinkClick r:id="rId4"/>
                        </a:rPr>
                        <a:t>[Pietrasz, D. 2019]</a:t>
                      </a:r>
                      <a:r>
                        <a:rPr sz="1000"/>
                        <a:t>, </a:t>
                      </a:r>
                      <a:r>
                        <a:rPr sz="1000">
                          <a:solidFill>
                            <a:srgbClr val="F7BF66"/>
                          </a:solidFill>
                          <a:hlinkClick r:id="rId5"/>
                        </a:rPr>
                        <a:t>[Suker, Mustafa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7.3: Chirurgische Evaluation nach neoadjuvanter Therapie</a:t>
            </a:r>
          </a:p>
        </p:txBody>
      </p:sp>
      <p:graphicFrame>
        <p:nvGraphicFramePr>
          <p:cNvPr id="3" name="Table 2"/>
          <p:cNvGraphicFramePr>
            <a:graphicFrameLocks noGrp="1"/>
          </p:cNvGraphicFramePr>
          <p:nvPr>
            <p:extLst>
              <p:ext uri="{D42A27DB-BD31-4B8C-83A1-F6EECF244321}">
                <p14:modId xmlns:p14="http://schemas.microsoft.com/office/powerpoint/2010/main" val="682608777"/>
              </p:ext>
            </p:extLst>
          </p:nvPr>
        </p:nvGraphicFramePr>
        <p:xfrm>
          <a:off x="360000" y="1890000"/>
          <a:ext cx="11520000" cy="284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dirty="0">
                          <a:latin typeface="Lucida Sans"/>
                        </a:rPr>
                        <a:t>Bei </a:t>
                      </a:r>
                      <a:r>
                        <a:rPr sz="1000" b="0" i="0" u="none" dirty="0" err="1">
                          <a:latin typeface="Lucida Sans"/>
                        </a:rPr>
                        <a:t>einem</a:t>
                      </a:r>
                      <a:r>
                        <a:rPr sz="1000" b="0" i="0" u="none" dirty="0">
                          <a:latin typeface="Lucida Sans"/>
                        </a:rPr>
                        <a:t> initial </a:t>
                      </a:r>
                      <a:r>
                        <a:rPr sz="1000" b="0" i="0" u="none" dirty="0" err="1">
                          <a:latin typeface="Lucida Sans"/>
                        </a:rPr>
                        <a:t>als</a:t>
                      </a:r>
                      <a:r>
                        <a:rPr sz="1000" b="0" i="0" u="none" dirty="0">
                          <a:latin typeface="Lucida Sans"/>
                        </a:rPr>
                        <a:t> borderline-</a:t>
                      </a:r>
                      <a:r>
                        <a:rPr sz="1000" b="0" i="0" u="none" dirty="0" err="1">
                          <a:latin typeface="Lucida Sans"/>
                        </a:rPr>
                        <a:t>resektabel</a:t>
                      </a:r>
                      <a:r>
                        <a:rPr sz="1000" b="0" i="0" u="none" dirty="0">
                          <a:latin typeface="Lucida Sans"/>
                        </a:rPr>
                        <a:t> </a:t>
                      </a:r>
                      <a:r>
                        <a:rPr sz="1000" b="0" i="0" u="none" dirty="0" err="1">
                          <a:latin typeface="Lucida Sans"/>
                        </a:rPr>
                        <a:t>eingeschätzten</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neoadjuvanten</a:t>
                      </a:r>
                      <a:r>
                        <a:rPr sz="1000" b="0" i="0" u="none" dirty="0">
                          <a:latin typeface="Lucida Sans"/>
                        </a:rPr>
                        <a:t> </a:t>
                      </a:r>
                      <a:r>
                        <a:rPr sz="1000" b="0" i="0" u="none" dirty="0" err="1">
                          <a:latin typeface="Lucida Sans"/>
                        </a:rPr>
                        <a:t>Therapie</a:t>
                      </a:r>
                      <a:r>
                        <a:rPr sz="1000" b="0" i="0" u="none" dirty="0">
                          <a:latin typeface="Lucida Sans"/>
                        </a:rPr>
                        <a:t> und </a:t>
                      </a:r>
                      <a:r>
                        <a:rPr sz="1000" b="0" i="0" u="none" dirty="0" err="1">
                          <a:latin typeface="Lucida Sans"/>
                        </a:rPr>
                        <a:t>mindestens</a:t>
                      </a:r>
                      <a:r>
                        <a:rPr sz="1000" b="0" i="0" u="none" dirty="0">
                          <a:latin typeface="Lucida Sans"/>
                        </a:rPr>
                        <a:t> </a:t>
                      </a:r>
                      <a:r>
                        <a:rPr sz="1000" b="0" i="0" u="none" dirty="0" err="1">
                          <a:latin typeface="Lucida Sans"/>
                        </a:rPr>
                        <a:t>stabiler</a:t>
                      </a:r>
                      <a:r>
                        <a:rPr sz="1000" b="0" i="0" u="none" dirty="0">
                          <a:latin typeface="Lucida Sans"/>
                        </a:rPr>
                        <a:t> </a:t>
                      </a:r>
                      <a:r>
                        <a:rPr sz="1000" b="0" i="0" u="none" dirty="0" err="1">
                          <a:latin typeface="Lucida Sans"/>
                        </a:rPr>
                        <a:t>Erkrankung</a:t>
                      </a:r>
                      <a:r>
                        <a:rPr sz="1000" b="0" i="0" u="none" dirty="0">
                          <a:latin typeface="Lucida Sans"/>
                        </a:rPr>
                        <a:t> (stable disease) in </a:t>
                      </a:r>
                      <a:r>
                        <a:rPr sz="1000" b="0" i="0" u="none" dirty="0" err="1">
                          <a:latin typeface="Lucida Sans"/>
                        </a:rPr>
                        <a:t>einer</a:t>
                      </a:r>
                      <a:r>
                        <a:rPr sz="1000" b="0" i="0" u="none" dirty="0">
                          <a:latin typeface="Lucida Sans"/>
                        </a:rPr>
                        <a:t> </a:t>
                      </a:r>
                      <a:r>
                        <a:rPr sz="1000" b="0" i="0" u="none" dirty="0" err="1">
                          <a:latin typeface="Lucida Sans"/>
                        </a:rPr>
                        <a:t>Schnittbildgebung</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chirurgische</a:t>
                      </a:r>
                      <a:r>
                        <a:rPr sz="1000" b="0" i="0" u="none" dirty="0">
                          <a:latin typeface="Lucida Sans"/>
                        </a:rPr>
                        <a:t> Exploration </a:t>
                      </a:r>
                      <a:r>
                        <a:rPr sz="1000" b="0" i="0" u="none" dirty="0" err="1">
                          <a:latin typeface="Lucida Sans"/>
                        </a:rPr>
                        <a:t>erfolgen</a:t>
                      </a:r>
                      <a:r>
                        <a:rPr sz="1000" b="0" i="0" u="none" dirty="0">
                          <a:latin typeface="Lucida Sans"/>
                        </a:rPr>
                        <a:t>, um die </a:t>
                      </a:r>
                      <a:r>
                        <a:rPr sz="1000" b="0" i="0" u="none" dirty="0" err="1">
                          <a:latin typeface="Lucida Sans"/>
                        </a:rPr>
                        <a:t>sekundäre</a:t>
                      </a:r>
                      <a:r>
                        <a:rPr sz="1000" b="0" i="0" u="none" dirty="0">
                          <a:latin typeface="Lucida Sans"/>
                        </a:rPr>
                        <a:t> </a:t>
                      </a:r>
                      <a:r>
                        <a:rPr sz="1000" b="0" i="0" u="none" dirty="0" err="1">
                          <a:latin typeface="Lucida Sans"/>
                        </a:rPr>
                        <a:t>Resektabilität</a:t>
                      </a:r>
                      <a:r>
                        <a:rPr sz="1000" b="0" i="0" u="none" dirty="0">
                          <a:latin typeface="Lucida Sans"/>
                        </a:rPr>
                        <a:t> </a:t>
                      </a:r>
                      <a:r>
                        <a:rPr sz="1000" b="0" i="0" u="none" dirty="0" err="1">
                          <a:latin typeface="Lucida Sans"/>
                        </a:rPr>
                        <a:t>mit</a:t>
                      </a:r>
                      <a:r>
                        <a:rPr sz="1000" b="0" i="0" u="none" dirty="0">
                          <a:latin typeface="Lucida Sans"/>
                        </a:rPr>
                        <a:t> dem </a:t>
                      </a:r>
                      <a:r>
                        <a:rPr sz="1000" b="0" i="0" u="none" dirty="0" err="1">
                          <a:latin typeface="Lucida Sans"/>
                        </a:rPr>
                        <a:t>Ziel</a:t>
                      </a:r>
                      <a:r>
                        <a:rPr sz="1000" b="0" i="0" u="none" dirty="0">
                          <a:latin typeface="Lucida Sans"/>
                        </a:rPr>
                        <a:t> </a:t>
                      </a:r>
                      <a:r>
                        <a:rPr sz="1000" b="0" i="0" u="none" dirty="0" err="1">
                          <a:latin typeface="Lucida Sans"/>
                        </a:rPr>
                        <a:t>einer</a:t>
                      </a:r>
                      <a:r>
                        <a:rPr sz="1000" b="0" i="0" u="none" dirty="0">
                          <a:latin typeface="Lucida Sans"/>
                        </a:rPr>
                        <a:t> R0-Resektion </a:t>
                      </a:r>
                      <a:r>
                        <a:rPr sz="1000" b="0" i="0" u="none" dirty="0" err="1">
                          <a:latin typeface="Lucida Sans"/>
                        </a:rPr>
                        <a:t>adäquat</a:t>
                      </a:r>
                      <a:r>
                        <a:rPr sz="1000" b="0" i="0" u="none" dirty="0">
                          <a:latin typeface="Lucida Sans"/>
                        </a:rPr>
                        <a:t> </a:t>
                      </a:r>
                      <a:r>
                        <a:rPr sz="1000" b="0" i="0" u="none" dirty="0" err="1">
                          <a:latin typeface="Lucida Sans"/>
                        </a:rPr>
                        <a:t>beurteilen</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können</a:t>
                      </a:r>
                      <a:r>
                        <a:rPr sz="1000" b="0" i="0" u="none" dirty="0">
                          <a:latin typeface="Lucida Sans"/>
                        </a:rPr>
                        <a:t>.</a:t>
                      </a:r>
                    </a:p>
                    <a:p>
                      <a:r>
                        <a:rPr sz="800" b="0" i="0" u="none" dirty="0">
                          <a:latin typeface="Lucida Sans"/>
                        </a:rPr>
                        <a:t>(*1) Starker </a:t>
                      </a:r>
                      <a:r>
                        <a:rPr sz="800" b="0" i="0" u="none" dirty="0" err="1">
                          <a:latin typeface="Lucida Sans"/>
                        </a:rPr>
                        <a:t>Konsens</a:t>
                      </a:r>
                      <a:endParaRPr sz="800" b="0" i="0" u="none" dirty="0">
                        <a:latin typeface="Lucida Sans"/>
                      </a:endParaRPr>
                    </a:p>
                    <a:p>
                      <a:r>
                        <a:rPr sz="1000" b="0" i="0" u="none" dirty="0">
                          <a:latin typeface="Lucida Sans"/>
                        </a:rPr>
                        <a:t>Bei </a:t>
                      </a:r>
                      <a:r>
                        <a:rPr sz="1000" b="0" i="0" u="none" dirty="0" err="1">
                          <a:latin typeface="Lucida Sans"/>
                        </a:rPr>
                        <a:t>einem</a:t>
                      </a:r>
                      <a:r>
                        <a:rPr sz="1000" b="0" i="0" u="none" dirty="0">
                          <a:latin typeface="Lucida Sans"/>
                        </a:rPr>
                        <a:t> </a:t>
                      </a:r>
                      <a:r>
                        <a:rPr sz="1000" b="0" i="0" u="none" dirty="0" err="1">
                          <a:latin typeface="Lucida Sans"/>
                        </a:rPr>
                        <a:t>als</a:t>
                      </a:r>
                      <a:r>
                        <a:rPr sz="1000" b="0" i="0" u="none" dirty="0">
                          <a:latin typeface="Lucida Sans"/>
                        </a:rPr>
                        <a:t> </a:t>
                      </a:r>
                      <a:r>
                        <a:rPr sz="1000" b="0" i="0" u="none" dirty="0" err="1">
                          <a:latin typeface="Lucida Sans"/>
                        </a:rPr>
                        <a:t>lokal</a:t>
                      </a:r>
                      <a:r>
                        <a:rPr sz="1000" b="0" i="0" u="none" dirty="0">
                          <a:latin typeface="Lucida Sans"/>
                        </a:rPr>
                        <a:t> </a:t>
                      </a:r>
                      <a:r>
                        <a:rPr sz="1000" b="0" i="0" u="none" dirty="0" err="1">
                          <a:latin typeface="Lucida Sans"/>
                        </a:rPr>
                        <a:t>fortgeschritten</a:t>
                      </a:r>
                      <a:r>
                        <a:rPr sz="1000" b="0" i="0" u="none" dirty="0">
                          <a:latin typeface="Lucida Sans"/>
                        </a:rPr>
                        <a:t> </a:t>
                      </a:r>
                      <a:r>
                        <a:rPr sz="1000" b="0" i="0" u="none" dirty="0" err="1">
                          <a:latin typeface="Lucida Sans"/>
                        </a:rPr>
                        <a:t>eingeschätzten</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neoadjuvanten</a:t>
                      </a:r>
                      <a:r>
                        <a:rPr sz="1000" b="0" i="0" u="none" dirty="0">
                          <a:latin typeface="Lucida Sans"/>
                        </a:rPr>
                        <a:t> </a:t>
                      </a:r>
                      <a:r>
                        <a:rPr sz="1000" b="0" i="0" u="none" dirty="0" err="1">
                          <a:latin typeface="Lucida Sans"/>
                        </a:rPr>
                        <a:t>Therapie</a:t>
                      </a:r>
                      <a:r>
                        <a:rPr sz="1000" b="0" i="0" u="none" dirty="0">
                          <a:latin typeface="Lucida Sans"/>
                        </a:rPr>
                        <a:t> und </a:t>
                      </a:r>
                      <a:r>
                        <a:rPr sz="1000" b="0" i="0" u="none" dirty="0" err="1">
                          <a:latin typeface="Lucida Sans"/>
                        </a:rPr>
                        <a:t>mindestens</a:t>
                      </a:r>
                      <a:r>
                        <a:rPr sz="1000" b="0" i="0" u="none" dirty="0">
                          <a:latin typeface="Lucida Sans"/>
                        </a:rPr>
                        <a:t> </a:t>
                      </a:r>
                      <a:r>
                        <a:rPr sz="1000" b="0" i="0" u="none" dirty="0" err="1">
                          <a:latin typeface="Lucida Sans"/>
                        </a:rPr>
                        <a:t>stabiler</a:t>
                      </a:r>
                      <a:r>
                        <a:rPr sz="1000" b="0" i="0" u="none" dirty="0">
                          <a:latin typeface="Lucida Sans"/>
                        </a:rPr>
                        <a:t> </a:t>
                      </a:r>
                      <a:r>
                        <a:rPr sz="1000" b="0" i="0" u="none" dirty="0" err="1">
                          <a:latin typeface="Lucida Sans"/>
                        </a:rPr>
                        <a:t>Erkrankung</a:t>
                      </a:r>
                      <a:r>
                        <a:rPr sz="1000" b="0" i="0" u="none" dirty="0">
                          <a:latin typeface="Lucida Sans"/>
                        </a:rPr>
                        <a:t> (stable disease) in </a:t>
                      </a:r>
                      <a:r>
                        <a:rPr sz="1000" b="0" i="0" u="none" dirty="0" err="1">
                          <a:latin typeface="Lucida Sans"/>
                        </a:rPr>
                        <a:t>einer</a:t>
                      </a:r>
                      <a:r>
                        <a:rPr sz="1000" b="0" i="0" u="none" dirty="0">
                          <a:latin typeface="Lucida Sans"/>
                        </a:rPr>
                        <a:t> </a:t>
                      </a:r>
                      <a:r>
                        <a:rPr sz="1000" b="0" i="0" u="none" dirty="0" err="1">
                          <a:latin typeface="Lucida Sans"/>
                        </a:rPr>
                        <a:t>Schnittbildgebung</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chirurgische</a:t>
                      </a:r>
                      <a:r>
                        <a:rPr sz="1000" b="0" i="0" u="none" dirty="0">
                          <a:latin typeface="Lucida Sans"/>
                        </a:rPr>
                        <a:t> Exploration </a:t>
                      </a:r>
                      <a:r>
                        <a:rPr sz="1000" b="0" i="0" u="none" dirty="0" err="1">
                          <a:latin typeface="Lucida Sans"/>
                        </a:rPr>
                        <a:t>erfolgen</a:t>
                      </a:r>
                      <a:r>
                        <a:rPr sz="1000" b="0" i="0" u="none" dirty="0">
                          <a:latin typeface="Lucida Sans"/>
                        </a:rPr>
                        <a:t>, um die </a:t>
                      </a:r>
                      <a:r>
                        <a:rPr sz="1000" b="0" i="0" u="none" dirty="0" err="1">
                          <a:latin typeface="Lucida Sans"/>
                        </a:rPr>
                        <a:t>sekundäre</a:t>
                      </a:r>
                      <a:r>
                        <a:rPr sz="1000" b="0" i="0" u="none" dirty="0">
                          <a:latin typeface="Lucida Sans"/>
                        </a:rPr>
                        <a:t> </a:t>
                      </a:r>
                      <a:r>
                        <a:rPr sz="1000" b="0" i="0" u="none" dirty="0" err="1">
                          <a:latin typeface="Lucida Sans"/>
                        </a:rPr>
                        <a:t>Resektabilität</a:t>
                      </a:r>
                      <a:r>
                        <a:rPr sz="1000" b="0" i="0" u="none" dirty="0">
                          <a:latin typeface="Lucida Sans"/>
                        </a:rPr>
                        <a:t> </a:t>
                      </a:r>
                      <a:r>
                        <a:rPr sz="1000" b="0" i="0" u="none" dirty="0" err="1">
                          <a:latin typeface="Lucida Sans"/>
                        </a:rPr>
                        <a:t>mit</a:t>
                      </a:r>
                      <a:r>
                        <a:rPr sz="1000" b="0" i="0" u="none" dirty="0">
                          <a:latin typeface="Lucida Sans"/>
                        </a:rPr>
                        <a:t> dem </a:t>
                      </a:r>
                      <a:r>
                        <a:rPr sz="1000" b="0" i="0" u="none" dirty="0" err="1">
                          <a:latin typeface="Lucida Sans"/>
                        </a:rPr>
                        <a:t>Ziel</a:t>
                      </a:r>
                      <a:r>
                        <a:rPr sz="1000" b="0" i="0" u="none" dirty="0">
                          <a:latin typeface="Lucida Sans"/>
                        </a:rPr>
                        <a:t> </a:t>
                      </a:r>
                      <a:r>
                        <a:rPr sz="1000" b="0" i="0" u="none" dirty="0" err="1">
                          <a:latin typeface="Lucida Sans"/>
                        </a:rPr>
                        <a:t>einer</a:t>
                      </a:r>
                      <a:r>
                        <a:rPr sz="1000" b="0" i="0" u="none" dirty="0">
                          <a:latin typeface="Lucida Sans"/>
                        </a:rPr>
                        <a:t> R0-Resektion </a:t>
                      </a:r>
                      <a:r>
                        <a:rPr sz="1000" b="0" i="0" u="none" dirty="0" err="1">
                          <a:latin typeface="Lucida Sans"/>
                        </a:rPr>
                        <a:t>adäquat</a:t>
                      </a:r>
                      <a:r>
                        <a:rPr sz="1000" b="0" i="0" u="none" dirty="0">
                          <a:latin typeface="Lucida Sans"/>
                        </a:rPr>
                        <a:t> </a:t>
                      </a:r>
                      <a:r>
                        <a:rPr sz="1000" b="0" i="0" u="none" dirty="0" err="1">
                          <a:latin typeface="Lucida Sans"/>
                        </a:rPr>
                        <a:t>beurteilen</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können</a:t>
                      </a:r>
                      <a:r>
                        <a:rPr sz="1000" b="0" i="0" u="none" dirty="0">
                          <a:latin typeface="Lucida Sans"/>
                        </a:rPr>
                        <a:t>.</a:t>
                      </a:r>
                    </a:p>
                    <a:p>
                      <a:r>
                        <a:rPr sz="1000" b="0" i="0" u="none" dirty="0">
                          <a:latin typeface="Lucida Sans"/>
                        </a:rPr>
                        <a:t>Die </a:t>
                      </a:r>
                      <a:r>
                        <a:rPr sz="1000" b="0" i="0" u="none" dirty="0" err="1">
                          <a:latin typeface="Lucida Sans"/>
                        </a:rPr>
                        <a:t>Patienten</a:t>
                      </a:r>
                      <a:r>
                        <a:rPr sz="1000" b="0" i="0" u="none" dirty="0">
                          <a:latin typeface="Lucida Sans"/>
                        </a:rPr>
                        <a:t> </a:t>
                      </a:r>
                      <a:r>
                        <a:rPr sz="1000" b="0" i="0" u="none" dirty="0" err="1">
                          <a:latin typeface="Lucida Sans"/>
                        </a:rPr>
                        <a:t>sollten</a:t>
                      </a:r>
                      <a:r>
                        <a:rPr sz="1000" b="0" i="0" u="none" dirty="0">
                          <a:latin typeface="Lucida Sans"/>
                        </a:rPr>
                        <a:t> in </a:t>
                      </a:r>
                      <a:r>
                        <a:rPr sz="1000" b="0" i="0" u="none" dirty="0" err="1">
                          <a:latin typeface="Lucida Sans"/>
                        </a:rPr>
                        <a:t>einem</a:t>
                      </a:r>
                      <a:r>
                        <a:rPr sz="1000" b="0" i="0" u="none" dirty="0">
                          <a:latin typeface="Lucida Sans"/>
                        </a:rPr>
                        <a:t> </a:t>
                      </a:r>
                      <a:r>
                        <a:rPr sz="1000" b="0" i="0" u="none" dirty="0" err="1">
                          <a:latin typeface="Lucida Sans"/>
                        </a:rPr>
                        <a:t>Zentrum</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rPr>
                        <a:t>Empfehlung</a:t>
                      </a:r>
                      <a:r>
                        <a:rPr sz="1000" b="0" i="0" u="none" dirty="0">
                          <a:latin typeface="Lucida Sans"/>
                        </a:rPr>
                        <a:t> 6.3.) </a:t>
                      </a:r>
                      <a:r>
                        <a:rPr sz="1000" b="0" i="0" u="none" dirty="0" err="1">
                          <a:latin typeface="Lucida Sans"/>
                        </a:rPr>
                        <a:t>mit</a:t>
                      </a:r>
                      <a:r>
                        <a:rPr sz="1000" b="0" i="0" u="none" dirty="0">
                          <a:latin typeface="Lucida Sans"/>
                        </a:rPr>
                        <a:t> </a:t>
                      </a:r>
                      <a:r>
                        <a:rPr sz="1000" b="0" i="0" u="none" dirty="0" err="1">
                          <a:latin typeface="Lucida Sans"/>
                        </a:rPr>
                        <a:t>entsprechender</a:t>
                      </a:r>
                      <a:r>
                        <a:rPr sz="1000" b="0" i="0" u="none" dirty="0">
                          <a:latin typeface="Lucida Sans"/>
                        </a:rPr>
                        <a:t> </a:t>
                      </a:r>
                      <a:r>
                        <a:rPr sz="1000" b="0" i="0" u="none" dirty="0" err="1">
                          <a:latin typeface="Lucida Sans"/>
                        </a:rPr>
                        <a:t>Erfahrung</a:t>
                      </a:r>
                      <a:r>
                        <a:rPr sz="1000" b="0" i="0" u="none" dirty="0">
                          <a:latin typeface="Lucida Sans"/>
                        </a:rPr>
                        <a:t> </a:t>
                      </a:r>
                      <a:r>
                        <a:rPr sz="1000" b="0" i="0" u="none" dirty="0" err="1">
                          <a:latin typeface="Lucida Sans"/>
                        </a:rPr>
                        <a:t>vorgestellt</a:t>
                      </a:r>
                      <a:r>
                        <a:rPr sz="1000" b="0" i="0" u="none" dirty="0">
                          <a:latin typeface="Lucida Sans"/>
                        </a:rPr>
                        <a:t> </a:t>
                      </a:r>
                      <a:r>
                        <a:rPr sz="1000" b="0" i="0" u="none" dirty="0" err="1">
                          <a:latin typeface="Lucida Sans"/>
                        </a:rPr>
                        <a:t>werden</a:t>
                      </a:r>
                      <a:r>
                        <a:rPr sz="1000" b="0" i="0" u="none" dirty="0">
                          <a:latin typeface="Lucida Sans"/>
                        </a:rPr>
                        <a:t>.</a:t>
                      </a:r>
                    </a:p>
                    <a:p>
                      <a:pPr>
                        <a:defRPr sz="1000">
                          <a:solidFill>
                            <a:srgbClr val="000000"/>
                          </a:solidFill>
                          <a:latin typeface="Lucida Sans"/>
                        </a:defRPr>
                      </a:pPr>
                      <a:r>
                        <a:rPr sz="800" b="0" i="0" u="none" dirty="0">
                          <a:latin typeface="Lucida Sans"/>
                        </a:rPr>
                        <a:t>(*2) </a:t>
                      </a:r>
                      <a:r>
                        <a:rPr sz="800" b="0" i="0" u="none" dirty="0" err="1">
                          <a:latin typeface="Lucida Sans"/>
                        </a:rPr>
                        <a:t>Konsens</a:t>
                      </a:r>
                      <a:endParaRPr sz="800" b="0" i="0" u="none" dirty="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3 - und</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[Bernard, V. 2019]</a:t>
                      </a:r>
                      <a:r>
                        <a:rPr sz="1000"/>
                        <a:t>, </a:t>
                      </a:r>
                      <a:r>
                        <a:rPr sz="1000">
                          <a:solidFill>
                            <a:srgbClr val="F7BF66"/>
                          </a:solidFill>
                          <a:hlinkClick r:id="rId3"/>
                        </a:rPr>
                        <a:t>[Tsai, S. 2020]</a:t>
                      </a:r>
                      <a:r>
                        <a:rPr sz="1000"/>
                        <a:t>, </a:t>
                      </a:r>
                      <a:r>
                        <a:rPr sz="1000">
                          <a:solidFill>
                            <a:srgbClr val="F7BF66"/>
                          </a:solidFill>
                          <a:hlinkClick r:id="rId4"/>
                        </a:rPr>
                        <a:t>[Akita, H. 2017]</a:t>
                      </a:r>
                      <a:r>
                        <a:rPr sz="1000"/>
                        <a:t>, </a:t>
                      </a:r>
                      <a:r>
                        <a:rPr sz="1000">
                          <a:solidFill>
                            <a:srgbClr val="F7BF66"/>
                          </a:solidFill>
                          <a:hlinkClick r:id="rId5"/>
                        </a:rPr>
                        <a:t>[Aldakkak, Mohammed 2015]</a:t>
                      </a:r>
                      <a:r>
                        <a:rPr sz="1000"/>
                        <a:t>, </a:t>
                      </a:r>
                      <a:r>
                        <a:rPr sz="1000">
                          <a:solidFill>
                            <a:srgbClr val="F7BF66"/>
                          </a:solidFill>
                          <a:hlinkClick r:id="rId6"/>
                        </a:rPr>
                        <a:t>[Aoki, S.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032-010OL-3.0-7.18-2021N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metastasierten bzw. lokal fortgeschrittenen Pankreaskarzinom soll bei einem ECOG Performance Status von 0 bis 2 zur Verbesserung der Lebensqualität, des klinischen Benefits und der Überlebenszeit eine palliative Chemotherapie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847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 Daten, welche die optimale Dauer der Tumortherapie beim metastasierten Pankreaskarzinom festlegen. Die Dauer der Behandlung richtet sich daher nach der Verträglichkeit und den Behandlungszielen.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extLst>
              <p:ext uri="{D42A27DB-BD31-4B8C-83A1-F6EECF244321}">
                <p14:modId xmlns:p14="http://schemas.microsoft.com/office/powerpoint/2010/main" val="2789810971"/>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dirty="0">
                          <a:latin typeface="Lucida Sans"/>
                        </a:rPr>
                        <a:t>In der </a:t>
                      </a:r>
                      <a:r>
                        <a:rPr sz="1000" b="0" i="0" u="none" dirty="0" err="1">
                          <a:latin typeface="Lucida Sans"/>
                        </a:rPr>
                        <a:t>Erstlinientherapie</a:t>
                      </a:r>
                      <a:r>
                        <a:rPr sz="1000" b="0" i="0" u="none" dirty="0">
                          <a:latin typeface="Lucida Sans"/>
                        </a:rPr>
                        <a:t> des </a:t>
                      </a:r>
                      <a:r>
                        <a:rPr sz="1000" b="0" i="0" u="none" dirty="0" err="1">
                          <a:latin typeface="Lucida Sans"/>
                        </a:rPr>
                        <a:t>fortgeschrittenen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metastasierten</a:t>
                      </a:r>
                      <a:r>
                        <a:rPr sz="1000" b="0" i="0" u="none" dirty="0">
                          <a:latin typeface="Lucida Sans"/>
                        </a:rPr>
                        <a:t> </a:t>
                      </a:r>
                      <a:r>
                        <a:rPr sz="1000" b="0" i="0" u="none" dirty="0" err="1">
                          <a:latin typeface="Lucida Sans"/>
                        </a:rPr>
                        <a:t>Pankreaskarzinoms</a:t>
                      </a:r>
                      <a:r>
                        <a:rPr sz="1000" b="0" i="0" u="none" dirty="0">
                          <a:latin typeface="Lucida Sans"/>
                        </a:rPr>
                        <a:t> </a:t>
                      </a:r>
                      <a:r>
                        <a:rPr sz="1000" b="0" i="0" u="none" dirty="0" err="1">
                          <a:latin typeface="Lucida Sans"/>
                        </a:rPr>
                        <a:t>können</a:t>
                      </a:r>
                      <a:r>
                        <a:rPr sz="1000" b="0" i="0" u="none" dirty="0">
                          <a:latin typeface="Lucida Sans"/>
                        </a:rPr>
                        <a:t> </a:t>
                      </a:r>
                      <a:r>
                        <a:rPr sz="1000" b="0" i="0" u="none" dirty="0" err="1">
                          <a:latin typeface="Lucida Sans"/>
                        </a:rPr>
                        <a:t>verschiedene</a:t>
                      </a:r>
                      <a:r>
                        <a:rPr sz="1000" b="0" i="0" u="none" dirty="0">
                          <a:latin typeface="Lucida Sans"/>
                        </a:rPr>
                        <a:t> </a:t>
                      </a:r>
                      <a:r>
                        <a:rPr sz="1000" b="0" i="0" u="none" dirty="0" err="1">
                          <a:latin typeface="Lucida Sans"/>
                        </a:rPr>
                        <a:t>Chemotherapieregime</a:t>
                      </a:r>
                      <a:r>
                        <a:rPr sz="1000" b="0" i="0" u="none" dirty="0">
                          <a:latin typeface="Lucida Sans"/>
                        </a:rPr>
                        <a:t> </a:t>
                      </a:r>
                      <a:r>
                        <a:rPr sz="1000" b="0" i="0" u="none" dirty="0" err="1">
                          <a:latin typeface="Lucida Sans"/>
                        </a:rPr>
                        <a:t>eingesetzt</a:t>
                      </a:r>
                      <a:r>
                        <a:rPr sz="1000" b="0" i="0" u="none" dirty="0">
                          <a:latin typeface="Lucida Sans"/>
                        </a:rPr>
                        <a:t> </a:t>
                      </a:r>
                      <a:r>
                        <a:rPr sz="1000" b="0" i="0" u="none" dirty="0" err="1">
                          <a:latin typeface="Lucida Sans"/>
                        </a:rPr>
                        <a:t>werden</a:t>
                      </a:r>
                      <a:r>
                        <a:rPr sz="1000" b="0" i="0" u="none" dirty="0">
                          <a:latin typeface="Lucida Sans"/>
                        </a:rPr>
                        <a:t>. Dazu </a:t>
                      </a:r>
                      <a:r>
                        <a:rPr sz="1000" b="0" i="0" u="none" dirty="0" err="1">
                          <a:latin typeface="Lucida Sans"/>
                        </a:rPr>
                        <a:t>gehören</a:t>
                      </a:r>
                      <a:r>
                        <a:rPr sz="1000" b="0" i="0" u="none" dirty="0">
                          <a:latin typeface="Lucida Sans"/>
                        </a:rPr>
                        <a:t> die </a:t>
                      </a:r>
                      <a:r>
                        <a:rPr sz="1000" b="0" i="0" u="none" dirty="0" err="1">
                          <a:latin typeface="Lucida Sans"/>
                        </a:rPr>
                        <a:t>Kombinationsregime</a:t>
                      </a:r>
                      <a:r>
                        <a:rPr sz="1000" b="0" i="0" u="none" dirty="0">
                          <a:latin typeface="Lucida Sans"/>
                        </a:rPr>
                        <a:t> FOLFIRINOX, NALIRIFOX, Gemcitabin + </a:t>
                      </a:r>
                      <a:r>
                        <a:rPr sz="1000" b="0" i="0" u="none" dirty="0" err="1">
                          <a:latin typeface="Lucida Sans"/>
                        </a:rPr>
                        <a:t>nabPaclitaxel</a:t>
                      </a:r>
                      <a:r>
                        <a:rPr sz="1000" b="0" i="0" u="none" dirty="0">
                          <a:latin typeface="Lucida Sans"/>
                        </a:rPr>
                        <a:t> und Gemcitabin + Erlotinib </a:t>
                      </a:r>
                      <a:r>
                        <a:rPr sz="1000" b="0" i="0" u="none" dirty="0" err="1">
                          <a:latin typeface="Lucida Sans"/>
                        </a:rPr>
                        <a:t>sowie</a:t>
                      </a:r>
                      <a:r>
                        <a:rPr sz="1000" b="0" i="0" u="none" dirty="0">
                          <a:latin typeface="Lucida Sans"/>
                        </a:rPr>
                        <a:t> die </a:t>
                      </a:r>
                      <a:r>
                        <a:rPr sz="1000" b="0" i="0" u="none" dirty="0" err="1">
                          <a:latin typeface="Lucida Sans"/>
                        </a:rPr>
                        <a:t>Monotherapie</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Gemcitabin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dirty="0">
                          <a:solidFill>
                            <a:srgbClr val="F7BF66"/>
                          </a:solidFill>
                          <a:hlinkClick r:id="rId2"/>
                        </a:rPr>
                        <a:t>[Conroy, T. 2011]</a:t>
                      </a:r>
                      <a:r>
                        <a:rPr sz="1000" dirty="0"/>
                        <a:t>, </a:t>
                      </a:r>
                      <a:r>
                        <a:rPr sz="1000" dirty="0">
                          <a:solidFill>
                            <a:srgbClr val="F7BF66"/>
                          </a:solidFill>
                          <a:hlinkClick r:id="rId3"/>
                        </a:rPr>
                        <a:t>[Burris, H. A., 3rd 1997]</a:t>
                      </a:r>
                      <a:r>
                        <a:rPr sz="1000" dirty="0"/>
                        <a:t>, </a:t>
                      </a:r>
                      <a:r>
                        <a:rPr sz="1000" dirty="0">
                          <a:solidFill>
                            <a:srgbClr val="F7BF66"/>
                          </a:solidFill>
                          <a:hlinkClick r:id="rId4"/>
                        </a:rPr>
                        <a:t>[Moore, M. J. 2007]</a:t>
                      </a:r>
                      <a:r>
                        <a:rPr sz="1000" dirty="0"/>
                        <a:t>, </a:t>
                      </a:r>
                      <a:r>
                        <a:rPr sz="1000" dirty="0">
                          <a:solidFill>
                            <a:srgbClr val="F7BF66"/>
                          </a:solidFill>
                          <a:hlinkClick r:id="rId5"/>
                        </a:rPr>
                        <a:t>[Von Hoff, D. D. 2013]</a:t>
                      </a:r>
                      <a:r>
                        <a:rPr sz="1000" dirty="0"/>
                        <a:t>, </a:t>
                      </a:r>
                      <a:r>
                        <a:rPr sz="1000" dirty="0">
                          <a:solidFill>
                            <a:srgbClr val="F7BF66"/>
                          </a:solidFill>
                          <a:hlinkClick r:id="rId6"/>
                        </a:rPr>
                        <a:t>[</a:t>
                      </a:r>
                      <a:r>
                        <a:rPr sz="1000" dirty="0" err="1">
                          <a:solidFill>
                            <a:srgbClr val="F7BF66"/>
                          </a:solidFill>
                          <a:hlinkClick r:id="rId6"/>
                        </a:rPr>
                        <a:t>Wainberg</a:t>
                      </a:r>
                      <a:r>
                        <a:rPr sz="1000" dirty="0">
                          <a:solidFill>
                            <a:srgbClr val="F7BF66"/>
                          </a:solidFill>
                          <a:hlinkClick r:id="rId6"/>
                        </a:rPr>
                        <a:t>, ZA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032-010OL-3.0-8.3-2024M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Wahl des optimalen Therapieregimes richtet sich vorrangig nach dem ECOG-Performance Status, der Komorbidität und der Präferenz des Patienten.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032-010OL-3.0-8.4-2021N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ECOG Performance Status 0-1 profitieren von Kombinationschemotherapien. Diesen Patienten sollten in der Erst- und Zweitlinientherapie Kombinationstherapien angeboten werden. Dagegen sollten Patienten mit einem ECOG Performance Status ≥ 2 eher mit einer Monotherapie behandelt werden. In jedem Fall sollen die Patienten frühzeitigen Zugang zu supportiven Behandlungsoptionen haben.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032-010OL-3.0-8.5-2021N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Patienten mit fortgeschrittenem oder metastasiertem Pankreaskarzinom eine Monochemotherapie erhalten, dann ist Gemcitabin einer 5-FU Monotherapie vorzuziehen.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032-010OL-3.0-8.6-2021N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Monotherapie mit Gemcitabin sollte Patienten angeboten werden, die aufgrund eines ECOG Performance Status 2 und/oder ihres Komorbiditätsprofils eine Kombinationstherapie nicht tolerieren oder diese nicht präferieren.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t>
                      </a:r>
                      <a:r>
                        <a:rPr sz="1000" b="0" i="1" u="none">
                          <a:latin typeface="Lucida Sans"/>
                        </a:rPr>
                        <a:t>spezifische</a:t>
                      </a:r>
                      <a:r>
                        <a:rPr sz="1000" b="0" i="0" u="none">
                          <a:latin typeface="Lucida Sans"/>
                        </a:rPr>
                        <a:t> Ernährungsempfehlung zur Reduktion des Pankreaskarzinomrisikos kann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[Morze, J. 2021]</a:t>
                      </a:r>
                      <a:r>
                        <a:rPr sz="1000"/>
                        <a:t>, </a:t>
                      </a:r>
                      <a:r>
                        <a:rPr sz="1000">
                          <a:solidFill>
                            <a:srgbClr val="F7BF66"/>
                          </a:solidFill>
                          <a:hlinkClick r:id="rId3"/>
                        </a:rPr>
                        <a:t>[Grosso, G.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ECOG Performance Status ≥ 3 oder mit schlecht kontrollierter Komorbidität können bei Fortführung der onkologischen Behandlung tumorspezifische Therapien im Rahmen von Einzelfallentscheidungen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Gemcitabin soll in konventioneller Dosierung (1000mg/m2 über 30 Minuten) verabreicht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[Poplin, E.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endParaRPr/>
                    </a:p>
                    <a:p>
                      <a:pPr algn="r">
                        <a:defRPr sz="700">
                          <a:solidFill>
                            <a:srgbClr val="BFBFBF"/>
                          </a:solidFill>
                          <a:latin typeface="Lucida Sans"/>
                        </a:defRPr>
                      </a:pPr>
                      <a:r>
                        <a:t>032-010OL-3.0-8.9-2021G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5-FU mit oder ohne Folinsäure soll nicht als alleinige Erstlinientherapie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[Burris, H. A., 3rd 1997]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032-010OL-3.0-8.10-2021G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extLst>
              <p:ext uri="{D42A27DB-BD31-4B8C-83A1-F6EECF244321}">
                <p14:modId xmlns:p14="http://schemas.microsoft.com/office/powerpoint/2010/main" val="1487337926"/>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dirty="0">
                          <a:latin typeface="Lucida Sans"/>
                        </a:rPr>
                        <a:t>FOLFIRINOX </a:t>
                      </a:r>
                      <a:r>
                        <a:rPr sz="1000" b="0" i="0" u="none" dirty="0" err="1">
                          <a:latin typeface="Lucida Sans"/>
                        </a:rPr>
                        <a:t>oder</a:t>
                      </a:r>
                      <a:r>
                        <a:rPr sz="1000" b="0" i="0" u="none" dirty="0">
                          <a:latin typeface="Lucida Sans"/>
                        </a:rPr>
                        <a:t> NALIRIFOX </a:t>
                      </a:r>
                      <a:r>
                        <a:rPr sz="1000" b="0" i="0" u="none" dirty="0" err="1">
                          <a:latin typeface="Lucida Sans"/>
                        </a:rPr>
                        <a:t>sollen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metastasiertem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wenn</a:t>
                      </a:r>
                      <a:r>
                        <a:rPr sz="1000" b="0" i="0" u="none" dirty="0">
                          <a:latin typeface="Lucida Sans"/>
                        </a:rPr>
                        <a:t> die </a:t>
                      </a:r>
                      <a:r>
                        <a:rPr sz="1000" b="0" i="0" u="none" dirty="0" err="1">
                          <a:latin typeface="Lucida Sans"/>
                        </a:rPr>
                        <a:t>folgenden</a:t>
                      </a:r>
                      <a:r>
                        <a:rPr sz="1000" b="0" i="0" u="none" dirty="0">
                          <a:latin typeface="Lucida Sans"/>
                        </a:rPr>
                        <a:t> </a:t>
                      </a:r>
                      <a:r>
                        <a:rPr sz="1000" b="0" i="0" u="none" dirty="0" err="1">
                          <a:latin typeface="Lucida Sans"/>
                        </a:rPr>
                        <a:t>Kriterien</a:t>
                      </a:r>
                      <a:r>
                        <a:rPr sz="1000" b="0" i="0" u="none" dirty="0">
                          <a:latin typeface="Lucida Sans"/>
                        </a:rPr>
                        <a:t> </a:t>
                      </a:r>
                      <a:r>
                        <a:rPr sz="1000" b="0" i="0" u="none" dirty="0" err="1">
                          <a:latin typeface="Lucida Sans"/>
                        </a:rPr>
                        <a:t>erfüllt</a:t>
                      </a:r>
                      <a:r>
                        <a:rPr sz="1000" b="0" i="0" u="none" dirty="0">
                          <a:latin typeface="Lucida Sans"/>
                        </a:rPr>
                        <a:t> </a:t>
                      </a:r>
                      <a:r>
                        <a:rPr sz="1000" b="0" i="0" u="none" dirty="0" err="1">
                          <a:latin typeface="Lucida Sans"/>
                        </a:rPr>
                        <a:t>werden</a:t>
                      </a:r>
                      <a:r>
                        <a:rPr sz="1000" b="0" i="0" u="none" dirty="0">
                          <a:latin typeface="Lucida Sans"/>
                        </a:rPr>
                        <a:t>: ECOG Performance Status von 0-1, </a:t>
                      </a:r>
                      <a:r>
                        <a:rPr sz="1000" b="0" i="0" u="none" dirty="0" err="1">
                          <a:latin typeface="Lucida Sans"/>
                        </a:rPr>
                        <a:t>günstiges</a:t>
                      </a:r>
                      <a:r>
                        <a:rPr sz="1000" b="0" i="0" u="none" dirty="0">
                          <a:latin typeface="Lucida Sans"/>
                        </a:rPr>
                        <a:t> </a:t>
                      </a:r>
                      <a:r>
                        <a:rPr sz="1000" b="0" i="0" u="none" dirty="0" err="1">
                          <a:latin typeface="Lucida Sans"/>
                        </a:rPr>
                        <a:t>Komorbiditätsprofil</a:t>
                      </a:r>
                      <a:r>
                        <a:rPr sz="1000" b="0" i="0" u="none" dirty="0">
                          <a:latin typeface="Lucida Sans"/>
                        </a:rPr>
                        <a:t>, </a:t>
                      </a:r>
                      <a:r>
                        <a:rPr sz="1000" b="0" i="0" u="none" dirty="0" err="1">
                          <a:latin typeface="Lucida Sans"/>
                        </a:rPr>
                        <a:t>Patientenpräferenz</a:t>
                      </a:r>
                      <a:r>
                        <a:rPr sz="1000" b="0" i="0" u="none" dirty="0">
                          <a:latin typeface="Lucida Sans"/>
                        </a:rPr>
                        <a:t>, </a:t>
                      </a:r>
                      <a:r>
                        <a:rPr sz="1000" b="0" i="0" u="none" dirty="0" err="1">
                          <a:latin typeface="Lucida Sans"/>
                        </a:rPr>
                        <a:t>adäquate</a:t>
                      </a:r>
                      <a:r>
                        <a:rPr sz="1000" b="0" i="0" u="none" dirty="0">
                          <a:latin typeface="Lucida Sans"/>
                        </a:rPr>
                        <a:t> </a:t>
                      </a:r>
                      <a:r>
                        <a:rPr sz="1000" b="0" i="0" u="none" dirty="0" err="1">
                          <a:latin typeface="Lucida Sans"/>
                        </a:rPr>
                        <a:t>Möglichkeiten</a:t>
                      </a:r>
                      <a:r>
                        <a:rPr sz="1000" b="0" i="0" u="none" dirty="0">
                          <a:latin typeface="Lucida Sans"/>
                        </a:rPr>
                        <a:t> der </a:t>
                      </a:r>
                      <a:r>
                        <a:rPr sz="1000" b="0" i="0" u="none" dirty="0" err="1">
                          <a:latin typeface="Lucida Sans"/>
                        </a:rPr>
                        <a:t>Supportivtherapie</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dirty="0">
                          <a:latin typeface="Lucida Sans"/>
                        </a:rPr>
                        <a:t>5 - </a:t>
                      </a:r>
                      <a:r>
                        <a:rPr sz="800" b="0" dirty="0" err="1">
                          <a:latin typeface="Lucida Sans"/>
                        </a:rPr>
                        <a:t>Leitlinienadaptation</a:t>
                      </a:r>
                      <a:r>
                        <a:rPr sz="800" b="0" dirty="0">
                          <a:latin typeface="Lucida Sans"/>
                        </a:rPr>
                        <a:t> für FOLFIRINOX</a:t>
                      </a:r>
                    </a:p>
                    <a:p>
                      <a:pPr>
                        <a:defRPr>
                          <a:solidFill>
                            <a:srgbClr val="000000"/>
                          </a:solidFill>
                          <a:latin typeface="Lucida Sans"/>
                        </a:defRPr>
                      </a:pPr>
                      <a:r>
                        <a:rPr sz="800" b="0" dirty="0">
                          <a:latin typeface="Lucida Sans"/>
                        </a:rPr>
                        <a:t>2 - </a:t>
                      </a:r>
                      <a:r>
                        <a:rPr sz="800" b="0" dirty="0" err="1">
                          <a:latin typeface="Lucida Sans"/>
                        </a:rPr>
                        <a:t>einzelnes</a:t>
                      </a:r>
                      <a:r>
                        <a:rPr sz="800" b="0" dirty="0">
                          <a:latin typeface="Lucida Sans"/>
                        </a:rPr>
                        <a:t> RCT </a:t>
                      </a:r>
                      <a:r>
                        <a:rPr sz="800" b="0" dirty="0" err="1">
                          <a:latin typeface="Lucida Sans"/>
                        </a:rPr>
                        <a:t>zu</a:t>
                      </a:r>
                      <a:r>
                        <a:rPr sz="800" b="0" dirty="0">
                          <a:latin typeface="Lucida Sans"/>
                        </a:rPr>
                        <a:t>  NALIRIFOX</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[National Institute for, Health 2018]</a:t>
                      </a:r>
                      <a:r>
                        <a:rPr sz="1000"/>
                        <a:t>, </a:t>
                      </a:r>
                      <a:r>
                        <a:rPr sz="1000">
                          <a:solidFill>
                            <a:srgbClr val="F7BF66"/>
                          </a:solidFill>
                          <a:hlinkClick r:id="rId3"/>
                        </a:rPr>
                        <a:t>[Sohal, Davendra P. S. 2018]</a:t>
                      </a:r>
                      <a:r>
                        <a:rPr sz="1000"/>
                        <a:t>, </a:t>
                      </a:r>
                      <a:r>
                        <a:rPr sz="1000">
                          <a:solidFill>
                            <a:srgbClr val="F7BF66"/>
                          </a:solidFill>
                          <a:hlinkClick r:id="rId4"/>
                        </a:rPr>
                        <a:t>[Wainberg, ZA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032-010OL-3.0-8.11-2024M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dirty="0" err="1">
                          <a:latin typeface="Lucida Sans"/>
                        </a:rPr>
                        <a:t>Gemcitabin-basierte</a:t>
                      </a:r>
                      <a:r>
                        <a:rPr sz="1000" b="0" i="0" u="none" dirty="0">
                          <a:latin typeface="Lucida Sans"/>
                        </a:rPr>
                        <a:t> </a:t>
                      </a:r>
                      <a:r>
                        <a:rPr sz="1000" b="0" i="0" u="none" dirty="0" err="1">
                          <a:latin typeface="Lucida Sans"/>
                        </a:rPr>
                        <a:t>Kombinationstherapien</a:t>
                      </a:r>
                      <a:r>
                        <a:rPr sz="1000" b="0" i="0" u="none" dirty="0">
                          <a:latin typeface="Lucida Sans"/>
                        </a:rPr>
                        <a:t> </a:t>
                      </a:r>
                      <a:r>
                        <a:rPr sz="1000" b="0" i="0" u="none" dirty="0" err="1">
                          <a:latin typeface="Lucida Sans"/>
                        </a:rPr>
                        <a:t>können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eingesetzt</a:t>
                      </a:r>
                      <a:r>
                        <a:rPr sz="1000" b="0" i="0" u="none" dirty="0">
                          <a:latin typeface="Lucida Sans"/>
                        </a:rPr>
                        <a:t> </a:t>
                      </a:r>
                      <a:r>
                        <a:rPr sz="1000" b="0" i="0" u="none" dirty="0" err="1">
                          <a:latin typeface="Lucida Sans"/>
                        </a:rPr>
                        <a:t>werden</a:t>
                      </a:r>
                      <a:r>
                        <a:rPr sz="1000" b="0" i="0" u="none" dirty="0">
                          <a:latin typeface="Lucida Sans"/>
                        </a:rPr>
                        <a:t>, die </a:t>
                      </a:r>
                      <a:r>
                        <a:rPr sz="1000" b="0" i="0" u="none" dirty="0" err="1">
                          <a:latin typeface="Lucida Sans"/>
                        </a:rPr>
                        <a:t>eine</a:t>
                      </a:r>
                      <a:r>
                        <a:rPr sz="1000" b="0" i="0" u="none" dirty="0">
                          <a:latin typeface="Lucida Sans"/>
                        </a:rPr>
                        <a:t> </a:t>
                      </a:r>
                      <a:r>
                        <a:rPr sz="1000" b="0" i="0" u="none" dirty="0" err="1">
                          <a:latin typeface="Lucida Sans"/>
                        </a:rPr>
                        <a:t>Behandlung</a:t>
                      </a:r>
                      <a:r>
                        <a:rPr sz="1000" b="0" i="0" u="none" dirty="0">
                          <a:latin typeface="Lucida Sans"/>
                        </a:rPr>
                        <a:t> </a:t>
                      </a:r>
                      <a:r>
                        <a:rPr sz="1000" b="0" i="0" u="none" dirty="0" err="1">
                          <a:latin typeface="Lucida Sans"/>
                        </a:rPr>
                        <a:t>mit</a:t>
                      </a:r>
                      <a:r>
                        <a:rPr sz="1000" b="0" i="0" u="none" dirty="0">
                          <a:latin typeface="Lucida Sans"/>
                        </a:rPr>
                        <a:t> FOLFIRINOX </a:t>
                      </a:r>
                      <a:r>
                        <a:rPr sz="1000" b="0" i="0" u="none" dirty="0" err="1">
                          <a:latin typeface="Lucida Sans"/>
                        </a:rPr>
                        <a:t>oder</a:t>
                      </a:r>
                      <a:r>
                        <a:rPr sz="1000" b="0" i="0" u="none" dirty="0">
                          <a:latin typeface="Lucida Sans"/>
                        </a:rPr>
                        <a:t> NALIRIFOX </a:t>
                      </a:r>
                      <a:r>
                        <a:rPr sz="1000" b="0" i="0" u="none" dirty="0" err="1">
                          <a:latin typeface="Lucida Sans"/>
                        </a:rPr>
                        <a:t>nicht</a:t>
                      </a:r>
                      <a:r>
                        <a:rPr sz="1000" b="0" i="0" u="none" dirty="0">
                          <a:latin typeface="Lucida Sans"/>
                        </a:rPr>
                        <a:t> </a:t>
                      </a:r>
                      <a:r>
                        <a:rPr sz="1000" b="0" i="0" u="none" dirty="0" err="1">
                          <a:latin typeface="Lucida Sans"/>
                        </a:rPr>
                        <a:t>tolerieren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nicht</a:t>
                      </a:r>
                      <a:r>
                        <a:rPr sz="1000" b="0" i="0" u="none" dirty="0">
                          <a:latin typeface="Lucida Sans"/>
                        </a:rPr>
                        <a:t> </a:t>
                      </a:r>
                      <a:r>
                        <a:rPr sz="1000" b="0" i="0" u="none" dirty="0" err="1">
                          <a:latin typeface="Lucida Sans"/>
                        </a:rPr>
                        <a:t>präferieren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von Gemcitabin mit nab-Paclitaxel soll Patienten angeboten werden, wenn die folgenden Kriterien erfüllt werden: ECOG Performance Status 0-1, relativ günstiges Komorbiditätsprofil, Patientenpräferenz, adäquate Supportivtherapie.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von Gemcitabin mit Fluoropyrimidinen wie 5-Fluorouracil, Capecitabin oder S1 ist kein Standard in der Erstlinientherapie des metastasierten oder lokal fortgeschrittenen, inoperablen Pankreaskarzinoms.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[Tu, C. 2015]</a:t>
                      </a:r>
                      <a:r>
                        <a:rPr sz="1000"/>
                        <a:t>, </a:t>
                      </a:r>
                      <a:r>
                        <a:rPr sz="1000">
                          <a:solidFill>
                            <a:srgbClr val="F7BF66"/>
                          </a:solidFill>
                          <a:hlinkClick r:id="rId3"/>
                        </a:rPr>
                        <a:t>[Li, Q.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von Gemcitabin mit Oxaliplatin, Cisplatin, Cisplatin/Epirubicin/5-FU, Pemetrexed, Docetaxel oder Exatecan ist kein Standard in der Erstlinientherapie des metastasierten oder lokal fortgeschrittenen, inoperablen Pankreaskarzinoms.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[Chin, V.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8.5: Molekularbiologisch gezielte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Alternativ zur Gemcitabin Monotherapie kann beim metastasierten Pankreaskarzinom eine Kombinationstherapie aus Gemcitabin und dem EGF-Rezeptor-Tyrosinkinaseinhibitor Erlotinib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032-010OL-3.0-8.16-2021G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8.5: Molekularbiologisch gezielte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Ausbleiben eines Hautausschlages bis zu 8 Wochen nach Therapiebeginn sollte die Therapie mit Erlotinib beendet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[Moore, M. J. 2007]</a:t>
                      </a:r>
                      <a:r>
                        <a:rPr sz="1000"/>
                        <a:t>, </a:t>
                      </a:r>
                      <a:r>
                        <a:rPr sz="1000">
                          <a:solidFill>
                            <a:srgbClr val="F7BF66"/>
                          </a:solidFill>
                          <a:hlinkClick r:id="rId3"/>
                        </a:rPr>
                        <a:t>[Heinemann, V. 2013]</a:t>
                      </a:r>
                      <a:r>
                        <a:rPr sz="1000"/>
                        <a:t>, </a:t>
                      </a:r>
                      <a:r>
                        <a:rPr sz="1000">
                          <a:solidFill>
                            <a:srgbClr val="F7BF66"/>
                          </a:solidFill>
                          <a:hlinkClick r:id="rId4"/>
                        </a:rPr>
                        <a:t>[Van Cutsem, E.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032-010OL-3.0-8.17-2021G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Verringerung des Risikos an einem Pankreaskarzinom zu erkranken, soll auf hohen Alkohol- und jeglichen Tabakkonsum verzichtet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[Wang, YT 2016]</a:t>
                      </a:r>
                      <a:r>
                        <a:rPr sz="1000"/>
                        <a:t>, </a:t>
                      </a:r>
                      <a:r>
                        <a:rPr sz="1000">
                          <a:solidFill>
                            <a:srgbClr val="F7BF66"/>
                          </a:solidFill>
                          <a:hlinkClick r:id="rId3"/>
                        </a:rPr>
                        <a:t>[Lugo, A 2018]</a:t>
                      </a:r>
                      <a:r>
                        <a:rPr sz="1000"/>
                        <a:t>, </a:t>
                      </a:r>
                      <a:r>
                        <a:rPr sz="1000">
                          <a:solidFill>
                            <a:srgbClr val="F7BF66"/>
                          </a:solidFill>
                          <a:hlinkClick r:id="rId4"/>
                        </a:rPr>
                        <a:t>[Gupta, S 2018]</a:t>
                      </a:r>
                      <a:r>
                        <a:rPr sz="1000"/>
                        <a:t>, </a:t>
                      </a:r>
                      <a:r>
                        <a:rPr sz="1000">
                          <a:solidFill>
                            <a:srgbClr val="F7BF66"/>
                          </a:solidFill>
                          <a:hlinkClick r:id="rId5"/>
                        </a:rPr>
                        <a:t>[Ordóñez-Mena, JM 2016]</a:t>
                      </a:r>
                      <a:r>
                        <a:rPr sz="1000"/>
                        <a:t>, </a:t>
                      </a:r>
                      <a:r>
                        <a:rPr sz="1000">
                          <a:solidFill>
                            <a:srgbClr val="F7BF66"/>
                          </a:solidFill>
                          <a:hlinkClick r:id="" action="ppaction://noaction"/>
                        </a:rPr>
                        <a:t>[Lee, P. N.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8.5: Molekularbiologisch gezielte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Weitere Kombinationen von Gemcitabin mit sogenannten “Targeted Therapies” wie Cetuximab, Bevacizumab oder Axitinib besitzen keinen Stellenwert in der Therapie des Pankreaskarzinoms und sollen außerhalb von prospektiven, kontrollierten Studien nicht eingesetzt werden. Diese Kombinationen werden nicht empfohlen.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[Eltawil, K. M. 2012]</a:t>
                      </a:r>
                      <a:r>
                        <a:rPr sz="1000"/>
                        <a:t>, </a:t>
                      </a:r>
                      <a:r>
                        <a:rPr sz="1000">
                          <a:solidFill>
                            <a:srgbClr val="F7BF66"/>
                          </a:solidFill>
                          <a:hlinkClick r:id="rId3"/>
                        </a:rPr>
                        <a:t>[Ciliberto, D. 2013]</a:t>
                      </a:r>
                      <a:r>
                        <a:rPr sz="1000"/>
                        <a:t>, </a:t>
                      </a:r>
                      <a:r>
                        <a:rPr sz="1000">
                          <a:solidFill>
                            <a:srgbClr val="F7BF66"/>
                          </a:solidFill>
                          <a:hlinkClick r:id="rId4"/>
                        </a:rPr>
                        <a:t>[Tong,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032-010OL-3.0-8.18-2021G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Nachweis einer BRCA-1/2 Keimbahnmutation sollte eine Platin-basierte Erstlinientherapie bevorzugt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2 - und</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[O'Reilly, E. M. 2020]</a:t>
                      </a:r>
                      <a:r>
                        <a:rPr sz="1000"/>
                        <a:t>, </a:t>
                      </a:r>
                      <a:r>
                        <a:rPr sz="1000">
                          <a:solidFill>
                            <a:srgbClr val="F7BF66"/>
                          </a:solidFill>
                          <a:hlinkClick r:id="rId3"/>
                        </a:rPr>
                        <a:t>[Park, Wungki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032-010OL-3.0-8.19-2021N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metastasiertem Pankreaskarzinom, die grundsätzlich für eine Platin-basierte Therapie geeignet sind, sollte das Vorliegen einer BRCA1/2 Keimbahnmutation evaluiert werden, um Platin-sensible Patienten frühzeitig zu identifizieren und die Option einer Erhaltungstherapie mit einem PARP-Inhibitor zu klären.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[Golan, T.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032-010OL-3.0-8.20-2021N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gBRCA1/2 Mutation haben Substanzen, die wie PARP-Inhibitoren in DNA-Reparaturmechanismen eingreifen, einen Stellenwert in der Erhaltungstherapie des metastasierten Pankreaskarzinoms nach Platin-basierter Vortherapie.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[Golan, T.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032-010OL-3.0-8.21-2021N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KRAS-G12C Mutation kann nach Ausschöpfen aller therapeutischer Optionen beim Pankreaskarzinom eine Therapie mit einem selektiven KRAS-G12C Inhibitor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Immuncheckpoint-Inhibitoren sind dann besonders effektiv, wenn eine Mismatch-Reparatur-Defizienz (dMMR) bzw. Mikrosatelliten-Instabilität (MSI) vorliegt. Die Bestimmung dieser Parameter ist daher die Voraussetzung für eine Behandlung mit Immuncheckpoint-Inhibitoren bei Patienten mit einem Pankreaskarzinom.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Immuntherapien mit Checkpointinhibitoren können nach Ausschöpfen aller therapeutischen Optionen beim Pankreaskarzinom eingesetzt werden, wenn eine DNA Mismatch Reparatur Defizienz (MMRd) bzw. eine hochgradige Mikrosatelliteninstabilität (MSI-H) vorliegen.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Progress unter einer Erstlinientherapie soll bei einem ECOG ≤ 2 eine Zweitlinientherapie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Progression nach einer Gemcitabin-basierten Vorbehandlung sollte eine Zweitlinientherapie mit nanoliposomalem Irinotecan/5-FU (NAPOLI-Regime) angeboten werden, wenn die folgenden Kriterien erfüllt werden: Karnofsky Performance Status ≥ 70 %, relativ günstiges Komorbiditätsprofil, Patientenpräferenz.</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032-010OL-3.0-8.26-2021N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Progression nach einer Gemcitabin-basierten Vorbehandlung kann eine Zweitlinientherapie mit 5-FU und Oxaliplatin (OFF-Regime) dann angeboten werden, wenn die folgenden Kriterien erfüllt sind: ECOG ≤ 2, periphere Polyneuropathie CTCAE Grad ≤ 2, relativ günstiges Komorbiditätsprofil, Patientenpräferenz.</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Kontakt mit Pestiziden, Herbiziden und Fungiziden könnte möglicherweise das Pankreaskarzinomrisiko erhöhen. Weitere potenzielle Risikofaktoren können chlorierte Kohlenwasserstoffe, Chrom und Chromverbindungen, elektromagnetische Felder und Kraftstoffdämpfe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[Alguacil, J. 2003]</a:t>
                      </a:r>
                      <a:r>
                        <a:rPr sz="1000"/>
                        <a:t>, </a:t>
                      </a:r>
                      <a:r>
                        <a:rPr sz="1000">
                          <a:solidFill>
                            <a:srgbClr val="F7BF66"/>
                          </a:solidFill>
                          <a:hlinkClick r:id="rId3"/>
                        </a:rPr>
                        <a:t>[Alguacil, J. 2000]</a:t>
                      </a:r>
                      <a:r>
                        <a:rPr sz="1000"/>
                        <a:t>, </a:t>
                      </a:r>
                      <a:r>
                        <a:rPr sz="1000">
                          <a:solidFill>
                            <a:srgbClr val="F7BF66"/>
                          </a:solidFill>
                          <a:hlinkClick r:id="rId4"/>
                        </a:rPr>
                        <a:t>[Laakkonen, A. 2006]</a:t>
                      </a:r>
                      <a:r>
                        <a:rPr sz="1000"/>
                        <a:t>, </a:t>
                      </a:r>
                      <a:r>
                        <a:rPr sz="1000">
                          <a:solidFill>
                            <a:srgbClr val="F7BF66"/>
                          </a:solidFill>
                          <a:hlinkClick r:id="rId5"/>
                        </a:rPr>
                        <a:t>[Fryzek, J. P. 1997]</a:t>
                      </a:r>
                      <a:r>
                        <a:rPr sz="1000"/>
                        <a:t>, </a:t>
                      </a:r>
                      <a:r>
                        <a:rPr sz="1000">
                          <a:solidFill>
                            <a:srgbClr val="F7BF66"/>
                          </a:solidFill>
                          <a:hlinkClick r:id="rId6"/>
                        </a:rPr>
                        <a:t>[Ji, B. T. 2001]</a:t>
                      </a:r>
                      <a:r>
                        <a:rPr sz="1000"/>
                        <a:t>, </a:t>
                      </a:r>
                      <a:r>
                        <a:rPr sz="1000">
                          <a:solidFill>
                            <a:srgbClr val="F7BF66"/>
                          </a:solidFill>
                          <a:hlinkClick r:id="rId7"/>
                        </a:rPr>
                        <a:t>[Ojajarvi, I. A. 2000]</a:t>
                      </a:r>
                      <a:r>
                        <a:rPr sz="1000"/>
                        <a:t>, </a:t>
                      </a:r>
                      <a:r>
                        <a:rPr sz="1000">
                          <a:solidFill>
                            <a:srgbClr val="F7BF66"/>
                          </a:solidFill>
                          <a:hlinkClick r:id="rId8"/>
                        </a:rPr>
                        <a:t>[Ojajarvi, A. 2001]</a:t>
                      </a:r>
                      <a:r>
                        <a:rPr sz="1000"/>
                        <a:t>, </a:t>
                      </a:r>
                      <a:r>
                        <a:rPr sz="1000">
                          <a:solidFill>
                            <a:srgbClr val="F7BF66"/>
                          </a:solidFill>
                          <a:hlinkClick r:id="rId9"/>
                        </a:rPr>
                        <a:t>[Weiderpass, E. 2003]</a:t>
                      </a:r>
                      <a:r>
                        <a:rPr sz="1000"/>
                        <a:t>, </a:t>
                      </a:r>
                      <a:r>
                        <a:rPr sz="1000">
                          <a:solidFill>
                            <a:srgbClr val="F7BF66"/>
                          </a:solidFill>
                          <a:hlinkClick r:id="rId10"/>
                        </a:rPr>
                        <a:t>[Yassi, A. 2003]</a:t>
                      </a:r>
                      <a:r>
                        <a:rPr sz="1000"/>
                        <a:t>, </a:t>
                      </a:r>
                      <a:r>
                        <a:rPr sz="1000">
                          <a:solidFill>
                            <a:srgbClr val="F7BF66"/>
                          </a:solidFill>
                          <a:hlinkClick r:id="rId11"/>
                        </a:rPr>
                        <a:t>[Ji, J.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Gemcitabin-basierte Chemotherapie kann als Zweitlinientherapie in Betracht gezogen werden, wenn nach einer Erstlinientherapie mit FOLFIRINOX eine Tumorprogression auftritt.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[Conroy, T.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Monotherapie mit Gemcitabin oder 5-Fluorouracil kann in der Zweitlinientherapie angeboten werden, wenn ein ECOG Performance Status von ≥ 2 oder eine Komorbidität den Einsatz einer Kombinationschemotherapie verbietet.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032-010OL-3.0-8.29-2021N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 Daten, welche den Nutzen einer Drittlinientherapie oder späteren Therapielinie unterstützen. Bei Applikation späterer Therapielinien (&gt; 2) steht daher die Betrachtung des Verhältnisses von Nutzen und Nebenwirkungen deutlich vermehrt im Vordergrund.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032-010OL-3.0-8.30-2021N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Radio-(Evidenzlevel 3) bzw. Radiochemotherapie (Evidenzlevel 2) kann Patienten bis ECOG 2 mit lokal fortgeschrittenem nicht-metastasiertem Pankreaskarzinom zur Verbesserung der lokalen Kontrolle angeboten werden, bei denen während einer Chemotherapie keine Erkrankungsprogression eingetreten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2 - und</a:t>
                      </a:r>
                    </a:p>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[Hammel, Pascal 2016]</a:t>
                      </a:r>
                      <a:r>
                        <a:rPr sz="1000"/>
                        <a:t>, </a:t>
                      </a:r>
                      <a:r>
                        <a:rPr sz="1000">
                          <a:solidFill>
                            <a:srgbClr val="F7BF66"/>
                          </a:solidFill>
                          <a:hlinkClick r:id="rId3"/>
                        </a:rPr>
                        <a:t>[Herman, Joseph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032-010OL-3.0-8.31-2021N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radioonkologische Bestrahlungskonzept sollte aus einer normofraktionierten simultanen Radiochemotherapie bestehen (Einzeldosis von 1,8-2,0 Gy, Gesamtdosis von ca. 50 Gy).</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[Ambe, C.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032-010OL-3.0-8.32-2021N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Rahmen sequentieller Radiochemotherapien können hypofraktionierte intensitätsmodulierte Strahlentherapien durchgeführt werden. Unter konsequentem Einsatz stereotaktischer und bildnavigierender Techniken können bei strikter Beachtung der intestinalen Toleranzdosen Einzeldosen von mehr als 3 Gy eingesetzt werden, bevorzugt im Rahmen prospektiver Studien.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[Herman, Joseph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Als Kombinationspartner können entweder Gemcitabin oder Capecitabin eingesetzt werden. Die Auswahl sollte nach dem vertretbaren Toxizitätsprofil getroffen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und</a:t>
                      </a:r>
                    </a:p>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[Zhu, C. P. 2011]</a:t>
                      </a:r>
                      <a:r>
                        <a:rPr sz="1000"/>
                        <a:t>, </a:t>
                      </a:r>
                      <a:r>
                        <a:rPr sz="1000">
                          <a:solidFill>
                            <a:srgbClr val="F7BF66"/>
                          </a:solidFill>
                          <a:hlinkClick r:id="rId3"/>
                        </a:rPr>
                        <a:t>[Hurt, C. N.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032-010OL-3.0-8.34-2021N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palliative Strahlentherapie sollte nur bei symptomatischen Metastasen bzw. Metastasen mit drohender Symptomatik durchgeführt werden (insbesondere Skelett- und zerebrale Metastasen). Ziel ist die Symptomkontrolle oder die Vermeidung von durch Metastasen bedingten Komplikationen.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032-010OL-3.0-8.35-2013M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Alle Patienten mit einem Pankreaskarzinom sollen unabhängig vom Krankheitsstadium Zugang zu Informationen über Palliativversorgung (z. B. durch Auslage von Flyern) haben.</a:t>
                      </a:r>
                    </a:p>
                    <a:p>
                      <a:pPr>
                        <a:defRPr sz="1000">
                          <a:solidFill>
                            <a:srgbClr val="000000"/>
                          </a:solidFill>
                          <a:latin typeface="Lucida Sans"/>
                        </a:defRPr>
                      </a:pPr>
                      <a:r>
                        <a:rPr sz="1000" b="0" i="0" u="none">
                          <a:latin typeface="Lucida Sans"/>
                        </a:rPr>
                        <a:t>EK: Übernahme aus S3 LL Palliativmedizin (5.1.)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Allen Patienten soll nach der Diagnose einer nicht-heilbaren Pankreaskarzinomerkrankung Palliativversorgung angeboten werden, unabhängig davon, ob eine tumorspezifische Therapie durchgeführt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Übernahme aus S3 LL Palliativmedizin (5.2.)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Durch regelmäßige körperliche Aktivität wird das Risiko, an einem Pankreaskarzinom zu erkranken, reduziert.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[Xie, F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soll nach der Diagnose einer nicht-heilbaren Pankreaskarzinomerkrankung ein Bedarfsassessment durch ein SPV-Team (Team der spezialisierten Palliativversorgung)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3 - Übernahme aus S3 LL Palliativmedizin (5.8.)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einer nicht-heilbaren Pankreaskarzinomerkrankung und einer hohen Komplexität ihrer Situation sollen eine spezialisierte Palliativversorgung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3 - Übernahme aus S3 LL Palliativmedizin (5.9.)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Supportive Therapie soll in allen Phasen der Diagnostik und Therapie von Patienten mit Pankreaskarzinom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 Patienten mit Pankreaskarzinom sollen ein Screening auf typische belastende Symptome erhalten. Ein Symptomscreening soll frühestmöglich in angemessenen Abständen, wenn klinisch indiziert oder bei Veränderung des Erkrankungsstatus eines Patienten (z.B. Wiederauftreten oder Fortschreiten der Erkrankung) wiederholt im Krankheitsverlauf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Erfassung der Symptome sollen validierte und standardisierte Screeninginstrumente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Alle Patienten sollen ein Screening auf psychosoziale Belastungen erhalten. Ein psychoonkologisches Screening sollte frühestmöglich in angemessenen Abständen, wenn klinisch indiziert oder bei Veränderung des Erkrankungsstatus eines Patienten (z. B. Wiederauftreten oder Fortschreiten der Erkrankung) wiederholt im Krankheitsverlauf durchgeführt werden.</a:t>
                      </a:r>
                    </a:p>
                    <a:p>
                      <a:pPr>
                        <a:defRPr sz="1000">
                          <a:solidFill>
                            <a:srgbClr val="000000"/>
                          </a:solidFill>
                          <a:latin typeface="Lucida Sans"/>
                        </a:defRPr>
                      </a:pPr>
                      <a:r>
                        <a:rPr sz="1000" b="0" i="0" u="none">
                          <a:latin typeface="Lucida Sans"/>
                        </a:rPr>
                        <a:t>EK: Übernahme aus S3 LL Psychoonkologie (7.2)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Zur Erfassung der psychosozialen Belastung sollen validierte und standardisierte Screeninginstrumente eingesetzt werden.</a:t>
                      </a:r>
                    </a:p>
                    <a:p>
                      <a:r>
                        <a:rPr sz="1000" b="0" i="0" u="none">
                          <a:latin typeface="Lucida Sans"/>
                        </a:rPr>
                        <a:t>Als Screeninginstrumente werden z. B. das Distress-Thermometer oder die HADS-D empfohlen.</a:t>
                      </a:r>
                    </a:p>
                    <a:p>
                      <a:r>
                        <a:rPr sz="1000" b="0" i="0" u="none">
                          <a:latin typeface="Lucida Sans"/>
                        </a:rPr>
                        <a:t>Zusätzlich soll der individuelle psychosoziale Unterstützungswunsch erfragt werden.</a:t>
                      </a:r>
                    </a:p>
                    <a:p>
                      <a:pPr>
                        <a:defRPr sz="1000">
                          <a:solidFill>
                            <a:srgbClr val="000000"/>
                          </a:solidFill>
                          <a:latin typeface="Lucida Sans"/>
                        </a:defRPr>
                      </a:pPr>
                      <a:r>
                        <a:rPr sz="1000" b="0" i="0" u="none">
                          <a:latin typeface="Lucida Sans"/>
                        </a:rPr>
                        <a:t>EK: Übernahme aus S3 LL Psychoonkologie (7.3)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Schmerzanamnese und schmerzbezogene klinische Untersuchung sollen Bestandteil jeder klinischen Vorstellung sein.</a:t>
                      </a:r>
                    </a:p>
                    <a:p>
                      <a:pPr>
                        <a:defRPr sz="1000">
                          <a:solidFill>
                            <a:srgbClr val="000000"/>
                          </a:solidFill>
                          <a:latin typeface="Lucida Sans"/>
                        </a:defRPr>
                      </a:pPr>
                      <a:r>
                        <a:rPr sz="1000" b="0" i="0" u="none">
                          <a:latin typeface="Lucida Sans"/>
                        </a:rPr>
                        <a:t>EK: Übernahme aus S3 LL Palliativmedizin (9.1)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032-010OL-3.0-9.10-2024M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Pankreaskarzinom sollte ein regelmäßiges Screening auf Mangelernährung (z.B. Nutritional Risk Screening (NRS) oder Malnutrition Universal Screening Tool (MUST))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2017; ESPEN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r>
                        <a:rPr sz="1000"/>
                        <a:t>, </a:t>
                      </a:r>
                      <a:r>
                        <a:rPr sz="1000">
                          <a:solidFill>
                            <a:srgbClr val="F7BF66"/>
                          </a:solidFill>
                          <a:hlinkClick r:id="rId3"/>
                        </a:rPr>
                        <a:t>[Arends, J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Ernährungsproblemen soll ein individuelles Ernährungsassessment und eine entsprechende Beratung durchgeführt werden. Diese sollte durch eine qualifizierte Ernährungsfachkraft*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2017; ESPEN 2021; ASCO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r>
                        <a:rPr sz="1000"/>
                        <a:t>, </a:t>
                      </a:r>
                      <a:r>
                        <a:rPr sz="1000">
                          <a:solidFill>
                            <a:srgbClr val="F7BF66"/>
                          </a:solidFill>
                          <a:hlinkClick r:id="rId3"/>
                        </a:rPr>
                        <a:t>[Arends, J 2017]</a:t>
                      </a:r>
                      <a:r>
                        <a:rPr sz="1000"/>
                        <a:t>, </a:t>
                      </a:r>
                      <a:r>
                        <a:rPr sz="1000">
                          <a:solidFill>
                            <a:srgbClr val="F7BF66"/>
                          </a:solidFill>
                          <a:hlinkClick r:id="rId4"/>
                        </a:rPr>
                        <a:t>[Roeland, EJ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Bestimmte Vorerkrankungen (Adipositas, Diabetes mellitus, PSC, Gallensteine / Cholezystektomie, Zystische Fibrose, Parodontitis / Zahnverlust, Systemischer Lupus Erythematodes, Psoriasis, Infektionen (Hepatitis, Tbc, Helicobacter pylori), Ovarialkarzinom, Nicht alkoholische Fettleber, Nierentransplantation) sind mit einem erhöhten Risiko für das Auftreten einer Pankreaskarzinomerkrankung assoziiert.</a:t>
                      </a:r>
                    </a:p>
                    <a:p>
                      <a:pPr>
                        <a:defRPr sz="1000">
                          <a:solidFill>
                            <a:srgbClr val="000000"/>
                          </a:solidFill>
                          <a:latin typeface="Lucida Sans"/>
                        </a:defRPr>
                      </a:pPr>
                      <a:r>
                        <a:rPr sz="1000" b="0" i="0" u="none">
                          <a:latin typeface="Lucida Sans"/>
                        </a:rPr>
                        <a:t>Die Assoziation für diese Vorerkrankungen und das Auftreten eines Pankreaskarzinoms ist schwach.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bis 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[Silveira, E. A. 2021]</a:t>
                      </a:r>
                      <a:r>
                        <a:rPr sz="1000"/>
                        <a:t>, </a:t>
                      </a:r>
                      <a:r>
                        <a:rPr sz="1000">
                          <a:solidFill>
                            <a:srgbClr val="F7BF66"/>
                          </a:solidFill>
                          <a:hlinkClick r:id="rId3"/>
                        </a:rPr>
                        <a:t>[Hidayat, K. 2018]</a:t>
                      </a:r>
                      <a:r>
                        <a:rPr sz="1000"/>
                        <a:t>, </a:t>
                      </a:r>
                      <a:r>
                        <a:rPr sz="1000">
                          <a:solidFill>
                            <a:srgbClr val="F7BF66"/>
                          </a:solidFill>
                          <a:hlinkClick r:id="rId4"/>
                        </a:rPr>
                        <a:t>[Seo, M. S. 2019]</a:t>
                      </a:r>
                      <a:r>
                        <a:rPr sz="1000"/>
                        <a:t>, </a:t>
                      </a:r>
                      <a:r>
                        <a:rPr sz="1000">
                          <a:solidFill>
                            <a:srgbClr val="F7BF66"/>
                          </a:solidFill>
                          <a:hlinkClick r:id="rId5"/>
                        </a:rPr>
                        <a:t>[Zhang, J. J. 2019]</a:t>
                      </a:r>
                      <a:r>
                        <a:rPr sz="1000"/>
                        <a:t>, </a:t>
                      </a:r>
                      <a:r>
                        <a:rPr sz="1000">
                          <a:solidFill>
                            <a:srgbClr val="F7BF66"/>
                          </a:solidFill>
                          <a:hlinkClick r:id="rId6"/>
                        </a:rPr>
                        <a:t>[Aune, D. 2021]</a:t>
                      </a:r>
                      <a:r>
                        <a:rPr sz="1000"/>
                        <a:t>, </a:t>
                      </a:r>
                      <a:r>
                        <a:rPr sz="1000">
                          <a:solidFill>
                            <a:srgbClr val="F7BF66"/>
                          </a:solidFill>
                          <a:hlinkClick r:id="rId7"/>
                        </a:rPr>
                        <a:t>[Fan, Y. 2016]</a:t>
                      </a:r>
                      <a:r>
                        <a:rPr sz="1000"/>
                        <a:t>, </a:t>
                      </a:r>
                      <a:r>
                        <a:rPr sz="1000">
                          <a:solidFill>
                            <a:srgbClr val="F7BF66"/>
                          </a:solidFill>
                          <a:hlinkClick r:id="rId8"/>
                        </a:rPr>
                        <a:t>[Trafford, A. M. 2019]</a:t>
                      </a:r>
                      <a:r>
                        <a:rPr sz="1000"/>
                        <a:t>, </a:t>
                      </a:r>
                      <a:r>
                        <a:rPr sz="1000">
                          <a:solidFill>
                            <a:srgbClr val="F7BF66"/>
                          </a:solidFill>
                          <a:hlinkClick r:id="" action="ppaction://noaction"/>
                        </a:rPr>
                        <a:t>[Arafa, A. 2020]</a:t>
                      </a:r>
                      <a:r>
                        <a:rPr sz="1000"/>
                        <a:t>, </a:t>
                      </a:r>
                      <a:r>
                        <a:rPr sz="1000">
                          <a:solidFill>
                            <a:srgbClr val="F7BF66"/>
                          </a:solidFill>
                          <a:hlinkClick r:id="rId9"/>
                        </a:rPr>
                        <a:t>[Leung, C. Y. 2020]</a:t>
                      </a:r>
                      <a:r>
                        <a:rPr sz="1000"/>
                        <a:t>, </a:t>
                      </a:r>
                      <a:r>
                        <a:rPr sz="1000">
                          <a:solidFill>
                            <a:srgbClr val="F7BF66"/>
                          </a:solidFill>
                          <a:hlinkClick r:id="rId10"/>
                        </a:rPr>
                        <a:t>[Liu, H. 2017]</a:t>
                      </a:r>
                      <a:r>
                        <a:rPr sz="1000"/>
                        <a:t>, </a:t>
                      </a:r>
                      <a:r>
                        <a:rPr sz="1000">
                          <a:solidFill>
                            <a:srgbClr val="F7BF66"/>
                          </a:solidFill>
                          <a:hlinkClick r:id="rId11"/>
                        </a:rPr>
                        <a:t>[Liu, S. S. 2020]</a:t>
                      </a:r>
                      <a:r>
                        <a:rPr sz="1000"/>
                        <a:t>, </a:t>
                      </a:r>
                      <a:r>
                        <a:rPr sz="1000">
                          <a:solidFill>
                            <a:srgbClr val="F7BF66"/>
                          </a:solidFill>
                          <a:hlinkClick r:id="rId12"/>
                        </a:rPr>
                        <a:t>[Liu, X. 2021]</a:t>
                      </a:r>
                      <a:r>
                        <a:rPr sz="1000"/>
                        <a:t>, </a:t>
                      </a:r>
                      <a:r>
                        <a:rPr sz="1000">
                          <a:solidFill>
                            <a:srgbClr val="F7BF66"/>
                          </a:solidFill>
                          <a:hlinkClick r:id="rId13"/>
                        </a:rPr>
                        <a:t>[Maisonneuve, P. 2017]</a:t>
                      </a:r>
                      <a:r>
                        <a:rPr sz="1000"/>
                        <a:t>, </a:t>
                      </a:r>
                      <a:r>
                        <a:rPr sz="1000">
                          <a:solidFill>
                            <a:srgbClr val="F7BF66"/>
                          </a:solidFill>
                          <a:hlinkClick r:id="rId14"/>
                        </a:rPr>
                        <a:t>[Michaud, D. S. 2017]</a:t>
                      </a:r>
                      <a:r>
                        <a:rPr sz="1000"/>
                        <a:t>, </a:t>
                      </a:r>
                      <a:r>
                        <a:rPr sz="1000">
                          <a:solidFill>
                            <a:srgbClr val="F7BF66"/>
                          </a:solidFill>
                          <a:hlinkClick r:id="rId15"/>
                        </a:rPr>
                        <a:t>[Shi, J. 2018]</a:t>
                      </a:r>
                      <a:r>
                        <a:rPr sz="1000"/>
                        <a:t>, </a:t>
                      </a:r>
                      <a:r>
                        <a:rPr sz="1000">
                          <a:solidFill>
                            <a:srgbClr val="F7BF66"/>
                          </a:solidFill>
                          <a:hlinkClick r:id="rId16"/>
                        </a:rPr>
                        <a:t>[Wang, L.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7" action="ppaction://hlinksldjump"/>
              </a:rPr>
              <a:t>Inhaltsverzeichnis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anhaltender unzureichender spontaner Nahrungsaufnahme trotz Ernährungsberatung kann eine ergänzende oder totale enterale Ernährung oder parenterale Ernährung erwogen werden. Ziel ist der Erhalt bzw. Verbesserung des Ernährungszustandes und der Lebensqualität unter sorgfältiger Nutzen/Risikoabwägung.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2017, ESPEN 2021, ASCO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r>
                        <a:rPr sz="1000"/>
                        <a:t>, </a:t>
                      </a:r>
                      <a:r>
                        <a:rPr sz="1000">
                          <a:solidFill>
                            <a:srgbClr val="F7BF66"/>
                          </a:solidFill>
                          <a:hlinkClick r:id="rId3"/>
                        </a:rPr>
                        <a:t>[Arends, J 2017]</a:t>
                      </a:r>
                      <a:r>
                        <a:rPr sz="1000"/>
                        <a:t>, </a:t>
                      </a:r>
                      <a:r>
                        <a:rPr sz="1000">
                          <a:solidFill>
                            <a:srgbClr val="F7BF66"/>
                          </a:solidFill>
                          <a:hlinkClick r:id="rId4"/>
                        </a:rPr>
                        <a:t>[Roeland, EJ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exokriner Pankreasinsuffizienz bei Pankreaskarzinom sollen eine Pankreasenzymtherapie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Leitlinienadaptation: NICE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[National Institute for, Health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Pankreaskarzinom sollen vor und nach einer onkologischen Pankreasresektion eine individualisierte Ernährungsintervention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Metallstents werden als Therapie der Wahl angesehen, Plastikstents sollen eingesetzt werden, wenn die Überlebenszeit auf &lt; 3 Monate eingeschätzt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[Moss, A. C.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032-010OL-3.0-9.16-2006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Metallgitterstents verwendet werden, müssen diese nicht zwingend Polyurethan-beschichtet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[Hausegger, K. A. 1998]</a:t>
                      </a:r>
                      <a:r>
                        <a:rPr sz="1000"/>
                        <a:t>, </a:t>
                      </a:r>
                      <a:r>
                        <a:rPr sz="1000">
                          <a:solidFill>
                            <a:srgbClr val="F7BF66"/>
                          </a:solidFill>
                          <a:hlinkClick r:id="rId3"/>
                        </a:rPr>
                        <a:t>[Isayama, H.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Mehrheitliche Zustimmung</a:t>
                      </a:r>
                    </a:p>
                    <a:p>
                      <a:pPr algn="r">
                        <a:defRPr sz="700">
                          <a:solidFill>
                            <a:srgbClr val="BFBFBF"/>
                          </a:solidFill>
                          <a:latin typeface="Lucida Sans"/>
                        </a:defRPr>
                      </a:pPr>
                      <a:r>
                        <a:t>032-010OL-3.0-9.17-2006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perkutane transhepatische Cholangiodrainage, PTCD, ist in der Palliativtherapie des Pankreaskarzinoms bei nicht möglicher endoskopischer Therapie (z. B. bei tumorbedingten Duodenalstenosen) sinnvoll. Die PTCD ist auch bei frustranem Verlauf der endoskopischen Therapie indiziert.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[Speer, A. G. 1987]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032-010OL-3.0-9.18-2006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chirurgischer Eingriff mit dem alleinigen Ziel der Anlage einer biliodigestiven Anastomose bleibt sicher die Ausnahme. Stellt sich jedoch während eines kurativ intendierten chirurgischen Eingriffs eine Irresektabilität heraus, ist bei Cholestase und zu erwartender längerer Überlebenszeit die Anlage einer biliodigestiven Anastomose indiziert. Dabei muss zwischen Patienten mit peritonealer Aussaat oder Lebermetastasen differenziert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in der Palliativsituation eine biliodigestive Anastomose durchgeführt wird, ist der Choledochojejunostomie gegenüber anderen Bypassverfahren der Vorzug zu geben.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[Aranha, G. V. 1987]</a:t>
                      </a:r>
                      <a:r>
                        <a:rPr sz="1000"/>
                        <a:t>, </a:t>
                      </a:r>
                      <a:r>
                        <a:rPr sz="1000">
                          <a:solidFill>
                            <a:srgbClr val="F7BF66"/>
                          </a:solidFill>
                          <a:hlinkClick r:id="rId3"/>
                        </a:rPr>
                        <a:t>[DiFronzo, L. A. 1998]</a:t>
                      </a:r>
                      <a:r>
                        <a:rPr sz="1000"/>
                        <a:t>, </a:t>
                      </a:r>
                      <a:r>
                        <a:rPr sz="1000">
                          <a:solidFill>
                            <a:srgbClr val="F7BF66"/>
                          </a:solidFill>
                          <a:hlinkClick r:id="rId4"/>
                        </a:rPr>
                        <a:t>[Urbach, D. R.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einer therapeutischen Intervention muss zunächst ein mechanisches Abflusshindernis auf jeden Fall ausgeschlossen werden. Bei einem mechanischen Hindernis ist entsprechend zu verfahren. Danach kann ein Versuch einer Langzeitgabe von Antibiotika unternommen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Behandlung von Übelkeit und Erbrechen bei Patienten mit einer Pankreaskarzinomerkrankung und einer </a:t>
                      </a:r>
                      <a:r>
                        <a:rPr sz="1000" b="1" i="0" u="none">
                          <a:latin typeface="Lucida Sans"/>
                        </a:rPr>
                        <a:t>inkompletten</a:t>
                      </a:r>
                      <a:r>
                        <a:rPr sz="1000" b="0" i="0" u="none">
                          <a:latin typeface="Lucida Sans"/>
                        </a:rPr>
                        <a:t> malignen intestinalen Obstruktion (MIO) sollten Prokinetika wie Metoclopramid zur Antiemese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4 - Übernahme aus S3 LL Palliativmedizin (14.37.)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hereditärer Pankreatitis haben ein deutlich erhöhtes Risiko für ein Pankreaskarzinom.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[Lowenfels, A. B. 1997]</a:t>
                      </a:r>
                      <a:r>
                        <a:rPr sz="1000"/>
                        <a:t>, </a:t>
                      </a:r>
                      <a:r>
                        <a:rPr sz="1000">
                          <a:solidFill>
                            <a:srgbClr val="F7BF66"/>
                          </a:solidFill>
                          <a:hlinkClick r:id="rId3"/>
                        </a:rPr>
                        <a:t>[Howes, N.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Behandlung von Übelkeit und Erbrechen bei Patienten mit einer Pankreaskarzinomerkrankung und mit einer </a:t>
                      </a:r>
                      <a:r>
                        <a:rPr sz="1000" b="1" i="0" u="none">
                          <a:latin typeface="Lucida Sans"/>
                        </a:rPr>
                        <a:t>kompletten</a:t>
                      </a:r>
                      <a:r>
                        <a:rPr sz="1000" b="0" i="0" u="none">
                          <a:latin typeface="Lucida Sans"/>
                        </a:rPr>
                        <a:t> malignen intestinalen Obstruktion (MIO) sollten Prokinetika wie Metoclopramid zur Antiemese nicht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4 - Übernahme aus S3 LL Palliativmedizin (14.38.)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Patienten mit einer nicht-heilbaren Krebserkrankung und mit einer Tumor-bedingten Obstruktion im Magenausgang und Duodenum kann eine endoskopische Stentanlage zur Symptomlinderung durchgeführt werden.</a:t>
                      </a:r>
                    </a:p>
                    <a:p>
                      <a:pPr>
                        <a:defRPr sz="1000">
                          <a:solidFill>
                            <a:srgbClr val="000000"/>
                          </a:solidFill>
                          <a:latin typeface="Lucida Sans"/>
                        </a:defRPr>
                      </a:pPr>
                      <a:r>
                        <a:rPr sz="1000" b="0" i="0" u="none">
                          <a:latin typeface="Lucida Sans"/>
                        </a:rPr>
                        <a:t>Übernahme aus S3 LL Palliativmedizin (14.31.)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Indikation zur endoskopischen Stentanlage bei Patienten mit einer fortgeschrittenen Pankreaskarzinomerkrankung und maligner intestinaler Obstruktion (MIO) sollte interdisziplinär mit dem endoskopierenden Gastroenterologen und dem Viszeralchirurgen gestellt werden. Das Aufklärungsgespräch mit dem Patienten sollte dabei auch mögliche Konsequenzen des Versagens der endoskopischen Therapie bzw. damit verbundener Komplikationen beinhalten.</a:t>
                      </a:r>
                    </a:p>
                    <a:p>
                      <a:pPr>
                        <a:defRPr sz="1000">
                          <a:solidFill>
                            <a:srgbClr val="000000"/>
                          </a:solidFill>
                          <a:latin typeface="Lucida Sans"/>
                        </a:defRPr>
                      </a:pPr>
                      <a:r>
                        <a:rPr sz="1000" b="0" i="0" u="none">
                          <a:latin typeface="Lucida Sans"/>
                        </a:rPr>
                        <a:t>Übernahme aus S3 LL Palliativmedizin (14.34.)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Patienten mit einer fortgeschrittenen Pankreaskarzinomerkrankung und maligner intestinaler Obstruktion (MIO), bei denen ein operatives Vorgehen nicht mehr möglich ist, kann zur Erleichterung von Übelkeit und Erbrechen zeitweilig eine nasogastrale Sonde gelegt werden, wenn die symptomatische Therapie nicht zufriedenstellend ist.</a:t>
                      </a:r>
                    </a:p>
                    <a:p>
                      <a:pPr>
                        <a:defRPr sz="1000">
                          <a:solidFill>
                            <a:srgbClr val="000000"/>
                          </a:solidFill>
                          <a:latin typeface="Lucida Sans"/>
                        </a:defRPr>
                      </a:pPr>
                      <a:r>
                        <a:rPr sz="1000" b="0" i="0" u="none">
                          <a:latin typeface="Lucida Sans"/>
                        </a:rPr>
                        <a:t>Übernahme aus S3 LL Palliativmedizin (14.35.)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Patienten mit einer fortgeschrittenen Pankreaskarzinomerkrankung und maligner intestinaler Obstruktion (MIO), bei denen eine nasogastrale Sonde Linderung von Übelkeit und Erbrechen verschafft, sollte die Anlage einer Ablauf-PEG geprüft werden.</a:t>
                      </a:r>
                    </a:p>
                    <a:p>
                      <a:pPr>
                        <a:defRPr sz="1000">
                          <a:solidFill>
                            <a:srgbClr val="000000"/>
                          </a:solidFill>
                          <a:latin typeface="Lucida Sans"/>
                        </a:defRPr>
                      </a:pPr>
                      <a:r>
                        <a:rPr sz="1000" b="0" i="0" u="none">
                          <a:latin typeface="Lucida Sans"/>
                        </a:rPr>
                        <a:t>Übernahme aus S3 LL Palliativmedizin (14.35.)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9.5: Primäre Antikoagulation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ambulanten Patienten mit fortgeschrittenem Pankreaskarzinom, die sich einer Chemotherapie unterziehen, kann eine prophylaktische Antikoagulation mit einem niedermolekularen Heparin unter Nutzen-/Risiko-Abwägung hinsichtlich des Blutungsrisikos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9.6: Rehabilitation und Nachsorge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postoperative Anschlussheilbehandlung sollte dem Patienten angeboten werden. Es sollte eine Abstimmung mit dem familiären Umfeld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032-010OL-3.0-9.29-2024M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9.6: Rehabilitation und Nachsorge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strukturiertes Nachsorgeprogramm kann beim Pankreaskarzinom stadienunabhängig nicht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032-010OL-3.0-9.30-2024G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9.6: Rehabilitation und Nachsorge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strukturierte Nachbetreuung sollte dem Patienten angeboten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032-010OL-3.0-9.31-2024N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29" y="826346"/>
            <a:ext cx="11582400" cy="416024"/>
          </a:xfrm>
        </p:spPr>
        <p:txBody>
          <a:bodyPr/>
          <a:lstStyle/>
          <a:p>
            <a:r>
              <a:rPr sz="2000" dirty="0" err="1"/>
              <a:t>Kapitel</a:t>
            </a:r>
            <a:r>
              <a:rPr sz="2000" dirty="0"/>
              <a:t> 11: </a:t>
            </a:r>
            <a:r>
              <a:rPr sz="2000" dirty="0" err="1"/>
              <a:t>Qualitätsindikatoren</a:t>
            </a:r>
            <a:endParaRPr sz="2000" dirty="0"/>
          </a:p>
        </p:txBody>
      </p:sp>
      <p:graphicFrame>
        <p:nvGraphicFramePr>
          <p:cNvPr id="3" name="Table 2"/>
          <p:cNvGraphicFramePr>
            <a:graphicFrameLocks noGrp="1"/>
          </p:cNvGraphicFramePr>
          <p:nvPr>
            <p:extLst>
              <p:ext uri="{D42A27DB-BD31-4B8C-83A1-F6EECF244321}">
                <p14:modId xmlns:p14="http://schemas.microsoft.com/office/powerpoint/2010/main" val="3090541115"/>
              </p:ext>
            </p:extLst>
          </p:nvPr>
        </p:nvGraphicFramePr>
        <p:xfrm>
          <a:off x="423495" y="1307672"/>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1: R0-Resektion (</a:t>
                      </a:r>
                      <a:r>
                        <a:rPr sz="1200" b="1" dirty="0" err="1">
                          <a:latin typeface="Lucida Sans"/>
                        </a:rPr>
                        <a:t>seit</a:t>
                      </a:r>
                      <a:r>
                        <a:rPr sz="1200" b="1" dirty="0">
                          <a:latin typeface="Lucida Sans"/>
                        </a:rPr>
                        <a: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R0-Resektion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dirty="0">
                          <a:latin typeface="Lucida Sans"/>
                        </a:rPr>
                        <a:t>Alle </a:t>
                      </a:r>
                      <a:r>
                        <a:rPr sz="1200" b="0" dirty="0" err="1">
                          <a:latin typeface="Lucida Sans"/>
                        </a:rPr>
                        <a:t>Patienten</a:t>
                      </a:r>
                      <a:r>
                        <a:rPr sz="1200" b="0" dirty="0">
                          <a:latin typeface="Lucida Sans"/>
                        </a:rPr>
                        <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eines</a:t>
                      </a:r>
                      <a:r>
                        <a:rPr sz="1200" b="0" dirty="0">
                          <a:latin typeface="Lucida Sans"/>
                        </a:rPr>
                        <a:t> </a:t>
                      </a:r>
                      <a:r>
                        <a:rPr sz="1200" b="0" dirty="0" err="1">
                          <a:latin typeface="Lucida Sans"/>
                        </a:rPr>
                        <a:t>Pankreaskarzinoms</a:t>
                      </a:r>
                      <a:r>
                        <a:rPr sz="1200" b="0" dirty="0">
                          <a:latin typeface="Lucida Sans"/>
                        </a:rPr>
                        <a:t> und </a:t>
                      </a:r>
                      <a:r>
                        <a:rPr sz="1200" b="0" dirty="0" err="1">
                          <a:latin typeface="Lucida Sans"/>
                        </a:rPr>
                        <a:t>Resektion</a:t>
                      </a:r>
                      <a:endParaRPr sz="1200" b="0" dirty="0">
                        <a:latin typeface="Lucida Sans"/>
                      </a:endParaRP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dirty="0" err="1">
                          <a:latin typeface="Lucida Sans"/>
                        </a:rPr>
                        <a:t>Referenz</a:t>
                      </a:r>
                      <a:r>
                        <a:rPr sz="1200" b="1" dirty="0">
                          <a:latin typeface="Lucida Sans"/>
                        </a:rPr>
                        <a:t>
</a:t>
                      </a:r>
                      <a:r>
                        <a:rPr sz="1200" b="1" dirty="0" err="1">
                          <a:latin typeface="Lucida Sans"/>
                        </a:rPr>
                        <a:t>Empfehlungen</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6.7</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037551966"/>
              </p:ext>
            </p:extLst>
          </p:nvPr>
        </p:nvGraphicFramePr>
        <p:xfrm>
          <a:off x="423495" y="2715689"/>
          <a:ext cx="11472000" cy="15544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2: LK- </a:t>
                      </a:r>
                      <a:r>
                        <a:rPr sz="1200" b="1" dirty="0" err="1">
                          <a:latin typeface="Lucida Sans"/>
                        </a:rPr>
                        <a:t>Entfernung</a:t>
                      </a:r>
                      <a:r>
                        <a:rPr sz="1200" b="1" dirty="0">
                          <a:latin typeface="Lucida Sans"/>
                        </a:rPr>
                        <a:t> (</a:t>
                      </a:r>
                      <a:r>
                        <a:rPr sz="1200" b="1" dirty="0" err="1">
                          <a:latin typeface="Lucida Sans"/>
                        </a:rPr>
                        <a:t>seit</a:t>
                      </a:r>
                      <a:r>
                        <a:rPr sz="1200" b="1" dirty="0">
                          <a:latin typeface="Lucida Sans"/>
                        </a:rPr>
                        <a:t> 2013, </a:t>
                      </a:r>
                      <a:r>
                        <a:rPr sz="1200" b="1" dirty="0" err="1">
                          <a:latin typeface="Lucida Sans"/>
                        </a:rPr>
                        <a:t>modifiziert</a:t>
                      </a:r>
                      <a:r>
                        <a:rPr sz="1200" b="1" dirty="0">
                          <a:latin typeface="Lucida Sans"/>
                        </a:rPr>
                        <a: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Entfernung von mind. 12 LK</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Pankreaskarzinoms (ohne NEC/NET) und operativer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6.29</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dirty="0" err="1">
                          <a:latin typeface="Lucida Sans"/>
                        </a:rPr>
                        <a:t>Anmerkung</a:t>
                      </a:r>
                      <a:endParaRPr sz="1200" b="1" dirty="0">
                        <a:latin typeface="Lucida Sans"/>
                      </a:endParaRPr>
                    </a:p>
                  </a:txBody>
                  <a:tcPr anchor="ctr">
                    <a:solidFill>
                      <a:srgbClr val="FCEACC"/>
                    </a:solidFill>
                  </a:tcPr>
                </a:tc>
                <a:tc>
                  <a:txBody>
                    <a:bodyPr/>
                    <a:lstStyle/>
                    <a:p>
                      <a:pPr>
                        <a:spcAft>
                          <a:spcPts val="600"/>
                        </a:spcAft>
                        <a:defRPr sz="1000" b="0">
                          <a:solidFill>
                            <a:srgbClr val="000000"/>
                          </a:solidFill>
                          <a:latin typeface="Lucida Sans"/>
                        </a:defRPr>
                      </a:pPr>
                      <a:r>
                        <a:rPr sz="1200" b="0" dirty="0">
                          <a:latin typeface="Lucida Sans"/>
                        </a:rPr>
                        <a:t>Operative </a:t>
                      </a:r>
                      <a:r>
                        <a:rPr sz="1200" b="0" dirty="0" err="1">
                          <a:latin typeface="Lucida Sans"/>
                        </a:rPr>
                        <a:t>Resektion</a:t>
                      </a:r>
                      <a:r>
                        <a:rPr sz="1200" b="0" dirty="0">
                          <a:latin typeface="Lucida Sans"/>
                        </a:rPr>
                        <a:t>: </a:t>
                      </a:r>
                      <a:r>
                        <a:rPr sz="1200" b="0" dirty="0" err="1">
                          <a:latin typeface="Lucida Sans"/>
                        </a:rPr>
                        <a:t>Pankreaskopfresektion</a:t>
                      </a:r>
                      <a:r>
                        <a:rPr sz="1200" b="0" dirty="0">
                          <a:latin typeface="Lucida Sans"/>
                        </a:rPr>
                        <a:t>, </a:t>
                      </a:r>
                      <a:r>
                        <a:rPr sz="1200" b="0" dirty="0" err="1">
                          <a:latin typeface="Lucida Sans"/>
                        </a:rPr>
                        <a:t>Linksresektion</a:t>
                      </a:r>
                      <a:r>
                        <a:rPr sz="1200" b="0" dirty="0">
                          <a:latin typeface="Lucida Sans"/>
                        </a:rPr>
                        <a:t>, </a:t>
                      </a:r>
                      <a:r>
                        <a:rPr sz="1200" b="0" dirty="0" err="1">
                          <a:latin typeface="Lucida Sans"/>
                        </a:rPr>
                        <a:t>Pankreatektomie</a:t>
                      </a:r>
                      <a:endParaRPr sz="1200" b="0" dirty="0">
                        <a:latin typeface="Lucida Sans"/>
                      </a:endParaRPr>
                    </a:p>
                  </a:txBody>
                  <a:tcPr anchor="ctr">
                    <a:solidFill>
                      <a:srgbClr val="FCEACC"/>
                    </a:solidFill>
                  </a:tcPr>
                </a:tc>
                <a:extLst>
                  <a:ext uri="{0D108BD9-81ED-4DB2-BD59-A6C34878D82A}">
                    <a16:rowId xmlns:a16="http://schemas.microsoft.com/office/drawing/2014/main" val="10004"/>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3102636622"/>
              </p:ext>
            </p:extLst>
          </p:nvPr>
        </p:nvGraphicFramePr>
        <p:xfrm>
          <a:off x="419129" y="4360051"/>
          <a:ext cx="11472000" cy="182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Inhalt Pathologieberichte (modifiziert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Patienten</a:t>
                      </a:r>
                      <a:r>
                        <a:rPr sz="1200" b="0" dirty="0">
                          <a:latin typeface="Lucida Sans"/>
                        </a:rPr>
                        <a:t> des </a:t>
                      </a:r>
                      <a:r>
                        <a:rPr sz="1200" b="0" dirty="0" err="1">
                          <a:latin typeface="Lucida Sans"/>
                        </a:rPr>
                        <a:t>Nenners</a:t>
                      </a:r>
                      <a:r>
                        <a:rPr sz="1200" b="0" dirty="0">
                          <a:latin typeface="Lucida Sans"/>
                        </a:rPr>
                        <a:t> </a:t>
                      </a:r>
                      <a:r>
                        <a:rPr sz="1200" b="0" dirty="0" err="1">
                          <a:latin typeface="Lucida Sans"/>
                        </a:rPr>
                        <a:t>mit</a:t>
                      </a:r>
                      <a:r>
                        <a:rPr sz="1200" b="0" dirty="0">
                          <a:latin typeface="Lucida Sans"/>
                        </a:rPr>
                        <a:t> </a:t>
                      </a:r>
                      <a:r>
                        <a:rPr sz="1200" b="0" dirty="0" err="1">
                          <a:latin typeface="Lucida Sans"/>
                        </a:rPr>
                        <a:t>Befundberichten</a:t>
                      </a:r>
                      <a:r>
                        <a:rPr sz="1200" b="0" dirty="0">
                          <a:latin typeface="Lucida Sans"/>
                        </a:rPr>
                        <a:t> </a:t>
                      </a:r>
                      <a:r>
                        <a:rPr sz="1200" b="0" dirty="0" err="1">
                          <a:latin typeface="Lucida Sans"/>
                        </a:rPr>
                        <a:t>mit</a:t>
                      </a:r>
                      <a:r>
                        <a:rPr sz="1200" b="0" dirty="0">
                          <a:latin typeface="Lucida Sans"/>
                        </a:rPr>
                        <a:t> </a:t>
                      </a:r>
                      <a:r>
                        <a:rPr sz="1200" b="0" dirty="0" err="1">
                          <a:latin typeface="Lucida Sans"/>
                        </a:rPr>
                        <a:t>Angabe</a:t>
                      </a:r>
                      <a:r>
                        <a:rPr sz="1200" b="0" dirty="0">
                          <a:latin typeface="Lucida Sans"/>
                        </a:rPr>
                        <a:t> von:
•	</a:t>
                      </a:r>
                      <a:r>
                        <a:rPr sz="1200" b="0" dirty="0" err="1">
                          <a:latin typeface="Lucida Sans"/>
                        </a:rPr>
                        <a:t>pT</a:t>
                      </a:r>
                      <a:r>
                        <a:rPr sz="1200" b="0" dirty="0">
                          <a:latin typeface="Lucida Sans"/>
                        </a:rPr>
                        <a:t>, </a:t>
                      </a:r>
                      <a:r>
                        <a:rPr sz="1200" b="0" dirty="0" err="1">
                          <a:latin typeface="Lucida Sans"/>
                        </a:rPr>
                        <a:t>pN</a:t>
                      </a:r>
                      <a:r>
                        <a:rPr sz="1200" b="0" dirty="0">
                          <a:latin typeface="Lucida Sans"/>
                        </a:rPr>
                        <a:t>, M
•	</a:t>
                      </a:r>
                      <a:r>
                        <a:rPr sz="1200" b="0" dirty="0" err="1">
                          <a:latin typeface="Lucida Sans"/>
                        </a:rPr>
                        <a:t>Tumorgrading</a:t>
                      </a:r>
                      <a:r>
                        <a:rPr sz="1200" b="0" dirty="0">
                          <a:latin typeface="Lucida Sans"/>
                        </a:rPr>
                        <a:t>
•	</a:t>
                      </a:r>
                      <a:r>
                        <a:rPr sz="1200" b="0" dirty="0" err="1">
                          <a:latin typeface="Lucida Sans"/>
                        </a:rPr>
                        <a:t>Verhältnis</a:t>
                      </a:r>
                      <a:r>
                        <a:rPr sz="1200" b="0" dirty="0">
                          <a:latin typeface="Lucida Sans"/>
                        </a:rPr>
                        <a:t> von </a:t>
                      </a:r>
                      <a:r>
                        <a:rPr sz="1200" b="0" dirty="0" err="1">
                          <a:latin typeface="Lucida Sans"/>
                        </a:rPr>
                        <a:t>befallenen</a:t>
                      </a:r>
                      <a:r>
                        <a:rPr sz="1200" b="0" dirty="0">
                          <a:latin typeface="Lucida Sans"/>
                        </a:rPr>
                        <a:t> </a:t>
                      </a:r>
                      <a:r>
                        <a:rPr sz="1200" b="0" dirty="0" err="1">
                          <a:latin typeface="Lucida Sans"/>
                        </a:rPr>
                        <a:t>zu</a:t>
                      </a:r>
                      <a:r>
                        <a:rPr sz="1200" b="0" dirty="0">
                          <a:latin typeface="Lucida Sans"/>
                        </a:rPr>
                        <a:t> </a:t>
                      </a:r>
                      <a:r>
                        <a:rPr sz="1200" b="0" dirty="0" err="1">
                          <a:latin typeface="Lucida Sans"/>
                        </a:rPr>
                        <a:t>entfernten</a:t>
                      </a:r>
                      <a:r>
                        <a:rPr sz="1200" b="0" dirty="0">
                          <a:latin typeface="Lucida Sans"/>
                        </a:rPr>
                        <a:t> LK</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dirty="0" err="1">
                          <a:latin typeface="Lucida Sans"/>
                        </a:rPr>
                        <a:t>Nenner</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Pankreaskarzinom und Tumorresektion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6.30, </a:t>
                      </a:r>
                      <a:r>
                        <a:rPr sz="1200" b="0" dirty="0" err="1">
                          <a:latin typeface="Lucida Sans"/>
                        </a:rPr>
                        <a:t>Empfehlung</a:t>
                      </a:r>
                      <a:r>
                        <a:rPr sz="1200" b="0" dirty="0">
                          <a:latin typeface="Lucida Sans"/>
                        </a:rPr>
                        <a:t> 6.36</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245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Unabhängig vom Status pathogener Genvarianten liegt bei einem Individuum ein deutlich erhöhtes Risiko vor, ebenfalls an einem Pankreaskarzinom zu erkranken:</a:t>
                      </a:r>
                    </a:p>
                    <a:p>
                      <a:pPr marL="171450" indent="-171450">
                        <a:buChar char="•"/>
                      </a:pPr>
                      <a:r>
                        <a:rPr sz="1000" b="0" i="0" u="none">
                          <a:latin typeface="Lucida Sans"/>
                        </a:rPr>
                        <a:t>Wenn bei zwei Blutsverwandten, die erstgradig miteinander verwandt sind und von denen mindestens einer erstgradig mit dem zu evaluierenden Individuum verwandt ist, ein Pankreaskarzinom aufgetreten ist.</a:t>
                      </a:r>
                    </a:p>
                    <a:p>
                      <a:pPr marL="171450" indent="-171450">
                        <a:buChar char="•"/>
                        <a:defRPr sz="1000">
                          <a:solidFill>
                            <a:srgbClr val="000000"/>
                          </a:solidFill>
                          <a:latin typeface="Lucida Sans"/>
                        </a:defRPr>
                      </a:pPr>
                      <a:r>
                        <a:rPr sz="1000" b="0" i="0" u="none">
                          <a:latin typeface="Lucida Sans"/>
                        </a:rPr>
                        <a:t>Wenn zwei oder mehr Blutsverwandte auf derselben Seite der Familie an einem Pankreaskarzinom erkrankt sind, von denen einer erstgradig mit dem zu evaluierenden Individuum verwandt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[Klein, A. P. 2004]</a:t>
                      </a:r>
                      <a:r>
                        <a:rPr sz="1000"/>
                        <a:t>, </a:t>
                      </a:r>
                      <a:r>
                        <a:rPr sz="1000">
                          <a:solidFill>
                            <a:srgbClr val="F7BF66"/>
                          </a:solidFill>
                          <a:hlinkClick r:id="rId3"/>
                        </a:rPr>
                        <a:t>[Bartsch, D. K. 2016]</a:t>
                      </a:r>
                      <a:r>
                        <a:rPr sz="1000"/>
                        <a:t>, </a:t>
                      </a:r>
                      <a:r>
                        <a:rPr sz="1000">
                          <a:solidFill>
                            <a:srgbClr val="F7BF66"/>
                          </a:solidFill>
                          <a:hlinkClick r:id="rId4"/>
                        </a:rPr>
                        <a:t>[Goggins, M.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11582400" cy="360000"/>
          </a:xfrm>
        </p:spPr>
        <p:txBody>
          <a:bodyPr>
            <a:normAutofit fontScale="90000"/>
          </a:bodyPr>
          <a:lstStyle/>
          <a:p>
            <a:r>
              <a:rPr sz="2000"/>
              <a:t>Kapitel 11: Qualitätsindikatoren</a:t>
            </a:r>
          </a:p>
        </p:txBody>
      </p:sp>
      <p:graphicFrame>
        <p:nvGraphicFramePr>
          <p:cNvPr id="3" name="Table 2"/>
          <p:cNvGraphicFramePr>
            <a:graphicFrameLocks noGrp="1"/>
          </p:cNvGraphicFramePr>
          <p:nvPr>
            <p:extLst>
              <p:ext uri="{D42A27DB-BD31-4B8C-83A1-F6EECF244321}">
                <p14:modId xmlns:p14="http://schemas.microsoft.com/office/powerpoint/2010/main" val="3193332073"/>
              </p:ext>
            </p:extLst>
          </p:nvPr>
        </p:nvGraphicFramePr>
        <p:xfrm>
          <a:off x="357388" y="115138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Adjuvante Chemotherapie (modifiziert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adjuvanter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Pankreaskarzinoms UICC Stad. I-III (ohne NET/NEC) und R0-Resektion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7.1</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648115864"/>
              </p:ext>
            </p:extLst>
          </p:nvPr>
        </p:nvGraphicFramePr>
        <p:xfrm>
          <a:off x="360000" y="2597661"/>
          <a:ext cx="11472000" cy="182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5: Palliative </a:t>
                      </a:r>
                      <a:r>
                        <a:rPr sz="1200" b="1" dirty="0" err="1">
                          <a:latin typeface="Lucida Sans"/>
                        </a:rPr>
                        <a:t>Chemotherapie</a:t>
                      </a:r>
                      <a:r>
                        <a:rPr sz="1200" b="1" dirty="0">
                          <a:latin typeface="Lucida Sans"/>
                        </a:rPr>
                        <a:t> (</a:t>
                      </a:r>
                      <a:r>
                        <a:rPr sz="1200" b="1" dirty="0" err="1">
                          <a:latin typeface="Lucida Sans"/>
                        </a:rPr>
                        <a:t>modifiziert</a:t>
                      </a:r>
                      <a:r>
                        <a:rPr sz="1200" b="1" dirty="0">
                          <a:latin typeface="Lucida Sans"/>
                        </a:rPr>
                        <a: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palliativer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Pankreaskarzinom (ohne NET/NEC), ECOG 0-2, M0 und M1, ohne Tumorresektion 
und
•mit Pankreaskarzinom (ohne NET/NEC), ECOG 0-2, mit sekundärer Metastasierung (M1) ohne Metastasenresektion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8.1</a:t>
                      </a:r>
                    </a:p>
                  </a:txBody>
                  <a:tcPr anchor="ctr">
                    <a:solidFill>
                      <a:srgbClr val="FCEACC"/>
                    </a:solidFill>
                  </a:tcPr>
                </a:tc>
                <a:extLst>
                  <a:ext uri="{0D108BD9-81ED-4DB2-BD59-A6C34878D82A}">
                    <a16:rowId xmlns:a16="http://schemas.microsoft.com/office/drawing/2014/main" val="10003"/>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745928652"/>
              </p:ext>
            </p:extLst>
          </p:nvPr>
        </p:nvGraphicFramePr>
        <p:xfrm>
          <a:off x="360000" y="4592582"/>
          <a:ext cx="11472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Keine primäre Resektion bei metastasiertem Pankreaskarzinom (neu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primärer Resektion des Tumors</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dirty="0">
                          <a:latin typeface="Lucida Sans"/>
                        </a:rPr>
                        <a:t>Alle </a:t>
                      </a:r>
                      <a:r>
                        <a:rPr sz="1200" b="0" dirty="0" err="1">
                          <a:latin typeface="Lucida Sans"/>
                        </a:rPr>
                        <a:t>Patienten</a:t>
                      </a:r>
                      <a:r>
                        <a:rPr sz="1200" b="0" dirty="0">
                          <a:latin typeface="Lucida Sans"/>
                        </a:rPr>
                        <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duktales</a:t>
                      </a:r>
                      <a:r>
                        <a:rPr sz="1200" b="0" dirty="0">
                          <a:latin typeface="Lucida Sans"/>
                        </a:rPr>
                        <a:t> </a:t>
                      </a:r>
                      <a:r>
                        <a:rPr sz="1200" b="0" dirty="0" err="1">
                          <a:latin typeface="Lucida Sans"/>
                        </a:rPr>
                        <a:t>Pankreaskarzinom</a:t>
                      </a:r>
                      <a:r>
                        <a:rPr sz="1200" b="0" dirty="0">
                          <a:latin typeface="Lucida Sans"/>
                        </a:rPr>
                        <a:t> (</a:t>
                      </a:r>
                      <a:r>
                        <a:rPr sz="1200" b="0" dirty="0" err="1">
                          <a:latin typeface="Lucida Sans"/>
                        </a:rPr>
                        <a:t>ohne</a:t>
                      </a:r>
                      <a:r>
                        <a:rPr sz="1200" b="0" dirty="0">
                          <a:latin typeface="Lucida Sans"/>
                        </a:rPr>
                        <a:t> NET/NEC) </a:t>
                      </a:r>
                      <a:r>
                        <a:rPr sz="1200" b="0" dirty="0" err="1">
                          <a:latin typeface="Lucida Sans"/>
                        </a:rPr>
                        <a:t>mit</a:t>
                      </a:r>
                      <a:r>
                        <a:rPr sz="1200" b="0" dirty="0">
                          <a:latin typeface="Lucida Sans"/>
                        </a:rPr>
                        <a:t> </a:t>
                      </a:r>
                      <a:r>
                        <a:rPr sz="1200" b="0" dirty="0" err="1">
                          <a:latin typeface="Lucida Sans"/>
                        </a:rPr>
                        <a:t>Fernmetastasen</a:t>
                      </a:r>
                      <a:r>
                        <a:rPr sz="1200" b="0" dirty="0">
                          <a:latin typeface="Lucida Sans"/>
                        </a:rPr>
                        <a:t> (= </a:t>
                      </a:r>
                      <a:r>
                        <a:rPr sz="1200" b="0" dirty="0" err="1">
                          <a:latin typeface="Lucida Sans"/>
                        </a:rPr>
                        <a:t>Organmetastasen</a:t>
                      </a:r>
                      <a:r>
                        <a:rPr sz="1200" b="0" dirty="0">
                          <a:latin typeface="Lucida Sans"/>
                        </a:rPr>
                        <a:t>, </a:t>
                      </a:r>
                      <a:r>
                        <a:rPr sz="1200" b="0" dirty="0" err="1">
                          <a:latin typeface="Lucida Sans"/>
                        </a:rPr>
                        <a:t>Peritonealkarzinose</a:t>
                      </a:r>
                      <a:r>
                        <a:rPr sz="1200" b="0" dirty="0">
                          <a:latin typeface="Lucida Sans"/>
                        </a:rPr>
                        <a:t>, </a:t>
                      </a:r>
                      <a:r>
                        <a:rPr sz="1200" b="0" dirty="0" err="1">
                          <a:latin typeface="Lucida Sans"/>
                        </a:rPr>
                        <a:t>als</a:t>
                      </a:r>
                      <a:r>
                        <a:rPr sz="1200" b="0" dirty="0">
                          <a:latin typeface="Lucida Sans"/>
                        </a:rPr>
                        <a:t> </a:t>
                      </a:r>
                      <a:r>
                        <a:rPr sz="1200" b="0" dirty="0" err="1">
                          <a:latin typeface="Lucida Sans"/>
                        </a:rPr>
                        <a:t>Fernmetastasen</a:t>
                      </a:r>
                      <a:r>
                        <a:rPr sz="1200" b="0" dirty="0">
                          <a:latin typeface="Lucida Sans"/>
                        </a:rPr>
                        <a:t> (M1) </a:t>
                      </a:r>
                      <a:r>
                        <a:rPr sz="1200" b="0" dirty="0" err="1">
                          <a:latin typeface="Lucida Sans"/>
                        </a:rPr>
                        <a:t>geltende</a:t>
                      </a:r>
                      <a:r>
                        <a:rPr sz="1200" b="0" dirty="0">
                          <a:latin typeface="Lucida Sans"/>
                        </a:rPr>
                        <a:t> </a:t>
                      </a:r>
                      <a:r>
                        <a:rPr sz="1200" b="0" dirty="0" err="1">
                          <a:latin typeface="Lucida Sans"/>
                        </a:rPr>
                        <a:t>Lymphknotenmetastasen</a:t>
                      </a:r>
                      <a:r>
                        <a:rPr sz="1200" b="0" dirty="0">
                          <a:latin typeface="Lucida Sans"/>
                        </a:rPr>
                        <a:t>)</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6.16</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11582400" cy="650776"/>
          </a:xfrm>
        </p:spPr>
        <p:txBody>
          <a:bodyPr/>
          <a:lstStyle/>
          <a:p>
            <a:r>
              <a:rPr sz="2000" dirty="0" err="1"/>
              <a:t>Kapitel</a:t>
            </a:r>
            <a:r>
              <a:rPr sz="2000" dirty="0"/>
              <a:t> 11: </a:t>
            </a:r>
            <a:r>
              <a:rPr sz="2000" dirty="0" err="1"/>
              <a:t>Qualitätsindikatoren</a:t>
            </a:r>
            <a:endParaRPr sz="2000" dirty="0"/>
          </a:p>
        </p:txBody>
      </p:sp>
      <p:graphicFrame>
        <p:nvGraphicFramePr>
          <p:cNvPr id="3" name="Table 2"/>
          <p:cNvGraphicFramePr>
            <a:graphicFrameLocks noGrp="1"/>
          </p:cNvGraphicFramePr>
          <p:nvPr>
            <p:extLst>
              <p:ext uri="{D42A27DB-BD31-4B8C-83A1-F6EECF244321}">
                <p14:modId xmlns:p14="http://schemas.microsoft.com/office/powerpoint/2010/main" val="1495161534"/>
              </p:ext>
            </p:extLst>
          </p:nvPr>
        </p:nvGraphicFramePr>
        <p:xfrm>
          <a:off x="360000" y="154867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7: Zweitlinientherapie (neu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Patienten</a:t>
                      </a:r>
                      <a:r>
                        <a:rPr sz="1200" b="0" dirty="0">
                          <a:latin typeface="Lucida Sans"/>
                        </a:rPr>
                        <a:t> des </a:t>
                      </a:r>
                      <a:r>
                        <a:rPr sz="1200" b="0" dirty="0" err="1">
                          <a:latin typeface="Lucida Sans"/>
                        </a:rPr>
                        <a:t>Nenners</a:t>
                      </a:r>
                      <a:r>
                        <a:rPr sz="1200" b="0" dirty="0">
                          <a:latin typeface="Lucida Sans"/>
                        </a:rPr>
                        <a:t> </a:t>
                      </a:r>
                      <a:r>
                        <a:rPr sz="1200" b="0" dirty="0" err="1">
                          <a:latin typeface="Lucida Sans"/>
                        </a:rPr>
                        <a:t>mit</a:t>
                      </a:r>
                      <a:r>
                        <a:rPr sz="1200" b="0" dirty="0">
                          <a:latin typeface="Lucida Sans"/>
                        </a:rPr>
                        <a:t> </a:t>
                      </a:r>
                      <a:r>
                        <a:rPr sz="1200" b="0" dirty="0" err="1">
                          <a:latin typeface="Lucida Sans"/>
                        </a:rPr>
                        <a:t>Zweitlinientherapie</a:t>
                      </a:r>
                      <a:endParaRPr sz="1200" b="0" dirty="0">
                        <a:latin typeface="Lucida Sans"/>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Pankreaskarzinom (ohne NET/NEC), ECOG 0-2 und Progress unter palliativer Erstlinientherapie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8.25</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33600" y="654440"/>
            <a:ext cx="11582400" cy="632048"/>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33600" y="1296050"/>
            <a:ext cx="11582400" cy="4608512"/>
          </a:xfrm>
          <a:prstGeom prst="rect">
            <a:avLst/>
          </a:prstGeom>
          <a:noFill/>
        </p:spPr>
        <p:txBody>
          <a:bodyPr wrap="square" rtlCol="0">
            <a:noAutofit/>
          </a:bodyPr>
          <a:lstStyle/>
          <a:p>
            <a:pPr>
              <a:spcAft>
                <a:spcPts val="600"/>
              </a:spcAft>
            </a:pPr>
            <a:r>
              <a:rPr sz="1000" b="1" i="0" u="none" dirty="0" err="1">
                <a:latin typeface="Lucida Sans"/>
                <a:hlinkClick r:id="rId2" action="ppaction://hlinksldjump"/>
              </a:rPr>
              <a:t>Kapitel</a:t>
            </a:r>
            <a:r>
              <a:rPr sz="1000" b="1" i="0" u="none" dirty="0">
                <a:latin typeface="Lucida Sans"/>
                <a:hlinkClick r:id="rId2" action="ppaction://hlinksldjump"/>
              </a:rPr>
              <a:t> 4</a:t>
            </a:r>
            <a:r>
              <a:rPr sz="1000" b="1" i="0" u="none" dirty="0">
                <a:latin typeface="Lucida Sans"/>
              </a:rPr>
              <a:t>: </a:t>
            </a:r>
            <a:r>
              <a:rPr sz="1000" b="1" i="0" u="none" dirty="0" err="1">
                <a:latin typeface="Lucida Sans"/>
              </a:rPr>
              <a:t>Risikofaktoren</a:t>
            </a:r>
            <a:r>
              <a:rPr sz="1000" b="1" i="0" u="none" dirty="0">
                <a:latin typeface="Lucida Sans"/>
              </a:rPr>
              <a:t>, </a:t>
            </a:r>
            <a:r>
              <a:rPr sz="1000" b="1" i="0" u="none" dirty="0" err="1">
                <a:latin typeface="Lucida Sans"/>
              </a:rPr>
              <a:t>Risikogruppen</a:t>
            </a:r>
            <a:r>
              <a:rPr sz="1000" b="1" i="0" u="none" dirty="0">
                <a:latin typeface="Lucida Sans"/>
              </a:rPr>
              <a:t> und Screening</a:t>
            </a:r>
          </a:p>
          <a:p>
            <a:pPr>
              <a:spcAft>
                <a:spcPts val="600"/>
              </a:spcAft>
            </a:pPr>
            <a:r>
              <a:rPr sz="1000" b="1" i="0" u="none" dirty="0" err="1">
                <a:latin typeface="Lucida Sans"/>
                <a:hlinkClick r:id="rId2" action="ppaction://hlinksldjump"/>
              </a:rPr>
              <a:t>Kapitel</a:t>
            </a:r>
            <a:r>
              <a:rPr sz="1000" b="1" i="0" u="none" dirty="0">
                <a:latin typeface="Lucida Sans"/>
                <a:hlinkClick r:id="rId2" action="ppaction://hlinksldjump"/>
              </a:rPr>
              <a:t> 4.1 </a:t>
            </a:r>
            <a:r>
              <a:rPr sz="1000" b="1" i="0" u="none" dirty="0" err="1">
                <a:latin typeface="Lucida Sans"/>
                <a:hlinkClick r:id="rId2" action="ppaction://hlinksldjump"/>
              </a:rPr>
              <a:t>Risikofaktoren</a:t>
            </a:r>
            <a:endParaRPr sz="1000" b="1" i="0" u="none" dirty="0">
              <a:latin typeface="Lucida Sans"/>
            </a:endParaRPr>
          </a:p>
          <a:p>
            <a:pPr>
              <a:spcAft>
                <a:spcPts val="600"/>
              </a:spcAft>
            </a:pPr>
            <a:r>
              <a:rPr sz="1000" b="0" i="0" u="none" dirty="0">
                <a:latin typeface="Lucida Sans"/>
              </a:rPr>
              <a:t>Es </a:t>
            </a:r>
            <a:r>
              <a:rPr sz="1000" b="0" i="0" u="none" dirty="0" err="1">
                <a:latin typeface="Lucida Sans"/>
              </a:rPr>
              <a:t>gibt</a:t>
            </a:r>
            <a:r>
              <a:rPr sz="1000" b="0" i="0" u="none" dirty="0">
                <a:latin typeface="Lucida Sans"/>
              </a:rPr>
              <a:t> </a:t>
            </a:r>
            <a:r>
              <a:rPr sz="1000" b="0" i="0" u="none" dirty="0" err="1">
                <a:latin typeface="Lucida Sans"/>
              </a:rPr>
              <a:t>weiterhin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spezifische</a:t>
            </a:r>
            <a:r>
              <a:rPr sz="1000" b="0" i="0" u="none" dirty="0">
                <a:latin typeface="Lucida Sans"/>
              </a:rPr>
              <a:t> </a:t>
            </a:r>
            <a:r>
              <a:rPr sz="1000" b="0" i="0" u="none" dirty="0" err="1">
                <a:latin typeface="Lucida Sans"/>
              </a:rPr>
              <a:t>Diätempfehlung</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Reduktion</a:t>
            </a:r>
            <a:r>
              <a:rPr sz="1000" b="0" i="0" u="none" dirty="0">
                <a:latin typeface="Lucida Sans"/>
              </a:rPr>
              <a:t> des </a:t>
            </a:r>
            <a:r>
              <a:rPr sz="1000" b="0" i="0" u="none" dirty="0" err="1">
                <a:latin typeface="Lucida Sans"/>
              </a:rPr>
              <a:t>Pankreaskarzinomrisikos</a:t>
            </a:r>
            <a:r>
              <a:rPr sz="1000" b="0" i="0" u="none" dirty="0">
                <a:latin typeface="Lucida Sans"/>
              </a:rPr>
              <a:t> (</a:t>
            </a:r>
            <a:r>
              <a:rPr sz="1000" b="0" i="0" u="none" dirty="0" err="1">
                <a:latin typeface="Lucida Sans"/>
              </a:rPr>
              <a:t>Empfehlung</a:t>
            </a:r>
            <a:r>
              <a:rPr sz="1000" b="0" i="0" u="none" dirty="0">
                <a:latin typeface="Lucida Sans"/>
              </a:rPr>
              <a:t> 4.1). </a:t>
            </a:r>
            <a:r>
              <a:rPr sz="1000" b="0" i="0" u="none" dirty="0" err="1">
                <a:latin typeface="Lucida Sans"/>
              </a:rPr>
              <a:t>Allerdings</a:t>
            </a:r>
            <a:r>
              <a:rPr sz="1000" b="0" i="0" u="none" dirty="0">
                <a:latin typeface="Lucida Sans"/>
              </a:rPr>
              <a:t> </a:t>
            </a:r>
            <a:r>
              <a:rPr sz="1000" b="0" i="0" u="none" dirty="0" err="1">
                <a:latin typeface="Lucida Sans"/>
              </a:rPr>
              <a:t>wird</a:t>
            </a:r>
            <a:r>
              <a:rPr sz="1000" b="0" i="0" u="none" dirty="0">
                <a:latin typeface="Lucida Sans"/>
              </a:rPr>
              <a:t> </a:t>
            </a:r>
            <a:r>
              <a:rPr sz="1000" b="0" i="0" u="none" dirty="0" err="1">
                <a:latin typeface="Lucida Sans"/>
              </a:rPr>
              <a:t>empfohlen</a:t>
            </a:r>
            <a:r>
              <a:rPr sz="1000" b="0" i="0" u="none" dirty="0">
                <a:latin typeface="Lucida Sans"/>
              </a:rPr>
              <a:t>, auf </a:t>
            </a:r>
            <a:r>
              <a:rPr sz="1000" b="0" i="0" u="none" dirty="0" err="1">
                <a:latin typeface="Lucida Sans"/>
              </a:rPr>
              <a:t>übermäßigen</a:t>
            </a:r>
            <a:r>
              <a:rPr sz="1000" b="0" i="0" u="none" dirty="0">
                <a:latin typeface="Lucida Sans"/>
              </a:rPr>
              <a:t> </a:t>
            </a:r>
            <a:r>
              <a:rPr sz="1000" b="0" i="0" u="none" dirty="0" err="1">
                <a:latin typeface="Lucida Sans"/>
              </a:rPr>
              <a:t>Alkoholkonsum</a:t>
            </a:r>
            <a:r>
              <a:rPr sz="1000" b="0" i="0" u="none" dirty="0">
                <a:latin typeface="Lucida Sans"/>
              </a:rPr>
              <a:t> und </a:t>
            </a:r>
            <a:r>
              <a:rPr sz="1000" b="0" i="0" u="none" dirty="0" err="1">
                <a:latin typeface="Lucida Sans"/>
              </a:rPr>
              <a:t>jeglichen</a:t>
            </a:r>
            <a:r>
              <a:rPr sz="1000" b="0" i="0" u="none" dirty="0">
                <a:latin typeface="Lucida Sans"/>
              </a:rPr>
              <a:t> </a:t>
            </a:r>
            <a:r>
              <a:rPr sz="1000" b="0" i="0" u="none" dirty="0" err="1">
                <a:latin typeface="Lucida Sans"/>
              </a:rPr>
              <a:t>Tabakkonsum</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verzichten</a:t>
            </a:r>
            <a:r>
              <a:rPr sz="1000" b="0" i="0" u="none" dirty="0">
                <a:latin typeface="Lucida Sans"/>
              </a:rPr>
              <a:t> (</a:t>
            </a:r>
            <a:r>
              <a:rPr sz="1000" b="0" i="0" u="none" dirty="0" err="1">
                <a:latin typeface="Lucida Sans"/>
              </a:rPr>
              <a:t>Empfehlung</a:t>
            </a:r>
            <a:r>
              <a:rPr sz="1000" b="0" i="0" u="none" dirty="0">
                <a:latin typeface="Lucida Sans"/>
              </a:rPr>
              <a:t> 4.2) und </a:t>
            </a:r>
            <a:r>
              <a:rPr sz="1000" b="0" i="0" u="none" dirty="0" err="1">
                <a:latin typeface="Lucida Sans"/>
              </a:rPr>
              <a:t>sich</a:t>
            </a:r>
            <a:r>
              <a:rPr sz="1000" b="0" i="0" u="none" dirty="0">
                <a:latin typeface="Lucida Sans"/>
              </a:rPr>
              <a:t> </a:t>
            </a:r>
            <a:r>
              <a:rPr sz="1000" b="0" i="0" u="none" dirty="0" err="1">
                <a:latin typeface="Lucida Sans"/>
              </a:rPr>
              <a:t>regelmäßig</a:t>
            </a:r>
            <a:r>
              <a:rPr sz="1000" b="0" i="0" u="none" dirty="0">
                <a:latin typeface="Lucida Sans"/>
              </a:rPr>
              <a:t> </a:t>
            </a:r>
            <a:r>
              <a:rPr sz="1000" b="0" i="0" u="none" dirty="0" err="1">
                <a:latin typeface="Lucida Sans"/>
              </a:rPr>
              <a:t>körperlich</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bewegen</a:t>
            </a:r>
            <a:r>
              <a:rPr sz="1000" b="0" i="0" u="none" dirty="0">
                <a:latin typeface="Lucida Sans"/>
              </a:rPr>
              <a:t> (</a:t>
            </a:r>
            <a:r>
              <a:rPr sz="1000" b="0" i="0" u="none" dirty="0" err="1">
                <a:latin typeface="Lucida Sans"/>
              </a:rPr>
              <a:t>Empfehlung</a:t>
            </a:r>
            <a:r>
              <a:rPr sz="1000" b="0" i="0" u="none" dirty="0">
                <a:latin typeface="Lucida Sans"/>
              </a:rPr>
              <a:t> 4.4). </a:t>
            </a:r>
            <a:r>
              <a:rPr sz="1000" b="0" i="0" u="none" dirty="0" err="1">
                <a:latin typeface="Lucida Sans"/>
              </a:rPr>
              <a:t>Bestimmte</a:t>
            </a:r>
            <a:r>
              <a:rPr sz="1000" b="0" i="0" u="none" dirty="0">
                <a:latin typeface="Lucida Sans"/>
              </a:rPr>
              <a:t> </a:t>
            </a:r>
            <a:r>
              <a:rPr sz="1000" b="0" i="0" u="none" dirty="0" err="1">
                <a:latin typeface="Lucida Sans"/>
              </a:rPr>
              <a:t>Vorerkrankungen</a:t>
            </a:r>
            <a:r>
              <a:rPr sz="1000" b="0" i="0" u="none" dirty="0">
                <a:latin typeface="Lucida Sans"/>
              </a:rPr>
              <a:t> </a:t>
            </a:r>
            <a:r>
              <a:rPr sz="1000" b="0" i="0" u="none" dirty="0" err="1">
                <a:latin typeface="Lucida Sans"/>
              </a:rPr>
              <a:t>können</a:t>
            </a:r>
            <a:r>
              <a:rPr sz="1000" b="0" i="0" u="none" dirty="0">
                <a:latin typeface="Lucida Sans"/>
              </a:rPr>
              <a:t> das </a:t>
            </a:r>
            <a:r>
              <a:rPr sz="1000" b="0" i="0" u="none" dirty="0" err="1">
                <a:latin typeface="Lucida Sans"/>
              </a:rPr>
              <a:t>Risiko</a:t>
            </a:r>
            <a:r>
              <a:rPr sz="1000" b="0" i="0" u="none" dirty="0">
                <a:latin typeface="Lucida Sans"/>
              </a:rPr>
              <a:t>, an </a:t>
            </a:r>
            <a:r>
              <a:rPr sz="1000" b="0" i="0" u="none" dirty="0" err="1">
                <a:latin typeface="Lucida Sans"/>
              </a:rPr>
              <a:t>einem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erkranken</a:t>
            </a:r>
            <a:r>
              <a:rPr sz="1000" b="0" i="0" u="none" dirty="0">
                <a:latin typeface="Lucida Sans"/>
              </a:rPr>
              <a:t>, </a:t>
            </a:r>
            <a:r>
              <a:rPr sz="1000" b="0" i="0" u="none" dirty="0" err="1">
                <a:latin typeface="Lucida Sans"/>
              </a:rPr>
              <a:t>erhöhen</a:t>
            </a:r>
            <a:r>
              <a:rPr sz="1000" b="0" i="0" u="none" dirty="0">
                <a:latin typeface="Lucida Sans"/>
              </a:rPr>
              <a:t> (</a:t>
            </a:r>
            <a:r>
              <a:rPr sz="1000" b="0" i="0" u="none" dirty="0" err="1">
                <a:latin typeface="Lucida Sans"/>
              </a:rPr>
              <a:t>Empfehlung</a:t>
            </a:r>
            <a:r>
              <a:rPr sz="1000" b="0" i="0" u="none" dirty="0">
                <a:latin typeface="Lucida Sans"/>
              </a:rPr>
              <a:t> 4.5).</a:t>
            </a:r>
          </a:p>
          <a:p>
            <a:pPr>
              <a:spcAft>
                <a:spcPts val="600"/>
              </a:spcAft>
            </a:pPr>
            <a:r>
              <a:rPr sz="1000" b="1" i="0" u="none" dirty="0" err="1">
                <a:latin typeface="Lucida Sans"/>
                <a:hlinkClick r:id="rId3" action="ppaction://hlinksldjump"/>
              </a:rPr>
              <a:t>Kapitel</a:t>
            </a:r>
            <a:r>
              <a:rPr sz="1000" b="1" i="0" u="none" dirty="0">
                <a:latin typeface="Lucida Sans"/>
                <a:hlinkClick r:id="rId3" action="ppaction://hlinksldjump"/>
              </a:rPr>
              <a:t> 4.4 Screening</a:t>
            </a:r>
            <a:endParaRPr sz="1000" b="1" i="0" u="none" dirty="0">
              <a:latin typeface="Lucida Sans"/>
            </a:endParaRPr>
          </a:p>
          <a:p>
            <a:pPr>
              <a:spcAft>
                <a:spcPts val="600"/>
              </a:spcAft>
            </a:pPr>
            <a:r>
              <a:rPr sz="1000" b="0" i="0" u="none" dirty="0">
                <a:latin typeface="Lucida Sans"/>
              </a:rPr>
              <a:t>Die Leitlinie </a:t>
            </a:r>
            <a:r>
              <a:rPr sz="1000" b="0" i="0" u="none" dirty="0" err="1">
                <a:latin typeface="Lucida Sans"/>
              </a:rPr>
              <a:t>empfiehlt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asymptomatischen</a:t>
            </a:r>
            <a:r>
              <a:rPr sz="1000" b="0" i="0" u="none" dirty="0">
                <a:latin typeface="Lucida Sans"/>
              </a:rPr>
              <a:t> </a:t>
            </a:r>
            <a:r>
              <a:rPr sz="1000" b="0" i="0" u="none" dirty="0" err="1">
                <a:latin typeface="Lucida Sans"/>
              </a:rPr>
              <a:t>Individuen</a:t>
            </a:r>
            <a:r>
              <a:rPr sz="1000" b="0" i="0" u="none" dirty="0">
                <a:latin typeface="Lucida Sans"/>
              </a:rPr>
              <a:t> </a:t>
            </a:r>
            <a:r>
              <a:rPr sz="1000" b="0" i="0" u="none" dirty="0" err="1">
                <a:latin typeface="Lucida Sans"/>
              </a:rPr>
              <a:t>ohne</a:t>
            </a:r>
            <a:r>
              <a:rPr sz="1000" b="0" i="0" u="none" dirty="0">
                <a:latin typeface="Lucida Sans"/>
              </a:rPr>
              <a:t> </a:t>
            </a:r>
            <a:r>
              <a:rPr sz="1000" b="0" i="0" u="none" dirty="0" err="1">
                <a:latin typeface="Lucida Sans"/>
              </a:rPr>
              <a:t>erhöhtes</a:t>
            </a:r>
            <a:r>
              <a:rPr sz="1000" b="0" i="0" u="none" dirty="0">
                <a:latin typeface="Lucida Sans"/>
              </a:rPr>
              <a:t> </a:t>
            </a:r>
            <a:r>
              <a:rPr sz="1000" b="0" i="0" u="none" dirty="0" err="1">
                <a:latin typeface="Lucida Sans"/>
              </a:rPr>
              <a:t>Risiko</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Screeninguntersuchungen</a:t>
            </a:r>
            <a:r>
              <a:rPr sz="1000" b="0" i="0" u="none" dirty="0">
                <a:latin typeface="Lucida Sans"/>
              </a:rPr>
              <a:t> </a:t>
            </a:r>
            <a:r>
              <a:rPr sz="1000" b="0" i="0" u="none" dirty="0" err="1">
                <a:latin typeface="Lucida Sans"/>
              </a:rPr>
              <a:t>durchzuführen</a:t>
            </a:r>
            <a:r>
              <a:rPr sz="1000" b="0" i="0" u="none" dirty="0">
                <a:latin typeface="Lucida Sans"/>
              </a:rPr>
              <a:t> (</a:t>
            </a:r>
            <a:r>
              <a:rPr sz="1000" b="0" i="0" u="none" dirty="0" err="1">
                <a:latin typeface="Lucida Sans"/>
              </a:rPr>
              <a:t>Empfehlung</a:t>
            </a:r>
            <a:r>
              <a:rPr sz="1000" b="0" i="0" u="none" dirty="0">
                <a:latin typeface="Lucida Sans"/>
              </a:rPr>
              <a:t> 4.13). </a:t>
            </a:r>
            <a:r>
              <a:rPr sz="1000" b="0" i="0" u="none" dirty="0" err="1">
                <a:latin typeface="Lucida Sans"/>
              </a:rPr>
              <a:t>Selbst</a:t>
            </a:r>
            <a:r>
              <a:rPr sz="1000" b="0" i="0" u="none" dirty="0">
                <a:latin typeface="Lucida Sans"/>
              </a:rPr>
              <a:t> </a:t>
            </a:r>
            <a:r>
              <a:rPr sz="1000" b="0" i="0" u="none" dirty="0" err="1">
                <a:latin typeface="Lucida Sans"/>
              </a:rPr>
              <a:t>wenn</a:t>
            </a:r>
            <a:r>
              <a:rPr sz="1000" b="0" i="0" u="none" dirty="0">
                <a:latin typeface="Lucida Sans"/>
              </a:rPr>
              <a:t> </a:t>
            </a:r>
            <a:r>
              <a:rPr sz="1000" b="0" i="0" u="none" dirty="0" err="1">
                <a:latin typeface="Lucida Sans"/>
              </a:rPr>
              <a:t>ein</a:t>
            </a:r>
            <a:r>
              <a:rPr sz="1000" b="0" i="0" u="none" dirty="0">
                <a:latin typeface="Lucida Sans"/>
              </a:rPr>
              <a:t> </a:t>
            </a:r>
            <a:r>
              <a:rPr sz="1000" b="0" i="0" u="none" dirty="0" err="1">
                <a:latin typeface="Lucida Sans"/>
              </a:rPr>
              <a:t>erhöhtes</a:t>
            </a:r>
            <a:r>
              <a:rPr sz="1000" b="0" i="0" u="none" dirty="0">
                <a:latin typeface="Lucida Sans"/>
              </a:rPr>
              <a:t> </a:t>
            </a:r>
            <a:r>
              <a:rPr sz="1000" b="0" i="0" u="none" dirty="0" err="1">
                <a:latin typeface="Lucida Sans"/>
              </a:rPr>
              <a:t>Risiko</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sporadisches</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bekannt</a:t>
            </a:r>
            <a:r>
              <a:rPr sz="1000" b="0" i="0" u="none" dirty="0">
                <a:latin typeface="Lucida Sans"/>
              </a:rPr>
              <a:t> </a:t>
            </a:r>
            <a:r>
              <a:rPr sz="1000" b="0" i="0" u="none" dirty="0" err="1">
                <a:latin typeface="Lucida Sans"/>
              </a:rPr>
              <a:t>ist</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vermutet</a:t>
            </a:r>
            <a:r>
              <a:rPr sz="1000" b="0" i="0" u="none" dirty="0">
                <a:latin typeface="Lucida Sans"/>
              </a:rPr>
              <a:t> </a:t>
            </a:r>
            <a:r>
              <a:rPr sz="1000" b="0" i="0" u="none" dirty="0" err="1">
                <a:latin typeface="Lucida Sans"/>
              </a:rPr>
              <a:t>wird</a:t>
            </a:r>
            <a:r>
              <a:rPr sz="1000" b="0" i="0" u="none" dirty="0">
                <a:latin typeface="Lucida Sans"/>
              </a:rPr>
              <a:t>, </a:t>
            </a:r>
            <a:r>
              <a:rPr sz="1000" b="0" i="0" u="none" dirty="0" err="1">
                <a:latin typeface="Lucida Sans"/>
              </a:rPr>
              <a:t>sollte</a:t>
            </a:r>
            <a:r>
              <a:rPr sz="1000" b="0" i="0" u="none" dirty="0">
                <a:latin typeface="Lucida Sans"/>
              </a:rPr>
              <a:t> dies </a:t>
            </a:r>
            <a:r>
              <a:rPr sz="1000" b="0" i="0" u="none" dirty="0" err="1">
                <a:latin typeface="Lucida Sans"/>
              </a:rPr>
              <a:t>bei</a:t>
            </a:r>
            <a:r>
              <a:rPr sz="1000" b="0" i="0" u="none" dirty="0">
                <a:latin typeface="Lucida Sans"/>
              </a:rPr>
              <a:t> </a:t>
            </a:r>
            <a:r>
              <a:rPr sz="1000" b="0" i="0" u="none" dirty="0" err="1">
                <a:latin typeface="Lucida Sans"/>
              </a:rPr>
              <a:t>asymptomatischen</a:t>
            </a:r>
            <a:r>
              <a:rPr sz="1000" b="0" i="0" u="none" dirty="0">
                <a:latin typeface="Lucida Sans"/>
              </a:rPr>
              <a:t> </a:t>
            </a:r>
            <a:r>
              <a:rPr sz="1000" b="0" i="0" u="none" dirty="0" err="1">
                <a:latin typeface="Lucida Sans"/>
              </a:rPr>
              <a:t>Personen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Screeninguntersuchungen</a:t>
            </a:r>
            <a:r>
              <a:rPr sz="1000" b="0" i="0" u="none" dirty="0">
                <a:latin typeface="Lucida Sans"/>
              </a:rPr>
              <a:t> </a:t>
            </a:r>
            <a:r>
              <a:rPr sz="1000" b="0" i="0" u="none" dirty="0" err="1">
                <a:latin typeface="Lucida Sans"/>
              </a:rPr>
              <a:t>auslösen</a:t>
            </a:r>
            <a:r>
              <a:rPr sz="1000" b="0" i="0" u="none" dirty="0">
                <a:latin typeface="Lucida Sans"/>
              </a:rPr>
              <a:t>, da </a:t>
            </a:r>
            <a:r>
              <a:rPr sz="1000" b="0" i="0" u="none" dirty="0" err="1">
                <a:latin typeface="Lucida Sans"/>
              </a:rPr>
              <a:t>Erkrankungen</a:t>
            </a:r>
            <a:r>
              <a:rPr sz="1000" b="0" i="0" u="none" dirty="0">
                <a:latin typeface="Lucida Sans"/>
              </a:rPr>
              <a:t> </a:t>
            </a:r>
            <a:r>
              <a:rPr sz="1000" b="0" i="0" u="none" dirty="0" err="1">
                <a:latin typeface="Lucida Sans"/>
              </a:rPr>
              <a:t>wie</a:t>
            </a:r>
            <a:r>
              <a:rPr sz="1000" b="0" i="0" u="none" dirty="0">
                <a:latin typeface="Lucida Sans"/>
              </a:rPr>
              <a:t> Diabetes mellitus, </a:t>
            </a:r>
            <a:r>
              <a:rPr sz="1000" b="0" i="0" u="none" dirty="0" err="1">
                <a:latin typeface="Lucida Sans"/>
              </a:rPr>
              <a:t>Gallensteine</a:t>
            </a:r>
            <a:r>
              <a:rPr sz="1000" b="0" i="0" u="none" dirty="0">
                <a:latin typeface="Lucida Sans"/>
              </a:rPr>
              <a:t>, NASH </a:t>
            </a:r>
            <a:r>
              <a:rPr sz="1000" b="0" i="0" u="none" dirty="0" err="1">
                <a:latin typeface="Lucida Sans"/>
              </a:rPr>
              <a:t>u.a.</a:t>
            </a:r>
            <a:r>
              <a:rPr sz="1000" b="0" i="0" u="none" dirty="0">
                <a:latin typeface="Lucida Sans"/>
              </a:rPr>
              <a:t> das </a:t>
            </a:r>
            <a:r>
              <a:rPr sz="1000" b="0" i="0" u="none" dirty="0" err="1">
                <a:latin typeface="Lucida Sans"/>
              </a:rPr>
              <a:t>Risiko</a:t>
            </a:r>
            <a:r>
              <a:rPr sz="1000" b="0" i="0" u="none" dirty="0">
                <a:latin typeface="Lucida Sans"/>
              </a:rPr>
              <a:t> </a:t>
            </a:r>
            <a:r>
              <a:rPr sz="1000" b="0" i="0" u="none" dirty="0" err="1">
                <a:latin typeface="Lucida Sans"/>
              </a:rPr>
              <a:t>nur</a:t>
            </a:r>
            <a:r>
              <a:rPr sz="1000" b="0" i="0" u="none" dirty="0">
                <a:latin typeface="Lucida Sans"/>
              </a:rPr>
              <a:t> </a:t>
            </a:r>
            <a:r>
              <a:rPr sz="1000" b="0" i="0" u="none" dirty="0" err="1">
                <a:latin typeface="Lucida Sans"/>
              </a:rPr>
              <a:t>gering</a:t>
            </a:r>
            <a:r>
              <a:rPr sz="1000" b="0" i="0" u="none" dirty="0">
                <a:latin typeface="Lucida Sans"/>
              </a:rPr>
              <a:t> </a:t>
            </a:r>
            <a:r>
              <a:rPr sz="1000" b="0" i="0" u="none" dirty="0" err="1">
                <a:latin typeface="Lucida Sans"/>
              </a:rPr>
              <a:t>erhöhen</a:t>
            </a:r>
            <a:r>
              <a:rPr sz="1000" b="0" i="0" u="none" dirty="0">
                <a:latin typeface="Lucida Sans"/>
              </a:rPr>
              <a:t> (</a:t>
            </a:r>
            <a:r>
              <a:rPr sz="1000" b="0" i="0" u="none" dirty="0" err="1">
                <a:latin typeface="Lucida Sans"/>
              </a:rPr>
              <a:t>Empfehlung</a:t>
            </a:r>
            <a:r>
              <a:rPr sz="1000" b="0" i="0" u="none" dirty="0">
                <a:latin typeface="Lucida Sans"/>
              </a:rPr>
              <a:t> 4.14).</a:t>
            </a:r>
          </a:p>
          <a:p>
            <a:pPr>
              <a:spcAft>
                <a:spcPts val="600"/>
              </a:spcAft>
            </a:pPr>
            <a:r>
              <a:rPr sz="1000" b="0" i="0" u="none" dirty="0" err="1">
                <a:latin typeface="Lucida Sans"/>
              </a:rPr>
              <a:t>Personen</a:t>
            </a:r>
            <a:r>
              <a:rPr sz="1000" b="0" i="0" u="none" dirty="0">
                <a:latin typeface="Lucida Sans"/>
              </a:rPr>
              <a:t>, die </a:t>
            </a:r>
            <a:r>
              <a:rPr sz="1000" b="0" i="0" u="none" dirty="0" err="1">
                <a:latin typeface="Lucida Sans"/>
              </a:rPr>
              <a:t>die</a:t>
            </a:r>
            <a:r>
              <a:rPr sz="1000" b="0" i="0" u="none" dirty="0">
                <a:latin typeface="Lucida Sans"/>
              </a:rPr>
              <a:t> </a:t>
            </a:r>
            <a:r>
              <a:rPr sz="1000" b="0" i="0" u="none" dirty="0" err="1">
                <a:latin typeface="Lucida Sans"/>
              </a:rPr>
              <a:t>Kriterien</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familiäres</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erfüllen</a:t>
            </a:r>
            <a:r>
              <a:rPr sz="1000" b="0" i="0" u="none" dirty="0">
                <a:latin typeface="Lucida Sans"/>
              </a:rPr>
              <a:t> (</a:t>
            </a:r>
            <a:r>
              <a:rPr sz="1000" b="0" i="0" u="none" dirty="0" err="1">
                <a:latin typeface="Lucida Sans"/>
              </a:rPr>
              <a:t>Empfehlung</a:t>
            </a:r>
            <a:r>
              <a:rPr sz="1000" b="0" i="0" u="none" dirty="0">
                <a:latin typeface="Lucida Sans"/>
              </a:rPr>
              <a:t> 4.15) </a:t>
            </a:r>
            <a:r>
              <a:rPr sz="1000" b="0" i="0" u="none" dirty="0" err="1">
                <a:latin typeface="Lucida Sans"/>
              </a:rPr>
              <a:t>oder</a:t>
            </a:r>
            <a:r>
              <a:rPr sz="1000" b="0" i="0" u="none" dirty="0">
                <a:latin typeface="Lucida Sans"/>
              </a:rPr>
              <a:t> an </a:t>
            </a:r>
            <a:r>
              <a:rPr sz="1000" b="0" i="0" u="none" dirty="0" err="1">
                <a:latin typeface="Lucida Sans"/>
              </a:rPr>
              <a:t>einer</a:t>
            </a:r>
            <a:r>
              <a:rPr sz="1000" b="0" i="0" u="none" dirty="0">
                <a:latin typeface="Lucida Sans"/>
              </a:rPr>
              <a:t> </a:t>
            </a:r>
            <a:r>
              <a:rPr sz="1000" b="0" i="0" u="none" dirty="0" err="1">
                <a:latin typeface="Lucida Sans"/>
              </a:rPr>
              <a:t>hereditären</a:t>
            </a:r>
            <a:r>
              <a:rPr sz="1000" b="0" i="0" u="none" dirty="0">
                <a:latin typeface="Lucida Sans"/>
              </a:rPr>
              <a:t> </a:t>
            </a:r>
            <a:r>
              <a:rPr sz="1000" b="0" i="0" u="none" dirty="0" err="1">
                <a:latin typeface="Lucida Sans"/>
              </a:rPr>
              <a:t>chronischen</a:t>
            </a:r>
            <a:r>
              <a:rPr sz="1000" b="0" i="0" u="none" dirty="0">
                <a:latin typeface="Lucida Sans"/>
              </a:rPr>
              <a:t> </a:t>
            </a:r>
            <a:r>
              <a:rPr sz="1000" b="0" i="0" u="none" dirty="0" err="1">
                <a:latin typeface="Lucida Sans"/>
              </a:rPr>
              <a:t>Pankreatitis</a:t>
            </a:r>
            <a:r>
              <a:rPr sz="1000" b="0" i="0" u="none" dirty="0">
                <a:latin typeface="Lucida Sans"/>
              </a:rPr>
              <a:t> </a:t>
            </a:r>
            <a:r>
              <a:rPr sz="1000" b="0" i="0" u="none" dirty="0" err="1">
                <a:latin typeface="Lucida Sans"/>
              </a:rPr>
              <a:t>leiden</a:t>
            </a:r>
            <a:r>
              <a:rPr sz="1000" b="0" i="0" u="none" dirty="0">
                <a:latin typeface="Lucida Sans"/>
              </a:rPr>
              <a:t> (</a:t>
            </a:r>
            <a:r>
              <a:rPr sz="1000" b="0" i="0" u="none" dirty="0" err="1">
                <a:latin typeface="Lucida Sans"/>
              </a:rPr>
              <a:t>Empfehlung</a:t>
            </a:r>
            <a:r>
              <a:rPr sz="1000" b="0" i="0" u="none" dirty="0">
                <a:latin typeface="Lucida Sans"/>
              </a:rPr>
              <a:t> 4.18), </a:t>
            </a:r>
            <a:r>
              <a:rPr sz="1000" b="0" i="0" u="none" dirty="0" err="1">
                <a:latin typeface="Lucida Sans"/>
              </a:rPr>
              <a:t>können</a:t>
            </a:r>
            <a:r>
              <a:rPr sz="1000" b="0" i="0" u="none" dirty="0">
                <a:latin typeface="Lucida Sans"/>
              </a:rPr>
              <a:t> Surveillance-</a:t>
            </a:r>
            <a:r>
              <a:rPr sz="1000" b="0" i="0" u="none" dirty="0" err="1">
                <a:latin typeface="Lucida Sans"/>
              </a:rPr>
              <a:t>Untersuchungen</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Diese</a:t>
            </a:r>
            <a:r>
              <a:rPr sz="1000" b="0" i="0" u="none" dirty="0">
                <a:latin typeface="Lucida Sans"/>
              </a:rPr>
              <a:t> </a:t>
            </a:r>
            <a:r>
              <a:rPr sz="1000" b="0" i="0" u="none" dirty="0" err="1">
                <a:latin typeface="Lucida Sans"/>
              </a:rPr>
              <a:t>sollen</a:t>
            </a:r>
            <a:r>
              <a:rPr sz="1000" b="0" i="0" u="none" dirty="0">
                <a:latin typeface="Lucida Sans"/>
              </a:rPr>
              <a:t> </a:t>
            </a:r>
            <a:r>
              <a:rPr sz="1000" b="0" i="0" u="none" dirty="0" err="1">
                <a:latin typeface="Lucida Sans"/>
              </a:rPr>
              <a:t>auch</a:t>
            </a:r>
            <a:r>
              <a:rPr sz="1000" b="0" i="0" u="none" dirty="0">
                <a:latin typeface="Lucida Sans"/>
              </a:rPr>
              <a:t> </a:t>
            </a:r>
            <a:r>
              <a:rPr sz="1000" b="0" i="0" u="none" dirty="0" err="1">
                <a:latin typeface="Lucida Sans"/>
              </a:rPr>
              <a:t>Trägern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Keimbahnvariante</a:t>
            </a:r>
            <a:r>
              <a:rPr sz="1000" b="0" i="0" u="none" dirty="0">
                <a:latin typeface="Lucida Sans"/>
              </a:rPr>
              <a:t> (</a:t>
            </a:r>
            <a:r>
              <a:rPr sz="1000" b="0" i="0" u="none" dirty="0" err="1">
                <a:latin typeface="Lucida Sans"/>
              </a:rPr>
              <a:t>Empfehlung</a:t>
            </a:r>
            <a:r>
              <a:rPr sz="1000" b="0" i="0" u="none" dirty="0">
                <a:latin typeface="Lucida Sans"/>
              </a:rPr>
              <a:t> 4.16), die </a:t>
            </a:r>
            <a:r>
              <a:rPr sz="1000" b="0" i="0" u="none" dirty="0" err="1">
                <a:latin typeface="Lucida Sans"/>
              </a:rPr>
              <a:t>mit</a:t>
            </a:r>
            <a:r>
              <a:rPr sz="1000" b="0" i="0" u="none" dirty="0">
                <a:latin typeface="Lucida Sans"/>
              </a:rPr>
              <a:t> </a:t>
            </a:r>
            <a:r>
              <a:rPr sz="1000" b="0" i="0" u="none" dirty="0" err="1">
                <a:latin typeface="Lucida Sans"/>
              </a:rPr>
              <a:t>mindestens</a:t>
            </a:r>
            <a:r>
              <a:rPr sz="1000" b="0" i="0" u="none" dirty="0">
                <a:latin typeface="Lucida Sans"/>
              </a:rPr>
              <a:t> </a:t>
            </a:r>
            <a:r>
              <a:rPr sz="1000" b="0" i="0" u="none" dirty="0" err="1">
                <a:latin typeface="Lucida Sans"/>
              </a:rPr>
              <a:t>einem</a:t>
            </a:r>
            <a:r>
              <a:rPr sz="1000" b="0" i="0" u="none" dirty="0">
                <a:latin typeface="Lucida Sans"/>
              </a:rPr>
              <a:t>, am </a:t>
            </a:r>
            <a:r>
              <a:rPr sz="1000" b="0" i="0" u="none" dirty="0" err="1">
                <a:latin typeface="Lucida Sans"/>
              </a:rPr>
              <a:t>Pankreaskarzinom</a:t>
            </a:r>
            <a:r>
              <a:rPr sz="1000" b="0" i="0" u="none" dirty="0">
                <a:latin typeface="Lucida Sans"/>
              </a:rPr>
              <a:t> </a:t>
            </a:r>
            <a:r>
              <a:rPr sz="1000" b="0" i="0" u="none" dirty="0" err="1">
                <a:latin typeface="Lucida Sans"/>
              </a:rPr>
              <a:t>Erkrankten</a:t>
            </a:r>
            <a:r>
              <a:rPr sz="1000" b="0" i="0" u="none" dirty="0">
                <a:latin typeface="Lucida Sans"/>
              </a:rPr>
              <a:t>, </a:t>
            </a:r>
            <a:r>
              <a:rPr sz="1000" b="0" i="0" u="none" dirty="0" err="1">
                <a:latin typeface="Lucida Sans"/>
              </a:rPr>
              <a:t>verwandt</a:t>
            </a:r>
            <a:r>
              <a:rPr sz="1000" b="0" i="0" u="none" dirty="0">
                <a:latin typeface="Lucida Sans"/>
              </a:rPr>
              <a:t> </a:t>
            </a:r>
            <a:r>
              <a:rPr sz="1000" b="0" i="0" u="none" dirty="0" err="1">
                <a:latin typeface="Lucida Sans"/>
              </a:rPr>
              <a:t>sind</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Gleiches</a:t>
            </a:r>
            <a:r>
              <a:rPr sz="1000" b="0" i="0" u="none" dirty="0">
                <a:latin typeface="Lucida Sans"/>
              </a:rPr>
              <a:t> gilt für </a:t>
            </a:r>
            <a:r>
              <a:rPr sz="1000" b="0" i="0" u="none" dirty="0" err="1">
                <a:latin typeface="Lucida Sans"/>
              </a:rPr>
              <a:t>Personen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Peutz-Jeghers</a:t>
            </a:r>
            <a:r>
              <a:rPr sz="1000" b="0" i="0" u="none" dirty="0">
                <a:latin typeface="Lucida Sans"/>
              </a:rPr>
              <a:t> </a:t>
            </a:r>
            <a:r>
              <a:rPr sz="1000" b="0" i="0" u="none" dirty="0" err="1">
                <a:latin typeface="Lucida Sans"/>
              </a:rPr>
              <a:t>Syndrom</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Trägern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STK11- </a:t>
            </a:r>
            <a:r>
              <a:rPr sz="1000" b="0" i="0" u="none" dirty="0" err="1">
                <a:latin typeface="Lucida Sans"/>
              </a:rPr>
              <a:t>oder</a:t>
            </a:r>
            <a:r>
              <a:rPr sz="1000" b="0" i="0" u="none" dirty="0">
                <a:latin typeface="Lucida Sans"/>
              </a:rPr>
              <a:t> CDKN2A-Genvariante (</a:t>
            </a:r>
            <a:r>
              <a:rPr sz="1000" b="0" i="0" u="none" dirty="0" err="1">
                <a:latin typeface="Lucida Sans"/>
              </a:rPr>
              <a:t>Empfehlung</a:t>
            </a:r>
            <a:r>
              <a:rPr sz="1000" b="0" i="0" u="none" dirty="0">
                <a:latin typeface="Lucida Sans"/>
              </a:rPr>
              <a:t> 4.17). Als </a:t>
            </a:r>
            <a:r>
              <a:rPr sz="1000" b="0" i="0" u="none" dirty="0" err="1">
                <a:latin typeface="Lucida Sans"/>
              </a:rPr>
              <a:t>Screeningverfahren</a:t>
            </a:r>
            <a:r>
              <a:rPr sz="1000" b="0" i="0" u="none" dirty="0">
                <a:latin typeface="Lucida Sans"/>
              </a:rPr>
              <a:t> </a:t>
            </a:r>
            <a:r>
              <a:rPr sz="1000" b="0" i="0" u="none" dirty="0" err="1">
                <a:latin typeface="Lucida Sans"/>
              </a:rPr>
              <a:t>werden</a:t>
            </a:r>
            <a:r>
              <a:rPr sz="1000" b="0" i="0" u="none" dirty="0">
                <a:latin typeface="Lucida Sans"/>
              </a:rPr>
              <a:t> MRT/MRCP und/</a:t>
            </a:r>
            <a:r>
              <a:rPr sz="1000" b="0" i="0" u="none" dirty="0" err="1">
                <a:latin typeface="Lucida Sans"/>
              </a:rPr>
              <a:t>oder</a:t>
            </a:r>
            <a:r>
              <a:rPr sz="1000" b="0" i="0" u="none" dirty="0">
                <a:latin typeface="Lucida Sans"/>
              </a:rPr>
              <a:t> der </a:t>
            </a:r>
            <a:r>
              <a:rPr sz="1000" b="0" i="0" u="none" dirty="0" err="1">
                <a:latin typeface="Lucida Sans"/>
              </a:rPr>
              <a:t>endoskopische</a:t>
            </a:r>
            <a:r>
              <a:rPr sz="1000" b="0" i="0" u="none" dirty="0">
                <a:latin typeface="Lucida Sans"/>
              </a:rPr>
              <a:t> </a:t>
            </a:r>
            <a:r>
              <a:rPr sz="1000" b="0" i="0" u="none" dirty="0" err="1">
                <a:latin typeface="Lucida Sans"/>
              </a:rPr>
              <a:t>Ultraschall</a:t>
            </a:r>
            <a:r>
              <a:rPr sz="1000" b="0" i="0" u="none" dirty="0">
                <a:latin typeface="Lucida Sans"/>
              </a:rPr>
              <a:t> </a:t>
            </a:r>
            <a:r>
              <a:rPr sz="1000" b="0" i="0" u="none" dirty="0" err="1">
                <a:latin typeface="Lucida Sans"/>
              </a:rPr>
              <a:t>empfohlen</a:t>
            </a:r>
            <a:r>
              <a:rPr sz="1000" b="0" i="0" u="none" dirty="0">
                <a:latin typeface="Lucida Sans"/>
              </a:rPr>
              <a:t> (</a:t>
            </a:r>
            <a:r>
              <a:rPr sz="1000" b="0" i="0" u="none" dirty="0" err="1">
                <a:latin typeface="Lucida Sans"/>
              </a:rPr>
              <a:t>Empfehlung</a:t>
            </a:r>
            <a:r>
              <a:rPr sz="1000" b="0" i="0" u="none" dirty="0">
                <a:latin typeface="Lucida Sans"/>
              </a:rPr>
              <a:t> 4.19).</a:t>
            </a:r>
          </a:p>
          <a:p>
            <a:pPr>
              <a:spcAft>
                <a:spcPts val="600"/>
              </a:spcAft>
            </a:pPr>
            <a:r>
              <a:rPr sz="1000" b="0" i="0" u="none" dirty="0" err="1">
                <a:latin typeface="Lucida Sans"/>
              </a:rPr>
              <a:t>Beginnen</a:t>
            </a:r>
            <a:r>
              <a:rPr sz="1000" b="0" i="0" u="none" dirty="0">
                <a:latin typeface="Lucida Sans"/>
              </a:rPr>
              <a:t> </a:t>
            </a:r>
            <a:r>
              <a:rPr sz="1000" b="0" i="0" u="none" dirty="0" err="1">
                <a:latin typeface="Lucida Sans"/>
              </a:rPr>
              <a:t>sollte</a:t>
            </a:r>
            <a:r>
              <a:rPr sz="1000" b="0" i="0" u="none" dirty="0">
                <a:latin typeface="Lucida Sans"/>
              </a:rPr>
              <a:t> das Screening </a:t>
            </a:r>
            <a:r>
              <a:rPr sz="1000" b="0" i="0" u="none" dirty="0" err="1">
                <a:latin typeface="Lucida Sans"/>
              </a:rPr>
              <a:t>bei</a:t>
            </a:r>
            <a:r>
              <a:rPr sz="1000" b="0" i="0" u="none" dirty="0">
                <a:latin typeface="Lucida Sans"/>
              </a:rPr>
              <a:t> </a:t>
            </a:r>
            <a:r>
              <a:rPr sz="1000" b="0" i="0" u="none" dirty="0" err="1">
                <a:latin typeface="Lucida Sans"/>
              </a:rPr>
              <a:t>Hochrisiko-Individuen</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familiäres</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ohne</a:t>
            </a:r>
            <a:r>
              <a:rPr sz="1000" b="0" i="0" u="none" dirty="0">
                <a:latin typeface="Lucida Sans"/>
              </a:rPr>
              <a:t> </a:t>
            </a:r>
            <a:r>
              <a:rPr sz="1000" b="0" i="0" u="none" dirty="0" err="1">
                <a:latin typeface="Lucida Sans"/>
              </a:rPr>
              <a:t>bekannte</a:t>
            </a:r>
            <a:r>
              <a:rPr sz="1000" b="0" i="0" u="none" dirty="0">
                <a:latin typeface="Lucida Sans"/>
              </a:rPr>
              <a:t> </a:t>
            </a:r>
            <a:r>
              <a:rPr sz="1000" b="0" i="0" u="none" dirty="0" err="1">
                <a:latin typeface="Lucida Sans"/>
              </a:rPr>
              <a:t>Keimbahnmutation</a:t>
            </a:r>
            <a:r>
              <a:rPr sz="1000" b="0" i="0" u="none" dirty="0">
                <a:latin typeface="Lucida Sans"/>
              </a:rPr>
              <a:t> ab 50-55 </a:t>
            </a:r>
            <a:r>
              <a:rPr sz="1000" b="0" i="0" u="none" dirty="0" err="1">
                <a:latin typeface="Lucida Sans"/>
              </a:rPr>
              <a:t>Lebensjahren</a:t>
            </a:r>
            <a:r>
              <a:rPr sz="1000" b="0" i="0" u="none" dirty="0">
                <a:latin typeface="Lucida Sans"/>
              </a:rPr>
              <a:t> </a:t>
            </a:r>
            <a:r>
              <a:rPr sz="1000" b="0" i="0" u="none" dirty="0" err="1">
                <a:latin typeface="Lucida Sans"/>
              </a:rPr>
              <a:t>oder</a:t>
            </a:r>
            <a:r>
              <a:rPr sz="1000" b="0" i="0" u="none" dirty="0">
                <a:latin typeface="Lucida Sans"/>
              </a:rPr>
              <a:t> 10 Jahre </a:t>
            </a:r>
            <a:r>
              <a:rPr sz="1000" b="0" i="0" u="none" dirty="0" err="1">
                <a:latin typeface="Lucida Sans"/>
              </a:rPr>
              <a:t>vor</a:t>
            </a:r>
            <a:r>
              <a:rPr sz="1000" b="0" i="0" u="none" dirty="0">
                <a:latin typeface="Lucida Sans"/>
              </a:rPr>
              <a:t> dem </a:t>
            </a:r>
            <a:r>
              <a:rPr sz="1000" b="0" i="0" u="none" dirty="0" err="1">
                <a:latin typeface="Lucida Sans"/>
              </a:rPr>
              <a:t>jüngsten</a:t>
            </a:r>
            <a:r>
              <a:rPr sz="1000" b="0" i="0" u="none" dirty="0">
                <a:latin typeface="Lucida Sans"/>
              </a:rPr>
              <a:t> </a:t>
            </a:r>
            <a:r>
              <a:rPr sz="1000" b="0" i="0" u="none" dirty="0" err="1">
                <a:latin typeface="Lucida Sans"/>
              </a:rPr>
              <a:t>Erkrankungsalter</a:t>
            </a:r>
            <a:r>
              <a:rPr sz="1000" b="0" i="0" u="none" dirty="0">
                <a:latin typeface="Lucida Sans"/>
              </a:rPr>
              <a:t> in der </a:t>
            </a:r>
            <a:r>
              <a:rPr sz="1000" b="0" i="0" u="none" dirty="0" err="1">
                <a:latin typeface="Lucida Sans"/>
              </a:rPr>
              <a:t>Familie</a:t>
            </a:r>
            <a:r>
              <a:rPr sz="1000" b="0" i="0" u="none" dirty="0">
                <a:latin typeface="Lucida Sans"/>
              </a:rPr>
              <a:t>. Für </a:t>
            </a:r>
            <a:r>
              <a:rPr sz="1000" b="0" i="0" u="none" dirty="0" err="1">
                <a:latin typeface="Lucida Sans"/>
              </a:rPr>
              <a:t>Träger</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Variante</a:t>
            </a:r>
            <a:r>
              <a:rPr sz="1000" b="0" i="0" u="none" dirty="0">
                <a:latin typeface="Lucida Sans"/>
              </a:rPr>
              <a:t> in </a:t>
            </a:r>
            <a:r>
              <a:rPr sz="1000" b="0" i="0" u="none" dirty="0" err="1">
                <a:latin typeface="Lucida Sans"/>
              </a:rPr>
              <a:t>einem</a:t>
            </a:r>
            <a:r>
              <a:rPr sz="1000" b="0" i="0" u="none" dirty="0">
                <a:latin typeface="Lucida Sans"/>
              </a:rPr>
              <a:t> </a:t>
            </a:r>
            <a:r>
              <a:rPr sz="1000" b="0" i="0" u="none" dirty="0" err="1">
                <a:latin typeface="Lucida Sans"/>
              </a:rPr>
              <a:t>prädisponierenden</a:t>
            </a:r>
            <a:r>
              <a:rPr sz="1000" b="0" i="0" u="none" dirty="0">
                <a:latin typeface="Lucida Sans"/>
              </a:rPr>
              <a:t> Gen und </a:t>
            </a:r>
            <a:r>
              <a:rPr sz="1000" b="0" i="0" u="none" dirty="0" err="1">
                <a:latin typeface="Lucida Sans"/>
              </a:rPr>
              <a:t>mindestens</a:t>
            </a:r>
            <a:r>
              <a:rPr sz="1000" b="0" i="0" u="none" dirty="0">
                <a:latin typeface="Lucida Sans"/>
              </a:rPr>
              <a:t> </a:t>
            </a:r>
            <a:r>
              <a:rPr sz="1000" b="0" i="0" u="none" dirty="0" err="1">
                <a:latin typeface="Lucida Sans"/>
              </a:rPr>
              <a:t>einem</a:t>
            </a:r>
            <a:r>
              <a:rPr sz="1000" b="0" i="0" u="none" dirty="0">
                <a:latin typeface="Lucida Sans"/>
              </a:rPr>
              <a:t>, an </a:t>
            </a:r>
            <a:r>
              <a:rPr sz="1000" b="0" i="0" u="none" dirty="0" err="1">
                <a:latin typeface="Lucida Sans"/>
              </a:rPr>
              <a:t>einem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erkrankten</a:t>
            </a:r>
            <a:r>
              <a:rPr sz="1000" b="0" i="0" u="none" dirty="0">
                <a:latin typeface="Lucida Sans"/>
              </a:rPr>
              <a:t>, </a:t>
            </a:r>
            <a:r>
              <a:rPr sz="1000" b="0" i="0" u="none" dirty="0" err="1">
                <a:latin typeface="Lucida Sans"/>
              </a:rPr>
              <a:t>erstgradig</a:t>
            </a:r>
            <a:r>
              <a:rPr sz="1000" b="0" i="0" u="none" dirty="0">
                <a:latin typeface="Lucida Sans"/>
              </a:rPr>
              <a:t> </a:t>
            </a:r>
            <a:r>
              <a:rPr sz="1000" b="0" i="0" u="none" dirty="0" err="1">
                <a:latin typeface="Lucida Sans"/>
              </a:rPr>
              <a:t>Verwandten</a:t>
            </a:r>
            <a:r>
              <a:rPr sz="1000" b="0" i="0" u="none" dirty="0">
                <a:latin typeface="Lucida Sans"/>
              </a:rPr>
              <a:t> gilt </a:t>
            </a:r>
            <a:r>
              <a:rPr sz="1000" b="0" i="0" u="none" dirty="0" err="1">
                <a:latin typeface="Lucida Sans"/>
              </a:rPr>
              <a:t>ähnliches</a:t>
            </a:r>
            <a:r>
              <a:rPr sz="1000" b="0" i="0" u="none" dirty="0">
                <a:latin typeface="Lucida Sans"/>
              </a:rPr>
              <a:t>. Bei </a:t>
            </a:r>
            <a:r>
              <a:rPr sz="1000" b="0" i="0" u="none" dirty="0" err="1">
                <a:latin typeface="Lucida Sans"/>
              </a:rPr>
              <a:t>Individuen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CDKN2A-Keimbahnvariante </a:t>
            </a:r>
            <a:r>
              <a:rPr sz="1000" b="0" i="0" u="none" dirty="0" err="1">
                <a:latin typeface="Lucida Sans"/>
              </a:rPr>
              <a:t>oder</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Peutz-Jeghers</a:t>
            </a:r>
            <a:r>
              <a:rPr sz="1000" b="0" i="0" u="none" dirty="0">
                <a:latin typeface="Lucida Sans"/>
              </a:rPr>
              <a:t> </a:t>
            </a:r>
            <a:r>
              <a:rPr sz="1000" b="0" i="0" u="none" dirty="0" err="1">
                <a:latin typeface="Lucida Sans"/>
              </a:rPr>
              <a:t>Syndrom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mit</a:t>
            </a:r>
            <a:r>
              <a:rPr sz="1000" b="0" i="0" u="none" dirty="0">
                <a:latin typeface="Lucida Sans"/>
              </a:rPr>
              <a:t> 40 Jahren </a:t>
            </a:r>
            <a:r>
              <a:rPr sz="1000" b="0" i="0" u="none" dirty="0" err="1">
                <a:latin typeface="Lucida Sans"/>
              </a:rPr>
              <a:t>oder</a:t>
            </a:r>
            <a:r>
              <a:rPr sz="1000" b="0" i="0" u="none" dirty="0">
                <a:latin typeface="Lucida Sans"/>
              </a:rPr>
              <a:t> 10 Jahre </a:t>
            </a:r>
            <a:r>
              <a:rPr sz="1000" b="0" i="0" u="none" dirty="0" err="1">
                <a:latin typeface="Lucida Sans"/>
              </a:rPr>
              <a:t>vor</a:t>
            </a:r>
            <a:r>
              <a:rPr sz="1000" b="0" i="0" u="none" dirty="0">
                <a:latin typeface="Lucida Sans"/>
              </a:rPr>
              <a:t> dem </a:t>
            </a:r>
            <a:r>
              <a:rPr sz="1000" b="0" i="0" u="none" dirty="0" err="1">
                <a:latin typeface="Lucida Sans"/>
              </a:rPr>
              <a:t>jüngsten</a:t>
            </a:r>
            <a:r>
              <a:rPr sz="1000" b="0" i="0" u="none" dirty="0">
                <a:latin typeface="Lucida Sans"/>
              </a:rPr>
              <a:t> </a:t>
            </a:r>
            <a:r>
              <a:rPr sz="1000" b="0" i="0" u="none" dirty="0" err="1">
                <a:latin typeface="Lucida Sans"/>
              </a:rPr>
              <a:t>Erkrankungsalter</a:t>
            </a:r>
            <a:r>
              <a:rPr sz="1000" b="0" i="0" u="none" dirty="0">
                <a:latin typeface="Lucida Sans"/>
              </a:rPr>
              <a:t> in der </a:t>
            </a:r>
            <a:r>
              <a:rPr sz="1000" b="0" i="0" u="none" dirty="0" err="1">
                <a:latin typeface="Lucida Sans"/>
              </a:rPr>
              <a:t>Familie</a:t>
            </a:r>
            <a:r>
              <a:rPr sz="1000" b="0" i="0" u="none" dirty="0">
                <a:latin typeface="Lucida Sans"/>
              </a:rPr>
              <a:t> </a:t>
            </a:r>
            <a:r>
              <a:rPr sz="1000" b="0" i="0" u="none" dirty="0" err="1">
                <a:latin typeface="Lucida Sans"/>
              </a:rPr>
              <a:t>mit</a:t>
            </a:r>
            <a:r>
              <a:rPr sz="1000" b="0" i="0" u="none" dirty="0">
                <a:latin typeface="Lucida Sans"/>
              </a:rPr>
              <a:t> dem Screening </a:t>
            </a:r>
            <a:r>
              <a:rPr sz="1000" b="0" i="0" u="none" dirty="0" err="1">
                <a:latin typeface="Lucida Sans"/>
              </a:rPr>
              <a:t>begonnen</a:t>
            </a:r>
            <a:r>
              <a:rPr sz="1000" b="0" i="0" u="none" dirty="0">
                <a:latin typeface="Lucida Sans"/>
              </a:rPr>
              <a:t> </a:t>
            </a:r>
            <a:r>
              <a:rPr sz="1000" b="0" i="0" u="none" dirty="0" err="1">
                <a:latin typeface="Lucida Sans"/>
              </a:rPr>
              <a:t>werden</a:t>
            </a:r>
            <a:r>
              <a:rPr sz="1000" b="0" i="0" u="none" dirty="0">
                <a:latin typeface="Lucida Sans"/>
              </a:rPr>
              <a:t>. Bei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hereditärer</a:t>
            </a:r>
            <a:r>
              <a:rPr sz="1000" b="0" i="0" u="none" dirty="0">
                <a:latin typeface="Lucida Sans"/>
              </a:rPr>
              <a:t> </a:t>
            </a:r>
            <a:r>
              <a:rPr sz="1000" b="0" i="0" u="none" dirty="0" err="1">
                <a:latin typeface="Lucida Sans"/>
              </a:rPr>
              <a:t>Pankreatitis</a:t>
            </a:r>
            <a:r>
              <a:rPr sz="1000" b="0" i="0" u="none" dirty="0">
                <a:latin typeface="Lucida Sans"/>
              </a:rPr>
              <a:t> </a:t>
            </a:r>
            <a:r>
              <a:rPr sz="1000" b="0" i="0" u="none" dirty="0" err="1">
                <a:latin typeface="Lucida Sans"/>
              </a:rPr>
              <a:t>sollte</a:t>
            </a:r>
            <a:r>
              <a:rPr sz="1000" b="0" i="0" u="none" dirty="0">
                <a:latin typeface="Lucida Sans"/>
              </a:rPr>
              <a:t> 20 Jahre </a:t>
            </a:r>
            <a:r>
              <a:rPr sz="1000" b="0" i="0" u="none" dirty="0" err="1">
                <a:latin typeface="Lucida Sans"/>
              </a:rPr>
              <a:t>nach</a:t>
            </a:r>
            <a:r>
              <a:rPr sz="1000" b="0" i="0" u="none" dirty="0">
                <a:latin typeface="Lucida Sans"/>
              </a:rPr>
              <a:t> </a:t>
            </a:r>
            <a:r>
              <a:rPr sz="1000" b="0" i="0" u="none" dirty="0" err="1">
                <a:latin typeface="Lucida Sans"/>
              </a:rPr>
              <a:t>Krankheitsbeginn</a:t>
            </a:r>
            <a:r>
              <a:rPr sz="1000" b="0" i="0" u="none" dirty="0">
                <a:latin typeface="Lucida Sans"/>
              </a:rPr>
              <a:t>, </a:t>
            </a:r>
            <a:r>
              <a:rPr sz="1000" b="0" i="0" u="none" dirty="0" err="1">
                <a:latin typeface="Lucida Sans"/>
              </a:rPr>
              <a:t>spätestens</a:t>
            </a:r>
            <a:r>
              <a:rPr sz="1000" b="0" i="0" u="none" dirty="0">
                <a:latin typeface="Lucida Sans"/>
              </a:rPr>
              <a:t> </a:t>
            </a:r>
            <a:r>
              <a:rPr sz="1000" b="0" i="0" u="none" dirty="0" err="1">
                <a:latin typeface="Lucida Sans"/>
              </a:rPr>
              <a:t>aber</a:t>
            </a:r>
            <a:r>
              <a:rPr sz="1000" b="0" i="0" u="none" dirty="0">
                <a:latin typeface="Lucida Sans"/>
              </a:rPr>
              <a:t> in </a:t>
            </a:r>
            <a:r>
              <a:rPr sz="1000" b="0" i="0" u="none" dirty="0" err="1">
                <a:latin typeface="Lucida Sans"/>
              </a:rPr>
              <a:t>einem</a:t>
            </a:r>
            <a:r>
              <a:rPr sz="1000" b="0" i="0" u="none" dirty="0">
                <a:latin typeface="Lucida Sans"/>
              </a:rPr>
              <a:t> Alter von 40 Jahren </a:t>
            </a:r>
            <a:r>
              <a:rPr sz="1000" b="0" i="0" u="none" dirty="0" err="1">
                <a:latin typeface="Lucida Sans"/>
              </a:rPr>
              <a:t>mit</a:t>
            </a:r>
            <a:r>
              <a:rPr sz="1000" b="0" i="0" u="none" dirty="0">
                <a:latin typeface="Lucida Sans"/>
              </a:rPr>
              <a:t> dem Screening </a:t>
            </a:r>
            <a:r>
              <a:rPr sz="1000" b="0" i="0" u="none" dirty="0" err="1">
                <a:latin typeface="Lucida Sans"/>
              </a:rPr>
              <a:t>begonnen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Empfehlung</a:t>
            </a:r>
            <a:r>
              <a:rPr sz="1000" b="0" i="0" u="none" dirty="0">
                <a:latin typeface="Lucida Sans"/>
              </a:rPr>
              <a:t> 4.20).</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3765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Bislang nicht an einem Pankreaskarzinom erkrankten Individuen mit einem – gemäß Statement 4.7 „familiäres Pankreaskarzinom“ familiär erhöhtem Risiko – sollen genetische Untersuchungen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ASCO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[Stoffel, E.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032-010OL-3.0-4.8-2024M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245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Genetische Untersuchungen sollen folgenden Individuen ohne manifeste oder symptomatische Krebserkrankung angeboten werden:</a:t>
                      </a:r>
                    </a:p>
                    <a:p>
                      <a:pPr marL="171450" indent="-171450">
                        <a:buChar char="•"/>
                      </a:pPr>
                      <a:r>
                        <a:rPr sz="1000" b="0" i="0" u="none">
                          <a:latin typeface="Lucida Sans"/>
                        </a:rPr>
                        <a:t>Mitglieder von Familien mit einer bekannten, wahrscheinlich pathogenen/pathogenen Genvariante, die für das Pankreaskarzinom disponiert (Tabelle "Mit einem erhöhtem Pankreaskarzinomrisiko assoziierte Gene und Syndrome").</a:t>
                      </a:r>
                    </a:p>
                    <a:p>
                      <a:pPr marL="171450" indent="-171450">
                        <a:buChar char="•"/>
                        <a:defRPr sz="1000">
                          <a:solidFill>
                            <a:srgbClr val="000000"/>
                          </a:solidFill>
                          <a:latin typeface="Lucida Sans"/>
                        </a:defRPr>
                      </a:pPr>
                      <a:r>
                        <a:rPr sz="1000" b="0" i="0" u="none">
                          <a:latin typeface="Lucida Sans"/>
                        </a:rPr>
                        <a:t>Bislang nicht an einem Pankreaskarzinom erkrankten Individuen aus Familien, die die Kriterien für eine genetische Testung auf bekannte, mit einem Pankreaskarzinom assoziierte, genetische Tumorrisikosyndrome erfüllen (Tabelle "Mit einem erhöhtem Pankreaskarzinomrisiko assoziierte Gene und Syndrome").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ASCO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[Stoffel, E.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032-010OL-3.0-4.9-2024M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Reihe von Genen wurden mit einem erhöhten Risiko für das Pankreaskarzinom assoziiert (Tabelle "Mit einem erhöhtem Pankreaskarzinomrisiko assoziierte Gene und Syndrome"). Bis auf Fälle, in denen eine genetische Diagnose zuvor bei einem Familienmitglied gestellt wurde, sollten bei den in Empfehlungen 4.9 aufgeführten Individuen genetische Keimbahnuntersuchungen mit einem Multigen-Panel durchgeführt werden, das die Gene enthält, die in Tabelle "Mit einem erhöhtem Pankreaskarzinomrisiko assoziierte Gene und Syndrome" aufgeführt sind.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[Stoffel, E.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032-010OL-3.0-4.10-2021M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Mit einem erhöhtem Pankreaskarzinomrisiko assoziierte Gene und Syndrome [Basiert auf der Übersetzung der Tabelle 1 aus: ASCO-PCO]</a:t>
            </a:r>
          </a:p>
        </p:txBody>
      </p:sp>
      <p:graphicFrame>
        <p:nvGraphicFramePr>
          <p:cNvPr id="3" name="Table 2"/>
          <p:cNvGraphicFramePr>
            <a:graphicFrameLocks noGrp="1"/>
          </p:cNvGraphicFramePr>
          <p:nvPr/>
        </p:nvGraphicFramePr>
        <p:xfrm>
          <a:off x="360000" y="1890000"/>
          <a:ext cx="11472000" cy="32004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t>Gen</a:t>
                      </a:r>
                    </a:p>
                  </a:txBody>
                  <a:tcPr anchor="ctr">
                    <a:solidFill>
                      <a:srgbClr val="F7BF66"/>
                    </a:solidFill>
                  </a:tcPr>
                </a:tc>
                <a:tc>
                  <a:txBody>
                    <a:bodyPr/>
                    <a:lstStyle/>
                    <a:p>
                      <a:pPr>
                        <a:defRPr sz="900" b="0">
                          <a:solidFill>
                            <a:srgbClr val="000000"/>
                          </a:solidFill>
                          <a:latin typeface="Lucida Sans"/>
                        </a:defRPr>
                      </a:pPr>
                      <a:r>
                        <a:t>Syndrom</a:t>
                      </a:r>
                    </a:p>
                  </a:txBody>
                  <a:tcPr anchor="ctr">
                    <a:solidFill>
                      <a:srgbClr val="F7BF66"/>
                    </a:solidFill>
                  </a:tcPr>
                </a:tc>
                <a:tc>
                  <a:txBody>
                    <a:bodyPr/>
                    <a:lstStyle/>
                    <a:p>
                      <a:pPr>
                        <a:defRPr sz="900" b="0">
                          <a:solidFill>
                            <a:srgbClr val="000000"/>
                          </a:solidFill>
                          <a:latin typeface="Lucida Sans"/>
                        </a:defRPr>
                      </a:pPr>
                      <a:r>
                        <a:t>PDAC-Lebenszeitrisiko</a:t>
                      </a:r>
                    </a:p>
                  </a:txBody>
                  <a:tcPr anchor="ctr">
                    <a:solidFill>
                      <a:srgbClr val="F7BF66"/>
                    </a:solidFill>
                  </a:tcPr>
                </a:tc>
                <a:tc>
                  <a:txBody>
                    <a:bodyPr/>
                    <a:lstStyle/>
                    <a:p>
                      <a:pPr>
                        <a:defRPr sz="900" b="0">
                          <a:solidFill>
                            <a:srgbClr val="000000"/>
                          </a:solidFill>
                          <a:latin typeface="Lucida Sans"/>
                        </a:defRPr>
                      </a:pPr>
                      <a:r>
                        <a:t>Andere assoziierte Krebserkrankungen*</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t>APC</a:t>
                      </a:r>
                    </a:p>
                  </a:txBody>
                  <a:tcPr anchor="ctr">
                    <a:solidFill>
                      <a:srgbClr val="FCEACC"/>
                    </a:solidFill>
                  </a:tcPr>
                </a:tc>
                <a:tc>
                  <a:txBody>
                    <a:bodyPr/>
                    <a:lstStyle/>
                    <a:p>
                      <a:pPr>
                        <a:defRPr sz="900" b="0">
                          <a:solidFill>
                            <a:srgbClr val="000000"/>
                          </a:solidFill>
                          <a:latin typeface="Lucida Sans"/>
                        </a:defRPr>
                      </a:pPr>
                      <a:r>
                        <a:t>Familiäres Adenomatöses Polyposis-Syndrom (FAP)</a:t>
                      </a:r>
                    </a:p>
                  </a:txBody>
                  <a:tcPr anchor="ctr">
                    <a:solidFill>
                      <a:srgbClr val="FCEACC"/>
                    </a:solidFill>
                  </a:tcPr>
                </a:tc>
                <a:tc>
                  <a:txBody>
                    <a:bodyPr/>
                    <a:lstStyle/>
                    <a:p>
                      <a:pPr>
                        <a:defRPr sz="900" b="0">
                          <a:solidFill>
                            <a:srgbClr val="000000"/>
                          </a:solidFill>
                          <a:latin typeface="Lucida Sans"/>
                        </a:defRPr>
                      </a:pPr>
                      <a:r>
                        <a:t>1-5 %</a:t>
                      </a:r>
                    </a:p>
                  </a:txBody>
                  <a:tcPr anchor="ctr">
                    <a:solidFill>
                      <a:srgbClr val="FCEACC"/>
                    </a:solidFill>
                  </a:tcPr>
                </a:tc>
                <a:tc>
                  <a:txBody>
                    <a:bodyPr/>
                    <a:lstStyle/>
                    <a:p>
                      <a:pPr>
                        <a:defRPr sz="900" b="0">
                          <a:solidFill>
                            <a:srgbClr val="000000"/>
                          </a:solidFill>
                          <a:latin typeface="Lucida Sans"/>
                        </a:defRPr>
                      </a:pPr>
                      <a:r>
                        <a:t>Kolorektal, oberer GI-Trakt, Schilddrüse, Gehirn</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ATM</a:t>
                      </a:r>
                    </a:p>
                  </a:txBody>
                  <a:tcPr anchor="ctr">
                    <a:solidFill>
                      <a:srgbClr val="FCEACC"/>
                    </a:solidFill>
                  </a:tcPr>
                </a:tc>
                <a:tc>
                  <a:txBody>
                    <a:bodyPr/>
                    <a:lstStyle/>
                    <a:p>
                      <a:pPr>
                        <a:defRPr sz="900" b="0">
                          <a:solidFill>
                            <a:srgbClr val="000000"/>
                          </a:solidFill>
                          <a:latin typeface="Lucida Sans"/>
                        </a:defRPr>
                      </a:pPr>
                      <a:r>
                        <a:t>Ataxia- Teleangiectasia Mutated</a:t>
                      </a:r>
                    </a:p>
                  </a:txBody>
                  <a:tcPr anchor="ctr">
                    <a:solidFill>
                      <a:srgbClr val="FCEACC"/>
                    </a:solidFill>
                  </a:tcPr>
                </a:tc>
                <a:tc>
                  <a:txBody>
                    <a:bodyPr/>
                    <a:lstStyle/>
                    <a:p>
                      <a:pPr>
                        <a:defRPr sz="900" b="0">
                          <a:solidFill>
                            <a:srgbClr val="000000"/>
                          </a:solidFill>
                          <a:latin typeface="Lucida Sans"/>
                        </a:defRPr>
                      </a:pPr>
                      <a:r>
                        <a:t>1-5 %</a:t>
                      </a:r>
                    </a:p>
                  </a:txBody>
                  <a:tcPr anchor="ctr">
                    <a:solidFill>
                      <a:srgbClr val="FCEACC"/>
                    </a:solidFill>
                  </a:tcPr>
                </a:tc>
                <a:tc>
                  <a:txBody>
                    <a:bodyPr/>
                    <a:lstStyle/>
                    <a:p>
                      <a:pPr>
                        <a:defRPr sz="900" b="0">
                          <a:solidFill>
                            <a:srgbClr val="000000"/>
                          </a:solidFill>
                          <a:latin typeface="Lucida Sans"/>
                        </a:defRPr>
                      </a:pPr>
                      <a:r>
                        <a:t>Brust, Prostata, Magen</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t>BRCA2</a:t>
                      </a:r>
                    </a:p>
                  </a:txBody>
                  <a:tcPr anchor="ctr">
                    <a:solidFill>
                      <a:srgbClr val="FCEACC"/>
                    </a:solidFill>
                  </a:tcPr>
                </a:tc>
                <a:tc>
                  <a:txBody>
                    <a:bodyPr/>
                    <a:lstStyle/>
                    <a:p>
                      <a:pPr>
                        <a:defRPr sz="900" b="0">
                          <a:solidFill>
                            <a:srgbClr val="000000"/>
                          </a:solidFill>
                          <a:latin typeface="Lucida Sans"/>
                        </a:defRPr>
                      </a:pPr>
                      <a:r>
                        <a:t>Familiärer Brust- und Eierstockkrebs</a:t>
                      </a:r>
                    </a:p>
                  </a:txBody>
                  <a:tcPr anchor="ctr">
                    <a:solidFill>
                      <a:srgbClr val="FCEACC"/>
                    </a:solidFill>
                  </a:tcPr>
                </a:tc>
                <a:tc>
                  <a:txBody>
                    <a:bodyPr/>
                    <a:lstStyle/>
                    <a:p>
                      <a:pPr>
                        <a:defRPr sz="900" b="0">
                          <a:solidFill>
                            <a:srgbClr val="000000"/>
                          </a:solidFill>
                          <a:latin typeface="Lucida Sans"/>
                        </a:defRPr>
                      </a:pPr>
                      <a:r>
                        <a:t>5-10 %</a:t>
                      </a:r>
                    </a:p>
                  </a:txBody>
                  <a:tcPr anchor="ctr">
                    <a:solidFill>
                      <a:srgbClr val="FCEACC"/>
                    </a:solidFill>
                  </a:tcPr>
                </a:tc>
                <a:tc>
                  <a:txBody>
                    <a:bodyPr/>
                    <a:lstStyle/>
                    <a:p>
                      <a:pPr>
                        <a:defRPr sz="900" b="0">
                          <a:solidFill>
                            <a:srgbClr val="000000"/>
                          </a:solidFill>
                          <a:latin typeface="Lucida Sans"/>
                        </a:defRPr>
                      </a:pPr>
                      <a:r>
                        <a:t>Brust, Ovar, Prostata, Melanom</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BRCA1</a:t>
                      </a:r>
                    </a:p>
                  </a:txBody>
                  <a:tcPr anchor="ctr">
                    <a:solidFill>
                      <a:srgbClr val="FCEACC"/>
                    </a:solidFill>
                  </a:tcPr>
                </a:tc>
                <a:tc>
                  <a:txBody>
                    <a:bodyPr/>
                    <a:lstStyle/>
                    <a:p>
                      <a:pPr>
                        <a:defRPr sz="900" b="0">
                          <a:solidFill>
                            <a:srgbClr val="000000"/>
                          </a:solidFill>
                          <a:latin typeface="Lucida Sans"/>
                        </a:defRPr>
                      </a:pPr>
                      <a:r>
                        <a:t>Hereditäres Brust- und Ovarialkarzinom-Syndrom</a:t>
                      </a:r>
                    </a:p>
                  </a:txBody>
                  <a:tcPr anchor="ctr">
                    <a:solidFill>
                      <a:srgbClr val="FCEACC"/>
                    </a:solidFill>
                  </a:tcPr>
                </a:tc>
                <a:tc>
                  <a:txBody>
                    <a:bodyPr/>
                    <a:lstStyle/>
                    <a:p>
                      <a:pPr>
                        <a:defRPr sz="900" b="0">
                          <a:solidFill>
                            <a:srgbClr val="000000"/>
                          </a:solidFill>
                          <a:latin typeface="Lucida Sans"/>
                        </a:defRPr>
                      </a:pPr>
                      <a:r>
                        <a:t>2 %</a:t>
                      </a:r>
                    </a:p>
                  </a:txBody>
                  <a:tcPr anchor="ctr">
                    <a:solidFill>
                      <a:srgbClr val="FCEACC"/>
                    </a:solidFill>
                  </a:tcPr>
                </a:tc>
                <a:tc>
                  <a:txBody>
                    <a:bodyPr/>
                    <a:lstStyle/>
                    <a:p>
                      <a:pPr>
                        <a:defRPr sz="900" b="0">
                          <a:solidFill>
                            <a:srgbClr val="000000"/>
                          </a:solidFill>
                          <a:latin typeface="Lucida Sans"/>
                        </a:defRPr>
                      </a:pPr>
                      <a:r>
                        <a:t>Brust, Ovar, Prostata, Melanom</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t>CDKN2A</a:t>
                      </a:r>
                    </a:p>
                  </a:txBody>
                  <a:tcPr anchor="ctr">
                    <a:solidFill>
                      <a:srgbClr val="FCEACC"/>
                    </a:solidFill>
                  </a:tcPr>
                </a:tc>
                <a:tc>
                  <a:txBody>
                    <a:bodyPr/>
                    <a:lstStyle/>
                    <a:p>
                      <a:pPr>
                        <a:defRPr sz="900" b="0">
                          <a:solidFill>
                            <a:srgbClr val="000000"/>
                          </a:solidFill>
                          <a:latin typeface="Lucida Sans"/>
                        </a:defRPr>
                      </a:pPr>
                      <a:r>
                        <a:t>Familiäres atypisches multiples Muttermal- und Melanom Syndrom (FAMMM)</a:t>
                      </a:r>
                    </a:p>
                  </a:txBody>
                  <a:tcPr anchor="ctr">
                    <a:solidFill>
                      <a:srgbClr val="FCEACC"/>
                    </a:solidFill>
                  </a:tcPr>
                </a:tc>
                <a:tc>
                  <a:txBody>
                    <a:bodyPr/>
                    <a:lstStyle/>
                    <a:p>
                      <a:pPr>
                        <a:defRPr sz="900" b="0">
                          <a:solidFill>
                            <a:srgbClr val="000000"/>
                          </a:solidFill>
                          <a:latin typeface="Lucida Sans"/>
                        </a:defRPr>
                      </a:pPr>
                      <a:r>
                        <a:t>10-30 %</a:t>
                      </a:r>
                    </a:p>
                  </a:txBody>
                  <a:tcPr anchor="ctr">
                    <a:solidFill>
                      <a:srgbClr val="FCEACC"/>
                    </a:solidFill>
                  </a:tcPr>
                </a:tc>
                <a:tc>
                  <a:txBody>
                    <a:bodyPr/>
                    <a:lstStyle/>
                    <a:p>
                      <a:pPr>
                        <a:defRPr sz="900" b="0">
                          <a:solidFill>
                            <a:srgbClr val="000000"/>
                          </a:solidFill>
                          <a:latin typeface="Lucida Sans"/>
                        </a:defRPr>
                      </a:pPr>
                      <a:r>
                        <a:t>Melanom</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MLH1, MSH2, MSH6, PMS2, EPCAM</a:t>
                      </a:r>
                    </a:p>
                  </a:txBody>
                  <a:tcPr anchor="ctr">
                    <a:solidFill>
                      <a:srgbClr val="FCEACC"/>
                    </a:solidFill>
                  </a:tcPr>
                </a:tc>
                <a:tc>
                  <a:txBody>
                    <a:bodyPr/>
                    <a:lstStyle/>
                    <a:p>
                      <a:pPr>
                        <a:defRPr sz="900" b="0">
                          <a:solidFill>
                            <a:srgbClr val="000000"/>
                          </a:solidFill>
                          <a:latin typeface="Lucida Sans"/>
                        </a:defRPr>
                      </a:pPr>
                      <a:r>
                        <a:t>Lynch-Syndrom / HNPCC</a:t>
                      </a:r>
                    </a:p>
                  </a:txBody>
                  <a:tcPr anchor="ctr">
                    <a:solidFill>
                      <a:srgbClr val="FCEACC"/>
                    </a:solidFill>
                  </a:tcPr>
                </a:tc>
                <a:tc>
                  <a:txBody>
                    <a:bodyPr/>
                    <a:lstStyle/>
                    <a:p>
                      <a:pPr>
                        <a:defRPr sz="900" b="0">
                          <a:solidFill>
                            <a:srgbClr val="000000"/>
                          </a:solidFill>
                          <a:latin typeface="Lucida Sans"/>
                        </a:defRPr>
                      </a:pPr>
                      <a:r>
                        <a:t>5-10 %</a:t>
                      </a:r>
                    </a:p>
                  </a:txBody>
                  <a:tcPr anchor="ctr">
                    <a:solidFill>
                      <a:srgbClr val="FCEACC"/>
                    </a:solidFill>
                  </a:tcPr>
                </a:tc>
                <a:tc>
                  <a:txBody>
                    <a:bodyPr/>
                    <a:lstStyle/>
                    <a:p>
                      <a:pPr>
                        <a:defRPr sz="900" b="0">
                          <a:solidFill>
                            <a:srgbClr val="000000"/>
                          </a:solidFill>
                          <a:latin typeface="Lucida Sans"/>
                        </a:defRPr>
                      </a:pPr>
                      <a:r>
                        <a:t>Kolorektal, Uterus, oberer GI-Trakt, Ovar, Harnwege, Gehirn, Talgdrüsen</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r>
                        <a:t>PALB2</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5-10 %</a:t>
                      </a:r>
                    </a:p>
                  </a:txBody>
                  <a:tcPr anchor="ctr">
                    <a:solidFill>
                      <a:srgbClr val="FCEACC"/>
                    </a:solidFill>
                  </a:tcPr>
                </a:tc>
                <a:tc>
                  <a:txBody>
                    <a:bodyPr/>
                    <a:lstStyle/>
                    <a:p>
                      <a:pPr>
                        <a:defRPr sz="900" b="0">
                          <a:solidFill>
                            <a:srgbClr val="000000"/>
                          </a:solidFill>
                          <a:latin typeface="Lucida Sans"/>
                        </a:defRPr>
                      </a:pPr>
                      <a:r>
                        <a:t>Brust, Prostata</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r>
                        <a:t>STK11</a:t>
                      </a:r>
                    </a:p>
                  </a:txBody>
                  <a:tcPr anchor="ctr">
                    <a:solidFill>
                      <a:srgbClr val="FCEACC"/>
                    </a:solidFill>
                  </a:tcPr>
                </a:tc>
                <a:tc>
                  <a:txBody>
                    <a:bodyPr/>
                    <a:lstStyle/>
                    <a:p>
                      <a:pPr>
                        <a:defRPr sz="900" b="0">
                          <a:solidFill>
                            <a:srgbClr val="000000"/>
                          </a:solidFill>
                          <a:latin typeface="Lucida Sans"/>
                        </a:defRPr>
                      </a:pPr>
                      <a:r>
                        <a:t>Peutz-Jeghers-Syndrom (PJS)</a:t>
                      </a:r>
                    </a:p>
                  </a:txBody>
                  <a:tcPr anchor="ctr">
                    <a:solidFill>
                      <a:srgbClr val="FCEACC"/>
                    </a:solidFill>
                  </a:tcPr>
                </a:tc>
                <a:tc>
                  <a:txBody>
                    <a:bodyPr/>
                    <a:lstStyle/>
                    <a:p>
                      <a:pPr>
                        <a:defRPr sz="900" b="0">
                          <a:solidFill>
                            <a:srgbClr val="000000"/>
                          </a:solidFill>
                          <a:latin typeface="Lucida Sans"/>
                        </a:defRPr>
                      </a:pPr>
                      <a:r>
                        <a:t>10-30 %</a:t>
                      </a:r>
                    </a:p>
                  </a:txBody>
                  <a:tcPr anchor="ctr">
                    <a:solidFill>
                      <a:srgbClr val="FCEACC"/>
                    </a:solidFill>
                  </a:tcPr>
                </a:tc>
                <a:tc>
                  <a:txBody>
                    <a:bodyPr/>
                    <a:lstStyle/>
                    <a:p>
                      <a:pPr>
                        <a:defRPr sz="900" b="0">
                          <a:solidFill>
                            <a:srgbClr val="000000"/>
                          </a:solidFill>
                          <a:latin typeface="Lucida Sans"/>
                        </a:defRPr>
                      </a:pPr>
                      <a:r>
                        <a:t>Brust, Kolorektal, oberer GI-Trakt, Lunge, Gebärmutter, Ovar, Hoden</a:t>
                      </a:r>
                    </a:p>
                  </a:txBody>
                  <a:tcPr anchor="ct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r>
                        <a:t>TP53</a:t>
                      </a:r>
                    </a:p>
                  </a:txBody>
                  <a:tcPr anchor="ctr">
                    <a:solidFill>
                      <a:srgbClr val="FCEACC"/>
                    </a:solidFill>
                  </a:tcPr>
                </a:tc>
                <a:tc>
                  <a:txBody>
                    <a:bodyPr/>
                    <a:lstStyle/>
                    <a:p>
                      <a:pPr>
                        <a:defRPr sz="900" b="0">
                          <a:solidFill>
                            <a:srgbClr val="000000"/>
                          </a:solidFill>
                          <a:latin typeface="Lucida Sans"/>
                        </a:defRPr>
                      </a:pPr>
                      <a:r>
                        <a:t>Li -Fraumeni-Syndrom (LFS)</a:t>
                      </a:r>
                    </a:p>
                  </a:txBody>
                  <a:tcPr anchor="ctr">
                    <a:solidFill>
                      <a:srgbClr val="FCEACC"/>
                    </a:solidFill>
                  </a:tcPr>
                </a:tc>
                <a:tc>
                  <a:txBody>
                    <a:bodyPr/>
                    <a:lstStyle/>
                    <a:p>
                      <a:pPr>
                        <a:defRPr sz="900" b="0">
                          <a:solidFill>
                            <a:srgbClr val="000000"/>
                          </a:solidFill>
                          <a:latin typeface="Lucida Sans"/>
                        </a:defRPr>
                      </a:pPr>
                      <a:r>
                        <a:t>Nicht definiert</a:t>
                      </a:r>
                    </a:p>
                  </a:txBody>
                  <a:tcPr anchor="ctr">
                    <a:solidFill>
                      <a:srgbClr val="FCEACC"/>
                    </a:solidFill>
                  </a:tcPr>
                </a:tc>
                <a:tc>
                  <a:txBody>
                    <a:bodyPr/>
                    <a:lstStyle/>
                    <a:p>
                      <a:pPr>
                        <a:defRPr sz="900" b="0">
                          <a:solidFill>
                            <a:srgbClr val="000000"/>
                          </a:solidFill>
                          <a:latin typeface="Lucida Sans"/>
                        </a:defRPr>
                      </a:pPr>
                      <a:r>
                        <a:t>Brust, Gehirn, Sarkome, Nebennierenkarzinome</a:t>
                      </a:r>
                    </a:p>
                  </a:txBody>
                  <a:tcPr anchor="ctr">
                    <a:solidFill>
                      <a:srgbClr val="FCEACC"/>
                    </a:solidFill>
                  </a:tcPr>
                </a:tc>
                <a:extLst>
                  <a:ext uri="{0D108BD9-81ED-4DB2-BD59-A6C34878D82A}">
                    <a16:rowId xmlns:a16="http://schemas.microsoft.com/office/drawing/2014/main" val="10009"/>
                  </a:ext>
                </a:extLst>
              </a:tr>
              <a:tr h="0">
                <a:tc gridSpan="4">
                  <a:txBody>
                    <a:bodyPr/>
                    <a:lstStyle/>
                    <a:p>
                      <a:pPr>
                        <a:defRPr sz="900" b="0">
                          <a:solidFill>
                            <a:srgbClr val="000000"/>
                          </a:solidFill>
                          <a:latin typeface="Lucida Sans"/>
                        </a:defRPr>
                      </a:pPr>
                      <a:r>
                        <a:t>*=am häufigsten assoziierte Karzinome</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4.3: Prophylaxe und Prävention bei Risikopatienten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Empfehlung zur Primärprävention von Angehörigen eines Patienten mit Pankreaskarzinom, abweichend zu den Empfehlungen zur Primärprävention der Normalbevölkerung, kann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4.3: Prophylaxe und Prävention bei Risikopatienten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medikamentöse Prophylaxe zur Verminderung des Pankreaskarzinomrisikos ist derzeit nicht bekannt.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[Bjelakovic, G. 2004]</a:t>
                      </a:r>
                      <a:r>
                        <a:rPr sz="1000"/>
                        <a:t>, </a:t>
                      </a:r>
                      <a:r>
                        <a:rPr sz="1000">
                          <a:solidFill>
                            <a:srgbClr val="F7BF66"/>
                          </a:solidFill>
                          <a:hlinkClick r:id="rId3"/>
                        </a:rPr>
                        <a:t>[Coogan, P. F. 2000]</a:t>
                      </a:r>
                      <a:r>
                        <a:rPr sz="1000"/>
                        <a:t>, </a:t>
                      </a:r>
                      <a:r>
                        <a:rPr sz="1000">
                          <a:solidFill>
                            <a:srgbClr val="F7BF66"/>
                          </a:solidFill>
                          <a:hlinkClick r:id="rId4"/>
                        </a:rPr>
                        <a:t>[Harris, R. E. 2005]</a:t>
                      </a:r>
                      <a:r>
                        <a:rPr sz="1000"/>
                        <a:t>, </a:t>
                      </a:r>
                      <a:r>
                        <a:rPr sz="1000">
                          <a:solidFill>
                            <a:srgbClr val="F7BF66"/>
                          </a:solidFill>
                          <a:hlinkClick r:id="rId5"/>
                        </a:rPr>
                        <a:t>[Jacobs, E. J.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Screeninguntersuchungen sollen bei asymptomatischen Individuen ohne erhöhtes Risiko für ein Pankreaskarzinom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Screeninguntersuchungen sollen bei asymptomatischen Individuen, für die ein erhöhtes Risiko für ein sporadisches Pankreaskarzinom bekannt ist oder vermutet wird, nicht durchgeführt werden, da diese Faktoren das Risiko nur gering erhöhen.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Surveillanceuntersuchungen können Individuen angeboten werden, die Kriterien für ein familiäres Pankreaskarzinom erfüllen (siehe Statement zum familiären Pankreaskarzinom)</a:t>
                      </a:r>
                      <a:r>
                        <a:rPr sz="1000" b="0" i="1" u="none">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Surveillance-Untersuchungen sollen Individuen angeboten werden, die Träger einer wahrscheinlich pathogenen/ pathogenen Keimbahnvariante in einem der prädisponierenden Genen APC, ATM, BARD1, BRCA1, BRCA2, CHEK2, CDKN2A, MLH1, MSH2, MSH6, PMS2, EPCAM, PALB2, TP53, WT1 sind und mit mindestens einem am Pankreaskarzinom erkrankten Angehörigen erstgradig verwandt sind.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33600" y="654440"/>
            <a:ext cx="11582400" cy="632048"/>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33600" y="1286488"/>
            <a:ext cx="11582400" cy="4608512"/>
          </a:xfrm>
          <a:prstGeom prst="rect">
            <a:avLst/>
          </a:prstGeom>
          <a:noFill/>
        </p:spPr>
        <p:txBody>
          <a:bodyPr wrap="square" rtlCol="0">
            <a:noAutofit/>
          </a:bodyPr>
          <a:lstStyle/>
          <a:p>
            <a:pPr>
              <a:spcAft>
                <a:spcPts val="600"/>
              </a:spcAft>
            </a:pPr>
            <a:r>
              <a:rPr lang="de-DE" sz="1000" b="1" i="0" u="none" dirty="0">
                <a:latin typeface="Lucida Sans"/>
                <a:hlinkClick r:id="rId2" action="ppaction://hlinksldjump"/>
              </a:rPr>
              <a:t>Kapitel 6: Chirurgische Therapie</a:t>
            </a:r>
            <a:endParaRPr lang="de-DE" sz="1000" b="1" i="0" u="none" dirty="0">
              <a:latin typeface="Lucida Sans"/>
            </a:endParaRPr>
          </a:p>
          <a:p>
            <a:pPr>
              <a:spcAft>
                <a:spcPts val="600"/>
              </a:spcAft>
            </a:pPr>
            <a:r>
              <a:rPr lang="de-DE" sz="1000" b="1" i="0" u="none" dirty="0">
                <a:latin typeface="Lucida Sans"/>
                <a:hlinkClick r:id="rId3" action="ppaction://hlinksldjump"/>
              </a:rPr>
              <a:t>Kapitel 6.2 Präoperative Vorbereitung und chirurgische Diagnostik</a:t>
            </a:r>
            <a:endParaRPr lang="de-DE" sz="1000" b="1" i="0" u="none" dirty="0">
              <a:latin typeface="Lucida Sans"/>
            </a:endParaRPr>
          </a:p>
          <a:p>
            <a:pPr>
              <a:spcAft>
                <a:spcPts val="600"/>
              </a:spcAft>
            </a:pPr>
            <a:r>
              <a:rPr lang="de-DE" sz="1000" b="0" i="0" u="none" dirty="0">
                <a:latin typeface="Lucida Sans"/>
              </a:rPr>
              <a:t>Eine diagnostische Laparoskopie sollte bei </a:t>
            </a:r>
            <a:r>
              <a:rPr lang="de-DE" sz="1000" b="0" i="0" u="none" dirty="0" err="1">
                <a:latin typeface="Lucida Sans"/>
              </a:rPr>
              <a:t>resektablen</a:t>
            </a:r>
            <a:r>
              <a:rPr lang="de-DE" sz="1000" b="0" i="0" u="none" dirty="0">
                <a:latin typeface="Lucida Sans"/>
              </a:rPr>
              <a:t> Pankreaskarzinomen bei Tumoren &gt;3 cm und/oder Aszites und/oder einem CA 19-9 &gt;500 U/ml (ohne Cholestase) durchgeführt werden. Hintergrund der Empfehlung ist eine bei dieser Konstellation häufiger vorliegende Mikrometastasierung (Empfehlung 6.6)</a:t>
            </a:r>
          </a:p>
          <a:p>
            <a:pPr>
              <a:spcAft>
                <a:spcPts val="600"/>
              </a:spcAft>
            </a:pPr>
            <a:endParaRPr lang="de-DE" sz="1000" b="1" i="0" u="none" dirty="0">
              <a:latin typeface="Lucida Sans"/>
              <a:hlinkClick r:id="rId4" action="ppaction://hlinksldjump"/>
            </a:endParaRPr>
          </a:p>
          <a:p>
            <a:pPr>
              <a:spcAft>
                <a:spcPts val="600"/>
              </a:spcAft>
            </a:pPr>
            <a:r>
              <a:rPr lang="de-DE" sz="1000" b="1" i="0" u="none" dirty="0">
                <a:latin typeface="Lucida Sans"/>
                <a:hlinkClick r:id="rId5" action="ppaction://hlinksldjump"/>
              </a:rPr>
              <a:t>Kapitel 8: Palliative Therapie des Pankreaskarzinoms</a:t>
            </a:r>
            <a:endParaRPr lang="de-DE" sz="1000" b="1" i="0" u="none" dirty="0">
              <a:latin typeface="Lucida Sans"/>
            </a:endParaRPr>
          </a:p>
          <a:p>
            <a:pPr>
              <a:spcAft>
                <a:spcPts val="600"/>
              </a:spcAft>
            </a:pPr>
            <a:r>
              <a:rPr lang="de-DE" sz="1000" b="1" i="0" u="none" dirty="0">
                <a:latin typeface="Lucida Sans"/>
                <a:hlinkClick r:id="rId5" action="ppaction://hlinksldjump"/>
              </a:rPr>
              <a:t>Kapitel 8.2 Indikation zur Chemotherapie</a:t>
            </a:r>
            <a:endParaRPr lang="de-DE" sz="1000" b="1" i="0" u="none" dirty="0">
              <a:latin typeface="Lucida Sans"/>
            </a:endParaRPr>
          </a:p>
          <a:p>
            <a:pPr>
              <a:spcAft>
                <a:spcPts val="600"/>
              </a:spcAft>
            </a:pPr>
            <a:r>
              <a:rPr lang="de-DE" sz="1000" b="0" i="0" u="none" dirty="0">
                <a:latin typeface="Lucida Sans"/>
              </a:rPr>
              <a:t>Aufgrund neuer Studiendaten wurde die Empfehlung zur Erstlinientherapie des fortgeschrittenen oder metastasierten Pankreaskarzinoms um die Möglichkeit einer Therapie mit NALIRIFOX erweitert (Empfehlung 8.3, 8.11, 8.12). </a:t>
            </a:r>
          </a:p>
          <a:p>
            <a:pPr>
              <a:spcAft>
                <a:spcPts val="600"/>
              </a:spcAft>
            </a:pPr>
            <a:endParaRPr lang="de-DE" sz="1000" dirty="0">
              <a:latin typeface="Lucida Sans"/>
              <a:hlinkClick r:id="rId6" action="ppaction://hlinksldjump"/>
            </a:endParaRPr>
          </a:p>
          <a:p>
            <a:pPr>
              <a:spcAft>
                <a:spcPts val="600"/>
              </a:spcAft>
            </a:pPr>
            <a:r>
              <a:rPr lang="de-DE" sz="1000" b="1" i="0" u="none" dirty="0">
                <a:latin typeface="Lucida Sans"/>
                <a:hlinkClick r:id="rId6" action="ppaction://hlinksldjump"/>
              </a:rPr>
              <a:t>Kapitel 8.6 Therapie in molekularen Subgruppen</a:t>
            </a:r>
            <a:endParaRPr lang="de-DE" sz="1000" b="1" i="0" u="none" dirty="0">
              <a:latin typeface="Lucida Sans"/>
            </a:endParaRPr>
          </a:p>
          <a:p>
            <a:pPr>
              <a:spcAft>
                <a:spcPts val="600"/>
              </a:spcAft>
            </a:pPr>
            <a:r>
              <a:rPr lang="de-DE" sz="1000" b="0" i="0" u="none" dirty="0">
                <a:latin typeface="Lucida Sans"/>
              </a:rPr>
              <a:t>Zunehmend durchgeführte molekulare Tumoranalysen eröffnen bei einzelnen Patienten neue Therapieoptionen. Die Leitlinie berücksichtigt, dass nach Ausschöpfen aller therapeutischen Optionen bei Nachweis einer KRAS G12C Mutation eine Therapie mit einem selektiven KRAS G12C Inhibitor durchgeführt werden kann (Empfehlung 8.22). Hierfür gibt es noch keine Zulassung („off </a:t>
            </a:r>
            <a:r>
              <a:rPr lang="de-DE" sz="1000" b="0" i="0" u="none" dirty="0" err="1">
                <a:latin typeface="Lucida Sans"/>
              </a:rPr>
              <a:t>label</a:t>
            </a:r>
            <a:r>
              <a:rPr lang="de-DE" sz="1000" b="0" i="0" u="none" dirty="0">
                <a:latin typeface="Lucida Sans"/>
              </a:rPr>
              <a:t> </a:t>
            </a:r>
            <a:r>
              <a:rPr lang="de-DE" sz="1000" b="0" i="0" u="none" dirty="0" err="1">
                <a:latin typeface="Lucida Sans"/>
              </a:rPr>
              <a:t>use</a:t>
            </a:r>
            <a:r>
              <a:rPr lang="de-DE" sz="1000" b="0" i="0" u="none" dirty="0">
                <a:latin typeface="Lucida Sans"/>
              </a:rPr>
              <a:t>“) und ein individueller Antrag auf Therapie ist zu stellen.</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extLst>
      <p:ext uri="{BB962C8B-B14F-4D97-AF65-F5344CB8AC3E}">
        <p14:creationId xmlns:p14="http://schemas.microsoft.com/office/powerpoint/2010/main" val="265016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Surveillance-Untersuchungen sollen aufgrund des hohen Risikos an einem Pankreaskarzinom zu erkranken folgenden Individuen angeboten werden:</a:t>
                      </a:r>
                    </a:p>
                    <a:p>
                      <a:pPr marL="171450" indent="-171450">
                        <a:buChar char="•"/>
                      </a:pPr>
                      <a:r>
                        <a:rPr sz="1000" b="0" i="0" u="none">
                          <a:latin typeface="Lucida Sans"/>
                        </a:rPr>
                        <a:t>allen Patienten mit Peutz-Jeghers Syndrom oder Trägern einer wahrscheinlich pathogenen/pathogenen Keimbahnvariante im STK11 Gen,</a:t>
                      </a:r>
                    </a:p>
                    <a:p>
                      <a:pPr marL="171450" indent="-171450">
                        <a:buChar char="•"/>
                        <a:defRPr sz="1000">
                          <a:solidFill>
                            <a:srgbClr val="000000"/>
                          </a:solidFill>
                          <a:latin typeface="Lucida Sans"/>
                        </a:defRPr>
                      </a:pPr>
                      <a:r>
                        <a:rPr sz="1000" b="0" i="0" u="none">
                          <a:latin typeface="Lucida Sans"/>
                        </a:rPr>
                        <a:t>allen Trägern einer wahrscheinlich pathogenen/ pathogenen Keimbahnvariante im CDKN2A 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032-010OL-3.0-4.17-2024N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Surveillance-Untersuchungen können Individuen mit einer hereditären chronischen Pankreatitis unabhängig von der zu Grunde liegenden wahrscheinlich pathogenen/ pathogenen Keimbahnvariante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Erstuntersuchung von Hochrisikoindividuen im Rahmen einer Surveillance sollte eine MRT/MRCP und/oder der Endoskopische Ultraschall als bildgebende Surveillance Untersuchungen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2341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Screening/ Surveillance-Untersuchungen sollten mit folgendem Lebensalter erfolgen:</a:t>
                      </a:r>
                    </a:p>
                    <a:p>
                      <a:pPr marL="171450" indent="-171450">
                        <a:buChar char="•"/>
                      </a:pPr>
                      <a:r>
                        <a:rPr sz="1000" b="0" i="0" u="none">
                          <a:latin typeface="Lucida Sans"/>
                        </a:rPr>
                        <a:t>bei Hochrisiko Individuen für ein familiäres Pankreaskarzinom ohne bekannte Keimbahnmutation: Ab 50-55 Jahren oder einem Alter 10 Jahre vor dem jüngsten Erkrankungsalter in der Familie.</a:t>
                      </a:r>
                    </a:p>
                    <a:p>
                      <a:pPr marL="171450" indent="-171450">
                        <a:buChar char="•"/>
                      </a:pPr>
                      <a:r>
                        <a:rPr sz="1000" b="0" i="0" u="none">
                          <a:latin typeface="Lucida Sans"/>
                        </a:rPr>
                        <a:t>bei Individuen mit wahrscheinlich pathogenen/ pathogenen CDKN2A-Keimbahnvarianten oder Peutz-Jeghers Syndrom (wahrscheinlich pathogene/ pathogene Keimbahnvarianten STK11 Gen):  Ab 40 Jahren oder 10 Jahre vor jüngstem Erkrankungsalter in der Familie.</a:t>
                      </a:r>
                    </a:p>
                    <a:p>
                      <a:pPr marL="171450" indent="-171450">
                        <a:buChar char="•"/>
                      </a:pPr>
                      <a:r>
                        <a:rPr sz="1000" b="0" i="0" u="none">
                          <a:latin typeface="Lucida Sans"/>
                        </a:rPr>
                        <a:t>bei Trägern einer wahrscheinlich pathogenen/ pathogenen Variante in der Keimbahn in einem der disponierenden Genen APC, ATM, BARD1, BRCA1, BRCA2, CHEK2, CDKN2A, MLH1, MSH2, MSH6, PMS2, EPCAM, PALB2, TP53, WT1 und mindestens einem am Pankreaskarzinom erkrankten, erstgradig verwandten Angehörigen:  Ab 50 Jahren oder 10 Jahre vor dem jüngsten Erkrankungsalter in der Familie.</a:t>
                      </a:r>
                    </a:p>
                    <a:p>
                      <a:pPr marL="171450" indent="-171450">
                        <a:buChar char="•"/>
                        <a:defRPr sz="1000">
                          <a:solidFill>
                            <a:srgbClr val="000000"/>
                          </a:solidFill>
                          <a:latin typeface="Lucida Sans"/>
                        </a:defRPr>
                      </a:pPr>
                      <a:r>
                        <a:rPr sz="1000" b="0" i="0" u="none">
                          <a:latin typeface="Lucida Sans"/>
                        </a:rPr>
                        <a:t>bei Patienten mit hereditärer Pankreatitis: ab dem Alter von 40 Jahren bei unbekanntem Krankheitsbeginn oder 20 Jahre nach Krankheitsbeginn, wenn dieser Zeitpunkt vor dem Alter von 40 Jahren liegt.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032-010OL-3.0-4.20-2024N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5.1: Diagnostik bei neu aufgetretenen Symptomen</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Neu aufgetretene Oberbauch- und Rückenschmerzen sollten diagnostische Untersuchungen auslösen, die die Diagnose eines Pankreaskarzinoms erlauben.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Alters- und Verdachtslevel-adaptiertes diagnostisches Vorgehen bei neu aufgetretenen Oberbauch- und Rückenschmerzen.</a:t>
            </a:r>
          </a:p>
        </p:txBody>
      </p:sp>
      <p:graphicFrame>
        <p:nvGraphicFramePr>
          <p:cNvPr id="3" name="Table 2"/>
          <p:cNvGraphicFramePr>
            <a:graphicFrameLocks noGrp="1"/>
          </p:cNvGraphicFramePr>
          <p:nvPr>
            <p:extLst>
              <p:ext uri="{D42A27DB-BD31-4B8C-83A1-F6EECF244321}">
                <p14:modId xmlns:p14="http://schemas.microsoft.com/office/powerpoint/2010/main" val="2792156662"/>
              </p:ext>
            </p:extLst>
          </p:nvPr>
        </p:nvGraphicFramePr>
        <p:xfrm>
          <a:off x="360000" y="1890000"/>
          <a:ext cx="11472000" cy="195834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sz="1000" b="1" dirty="0" err="1"/>
                        <a:t>Verdachtslevel</a:t>
                      </a:r>
                      <a:endParaRPr sz="1000" b="1" dirty="0"/>
                    </a:p>
                  </a:txBody>
                  <a:tcPr anchor="ctr">
                    <a:solidFill>
                      <a:srgbClr val="F7BF66"/>
                    </a:solidFill>
                  </a:tcPr>
                </a:tc>
                <a:tc>
                  <a:txBody>
                    <a:bodyPr/>
                    <a:lstStyle/>
                    <a:p>
                      <a:pPr>
                        <a:defRPr sz="900" b="0">
                          <a:solidFill>
                            <a:srgbClr val="000000"/>
                          </a:solidFill>
                          <a:latin typeface="Lucida Sans"/>
                        </a:defRPr>
                      </a:pPr>
                      <a:r>
                        <a:rPr sz="1000" b="1" dirty="0"/>
                        <a:t>Alter (Jahre)</a:t>
                      </a:r>
                    </a:p>
                  </a:txBody>
                  <a:tcPr anchor="ctr">
                    <a:solidFill>
                      <a:srgbClr val="F7BF66"/>
                    </a:solidFill>
                  </a:tcPr>
                </a:tc>
                <a:tc>
                  <a:txBody>
                    <a:bodyPr/>
                    <a:lstStyle/>
                    <a:p>
                      <a:pPr>
                        <a:defRPr sz="900" b="0">
                          <a:solidFill>
                            <a:srgbClr val="000000"/>
                          </a:solidFill>
                          <a:latin typeface="Lucida Sans"/>
                        </a:defRPr>
                      </a:pPr>
                      <a:r>
                        <a:rPr sz="1000" b="1" dirty="0"/>
                        <a:t> </a:t>
                      </a:r>
                      <a:r>
                        <a:rPr sz="1000" b="1" dirty="0" err="1"/>
                        <a:t>Symptome</a:t>
                      </a:r>
                      <a:endParaRPr sz="1000" b="1" dirty="0"/>
                    </a:p>
                  </a:txBody>
                  <a:tcPr anchor="ctr">
                    <a:solidFill>
                      <a:srgbClr val="F7BF66"/>
                    </a:solidFill>
                  </a:tcPr>
                </a:tc>
                <a:tc>
                  <a:txBody>
                    <a:bodyPr/>
                    <a:lstStyle/>
                    <a:p>
                      <a:pPr>
                        <a:defRPr sz="900" b="0">
                          <a:solidFill>
                            <a:srgbClr val="000000"/>
                          </a:solidFill>
                          <a:latin typeface="Lucida Sans"/>
                        </a:defRPr>
                      </a:pPr>
                      <a:r>
                        <a:rPr sz="1000" b="1" dirty="0" err="1"/>
                        <a:t>Vorgehen</a:t>
                      </a:r>
                      <a:endParaRPr sz="1000" b="1" dirty="0"/>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050" dirty="0" err="1"/>
                        <a:t>Niedrig</a:t>
                      </a:r>
                      <a:r>
                        <a:rPr sz="1050" dirty="0"/>
                        <a:t> </a:t>
                      </a:r>
                    </a:p>
                  </a:txBody>
                  <a:tcPr anchor="ctr">
                    <a:solidFill>
                      <a:srgbClr val="FCEACC"/>
                    </a:solidFill>
                  </a:tcPr>
                </a:tc>
                <a:tc>
                  <a:txBody>
                    <a:bodyPr/>
                    <a:lstStyle/>
                    <a:p>
                      <a:pPr>
                        <a:defRPr sz="900" b="0">
                          <a:solidFill>
                            <a:srgbClr val="000000"/>
                          </a:solidFill>
                          <a:latin typeface="Lucida Sans"/>
                        </a:defRPr>
                      </a:pPr>
                      <a:r>
                        <a:rPr sz="1050"/>
                        <a:t> &lt;50</a:t>
                      </a:r>
                    </a:p>
                  </a:txBody>
                  <a:tcPr anchor="ctr">
                    <a:solidFill>
                      <a:srgbClr val="FCEACC"/>
                    </a:solidFill>
                  </a:tcPr>
                </a:tc>
                <a:tc>
                  <a:txBody>
                    <a:bodyPr/>
                    <a:lstStyle/>
                    <a:p>
                      <a:pPr>
                        <a:defRPr sz="900" b="0">
                          <a:solidFill>
                            <a:srgbClr val="000000"/>
                          </a:solidFill>
                          <a:latin typeface="Lucida Sans"/>
                        </a:defRPr>
                      </a:pPr>
                      <a:r>
                        <a:rPr sz="1050" dirty="0" err="1"/>
                        <a:t>nur</a:t>
                      </a:r>
                      <a:r>
                        <a:rPr sz="1050" dirty="0"/>
                        <a:t> </a:t>
                      </a:r>
                      <a:r>
                        <a:rPr sz="1050" dirty="0" err="1"/>
                        <a:t>Schmerz</a:t>
                      </a:r>
                      <a:r>
                        <a:rPr sz="1050" dirty="0"/>
                        <a:t>¥</a:t>
                      </a:r>
                    </a:p>
                  </a:txBody>
                  <a:tcPr anchor="ctr">
                    <a:solidFill>
                      <a:srgbClr val="FCEACC"/>
                    </a:solidFill>
                  </a:tcPr>
                </a:tc>
                <a:tc>
                  <a:txBody>
                    <a:bodyPr/>
                    <a:lstStyle/>
                    <a:p>
                      <a:pPr>
                        <a:defRPr sz="900" b="0">
                          <a:solidFill>
                            <a:srgbClr val="000000"/>
                          </a:solidFill>
                          <a:latin typeface="Lucida Sans"/>
                        </a:defRPr>
                      </a:pPr>
                      <a:r>
                        <a:rPr sz="1050"/>
                        <a:t> Sonographie bei Symptompersistenz</a:t>
                      </a:r>
                    </a:p>
                  </a:txBody>
                  <a:tcPr anchor="ctr">
                    <a:solidFill>
                      <a:srgbClr val="FCEACC"/>
                    </a:solidFill>
                  </a:tcPr>
                </a:tc>
                <a:extLst>
                  <a:ext uri="{0D108BD9-81ED-4DB2-BD59-A6C34878D82A}">
                    <a16:rowId xmlns:a16="http://schemas.microsoft.com/office/drawing/2014/main" val="10001"/>
                  </a:ext>
                </a:extLst>
              </a:tr>
              <a:tr h="0">
                <a:tc rowSpan="3">
                  <a:txBody>
                    <a:bodyPr/>
                    <a:lstStyle/>
                    <a:p>
                      <a:pPr>
                        <a:defRPr sz="900" b="0">
                          <a:solidFill>
                            <a:srgbClr val="000000"/>
                          </a:solidFill>
                          <a:latin typeface="Lucida Sans"/>
                        </a:defRPr>
                      </a:pPr>
                      <a:r>
                        <a:rPr sz="1050" dirty="0"/>
                        <a:t>Mittel </a:t>
                      </a:r>
                    </a:p>
                  </a:txBody>
                  <a:tcPr anchor="ctr">
                    <a:solidFill>
                      <a:srgbClr val="FCEACC"/>
                    </a:solidFill>
                  </a:tcPr>
                </a:tc>
                <a:tc>
                  <a:txBody>
                    <a:bodyPr/>
                    <a:lstStyle/>
                    <a:p>
                      <a:pPr>
                        <a:defRPr sz="900" b="0">
                          <a:solidFill>
                            <a:srgbClr val="000000"/>
                          </a:solidFill>
                          <a:latin typeface="Lucida Sans"/>
                        </a:defRPr>
                      </a:pPr>
                      <a:r>
                        <a:rPr sz="1050"/>
                        <a:t> &lt;50</a:t>
                      </a:r>
                    </a:p>
                  </a:txBody>
                  <a:tcPr anchor="ctr">
                    <a:solidFill>
                      <a:srgbClr val="FCEACC"/>
                    </a:solidFill>
                  </a:tcPr>
                </a:tc>
                <a:tc>
                  <a:txBody>
                    <a:bodyPr/>
                    <a:lstStyle/>
                    <a:p>
                      <a:pPr>
                        <a:defRPr sz="900" b="0">
                          <a:solidFill>
                            <a:srgbClr val="000000"/>
                          </a:solidFill>
                          <a:latin typeface="Lucida Sans"/>
                        </a:defRPr>
                      </a:pPr>
                      <a:r>
                        <a:rPr sz="1050" dirty="0" err="1"/>
                        <a:t>Schmerz</a:t>
                      </a:r>
                      <a:r>
                        <a:rPr sz="1050" dirty="0"/>
                        <a:t> plus¥¥</a:t>
                      </a:r>
                    </a:p>
                  </a:txBody>
                  <a:tcPr anchor="ctr">
                    <a:solidFill>
                      <a:srgbClr val="FCEACC"/>
                    </a:solidFill>
                  </a:tcPr>
                </a:tc>
                <a:tc>
                  <a:txBody>
                    <a:bodyPr/>
                    <a:lstStyle/>
                    <a:p>
                      <a:pPr>
                        <a:defRPr sz="900" b="0">
                          <a:solidFill>
                            <a:srgbClr val="000000"/>
                          </a:solidFill>
                          <a:latin typeface="Lucida Sans"/>
                        </a:defRPr>
                      </a:pPr>
                      <a:r>
                        <a:rPr sz="1050"/>
                        <a:t> Sonographie, ggf. CT</a:t>
                      </a:r>
                    </a:p>
                  </a:txBody>
                  <a:tcPr anchor="ctr">
                    <a:solidFill>
                      <a:srgbClr val="FCEACC"/>
                    </a:solidFill>
                  </a:tcPr>
                </a:tc>
                <a:extLst>
                  <a:ext uri="{0D108BD9-81ED-4DB2-BD59-A6C34878D82A}">
                    <a16:rowId xmlns:a16="http://schemas.microsoft.com/office/drawing/2014/main" val="10002"/>
                  </a:ext>
                </a:extLst>
              </a:tr>
              <a:tr h="0">
                <a:tc vMerge="1">
                  <a:txBody>
                    <a:bodyPr/>
                    <a:lstStyle/>
                    <a:p>
                      <a:pPr>
                        <a:defRPr sz="900" b="0">
                          <a:solidFill>
                            <a:srgbClr val="000000"/>
                          </a:solidFill>
                          <a:latin typeface="Lucida Sans"/>
                        </a:defRPr>
                      </a:pPr>
                      <a:endParaRPr/>
                    </a:p>
                  </a:txBody>
                  <a:tcPr anchor="ctr">
                    <a:solidFill>
                      <a:srgbClr val="FCEACC"/>
                    </a:solidFill>
                  </a:tcPr>
                </a:tc>
                <a:tc rowSpan="2">
                  <a:txBody>
                    <a:bodyPr/>
                    <a:lstStyle/>
                    <a:p>
                      <a:pPr>
                        <a:defRPr sz="900" b="0">
                          <a:solidFill>
                            <a:srgbClr val="000000"/>
                          </a:solidFill>
                          <a:latin typeface="Lucida Sans"/>
                        </a:defRPr>
                      </a:pPr>
                      <a:r>
                        <a:rPr sz="1050" dirty="0"/>
                        <a:t> &gt;50</a:t>
                      </a:r>
                    </a:p>
                  </a:txBody>
                  <a:tcPr anchor="ctr">
                    <a:solidFill>
                      <a:srgbClr val="FCEACC"/>
                    </a:solidFill>
                  </a:tcPr>
                </a:tc>
                <a:tc>
                  <a:txBody>
                    <a:bodyPr/>
                    <a:lstStyle/>
                    <a:p>
                      <a:pPr>
                        <a:defRPr sz="900" b="0">
                          <a:solidFill>
                            <a:srgbClr val="000000"/>
                          </a:solidFill>
                          <a:latin typeface="Lucida Sans"/>
                        </a:defRPr>
                      </a:pPr>
                      <a:r>
                        <a:rPr sz="1050" dirty="0" err="1"/>
                        <a:t>nur</a:t>
                      </a:r>
                      <a:r>
                        <a:rPr sz="1050" dirty="0"/>
                        <a:t> </a:t>
                      </a:r>
                      <a:r>
                        <a:rPr sz="1050" dirty="0" err="1"/>
                        <a:t>Schmerz</a:t>
                      </a:r>
                      <a:r>
                        <a:rPr sz="1050" dirty="0"/>
                        <a:t>¥</a:t>
                      </a:r>
                    </a:p>
                  </a:txBody>
                  <a:tcPr anchor="ctr">
                    <a:solidFill>
                      <a:srgbClr val="FCEACC"/>
                    </a:solidFill>
                  </a:tcPr>
                </a:tc>
                <a:tc>
                  <a:txBody>
                    <a:bodyPr/>
                    <a:lstStyle/>
                    <a:p>
                      <a:pPr>
                        <a:defRPr sz="900" b="0">
                          <a:solidFill>
                            <a:srgbClr val="000000"/>
                          </a:solidFill>
                          <a:latin typeface="Lucida Sans"/>
                        </a:defRPr>
                      </a:pPr>
                      <a:r>
                        <a:rPr sz="1050"/>
                        <a:t> Sonographie, ggf. CT</a:t>
                      </a:r>
                    </a:p>
                  </a:txBody>
                  <a:tcPr anchor="ctr">
                    <a:solidFill>
                      <a:srgbClr val="FCEACC"/>
                    </a:solidFill>
                  </a:tcPr>
                </a:tc>
                <a:extLst>
                  <a:ext uri="{0D108BD9-81ED-4DB2-BD59-A6C34878D82A}">
                    <a16:rowId xmlns:a16="http://schemas.microsoft.com/office/drawing/2014/main" val="10003"/>
                  </a:ext>
                </a:extLst>
              </a:tr>
              <a:tr h="0">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050" dirty="0" err="1"/>
                        <a:t>Schmerz</a:t>
                      </a:r>
                      <a:r>
                        <a:rPr sz="1050" dirty="0"/>
                        <a:t> plus¥¥</a:t>
                      </a:r>
                    </a:p>
                  </a:txBody>
                  <a:tcPr anchor="ctr">
                    <a:solidFill>
                      <a:srgbClr val="FCEACC"/>
                    </a:solidFill>
                  </a:tcPr>
                </a:tc>
                <a:tc>
                  <a:txBody>
                    <a:bodyPr/>
                    <a:lstStyle/>
                    <a:p>
                      <a:pPr>
                        <a:defRPr sz="900" b="0">
                          <a:solidFill>
                            <a:srgbClr val="000000"/>
                          </a:solidFill>
                          <a:latin typeface="Lucida Sans"/>
                        </a:defRPr>
                      </a:pPr>
                      <a:r>
                        <a:rPr sz="1050" dirty="0" err="1"/>
                        <a:t>Sonographie</a:t>
                      </a:r>
                      <a:r>
                        <a:rPr sz="1050" dirty="0"/>
                        <a:t>, </a:t>
                      </a:r>
                      <a:r>
                        <a:rPr sz="1050" dirty="0" err="1"/>
                        <a:t>ggf</a:t>
                      </a:r>
                      <a:r>
                        <a:rPr sz="1050" dirty="0"/>
                        <a:t>. CT</a:t>
                      </a:r>
                    </a:p>
                  </a:txBody>
                  <a:tcPr anchor="ctr">
                    <a:solidFill>
                      <a:srgbClr val="FCEACC"/>
                    </a:solidFill>
                  </a:tcPr>
                </a:tc>
                <a:extLst>
                  <a:ext uri="{0D108BD9-81ED-4DB2-BD59-A6C34878D82A}">
                    <a16:rowId xmlns:a16="http://schemas.microsoft.com/office/drawing/2014/main" val="10004"/>
                  </a:ext>
                </a:extLst>
              </a:tr>
              <a:tr h="224168">
                <a:tc>
                  <a:txBody>
                    <a:bodyPr/>
                    <a:lstStyle/>
                    <a:p>
                      <a:pPr>
                        <a:defRPr sz="900" b="0">
                          <a:solidFill>
                            <a:srgbClr val="000000"/>
                          </a:solidFill>
                          <a:latin typeface="Lucida Sans"/>
                        </a:defRPr>
                      </a:pPr>
                      <a:r>
                        <a:rPr sz="1050"/>
                        <a:t>Hoch</a:t>
                      </a:r>
                    </a:p>
                  </a:txBody>
                  <a:tcPr anchor="ctr">
                    <a:solidFill>
                      <a:srgbClr val="FCEACC"/>
                    </a:solidFill>
                  </a:tcPr>
                </a:tc>
                <a:tc>
                  <a:txBody>
                    <a:bodyPr/>
                    <a:lstStyle/>
                    <a:p>
                      <a:pPr>
                        <a:defRPr sz="900" b="0">
                          <a:solidFill>
                            <a:srgbClr val="000000"/>
                          </a:solidFill>
                          <a:latin typeface="Lucida Sans"/>
                        </a:defRPr>
                      </a:pPr>
                      <a:r>
                        <a:rPr sz="1050" dirty="0"/>
                        <a:t>&gt;50</a:t>
                      </a:r>
                    </a:p>
                  </a:txBody>
                  <a:tcPr anchor="ctr">
                    <a:solidFill>
                      <a:srgbClr val="FCEACC"/>
                    </a:solidFill>
                  </a:tcPr>
                </a:tc>
                <a:tc>
                  <a:txBody>
                    <a:bodyPr/>
                    <a:lstStyle/>
                    <a:p>
                      <a:pPr>
                        <a:defRPr sz="900" b="0">
                          <a:solidFill>
                            <a:srgbClr val="000000"/>
                          </a:solidFill>
                          <a:latin typeface="Lucida Sans"/>
                        </a:defRPr>
                      </a:pPr>
                      <a:r>
                        <a:rPr sz="1050" dirty="0" err="1"/>
                        <a:t>Schmerz</a:t>
                      </a:r>
                      <a:r>
                        <a:rPr sz="1050" dirty="0"/>
                        <a:t> plus¥¥</a:t>
                      </a:r>
                    </a:p>
                  </a:txBody>
                  <a:tcPr anchor="ctr">
                    <a:solidFill>
                      <a:srgbClr val="FCEACC"/>
                    </a:solidFill>
                  </a:tcPr>
                </a:tc>
                <a:tc>
                  <a:txBody>
                    <a:bodyPr/>
                    <a:lstStyle/>
                    <a:p>
                      <a:pPr>
                        <a:defRPr sz="900" b="0">
                          <a:solidFill>
                            <a:srgbClr val="000000"/>
                          </a:solidFill>
                          <a:latin typeface="Lucida Sans"/>
                        </a:defRPr>
                      </a:pPr>
                      <a:r>
                        <a:rPr sz="1050" dirty="0" err="1"/>
                        <a:t>Sonographie</a:t>
                      </a:r>
                      <a:r>
                        <a:rPr sz="1050" dirty="0"/>
                        <a:t>, </a:t>
                      </a:r>
                      <a:r>
                        <a:rPr sz="1050" dirty="0" err="1"/>
                        <a:t>ggf</a:t>
                      </a:r>
                      <a:r>
                        <a:rPr sz="1050" dirty="0"/>
                        <a:t>. CT/</a:t>
                      </a:r>
                      <a:r>
                        <a:rPr sz="1050" dirty="0" err="1"/>
                        <a:t>Endosonographie</a:t>
                      </a:r>
                      <a:endParaRPr sz="1050" dirty="0"/>
                    </a:p>
                  </a:txBody>
                  <a:tcPr anchor="ctr">
                    <a:solidFill>
                      <a:srgbClr val="FCEACC"/>
                    </a:solidFill>
                  </a:tcPr>
                </a:tc>
                <a:extLst>
                  <a:ext uri="{0D108BD9-81ED-4DB2-BD59-A6C34878D82A}">
                    <a16:rowId xmlns:a16="http://schemas.microsoft.com/office/drawing/2014/main" val="10005"/>
                  </a:ext>
                </a:extLst>
              </a:tr>
              <a:tr h="0">
                <a:tc gridSpan="4">
                  <a:txBody>
                    <a:bodyPr/>
                    <a:lstStyle/>
                    <a:p>
                      <a:pPr>
                        <a:defRPr sz="900" b="0">
                          <a:solidFill>
                            <a:srgbClr val="000000"/>
                          </a:solidFill>
                          <a:latin typeface="Lucida Sans"/>
                        </a:defRPr>
                      </a:pPr>
                      <a:r>
                        <a:rPr sz="800" dirty="0"/>
                        <a:t>¥ Neu </a:t>
                      </a:r>
                      <a:r>
                        <a:rPr sz="800" dirty="0" err="1"/>
                        <a:t>aufgetretene</a:t>
                      </a:r>
                      <a:r>
                        <a:rPr sz="800" dirty="0"/>
                        <a:t> </a:t>
                      </a:r>
                      <a:r>
                        <a:rPr sz="800" dirty="0" err="1"/>
                        <a:t>Schmerzen</a:t>
                      </a:r>
                      <a:r>
                        <a:rPr sz="800" dirty="0"/>
                        <a:t>, die </a:t>
                      </a:r>
                      <a:r>
                        <a:rPr sz="800" dirty="0" err="1"/>
                        <a:t>lokalisiert</a:t>
                      </a:r>
                      <a:r>
                        <a:rPr sz="800" dirty="0"/>
                        <a:t>/</a:t>
                      </a:r>
                      <a:r>
                        <a:rPr sz="800" dirty="0" err="1"/>
                        <a:t>gürtelförmig</a:t>
                      </a:r>
                      <a:r>
                        <a:rPr sz="800" dirty="0"/>
                        <a:t> in den </a:t>
                      </a:r>
                      <a:r>
                        <a:rPr sz="800" dirty="0" err="1"/>
                        <a:t>Rücken</a:t>
                      </a:r>
                      <a:r>
                        <a:rPr sz="800" dirty="0"/>
                        <a:t> </a:t>
                      </a:r>
                      <a:r>
                        <a:rPr sz="800" dirty="0" err="1"/>
                        <a:t>ausstrahlen</a:t>
                      </a:r>
                      <a:r>
                        <a:rPr sz="800" dirty="0"/>
                        <a:t> und </a:t>
                      </a:r>
                      <a:r>
                        <a:rPr sz="800" dirty="0" err="1"/>
                        <a:t>nachts</a:t>
                      </a:r>
                      <a:r>
                        <a:rPr sz="800" dirty="0"/>
                        <a:t> </a:t>
                      </a:r>
                      <a:r>
                        <a:rPr sz="800" dirty="0" err="1"/>
                        <a:t>wahrnehmbar</a:t>
                      </a:r>
                      <a:r>
                        <a:rPr sz="800" dirty="0"/>
                        <a:t> </a:t>
                      </a:r>
                      <a:r>
                        <a:rPr sz="800" dirty="0" err="1"/>
                        <a:t>sind</a:t>
                      </a:r>
                      <a:r>
                        <a:rPr sz="800" dirty="0"/>
                        <a:t>, </a:t>
                      </a:r>
                      <a:r>
                        <a:rPr sz="800" dirty="0" err="1"/>
                        <a:t>bedürfen</a:t>
                      </a:r>
                      <a:r>
                        <a:rPr sz="800" dirty="0"/>
                        <a:t> </a:t>
                      </a:r>
                      <a:r>
                        <a:rPr sz="800" dirty="0" err="1"/>
                        <a:t>altersunabhängig</a:t>
                      </a:r>
                      <a:r>
                        <a:rPr sz="800" dirty="0"/>
                        <a:t> </a:t>
                      </a:r>
                      <a:r>
                        <a:rPr sz="800" dirty="0" err="1"/>
                        <a:t>individuell</a:t>
                      </a:r>
                      <a:r>
                        <a:rPr sz="800" dirty="0"/>
                        <a:t> </a:t>
                      </a:r>
                      <a:r>
                        <a:rPr sz="800" dirty="0" err="1"/>
                        <a:t>einer</a:t>
                      </a:r>
                      <a:r>
                        <a:rPr sz="800" dirty="0"/>
                        <a:t> </a:t>
                      </a:r>
                      <a:r>
                        <a:rPr sz="800" dirty="0" err="1"/>
                        <a:t>weiteren</a:t>
                      </a:r>
                      <a:r>
                        <a:rPr sz="800" dirty="0"/>
                        <a:t> </a:t>
                      </a:r>
                      <a:r>
                        <a:rPr sz="800" dirty="0" err="1"/>
                        <a:t>Abklärung</a:t>
                      </a:r>
                      <a:r>
                        <a:rPr sz="800" dirty="0"/>
                        <a:t>. Bei </a:t>
                      </a:r>
                      <a:r>
                        <a:rPr sz="800" dirty="0" err="1"/>
                        <a:t>hohem</a:t>
                      </a:r>
                      <a:r>
                        <a:rPr sz="800" dirty="0"/>
                        <a:t> </a:t>
                      </a:r>
                      <a:r>
                        <a:rPr sz="800" dirty="0" err="1"/>
                        <a:t>Verdachtslevel</a:t>
                      </a:r>
                      <a:r>
                        <a:rPr sz="800" dirty="0"/>
                        <a:t> </a:t>
                      </a:r>
                      <a:r>
                        <a:rPr sz="800" dirty="0" err="1"/>
                        <a:t>ggf</a:t>
                      </a:r>
                      <a:r>
                        <a:rPr sz="800" dirty="0"/>
                        <a:t>. </a:t>
                      </a:r>
                      <a:r>
                        <a:rPr sz="800" dirty="0" err="1"/>
                        <a:t>auch</a:t>
                      </a:r>
                      <a:r>
                        <a:rPr sz="800" dirty="0"/>
                        <a:t> </a:t>
                      </a:r>
                      <a:r>
                        <a:rPr sz="800" dirty="0" err="1"/>
                        <a:t>bei</a:t>
                      </a:r>
                      <a:r>
                        <a:rPr sz="800" dirty="0"/>
                        <a:t> </a:t>
                      </a:r>
                      <a:r>
                        <a:rPr sz="800" dirty="0" err="1"/>
                        <a:t>negativer</a:t>
                      </a:r>
                      <a:r>
                        <a:rPr sz="800" dirty="0"/>
                        <a:t> </a:t>
                      </a:r>
                      <a:r>
                        <a:rPr sz="800" dirty="0" err="1"/>
                        <a:t>Sonographie</a:t>
                      </a:r>
                      <a:r>
                        <a:rPr sz="800" dirty="0"/>
                        <a:t> </a:t>
                      </a:r>
                      <a:r>
                        <a:rPr sz="800" dirty="0" err="1"/>
                        <a:t>komplementär</a:t>
                      </a:r>
                      <a:r>
                        <a:rPr sz="800" dirty="0"/>
                        <a:t> CT </a:t>
                      </a:r>
                      <a:r>
                        <a:rPr sz="800" dirty="0" err="1"/>
                        <a:t>oder</a:t>
                      </a:r>
                      <a:r>
                        <a:rPr sz="800" dirty="0"/>
                        <a:t> </a:t>
                      </a:r>
                      <a:r>
                        <a:rPr sz="800" dirty="0" err="1"/>
                        <a:t>Endosonographie</a:t>
                      </a:r>
                      <a:r>
                        <a:rPr sz="800" dirty="0"/>
                        <a:t> </a:t>
                      </a:r>
                      <a:r>
                        <a:rPr sz="800" dirty="0" err="1"/>
                        <a:t>einsetzen</a:t>
                      </a:r>
                      <a:endParaRPr sz="800" dirty="0"/>
                    </a:p>
                    <a:p>
                      <a:pPr>
                        <a:defRPr sz="900" b="0">
                          <a:solidFill>
                            <a:srgbClr val="000000"/>
                          </a:solidFill>
                          <a:latin typeface="Lucida Sans"/>
                        </a:defRPr>
                      </a:pPr>
                      <a:r>
                        <a:rPr sz="800" dirty="0"/>
                        <a:t>¥¥ </a:t>
                      </a:r>
                      <a:r>
                        <a:rPr sz="800" dirty="0" err="1"/>
                        <a:t>Schmerz</a:t>
                      </a:r>
                      <a:r>
                        <a:rPr sz="800" dirty="0"/>
                        <a:t> plus </a:t>
                      </a:r>
                      <a:r>
                        <a:rPr sz="800" dirty="0" err="1"/>
                        <a:t>andere</a:t>
                      </a:r>
                      <a:r>
                        <a:rPr sz="800" dirty="0"/>
                        <a:t> </a:t>
                      </a:r>
                      <a:r>
                        <a:rPr sz="800" dirty="0" err="1"/>
                        <a:t>Symptome</a:t>
                      </a:r>
                      <a:r>
                        <a:rPr sz="800" dirty="0"/>
                        <a:t> (</a:t>
                      </a:r>
                      <a:r>
                        <a:rPr sz="800" dirty="0" err="1"/>
                        <a:t>Inappetenz</a:t>
                      </a:r>
                      <a:r>
                        <a:rPr sz="800" dirty="0"/>
                        <a:t>, </a:t>
                      </a:r>
                      <a:r>
                        <a:rPr sz="800" dirty="0" err="1"/>
                        <a:t>Gewichtsverlust</a:t>
                      </a:r>
                      <a:r>
                        <a:rPr sz="800" dirty="0"/>
                        <a:t>, </a:t>
                      </a:r>
                      <a:r>
                        <a:rPr sz="800" dirty="0" err="1"/>
                        <a:t>Schwäche</a:t>
                      </a:r>
                      <a:r>
                        <a:rPr sz="8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5.1: Diagnostik bei neu aufgetretenen Symptomen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neu aufgetretener schmerzloser Ikterus sollte diagnostische Untersuchungen für ein Pankreaskarzinom auslösen.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[rBjornsson, E. 2003]</a:t>
                      </a:r>
                      <a:r>
                        <a:rPr sz="1000"/>
                        <a:t>, </a:t>
                      </a:r>
                      <a:r>
                        <a:rPr sz="1000">
                          <a:solidFill>
                            <a:srgbClr val="F7BF66"/>
                          </a:solidFill>
                          <a:hlinkClick r:id="rId3"/>
                        </a:rPr>
                        <a:t>[Reisman, Y. 1996]</a:t>
                      </a:r>
                      <a:r>
                        <a:rPr sz="1000"/>
                        <a:t>, </a:t>
                      </a:r>
                      <a:r>
                        <a:rPr sz="1000">
                          <a:solidFill>
                            <a:srgbClr val="F7BF66"/>
                          </a:solidFill>
                          <a:hlinkClick r:id="rId4"/>
                        </a:rPr>
                        <a:t>[Watanabe, I.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5.1: Diagnostik bei neu aufgetretenen Symptomen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akute Pankreatitis unklarer Ätiologie sollte in bestimmten Fällen (Patienten &gt; 50 Jahre mit erstmaliger „idiopathischer“ Pankreatitis) zusätzliche Maßnahmen zum Ausschluß eines Pankreaskarzinoms auslösen.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[Reisman, Y. 1996]</a:t>
                      </a:r>
                      <a:r>
                        <a:rPr sz="1000"/>
                        <a:t>, </a:t>
                      </a:r>
                      <a:r>
                        <a:rPr sz="1000">
                          <a:solidFill>
                            <a:srgbClr val="F7BF66"/>
                          </a:solidFill>
                          <a:hlinkClick r:id="rId3"/>
                        </a:rPr>
                        <a:t>[Mujica, V. R. 2000]</a:t>
                      </a:r>
                      <a:r>
                        <a:rPr sz="1000"/>
                        <a:t>, </a:t>
                      </a:r>
                      <a:r>
                        <a:rPr sz="1000">
                          <a:solidFill>
                            <a:srgbClr val="F7BF66"/>
                          </a:solidFill>
                          <a:hlinkClick r:id="rId4"/>
                        </a:rPr>
                        <a:t>[Balthazar, E. J.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5.2: Bildgebende Verfahren zur Primär-Diagnostik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Klärung eines Tumorverdachtes sind unterschiedliche Verfahren wie Sonographie, Endosonographie, Multidetektor-CT, MRT mit MRCP oder ERCP geeignet.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[Adamek, H. E. 2000]</a:t>
                      </a:r>
                      <a:r>
                        <a:rPr sz="1000"/>
                        <a:t>, </a:t>
                      </a:r>
                      <a:r>
                        <a:rPr sz="1000">
                          <a:solidFill>
                            <a:srgbClr val="F7BF66"/>
                          </a:solidFill>
                          <a:hlinkClick r:id="rId3"/>
                        </a:rPr>
                        <a:t>[Hanninen, E. L.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032-010OL-3.0-5.4-2006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5.2: Bildgebende Verfahren zur Primär-Diagnostik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Diagnostische Verfahren der ersten Wahl zur Detektion des Pankreaskarzinoms sind die Oberbauchsonographie, die Endosonographie, die Multidetektor-CT, sowie die MRT in Kombination mit der MRCP.</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032-010OL-3.0-5.5-2006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33600" y="654440"/>
            <a:ext cx="11582400" cy="632048"/>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33600" y="1283002"/>
            <a:ext cx="11582400" cy="4608512"/>
          </a:xfrm>
          <a:prstGeom prst="rect">
            <a:avLst/>
          </a:prstGeom>
          <a:noFill/>
        </p:spPr>
        <p:txBody>
          <a:bodyPr wrap="square" rtlCol="0">
            <a:noAutofit/>
          </a:bodyPr>
          <a:lstStyle/>
          <a:p>
            <a:pPr>
              <a:spcAft>
                <a:spcPts val="600"/>
              </a:spcAft>
            </a:pPr>
            <a:r>
              <a:rPr lang="de-DE" sz="1000" b="1" i="0" u="none" dirty="0">
                <a:latin typeface="Lucida Sans"/>
                <a:hlinkClick r:id="rId2" action="ppaction://hlinksldjump"/>
              </a:rPr>
              <a:t>Kapitel 9: Palliative Tumor-gerichtete und supportive Therapie des Pankreaskarzinoms</a:t>
            </a:r>
            <a:endParaRPr lang="de-DE" sz="1000" b="1" i="0" u="none" dirty="0">
              <a:latin typeface="Lucida Sans"/>
            </a:endParaRPr>
          </a:p>
          <a:p>
            <a:pPr>
              <a:spcAft>
                <a:spcPts val="600"/>
              </a:spcAft>
            </a:pPr>
            <a:r>
              <a:rPr lang="de-DE" sz="1000" b="1" i="0" u="none" dirty="0">
                <a:latin typeface="Lucida Sans"/>
                <a:hlinkClick r:id="rId2" action="ppaction://hlinksldjump"/>
              </a:rPr>
              <a:t>Kapitel 9.1 Palliativversorgung und supportive Therapie</a:t>
            </a:r>
            <a:endParaRPr lang="de-DE" sz="1000" b="1" i="0" u="none" dirty="0">
              <a:latin typeface="Lucida Sans"/>
            </a:endParaRPr>
          </a:p>
          <a:p>
            <a:pPr>
              <a:spcAft>
                <a:spcPts val="600"/>
              </a:spcAft>
            </a:pPr>
            <a:r>
              <a:rPr lang="de-DE" sz="1000" b="0" i="0" u="none" dirty="0">
                <a:latin typeface="Lucida Sans"/>
              </a:rPr>
              <a:t>Für die palliative Situation betont die Leitlinie die Bedeutung einer frühzeitigen Information und eines frühen Angebots einer Palliativversorgung, unabhängig vom Krankheitsstadium (Empfehlungen 9.1, 9.2). Dazu soll ein </a:t>
            </a:r>
            <a:r>
              <a:rPr lang="de-DE" sz="1000" b="0" i="0" u="none" dirty="0" err="1">
                <a:latin typeface="Lucida Sans"/>
              </a:rPr>
              <a:t>Bedarfsassessment</a:t>
            </a:r>
            <a:r>
              <a:rPr lang="de-DE" sz="1000" b="0" i="0" u="none" dirty="0">
                <a:latin typeface="Lucida Sans"/>
              </a:rPr>
              <a:t> durch ein SPV-Team durchgeführt werden (Empfehlung 9.3). In komplexen Situationen sollte eine spezialisierte Palliativversorgung erfolgen (Empfehlung 9.4).</a:t>
            </a:r>
          </a:p>
          <a:p>
            <a:pPr>
              <a:spcAft>
                <a:spcPts val="600"/>
              </a:spcAft>
            </a:pPr>
            <a:r>
              <a:rPr lang="de-DE" sz="1000" b="1" i="0" u="none" dirty="0">
                <a:latin typeface="Lucida Sans"/>
                <a:hlinkClick r:id="rId3" action="ppaction://hlinksldjump"/>
              </a:rPr>
              <a:t>Kapitel 9.2 Erfassung von Symptomen, Patient-</a:t>
            </a:r>
            <a:r>
              <a:rPr lang="de-DE" sz="1000" b="1" i="0" u="none" dirty="0" err="1">
                <a:latin typeface="Lucida Sans"/>
                <a:hlinkClick r:id="rId3" action="ppaction://hlinksldjump"/>
              </a:rPr>
              <a:t>reported</a:t>
            </a:r>
            <a:r>
              <a:rPr lang="de-DE" sz="1000" b="1" i="0" u="none" dirty="0">
                <a:latin typeface="Lucida Sans"/>
                <a:hlinkClick r:id="rId3" action="ppaction://hlinksldjump"/>
              </a:rPr>
              <a:t>-</a:t>
            </a:r>
            <a:r>
              <a:rPr lang="de-DE" sz="1000" b="1" i="0" u="none" dirty="0" err="1">
                <a:latin typeface="Lucida Sans"/>
                <a:hlinkClick r:id="rId3" action="ppaction://hlinksldjump"/>
              </a:rPr>
              <a:t>outcomes</a:t>
            </a:r>
            <a:r>
              <a:rPr lang="de-DE" sz="1000" b="1" i="0" u="none" dirty="0">
                <a:latin typeface="Lucida Sans"/>
                <a:hlinkClick r:id="rId3" action="ppaction://hlinksldjump"/>
              </a:rPr>
              <a:t>, Lebensqualität</a:t>
            </a:r>
            <a:endParaRPr lang="de-DE" sz="1000" b="1" i="0" u="none" dirty="0">
              <a:latin typeface="Lucida Sans"/>
            </a:endParaRPr>
          </a:p>
          <a:p>
            <a:pPr>
              <a:spcAft>
                <a:spcPts val="600"/>
              </a:spcAft>
            </a:pPr>
            <a:r>
              <a:rPr lang="de-DE" sz="1000" b="0" i="0" u="none" dirty="0">
                <a:latin typeface="Lucida Sans"/>
              </a:rPr>
              <a:t>Supportive Therapien sollen allen Patienten unabhängig von der Krankheitsphase angeboten werden. Es soll ferner ein Screening auf typische belastende Symptome und psychosoziale Belastungen erfolgen. Dazu sollen validierte und standardisierte </a:t>
            </a:r>
            <a:r>
              <a:rPr lang="de-DE" sz="1000" b="0" i="0" u="none" dirty="0" err="1">
                <a:latin typeface="Lucida Sans"/>
              </a:rPr>
              <a:t>Screeninginstrumente</a:t>
            </a:r>
            <a:r>
              <a:rPr lang="de-DE" sz="1000" b="0" i="0" u="none" dirty="0">
                <a:latin typeface="Lucida Sans"/>
              </a:rPr>
              <a:t> eingesetzt werden (Empfehlungen 9.5 - 9.9). Auch eine Schmerzanamnese und eine schmerzbezogene klinische Untersuchung soll Bestandteil jeder klinischen Untersuchung sein (Empfehlung 9.10).</a:t>
            </a:r>
          </a:p>
          <a:p>
            <a:pPr>
              <a:spcAft>
                <a:spcPts val="600"/>
              </a:spcAft>
            </a:pPr>
            <a:r>
              <a:rPr lang="de-DE" sz="1000" b="1" i="0" u="none" dirty="0">
                <a:latin typeface="Lucida Sans"/>
                <a:hlinkClick r:id="rId4" action="ppaction://hlinksldjump"/>
              </a:rPr>
              <a:t>Kapitel 9.3 Ernährung</a:t>
            </a:r>
            <a:endParaRPr lang="de-DE" sz="1000" b="1" i="0" u="none" dirty="0">
              <a:latin typeface="Lucida Sans"/>
            </a:endParaRPr>
          </a:p>
          <a:p>
            <a:pPr>
              <a:spcAft>
                <a:spcPts val="600"/>
              </a:spcAft>
            </a:pPr>
            <a:r>
              <a:rPr lang="de-DE" sz="1000" b="0" i="0" u="none" dirty="0">
                <a:latin typeface="Lucida Sans"/>
              </a:rPr>
              <a:t>Die Leitlinie empfiehlt ein regelmäßiges Screening auf Mangelernährung mit etablierten Instrumenten (Empfehlung 9.10), bei Problemen ein Assessment und eine Beratung durch eine qualifizierte Ernährungsfachkraft (Empfehlung 9.12), ggf. auch eine enterale oder parenterale Ernährung (Empfehlung 9.13). Des Weiteren finden sich therapeutische Empfehlungen bei inkompletter und kompletter maligner Obstruktion (Empfehlungen 9.22 - 9.27).</a:t>
            </a:r>
          </a:p>
          <a:p>
            <a:pPr>
              <a:spcAft>
                <a:spcPts val="600"/>
              </a:spcAft>
            </a:pPr>
            <a:r>
              <a:rPr lang="de-DE" sz="1000" b="1" i="0" u="none" dirty="0">
                <a:latin typeface="Lucida Sans"/>
                <a:hlinkClick r:id="rId5" action="ppaction://hlinksldjump"/>
              </a:rPr>
              <a:t>Kapitel 9.5 Primäre Antikoagulation</a:t>
            </a:r>
            <a:endParaRPr lang="de-DE" sz="1000" b="1" i="0" u="none" dirty="0">
              <a:latin typeface="Lucida Sans"/>
            </a:endParaRPr>
          </a:p>
          <a:p>
            <a:pPr>
              <a:spcAft>
                <a:spcPts val="600"/>
              </a:spcAft>
            </a:pPr>
            <a:r>
              <a:rPr lang="de-DE" sz="1000" b="0" i="0" u="none" dirty="0">
                <a:latin typeface="Lucida Sans"/>
              </a:rPr>
              <a:t>Eine primärprophylaktische Antikoagulation mit niedermolekularem Heparin kann bei ambulanten Patienten mit fortgeschrittenem Pankreaskarzinom unter Nutzen-/Risiko-Abwägung durchgeführt werden (Empfehlung 9.28).</a:t>
            </a:r>
          </a:p>
          <a:p>
            <a:pPr>
              <a:spcAft>
                <a:spcPts val="600"/>
              </a:spcAft>
            </a:pPr>
            <a:r>
              <a:rPr lang="de-DE" sz="1000" b="1" i="0" u="none" dirty="0">
                <a:latin typeface="Lucida Sans"/>
                <a:hlinkClick r:id="rId6" action="ppaction://hlinksldjump"/>
              </a:rPr>
              <a:t>Kapitel 9.6 Rehabilitation und Nachsorge</a:t>
            </a:r>
            <a:endParaRPr lang="de-DE" sz="1000" b="1" i="0" u="none" dirty="0">
              <a:latin typeface="Lucida Sans"/>
            </a:endParaRPr>
          </a:p>
          <a:p>
            <a:pPr>
              <a:spcAft>
                <a:spcPts val="600"/>
              </a:spcAft>
            </a:pPr>
            <a:r>
              <a:rPr lang="de-DE" sz="1000" b="0" i="0" u="none" dirty="0">
                <a:latin typeface="Lucida Sans"/>
              </a:rPr>
              <a:t>Eine postoperative Anschlussheilbehandlung sowie eine strukturierte Nachbetreuung sollten angeboten werden (Empfehlung 9.29 - 9.31).</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extLst>
      <p:ext uri="{BB962C8B-B14F-4D97-AF65-F5344CB8AC3E}">
        <p14:creationId xmlns:p14="http://schemas.microsoft.com/office/powerpoint/2010/main" val="160928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Bürstenzytologie aus dem Gallengang hat bei V.a. ein Pankreaskarzinom eine zu niedrige Sensitivität. Es wird auch nicht empfohlen, aus dem Pankreasgang Bürstenzytologien zum Nachweis eines Pankreaskarzinoms zu entnehmen. Deswegen ist eine ERCP zur Gewebediagnostik des Pankreaskarzinoms nicht indiziert.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C</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Nachweis einer Pankreasraumforderung sollte eine CA19-9 Untersuchung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[Nazli, O. 2000]</a:t>
                      </a:r>
                      <a:r>
                        <a:rPr sz="1000"/>
                        <a:t>, </a:t>
                      </a:r>
                      <a:r>
                        <a:rPr sz="1000">
                          <a:solidFill>
                            <a:srgbClr val="F7BF66"/>
                          </a:solidFill>
                          <a:hlinkClick r:id="rId3"/>
                        </a:rPr>
                        <a:t>[Ritts, R. E., Jr. 1994]</a:t>
                      </a:r>
                      <a:r>
                        <a:rPr sz="1000"/>
                        <a:t>, </a:t>
                      </a:r>
                      <a:r>
                        <a:rPr sz="1000">
                          <a:solidFill>
                            <a:srgbClr val="F7BF66"/>
                          </a:solidFill>
                          <a:hlinkClick r:id="rId4"/>
                        </a:rPr>
                        <a:t>[Tessler, D. A. 2006]</a:t>
                      </a:r>
                      <a:r>
                        <a:rPr sz="1000"/>
                        <a:t>, </a:t>
                      </a:r>
                      <a:r>
                        <a:rPr sz="1000">
                          <a:solidFill>
                            <a:srgbClr val="F7BF66"/>
                          </a:solidFill>
                          <a:hlinkClick r:id="rId5"/>
                        </a:rPr>
                        <a:t>[Forsmark, C. E. 1994]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Mehrheitliche Zustimmung</a:t>
                      </a:r>
                    </a:p>
                    <a:p>
                      <a:pPr algn="r">
                        <a:defRPr sz="700">
                          <a:solidFill>
                            <a:srgbClr val="BFBFBF"/>
                          </a:solidFill>
                          <a:latin typeface="Lucida Sans"/>
                        </a:defRPr>
                      </a:pPr>
                      <a:r>
                        <a:t>032-010OL-3.0-5.7-2006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potenziell resektablen, karzinomverdächtigen Raumforderung im Pankreas sollte primär die Resektion erfolgen. Eine endosonographisch gesteuerte Biopsie kann dann durchgeführt werden, wenn es differentialdiagnostische Hinweise gibt, die das Vorgehen ändern würden, wie z. B. Metastasenverdacht bei einem anderen Malignom in der Vorgeschichte.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[Varadarajulu, S. 2004]</a:t>
                      </a:r>
                      <a:r>
                        <a:rPr sz="1000"/>
                        <a:t>, </a:t>
                      </a:r>
                      <a:r>
                        <a:rPr sz="1000">
                          <a:solidFill>
                            <a:srgbClr val="F7BF66"/>
                          </a:solidFill>
                          <a:hlinkClick r:id="rId3"/>
                        </a:rPr>
                        <a:t>[Agarwal, B. 2004]</a:t>
                      </a:r>
                      <a:r>
                        <a:rPr sz="1000"/>
                        <a:t>, </a:t>
                      </a:r>
                      <a:r>
                        <a:rPr sz="1000">
                          <a:solidFill>
                            <a:srgbClr val="F7BF66"/>
                          </a:solidFill>
                          <a:hlinkClick r:id="rId4"/>
                        </a:rPr>
                        <a:t>[Klapman, J. B.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032-010OL-3.0-5.8-2006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D</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Sollte aufgrund differentialdiagnostischer Erwägungen dennoch eine Biopsie durchgeführt werden, so werden vorzugsweise solche Raumforderungen biopsiert, deren Punktion mit dem geringsten Komplikationsrisiko behaftet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der Durchführung einer spezifischen palliativen Therapie ist eine bioptische Diagnosesicherung obligat, unabhängig davon, ob es sich um ein lokal fortgeschrittenes, inoperables oder um ein metastasiertes Pankreaskarzinom handelt.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[David, O. 1998]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D</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wird die am besten und bei möglichst geringem Risiko zugängliche Läsion punktiert, unabhängig davon, ob es sich um den Primärtumor oder eine Metastase handelt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präoperativen Beurteilung der lokalen Tumorausdehnung bzw. zur Beurteilung der Resektabilität sind die Multidetektor-CT und die Endosonographie zu bevorzugen.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[Bipat, S.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Endosonographie als hochwertiges diagnostisches Verfahren kann zur lokalen Beurteilung eines Pankreaskarzinoms herangezogen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[James, P. D. 2017]</a:t>
                      </a:r>
                      <a:r>
                        <a:rPr sz="1000"/>
                        <a:t>, </a:t>
                      </a:r>
                      <a:r>
                        <a:rPr sz="1000">
                          <a:solidFill>
                            <a:srgbClr val="F7BF66"/>
                          </a:solidFill>
                          <a:hlinkClick r:id="rId3"/>
                        </a:rPr>
                        <a:t>[Krishna, Somashekar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kontrastmittelgestützte Computertomographie der Lunge und des Abdomens/Beckens soll erfolgen, wenn eine Evaluation der Tumorausbreitung notwendig ist und keine Kontraindikationen für ein CT vorliegen.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resezierbaren Pankreaskarzinom sollten präoperativ nach einem 2-phasigen Dünnschicht-CT ein Leber-MRT mit Diffusionswichtung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3</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[Chew, C. 2016]</a:t>
                      </a:r>
                      <a:r>
                        <a:rPr sz="1000"/>
                        <a:t>, </a:t>
                      </a:r>
                      <a:r>
                        <a:rPr sz="1000">
                          <a:solidFill>
                            <a:srgbClr val="F7BF66"/>
                          </a:solidFill>
                          <a:hlinkClick r:id="rId3"/>
                        </a:rPr>
                        <a:t>[Ito, T. 2017]</a:t>
                      </a:r>
                      <a:r>
                        <a:rPr sz="1000"/>
                        <a:t>, </a:t>
                      </a:r>
                      <a:r>
                        <a:rPr sz="1000">
                          <a:solidFill>
                            <a:srgbClr val="F7BF66"/>
                          </a:solidFill>
                          <a:hlinkClick r:id="rId4"/>
                        </a:rPr>
                        <a:t>[Jeon, Sun Kyung 2018]</a:t>
                      </a:r>
                      <a:r>
                        <a:rPr sz="1000"/>
                        <a:t>, </a:t>
                      </a:r>
                      <a:r>
                        <a:rPr sz="1000">
                          <a:solidFill>
                            <a:srgbClr val="F7BF66"/>
                          </a:solidFill>
                          <a:hlinkClick r:id="rId5"/>
                        </a:rPr>
                        <a:t>[Kim, H. J. 2019]</a:t>
                      </a:r>
                      <a:r>
                        <a:rPr sz="1000"/>
                        <a:t>, </a:t>
                      </a:r>
                      <a:r>
                        <a:rPr sz="1000">
                          <a:solidFill>
                            <a:srgbClr val="F7BF66"/>
                          </a:solidFill>
                          <a:hlinkClick r:id="rId6"/>
                        </a:rPr>
                        <a:t>[Kim, H. W.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a:bodyPr>
          <a:lstStyle/>
          <a:p>
            <a:pPr marL="0" indent="0">
              <a:buNone/>
            </a:pPr>
            <a:r>
              <a:rPr lang="de-DE" sz="1200" b="1" dirty="0"/>
              <a:t>Allgemeine Informationen</a:t>
            </a:r>
          </a:p>
          <a:p>
            <a:pPr marL="215900" indent="-215900"/>
            <a:r>
              <a:rPr lang="de-DE" sz="1200" dirty="0">
                <a:hlinkClick r:id="rId3" action="ppaction://hlinksldjump"/>
              </a:rPr>
              <a:t>Übersicht über die Leitlinie</a:t>
            </a:r>
            <a:endParaRPr lang="de-DE" sz="1200" dirty="0"/>
          </a:p>
          <a:p>
            <a:pPr marL="215900" indent="-215900"/>
            <a:r>
              <a:rPr lang="de-DE" sz="1200" dirty="0">
                <a:hlinkClick r:id="rId4" action="ppaction://hlinksldjump"/>
              </a:rPr>
              <a:t>Dokumente zur Leitlinie</a:t>
            </a:r>
            <a:endParaRPr lang="de-DE" sz="1200" dirty="0"/>
          </a:p>
          <a:p>
            <a:pPr marL="215900" indent="-215900"/>
            <a:r>
              <a:rPr lang="de-DE" sz="1200" dirty="0">
                <a:hlinkClick r:id="rId5" action="ppaction://hlinksldjump"/>
              </a:rPr>
              <a:t>Methodik</a:t>
            </a:r>
            <a:endParaRPr lang="de-DE" sz="1200" dirty="0"/>
          </a:p>
          <a:p>
            <a:pPr marL="0" indent="0">
              <a:buNone/>
            </a:pPr>
            <a:endParaRPr lang="de-DE" sz="1200" b="1" dirty="0"/>
          </a:p>
          <a:p>
            <a:pPr marL="0" indent="0">
              <a:buNone/>
            </a:pPr>
            <a:r>
              <a:rPr lang="de-DE" sz="1200" b="1" dirty="0"/>
              <a:t>Leitlinienkapitel </a:t>
            </a:r>
            <a:r>
              <a:rPr lang="de-DE" sz="1200" b="1"/>
              <a:t>mit Empfehlungen</a:t>
            </a:r>
            <a:endParaRPr lang="de-DE" sz="1200" b="1" dirty="0"/>
          </a:p>
          <a:p>
            <a:pPr marL="171450" indent="-171450">
              <a:buChar char="•"/>
              <a:defRPr sz="1200"/>
            </a:pPr>
            <a:r>
              <a:rPr>
                <a:hlinkClick r:id="rId6" action="ppaction://hlinksldjump"/>
              </a:rPr>
              <a:t>Kapitel 4: Risikofaktoren, Risikogruppen und Screening</a:t>
            </a:r>
          </a:p>
          <a:p>
            <a:pPr marL="171450" indent="-171450">
              <a:buChar char="•"/>
              <a:defRPr sz="1200"/>
            </a:pPr>
            <a:r>
              <a:rPr>
                <a:hlinkClick r:id="rId7" action="ppaction://hlinksldjump"/>
              </a:rPr>
              <a:t>Kapitel 5: Diagnostik</a:t>
            </a:r>
          </a:p>
          <a:p>
            <a:pPr marL="171450" indent="-171450">
              <a:buChar char="•"/>
              <a:defRPr sz="1200"/>
            </a:pPr>
            <a:r>
              <a:rPr>
                <a:hlinkClick r:id="rId8" action="ppaction://hlinksldjump"/>
              </a:rPr>
              <a:t>Kapitel 6: Chirurgische Therapie</a:t>
            </a:r>
          </a:p>
          <a:p>
            <a:pPr marL="171450" indent="-171450">
              <a:buChar char="•"/>
              <a:defRPr sz="1200"/>
            </a:pPr>
            <a:r>
              <a:rPr>
                <a:hlinkClick r:id="rId9" action="ppaction://hlinksldjump"/>
              </a:rPr>
              <a:t>Kapitel 7: Adjuvante und neoadjuvante nichtchirurgische Therapie des Pankreaskarzinoms</a:t>
            </a:r>
          </a:p>
          <a:p>
            <a:pPr marL="171450" indent="-171450">
              <a:buChar char="•"/>
              <a:defRPr sz="1200"/>
            </a:pPr>
            <a:r>
              <a:rPr>
                <a:hlinkClick r:id="rId10" action="ppaction://hlinksldjump"/>
              </a:rPr>
              <a:t>Kapitel 8: Palliative Therapie des Pankreaskarzinoms</a:t>
            </a:r>
          </a:p>
          <a:p>
            <a:pPr marL="171450" indent="-171450">
              <a:buChar char="•"/>
              <a:defRPr sz="1200"/>
            </a:pPr>
            <a:r>
              <a:rPr>
                <a:hlinkClick r:id="rId11" action="ppaction://hlinksldjump"/>
              </a:rPr>
              <a:t>Kapitel 9: Palliative Tumor-gerichtete und supportive Therapie des Pankreaskarzinoms</a:t>
            </a:r>
          </a:p>
          <a:p>
            <a:pPr marL="171450" indent="-171450">
              <a:buChar char="•"/>
              <a:defRPr sz="1200"/>
            </a:pPr>
            <a:r>
              <a:rPr>
                <a:hlinkClick r:id="" action="ppaction://noaction"/>
              </a:rPr>
              <a:t>Kapitel 10: Anhang</a:t>
            </a:r>
          </a:p>
          <a:p>
            <a:pPr marL="171450" indent="-171450">
              <a:buChar char="•"/>
              <a:defRPr sz="1200"/>
            </a:pPr>
            <a:r>
              <a:rPr>
                <a:hlinkClick r:id="rId12" action="ppaction://hlinksldjump"/>
              </a:rPr>
              <a:t>Kapitel 11: Qualitätsindikatoren</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V3.</a:t>
            </a:r>
            <a:r>
              <a:rPr lang="de-DE" dirty="0"/>
              <a:t>1</a:t>
            </a:r>
            <a:r>
              <a:rPr dirty="0"/>
              <a:t> | </a:t>
            </a:r>
            <a:r>
              <a:rPr lang="de-DE" dirty="0"/>
              <a:t>September 2024</a:t>
            </a:r>
            <a:endParaRPr dirty="0"/>
          </a:p>
        </p:txBody>
      </p:sp>
    </p:spTree>
    <p:extLst>
      <p:ext uri="{BB962C8B-B14F-4D97-AF65-F5344CB8AC3E}">
        <p14:creationId xmlns:p14="http://schemas.microsoft.com/office/powerpoint/2010/main" val="195888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Alternativ sollten sie ein FDG-PET CT erhalten, um das Vorliegen einer Fernmetastasierung mit höherer Sicherheit auszuschließen.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[Wang, L. 2017]</a:t>
                      </a:r>
                      <a:r>
                        <a:rPr sz="1000"/>
                        <a:t>, </a:t>
                      </a:r>
                      <a:r>
                        <a:rPr sz="1000">
                          <a:solidFill>
                            <a:srgbClr val="F7BF66"/>
                          </a:solidFill>
                          <a:hlinkClick r:id="rId3"/>
                        </a:rPr>
                        <a:t>[Ghaneh, P.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032-010OL-3.0-5.16-2021M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ERCP, die MRCP und die Skelettszintigraphie sollten nicht zur Ausbreitungsdiagnostik herangezogen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Diagnostische</a:t>
            </a:r>
            <a:r>
              <a:rPr dirty="0"/>
              <a:t> </a:t>
            </a:r>
            <a:r>
              <a:rPr dirty="0" err="1"/>
              <a:t>Wertigkeit</a:t>
            </a:r>
            <a:r>
              <a:rPr dirty="0"/>
              <a:t> von </a:t>
            </a:r>
            <a:r>
              <a:rPr dirty="0" err="1"/>
              <a:t>Magnetresonanztomographie</a:t>
            </a:r>
            <a:r>
              <a:rPr dirty="0"/>
              <a:t> (MRT), </a:t>
            </a:r>
            <a:r>
              <a:rPr dirty="0" err="1"/>
              <a:t>Computertomographie</a:t>
            </a:r>
            <a:r>
              <a:rPr dirty="0"/>
              <a:t> (CT), </a:t>
            </a:r>
            <a:r>
              <a:rPr dirty="0" err="1"/>
              <a:t>Positronenemissionstomographie</a:t>
            </a:r>
            <a:r>
              <a:rPr dirty="0"/>
              <a:t> </a:t>
            </a:r>
            <a:r>
              <a:rPr dirty="0" err="1"/>
              <a:t>kombiniert</a:t>
            </a:r>
            <a:r>
              <a:rPr dirty="0"/>
              <a:t> </a:t>
            </a:r>
            <a:r>
              <a:rPr dirty="0" err="1"/>
              <a:t>mit</a:t>
            </a:r>
            <a:r>
              <a:rPr dirty="0"/>
              <a:t> CT (PET/CT), </a:t>
            </a:r>
            <a:r>
              <a:rPr dirty="0" err="1"/>
              <a:t>Endosonographie</a:t>
            </a:r>
            <a:r>
              <a:rPr dirty="0"/>
              <a:t> (EUS) und </a:t>
            </a:r>
            <a:r>
              <a:rPr dirty="0" err="1"/>
              <a:t>transabdomineller</a:t>
            </a:r>
            <a:r>
              <a:rPr dirty="0"/>
              <a:t> </a:t>
            </a:r>
            <a:r>
              <a:rPr dirty="0" err="1"/>
              <a:t>Ultraschall</a:t>
            </a:r>
            <a:r>
              <a:rPr dirty="0"/>
              <a:t> (US) </a:t>
            </a:r>
            <a:r>
              <a:rPr dirty="0" err="1"/>
              <a:t>zur</a:t>
            </a:r>
            <a:r>
              <a:rPr dirty="0"/>
              <a:t> Diagnose </a:t>
            </a:r>
            <a:r>
              <a:rPr dirty="0" err="1"/>
              <a:t>eines</a:t>
            </a:r>
            <a:r>
              <a:rPr dirty="0"/>
              <a:t> </a:t>
            </a:r>
            <a:r>
              <a:rPr dirty="0" err="1"/>
              <a:t>Pankreaskarzinoms</a:t>
            </a:r>
            <a:r>
              <a:rPr dirty="0"/>
              <a:t>.</a:t>
            </a:r>
          </a:p>
        </p:txBody>
      </p:sp>
      <p:graphicFrame>
        <p:nvGraphicFramePr>
          <p:cNvPr id="3" name="Table 2"/>
          <p:cNvGraphicFramePr>
            <a:graphicFrameLocks noGrp="1"/>
          </p:cNvGraphicFramePr>
          <p:nvPr>
            <p:extLst>
              <p:ext uri="{D42A27DB-BD31-4B8C-83A1-F6EECF244321}">
                <p14:modId xmlns:p14="http://schemas.microsoft.com/office/powerpoint/2010/main" val="464832362"/>
              </p:ext>
            </p:extLst>
          </p:nvPr>
        </p:nvGraphicFramePr>
        <p:xfrm>
          <a:off x="360000" y="1890000"/>
          <a:ext cx="11472000" cy="1767840"/>
        </p:xfrm>
        <a:graphic>
          <a:graphicData uri="http://schemas.openxmlformats.org/drawingml/2006/table">
            <a:tbl>
              <a:tblPr firstRow="1" bandRow="1">
                <a:tableStyleId>{5C22544A-7EE6-4342-B048-85BDC9FD1C3A}</a:tableStyleId>
              </a:tblPr>
              <a:tblGrid>
                <a:gridCol w="2639656">
                  <a:extLst>
                    <a:ext uri="{9D8B030D-6E8A-4147-A177-3AD203B41FA5}">
                      <a16:colId xmlns:a16="http://schemas.microsoft.com/office/drawing/2014/main" val="20000"/>
                    </a:ext>
                  </a:extLst>
                </a:gridCol>
                <a:gridCol w="1184344">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158272">
                <a:tc gridSpan="6">
                  <a:txBody>
                    <a:bodyPr/>
                    <a:lstStyle/>
                    <a:p>
                      <a:pPr>
                        <a:defRPr sz="900" b="0">
                          <a:solidFill>
                            <a:srgbClr val="000000"/>
                          </a:solidFill>
                          <a:latin typeface="Lucida Sans"/>
                        </a:defRPr>
                      </a:pPr>
                      <a:r>
                        <a:rPr sz="1100" b="1" dirty="0" err="1"/>
                        <a:t>Diagnostische</a:t>
                      </a:r>
                      <a:r>
                        <a:rPr sz="1100" b="1" dirty="0"/>
                        <a:t> </a:t>
                      </a:r>
                      <a:r>
                        <a:rPr sz="1100" b="1" dirty="0" err="1"/>
                        <a:t>Wertigkeit</a:t>
                      </a:r>
                      <a:r>
                        <a:rPr sz="1100" b="1" dirty="0"/>
                        <a:t>: </a:t>
                      </a:r>
                      <a:r>
                        <a:rPr sz="1100" b="1" dirty="0" err="1"/>
                        <a:t>Bildgebende</a:t>
                      </a:r>
                      <a:r>
                        <a:rPr sz="1100" b="1" dirty="0"/>
                        <a:t> </a:t>
                      </a:r>
                      <a:r>
                        <a:rPr sz="1100" b="1" dirty="0" err="1"/>
                        <a:t>Verfahren</a:t>
                      </a:r>
                      <a:r>
                        <a:rPr sz="1100" b="1" dirty="0"/>
                        <a:t> </a:t>
                      </a:r>
                      <a:r>
                        <a:rPr sz="1100" b="1" dirty="0" err="1"/>
                        <a:t>zur</a:t>
                      </a:r>
                      <a:r>
                        <a:rPr sz="1100" b="1" dirty="0"/>
                        <a:t> </a:t>
                      </a:r>
                      <a:r>
                        <a:rPr sz="1100" b="1" dirty="0" err="1"/>
                        <a:t>Pankreaskarzinomdiagnostik</a:t>
                      </a:r>
                      <a:endParaRPr sz="1100" b="1" dirty="0"/>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200" dirty="0" err="1"/>
                        <a:t>Verfahren</a:t>
                      </a:r>
                      <a:endParaRPr sz="1200" dirty="0"/>
                    </a:p>
                  </a:txBody>
                  <a:tcPr anchor="ctr">
                    <a:solidFill>
                      <a:srgbClr val="FCEACC"/>
                    </a:solidFill>
                  </a:tcPr>
                </a:tc>
                <a:tc>
                  <a:txBody>
                    <a:bodyPr/>
                    <a:lstStyle/>
                    <a:p>
                      <a:pPr>
                        <a:defRPr sz="900" b="0">
                          <a:solidFill>
                            <a:srgbClr val="000000"/>
                          </a:solidFill>
                          <a:latin typeface="Lucida Sans"/>
                        </a:defRPr>
                      </a:pPr>
                      <a:r>
                        <a:rPr sz="1200"/>
                        <a:t>MRT</a:t>
                      </a:r>
                    </a:p>
                  </a:txBody>
                  <a:tcPr anchor="ctr">
                    <a:solidFill>
                      <a:srgbClr val="FCEACC"/>
                    </a:solidFill>
                  </a:tcPr>
                </a:tc>
                <a:tc>
                  <a:txBody>
                    <a:bodyPr/>
                    <a:lstStyle/>
                    <a:p>
                      <a:pPr>
                        <a:defRPr sz="900" b="0">
                          <a:solidFill>
                            <a:srgbClr val="000000"/>
                          </a:solidFill>
                          <a:latin typeface="Lucida Sans"/>
                        </a:defRPr>
                      </a:pPr>
                      <a:r>
                        <a:rPr sz="1200"/>
                        <a:t>CT</a:t>
                      </a:r>
                    </a:p>
                  </a:txBody>
                  <a:tcPr anchor="ctr">
                    <a:solidFill>
                      <a:srgbClr val="FCEACC"/>
                    </a:solidFill>
                  </a:tcPr>
                </a:tc>
                <a:tc>
                  <a:txBody>
                    <a:bodyPr/>
                    <a:lstStyle/>
                    <a:p>
                      <a:pPr>
                        <a:defRPr sz="900" b="0">
                          <a:solidFill>
                            <a:srgbClr val="000000"/>
                          </a:solidFill>
                          <a:latin typeface="Lucida Sans"/>
                        </a:defRPr>
                      </a:pPr>
                      <a:r>
                        <a:rPr sz="1200"/>
                        <a:t>PET/CT</a:t>
                      </a:r>
                    </a:p>
                  </a:txBody>
                  <a:tcPr anchor="ctr">
                    <a:solidFill>
                      <a:srgbClr val="FCEACC"/>
                    </a:solidFill>
                  </a:tcPr>
                </a:tc>
                <a:tc>
                  <a:txBody>
                    <a:bodyPr/>
                    <a:lstStyle/>
                    <a:p>
                      <a:pPr>
                        <a:defRPr sz="900" b="0">
                          <a:solidFill>
                            <a:srgbClr val="000000"/>
                          </a:solidFill>
                          <a:latin typeface="Lucida Sans"/>
                        </a:defRPr>
                      </a:pPr>
                      <a:r>
                        <a:rPr sz="1200"/>
                        <a:t>EUS</a:t>
                      </a:r>
                    </a:p>
                  </a:txBody>
                  <a:tcPr anchor="ctr">
                    <a:solidFill>
                      <a:srgbClr val="FCEACC"/>
                    </a:solidFill>
                  </a:tcPr>
                </a:tc>
                <a:tc>
                  <a:txBody>
                    <a:bodyPr/>
                    <a:lstStyle/>
                    <a:p>
                      <a:pPr>
                        <a:defRPr sz="900" b="0">
                          <a:solidFill>
                            <a:srgbClr val="000000"/>
                          </a:solidFill>
                          <a:latin typeface="Lucida Sans"/>
                        </a:defRPr>
                      </a:pPr>
                      <a:r>
                        <a:rPr sz="1200"/>
                        <a:t>US</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1200" dirty="0" err="1"/>
                        <a:t>Sensitivität</a:t>
                      </a:r>
                      <a:endParaRPr sz="1200" dirty="0"/>
                    </a:p>
                  </a:txBody>
                  <a:tcPr anchor="ctr">
                    <a:solidFill>
                      <a:srgbClr val="FCEACC"/>
                    </a:solidFill>
                  </a:tcPr>
                </a:tc>
                <a:tc>
                  <a:txBody>
                    <a:bodyPr/>
                    <a:lstStyle/>
                    <a:p>
                      <a:pPr>
                        <a:defRPr sz="900" b="0">
                          <a:solidFill>
                            <a:srgbClr val="000000"/>
                          </a:solidFill>
                          <a:latin typeface="Lucida Sans"/>
                        </a:defRPr>
                      </a:pPr>
                      <a:r>
                        <a:rPr sz="1200"/>
                        <a:t>93 % </a:t>
                      </a:r>
                    </a:p>
                  </a:txBody>
                  <a:tcPr anchor="ctr">
                    <a:solidFill>
                      <a:srgbClr val="FCEACC"/>
                    </a:solidFill>
                  </a:tcPr>
                </a:tc>
                <a:tc>
                  <a:txBody>
                    <a:bodyPr/>
                    <a:lstStyle/>
                    <a:p>
                      <a:pPr>
                        <a:defRPr sz="900" b="0">
                          <a:solidFill>
                            <a:srgbClr val="000000"/>
                          </a:solidFill>
                          <a:latin typeface="Lucida Sans"/>
                        </a:defRPr>
                      </a:pPr>
                      <a:r>
                        <a:rPr sz="1200"/>
                        <a:t>90 %</a:t>
                      </a:r>
                    </a:p>
                  </a:txBody>
                  <a:tcPr anchor="ctr">
                    <a:solidFill>
                      <a:srgbClr val="FCEACC"/>
                    </a:solidFill>
                  </a:tcPr>
                </a:tc>
                <a:tc>
                  <a:txBody>
                    <a:bodyPr/>
                    <a:lstStyle/>
                    <a:p>
                      <a:pPr>
                        <a:defRPr sz="900" b="0">
                          <a:solidFill>
                            <a:srgbClr val="000000"/>
                          </a:solidFill>
                          <a:latin typeface="Lucida Sans"/>
                        </a:defRPr>
                      </a:pPr>
                      <a:r>
                        <a:rPr sz="1200"/>
                        <a:t>89 %</a:t>
                      </a:r>
                    </a:p>
                  </a:txBody>
                  <a:tcPr anchor="ctr">
                    <a:solidFill>
                      <a:srgbClr val="FCEACC"/>
                    </a:solidFill>
                  </a:tcPr>
                </a:tc>
                <a:tc>
                  <a:txBody>
                    <a:bodyPr/>
                    <a:lstStyle/>
                    <a:p>
                      <a:pPr>
                        <a:defRPr sz="900" b="0">
                          <a:solidFill>
                            <a:srgbClr val="000000"/>
                          </a:solidFill>
                          <a:latin typeface="Lucida Sans"/>
                        </a:defRPr>
                      </a:pPr>
                      <a:r>
                        <a:rPr sz="1200"/>
                        <a:t>91 %</a:t>
                      </a:r>
                    </a:p>
                  </a:txBody>
                  <a:tcPr anchor="ctr">
                    <a:solidFill>
                      <a:srgbClr val="FCEACC"/>
                    </a:solidFill>
                  </a:tcPr>
                </a:tc>
                <a:tc>
                  <a:txBody>
                    <a:bodyPr/>
                    <a:lstStyle/>
                    <a:p>
                      <a:pPr>
                        <a:defRPr sz="900" b="0">
                          <a:solidFill>
                            <a:srgbClr val="000000"/>
                          </a:solidFill>
                          <a:latin typeface="Lucida Sans"/>
                        </a:defRPr>
                      </a:pPr>
                      <a:r>
                        <a:rPr sz="1200"/>
                        <a:t>88 %</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1200" dirty="0" err="1"/>
                        <a:t>Spezifität</a:t>
                      </a:r>
                      <a:endParaRPr sz="1200" dirty="0"/>
                    </a:p>
                  </a:txBody>
                  <a:tcPr anchor="ctr">
                    <a:solidFill>
                      <a:srgbClr val="FCEACC"/>
                    </a:solidFill>
                  </a:tcPr>
                </a:tc>
                <a:tc>
                  <a:txBody>
                    <a:bodyPr/>
                    <a:lstStyle/>
                    <a:p>
                      <a:pPr>
                        <a:defRPr sz="900" b="0">
                          <a:solidFill>
                            <a:srgbClr val="000000"/>
                          </a:solidFill>
                          <a:latin typeface="Lucida Sans"/>
                        </a:defRPr>
                      </a:pPr>
                      <a:r>
                        <a:rPr sz="1200"/>
                        <a:t>89 %</a:t>
                      </a:r>
                    </a:p>
                  </a:txBody>
                  <a:tcPr anchor="ctr">
                    <a:solidFill>
                      <a:srgbClr val="FCEACC"/>
                    </a:solidFill>
                  </a:tcPr>
                </a:tc>
                <a:tc>
                  <a:txBody>
                    <a:bodyPr/>
                    <a:lstStyle/>
                    <a:p>
                      <a:pPr>
                        <a:defRPr sz="900" b="0">
                          <a:solidFill>
                            <a:srgbClr val="000000"/>
                          </a:solidFill>
                          <a:latin typeface="Lucida Sans"/>
                        </a:defRPr>
                      </a:pPr>
                      <a:r>
                        <a:rPr sz="1200"/>
                        <a:t>87 %</a:t>
                      </a:r>
                    </a:p>
                  </a:txBody>
                  <a:tcPr anchor="ctr">
                    <a:solidFill>
                      <a:srgbClr val="FCEACC"/>
                    </a:solidFill>
                  </a:tcPr>
                </a:tc>
                <a:tc>
                  <a:txBody>
                    <a:bodyPr/>
                    <a:lstStyle/>
                    <a:p>
                      <a:pPr>
                        <a:defRPr sz="900" b="0">
                          <a:solidFill>
                            <a:srgbClr val="000000"/>
                          </a:solidFill>
                          <a:latin typeface="Lucida Sans"/>
                        </a:defRPr>
                      </a:pPr>
                      <a:r>
                        <a:rPr sz="1200"/>
                        <a:t>70 %</a:t>
                      </a:r>
                    </a:p>
                  </a:txBody>
                  <a:tcPr anchor="ctr">
                    <a:solidFill>
                      <a:srgbClr val="FCEACC"/>
                    </a:solidFill>
                  </a:tcPr>
                </a:tc>
                <a:tc>
                  <a:txBody>
                    <a:bodyPr/>
                    <a:lstStyle/>
                    <a:p>
                      <a:pPr>
                        <a:defRPr sz="900" b="0">
                          <a:solidFill>
                            <a:srgbClr val="000000"/>
                          </a:solidFill>
                          <a:latin typeface="Lucida Sans"/>
                        </a:defRPr>
                      </a:pPr>
                      <a:r>
                        <a:rPr sz="1200"/>
                        <a:t>86 %</a:t>
                      </a:r>
                    </a:p>
                  </a:txBody>
                  <a:tcPr anchor="ctr">
                    <a:solidFill>
                      <a:srgbClr val="FCEACC"/>
                    </a:solidFill>
                  </a:tcPr>
                </a:tc>
                <a:tc>
                  <a:txBody>
                    <a:bodyPr/>
                    <a:lstStyle/>
                    <a:p>
                      <a:pPr>
                        <a:defRPr sz="900" b="0">
                          <a:solidFill>
                            <a:srgbClr val="000000"/>
                          </a:solidFill>
                          <a:latin typeface="Lucida Sans"/>
                        </a:defRPr>
                      </a:pPr>
                      <a:r>
                        <a:rPr sz="1200"/>
                        <a:t>94 %</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1200" dirty="0"/>
                        <a:t>Accuracy </a:t>
                      </a:r>
                      <a:br>
                        <a:rPr lang="de-DE" sz="1200" dirty="0"/>
                      </a:br>
                      <a:r>
                        <a:rPr sz="1200" dirty="0"/>
                        <a:t>(</a:t>
                      </a:r>
                      <a:r>
                        <a:rPr sz="1200" dirty="0" err="1"/>
                        <a:t>diagnostische</a:t>
                      </a:r>
                      <a:r>
                        <a:rPr sz="1200" dirty="0"/>
                        <a:t> </a:t>
                      </a:r>
                      <a:r>
                        <a:rPr sz="1200" dirty="0" err="1"/>
                        <a:t>Genauigkeit</a:t>
                      </a:r>
                      <a:r>
                        <a:rPr sz="1200" dirty="0"/>
                        <a:t>)</a:t>
                      </a:r>
                    </a:p>
                  </a:txBody>
                  <a:tcPr anchor="ctr">
                    <a:solidFill>
                      <a:srgbClr val="FCEACC"/>
                    </a:solidFill>
                  </a:tcPr>
                </a:tc>
                <a:tc>
                  <a:txBody>
                    <a:bodyPr/>
                    <a:lstStyle/>
                    <a:p>
                      <a:pPr>
                        <a:defRPr sz="900" b="0">
                          <a:solidFill>
                            <a:srgbClr val="000000"/>
                          </a:solidFill>
                          <a:latin typeface="Lucida Sans"/>
                        </a:defRPr>
                      </a:pPr>
                      <a:r>
                        <a:rPr sz="1200" dirty="0"/>
                        <a:t>90 %</a:t>
                      </a:r>
                    </a:p>
                  </a:txBody>
                  <a:tcPr anchor="ctr">
                    <a:solidFill>
                      <a:srgbClr val="FCEACC"/>
                    </a:solidFill>
                  </a:tcPr>
                </a:tc>
                <a:tc>
                  <a:txBody>
                    <a:bodyPr/>
                    <a:lstStyle/>
                    <a:p>
                      <a:pPr>
                        <a:defRPr sz="900" b="0">
                          <a:solidFill>
                            <a:srgbClr val="000000"/>
                          </a:solidFill>
                          <a:latin typeface="Lucida Sans"/>
                        </a:defRPr>
                      </a:pPr>
                      <a:r>
                        <a:rPr sz="1200" dirty="0"/>
                        <a:t>89 %</a:t>
                      </a:r>
                    </a:p>
                  </a:txBody>
                  <a:tcPr anchor="ctr">
                    <a:solidFill>
                      <a:srgbClr val="FCEACC"/>
                    </a:solidFill>
                  </a:tcPr>
                </a:tc>
                <a:tc>
                  <a:txBody>
                    <a:bodyPr/>
                    <a:lstStyle/>
                    <a:p>
                      <a:pPr>
                        <a:defRPr sz="900" b="0">
                          <a:solidFill>
                            <a:srgbClr val="000000"/>
                          </a:solidFill>
                          <a:latin typeface="Lucida Sans"/>
                        </a:defRPr>
                      </a:pPr>
                      <a:r>
                        <a:rPr sz="1200" dirty="0"/>
                        <a:t>84 %</a:t>
                      </a:r>
                    </a:p>
                  </a:txBody>
                  <a:tcPr anchor="ctr">
                    <a:solidFill>
                      <a:srgbClr val="FCEACC"/>
                    </a:solidFill>
                  </a:tcPr>
                </a:tc>
                <a:tc>
                  <a:txBody>
                    <a:bodyPr/>
                    <a:lstStyle/>
                    <a:p>
                      <a:pPr>
                        <a:defRPr sz="900" b="0">
                          <a:solidFill>
                            <a:srgbClr val="000000"/>
                          </a:solidFill>
                          <a:latin typeface="Lucida Sans"/>
                        </a:defRPr>
                      </a:pPr>
                      <a:r>
                        <a:rPr sz="1200" dirty="0"/>
                        <a:t>89 %</a:t>
                      </a:r>
                    </a:p>
                  </a:txBody>
                  <a:tcPr anchor="ctr">
                    <a:solidFill>
                      <a:srgbClr val="FCEACC"/>
                    </a:solidFill>
                  </a:tcPr>
                </a:tc>
                <a:tc>
                  <a:txBody>
                    <a:bodyPr/>
                    <a:lstStyle/>
                    <a:p>
                      <a:pPr>
                        <a:defRPr sz="900" b="0">
                          <a:solidFill>
                            <a:srgbClr val="000000"/>
                          </a:solidFill>
                          <a:latin typeface="Lucida Sans"/>
                        </a:defRPr>
                      </a:pPr>
                      <a:r>
                        <a:rPr sz="1200" dirty="0"/>
                        <a:t>91 %</a:t>
                      </a:r>
                    </a:p>
                  </a:txBody>
                  <a:tcPr anchor="ctr">
                    <a:solidFill>
                      <a:srgbClr val="FCEACC"/>
                    </a:solidFill>
                  </a:tcPr>
                </a:tc>
                <a:extLst>
                  <a:ext uri="{0D108BD9-81ED-4DB2-BD59-A6C34878D82A}">
                    <a16:rowId xmlns:a16="http://schemas.microsoft.com/office/drawing/2014/main" val="10004"/>
                  </a:ext>
                </a:extLst>
              </a:tr>
              <a:tr h="0">
                <a:tc gridSpan="6">
                  <a:txBody>
                    <a:bodyPr/>
                    <a:lstStyle/>
                    <a:p>
                      <a:pPr>
                        <a:defRPr sz="900" b="0">
                          <a:solidFill>
                            <a:srgbClr val="000000"/>
                          </a:solidFill>
                          <a:latin typeface="Lucida Sans"/>
                        </a:defRPr>
                      </a:pPr>
                      <a:r>
                        <a:rPr dirty="0"/>
                        <a:t>Quelle: </a:t>
                      </a:r>
                      <a:r>
                        <a:rPr lang="da-DK" sz="900" b="0" i="0" u="none" strike="noStrike" kern="1200" dirty="0">
                          <a:solidFill>
                            <a:schemeClr val="dk1"/>
                          </a:solidFill>
                          <a:effectLst/>
                          <a:latin typeface="+mn-lt"/>
                          <a:ea typeface="+mn-ea"/>
                          <a:cs typeface="+mn-cs"/>
                        </a:rPr>
                        <a:t>Toft, J. et al. 2017</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D</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Staging-Laparoskopie ist fakultativ einzusetzen.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[Schachter, P. P. 2000]</a:t>
                      </a:r>
                      <a:r>
                        <a:rPr sz="1000"/>
                        <a:t>, </a:t>
                      </a:r>
                      <a:r>
                        <a:rPr sz="1000">
                          <a:solidFill>
                            <a:srgbClr val="F7BF66"/>
                          </a:solidFill>
                          <a:hlinkClick r:id="rId3"/>
                        </a:rPr>
                        <a:t>[Vollmer, C. M.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032-010OL-3.0-5.18-2021G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Von allen schnittbildenden Verfahren sollte das MRT mit MRCP zur Differentialdiagnostik einer zystischen Läsion des Pankreas bevorzugt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032-010OL-3.0-5.19-2021M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weitere differentialdiagnostische Eingrenzung sollte bei Diagnosestellung einer Läsion &gt; 1 cm oder bei diagnostischer Unsicherheit zusätzlich zur Schnittbildgebung eine Endosongraphie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032-010OL-3.0-5.20-2021M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endosonographische Punktion zur Gewinnung von Zellen bzw. Zystenflüssigkeit und differentialdiagnostischen Eingrenzung der Läsion (Histo- bzw. zytopathologische Analyse, Bestimmung von Lipase/Amylase und CEA, molekularpathologische Analyse) kann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[van der Waaij, L. A. 2005]</a:t>
                      </a:r>
                      <a:r>
                        <a:rPr sz="1000"/>
                        <a:t>, </a:t>
                      </a:r>
                      <a:r>
                        <a:rPr sz="1000">
                          <a:solidFill>
                            <a:srgbClr val="F7BF66"/>
                          </a:solidFill>
                          <a:hlinkClick r:id="rId3"/>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Wird bei der Erstdiagnose einer zystischen Läsion oder im Verlauf klinisch oder bildgebend der Verdacht auf eine interventionsbedürftige Läsion gestellt, so sollte zur Risikoeinschätzung und/oder Interventionsplanung eine Endosonographie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032-010OL-3.0-5.22-2021N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Endosonographie bei zystischer Pankreasläsion sollte erfolgen, um morphologische Charakteristika zu identifizieren, die helfen das Risiko für eine maligne Entartung besser zu beurteilen.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Diagnose einer intraduktal papillär muzinösen Neoplasie (IPMN) sollen die therapeutischen Entscheidungen in Anlehnung an die Europäischen Leitlinien [European Study Group on Cystic Tumours of the, Pancreas et al. 2018] und/oder die internationalen Leitlinien [Tanaka, M. et al. 2017]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r>
                        <a:rPr sz="1000"/>
                        <a:t>, </a:t>
                      </a:r>
                      <a:r>
                        <a:rPr sz="1000">
                          <a:solidFill>
                            <a:srgbClr val="F7BF66"/>
                          </a:solidFill>
                          <a:hlinkClick r:id="rId3"/>
                        </a:rPr>
                        <a:t>[Tanaka, M.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032-010OL-3.0-5.24-2021N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848173012"/>
              </p:ext>
            </p:extLst>
          </p:nvPr>
        </p:nvGraphicFramePr>
        <p:xfrm>
          <a:off x="304800" y="1804818"/>
          <a:ext cx="11582400" cy="2474936"/>
        </p:xfrm>
        <a:graphic>
          <a:graphicData uri="http://schemas.openxmlformats.org/drawingml/2006/table">
            <a:tbl>
              <a:tblPr firstRow="1" bandRow="1">
                <a:tableStyleId>{2D5ABB26-0587-4C30-8999-92F81FD0307C}</a:tableStyleId>
              </a:tblPr>
              <a:tblGrid>
                <a:gridCol w="4063008">
                  <a:extLst>
                    <a:ext uri="{9D8B030D-6E8A-4147-A177-3AD203B41FA5}">
                      <a16:colId xmlns:a16="http://schemas.microsoft.com/office/drawing/2014/main" val="1406973512"/>
                    </a:ext>
                  </a:extLst>
                </a:gridCol>
                <a:gridCol w="7519392">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53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295800" y="2666390"/>
            <a:ext cx="5719662" cy="648072"/>
          </a:xfrm>
          <a:prstGeom prst="rect">
            <a:avLst/>
          </a:prstGeom>
        </p:spPr>
      </p:pic>
      <p:pic>
        <p:nvPicPr>
          <p:cNvPr id="5" name="Picture 4" descr="2f7dc4ee225c49b999ca72b4eeaddf40.png"/>
          <p:cNvPicPr>
            <a:picLocks noChangeAspect="1"/>
          </p:cNvPicPr>
          <p:nvPr/>
        </p:nvPicPr>
        <p:blipFill>
          <a:blip r:embed="rId3"/>
          <a:stretch>
            <a:fillRect/>
          </a:stretch>
        </p:blipFill>
        <p:spPr>
          <a:xfrm>
            <a:off x="4485600" y="3924000"/>
            <a:ext cx="2696320" cy="1193344"/>
          </a:xfrm>
          <a:prstGeom prst="rect">
            <a:avLst/>
          </a:prstGeom>
        </p:spPr>
      </p:pic>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4130059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Empfohlenes Vorgehen bei Vorliegen eines Seitenast-IPMN.</a:t>
            </a:r>
          </a:p>
        </p:txBody>
      </p:sp>
      <p:graphicFrame>
        <p:nvGraphicFramePr>
          <p:cNvPr id="3" name="Table 2"/>
          <p:cNvGraphicFramePr>
            <a:graphicFrameLocks noGrp="1"/>
          </p:cNvGraphicFramePr>
          <p:nvPr>
            <p:extLst>
              <p:ext uri="{D42A27DB-BD31-4B8C-83A1-F6EECF244321}">
                <p14:modId xmlns:p14="http://schemas.microsoft.com/office/powerpoint/2010/main" val="356871632"/>
              </p:ext>
            </p:extLst>
          </p:nvPr>
        </p:nvGraphicFramePr>
        <p:xfrm>
          <a:off x="360000" y="1890000"/>
          <a:ext cx="11472000" cy="199644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defRPr sz="900" b="0">
                          <a:solidFill>
                            <a:srgbClr val="000000"/>
                          </a:solidFill>
                          <a:latin typeface="Lucida Sans"/>
                        </a:defRPr>
                      </a:pPr>
                      <a:r>
                        <a:rPr sz="1400" b="1"/>
                        <a:t>Größe der Läsion</a:t>
                      </a:r>
                    </a:p>
                  </a:txBody>
                  <a:tcPr anchor="ctr">
                    <a:solidFill>
                      <a:srgbClr val="F7BF66"/>
                    </a:solidFill>
                  </a:tcPr>
                </a:tc>
                <a:tc>
                  <a:txBody>
                    <a:bodyPr/>
                    <a:lstStyle/>
                    <a:p>
                      <a:pPr>
                        <a:defRPr sz="900" b="0">
                          <a:solidFill>
                            <a:srgbClr val="000000"/>
                          </a:solidFill>
                          <a:latin typeface="Lucida Sans"/>
                        </a:defRPr>
                      </a:pPr>
                      <a:r>
                        <a:rPr sz="1400" b="1" dirty="0" err="1"/>
                        <a:t>Empfohlenes</a:t>
                      </a:r>
                      <a:r>
                        <a:rPr sz="1400" b="1" dirty="0"/>
                        <a:t> </a:t>
                      </a:r>
                      <a:r>
                        <a:rPr sz="1400" b="1" dirty="0" err="1"/>
                        <a:t>Prozedere</a:t>
                      </a:r>
                      <a:endParaRPr sz="1400" b="1" dirty="0"/>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200" dirty="0"/>
                        <a:t>&lt; 1 cm</a:t>
                      </a:r>
                    </a:p>
                  </a:txBody>
                  <a:tcPr anchor="ctr">
                    <a:solidFill>
                      <a:srgbClr val="FCEACC"/>
                    </a:solidFill>
                  </a:tcPr>
                </a:tc>
                <a:tc>
                  <a:txBody>
                    <a:bodyPr/>
                    <a:lstStyle/>
                    <a:p>
                      <a:pPr>
                        <a:defRPr sz="900" b="0">
                          <a:solidFill>
                            <a:srgbClr val="000000"/>
                          </a:solidFill>
                          <a:latin typeface="Lucida Sans"/>
                        </a:defRPr>
                      </a:pPr>
                      <a:r>
                        <a:rPr sz="1200"/>
                        <a:t>MRT/CT/EUS nach 2 Jahren</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1200" dirty="0"/>
                        <a:t>&gt; 1–2 cm </a:t>
                      </a:r>
                      <a:r>
                        <a:rPr sz="1200" dirty="0" err="1"/>
                        <a:t>ohne</a:t>
                      </a:r>
                      <a:r>
                        <a:rPr sz="1200" dirty="0"/>
                        <a:t> </a:t>
                      </a:r>
                      <a:r>
                        <a:rPr sz="1200" dirty="0" err="1"/>
                        <a:t>Malignitätskriterien</a:t>
                      </a:r>
                      <a:r>
                        <a:rPr sz="1200" dirty="0"/>
                        <a:t>*</a:t>
                      </a:r>
                    </a:p>
                  </a:txBody>
                  <a:tcPr anchor="ctr">
                    <a:solidFill>
                      <a:srgbClr val="FCEACC"/>
                    </a:solidFill>
                  </a:tcPr>
                </a:tc>
                <a:tc>
                  <a:txBody>
                    <a:bodyPr/>
                    <a:lstStyle/>
                    <a:p>
                      <a:pPr>
                        <a:defRPr sz="900" b="0">
                          <a:solidFill>
                            <a:srgbClr val="000000"/>
                          </a:solidFill>
                          <a:latin typeface="Lucida Sans"/>
                        </a:defRPr>
                      </a:pPr>
                      <a:r>
                        <a:rPr sz="1200"/>
                        <a:t>Bildgebung 6 Monate nach Erstdiagnose, wenn konstant Kontrolle nach 2 Jahren</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1200" dirty="0"/>
                        <a:t>&gt; 2-3 cm </a:t>
                      </a:r>
                      <a:r>
                        <a:rPr sz="1200" dirty="0" err="1"/>
                        <a:t>ohne</a:t>
                      </a:r>
                      <a:r>
                        <a:rPr sz="1200" dirty="0"/>
                        <a:t> </a:t>
                      </a:r>
                      <a:r>
                        <a:rPr sz="1200" dirty="0" err="1"/>
                        <a:t>Malignitätskriterien</a:t>
                      </a:r>
                      <a:r>
                        <a:rPr sz="1200" dirty="0"/>
                        <a:t>*</a:t>
                      </a:r>
                    </a:p>
                  </a:txBody>
                  <a:tcPr anchor="ctr">
                    <a:solidFill>
                      <a:srgbClr val="FCEACC"/>
                    </a:solidFill>
                  </a:tcPr>
                </a:tc>
                <a:tc>
                  <a:txBody>
                    <a:bodyPr/>
                    <a:lstStyle/>
                    <a:p>
                      <a:pPr>
                        <a:defRPr sz="900" b="0">
                          <a:solidFill>
                            <a:srgbClr val="000000"/>
                          </a:solidFill>
                          <a:latin typeface="Lucida Sans"/>
                        </a:defRPr>
                      </a:pPr>
                      <a:r>
                        <a:rPr sz="1200"/>
                        <a:t>Bildgebung 6 Monate nach Erstdiagnose, wenn konstant Kontrolle nach 1 Jahr</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1200" dirty="0"/>
                        <a:t>&gt; 1–3 cm </a:t>
                      </a:r>
                      <a:r>
                        <a:rPr sz="1200" dirty="0" err="1"/>
                        <a:t>mit</a:t>
                      </a:r>
                      <a:r>
                        <a:rPr sz="1200" dirty="0"/>
                        <a:t> </a:t>
                      </a:r>
                      <a:r>
                        <a:rPr sz="1200" dirty="0" err="1"/>
                        <a:t>Verdacht</a:t>
                      </a:r>
                      <a:r>
                        <a:rPr sz="1200" dirty="0"/>
                        <a:t> auf invasives </a:t>
                      </a:r>
                      <a:r>
                        <a:rPr sz="1200" dirty="0" err="1"/>
                        <a:t>Wachstum</a:t>
                      </a:r>
                      <a:endParaRPr sz="1200" dirty="0"/>
                    </a:p>
                  </a:txBody>
                  <a:tcPr anchor="ctr">
                    <a:solidFill>
                      <a:srgbClr val="FCEACC"/>
                    </a:solidFill>
                  </a:tcPr>
                </a:tc>
                <a:tc>
                  <a:txBody>
                    <a:bodyPr/>
                    <a:lstStyle/>
                    <a:p>
                      <a:pPr>
                        <a:defRPr sz="900" b="0">
                          <a:solidFill>
                            <a:srgbClr val="000000"/>
                          </a:solidFill>
                          <a:latin typeface="Lucida Sans"/>
                        </a:defRPr>
                      </a:pPr>
                      <a:r>
                        <a:rPr sz="1200" dirty="0" err="1"/>
                        <a:t>Resektion</a:t>
                      </a:r>
                      <a:endParaRPr sz="1200" dirty="0"/>
                    </a:p>
                  </a:txBody>
                  <a:tcPr anchor="ctr">
                    <a:solidFill>
                      <a:srgbClr val="FCEACC"/>
                    </a:solidFill>
                  </a:tcPr>
                </a:tc>
                <a:extLst>
                  <a:ext uri="{0D108BD9-81ED-4DB2-BD59-A6C34878D82A}">
                    <a16:rowId xmlns:a16="http://schemas.microsoft.com/office/drawing/2014/main" val="10004"/>
                  </a:ext>
                </a:extLst>
              </a:tr>
              <a:tr h="0">
                <a:tc gridSpan="2">
                  <a:txBody>
                    <a:bodyPr/>
                    <a:lstStyle/>
                    <a:p>
                      <a:pPr>
                        <a:defRPr sz="900" b="0">
                          <a:solidFill>
                            <a:srgbClr val="000000"/>
                          </a:solidFill>
                          <a:latin typeface="Lucida Sans"/>
                        </a:defRPr>
                      </a:pPr>
                      <a:r>
                        <a:rPr dirty="0"/>
                        <a:t>*Die </a:t>
                      </a:r>
                      <a:r>
                        <a:rPr dirty="0" err="1"/>
                        <a:t>Malignitätskriterien</a:t>
                      </a:r>
                      <a:r>
                        <a:rPr dirty="0"/>
                        <a:t> </a:t>
                      </a:r>
                      <a:r>
                        <a:rPr dirty="0" err="1"/>
                        <a:t>umfassen</a:t>
                      </a:r>
                      <a:r>
                        <a:rPr dirty="0"/>
                        <a:t> </a:t>
                      </a:r>
                      <a:r>
                        <a:rPr dirty="0" err="1"/>
                        <a:t>wandständige</a:t>
                      </a:r>
                      <a:r>
                        <a:rPr dirty="0"/>
                        <a:t> </a:t>
                      </a:r>
                      <a:r>
                        <a:rPr dirty="0" err="1"/>
                        <a:t>Knoten</a:t>
                      </a:r>
                      <a:r>
                        <a:rPr dirty="0"/>
                        <a:t> </a:t>
                      </a:r>
                      <a:r>
                        <a:rPr dirty="0" err="1"/>
                        <a:t>mit</a:t>
                      </a:r>
                      <a:r>
                        <a:rPr dirty="0"/>
                        <a:t> </a:t>
                      </a:r>
                      <a:r>
                        <a:rPr dirty="0" err="1"/>
                        <a:t>einer</a:t>
                      </a:r>
                      <a:r>
                        <a:rPr dirty="0"/>
                        <a:t> </a:t>
                      </a:r>
                      <a:r>
                        <a:rPr dirty="0" err="1"/>
                        <a:t>Größe</a:t>
                      </a:r>
                      <a:r>
                        <a:rPr dirty="0"/>
                        <a:t> ≥ 10 mm und </a:t>
                      </a:r>
                      <a:r>
                        <a:rPr dirty="0" err="1"/>
                        <a:t>einer</a:t>
                      </a:r>
                      <a:r>
                        <a:rPr dirty="0"/>
                        <a:t> </a:t>
                      </a:r>
                      <a:r>
                        <a:rPr dirty="0" err="1"/>
                        <a:t>Gangweite</a:t>
                      </a:r>
                      <a:r>
                        <a:rPr dirty="0"/>
                        <a:t> von ≥ 10 mm, </a:t>
                      </a:r>
                      <a:r>
                        <a:rPr dirty="0" err="1"/>
                        <a:t>zystische</a:t>
                      </a:r>
                      <a:r>
                        <a:rPr dirty="0"/>
                        <a:t> </a:t>
                      </a:r>
                      <a:r>
                        <a:rPr dirty="0" err="1"/>
                        <a:t>Seitenastdilatation</a:t>
                      </a:r>
                      <a:r>
                        <a:rPr dirty="0"/>
                        <a:t> &gt; 30 mm, </a:t>
                      </a:r>
                      <a:r>
                        <a:rPr dirty="0" err="1"/>
                        <a:t>höhergradige</a:t>
                      </a:r>
                      <a:r>
                        <a:rPr dirty="0"/>
                        <a:t> </a:t>
                      </a:r>
                      <a:r>
                        <a:rPr dirty="0" err="1"/>
                        <a:t>Dysplasien</a:t>
                      </a:r>
                      <a:r>
                        <a:rPr dirty="0"/>
                        <a:t> in der </a:t>
                      </a:r>
                      <a:r>
                        <a:rPr dirty="0" err="1"/>
                        <a:t>Zytologie</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463200"/>
            <a:ext cx="11582400" cy="1066800"/>
          </a:xfrm>
        </p:spPr>
        <p:txBody>
          <a:bodyPr/>
          <a:lstStyle/>
          <a:p>
            <a:pPr>
              <a:defRPr sz="2000"/>
            </a:pPr>
            <a:r>
              <a:rPr dirty="0" err="1"/>
              <a:t>Algorithmus</a:t>
            </a:r>
            <a:r>
              <a:rPr dirty="0"/>
              <a:t> </a:t>
            </a:r>
            <a:r>
              <a:rPr dirty="0" err="1"/>
              <a:t>zur</a:t>
            </a:r>
            <a:r>
              <a:rPr dirty="0"/>
              <a:t> </a:t>
            </a:r>
            <a:r>
              <a:rPr dirty="0" err="1"/>
              <a:t>Therapie</a:t>
            </a:r>
            <a:r>
              <a:rPr dirty="0"/>
              <a:t> </a:t>
            </a:r>
            <a:r>
              <a:rPr dirty="0" err="1"/>
              <a:t>Überwachung</a:t>
            </a:r>
            <a:r>
              <a:rPr dirty="0"/>
              <a:t> und </a:t>
            </a:r>
            <a:r>
              <a:rPr dirty="0" err="1"/>
              <a:t>Therapie</a:t>
            </a:r>
            <a:r>
              <a:rPr dirty="0"/>
              <a:t> </a:t>
            </a:r>
            <a:r>
              <a:rPr dirty="0" err="1"/>
              <a:t>einer</a:t>
            </a:r>
            <a:r>
              <a:rPr dirty="0"/>
              <a:t> </a:t>
            </a:r>
            <a:r>
              <a:rPr dirty="0" err="1"/>
              <a:t>zystischen</a:t>
            </a:r>
            <a:r>
              <a:rPr dirty="0"/>
              <a:t> </a:t>
            </a:r>
            <a:r>
              <a:rPr dirty="0" err="1"/>
              <a:t>Läsion</a:t>
            </a:r>
            <a:r>
              <a:rPr dirty="0"/>
              <a:t> des </a:t>
            </a:r>
            <a:r>
              <a:rPr dirty="0" err="1"/>
              <a:t>Pankreas</a:t>
            </a:r>
            <a:endParaRPr dirty="0"/>
          </a:p>
        </p:txBody>
      </p:sp>
      <p:pic>
        <p:nvPicPr>
          <p:cNvPr id="3" name="Picture 2" descr="9eed831f83a742669dae6bb32d362316.png"/>
          <p:cNvPicPr>
            <a:picLocks noChangeAspect="1"/>
          </p:cNvPicPr>
          <p:nvPr/>
        </p:nvPicPr>
        <p:blipFill>
          <a:blip r:embed="rId2"/>
          <a:stretch>
            <a:fillRect/>
          </a:stretch>
        </p:blipFill>
        <p:spPr>
          <a:xfrm>
            <a:off x="1055440" y="1052736"/>
            <a:ext cx="7920880" cy="528698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5.6: Therapieevaluation in der palliativen Situation</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Untersuchung des Tumoransprechens im Verlauf einer palliativen Chemotherapie sollte prinzipiell mit der Oberbauchsonographie durchgeführt werden. Die Computertomographie sollte nur dann eingesetzt werden, wenn dieses in Studiensituationen erforderlich ist (RECIST-Kriterien) bzw. wenn die Oberbauchsonographie keine Aussage zum Verlauf erlaubt.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032-010OL-3.0-5.25-2024G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 Einleitung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chirurgische Therapie ist das einzige potenziell kurative Therapieverfahren beim Pankreaskarzinom.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[Doi, R.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 Einleitung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ausschließliche Chemotherapie, Radiochemotherapie oder Strahlentherapie sollen bei Patienten mit als resektabel eingeschätztem Pankreaskarzinom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 Einleitung</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Operative Eingriffe beim Pankreaskarzinom sollten in einem Krankenhaus mit ≥ 20 Pankreasresektionen (OPS-Codes: 5-524 und 5-525) pro Jahr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[Ahola, R. 2017]</a:t>
                      </a:r>
                      <a:r>
                        <a:rPr sz="1000"/>
                        <a:t>, </a:t>
                      </a:r>
                      <a:r>
                        <a:rPr sz="1000">
                          <a:solidFill>
                            <a:srgbClr val="F7BF66"/>
                          </a:solidFill>
                          <a:hlinkClick r:id="rId3"/>
                        </a:rPr>
                        <a:t>[Alsfasser, G. 2016]</a:t>
                      </a:r>
                      <a:r>
                        <a:rPr sz="1000"/>
                        <a:t>, </a:t>
                      </a:r>
                      <a:r>
                        <a:rPr sz="1000">
                          <a:solidFill>
                            <a:srgbClr val="F7BF66"/>
                          </a:solidFill>
                          <a:hlinkClick r:id="rId4"/>
                        </a:rPr>
                        <a:t>[Amini, N. 2015]</a:t>
                      </a:r>
                      <a:r>
                        <a:rPr sz="1000"/>
                        <a:t>, </a:t>
                      </a:r>
                      <a:r>
                        <a:rPr sz="1000">
                          <a:solidFill>
                            <a:srgbClr val="F7BF66"/>
                          </a:solidFill>
                          <a:hlinkClick r:id="rId5"/>
                        </a:rPr>
                        <a:t>[Lidsky, M. E. 2017]</a:t>
                      </a:r>
                      <a:r>
                        <a:rPr sz="1000"/>
                        <a:t>, </a:t>
                      </a:r>
                      <a:r>
                        <a:rPr sz="1000">
                          <a:solidFill>
                            <a:srgbClr val="F7BF66"/>
                          </a:solidFill>
                          <a:hlinkClick r:id="rId6"/>
                        </a:rPr>
                        <a:t>[Stella, M. 2017]</a:t>
                      </a:r>
                      <a:r>
                        <a:rPr sz="1000"/>
                        <a:t>, </a:t>
                      </a:r>
                      <a:r>
                        <a:rPr sz="1000">
                          <a:solidFill>
                            <a:srgbClr val="F7BF66"/>
                          </a:solidFill>
                          <a:hlinkClick r:id="rId7"/>
                        </a:rPr>
                        <a:t>[van der Geest, L. G. 2016]</a:t>
                      </a:r>
                      <a:r>
                        <a:rPr sz="1000"/>
                        <a:t>, </a:t>
                      </a:r>
                      <a:r>
                        <a:rPr sz="1000">
                          <a:solidFill>
                            <a:srgbClr val="F7BF66"/>
                          </a:solidFill>
                          <a:hlinkClick r:id="rId8"/>
                        </a:rPr>
                        <a:t>[Kutlu, O. C. 2018]</a:t>
                      </a:r>
                      <a:r>
                        <a:rPr sz="1000"/>
                        <a:t>, </a:t>
                      </a:r>
                      <a:r>
                        <a:rPr sz="1000">
                          <a:solidFill>
                            <a:srgbClr val="F7BF66"/>
                          </a:solidFill>
                          <a:hlinkClick r:id="rId9"/>
                        </a:rPr>
                        <a:t>[Guller, U. 2017]</a:t>
                      </a:r>
                      <a:r>
                        <a:rPr sz="1000"/>
                        <a:t>, </a:t>
                      </a:r>
                      <a:r>
                        <a:rPr sz="1000">
                          <a:solidFill>
                            <a:srgbClr val="F7BF66"/>
                          </a:solidFill>
                          <a:hlinkClick r:id="rId10"/>
                        </a:rPr>
                        <a:t>[Gooiker, G. A. 2014]</a:t>
                      </a:r>
                      <a:r>
                        <a:rPr sz="1000"/>
                        <a:t>, </a:t>
                      </a:r>
                      <a:r>
                        <a:rPr sz="1000">
                          <a:solidFill>
                            <a:srgbClr val="F7BF66"/>
                          </a:solidFill>
                          <a:hlinkClick r:id="rId11"/>
                        </a:rPr>
                        <a:t>[Derogar, M. 2015]</a:t>
                      </a:r>
                      <a:r>
                        <a:rPr sz="1000"/>
                        <a:t>, </a:t>
                      </a:r>
                      <a:r>
                        <a:rPr sz="1000">
                          <a:solidFill>
                            <a:srgbClr val="F7BF66"/>
                          </a:solidFill>
                          <a:hlinkClick r:id="rId12"/>
                        </a:rPr>
                        <a:t>[Coupland, V. H. 2016]</a:t>
                      </a:r>
                      <a:r>
                        <a:rPr sz="1000"/>
                        <a:t>, </a:t>
                      </a:r>
                      <a:r>
                        <a:rPr sz="1000">
                          <a:solidFill>
                            <a:srgbClr val="F7BF66"/>
                          </a:solidFill>
                          <a:hlinkClick r:id="rId13"/>
                        </a:rPr>
                        <a:t>[Brahmbhatt, B. 2016]</a:t>
                      </a:r>
                      <a:r>
                        <a:rPr sz="1000"/>
                        <a:t>, </a:t>
                      </a:r>
                      <a:r>
                        <a:rPr sz="1000">
                          <a:solidFill>
                            <a:srgbClr val="F7BF66"/>
                          </a:solidFill>
                          <a:hlinkClick r:id="rId14"/>
                        </a:rPr>
                        <a:t>[Bliss, L. A. 2014]</a:t>
                      </a:r>
                      <a:r>
                        <a:rPr sz="1000"/>
                        <a:t>, </a:t>
                      </a:r>
                      <a:r>
                        <a:rPr sz="1000">
                          <a:solidFill>
                            <a:srgbClr val="F7BF66"/>
                          </a:solidFill>
                          <a:hlinkClick r:id="rId15"/>
                        </a:rPr>
                        <a:t>[Bateni, S. B. 2018]</a:t>
                      </a:r>
                      <a:r>
                        <a:rPr sz="1000"/>
                        <a:t>, </a:t>
                      </a:r>
                      <a:r>
                        <a:rPr sz="1000">
                          <a:solidFill>
                            <a:srgbClr val="F7BF66"/>
                          </a:solidFill>
                          <a:hlinkClick r:id="rId16"/>
                        </a:rPr>
                        <a:t>[Balzano, G.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7" action="ppaction://hlinksldjump"/>
              </a:rPr>
              <a:t>Inhaltsverzeichnis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6.2: Präoperative Vorbereitung und chirurgische 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präoperative Galleableitung mittels Stent sollte nur erfolgen, wenn eine Cholangitis vorliegt.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[Schwarz, R. E. 2002]</a:t>
                      </a:r>
                      <a:r>
                        <a:rPr sz="1000"/>
                        <a:t>, </a:t>
                      </a:r>
                      <a:r>
                        <a:rPr sz="1000">
                          <a:solidFill>
                            <a:srgbClr val="F7BF66"/>
                          </a:solidFill>
                          <a:hlinkClick r:id="rId3"/>
                        </a:rPr>
                        <a:t>[Gerke, H. 2004]</a:t>
                      </a:r>
                      <a:r>
                        <a:rPr sz="1000"/>
                        <a:t>, </a:t>
                      </a:r>
                      <a:r>
                        <a:rPr sz="1000">
                          <a:solidFill>
                            <a:srgbClr val="F7BF66"/>
                          </a:solidFill>
                          <a:hlinkClick r:id="rId4"/>
                        </a:rPr>
                        <a:t>[Jagannath, P. 2005]</a:t>
                      </a:r>
                      <a:r>
                        <a:rPr sz="1000"/>
                        <a:t>, </a:t>
                      </a:r>
                      <a:r>
                        <a:rPr sz="1000">
                          <a:solidFill>
                            <a:srgbClr val="F7BF66"/>
                          </a:solidFill>
                          <a:hlinkClick r:id="rId5"/>
                        </a:rPr>
                        <a:t>[Martignoni, M. E. 2001]</a:t>
                      </a:r>
                      <a:r>
                        <a:rPr sz="1000"/>
                        <a:t>, </a:t>
                      </a:r>
                      <a:r>
                        <a:rPr sz="1000">
                          <a:solidFill>
                            <a:srgbClr val="F7BF66"/>
                          </a:solidFill>
                          <a:hlinkClick r:id="rId6"/>
                        </a:rPr>
                        <a:t>[Sohn, T. A. 2000]</a:t>
                      </a:r>
                      <a:r>
                        <a:rPr sz="1000"/>
                        <a:t>, </a:t>
                      </a:r>
                      <a:r>
                        <a:rPr sz="1000">
                          <a:solidFill>
                            <a:srgbClr val="F7BF66"/>
                          </a:solidFill>
                          <a:hlinkClick r:id="rId7"/>
                        </a:rPr>
                        <a:t>[van der Gaag, N. A.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6.2: Präoperative Vorbereitung und chirurgische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präoperative Galleableitung kann erfolgen, wenn die Operation nicht zeitnah nach Diagnosestellung erfolgen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6.2: Präoperative Vorbereitung und chirurgische Diagnostik</a:t>
            </a:r>
          </a:p>
        </p:txBody>
      </p:sp>
      <p:graphicFrame>
        <p:nvGraphicFramePr>
          <p:cNvPr id="3" name="Table 2"/>
          <p:cNvGraphicFramePr>
            <a:graphicFrameLocks noGrp="1"/>
          </p:cNvGraphicFramePr>
          <p:nvPr/>
        </p:nvGraphicFramePr>
        <p:xfrm>
          <a:off x="360000" y="1890000"/>
          <a:ext cx="11520000" cy="229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Eine diagnostische Laparoskopie sollte bei resektablen Pankreaskarzinomen bei folgenden Konstellationen eingesetzt werden:</a:t>
                      </a:r>
                    </a:p>
                    <a:p>
                      <a:r>
                        <a:rPr sz="1000" b="0" i="0" u="none">
                          <a:latin typeface="Lucida Sans"/>
                        </a:rPr>
                        <a:t>wenn nach der Bildgebung ein großer Tumor (s. Hintergrund) vorliegt oder</a:t>
                      </a:r>
                    </a:p>
                    <a:p>
                      <a:r>
                        <a:rPr sz="1000" b="0" i="0" u="none">
                          <a:latin typeface="Lucida Sans"/>
                        </a:rPr>
                        <a:t>Aszites besteht oder</a:t>
                      </a:r>
                    </a:p>
                    <a:p>
                      <a:r>
                        <a:rPr sz="1000" b="0" i="0" u="none">
                          <a:latin typeface="Lucida Sans"/>
                        </a:rPr>
                        <a:t>ein erhöhter Tumormarker-Wert vorliegt (CA 19-9 &gt; 500 U/ml, ohne Cholestase).</a:t>
                      </a:r>
                    </a:p>
                    <a:p>
                      <a:pPr>
                        <a:defRPr sz="1000">
                          <a:solidFill>
                            <a:srgbClr val="000000"/>
                          </a:solidFill>
                          <a:latin typeface="Lucida Sans"/>
                        </a:defRPr>
                      </a:pPr>
                      <a:r>
                        <a:rPr sz="1000" b="0" i="0" u="none">
                          <a:latin typeface="Lucida Sans"/>
                        </a:rPr>
                        <a:t>Bei diesen Situationen besteht der Verdacht auf das Vorliegen einer okkulten Organmetastasierung (Lebermetastasierung und/oder Peritonealkarzinose).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[Allen, VB 2016]</a:t>
                      </a:r>
                      <a:r>
                        <a:rPr sz="1000"/>
                        <a:t>, </a:t>
                      </a:r>
                      <a:r>
                        <a:rPr sz="1000">
                          <a:solidFill>
                            <a:srgbClr val="F7BF66"/>
                          </a:solidFill>
                          <a:hlinkClick r:id="rId3"/>
                        </a:rPr>
                        <a:t>[De Rosa, A 2016]</a:t>
                      </a:r>
                      <a:r>
                        <a:rPr sz="1000"/>
                        <a:t>, </a:t>
                      </a:r>
                      <a:r>
                        <a:rPr sz="1000">
                          <a:solidFill>
                            <a:srgbClr val="F7BF66"/>
                          </a:solidFill>
                          <a:hlinkClick r:id="rId4"/>
                        </a:rPr>
                        <a:t>[Levy, J 2016]</a:t>
                      </a:r>
                      <a:r>
                        <a:rPr sz="1000"/>
                        <a:t>, </a:t>
                      </a:r>
                      <a:r>
                        <a:rPr sz="1000">
                          <a:solidFill>
                            <a:srgbClr val="F7BF66"/>
                          </a:solidFill>
                          <a:hlinkClick r:id="rId5"/>
                        </a:rPr>
                        <a:t>[Ta, R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032-010OL-3.0-6.6-2024M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Ziel der Resektion beim Pankreaskarzinom soll die Resektion im Gesunden sein (R0).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[Wagner, M. 2004]</a:t>
                      </a:r>
                      <a:r>
                        <a:rPr sz="1000"/>
                        <a:t>, </a:t>
                      </a:r>
                      <a:r>
                        <a:rPr sz="1000">
                          <a:solidFill>
                            <a:srgbClr val="F7BF66"/>
                          </a:solidFill>
                          <a:hlinkClick r:id="rId3"/>
                        </a:rPr>
                        <a:t>[Fusai, G. 2008]</a:t>
                      </a:r>
                      <a:r>
                        <a:rPr sz="1000"/>
                        <a:t>, </a:t>
                      </a:r>
                      <a:r>
                        <a:rPr sz="1000">
                          <a:solidFill>
                            <a:srgbClr val="F7BF66"/>
                          </a:solidFill>
                          <a:hlinkClick r:id="rId4"/>
                        </a:rPr>
                        <a:t>[Gaedcke, J. 2010]</a:t>
                      </a:r>
                      <a:r>
                        <a:rPr sz="1000"/>
                        <a:t>, </a:t>
                      </a:r>
                      <a:r>
                        <a:rPr sz="1000">
                          <a:solidFill>
                            <a:srgbClr val="F7BF66"/>
                          </a:solidFill>
                          <a:hlinkClick r:id="rId5"/>
                        </a:rPr>
                        <a:t>[Hartwig, W. 2011]</a:t>
                      </a:r>
                      <a:r>
                        <a:rPr sz="1000"/>
                        <a:t>, </a:t>
                      </a:r>
                      <a:r>
                        <a:rPr sz="1000">
                          <a:solidFill>
                            <a:srgbClr val="F7BF66"/>
                          </a:solidFill>
                          <a:hlinkClick r:id="rId6"/>
                        </a:rPr>
                        <a:t>[Esposito, I. 2008]</a:t>
                      </a:r>
                      <a:r>
                        <a:rPr sz="1000"/>
                        <a:t>, </a:t>
                      </a:r>
                      <a:r>
                        <a:rPr sz="1000">
                          <a:solidFill>
                            <a:srgbClr val="F7BF66"/>
                          </a:solidFill>
                          <a:hlinkClick r:id="rId7"/>
                        </a:rPr>
                        <a:t>[Raut, C. P. 2007]</a:t>
                      </a:r>
                      <a:r>
                        <a:rPr sz="1000"/>
                        <a:t>, </a:t>
                      </a:r>
                      <a:r>
                        <a:rPr sz="1000">
                          <a:solidFill>
                            <a:srgbClr val="F7BF66"/>
                          </a:solidFill>
                          <a:hlinkClick r:id="rId8"/>
                        </a:rPr>
                        <a:t>[Chang, D. K. 2009]</a:t>
                      </a:r>
                      <a:r>
                        <a:rPr sz="1000"/>
                        <a:t>, </a:t>
                      </a:r>
                      <a:r>
                        <a:rPr sz="1000">
                          <a:solidFill>
                            <a:srgbClr val="F7BF66"/>
                          </a:solidFill>
                          <a:hlinkClick r:id="rId9"/>
                        </a:rPr>
                        <a:t>[Campbell, F. 2009]</a:t>
                      </a:r>
                      <a:r>
                        <a:rPr sz="1000"/>
                        <a:t>, </a:t>
                      </a:r>
                      <a:r>
                        <a:rPr sz="1000">
                          <a:solidFill>
                            <a:srgbClr val="F7BF66"/>
                          </a:solidFill>
                          <a:hlinkClick r:id="rId10"/>
                        </a:rPr>
                        <a:t>[Jamieson, N. B. 2010]</a:t>
                      </a:r>
                      <a:r>
                        <a:rPr sz="1000"/>
                        <a:t>, </a:t>
                      </a:r>
                      <a:r>
                        <a:rPr sz="1000">
                          <a:solidFill>
                            <a:srgbClr val="F7BF66"/>
                          </a:solidFill>
                          <a:hlinkClick r:id="rId11"/>
                        </a:rPr>
                        <a:t>[Diener Markus, K. 2011]</a:t>
                      </a:r>
                      <a:r>
                        <a:rPr sz="1000"/>
                        <a:t>, </a:t>
                      </a:r>
                      <a:r>
                        <a:rPr sz="1000">
                          <a:solidFill>
                            <a:srgbClr val="F7BF66"/>
                          </a:solidFill>
                          <a:hlinkClick r:id="rId12"/>
                        </a:rPr>
                        <a:t>[Kawai, M. 2011]</a:t>
                      </a:r>
                      <a:r>
                        <a:rPr sz="1000"/>
                        <a:t>, </a:t>
                      </a:r>
                      <a:r>
                        <a:rPr sz="1000">
                          <a:solidFill>
                            <a:srgbClr val="F7BF66"/>
                          </a:solidFill>
                          <a:hlinkClick r:id="rId13"/>
                        </a:rPr>
                        <a:t>[Verbeke, C. S. 2008]</a:t>
                      </a:r>
                      <a:r>
                        <a:rPr sz="1000"/>
                        <a:t>, </a:t>
                      </a:r>
                      <a:r>
                        <a:rPr sz="1000">
                          <a:solidFill>
                            <a:srgbClr val="F7BF66"/>
                          </a:solidFill>
                          <a:hlinkClick r:id="rId14"/>
                        </a:rPr>
                        <a:t>[Wittekind, C.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5" action="ppaction://hlinksldjump"/>
              </a:rPr>
              <a:t>Inhaltsverzeichnis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731155337"/>
              </p:ext>
            </p:extLst>
          </p:nvPr>
        </p:nvGraphicFramePr>
        <p:xfrm>
          <a:off x="407368" y="1847348"/>
          <a:ext cx="11479832" cy="3545804"/>
        </p:xfrm>
        <a:graphic>
          <a:graphicData uri="http://schemas.openxmlformats.org/drawingml/2006/table">
            <a:tbl>
              <a:tblPr firstRow="1" bandRow="1">
                <a:tableStyleId>{2D5ABB26-0587-4C30-8999-92F81FD0307C}</a:tableStyleId>
              </a:tblPr>
              <a:tblGrid>
                <a:gridCol w="2517507">
                  <a:extLst>
                    <a:ext uri="{9D8B030D-6E8A-4147-A177-3AD203B41FA5}">
                      <a16:colId xmlns:a16="http://schemas.microsoft.com/office/drawing/2014/main" val="1406973512"/>
                    </a:ext>
                  </a:extLst>
                </a:gridCol>
                <a:gridCol w="8962325">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r>
                        <a:rPr lang="de-DE" sz="1400" b="1" dirty="0">
                          <a:solidFill>
                            <a:srgbClr val="F29400"/>
                          </a:solidFill>
                        </a:rPr>
                        <a:t>Gefördert durch das Leitlinienprogramm Onkologie</a:t>
                      </a: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10638">
                <a:tc>
                  <a:txBody>
                    <a:bodyPr/>
                    <a:lstStyle/>
                    <a:p>
                      <a:pPr>
                        <a:spcBef>
                          <a:spcPts val="1200"/>
                        </a:spcBef>
                        <a:spcAft>
                          <a:spcPts val="1200"/>
                        </a:spcAft>
                      </a:pPr>
                      <a:r>
                        <a:rPr lang="de-DE" sz="1400" b="1" dirty="0"/>
                        <a:t>Ziel: </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dirty="0"/>
                        <a:t>Entwicklung und Einsatz wissenschaftlich begründeter und praktikabler Leitlinien in der Onkologie</a:t>
                      </a:r>
                    </a:p>
                  </a:txBody>
                  <a:tcPr/>
                </a:tc>
                <a:extLst>
                  <a:ext uri="{0D108BD9-81ED-4DB2-BD59-A6C34878D82A}">
                    <a16:rowId xmlns:a16="http://schemas.microsoft.com/office/drawing/2014/main" val="3246696622"/>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t>48 Mandatsträger von 34 Fachgesellschaften</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a:pPr>
                      <a:r>
                        <a:t>Prof. Dr. med. Thomas Seufferlein, Universitätsklinikum Ulm  </a:t>
                      </a:r>
                    </a:p>
                    <a:p>
                      <a:pPr>
                        <a:spcAft>
                          <a:spcPts val="700"/>
                        </a:spcAft>
                        <a:defRPr sz="1400"/>
                      </a:pPr>
                      <a:r>
                        <a:t>Prof. Dr. med. Julia Mayerle, Universitätsklinikum München</a:t>
                      </a:r>
                    </a:p>
                    <a:p>
                      <a:pPr>
                        <a:spcAft>
                          <a:spcPts val="700"/>
                        </a:spcAft>
                        <a:defRPr sz="1400"/>
                      </a:pPr>
                      <a:r>
                        <a:t>Leitliniensekretariat</a:t>
                      </a:r>
                    </a:p>
                    <a:p>
                      <a:pPr>
                        <a:spcAft>
                          <a:spcPts val="700"/>
                        </a:spcAft>
                        <a:defRPr sz="1400"/>
                      </a:pPr>
                      <a:r>
                        <a:t>Pia Lorenz, M.Sc., DGVS Berlin  </a:t>
                      </a:r>
                    </a:p>
                    <a:p>
                      <a:pPr>
                        <a:spcAft>
                          <a:spcPts val="700"/>
                        </a:spcAft>
                        <a:defRPr sz="1400"/>
                      </a:pPr>
                      <a:r>
                        <a:t>Nadine Fischer, M.Sc., DGVS Berlin</a:t>
                      </a:r>
                    </a:p>
                    <a:p>
                      <a:endParaRPr/>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30430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Lebensalter per se sollte kein Kriterium darstellen, von der Resektion eines Pankreaskarzinoms abzusehen.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[van der Geest, L. G. 2016]</a:t>
                      </a:r>
                      <a:r>
                        <a:rPr sz="1000"/>
                        <a:t>, </a:t>
                      </a:r>
                      <a:r>
                        <a:rPr sz="1000">
                          <a:solidFill>
                            <a:srgbClr val="F7BF66"/>
                          </a:solidFill>
                          <a:hlinkClick r:id="rId3"/>
                        </a:rPr>
                        <a:t>[Gajda, M. 2018]</a:t>
                      </a:r>
                      <a:r>
                        <a:rPr sz="1000"/>
                        <a:t>, </a:t>
                      </a:r>
                      <a:r>
                        <a:rPr sz="1000">
                          <a:solidFill>
                            <a:srgbClr val="F7BF66"/>
                          </a:solidFill>
                          <a:hlinkClick r:id="rId4"/>
                        </a:rPr>
                        <a:t>[Kim, S. Y. 2017]</a:t>
                      </a:r>
                      <a:r>
                        <a:rPr sz="1000"/>
                        <a:t>, </a:t>
                      </a:r>
                      <a:r>
                        <a:rPr sz="1000">
                          <a:solidFill>
                            <a:srgbClr val="F7BF66"/>
                          </a:solidFill>
                          <a:hlinkClick r:id="rId5"/>
                        </a:rPr>
                        <a:t>[Sukharamwala, P. 2012]</a:t>
                      </a:r>
                      <a:r>
                        <a:rPr sz="1000"/>
                        <a:t>, </a:t>
                      </a:r>
                      <a:r>
                        <a:rPr sz="1000">
                          <a:solidFill>
                            <a:srgbClr val="F7BF66"/>
                          </a:solidFill>
                          <a:hlinkClick r:id="rId6"/>
                        </a:rPr>
                        <a:t>[van der Geest, L. G. 2016]</a:t>
                      </a:r>
                      <a:r>
                        <a:rPr sz="1000"/>
                        <a:t>, </a:t>
                      </a:r>
                      <a:r>
                        <a:rPr sz="1000">
                          <a:solidFill>
                            <a:srgbClr val="F7BF66"/>
                          </a:solidFill>
                          <a:hlinkClick r:id="rId7"/>
                        </a:rPr>
                        <a:t>[Sho, M. 2016]</a:t>
                      </a:r>
                      <a:r>
                        <a:rPr sz="1000"/>
                        <a:t>, </a:t>
                      </a:r>
                      <a:r>
                        <a:rPr sz="1000">
                          <a:solidFill>
                            <a:srgbClr val="F7BF66"/>
                          </a:solidFill>
                          <a:hlinkClick r:id="rId8"/>
                        </a:rPr>
                        <a:t>[Shirai, Y. 2016]</a:t>
                      </a:r>
                      <a:r>
                        <a:rPr sz="1000"/>
                        <a:t>, </a:t>
                      </a:r>
                      <a:r>
                        <a:rPr sz="1000">
                          <a:solidFill>
                            <a:srgbClr val="F7BF66"/>
                          </a:solidFill>
                          <a:hlinkClick r:id="rId9"/>
                        </a:rPr>
                        <a:t>[Sahakyan, M. A. 2017]</a:t>
                      </a:r>
                      <a:r>
                        <a:rPr sz="1000"/>
                        <a:t>, </a:t>
                      </a:r>
                      <a:r>
                        <a:rPr sz="1000">
                          <a:solidFill>
                            <a:srgbClr val="F7BF66"/>
                          </a:solidFill>
                          <a:hlinkClick r:id="rId10"/>
                        </a:rPr>
                        <a:t>[Renz, B. W. 2016]</a:t>
                      </a:r>
                      <a:r>
                        <a:rPr sz="1000"/>
                        <a:t>, </a:t>
                      </a:r>
                      <a:r>
                        <a:rPr sz="1000">
                          <a:solidFill>
                            <a:srgbClr val="F7BF66"/>
                          </a:solidFill>
                          <a:hlinkClick r:id="rId11"/>
                        </a:rPr>
                        <a:t>[Miyazaki, Y. 2016]</a:t>
                      </a:r>
                      <a:r>
                        <a:rPr sz="1000"/>
                        <a:t>, </a:t>
                      </a:r>
                      <a:r>
                        <a:rPr sz="1000">
                          <a:solidFill>
                            <a:srgbClr val="F7BF66"/>
                          </a:solidFill>
                          <a:hlinkClick r:id="rId12"/>
                        </a:rPr>
                        <a:t>[Hsu, C. C. 2012]</a:t>
                      </a:r>
                      <a:r>
                        <a:rPr sz="1000"/>
                        <a:t>, </a:t>
                      </a:r>
                      <a:r>
                        <a:rPr sz="1000">
                          <a:solidFill>
                            <a:srgbClr val="F7BF66"/>
                          </a:solidFill>
                          <a:hlinkClick r:id="rId13"/>
                        </a:rPr>
                        <a:t>[He, W. 2015]</a:t>
                      </a:r>
                      <a:r>
                        <a:rPr sz="1000"/>
                        <a:t>, </a:t>
                      </a:r>
                      <a:r>
                        <a:rPr sz="1000">
                          <a:solidFill>
                            <a:srgbClr val="F7BF66"/>
                          </a:solidFill>
                          <a:hlinkClick r:id="rId14"/>
                        </a:rPr>
                        <a:t>[Ansari, D. 2016]</a:t>
                      </a:r>
                      <a:r>
                        <a:rPr sz="1000"/>
                        <a:t>, </a:t>
                      </a:r>
                      <a:r>
                        <a:rPr sz="1000">
                          <a:solidFill>
                            <a:srgbClr val="F7BF66"/>
                          </a:solidFill>
                          <a:hlinkClick r:id="rId15"/>
                        </a:rPr>
                        <a:t>[Addeo, P. 2014]</a:t>
                      </a:r>
                      <a:r>
                        <a:rPr sz="1000"/>
                        <a:t>, </a:t>
                      </a:r>
                      <a:r>
                        <a:rPr sz="1000">
                          <a:solidFill>
                            <a:srgbClr val="F7BF66"/>
                          </a:solidFill>
                          <a:hlinkClick r:id="rId16"/>
                        </a:rPr>
                        <a:t>[Lyu, H. G. 2017]</a:t>
                      </a:r>
                      <a:r>
                        <a:rPr sz="1000"/>
                        <a:t>, </a:t>
                      </a:r>
                      <a:r>
                        <a:rPr sz="1000">
                          <a:solidFill>
                            <a:srgbClr val="F7BF66"/>
                          </a:solidFill>
                          <a:hlinkClick r:id="rId17"/>
                        </a:rPr>
                        <a:t>[Turrini, O.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032-010OL-3.0-6.8-2021M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ECOG-Performance-Status ≥ 2 sollte eine relative Kontraindikation für die Resektion eines Pankreaskarzinoms darstellen.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[Kim, S. Y. 2017]</a:t>
                      </a:r>
                      <a:r>
                        <a:rPr sz="1000"/>
                        <a:t>, </a:t>
                      </a:r>
                      <a:r>
                        <a:rPr sz="1000">
                          <a:solidFill>
                            <a:srgbClr val="F7BF66"/>
                          </a:solidFill>
                          <a:hlinkClick r:id="rId3"/>
                        </a:rPr>
                        <a:t>[Sukharamwala, P. 2012]</a:t>
                      </a:r>
                      <a:r>
                        <a:rPr sz="1000"/>
                        <a:t>, </a:t>
                      </a:r>
                      <a:r>
                        <a:rPr sz="1000">
                          <a:solidFill>
                            <a:srgbClr val="F7BF66"/>
                          </a:solidFill>
                          <a:hlinkClick r:id="rId4"/>
                        </a:rPr>
                        <a:t>[Tas, F. 2013]</a:t>
                      </a:r>
                      <a:r>
                        <a:rPr sz="1000"/>
                        <a:t>, </a:t>
                      </a:r>
                      <a:r>
                        <a:rPr sz="1000">
                          <a:solidFill>
                            <a:srgbClr val="F7BF66"/>
                          </a:solidFill>
                          <a:hlinkClick r:id="rId5"/>
                        </a:rPr>
                        <a:t>[Kleeff, J. 2016]</a:t>
                      </a:r>
                      <a:r>
                        <a:rPr sz="1000"/>
                        <a:t>, </a:t>
                      </a:r>
                      <a:r>
                        <a:rPr sz="1000">
                          <a:solidFill>
                            <a:srgbClr val="F7BF66"/>
                          </a:solidFill>
                          <a:hlinkClick r:id="rId6"/>
                        </a:rPr>
                        <a:t>[Feyko, J.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032-010OL-3.0-6.9-2021M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a:t>ABC-</a:t>
            </a:r>
            <a:r>
              <a:rPr dirty="0" err="1"/>
              <a:t>Kriterien</a:t>
            </a:r>
            <a:r>
              <a:rPr dirty="0"/>
              <a:t> der </a:t>
            </a:r>
            <a:r>
              <a:rPr dirty="0" err="1"/>
              <a:t>Resektabilität</a:t>
            </a:r>
            <a:r>
              <a:rPr dirty="0"/>
              <a:t> </a:t>
            </a:r>
            <a:r>
              <a:rPr dirty="0" err="1"/>
              <a:t>gemäß</a:t>
            </a:r>
            <a:r>
              <a:rPr dirty="0"/>
              <a:t> des International Association of Pancreatology (IAP) </a:t>
            </a:r>
            <a:r>
              <a:rPr dirty="0" err="1"/>
              <a:t>Konsensus</a:t>
            </a:r>
            <a:r>
              <a:rPr dirty="0"/>
              <a:t> (</a:t>
            </a:r>
            <a:r>
              <a:rPr dirty="0" err="1"/>
              <a:t>Isaji</a:t>
            </a:r>
            <a:r>
              <a:rPr dirty="0"/>
              <a:t> et al.)</a:t>
            </a:r>
          </a:p>
        </p:txBody>
      </p:sp>
      <p:graphicFrame>
        <p:nvGraphicFramePr>
          <p:cNvPr id="3" name="Table 2"/>
          <p:cNvGraphicFramePr>
            <a:graphicFrameLocks noGrp="1"/>
          </p:cNvGraphicFramePr>
          <p:nvPr>
            <p:extLst>
              <p:ext uri="{D42A27DB-BD31-4B8C-83A1-F6EECF244321}">
                <p14:modId xmlns:p14="http://schemas.microsoft.com/office/powerpoint/2010/main" val="2987215106"/>
              </p:ext>
            </p:extLst>
          </p:nvPr>
        </p:nvGraphicFramePr>
        <p:xfrm>
          <a:off x="360000" y="1890000"/>
          <a:ext cx="11472000" cy="2392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sz="1600"/>
                        <a:t>Resektabilität</a:t>
                      </a:r>
                    </a:p>
                  </a:txBody>
                  <a:tcPr anchor="ctr">
                    <a:solidFill>
                      <a:srgbClr val="F7BF66"/>
                    </a:solidFill>
                  </a:tcPr>
                </a:tc>
                <a:tc>
                  <a:txBody>
                    <a:bodyPr/>
                    <a:lstStyle/>
                    <a:p>
                      <a:pPr>
                        <a:defRPr sz="900" b="0">
                          <a:solidFill>
                            <a:srgbClr val="000000"/>
                          </a:solidFill>
                          <a:latin typeface="Lucida Sans"/>
                        </a:defRPr>
                      </a:pPr>
                      <a:r>
                        <a:rPr sz="1600"/>
                        <a:t>A(anatomisch)</a:t>
                      </a:r>
                    </a:p>
                  </a:txBody>
                  <a:tcPr anchor="ctr">
                    <a:solidFill>
                      <a:srgbClr val="F7BF66"/>
                    </a:solidFill>
                  </a:tcPr>
                </a:tc>
                <a:tc>
                  <a:txBody>
                    <a:bodyPr/>
                    <a:lstStyle/>
                    <a:p>
                      <a:pPr>
                        <a:defRPr sz="900" b="0">
                          <a:solidFill>
                            <a:srgbClr val="000000"/>
                          </a:solidFill>
                          <a:latin typeface="Lucida Sans"/>
                        </a:defRPr>
                      </a:pPr>
                      <a:r>
                        <a:rPr sz="1600"/>
                        <a:t>B(biologisch)</a:t>
                      </a:r>
                    </a:p>
                  </a:txBody>
                  <a:tcPr anchor="ctr">
                    <a:solidFill>
                      <a:srgbClr val="F7BF66"/>
                    </a:solidFill>
                  </a:tcPr>
                </a:tc>
                <a:tc>
                  <a:txBody>
                    <a:bodyPr/>
                    <a:lstStyle/>
                    <a:p>
                      <a:pPr>
                        <a:defRPr sz="900" b="0">
                          <a:solidFill>
                            <a:srgbClr val="000000"/>
                          </a:solidFill>
                          <a:latin typeface="Lucida Sans"/>
                        </a:defRPr>
                      </a:pPr>
                      <a:r>
                        <a:rPr sz="1600" dirty="0"/>
                        <a:t>C(</a:t>
                      </a:r>
                      <a:r>
                        <a:rPr sz="1600" dirty="0" err="1"/>
                        <a:t>konditional</a:t>
                      </a:r>
                      <a:r>
                        <a:rPr sz="1600" dirty="0"/>
                        <a:t>)</a:t>
                      </a:r>
                    </a:p>
                  </a:txBody>
                  <a:tcPr anchor="ctr">
                    <a:solidFill>
                      <a:srgbClr val="F7BF66"/>
                    </a:solidFill>
                  </a:tcPr>
                </a:tc>
                <a:extLst>
                  <a:ext uri="{0D108BD9-81ED-4DB2-BD59-A6C34878D82A}">
                    <a16:rowId xmlns:a16="http://schemas.microsoft.com/office/drawing/2014/main" val="10000"/>
                  </a:ext>
                </a:extLst>
              </a:tr>
              <a:tr h="152552">
                <a:tc rowSpan="2">
                  <a:txBody>
                    <a:bodyPr/>
                    <a:lstStyle/>
                    <a:p>
                      <a:pPr>
                        <a:defRPr sz="900" b="0">
                          <a:solidFill>
                            <a:srgbClr val="000000"/>
                          </a:solidFill>
                          <a:latin typeface="Lucida Sans"/>
                        </a:defRPr>
                      </a:pPr>
                      <a:r>
                        <a:rPr sz="1100" dirty="0" err="1"/>
                        <a:t>Resektabel</a:t>
                      </a:r>
                      <a:r>
                        <a:rPr sz="1100" dirty="0"/>
                        <a:t> </a:t>
                      </a:r>
                    </a:p>
                    <a:p>
                      <a:pPr>
                        <a:defRPr sz="900" b="0">
                          <a:solidFill>
                            <a:srgbClr val="000000"/>
                          </a:solidFill>
                          <a:latin typeface="Lucida Sans"/>
                        </a:defRPr>
                      </a:pPr>
                      <a:r>
                        <a:rPr sz="1100" dirty="0"/>
                        <a:t>(R, </a:t>
                      </a:r>
                      <a:r>
                        <a:rPr sz="1100" dirty="0" err="1"/>
                        <a:t>resectable</a:t>
                      </a:r>
                      <a:r>
                        <a:rPr sz="1100" dirty="0"/>
                        <a:t>)</a:t>
                      </a:r>
                    </a:p>
                  </a:txBody>
                  <a:tcPr anchor="ctr">
                    <a:solidFill>
                      <a:schemeClr val="accent3">
                        <a:lumMod val="40000"/>
                        <a:lumOff val="60000"/>
                      </a:schemeClr>
                    </a:solidFill>
                  </a:tcPr>
                </a:tc>
                <a:tc rowSpan="2">
                  <a:txBody>
                    <a:bodyPr/>
                    <a:lstStyle/>
                    <a:p>
                      <a:pPr>
                        <a:defRPr sz="900" b="0">
                          <a:solidFill>
                            <a:srgbClr val="000000"/>
                          </a:solidFill>
                          <a:latin typeface="Lucida Sans"/>
                        </a:defRPr>
                      </a:pPr>
                      <a:r>
                        <a:rPr sz="1100" dirty="0"/>
                        <a:t>R-</a:t>
                      </a:r>
                      <a:r>
                        <a:rPr sz="1100" dirty="0" err="1"/>
                        <a:t>Typ</a:t>
                      </a:r>
                      <a:r>
                        <a:rPr sz="1100" dirty="0"/>
                        <a:t> A</a:t>
                      </a:r>
                    </a:p>
                  </a:txBody>
                  <a:tcPr anchor="ctr">
                    <a:solidFill>
                      <a:schemeClr val="accent3">
                        <a:lumMod val="40000"/>
                        <a:lumOff val="60000"/>
                      </a:schemeClr>
                    </a:solidFill>
                  </a:tcPr>
                </a:tc>
                <a:tc>
                  <a:txBody>
                    <a:bodyPr/>
                    <a:lstStyle/>
                    <a:p>
                      <a:pPr>
                        <a:defRPr sz="900" b="0">
                          <a:solidFill>
                            <a:srgbClr val="000000"/>
                          </a:solidFill>
                          <a:latin typeface="Lucida Sans"/>
                        </a:defRPr>
                      </a:pPr>
                      <a:r>
                        <a:rPr sz="1100"/>
                        <a:t>Neg: R-Typ A</a:t>
                      </a:r>
                    </a:p>
                  </a:txBody>
                  <a:tcPr anchor="ctr">
                    <a:solidFill>
                      <a:schemeClr val="accent3">
                        <a:lumMod val="40000"/>
                        <a:lumOff val="60000"/>
                      </a:schemeClr>
                    </a:solidFill>
                  </a:tcPr>
                </a:tc>
                <a:tc>
                  <a:txBody>
                    <a:bodyPr/>
                    <a:lstStyle/>
                    <a:p>
                      <a:pPr>
                        <a:defRPr sz="900" b="0">
                          <a:solidFill>
                            <a:srgbClr val="000000"/>
                          </a:solidFill>
                          <a:latin typeface="Lucida Sans"/>
                        </a:defRPr>
                      </a:pPr>
                      <a:r>
                        <a:rPr sz="1100" dirty="0"/>
                        <a:t>Neg: R-</a:t>
                      </a:r>
                      <a:r>
                        <a:rPr sz="1100" dirty="0" err="1"/>
                        <a:t>Typ</a:t>
                      </a:r>
                      <a:r>
                        <a:rPr sz="1100" dirty="0"/>
                        <a:t> A</a:t>
                      </a:r>
                    </a:p>
                  </a:txBody>
                  <a:tcPr anchor="ctr">
                    <a:solidFill>
                      <a:schemeClr val="accent3">
                        <a:lumMod val="40000"/>
                        <a:lumOff val="60000"/>
                      </a:schemeClr>
                    </a:solidFill>
                  </a:tcPr>
                </a:tc>
                <a:extLst>
                  <a:ext uri="{0D108BD9-81ED-4DB2-BD59-A6C34878D82A}">
                    <a16:rowId xmlns:a16="http://schemas.microsoft.com/office/drawing/2014/main" val="10001"/>
                  </a:ext>
                </a:extLst>
              </a:tr>
              <a:tr h="0">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100" dirty="0"/>
                        <a:t>Pos: BR-</a:t>
                      </a:r>
                      <a:r>
                        <a:rPr sz="1100" dirty="0" err="1"/>
                        <a:t>Typ</a:t>
                      </a:r>
                      <a:r>
                        <a:rPr sz="1100" dirty="0"/>
                        <a:t> B</a:t>
                      </a:r>
                    </a:p>
                  </a:txBody>
                  <a:tcPr anchor="ctr">
                    <a:solidFill>
                      <a:srgbClr val="FFFF00"/>
                    </a:solidFill>
                  </a:tcPr>
                </a:tc>
                <a:tc>
                  <a:txBody>
                    <a:bodyPr/>
                    <a:lstStyle/>
                    <a:p>
                      <a:pPr>
                        <a:defRPr sz="900" b="0">
                          <a:solidFill>
                            <a:srgbClr val="000000"/>
                          </a:solidFill>
                          <a:latin typeface="Lucida Sans"/>
                        </a:defRPr>
                      </a:pPr>
                      <a:r>
                        <a:rPr sz="1100" dirty="0"/>
                        <a:t>Pos: BR-</a:t>
                      </a:r>
                      <a:r>
                        <a:rPr sz="1100" dirty="0" err="1"/>
                        <a:t>Typ</a:t>
                      </a:r>
                      <a:r>
                        <a:rPr sz="1100" dirty="0"/>
                        <a:t> C</a:t>
                      </a:r>
                    </a:p>
                  </a:txBody>
                  <a:tcPr anchor="ctr">
                    <a:solidFill>
                      <a:srgbClr val="FFFF00"/>
                    </a:solidFill>
                  </a:tcPr>
                </a:tc>
                <a:extLst>
                  <a:ext uri="{0D108BD9-81ED-4DB2-BD59-A6C34878D82A}">
                    <a16:rowId xmlns:a16="http://schemas.microsoft.com/office/drawing/2014/main" val="10002"/>
                  </a:ext>
                </a:extLst>
              </a:tr>
              <a:tr h="0">
                <a:tc rowSpan="2">
                  <a:txBody>
                    <a:bodyPr/>
                    <a:lstStyle/>
                    <a:p>
                      <a:pPr>
                        <a:defRPr sz="900" b="0">
                          <a:solidFill>
                            <a:srgbClr val="000000"/>
                          </a:solidFill>
                          <a:latin typeface="Lucida Sans"/>
                        </a:defRPr>
                      </a:pPr>
                      <a:r>
                        <a:rPr sz="1100" dirty="0" err="1"/>
                        <a:t>Grenzwertig-resektabel</a:t>
                      </a:r>
                      <a:endParaRPr sz="1100" dirty="0"/>
                    </a:p>
                    <a:p>
                      <a:pPr>
                        <a:defRPr sz="900" b="0">
                          <a:solidFill>
                            <a:srgbClr val="000000"/>
                          </a:solidFill>
                          <a:latin typeface="Lucida Sans"/>
                        </a:defRPr>
                      </a:pPr>
                      <a:r>
                        <a:rPr sz="1100" dirty="0"/>
                        <a:t>(BR, borderline </a:t>
                      </a:r>
                      <a:r>
                        <a:rPr sz="1100" dirty="0" err="1"/>
                        <a:t>resectable</a:t>
                      </a:r>
                      <a:r>
                        <a:rPr sz="1100" dirty="0"/>
                        <a:t>)</a:t>
                      </a:r>
                    </a:p>
                  </a:txBody>
                  <a:tcPr anchor="ctr">
                    <a:solidFill>
                      <a:srgbClr val="FFFF00"/>
                    </a:solidFill>
                  </a:tcPr>
                </a:tc>
                <a:tc rowSpan="2">
                  <a:txBody>
                    <a:bodyPr/>
                    <a:lstStyle/>
                    <a:p>
                      <a:pPr>
                        <a:defRPr sz="900" b="0">
                          <a:solidFill>
                            <a:srgbClr val="000000"/>
                          </a:solidFill>
                          <a:latin typeface="Lucida Sans"/>
                        </a:defRPr>
                      </a:pPr>
                      <a:r>
                        <a:rPr sz="1100" dirty="0"/>
                        <a:t>BR-</a:t>
                      </a:r>
                      <a:r>
                        <a:rPr sz="1100" dirty="0" err="1"/>
                        <a:t>Typ</a:t>
                      </a:r>
                      <a:r>
                        <a:rPr sz="1100" dirty="0"/>
                        <a:t> A</a:t>
                      </a:r>
                    </a:p>
                  </a:txBody>
                  <a:tcPr anchor="ctr">
                    <a:solidFill>
                      <a:srgbClr val="FFFF00"/>
                    </a:solidFill>
                  </a:tcPr>
                </a:tc>
                <a:tc>
                  <a:txBody>
                    <a:bodyPr/>
                    <a:lstStyle/>
                    <a:p>
                      <a:pPr>
                        <a:defRPr sz="900" b="0">
                          <a:solidFill>
                            <a:srgbClr val="000000"/>
                          </a:solidFill>
                          <a:latin typeface="Lucida Sans"/>
                        </a:defRPr>
                      </a:pPr>
                      <a:r>
                        <a:rPr sz="1100"/>
                        <a:t>Neg: BR-Typ A</a:t>
                      </a:r>
                    </a:p>
                  </a:txBody>
                  <a:tcPr anchor="ctr">
                    <a:solidFill>
                      <a:srgbClr val="FFFF00"/>
                    </a:solidFill>
                  </a:tcPr>
                </a:tc>
                <a:tc>
                  <a:txBody>
                    <a:bodyPr/>
                    <a:lstStyle/>
                    <a:p>
                      <a:pPr>
                        <a:defRPr sz="900" b="0">
                          <a:solidFill>
                            <a:srgbClr val="000000"/>
                          </a:solidFill>
                          <a:latin typeface="Lucida Sans"/>
                        </a:defRPr>
                      </a:pPr>
                      <a:r>
                        <a:rPr sz="1100"/>
                        <a:t>Neg: BR-Typ A</a:t>
                      </a:r>
                    </a:p>
                  </a:txBody>
                  <a:tcPr anchor="ctr">
                    <a:solidFill>
                      <a:srgbClr val="FFFF00"/>
                    </a:solidFill>
                  </a:tcPr>
                </a:tc>
                <a:extLst>
                  <a:ext uri="{0D108BD9-81ED-4DB2-BD59-A6C34878D82A}">
                    <a16:rowId xmlns:a16="http://schemas.microsoft.com/office/drawing/2014/main" val="10003"/>
                  </a:ext>
                </a:extLst>
              </a:tr>
              <a:tr h="239408">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100" dirty="0"/>
                        <a:t>Pos: BR-</a:t>
                      </a:r>
                      <a:r>
                        <a:rPr sz="1100" dirty="0" err="1"/>
                        <a:t>Typ</a:t>
                      </a:r>
                      <a:r>
                        <a:rPr sz="1100" dirty="0"/>
                        <a:t> AB</a:t>
                      </a:r>
                    </a:p>
                  </a:txBody>
                  <a:tcPr anchor="ctr">
                    <a:solidFill>
                      <a:srgbClr val="FFFF00"/>
                    </a:solidFill>
                  </a:tcPr>
                </a:tc>
                <a:tc>
                  <a:txBody>
                    <a:bodyPr/>
                    <a:lstStyle/>
                    <a:p>
                      <a:pPr>
                        <a:defRPr sz="900" b="0">
                          <a:solidFill>
                            <a:srgbClr val="000000"/>
                          </a:solidFill>
                          <a:latin typeface="Lucida Sans"/>
                        </a:defRPr>
                      </a:pPr>
                      <a:r>
                        <a:rPr sz="1100" dirty="0"/>
                        <a:t>Pos: BR-</a:t>
                      </a:r>
                      <a:r>
                        <a:rPr sz="1100" dirty="0" err="1"/>
                        <a:t>Typ</a:t>
                      </a:r>
                      <a:r>
                        <a:rPr sz="1100" dirty="0"/>
                        <a:t> AC</a:t>
                      </a:r>
                    </a:p>
                  </a:txBody>
                  <a:tcPr anchor="ctr">
                    <a:solidFill>
                      <a:srgbClr val="FFFF00"/>
                    </a:solidFill>
                  </a:tcPr>
                </a:tc>
                <a:extLst>
                  <a:ext uri="{0D108BD9-81ED-4DB2-BD59-A6C34878D82A}">
                    <a16:rowId xmlns:a16="http://schemas.microsoft.com/office/drawing/2014/main" val="10004"/>
                  </a:ext>
                </a:extLst>
              </a:tr>
              <a:tr h="0">
                <a:tc rowSpan="2">
                  <a:txBody>
                    <a:bodyPr/>
                    <a:lstStyle/>
                    <a:p>
                      <a:pPr>
                        <a:defRPr sz="900" b="0">
                          <a:solidFill>
                            <a:srgbClr val="000000"/>
                          </a:solidFill>
                          <a:latin typeface="Lucida Sans"/>
                        </a:defRPr>
                      </a:pPr>
                      <a:r>
                        <a:rPr sz="1100" dirty="0" err="1"/>
                        <a:t>Lokal-fortgeschritten</a:t>
                      </a:r>
                      <a:endParaRPr sz="1100" dirty="0"/>
                    </a:p>
                    <a:p>
                      <a:pPr>
                        <a:defRPr sz="900" b="0">
                          <a:solidFill>
                            <a:srgbClr val="000000"/>
                          </a:solidFill>
                          <a:latin typeface="Lucida Sans"/>
                        </a:defRPr>
                      </a:pPr>
                      <a:r>
                        <a:rPr sz="1100" dirty="0"/>
                        <a:t>(LA, locally advanced)</a:t>
                      </a:r>
                    </a:p>
                  </a:txBody>
                  <a:tcPr anchor="ctr">
                    <a:solidFill>
                      <a:schemeClr val="accent2">
                        <a:lumMod val="40000"/>
                        <a:lumOff val="60000"/>
                      </a:schemeClr>
                    </a:solidFill>
                  </a:tcPr>
                </a:tc>
                <a:tc rowSpan="2">
                  <a:txBody>
                    <a:bodyPr/>
                    <a:lstStyle/>
                    <a:p>
                      <a:pPr>
                        <a:defRPr sz="900" b="0">
                          <a:solidFill>
                            <a:srgbClr val="000000"/>
                          </a:solidFill>
                          <a:latin typeface="Lucida Sans"/>
                        </a:defRPr>
                      </a:pPr>
                      <a:r>
                        <a:rPr sz="1100" dirty="0"/>
                        <a:t>LA-</a:t>
                      </a:r>
                      <a:r>
                        <a:rPr sz="1100" dirty="0" err="1"/>
                        <a:t>Typ</a:t>
                      </a:r>
                      <a:r>
                        <a:rPr sz="1100" dirty="0"/>
                        <a:t> A</a:t>
                      </a:r>
                    </a:p>
                  </a:txBody>
                  <a:tcPr anchor="ctr">
                    <a:solidFill>
                      <a:schemeClr val="accent2">
                        <a:lumMod val="40000"/>
                        <a:lumOff val="60000"/>
                      </a:schemeClr>
                    </a:solidFill>
                  </a:tcPr>
                </a:tc>
                <a:tc>
                  <a:txBody>
                    <a:bodyPr/>
                    <a:lstStyle/>
                    <a:p>
                      <a:pPr>
                        <a:defRPr sz="900" b="0">
                          <a:solidFill>
                            <a:srgbClr val="000000"/>
                          </a:solidFill>
                          <a:latin typeface="Lucida Sans"/>
                        </a:defRPr>
                      </a:pPr>
                      <a:r>
                        <a:rPr sz="1100" dirty="0"/>
                        <a:t>Neg: LA-</a:t>
                      </a:r>
                      <a:r>
                        <a:rPr sz="1100" dirty="0" err="1"/>
                        <a:t>Typ</a:t>
                      </a:r>
                      <a:r>
                        <a:rPr sz="1100" dirty="0"/>
                        <a:t> A</a:t>
                      </a:r>
                    </a:p>
                  </a:txBody>
                  <a:tcPr anchor="ctr">
                    <a:solidFill>
                      <a:schemeClr val="accent2">
                        <a:lumMod val="40000"/>
                        <a:lumOff val="60000"/>
                      </a:schemeClr>
                    </a:solidFill>
                  </a:tcPr>
                </a:tc>
                <a:tc>
                  <a:txBody>
                    <a:bodyPr/>
                    <a:lstStyle/>
                    <a:p>
                      <a:pPr>
                        <a:defRPr sz="900" b="0">
                          <a:solidFill>
                            <a:srgbClr val="000000"/>
                          </a:solidFill>
                          <a:latin typeface="Lucida Sans"/>
                        </a:defRPr>
                      </a:pPr>
                      <a:r>
                        <a:rPr sz="1100" dirty="0"/>
                        <a:t>Neg: LA-</a:t>
                      </a:r>
                      <a:r>
                        <a:rPr sz="1100" dirty="0" err="1"/>
                        <a:t>Typ</a:t>
                      </a:r>
                      <a:r>
                        <a:rPr sz="1100" dirty="0"/>
                        <a:t> A</a:t>
                      </a:r>
                    </a:p>
                  </a:txBody>
                  <a:tcPr anchor="ctr">
                    <a:solidFill>
                      <a:schemeClr val="accent2">
                        <a:lumMod val="40000"/>
                        <a:lumOff val="60000"/>
                      </a:schemeClr>
                    </a:solidFill>
                  </a:tcPr>
                </a:tc>
                <a:extLst>
                  <a:ext uri="{0D108BD9-81ED-4DB2-BD59-A6C34878D82A}">
                    <a16:rowId xmlns:a16="http://schemas.microsoft.com/office/drawing/2014/main" val="10005"/>
                  </a:ext>
                </a:extLst>
              </a:tr>
              <a:tr h="0">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100" dirty="0"/>
                        <a:t>Pos: LA-</a:t>
                      </a:r>
                      <a:r>
                        <a:rPr sz="1100" dirty="0" err="1"/>
                        <a:t>Typ</a:t>
                      </a:r>
                      <a:r>
                        <a:rPr sz="1100" dirty="0"/>
                        <a:t> AB</a:t>
                      </a:r>
                    </a:p>
                  </a:txBody>
                  <a:tcPr anchor="ctr">
                    <a:solidFill>
                      <a:schemeClr val="accent2">
                        <a:lumMod val="40000"/>
                        <a:lumOff val="60000"/>
                      </a:schemeClr>
                    </a:solidFill>
                  </a:tcPr>
                </a:tc>
                <a:tc>
                  <a:txBody>
                    <a:bodyPr/>
                    <a:lstStyle/>
                    <a:p>
                      <a:pPr>
                        <a:defRPr sz="900" b="0">
                          <a:solidFill>
                            <a:srgbClr val="000000"/>
                          </a:solidFill>
                          <a:latin typeface="Lucida Sans"/>
                        </a:defRPr>
                      </a:pPr>
                      <a:r>
                        <a:rPr sz="1100" dirty="0"/>
                        <a:t>Pos: LA-</a:t>
                      </a:r>
                      <a:r>
                        <a:rPr sz="1100" dirty="0" err="1"/>
                        <a:t>Typ</a:t>
                      </a:r>
                      <a:r>
                        <a:rPr sz="1100" dirty="0"/>
                        <a:t> AC</a:t>
                      </a:r>
                    </a:p>
                  </a:txBody>
                  <a:tcPr anchor="ctr">
                    <a:solidFill>
                      <a:schemeClr val="accent2">
                        <a:lumMod val="40000"/>
                        <a:lumOff val="60000"/>
                      </a:schemeClr>
                    </a:solidFill>
                  </a:tcPr>
                </a:tc>
                <a:extLst>
                  <a:ext uri="{0D108BD9-81ED-4DB2-BD59-A6C34878D82A}">
                    <a16:rowId xmlns:a16="http://schemas.microsoft.com/office/drawing/2014/main" val="10006"/>
                  </a:ext>
                </a:extLst>
              </a:tr>
              <a:tr h="0">
                <a:tc gridSpan="4">
                  <a:txBody>
                    <a:bodyPr/>
                    <a:lstStyle/>
                    <a:p>
                      <a:pPr>
                        <a:defRPr sz="900" b="0">
                          <a:solidFill>
                            <a:srgbClr val="000000"/>
                          </a:solidFill>
                          <a:latin typeface="Lucida Sans"/>
                        </a:defRPr>
                      </a:pPr>
                      <a:r>
                        <a:rPr dirty="0" err="1"/>
                        <a:t>Abkürzungen</a:t>
                      </a:r>
                      <a:r>
                        <a:rPr dirty="0"/>
                        <a:t>: A: „anatomical”: </a:t>
                      </a:r>
                      <a:r>
                        <a:rPr dirty="0" err="1"/>
                        <a:t>Verhältnisse</a:t>
                      </a:r>
                      <a:r>
                        <a:rPr dirty="0"/>
                        <a:t> </a:t>
                      </a:r>
                      <a:r>
                        <a:rPr dirty="0" err="1"/>
                        <a:t>zu</a:t>
                      </a:r>
                      <a:r>
                        <a:rPr dirty="0"/>
                        <a:t> den </a:t>
                      </a:r>
                      <a:r>
                        <a:rPr dirty="0" err="1"/>
                        <a:t>GefäßenB</a:t>
                      </a:r>
                      <a:r>
                        <a:rPr dirty="0"/>
                        <a:t>: „biological“: CA19-9 &gt; 500 IU/ml </a:t>
                      </a:r>
                      <a:r>
                        <a:rPr dirty="0" err="1"/>
                        <a:t>oder</a:t>
                      </a:r>
                      <a:r>
                        <a:rPr dirty="0"/>
                        <a:t> befallen </a:t>
                      </a:r>
                      <a:r>
                        <a:rPr dirty="0" err="1"/>
                        <a:t>regionäre</a:t>
                      </a:r>
                      <a:r>
                        <a:rPr dirty="0"/>
                        <a:t> </a:t>
                      </a:r>
                      <a:r>
                        <a:rPr dirty="0" err="1"/>
                        <a:t>Lymphknoten</a:t>
                      </a:r>
                      <a:r>
                        <a:rPr dirty="0"/>
                        <a:t> (PET-CT </a:t>
                      </a:r>
                      <a:r>
                        <a:rPr dirty="0" err="1"/>
                        <a:t>oder</a:t>
                      </a:r>
                      <a:r>
                        <a:rPr dirty="0"/>
                        <a:t> </a:t>
                      </a:r>
                      <a:r>
                        <a:rPr dirty="0" err="1"/>
                        <a:t>bioptisch</a:t>
                      </a:r>
                      <a:r>
                        <a:rPr dirty="0"/>
                        <a:t>) C: „conditional“: ECOG-Performance-Status 2 </a:t>
                      </a:r>
                      <a:r>
                        <a:rPr dirty="0" err="1"/>
                        <a:t>oder</a:t>
                      </a:r>
                      <a:r>
                        <a:rPr dirty="0"/>
                        <a:t> </a:t>
                      </a:r>
                      <a:r>
                        <a:rPr dirty="0" err="1"/>
                        <a:t>höher</a:t>
                      </a:r>
                      <a:r>
                        <a:rPr dirty="0"/>
                        <a:t> Neg: </a:t>
                      </a:r>
                      <a:r>
                        <a:rPr dirty="0" err="1"/>
                        <a:t>negativ</a:t>
                      </a:r>
                      <a:r>
                        <a:rPr dirty="0"/>
                        <a:t> für die </a:t>
                      </a:r>
                      <a:r>
                        <a:rPr dirty="0" err="1"/>
                        <a:t>o.g.</a:t>
                      </a:r>
                      <a:r>
                        <a:rPr dirty="0"/>
                        <a:t> Parameter Pos: </a:t>
                      </a:r>
                      <a:r>
                        <a:rPr dirty="0" err="1"/>
                        <a:t>positiv</a:t>
                      </a:r>
                      <a:r>
                        <a:rPr dirty="0"/>
                        <a:t> für die </a:t>
                      </a:r>
                      <a:r>
                        <a:rPr dirty="0" err="1"/>
                        <a:t>o.g.</a:t>
                      </a:r>
                      <a:r>
                        <a:rPr dirty="0"/>
                        <a:t> Parameter </a:t>
                      </a:r>
                      <a:r>
                        <a:rPr dirty="0" err="1"/>
                        <a:t>Weitere</a:t>
                      </a:r>
                      <a:r>
                        <a:rPr dirty="0"/>
                        <a:t> </a:t>
                      </a:r>
                      <a:r>
                        <a:rPr dirty="0" err="1"/>
                        <a:t>Kombinationen</a:t>
                      </a:r>
                      <a:r>
                        <a:rPr dirty="0"/>
                        <a:t> </a:t>
                      </a:r>
                      <a:r>
                        <a:rPr dirty="0" err="1"/>
                        <a:t>möglich</a:t>
                      </a:r>
                      <a:r>
                        <a:rPr dirty="0"/>
                        <a:t>: </a:t>
                      </a:r>
                      <a:r>
                        <a:rPr dirty="0" err="1"/>
                        <a:t>z.B.</a:t>
                      </a:r>
                      <a:r>
                        <a:rPr dirty="0"/>
                        <a:t> BR-BC, BR-ABC, LA-ABC etc.</a:t>
                      </a:r>
                    </a:p>
                    <a:p>
                      <a:pPr>
                        <a:defRPr sz="900" b="0">
                          <a:solidFill>
                            <a:srgbClr val="000000"/>
                          </a:solidFill>
                          <a:latin typeface="Lucida Sans"/>
                        </a:defRPr>
                      </a:pPr>
                      <a:r>
                        <a:rPr dirty="0"/>
                        <a:t>Quelle: </a:t>
                      </a:r>
                      <a:r>
                        <a:rPr lang="da-DK" sz="900" b="0" i="0" kern="1200" dirty="0">
                          <a:solidFill>
                            <a:schemeClr val="dk1"/>
                          </a:solidFill>
                          <a:effectLst/>
                          <a:latin typeface="+mn-lt"/>
                          <a:ea typeface="+mn-ea"/>
                          <a:cs typeface="+mn-cs"/>
                        </a:rPr>
                        <a:t> </a:t>
                      </a:r>
                      <a:r>
                        <a:rPr lang="da-DK" sz="900" b="0" i="0" u="sng" kern="1200" dirty="0">
                          <a:solidFill>
                            <a:schemeClr val="dk1"/>
                          </a:solidFill>
                          <a:effectLst/>
                          <a:latin typeface="+mn-lt"/>
                          <a:ea typeface="+mn-ea"/>
                          <a:cs typeface="+mn-cs"/>
                        </a:rPr>
                        <a:t>Isaji, S. et al. 2018</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Bioptisch gesicherte oder im PET-CT nachgewiesene Lymphknotenmetastasen (N+) und/oder präoperative CA19-9 Werte &gt; 500 U/ml (ohne klinisch relevante Cholestase) sind tumorbiologische Kriterien, die in der Beurteilung einer primären Resektion eines exokrinen Pankreaskarzinoms berücksichtigt werden sollten. Wenn eines dieser Kriterien vorliegt, so sollte dies zu einer Einstufung des Pankreaskarzinoms als grenzwertig resektabel führen, unabhängig von seiner konditionellen und/oder anatomisch bestehenden Resektabilität.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[Khorana, A.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032-010OL-3.0-6.10-2021N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anatomische Resektabilität des Pankreaskarzinoms in Bezug auf lokoregionäre Gefäßbeteiligung sollte anhand einer kontrastmittelverstärkten CT-Bildgebung (bei KM-Allergie: kontrastmittelverstärktes MRT) in Anlehnung an die NCCN-Kriterien eingeschätzt werden.</a:t>
                      </a:r>
                    </a:p>
                    <a:p>
                      <a:r>
                        <a:rPr sz="1000" b="0" i="0" u="none">
                          <a:latin typeface="Lucida Sans"/>
                        </a:rPr>
                        <a:t>Anhand dieser Kriterien sollte eine Einteilung des Pankreaskarzinoms in resektabel, grenzwertig resektabel (borderline resektabel), lokal fortgeschritten und metastasiert erfolgen. </a:t>
                      </a:r>
                    </a:p>
                    <a:p>
                      <a:pPr>
                        <a:defRPr sz="1000">
                          <a:solidFill>
                            <a:srgbClr val="000000"/>
                          </a:solidFill>
                          <a:latin typeface="Lucida Sans"/>
                        </a:defRPr>
                      </a:pPr>
                      <a:r>
                        <a:rPr sz="1000" b="0" i="0" u="none">
                          <a:latin typeface="Lucida Sans"/>
                        </a:rPr>
                        <a:t>Für die CT-basierte Beurteilung der anatomischen Resektabilität sollte das im Hintergrundtext dargestellte Protokoll (Tabelle zur Klassifikation der CT/MRT-basierten anatomischen Resektabilität) verwendet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Tumorinfiltration des exokrinen Pankreaskarzinoms in Nachbarorgane (Magen, Duodenum, Kolon, Nebenniere) mit in der Bildgebung resektablem Befund sollte keine Kontraindikation für eine onkologische Tumorchirurgie darstellen, sofern eine R0-Resektion erzielt werden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032-010OL-3.0-6.12-2021M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Feststellung einer primären Irresektabiltät und der Frage nach sekundärer Resektabilität nach Chemo- oder einer Kombination aus Chemo- und Strahlentherapie sollte der Patient in einer Klinik mit einer hohen Fallzahl (s. 6.3.) zur Einholung einer Zweitmeinung vorgestellt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Tumorinfiltration des Truncus coeliacus und/oder der Arteria mesenterica superior über 180° der Zirkumferenz, bei Infiltration der Aorta oder bei Infiltration der A. hepatica communis mit Kontakt zu A. hepatica propria oder Truncus coeliacus sollte keine primäre Resektion des Tumors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B/0</a:t>
                      </a:r>
                    </a:p>
                  </a:txBody>
                  <a:tcPr>
                    <a:solidFill>
                      <a:srgbClr val="FCEACC"/>
                    </a:solidFill>
                  </a:tcPr>
                </a:tc>
                <a:tc gridSpan="2">
                  <a:txBody>
                    <a:bodyPr/>
                    <a:lstStyle/>
                    <a:p>
                      <a:r>
                        <a:rPr sz="1000" b="0" i="0" u="none">
                          <a:latin typeface="Lucida Sans"/>
                        </a:rPr>
                        <a:t>Bei Infiltration der V. portae ≤ 180° kann eine Resektion des Primärtumors mit Rekonstruktion der Portalvene erfolgen.</a:t>
                      </a:r>
                    </a:p>
                    <a:p>
                      <a:pPr>
                        <a:defRPr sz="1000">
                          <a:solidFill>
                            <a:srgbClr val="000000"/>
                          </a:solidFill>
                          <a:latin typeface="Lucida Sans"/>
                        </a:defRPr>
                      </a:pPr>
                      <a:r>
                        <a:rPr sz="1000" b="0" i="0" u="none">
                          <a:latin typeface="Lucida Sans"/>
                        </a:rPr>
                        <a:t>Bei Infiltration der V. mesenterica superior und ihrer Zuflüsse ohne Rekonstruktionsmöglichkeit sollte keine Resektion des Primärtumors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8" y="427736"/>
            <a:ext cx="11582400" cy="1066800"/>
          </a:xfrm>
        </p:spPr>
        <p:txBody>
          <a:bodyPr>
            <a:normAutofit/>
          </a:bodyPr>
          <a:lstStyle/>
          <a:p>
            <a:pPr>
              <a:defRPr sz="2000"/>
            </a:pPr>
            <a:r>
              <a:rPr sz="1400" dirty="0" err="1"/>
              <a:t>Klassifikation</a:t>
            </a:r>
            <a:r>
              <a:rPr sz="1400" dirty="0"/>
              <a:t> der CT/MRT-</a:t>
            </a:r>
            <a:r>
              <a:rPr sz="1400" dirty="0" err="1"/>
              <a:t>basierten</a:t>
            </a:r>
            <a:r>
              <a:rPr sz="1400" dirty="0"/>
              <a:t> </a:t>
            </a:r>
            <a:r>
              <a:rPr sz="1400" dirty="0" err="1"/>
              <a:t>anatomischen</a:t>
            </a:r>
            <a:r>
              <a:rPr sz="1400" dirty="0"/>
              <a:t> </a:t>
            </a:r>
            <a:r>
              <a:rPr sz="1400" dirty="0" err="1"/>
              <a:t>Resektabilität</a:t>
            </a:r>
            <a:r>
              <a:rPr sz="1400" dirty="0"/>
              <a:t> </a:t>
            </a:r>
            <a:r>
              <a:rPr sz="1400" dirty="0" err="1"/>
              <a:t>bei</a:t>
            </a:r>
            <a:r>
              <a:rPr sz="1400" dirty="0"/>
              <a:t> </a:t>
            </a:r>
            <a:r>
              <a:rPr sz="1400" dirty="0" err="1"/>
              <a:t>Pankreaskarzinom</a:t>
            </a:r>
            <a:r>
              <a:rPr sz="1400" dirty="0"/>
              <a:t> </a:t>
            </a:r>
            <a:r>
              <a:rPr sz="1400" dirty="0" err="1"/>
              <a:t>gemäß</a:t>
            </a:r>
            <a:r>
              <a:rPr sz="1400" dirty="0"/>
              <a:t> den </a:t>
            </a:r>
            <a:r>
              <a:rPr sz="1400" dirty="0" err="1"/>
              <a:t>Kriterien</a:t>
            </a:r>
            <a:r>
              <a:rPr sz="1400" dirty="0"/>
              <a:t> des National Comprehensive Cancer Network (NCCN)</a:t>
            </a:r>
          </a:p>
        </p:txBody>
      </p:sp>
      <p:graphicFrame>
        <p:nvGraphicFramePr>
          <p:cNvPr id="3" name="Table 2"/>
          <p:cNvGraphicFramePr>
            <a:graphicFrameLocks noGrp="1"/>
          </p:cNvGraphicFramePr>
          <p:nvPr>
            <p:extLst>
              <p:ext uri="{D42A27DB-BD31-4B8C-83A1-F6EECF244321}">
                <p14:modId xmlns:p14="http://schemas.microsoft.com/office/powerpoint/2010/main" val="245642372"/>
              </p:ext>
            </p:extLst>
          </p:nvPr>
        </p:nvGraphicFramePr>
        <p:xfrm>
          <a:off x="230638" y="1138768"/>
          <a:ext cx="11472000" cy="5181600"/>
        </p:xfrm>
        <a:graphic>
          <a:graphicData uri="http://schemas.openxmlformats.org/drawingml/2006/table">
            <a:tbl>
              <a:tblPr firstRow="1" bandRow="1">
                <a:tableStyleId>{5C22544A-7EE6-4342-B048-85BDC9FD1C3A}</a:tableStyleId>
              </a:tblPr>
              <a:tblGrid>
                <a:gridCol w="1306832">
                  <a:extLst>
                    <a:ext uri="{9D8B030D-6E8A-4147-A177-3AD203B41FA5}">
                      <a16:colId xmlns:a16="http://schemas.microsoft.com/office/drawing/2014/main" val="20000"/>
                    </a:ext>
                  </a:extLst>
                </a:gridCol>
                <a:gridCol w="6341169">
                  <a:extLst>
                    <a:ext uri="{9D8B030D-6E8A-4147-A177-3AD203B41FA5}">
                      <a16:colId xmlns:a16="http://schemas.microsoft.com/office/drawing/2014/main" val="20001"/>
                    </a:ext>
                  </a:extLst>
                </a:gridCol>
                <a:gridCol w="3823999">
                  <a:extLst>
                    <a:ext uri="{9D8B030D-6E8A-4147-A177-3AD203B41FA5}">
                      <a16:colId xmlns:a16="http://schemas.microsoft.com/office/drawing/2014/main" val="20002"/>
                    </a:ext>
                  </a:extLst>
                </a:gridCol>
              </a:tblGrid>
              <a:tr h="0">
                <a:tc>
                  <a:txBody>
                    <a:bodyPr/>
                    <a:lstStyle/>
                    <a:p>
                      <a:pPr>
                        <a:defRPr sz="900" b="0">
                          <a:solidFill>
                            <a:srgbClr val="000000"/>
                          </a:solidFill>
                          <a:latin typeface="Lucida Sans"/>
                        </a:defRPr>
                      </a:pPr>
                      <a:r>
                        <a:rPr sz="1000" b="1" dirty="0" err="1"/>
                        <a:t>Resektabilität</a:t>
                      </a:r>
                      <a:endParaRPr sz="1000" b="1" dirty="0"/>
                    </a:p>
                  </a:txBody>
                  <a:tcPr anchor="ctr">
                    <a:solidFill>
                      <a:srgbClr val="F7BF66"/>
                    </a:solidFill>
                  </a:tcPr>
                </a:tc>
                <a:tc>
                  <a:txBody>
                    <a:bodyPr/>
                    <a:lstStyle/>
                    <a:p>
                      <a:pPr>
                        <a:defRPr sz="900" b="0">
                          <a:solidFill>
                            <a:srgbClr val="000000"/>
                          </a:solidFill>
                          <a:latin typeface="Lucida Sans"/>
                        </a:defRPr>
                      </a:pPr>
                      <a:r>
                        <a:rPr sz="1000" b="1" dirty="0" err="1"/>
                        <a:t>Arteriell</a:t>
                      </a:r>
                      <a:endParaRPr sz="1000" b="1" dirty="0"/>
                    </a:p>
                  </a:txBody>
                  <a:tcPr anchor="ctr">
                    <a:solidFill>
                      <a:srgbClr val="F7BF66"/>
                    </a:solidFill>
                  </a:tcPr>
                </a:tc>
                <a:tc>
                  <a:txBody>
                    <a:bodyPr/>
                    <a:lstStyle/>
                    <a:p>
                      <a:pPr>
                        <a:defRPr sz="900" b="0">
                          <a:solidFill>
                            <a:srgbClr val="000000"/>
                          </a:solidFill>
                          <a:latin typeface="Lucida Sans"/>
                        </a:defRPr>
                      </a:pPr>
                      <a:r>
                        <a:rPr sz="1000" b="1" dirty="0" err="1"/>
                        <a:t>Venös</a:t>
                      </a:r>
                      <a:endParaRPr sz="1000" b="1" dirty="0"/>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000"/>
                        <a:t>Resektabel</a:t>
                      </a:r>
                    </a:p>
                  </a:txBody>
                  <a:tcPr anchor="ctr">
                    <a:solidFill>
                      <a:srgbClr val="FCEACC"/>
                    </a:solidFill>
                  </a:tcPr>
                </a:tc>
                <a:tc>
                  <a:txBody>
                    <a:bodyPr/>
                    <a:lstStyle/>
                    <a:p>
                      <a:pPr>
                        <a:defRPr sz="900" b="0">
                          <a:solidFill>
                            <a:srgbClr val="000000"/>
                          </a:solidFill>
                          <a:latin typeface="Lucida Sans"/>
                        </a:defRPr>
                      </a:pPr>
                      <a:r>
                        <a:rPr sz="1000"/>
                        <a:t>Kein Tumorkontakt zu Truncus coeliacus [TC], Arteria mesenterica superior [AMS] oder Arteria hepatica communis [AHC]</a:t>
                      </a:r>
                    </a:p>
                  </a:txBody>
                  <a:tcPr anchor="ctr">
                    <a:solidFill>
                      <a:srgbClr val="FCEACC"/>
                    </a:solidFill>
                  </a:tcPr>
                </a:tc>
                <a:tc>
                  <a:txBody>
                    <a:bodyPr/>
                    <a:lstStyle/>
                    <a:p>
                      <a:pPr>
                        <a:defRPr sz="900" b="0">
                          <a:solidFill>
                            <a:srgbClr val="000000"/>
                          </a:solidFill>
                          <a:latin typeface="Lucida Sans"/>
                        </a:defRPr>
                      </a:pPr>
                      <a:r>
                        <a:rPr sz="1000" dirty="0"/>
                        <a:t>Kein </a:t>
                      </a:r>
                      <a:r>
                        <a:rPr sz="1000" dirty="0" err="1"/>
                        <a:t>Tumorkontakt</a:t>
                      </a:r>
                      <a:r>
                        <a:rPr sz="1000" dirty="0"/>
                        <a:t> </a:t>
                      </a:r>
                      <a:r>
                        <a:rPr sz="1000" dirty="0" err="1"/>
                        <a:t>mit</a:t>
                      </a:r>
                      <a:r>
                        <a:rPr sz="1000" dirty="0"/>
                        <a:t> der Vena mesenterica superior [VMS]</a:t>
                      </a:r>
                      <a:endParaRPr lang="de-DE" sz="1000" dirty="0"/>
                    </a:p>
                    <a:p>
                      <a:pPr>
                        <a:defRPr sz="900" b="0">
                          <a:solidFill>
                            <a:srgbClr val="000000"/>
                          </a:solidFill>
                          <a:latin typeface="Lucida Sans"/>
                        </a:defRPr>
                      </a:pPr>
                      <a:r>
                        <a:rPr sz="1000" b="1" dirty="0" err="1"/>
                        <a:t>oder</a:t>
                      </a:r>
                      <a:r>
                        <a:rPr sz="1000" b="1" dirty="0"/>
                        <a:t> </a:t>
                      </a:r>
                      <a:endParaRPr lang="de-DE" sz="1000" b="1" dirty="0"/>
                    </a:p>
                    <a:p>
                      <a:pPr>
                        <a:defRPr sz="900" b="0">
                          <a:solidFill>
                            <a:srgbClr val="000000"/>
                          </a:solidFill>
                          <a:latin typeface="Lucida Sans"/>
                        </a:defRPr>
                      </a:pPr>
                      <a:r>
                        <a:rPr sz="1000" dirty="0" err="1"/>
                        <a:t>Pfortader</a:t>
                      </a:r>
                      <a:r>
                        <a:rPr sz="1000" dirty="0"/>
                        <a:t> [PA] </a:t>
                      </a:r>
                      <a:r>
                        <a:rPr sz="1000" dirty="0" err="1"/>
                        <a:t>oder</a:t>
                      </a:r>
                      <a:r>
                        <a:rPr sz="1000" dirty="0"/>
                        <a:t> ≤ 180° </a:t>
                      </a:r>
                      <a:r>
                        <a:rPr sz="1000" dirty="0" err="1"/>
                        <a:t>Kontakt</a:t>
                      </a:r>
                      <a:r>
                        <a:rPr sz="1000" dirty="0"/>
                        <a:t> </a:t>
                      </a:r>
                      <a:r>
                        <a:rPr sz="1000" dirty="0" err="1"/>
                        <a:t>ohne</a:t>
                      </a:r>
                      <a:r>
                        <a:rPr lang="de-DE" sz="1000" dirty="0"/>
                        <a:t> </a:t>
                      </a:r>
                      <a:r>
                        <a:rPr sz="1000" dirty="0" err="1"/>
                        <a:t>Konturirregularität</a:t>
                      </a:r>
                      <a:r>
                        <a:rPr sz="1000" dirty="0"/>
                        <a:t> der </a:t>
                      </a:r>
                      <a:r>
                        <a:rPr sz="1000" dirty="0" err="1"/>
                        <a:t>Vene</a:t>
                      </a:r>
                      <a:endParaRPr sz="1000" dirty="0"/>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1000" dirty="0"/>
                        <a:t>„borderline“ </a:t>
                      </a:r>
                      <a:r>
                        <a:rPr sz="1000" dirty="0" err="1"/>
                        <a:t>resektabel</a:t>
                      </a:r>
                      <a:r>
                        <a:rPr sz="1000" dirty="0"/>
                        <a:t>**</a:t>
                      </a:r>
                    </a:p>
                  </a:txBody>
                  <a:tcPr anchor="ctr">
                    <a:solidFill>
                      <a:srgbClr val="FCEACC"/>
                    </a:solidFill>
                  </a:tcPr>
                </a:tc>
                <a:tc>
                  <a:txBody>
                    <a:bodyPr/>
                    <a:lstStyle/>
                    <a:p>
                      <a:pPr marL="0" indent="0">
                        <a:buFont typeface="Arial" panose="020B0604020202020204" pitchFamily="34" charset="0"/>
                        <a:buNone/>
                        <a:defRPr sz="900" b="0">
                          <a:solidFill>
                            <a:srgbClr val="000000"/>
                          </a:solidFill>
                          <a:latin typeface="Lucida Sans"/>
                        </a:defRPr>
                      </a:pPr>
                      <a:r>
                        <a:rPr sz="1000" b="1" dirty="0"/>
                        <a:t>Tumor in </a:t>
                      </a:r>
                      <a:r>
                        <a:rPr sz="1000" b="1" dirty="0" err="1"/>
                        <a:t>Pankreaskopf</a:t>
                      </a:r>
                      <a:r>
                        <a:rPr sz="1000" b="1" dirty="0"/>
                        <a:t> </a:t>
                      </a:r>
                      <a:r>
                        <a:rPr sz="1000" b="1" dirty="0" err="1"/>
                        <a:t>oder</a:t>
                      </a:r>
                      <a:r>
                        <a:rPr sz="1000" b="1" dirty="0"/>
                        <a:t> Processus </a:t>
                      </a:r>
                      <a:r>
                        <a:rPr sz="1000" b="1" dirty="0" err="1"/>
                        <a:t>uncinatus</a:t>
                      </a:r>
                      <a:r>
                        <a:rPr sz="1000" b="1"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AHC </a:t>
                      </a:r>
                      <a:r>
                        <a:rPr sz="1000" dirty="0" err="1"/>
                        <a:t>ohne</a:t>
                      </a:r>
                      <a:r>
                        <a:rPr sz="1000" dirty="0"/>
                        <a:t> </a:t>
                      </a:r>
                      <a:r>
                        <a:rPr sz="1000" dirty="0" err="1"/>
                        <a:t>Ausdehnung</a:t>
                      </a:r>
                      <a:r>
                        <a:rPr sz="1000" dirty="0"/>
                        <a:t> auf den TC </a:t>
                      </a:r>
                      <a:r>
                        <a:rPr sz="1000" dirty="0" err="1"/>
                        <a:t>oder</a:t>
                      </a:r>
                      <a:r>
                        <a:rPr sz="1000" dirty="0"/>
                        <a:t> die </a:t>
                      </a:r>
                      <a:r>
                        <a:rPr sz="1000" dirty="0" err="1"/>
                        <a:t>Bifurkation</a:t>
                      </a:r>
                      <a:r>
                        <a:rPr sz="1000" dirty="0"/>
                        <a:t> der Arteria hepatica </a:t>
                      </a:r>
                      <a:r>
                        <a:rPr sz="1000" dirty="0" err="1"/>
                        <a:t>mit</a:t>
                      </a:r>
                      <a:r>
                        <a:rPr sz="1000" dirty="0"/>
                        <a:t> </a:t>
                      </a:r>
                      <a:r>
                        <a:rPr sz="1000" dirty="0" err="1"/>
                        <a:t>möglicher</a:t>
                      </a:r>
                      <a:r>
                        <a:rPr sz="1000" dirty="0"/>
                        <a:t> </a:t>
                      </a:r>
                      <a:r>
                        <a:rPr sz="1000" dirty="0" err="1"/>
                        <a:t>sicherer</a:t>
                      </a:r>
                      <a:r>
                        <a:rPr sz="1000" dirty="0"/>
                        <a:t> und </a:t>
                      </a:r>
                      <a:r>
                        <a:rPr sz="1000" dirty="0" err="1"/>
                        <a:t>kompletter</a:t>
                      </a:r>
                      <a:r>
                        <a:rPr sz="1000" dirty="0"/>
                        <a:t> </a:t>
                      </a:r>
                      <a:r>
                        <a:rPr sz="1000" dirty="0" err="1"/>
                        <a:t>Resektion</a:t>
                      </a:r>
                      <a:r>
                        <a:rPr sz="1000" dirty="0"/>
                        <a:t> und </a:t>
                      </a:r>
                      <a:r>
                        <a:rPr sz="1000" dirty="0" err="1"/>
                        <a:t>Rekonstruktion</a:t>
                      </a:r>
                      <a:endParaRPr sz="1000" dirty="0"/>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AMS </a:t>
                      </a:r>
                      <a:r>
                        <a:rPr sz="1000" dirty="0" err="1"/>
                        <a:t>mit</a:t>
                      </a:r>
                      <a:r>
                        <a:rPr sz="1000" dirty="0"/>
                        <a:t> ≤ 180°</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a:t>
                      </a:r>
                      <a:r>
                        <a:rPr sz="1000" dirty="0" err="1"/>
                        <a:t>normvarianter</a:t>
                      </a:r>
                      <a:r>
                        <a:rPr sz="1000" dirty="0"/>
                        <a:t> </a:t>
                      </a:r>
                      <a:r>
                        <a:rPr sz="1000" dirty="0" err="1"/>
                        <a:t>Arterie</a:t>
                      </a:r>
                      <a:r>
                        <a:rPr sz="1000" dirty="0"/>
                        <a:t> (z. B. </a:t>
                      </a:r>
                      <a:r>
                        <a:rPr sz="1000" dirty="0" err="1"/>
                        <a:t>akzessorische</a:t>
                      </a:r>
                      <a:r>
                        <a:rPr sz="1000" dirty="0"/>
                        <a:t> Arteria hepatica </a:t>
                      </a:r>
                      <a:r>
                        <a:rPr sz="1000" dirty="0" err="1"/>
                        <a:t>dextra</a:t>
                      </a:r>
                      <a:r>
                        <a:rPr sz="1000" dirty="0"/>
                        <a:t>, </a:t>
                      </a:r>
                      <a:r>
                        <a:rPr sz="1000" dirty="0" err="1"/>
                        <a:t>varianter</a:t>
                      </a:r>
                      <a:r>
                        <a:rPr sz="1000" dirty="0"/>
                        <a:t> </a:t>
                      </a:r>
                      <a:r>
                        <a:rPr sz="1000" dirty="0" err="1"/>
                        <a:t>Abgang</a:t>
                      </a:r>
                      <a:r>
                        <a:rPr sz="1000" dirty="0"/>
                        <a:t> der Arteria hepatica </a:t>
                      </a:r>
                      <a:r>
                        <a:rPr sz="1000" dirty="0" err="1"/>
                        <a:t>dextra</a:t>
                      </a:r>
                      <a:r>
                        <a:rPr sz="1000" dirty="0"/>
                        <a:t>, </a:t>
                      </a:r>
                      <a:r>
                        <a:rPr sz="1000" dirty="0" err="1"/>
                        <a:t>varianter</a:t>
                      </a:r>
                      <a:r>
                        <a:rPr sz="1000" dirty="0"/>
                        <a:t> </a:t>
                      </a:r>
                      <a:r>
                        <a:rPr sz="1000" dirty="0" err="1"/>
                        <a:t>Abgang</a:t>
                      </a:r>
                      <a:r>
                        <a:rPr sz="1000" dirty="0"/>
                        <a:t> der AHC). </a:t>
                      </a:r>
                      <a:r>
                        <a:rPr sz="1000" dirty="0" err="1"/>
                        <a:t>Typ</a:t>
                      </a:r>
                      <a:r>
                        <a:rPr sz="1000" dirty="0"/>
                        <a:t> der </a:t>
                      </a:r>
                      <a:r>
                        <a:rPr sz="1000" dirty="0" err="1"/>
                        <a:t>Normvariante</a:t>
                      </a:r>
                      <a:r>
                        <a:rPr sz="1000" dirty="0"/>
                        <a:t> </a:t>
                      </a:r>
                      <a:r>
                        <a:rPr sz="1000" dirty="0" err="1"/>
                        <a:t>sowie</a:t>
                      </a:r>
                      <a:r>
                        <a:rPr sz="1000" dirty="0"/>
                        <a:t> das </a:t>
                      </a:r>
                      <a:r>
                        <a:rPr sz="1000" dirty="0" err="1"/>
                        <a:t>Ausmaß</a:t>
                      </a:r>
                      <a:r>
                        <a:rPr sz="1000" dirty="0"/>
                        <a:t> des </a:t>
                      </a:r>
                      <a:r>
                        <a:rPr sz="1000" dirty="0" err="1"/>
                        <a:t>Tumorkontaktes</a:t>
                      </a:r>
                      <a:r>
                        <a:rPr sz="1000" dirty="0"/>
                        <a:t> </a:t>
                      </a:r>
                      <a:r>
                        <a:rPr sz="1000" dirty="0" err="1"/>
                        <a:t>sollen</a:t>
                      </a:r>
                      <a:r>
                        <a:rPr sz="1000" dirty="0"/>
                        <a:t> </a:t>
                      </a:r>
                      <a:r>
                        <a:rPr sz="1000" dirty="0" err="1"/>
                        <a:t>angegeben</a:t>
                      </a:r>
                      <a:r>
                        <a:rPr sz="1000" dirty="0"/>
                        <a:t> </a:t>
                      </a:r>
                      <a:r>
                        <a:rPr sz="1000" dirty="0" err="1"/>
                        <a:t>werden</a:t>
                      </a:r>
                      <a:r>
                        <a:rPr sz="1000" dirty="0"/>
                        <a:t>, da dies die operative </a:t>
                      </a:r>
                      <a:r>
                        <a:rPr sz="1000" dirty="0" err="1"/>
                        <a:t>Planung</a:t>
                      </a:r>
                      <a:r>
                        <a:rPr sz="1000" dirty="0"/>
                        <a:t> </a:t>
                      </a:r>
                      <a:r>
                        <a:rPr sz="1000" dirty="0" err="1"/>
                        <a:t>beeinflussen</a:t>
                      </a:r>
                      <a:r>
                        <a:rPr sz="1000" dirty="0"/>
                        <a:t> </a:t>
                      </a:r>
                      <a:r>
                        <a:rPr sz="1000" dirty="0" err="1"/>
                        <a:t>kann</a:t>
                      </a:r>
                      <a:r>
                        <a:rPr sz="1000" dirty="0"/>
                        <a:t>.</a:t>
                      </a:r>
                    </a:p>
                    <a:p>
                      <a:pPr marL="0" indent="0">
                        <a:buFont typeface="Arial" panose="020B0604020202020204" pitchFamily="34" charset="0"/>
                        <a:buNone/>
                        <a:defRPr sz="900" b="0">
                          <a:solidFill>
                            <a:srgbClr val="000000"/>
                          </a:solidFill>
                          <a:latin typeface="Lucida Sans"/>
                        </a:defRPr>
                      </a:pPr>
                      <a:r>
                        <a:rPr sz="1000" b="1" dirty="0"/>
                        <a:t>Tumor in </a:t>
                      </a:r>
                      <a:r>
                        <a:rPr sz="1000" b="1" dirty="0" err="1"/>
                        <a:t>Pankreaskorpus</a:t>
                      </a:r>
                      <a:r>
                        <a:rPr sz="1000" b="1" dirty="0"/>
                        <a:t> und -</a:t>
                      </a:r>
                      <a:r>
                        <a:rPr sz="1000" b="1" dirty="0" err="1"/>
                        <a:t>schwanz</a:t>
                      </a:r>
                      <a:r>
                        <a:rPr sz="1000"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a:t>
                      </a:r>
                      <a:r>
                        <a:rPr sz="1000" dirty="0" err="1"/>
                        <a:t>mit</a:t>
                      </a:r>
                      <a:r>
                        <a:rPr sz="1000" dirty="0"/>
                        <a:t> ≤ 180°</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a:t>
                      </a:r>
                      <a:r>
                        <a:rPr sz="1000" dirty="0" err="1"/>
                        <a:t>mit</a:t>
                      </a:r>
                      <a:r>
                        <a:rPr sz="1000" dirty="0"/>
                        <a:t> &gt; 180° </a:t>
                      </a:r>
                      <a:r>
                        <a:rPr sz="1000" dirty="0" err="1"/>
                        <a:t>ohne</a:t>
                      </a:r>
                      <a:r>
                        <a:rPr sz="1000" dirty="0"/>
                        <a:t> </a:t>
                      </a:r>
                      <a:r>
                        <a:rPr sz="1000" dirty="0" err="1"/>
                        <a:t>Beteiligung</a:t>
                      </a:r>
                      <a:r>
                        <a:rPr sz="1000" dirty="0"/>
                        <a:t> der Aorta und </a:t>
                      </a:r>
                      <a:r>
                        <a:rPr sz="1000" dirty="0" err="1"/>
                        <a:t>mit</a:t>
                      </a:r>
                      <a:r>
                        <a:rPr sz="1000" dirty="0"/>
                        <a:t> </a:t>
                      </a:r>
                      <a:r>
                        <a:rPr sz="1000" dirty="0" err="1"/>
                        <a:t>intakter</a:t>
                      </a:r>
                      <a:r>
                        <a:rPr sz="1000" dirty="0"/>
                        <a:t> und </a:t>
                      </a:r>
                      <a:r>
                        <a:rPr sz="1000" dirty="0" err="1"/>
                        <a:t>nicht</a:t>
                      </a:r>
                      <a:r>
                        <a:rPr sz="1000" dirty="0"/>
                        <a:t> </a:t>
                      </a:r>
                      <a:r>
                        <a:rPr sz="1000" dirty="0" err="1"/>
                        <a:t>beteiligter</a:t>
                      </a:r>
                      <a:r>
                        <a:rPr sz="1000" dirty="0"/>
                        <a:t> Arteria </a:t>
                      </a:r>
                      <a:r>
                        <a:rPr sz="1000" dirty="0" err="1"/>
                        <a:t>gastroduodenalis</a:t>
                      </a:r>
                      <a:r>
                        <a:rPr sz="1000" dirty="0"/>
                        <a:t>, </a:t>
                      </a:r>
                      <a:r>
                        <a:rPr sz="1000" dirty="0" err="1"/>
                        <a:t>sodass</a:t>
                      </a:r>
                      <a:r>
                        <a:rPr sz="1000" dirty="0"/>
                        <a:t> </a:t>
                      </a:r>
                      <a:r>
                        <a:rPr sz="1000" dirty="0" err="1"/>
                        <a:t>ggf</a:t>
                      </a:r>
                      <a:r>
                        <a:rPr sz="1000" dirty="0"/>
                        <a:t>. </a:t>
                      </a:r>
                      <a:r>
                        <a:rPr sz="1000" dirty="0" err="1"/>
                        <a:t>eine</a:t>
                      </a:r>
                      <a:r>
                        <a:rPr sz="1000" dirty="0"/>
                        <a:t> </a:t>
                      </a:r>
                      <a:r>
                        <a:rPr sz="1000" dirty="0" err="1"/>
                        <a:t>modifizierte</a:t>
                      </a:r>
                      <a:r>
                        <a:rPr sz="1000" dirty="0"/>
                        <a:t> Operation </a:t>
                      </a:r>
                      <a:r>
                        <a:rPr sz="1000" dirty="0" err="1"/>
                        <a:t>möglich</a:t>
                      </a:r>
                      <a:r>
                        <a:rPr sz="1000" dirty="0"/>
                        <a:t> </a:t>
                      </a:r>
                      <a:r>
                        <a:rPr sz="1000" dirty="0" err="1"/>
                        <a:t>ist</a:t>
                      </a:r>
                      <a:r>
                        <a:rPr sz="1000" dirty="0"/>
                        <a:t>.</a:t>
                      </a:r>
                    </a:p>
                  </a:txBody>
                  <a:tcPr anchor="ctr">
                    <a:solidFill>
                      <a:srgbClr val="FCEACC"/>
                    </a:solidFill>
                  </a:tcPr>
                </a:tc>
                <a:tc>
                  <a:txBody>
                    <a:bodyPr/>
                    <a:lstStyle/>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VMS </a:t>
                      </a:r>
                      <a:r>
                        <a:rPr sz="1000" dirty="0" err="1"/>
                        <a:t>oder</a:t>
                      </a:r>
                      <a:r>
                        <a:rPr sz="1000" dirty="0"/>
                        <a:t> PA </a:t>
                      </a:r>
                      <a:r>
                        <a:rPr sz="1000" dirty="0" err="1"/>
                        <a:t>mit</a:t>
                      </a:r>
                      <a:r>
                        <a:rPr sz="1000" dirty="0"/>
                        <a:t> &gt; 180°, </a:t>
                      </a:r>
                      <a:r>
                        <a:rPr sz="1000" dirty="0" err="1"/>
                        <a:t>Kontakt</a:t>
                      </a:r>
                      <a:r>
                        <a:rPr sz="1000" dirty="0"/>
                        <a:t> </a:t>
                      </a:r>
                      <a:r>
                        <a:rPr sz="1000" dirty="0" err="1"/>
                        <a:t>mit</a:t>
                      </a:r>
                      <a:r>
                        <a:rPr sz="1000" dirty="0"/>
                        <a:t> ≤ 180° </a:t>
                      </a:r>
                      <a:r>
                        <a:rPr sz="1000" dirty="0" err="1"/>
                        <a:t>mit</a:t>
                      </a:r>
                      <a:r>
                        <a:rPr sz="1000" dirty="0"/>
                        <a:t> </a:t>
                      </a:r>
                      <a:r>
                        <a:rPr sz="1000" dirty="0" err="1"/>
                        <a:t>Konturirregularität</a:t>
                      </a:r>
                      <a:r>
                        <a:rPr sz="1000" dirty="0"/>
                        <a:t> der </a:t>
                      </a:r>
                      <a:r>
                        <a:rPr sz="1000" dirty="0" err="1"/>
                        <a:t>Vene</a:t>
                      </a:r>
                      <a:r>
                        <a:rPr sz="1000" dirty="0"/>
                        <a:t> </a:t>
                      </a:r>
                      <a:r>
                        <a:rPr sz="1000" dirty="0" err="1"/>
                        <a:t>oder</a:t>
                      </a:r>
                      <a:r>
                        <a:rPr sz="1000" dirty="0"/>
                        <a:t> Thrombose der </a:t>
                      </a:r>
                      <a:r>
                        <a:rPr sz="1000" dirty="0" err="1"/>
                        <a:t>Vene</a:t>
                      </a:r>
                      <a:r>
                        <a:rPr sz="1000" dirty="0"/>
                        <a:t> </a:t>
                      </a:r>
                      <a:r>
                        <a:rPr sz="1000" dirty="0" err="1"/>
                        <a:t>bei</a:t>
                      </a:r>
                      <a:r>
                        <a:rPr sz="1000" dirty="0"/>
                        <a:t> </a:t>
                      </a:r>
                      <a:r>
                        <a:rPr sz="1000" dirty="0" err="1"/>
                        <a:t>aber</a:t>
                      </a:r>
                      <a:r>
                        <a:rPr sz="1000" dirty="0"/>
                        <a:t> </a:t>
                      </a:r>
                      <a:r>
                        <a:rPr sz="1000" dirty="0" err="1"/>
                        <a:t>erhaltener</a:t>
                      </a:r>
                      <a:r>
                        <a:rPr sz="1000" dirty="0"/>
                        <a:t> </a:t>
                      </a:r>
                      <a:r>
                        <a:rPr sz="1000" dirty="0" err="1"/>
                        <a:t>Vene</a:t>
                      </a:r>
                      <a:r>
                        <a:rPr sz="1000" dirty="0"/>
                        <a:t> proximal und distal des </a:t>
                      </a:r>
                      <a:r>
                        <a:rPr sz="1000" dirty="0" err="1"/>
                        <a:t>betroffenen</a:t>
                      </a:r>
                      <a:r>
                        <a:rPr sz="1000" dirty="0"/>
                        <a:t> </a:t>
                      </a:r>
                      <a:r>
                        <a:rPr sz="1000" dirty="0" err="1"/>
                        <a:t>Gefäßabschnittes</a:t>
                      </a:r>
                      <a:r>
                        <a:rPr sz="1000" dirty="0"/>
                        <a:t>, </a:t>
                      </a:r>
                      <a:r>
                        <a:rPr sz="1000" dirty="0" err="1"/>
                        <a:t>sodass</a:t>
                      </a:r>
                      <a:r>
                        <a:rPr sz="1000" dirty="0"/>
                        <a:t> </a:t>
                      </a:r>
                      <a:r>
                        <a:rPr sz="1000" dirty="0" err="1"/>
                        <a:t>eine</a:t>
                      </a:r>
                      <a:r>
                        <a:rPr sz="1000" dirty="0"/>
                        <a:t> </a:t>
                      </a:r>
                      <a:r>
                        <a:rPr sz="1000" dirty="0" err="1"/>
                        <a:t>sichere</a:t>
                      </a:r>
                      <a:r>
                        <a:rPr sz="1000" dirty="0"/>
                        <a:t> und </a:t>
                      </a:r>
                      <a:r>
                        <a:rPr sz="1000" dirty="0" err="1"/>
                        <a:t>komplette</a:t>
                      </a:r>
                      <a:r>
                        <a:rPr sz="1000" dirty="0"/>
                        <a:t> </a:t>
                      </a:r>
                      <a:r>
                        <a:rPr sz="1000" dirty="0" err="1"/>
                        <a:t>Resektion</a:t>
                      </a:r>
                      <a:r>
                        <a:rPr sz="1000" dirty="0"/>
                        <a:t> und </a:t>
                      </a:r>
                      <a:r>
                        <a:rPr sz="1000" dirty="0" err="1"/>
                        <a:t>Rekonstruktion</a:t>
                      </a:r>
                      <a:r>
                        <a:rPr sz="1000" dirty="0"/>
                        <a:t> </a:t>
                      </a:r>
                      <a:r>
                        <a:rPr sz="1000" dirty="0" err="1"/>
                        <a:t>möglich</a:t>
                      </a:r>
                      <a:r>
                        <a:rPr sz="1000" dirty="0"/>
                        <a:t> </a:t>
                      </a:r>
                      <a:r>
                        <a:rPr sz="1000" dirty="0" err="1"/>
                        <a:t>ist</a:t>
                      </a:r>
                      <a:r>
                        <a:rPr sz="1000"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Vena cava inferior [VCI].</a:t>
                      </a:r>
                    </a:p>
                  </a:txBody>
                  <a:tcPr anchor="ctr">
                    <a:solidFill>
                      <a:srgbClr val="FCEACC"/>
                    </a:solidFill>
                  </a:tcPr>
                </a:tc>
                <a:extLst>
                  <a:ext uri="{0D108BD9-81ED-4DB2-BD59-A6C34878D82A}">
                    <a16:rowId xmlns:a16="http://schemas.microsoft.com/office/drawing/2014/main" val="10002"/>
                  </a:ext>
                </a:extLst>
              </a:tr>
              <a:tr h="0">
                <a:tc rowSpan="2">
                  <a:txBody>
                    <a:bodyPr/>
                    <a:lstStyle/>
                    <a:p>
                      <a:pPr>
                        <a:defRPr sz="900" b="0">
                          <a:solidFill>
                            <a:srgbClr val="000000"/>
                          </a:solidFill>
                          <a:latin typeface="Lucida Sans"/>
                        </a:defRPr>
                      </a:pPr>
                      <a:r>
                        <a:rPr sz="1000" dirty="0" err="1"/>
                        <a:t>Nicht</a:t>
                      </a:r>
                      <a:r>
                        <a:rPr sz="1000" dirty="0"/>
                        <a:t> </a:t>
                      </a:r>
                      <a:r>
                        <a:rPr sz="1000" dirty="0" err="1"/>
                        <a:t>resektabel</a:t>
                      </a:r>
                      <a:r>
                        <a:rPr sz="1000" dirty="0"/>
                        <a:t>**</a:t>
                      </a:r>
                    </a:p>
                  </a:txBody>
                  <a:tcPr anchor="ctr">
                    <a:solidFill>
                      <a:srgbClr val="FCEACC"/>
                    </a:solidFill>
                  </a:tcPr>
                </a:tc>
                <a:tc gridSpan="2">
                  <a:txBody>
                    <a:bodyPr/>
                    <a:lstStyle/>
                    <a:p>
                      <a:pPr marL="171450" indent="-171450">
                        <a:buFont typeface="Arial" panose="020B0604020202020204" pitchFamily="34" charset="0"/>
                        <a:buChar char="•"/>
                        <a:defRPr sz="900" b="0">
                          <a:solidFill>
                            <a:srgbClr val="000000"/>
                          </a:solidFill>
                          <a:latin typeface="Lucida Sans"/>
                        </a:defRPr>
                      </a:pPr>
                      <a:r>
                        <a:rPr sz="1000" dirty="0" err="1"/>
                        <a:t>Fernmetastasen</a:t>
                      </a:r>
                      <a:r>
                        <a:rPr sz="1000" dirty="0"/>
                        <a:t> (u. a. </a:t>
                      </a:r>
                      <a:r>
                        <a:rPr sz="1000" dirty="0" err="1"/>
                        <a:t>distante</a:t>
                      </a:r>
                      <a:r>
                        <a:rPr sz="1000" dirty="0"/>
                        <a:t> </a:t>
                      </a:r>
                      <a:r>
                        <a:rPr sz="1000" dirty="0" err="1"/>
                        <a:t>Lymphknotenmetastasen</a:t>
                      </a:r>
                      <a:r>
                        <a:rPr sz="10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vMerge="1">
                  <a:txBody>
                    <a:bodyPr/>
                    <a:lstStyle/>
                    <a:p>
                      <a:pPr>
                        <a:defRPr sz="900" b="0">
                          <a:solidFill>
                            <a:srgbClr val="000000"/>
                          </a:solidFill>
                          <a:latin typeface="Lucida Sans"/>
                        </a:defRPr>
                      </a:pPr>
                      <a:endParaRPr/>
                    </a:p>
                  </a:txBody>
                  <a:tcPr anchor="ctr">
                    <a:solidFill>
                      <a:srgbClr val="FCEACC"/>
                    </a:solidFill>
                  </a:tcPr>
                </a:tc>
                <a:tc>
                  <a:txBody>
                    <a:bodyPr/>
                    <a:lstStyle/>
                    <a:p>
                      <a:pPr marL="0" indent="0">
                        <a:buFont typeface="Arial" panose="020B0604020202020204" pitchFamily="34" charset="0"/>
                        <a:buNone/>
                        <a:defRPr sz="900" b="0">
                          <a:solidFill>
                            <a:srgbClr val="000000"/>
                          </a:solidFill>
                          <a:latin typeface="Lucida Sans"/>
                        </a:defRPr>
                      </a:pPr>
                      <a:r>
                        <a:rPr sz="1000" b="1" dirty="0"/>
                        <a:t>Tumor in </a:t>
                      </a:r>
                      <a:r>
                        <a:rPr sz="1000" b="1" dirty="0" err="1"/>
                        <a:t>Pankreaskopf</a:t>
                      </a:r>
                      <a:r>
                        <a:rPr sz="1000" b="1" dirty="0"/>
                        <a:t> </a:t>
                      </a:r>
                      <a:r>
                        <a:rPr sz="1000" b="1" dirty="0" err="1"/>
                        <a:t>oder</a:t>
                      </a:r>
                      <a:r>
                        <a:rPr sz="1000" b="1" dirty="0"/>
                        <a:t> Proc. </a:t>
                      </a:r>
                      <a:r>
                        <a:rPr sz="1000" b="1" dirty="0" err="1"/>
                        <a:t>uncinatus</a:t>
                      </a:r>
                      <a:r>
                        <a:rPr sz="1000" b="1"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AMS &gt; 180°</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&gt; 180</a:t>
                      </a:r>
                      <a:r>
                        <a:rPr lang="de-DE" sz="1000" dirty="0"/>
                        <a:t>°</a:t>
                      </a:r>
                    </a:p>
                    <a:p>
                      <a:pPr marL="0" indent="0">
                        <a:buFont typeface="Arial" panose="020B0604020202020204" pitchFamily="34" charset="0"/>
                        <a:buNone/>
                        <a:defRPr sz="900" b="0">
                          <a:solidFill>
                            <a:srgbClr val="000000"/>
                          </a:solidFill>
                          <a:latin typeface="Lucida Sans"/>
                        </a:defRPr>
                      </a:pPr>
                      <a:r>
                        <a:rPr lang="de-DE" sz="1000" b="1" dirty="0"/>
                        <a:t>Tumor in Pankreaskorpus und -schwanz:</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&gt; 180° </a:t>
                      </a:r>
                      <a:r>
                        <a:rPr sz="1000" dirty="0" err="1"/>
                        <a:t>mit</a:t>
                      </a:r>
                      <a:r>
                        <a:rPr sz="1000" dirty="0"/>
                        <a:t> der AMS </a:t>
                      </a:r>
                      <a:r>
                        <a:rPr sz="1000" dirty="0" err="1"/>
                        <a:t>oder</a:t>
                      </a:r>
                      <a:r>
                        <a:rPr sz="1000" dirty="0"/>
                        <a:t> TC</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und </a:t>
                      </a:r>
                      <a:r>
                        <a:rPr sz="1000" dirty="0" err="1"/>
                        <a:t>Beteiligung</a:t>
                      </a:r>
                      <a:r>
                        <a:rPr sz="1000" dirty="0"/>
                        <a:t> der Aorta</a:t>
                      </a:r>
                    </a:p>
                  </a:txBody>
                  <a:tcPr anchor="ctr">
                    <a:solidFill>
                      <a:srgbClr val="FCEACC"/>
                    </a:solidFill>
                  </a:tcPr>
                </a:tc>
                <a:tc>
                  <a:txBody>
                    <a:bodyPr/>
                    <a:lstStyle/>
                    <a:p>
                      <a:pPr>
                        <a:defRPr sz="900" b="0">
                          <a:solidFill>
                            <a:srgbClr val="000000"/>
                          </a:solidFill>
                          <a:latin typeface="Lucida Sans"/>
                        </a:defRPr>
                      </a:pPr>
                      <a:r>
                        <a:rPr sz="1000" b="1" dirty="0"/>
                        <a:t>Tumor in </a:t>
                      </a:r>
                      <a:r>
                        <a:rPr sz="1000" b="1" dirty="0" err="1"/>
                        <a:t>Pankreaskopf</a:t>
                      </a:r>
                      <a:r>
                        <a:rPr sz="1000" b="1" dirty="0"/>
                        <a:t> </a:t>
                      </a:r>
                      <a:r>
                        <a:rPr sz="1000" b="1" dirty="0" err="1"/>
                        <a:t>oder</a:t>
                      </a:r>
                      <a:r>
                        <a:rPr sz="1000" b="1" dirty="0"/>
                        <a:t> Proc. </a:t>
                      </a:r>
                      <a:r>
                        <a:rPr sz="1000" b="1" dirty="0" err="1"/>
                        <a:t>uncinatus</a:t>
                      </a:r>
                      <a:r>
                        <a:rPr sz="1000" b="1" dirty="0"/>
                        <a:t>:</a:t>
                      </a:r>
                    </a:p>
                    <a:p>
                      <a:pPr marL="171450" indent="-171450">
                        <a:buFont typeface="Arial" panose="020B0604020202020204" pitchFamily="34" charset="0"/>
                        <a:buChar char="•"/>
                        <a:defRPr sz="900" b="0">
                          <a:solidFill>
                            <a:srgbClr val="000000"/>
                          </a:solidFill>
                          <a:latin typeface="Lucida Sans"/>
                        </a:defRPr>
                      </a:pPr>
                      <a:r>
                        <a:rPr sz="1000" dirty="0" err="1"/>
                        <a:t>Nicht</a:t>
                      </a:r>
                      <a:r>
                        <a:rPr sz="1000" dirty="0"/>
                        <a:t> </a:t>
                      </a:r>
                      <a:r>
                        <a:rPr sz="1000" dirty="0" err="1"/>
                        <a:t>rekonstruierbare</a:t>
                      </a:r>
                      <a:r>
                        <a:rPr sz="1000" dirty="0"/>
                        <a:t> VMS </a:t>
                      </a:r>
                      <a:r>
                        <a:rPr sz="1000" dirty="0" err="1"/>
                        <a:t>oder</a:t>
                      </a:r>
                      <a:r>
                        <a:rPr sz="1000" dirty="0"/>
                        <a:t> PA </a:t>
                      </a:r>
                      <a:r>
                        <a:rPr sz="1000" dirty="0" err="1"/>
                        <a:t>bei</a:t>
                      </a:r>
                      <a:r>
                        <a:rPr sz="1000" dirty="0"/>
                        <a:t> </a:t>
                      </a:r>
                      <a:r>
                        <a:rPr sz="1000" dirty="0" err="1"/>
                        <a:t>Tumorbeteiligung</a:t>
                      </a:r>
                      <a:r>
                        <a:rPr sz="1000" dirty="0"/>
                        <a:t> </a:t>
                      </a:r>
                      <a:r>
                        <a:rPr sz="1000" dirty="0" err="1"/>
                        <a:t>oder</a:t>
                      </a:r>
                      <a:r>
                        <a:rPr sz="1000" dirty="0"/>
                        <a:t> </a:t>
                      </a:r>
                      <a:r>
                        <a:rPr sz="1000" dirty="0" err="1"/>
                        <a:t>Verschluss</a:t>
                      </a:r>
                      <a:r>
                        <a:rPr sz="1000" dirty="0"/>
                        <a:t> (</a:t>
                      </a:r>
                      <a:r>
                        <a:rPr sz="1000" dirty="0" err="1"/>
                        <a:t>durch</a:t>
                      </a:r>
                      <a:r>
                        <a:rPr sz="1000" dirty="0"/>
                        <a:t> Tumor- </a:t>
                      </a:r>
                      <a:r>
                        <a:rPr sz="1000" dirty="0" err="1"/>
                        <a:t>oder</a:t>
                      </a:r>
                      <a:r>
                        <a:rPr sz="1000" dirty="0"/>
                        <a:t> </a:t>
                      </a:r>
                      <a:r>
                        <a:rPr sz="1000" dirty="0" err="1"/>
                        <a:t>blanden</a:t>
                      </a:r>
                      <a:r>
                        <a:rPr sz="1000" dirty="0"/>
                        <a:t> Thrombus)</a:t>
                      </a:r>
                    </a:p>
                    <a:p>
                      <a:pPr marL="171450" indent="-171450">
                        <a:buFont typeface="Arial" panose="020B0604020202020204" pitchFamily="34" charset="0"/>
                        <a:buChar char="•"/>
                        <a:defRPr sz="900" b="0">
                          <a:solidFill>
                            <a:srgbClr val="000000"/>
                          </a:solidFill>
                          <a:latin typeface="Lucida Sans"/>
                        </a:defRPr>
                      </a:pPr>
                      <a:r>
                        <a:rPr sz="1000" dirty="0" err="1"/>
                        <a:t>Tumorkontakt</a:t>
                      </a:r>
                      <a:r>
                        <a:rPr sz="1000" dirty="0"/>
                        <a:t> </a:t>
                      </a:r>
                      <a:r>
                        <a:rPr sz="1000" dirty="0" err="1"/>
                        <a:t>mit</a:t>
                      </a:r>
                      <a:r>
                        <a:rPr sz="1000" dirty="0"/>
                        <a:t> dem </a:t>
                      </a:r>
                      <a:r>
                        <a:rPr sz="1000" dirty="0" err="1"/>
                        <a:t>proximalsten</a:t>
                      </a:r>
                      <a:r>
                        <a:rPr sz="1000" dirty="0"/>
                        <a:t> in die PA </a:t>
                      </a:r>
                      <a:r>
                        <a:rPr sz="1000" dirty="0" err="1"/>
                        <a:t>drainierenden</a:t>
                      </a:r>
                      <a:r>
                        <a:rPr sz="1000" dirty="0"/>
                        <a:t> </a:t>
                      </a:r>
                      <a:r>
                        <a:rPr sz="1000" dirty="0" err="1"/>
                        <a:t>jejunalen</a:t>
                      </a:r>
                      <a:r>
                        <a:rPr sz="1000" dirty="0"/>
                        <a:t> </a:t>
                      </a:r>
                      <a:r>
                        <a:rPr sz="1000" dirty="0" err="1"/>
                        <a:t>Ast</a:t>
                      </a:r>
                      <a:endParaRPr sz="1000" dirty="0"/>
                    </a:p>
                    <a:p>
                      <a:pPr>
                        <a:defRPr sz="900" b="0">
                          <a:solidFill>
                            <a:srgbClr val="000000"/>
                          </a:solidFill>
                          <a:latin typeface="Lucida Sans"/>
                        </a:defRPr>
                      </a:pPr>
                      <a:r>
                        <a:rPr sz="1000" b="1" dirty="0"/>
                        <a:t>Tumor in </a:t>
                      </a:r>
                      <a:r>
                        <a:rPr sz="1000" b="1" dirty="0" err="1"/>
                        <a:t>Pankreaskorpus</a:t>
                      </a:r>
                      <a:r>
                        <a:rPr sz="1000" b="1" dirty="0"/>
                        <a:t> und -</a:t>
                      </a:r>
                      <a:r>
                        <a:rPr sz="1000" b="1" dirty="0" err="1"/>
                        <a:t>schwanz</a:t>
                      </a:r>
                      <a:r>
                        <a:rPr sz="1000" b="1" dirty="0"/>
                        <a:t>:</a:t>
                      </a:r>
                    </a:p>
                    <a:p>
                      <a:pPr marL="171450" indent="-171450">
                        <a:buFont typeface="Arial" panose="020B0604020202020204" pitchFamily="34" charset="0"/>
                        <a:buChar char="•"/>
                        <a:defRPr sz="900" b="0">
                          <a:solidFill>
                            <a:srgbClr val="000000"/>
                          </a:solidFill>
                          <a:latin typeface="Lucida Sans"/>
                        </a:defRPr>
                      </a:pPr>
                      <a:r>
                        <a:rPr sz="1000" dirty="0" err="1"/>
                        <a:t>Nicht</a:t>
                      </a:r>
                      <a:r>
                        <a:rPr sz="1000" dirty="0"/>
                        <a:t> </a:t>
                      </a:r>
                      <a:r>
                        <a:rPr sz="1000" dirty="0" err="1"/>
                        <a:t>rekonstruierbare</a:t>
                      </a:r>
                      <a:r>
                        <a:rPr sz="1000" dirty="0"/>
                        <a:t> VMS </a:t>
                      </a:r>
                      <a:r>
                        <a:rPr sz="1000" dirty="0" err="1"/>
                        <a:t>oder</a:t>
                      </a:r>
                      <a:r>
                        <a:rPr sz="1000" dirty="0"/>
                        <a:t> PA </a:t>
                      </a:r>
                      <a:r>
                        <a:rPr sz="1000" dirty="0" err="1"/>
                        <a:t>bei</a:t>
                      </a:r>
                      <a:r>
                        <a:rPr sz="1000" dirty="0"/>
                        <a:t> </a:t>
                      </a:r>
                      <a:r>
                        <a:rPr sz="1000" dirty="0" err="1"/>
                        <a:t>Tumorbeteiligung</a:t>
                      </a:r>
                      <a:r>
                        <a:rPr sz="1000" dirty="0"/>
                        <a:t> </a:t>
                      </a:r>
                      <a:r>
                        <a:rPr sz="1000" dirty="0" err="1"/>
                        <a:t>oder</a:t>
                      </a:r>
                      <a:r>
                        <a:rPr sz="1000" dirty="0"/>
                        <a:t> </a:t>
                      </a:r>
                      <a:r>
                        <a:rPr sz="1000" dirty="0" err="1"/>
                        <a:t>Verschluss</a:t>
                      </a:r>
                      <a:r>
                        <a:rPr sz="1000" dirty="0"/>
                        <a:t> (</a:t>
                      </a:r>
                      <a:r>
                        <a:rPr sz="1000" dirty="0" err="1"/>
                        <a:t>durch</a:t>
                      </a:r>
                      <a:r>
                        <a:rPr sz="1000" dirty="0"/>
                        <a:t> Tumor- </a:t>
                      </a:r>
                      <a:r>
                        <a:rPr sz="1000" dirty="0" err="1"/>
                        <a:t>oder</a:t>
                      </a:r>
                      <a:r>
                        <a:rPr sz="1000" dirty="0"/>
                        <a:t> </a:t>
                      </a:r>
                      <a:r>
                        <a:rPr sz="1000" dirty="0" err="1"/>
                        <a:t>blanden</a:t>
                      </a:r>
                      <a:r>
                        <a:rPr sz="1000" dirty="0"/>
                        <a:t> Thrombus)</a:t>
                      </a:r>
                    </a:p>
                  </a:txBody>
                  <a:tcPr anchor="ctr">
                    <a:solidFill>
                      <a:srgbClr val="FCEACC"/>
                    </a:solidFill>
                  </a:tcPr>
                </a:tc>
                <a:extLst>
                  <a:ext uri="{0D108BD9-81ED-4DB2-BD59-A6C34878D82A}">
                    <a16:rowId xmlns:a16="http://schemas.microsoft.com/office/drawing/2014/main" val="10004"/>
                  </a:ext>
                </a:extLst>
              </a:tr>
              <a:tr h="0">
                <a:tc gridSpan="3">
                  <a:txBody>
                    <a:bodyPr/>
                    <a:lstStyle/>
                    <a:p>
                      <a:pPr>
                        <a:defRPr sz="900" b="0">
                          <a:solidFill>
                            <a:srgbClr val="000000"/>
                          </a:solidFill>
                          <a:latin typeface="Lucida Sans"/>
                        </a:defRPr>
                      </a:pPr>
                      <a:r>
                        <a:rPr sz="700" dirty="0"/>
                        <a:t>** Ein solider </a:t>
                      </a:r>
                      <a:r>
                        <a:rPr sz="700" dirty="0" err="1"/>
                        <a:t>Tumorkontakt</a:t>
                      </a:r>
                      <a:r>
                        <a:rPr sz="700" dirty="0"/>
                        <a:t> </a:t>
                      </a:r>
                      <a:r>
                        <a:rPr sz="700" dirty="0" err="1"/>
                        <a:t>kann</a:t>
                      </a:r>
                      <a:r>
                        <a:rPr sz="700" dirty="0"/>
                        <a:t> </a:t>
                      </a:r>
                      <a:r>
                        <a:rPr sz="700" dirty="0" err="1"/>
                        <a:t>durch</a:t>
                      </a:r>
                      <a:r>
                        <a:rPr sz="700" dirty="0"/>
                        <a:t> diffuse </a:t>
                      </a:r>
                      <a:r>
                        <a:rPr sz="700" dirty="0" err="1"/>
                        <a:t>angehobene</a:t>
                      </a:r>
                      <a:r>
                        <a:rPr sz="700" dirty="0"/>
                        <a:t> </a:t>
                      </a:r>
                      <a:r>
                        <a:rPr sz="700" dirty="0" err="1"/>
                        <a:t>Imbibierungen</a:t>
                      </a:r>
                      <a:r>
                        <a:rPr sz="700" dirty="0"/>
                        <a:t> um die </a:t>
                      </a:r>
                      <a:r>
                        <a:rPr sz="700" dirty="0" err="1"/>
                        <a:t>peripankreatischen</a:t>
                      </a:r>
                      <a:r>
                        <a:rPr sz="700" dirty="0"/>
                        <a:t> </a:t>
                      </a:r>
                      <a:r>
                        <a:rPr sz="700" dirty="0" err="1"/>
                        <a:t>Gefäße</a:t>
                      </a:r>
                      <a:r>
                        <a:rPr sz="700" dirty="0"/>
                        <a:t> </a:t>
                      </a:r>
                      <a:r>
                        <a:rPr sz="700" dirty="0" err="1"/>
                        <a:t>ersetzt</a:t>
                      </a:r>
                      <a:r>
                        <a:rPr sz="700" dirty="0"/>
                        <a:t> </a:t>
                      </a:r>
                      <a:r>
                        <a:rPr sz="700" dirty="0" err="1"/>
                        <a:t>werden</a:t>
                      </a:r>
                      <a:r>
                        <a:rPr sz="700" dirty="0"/>
                        <a:t>, </a:t>
                      </a:r>
                      <a:r>
                        <a:rPr sz="700" dirty="0" err="1"/>
                        <a:t>typischerweise</a:t>
                      </a:r>
                      <a:r>
                        <a:rPr sz="700" dirty="0"/>
                        <a:t> </a:t>
                      </a:r>
                      <a:r>
                        <a:rPr sz="700" dirty="0" err="1"/>
                        <a:t>nach</a:t>
                      </a:r>
                      <a:r>
                        <a:rPr sz="700" dirty="0"/>
                        <a:t> </a:t>
                      </a:r>
                      <a:r>
                        <a:rPr sz="700" dirty="0" err="1"/>
                        <a:t>neoadjuvanter</a:t>
                      </a:r>
                      <a:r>
                        <a:rPr sz="700" dirty="0"/>
                        <a:t> </a:t>
                      </a:r>
                      <a:r>
                        <a:rPr sz="700" dirty="0" err="1"/>
                        <a:t>Therapie</a:t>
                      </a:r>
                      <a:r>
                        <a:rPr sz="700" dirty="0"/>
                        <a:t>. Dies </a:t>
                      </a:r>
                      <a:r>
                        <a:rPr sz="700" dirty="0" err="1"/>
                        <a:t>sollte</a:t>
                      </a:r>
                      <a:r>
                        <a:rPr sz="700" dirty="0"/>
                        <a:t> in Staging- und Follow-up-</a:t>
                      </a:r>
                      <a:r>
                        <a:rPr sz="700" dirty="0" err="1"/>
                        <a:t>Untersuchungen</a:t>
                      </a:r>
                      <a:r>
                        <a:rPr sz="700" dirty="0"/>
                        <a:t> </a:t>
                      </a:r>
                      <a:r>
                        <a:rPr sz="700" dirty="0" err="1"/>
                        <a:t>beschrieben</a:t>
                      </a:r>
                      <a:r>
                        <a:rPr sz="700" dirty="0"/>
                        <a:t> </a:t>
                      </a:r>
                      <a:r>
                        <a:rPr sz="700" dirty="0" err="1"/>
                        <a:t>werden</a:t>
                      </a:r>
                      <a:r>
                        <a:rPr sz="700" dirty="0"/>
                        <a:t>. In </a:t>
                      </a:r>
                      <a:r>
                        <a:rPr sz="700" dirty="0" err="1"/>
                        <a:t>diesen</a:t>
                      </a:r>
                      <a:r>
                        <a:rPr sz="700" dirty="0"/>
                        <a:t> </a:t>
                      </a:r>
                      <a:r>
                        <a:rPr sz="700" dirty="0" err="1"/>
                        <a:t>Fällen</a:t>
                      </a:r>
                      <a:r>
                        <a:rPr sz="700" dirty="0"/>
                        <a:t> </a:t>
                      </a:r>
                      <a:r>
                        <a:rPr sz="700" dirty="0" err="1"/>
                        <a:t>sollte</a:t>
                      </a:r>
                      <a:r>
                        <a:rPr sz="700" dirty="0"/>
                        <a:t> </a:t>
                      </a:r>
                      <a:r>
                        <a:rPr sz="700" dirty="0" err="1"/>
                        <a:t>eine</a:t>
                      </a:r>
                      <a:r>
                        <a:rPr sz="700" dirty="0"/>
                        <a:t> </a:t>
                      </a:r>
                      <a:r>
                        <a:rPr sz="700" dirty="0" err="1"/>
                        <a:t>Entscheidung</a:t>
                      </a:r>
                      <a:r>
                        <a:rPr sz="700" dirty="0"/>
                        <a:t> </a:t>
                      </a:r>
                      <a:r>
                        <a:rPr sz="700" dirty="0" err="1"/>
                        <a:t>bezüglich</a:t>
                      </a:r>
                      <a:r>
                        <a:rPr sz="700" dirty="0"/>
                        <a:t> der </a:t>
                      </a:r>
                      <a:r>
                        <a:rPr sz="700" dirty="0" err="1"/>
                        <a:t>Resektabilität</a:t>
                      </a:r>
                      <a:r>
                        <a:rPr sz="700" dirty="0"/>
                        <a:t> </a:t>
                      </a:r>
                      <a:r>
                        <a:rPr sz="700" dirty="0" err="1"/>
                        <a:t>als</a:t>
                      </a:r>
                      <a:r>
                        <a:rPr sz="700" dirty="0"/>
                        <a:t> </a:t>
                      </a:r>
                      <a:r>
                        <a:rPr sz="700" dirty="0" err="1"/>
                        <a:t>Konsensus-Entscheidung</a:t>
                      </a:r>
                      <a:r>
                        <a:rPr sz="700" dirty="0"/>
                        <a:t> </a:t>
                      </a:r>
                      <a:r>
                        <a:rPr sz="700" dirty="0" err="1"/>
                        <a:t>im</a:t>
                      </a:r>
                      <a:r>
                        <a:rPr sz="700" dirty="0"/>
                        <a:t> </a:t>
                      </a:r>
                      <a:r>
                        <a:rPr sz="700" dirty="0" err="1"/>
                        <a:t>Tumorboard</a:t>
                      </a:r>
                      <a:r>
                        <a:rPr sz="700" dirty="0"/>
                        <a:t> </a:t>
                      </a:r>
                      <a:r>
                        <a:rPr sz="700" dirty="0" err="1"/>
                        <a:t>erfolgen</a:t>
                      </a:r>
                      <a:r>
                        <a:rPr sz="7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479376" y="2209073"/>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734666" y="2206701"/>
            <a:ext cx="2158998"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734666" y="2931385"/>
            <a:ext cx="2158998"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734664" y="4403900"/>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734665" y="363544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638376" y="2458311"/>
            <a:ext cx="1096290" cy="717648"/>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638376" y="2458311"/>
            <a:ext cx="1096289" cy="142170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638376" y="2458311"/>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476100" y="2948229"/>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Englische Version</a:t>
            </a:r>
          </a:p>
        </p:txBody>
      </p:sp>
      <p:cxnSp>
        <p:nvCxnSpPr>
          <p:cNvPr id="42" name="Gerade Verbindung mit Pfeil 41">
            <a:extLst>
              <a:ext uri="{FF2B5EF4-FFF2-40B4-BE49-F238E27FC236}">
                <a16:creationId xmlns:a16="http://schemas.microsoft.com/office/drawing/2014/main" id="{91552C5C-5658-4056-2EBE-AF63F1859BFA}"/>
              </a:ext>
            </a:extLst>
          </p:cNvPr>
          <p:cNvCxnSpPr>
            <a:cxnSpLocks/>
            <a:stCxn id="3" idx="3"/>
            <a:endCxn id="4" idx="1"/>
          </p:cNvCxnSpPr>
          <p:nvPr/>
        </p:nvCxnSpPr>
        <p:spPr>
          <a:xfrm flipV="1">
            <a:off x="2638376" y="2455943"/>
            <a:ext cx="1096290"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555600" y="2707547"/>
            <a:ext cx="3277" cy="24068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45" name="TextBox 4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45318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primäre Resektion des Tumors soll bei nachgewiesenen Fernmetastasen eines duktalen Pankreaskarzinoms (Organmetastasen, Peritonealkarzinose, als Fernmetastasen geltende Lymphknotenmetastasen)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032-010OL-3.0-6.16-2021M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Resektion des Primärtumors bei nachgewiesenen synchronen Oligometastasen (≤ 3) eines Pankreaskarzinoms soll nur im Rahmen von prospektiven Studien als Teil einer multimodalen Behandlungsstrategie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032-010OL-3.0-6.17-2021N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6.4: Chirurgisches Vorgehen bei synchronen Metastasen</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von erst intraoperativ nachweisbaren Fernmetastasen sollte eine Resektion des Primärtumors trotz gegebener Resektabilität unterbleiben. (Empfehlung von 2013: 6.27)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032-010OL-3.0-6.18-2021G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6.5: Chirurgisches Vorgehen bei metachronen Metastasen</a:t>
            </a:r>
          </a:p>
        </p:txBody>
      </p:sp>
      <p:graphicFrame>
        <p:nvGraphicFramePr>
          <p:cNvPr id="3" name="Table 2"/>
          <p:cNvGraphicFramePr>
            <a:graphicFrameLocks noGrp="1"/>
          </p:cNvGraphicFramePr>
          <p:nvPr/>
        </p:nvGraphicFramePr>
        <p:xfrm>
          <a:off x="360000" y="1890000"/>
          <a:ext cx="115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A/0</a:t>
                      </a:r>
                    </a:p>
                  </a:txBody>
                  <a:tcPr>
                    <a:solidFill>
                      <a:srgbClr val="FCEACC"/>
                    </a:solidFill>
                  </a:tcPr>
                </a:tc>
                <a:tc gridSpan="2">
                  <a:txBody>
                    <a:bodyPr/>
                    <a:lstStyle/>
                    <a:p>
                      <a:r>
                        <a:rPr sz="1000" b="1" i="0" u="none">
                          <a:latin typeface="Lucida Sans"/>
                        </a:rPr>
                        <a:t>Empfehlungsgrad A</a:t>
                      </a:r>
                    </a:p>
                    <a:p>
                      <a:r>
                        <a:rPr sz="1000" b="0" i="0" u="none">
                          <a:latin typeface="Lucida Sans"/>
                        </a:rPr>
                        <a:t>Die Resektion von diffusen metachronen Metastasen eines Pankreaskarzinoms soll nicht durchgeführt werden.</a:t>
                      </a:r>
                    </a:p>
                    <a:p>
                      <a:r>
                        <a:rPr sz="1000" b="1" i="0" u="none">
                          <a:latin typeface="Lucida Sans"/>
                        </a:rPr>
                        <a:t>Empfehlungsgrad 0</a:t>
                      </a:r>
                    </a:p>
                    <a:p>
                      <a:pPr>
                        <a:defRPr sz="1000">
                          <a:solidFill>
                            <a:srgbClr val="000000"/>
                          </a:solidFill>
                          <a:latin typeface="Lucida Sans"/>
                        </a:defRPr>
                      </a:pPr>
                      <a:r>
                        <a:rPr sz="1000" b="0" i="0" u="none">
                          <a:latin typeface="Lucida Sans"/>
                        </a:rPr>
                        <a:t>Eine Resektion kann bei ausgewählten Patienten mit metachronen Oligometastasen (≤ 3) im Rahmen von Studien als Teil eines multimodalen Therapiekonzeptes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032-010OL-3.0-6.19-2021N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6.6: Perioperative Therapie: Antibiotikaprophylaxe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perioperative Antibiotikaprophylaxe sollte immer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[Schwarz, R. E. 2002]</a:t>
                      </a:r>
                      <a:r>
                        <a:rPr sz="1000"/>
                        <a:t>, </a:t>
                      </a:r>
                      <a:r>
                        <a:rPr sz="1000">
                          <a:solidFill>
                            <a:srgbClr val="F7BF66"/>
                          </a:solidFill>
                          <a:hlinkClick r:id="rId3"/>
                        </a:rPr>
                        <a:t>[Schwarz, M. 2001]</a:t>
                      </a:r>
                      <a:r>
                        <a:rPr sz="1000"/>
                        <a:t>, </a:t>
                      </a:r>
                      <a:r>
                        <a:rPr sz="1000">
                          <a:solidFill>
                            <a:srgbClr val="F7BF66"/>
                          </a:solidFill>
                          <a:hlinkClick r:id="rId4"/>
                        </a:rPr>
                        <a:t>[Targarona, E. M. 1990]</a:t>
                      </a:r>
                      <a:r>
                        <a:rPr sz="1000"/>
                        <a:t>, </a:t>
                      </a:r>
                      <a:r>
                        <a:rPr sz="1000">
                          <a:solidFill>
                            <a:srgbClr val="F7BF66"/>
                          </a:solidFill>
                          <a:hlinkClick r:id="rId5"/>
                        </a:rPr>
                        <a:t>[Kujath, P.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6.6: Perioperative Therapie: Antibiotikaprophylaxe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Hierbei sollte die Prophylaxe unterschiedslos zwischen Patienten mit und ohne Stent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[Schwarz, R. E.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6.7: Perioperative Therapie: Somatostatinprophylaxe</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C</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Reduktion der pankreasspezifischen Komplikationen durch eine perioperative Somatostatinprophylaxe ist durch eine Metaanalyse randomisierter Studien belegt. Die perioperative Prophylaxe mit Somatostatin kann jedoch nicht regelhaft bei allen Patienten empfohlen werden, da die existierenden Studien uneinheitliche Definitionen der Pankreasfistel - mit sich eventuell daraus ergebenden Unterschieden in der Klassifikation postoperativer Komplikationen - aufweisen.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[Barnett, S. P. 2004]</a:t>
                      </a:r>
                      <a:r>
                        <a:rPr sz="1000"/>
                        <a:t>, </a:t>
                      </a:r>
                      <a:r>
                        <a:rPr sz="1000">
                          <a:solidFill>
                            <a:srgbClr val="F7BF66"/>
                          </a:solidFill>
                          <a:hlinkClick r:id="rId3"/>
                        </a:rPr>
                        <a:t>[Friess, H. 1996]</a:t>
                      </a:r>
                      <a:r>
                        <a:rPr sz="1000"/>
                        <a:t>, </a:t>
                      </a:r>
                      <a:r>
                        <a:rPr sz="1000">
                          <a:solidFill>
                            <a:srgbClr val="F7BF66"/>
                          </a:solidFill>
                          <a:hlinkClick r:id="rId4"/>
                        </a:rPr>
                        <a:t>[Gouillat, C. 2001]</a:t>
                      </a:r>
                      <a:r>
                        <a:rPr sz="1000"/>
                        <a:t>, </a:t>
                      </a:r>
                      <a:r>
                        <a:rPr sz="1000">
                          <a:solidFill>
                            <a:srgbClr val="F7BF66"/>
                          </a:solidFill>
                          <a:hlinkClick r:id="rId5"/>
                        </a:rPr>
                        <a:t>[Hesse, U. J. 2005]</a:t>
                      </a:r>
                      <a:r>
                        <a:rPr sz="1000"/>
                        <a:t>, </a:t>
                      </a:r>
                      <a:r>
                        <a:rPr sz="1000">
                          <a:solidFill>
                            <a:srgbClr val="F7BF66"/>
                          </a:solidFill>
                          <a:hlinkClick r:id="rId6"/>
                        </a:rPr>
                        <a:t>[Montorsi, M. 1995]</a:t>
                      </a:r>
                      <a:r>
                        <a:rPr sz="1000"/>
                        <a:t>, </a:t>
                      </a:r>
                      <a:r>
                        <a:rPr sz="1000">
                          <a:solidFill>
                            <a:srgbClr val="F7BF66"/>
                          </a:solidFill>
                          <a:hlinkClick r:id="rId7"/>
                        </a:rPr>
                        <a:t>[Pederzoli, P. 1994]</a:t>
                      </a:r>
                      <a:r>
                        <a:rPr sz="1000"/>
                        <a:t>, </a:t>
                      </a:r>
                      <a:r>
                        <a:rPr sz="1000">
                          <a:solidFill>
                            <a:srgbClr val="F7BF66"/>
                          </a:solidFill>
                          <a:hlinkClick r:id="rId8"/>
                        </a:rPr>
                        <a:t>[Yeo, C. J. 2000]</a:t>
                      </a:r>
                      <a:r>
                        <a:rPr sz="1000"/>
                        <a:t>, </a:t>
                      </a:r>
                      <a:r>
                        <a:rPr sz="1000">
                          <a:solidFill>
                            <a:srgbClr val="F7BF66"/>
                          </a:solidFill>
                          <a:hlinkClick r:id="rId9"/>
                        </a:rPr>
                        <a:t>[Connor, S.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032-010OL-3.0-6.22-2006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Aus der intraoperativen Peritoneallavage ergeben sich keine therapeutischen Konsequenzen. Deshalb besteht keine Indikation zur intraoperativen Peritoneallavage mit Zytologiegewinnung.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[Konishi, M. 2002]</a:t>
                      </a:r>
                      <a:r>
                        <a:rPr sz="1000"/>
                        <a:t>, </a:t>
                      </a:r>
                      <a:r>
                        <a:rPr sz="1000">
                          <a:solidFill>
                            <a:srgbClr val="F7BF66"/>
                          </a:solidFill>
                          <a:hlinkClick r:id="rId3"/>
                        </a:rPr>
                        <a:t>[Yachida, S. 2002]</a:t>
                      </a:r>
                      <a:r>
                        <a:rPr sz="1000"/>
                        <a:t>, </a:t>
                      </a:r>
                      <a:r>
                        <a:rPr sz="1000">
                          <a:solidFill>
                            <a:srgbClr val="F7BF66"/>
                          </a:solidFill>
                          <a:hlinkClick r:id="rId4"/>
                        </a:rPr>
                        <a:t>[Heeckt, P. 1992]</a:t>
                      </a:r>
                      <a:r>
                        <a:rPr sz="1000"/>
                        <a:t>, </a:t>
                      </a:r>
                      <a:r>
                        <a:rPr sz="1000">
                          <a:solidFill>
                            <a:srgbClr val="F7BF66"/>
                          </a:solidFill>
                          <a:hlinkClick r:id="rId5"/>
                        </a:rPr>
                        <a:t>[Kinoshita, T. 1992]</a:t>
                      </a:r>
                      <a:r>
                        <a:rPr sz="1000"/>
                        <a:t>, </a:t>
                      </a:r>
                      <a:r>
                        <a:rPr sz="1000">
                          <a:solidFill>
                            <a:srgbClr val="F7BF66"/>
                          </a:solidFill>
                          <a:hlinkClick r:id="rId6"/>
                        </a:rPr>
                        <a:t>[Makary, M. A. 1998]</a:t>
                      </a:r>
                      <a:r>
                        <a:rPr sz="1000"/>
                        <a:t>, </a:t>
                      </a:r>
                      <a:r>
                        <a:rPr sz="1000">
                          <a:solidFill>
                            <a:srgbClr val="F7BF66"/>
                          </a:solidFill>
                          <a:hlinkClick r:id="rId7"/>
                        </a:rPr>
                        <a:t>[Nakao, A. 1999]</a:t>
                      </a:r>
                      <a:r>
                        <a:rPr sz="1000"/>
                        <a:t>, </a:t>
                      </a:r>
                      <a:r>
                        <a:rPr sz="1000">
                          <a:solidFill>
                            <a:srgbClr val="F7BF66"/>
                          </a:solidFill>
                          <a:hlinkClick r:id="rId8"/>
                        </a:rPr>
                        <a:t>[Warshaw, A. L. 1991]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des Pankreaskopfkarzinoms beinhaltet die Resektion i. d. R. die partielle Duodenopankreatektomie mit oder ohne Pyloruserhalt. In seltenen Fällen kann bei Ausdehnung des Karzinoms nach links eine totale Pankreatektomie notwendig sein. Ggf. sollte im Falle der Infiltration von Nachbarorganen und anderer Strukturen die Resektion entsprechend ausgedehnt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[Bachellier, P. 2001]</a:t>
                      </a:r>
                      <a:r>
                        <a:rPr sz="1000"/>
                        <a:t>, </a:t>
                      </a:r>
                      <a:r>
                        <a:rPr sz="1000">
                          <a:solidFill>
                            <a:srgbClr val="F7BF66"/>
                          </a:solidFill>
                          <a:hlinkClick r:id="rId3"/>
                        </a:rPr>
                        <a:t>[Bassi, C. 2005]</a:t>
                      </a:r>
                      <a:r>
                        <a:rPr sz="1000"/>
                        <a:t>, </a:t>
                      </a:r>
                      <a:r>
                        <a:rPr sz="1000">
                          <a:solidFill>
                            <a:srgbClr val="F7BF66"/>
                          </a:solidFill>
                          <a:hlinkClick r:id="rId4"/>
                        </a:rPr>
                        <a:t>[Capussotti, L. 2003]</a:t>
                      </a:r>
                      <a:r>
                        <a:rPr sz="1000"/>
                        <a:t>, </a:t>
                      </a:r>
                      <a:r>
                        <a:rPr sz="1000">
                          <a:solidFill>
                            <a:srgbClr val="F7BF66"/>
                          </a:solidFill>
                          <a:hlinkClick r:id="rId5"/>
                        </a:rPr>
                        <a:t>[Farnell, M. B. 2005]</a:t>
                      </a:r>
                      <a:r>
                        <a:rPr sz="1000"/>
                        <a:t>, </a:t>
                      </a:r>
                      <a:r>
                        <a:rPr sz="1000">
                          <a:solidFill>
                            <a:srgbClr val="F7BF66"/>
                          </a:solidFill>
                          <a:hlinkClick r:id="rId6"/>
                        </a:rPr>
                        <a:t>[Fernandez-del Castillo, C. 1995]</a:t>
                      </a:r>
                      <a:r>
                        <a:rPr sz="1000"/>
                        <a:t>, </a:t>
                      </a:r>
                      <a:r>
                        <a:rPr sz="1000">
                          <a:solidFill>
                            <a:srgbClr val="F7BF66"/>
                          </a:solidFill>
                          <a:hlinkClick r:id="rId7"/>
                        </a:rPr>
                        <a:t>[Hartel, M. 2002]</a:t>
                      </a:r>
                      <a:r>
                        <a:rPr sz="1000"/>
                        <a:t>, </a:t>
                      </a:r>
                      <a:r>
                        <a:rPr sz="1000">
                          <a:solidFill>
                            <a:srgbClr val="F7BF66"/>
                          </a:solidFill>
                          <a:hlinkClick r:id="rId8"/>
                        </a:rPr>
                        <a:t>[Ishikawa, O. 1997]</a:t>
                      </a:r>
                      <a:r>
                        <a:rPr sz="1000"/>
                        <a:t>, </a:t>
                      </a:r>
                      <a:r>
                        <a:rPr sz="1000">
                          <a:solidFill>
                            <a:srgbClr val="F7BF66"/>
                          </a:solidFill>
                          <a:hlinkClick r:id="rId9"/>
                        </a:rPr>
                        <a:t>[Jurowich, C. 2000]</a:t>
                      </a:r>
                      <a:r>
                        <a:rPr sz="1000"/>
                        <a:t>, </a:t>
                      </a:r>
                      <a:r>
                        <a:rPr sz="1000">
                          <a:solidFill>
                            <a:srgbClr val="F7BF66"/>
                          </a:solidFill>
                          <a:hlinkClick r:id="rId10"/>
                        </a:rPr>
                        <a:t>[Kawarada, Y. 1999]</a:t>
                      </a:r>
                      <a:r>
                        <a:rPr sz="1000"/>
                        <a:t>, </a:t>
                      </a:r>
                      <a:r>
                        <a:rPr sz="1000">
                          <a:solidFill>
                            <a:srgbClr val="F7BF66"/>
                          </a:solidFill>
                          <a:hlinkClick r:id="rId11"/>
                        </a:rPr>
                        <a:t>[Klempnauer, J. 1996]</a:t>
                      </a:r>
                      <a:r>
                        <a:rPr sz="1000"/>
                        <a:t>, </a:t>
                      </a:r>
                      <a:r>
                        <a:rPr sz="1000">
                          <a:solidFill>
                            <a:srgbClr val="F7BF66"/>
                          </a:solidFill>
                          <a:hlinkClick r:id="rId12"/>
                        </a:rPr>
                        <a:t>[Klinkenbijl, J. H. 1992]</a:t>
                      </a:r>
                      <a:r>
                        <a:rPr sz="1000"/>
                        <a:t>, </a:t>
                      </a:r>
                      <a:r>
                        <a:rPr sz="1000">
                          <a:solidFill>
                            <a:srgbClr val="F7BF66"/>
                          </a:solidFill>
                          <a:hlinkClick r:id="rId13"/>
                        </a:rPr>
                        <a:t>[Kremer, B. 1999]</a:t>
                      </a:r>
                      <a:r>
                        <a:rPr sz="1000"/>
                        <a:t>, </a:t>
                      </a:r>
                      <a:r>
                        <a:rPr sz="1000">
                          <a:solidFill>
                            <a:srgbClr val="F7BF66"/>
                          </a:solidFill>
                          <a:hlinkClick r:id="rId14"/>
                        </a:rPr>
                        <a:t>[Lin, P. W. 2005]</a:t>
                      </a:r>
                      <a:r>
                        <a:rPr sz="1000"/>
                        <a:t>, </a:t>
                      </a:r>
                      <a:r>
                        <a:rPr sz="1000">
                          <a:solidFill>
                            <a:srgbClr val="F7BF66"/>
                          </a:solidFill>
                          <a:hlinkClick r:id="rId15"/>
                        </a:rPr>
                        <a:t>[Lygidakis, N. J. 2004]</a:t>
                      </a:r>
                      <a:r>
                        <a:rPr sz="1000"/>
                        <a:t>, </a:t>
                      </a:r>
                      <a:r>
                        <a:rPr sz="1000">
                          <a:solidFill>
                            <a:srgbClr val="F7BF66"/>
                          </a:solidFill>
                          <a:hlinkClick r:id="rId16"/>
                        </a:rPr>
                        <a:t>[Mu, D. Q. 2005]</a:t>
                      </a:r>
                      <a:r>
                        <a:rPr sz="1000"/>
                        <a:t>, </a:t>
                      </a:r>
                      <a:r>
                        <a:rPr sz="1000">
                          <a:solidFill>
                            <a:srgbClr val="F7BF66"/>
                          </a:solidFill>
                          <a:hlinkClick r:id="rId17"/>
                        </a:rPr>
                        <a:t>[Nakao, A. 2004]</a:t>
                      </a:r>
                      <a:r>
                        <a:rPr sz="1000"/>
                        <a:t>, </a:t>
                      </a:r>
                      <a:r>
                        <a:rPr sz="1000">
                          <a:solidFill>
                            <a:srgbClr val="F7BF66"/>
                          </a:solidFill>
                          <a:hlinkClick r:id="rId18"/>
                        </a:rPr>
                        <a:t>[Pedrazzoli, S. 1998]</a:t>
                      </a:r>
                      <a:r>
                        <a:rPr sz="1000"/>
                        <a:t>, </a:t>
                      </a:r>
                      <a:r>
                        <a:rPr sz="1000">
                          <a:solidFill>
                            <a:srgbClr val="F7BF66"/>
                          </a:solidFill>
                          <a:hlinkClick r:id="rId19"/>
                        </a:rPr>
                        <a:t>[Roher, H. D. 2000]</a:t>
                      </a:r>
                      <a:r>
                        <a:rPr sz="1000"/>
                        <a:t>, </a:t>
                      </a:r>
                      <a:r>
                        <a:rPr sz="1000">
                          <a:solidFill>
                            <a:srgbClr val="F7BF66"/>
                          </a:solidFill>
                          <a:hlinkClick r:id="rId20"/>
                        </a:rPr>
                        <a:t>[Schafer, M. 2002]</a:t>
                      </a:r>
                      <a:r>
                        <a:rPr sz="1000"/>
                        <a:t>, </a:t>
                      </a:r>
                      <a:r>
                        <a:rPr sz="1000">
                          <a:solidFill>
                            <a:srgbClr val="F7BF66"/>
                          </a:solidFill>
                          <a:hlinkClick r:id="rId21"/>
                        </a:rPr>
                        <a:t>[Takada, T. 1997]</a:t>
                      </a:r>
                      <a:r>
                        <a:rPr sz="1000"/>
                        <a:t>, </a:t>
                      </a:r>
                      <a:r>
                        <a:rPr sz="1000">
                          <a:solidFill>
                            <a:srgbClr val="F7BF66"/>
                          </a:solidFill>
                          <a:hlinkClick r:id="rId22"/>
                        </a:rPr>
                        <a:t>[Tran, K. T. 2004]</a:t>
                      </a:r>
                      <a:r>
                        <a:rPr sz="1000"/>
                        <a:t>, </a:t>
                      </a:r>
                      <a:r>
                        <a:rPr sz="1000">
                          <a:solidFill>
                            <a:srgbClr val="F7BF66"/>
                          </a:solidFill>
                          <a:hlinkClick r:id="rId23"/>
                        </a:rPr>
                        <a:t>[Tseng, J. F. 2004]</a:t>
                      </a:r>
                      <a:r>
                        <a:rPr sz="1000"/>
                        <a:t>, </a:t>
                      </a:r>
                      <a:r>
                        <a:rPr sz="1000">
                          <a:solidFill>
                            <a:srgbClr val="F7BF66"/>
                          </a:solidFill>
                          <a:hlinkClick r:id="rId24"/>
                        </a:rPr>
                        <a:t>[Zerbi, A. 1995]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032-010OL-3.0-6.24-2006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5" action="ppaction://hlinksldjump"/>
              </a:rPr>
              <a:t>Inhaltsverzeichnis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Bezüglich der postoperativen Komplikationen und Letalität sowie der onkologischen Langzeitergebnisse sind beide Verfahren (pyloruserhaltende [pp] vs. magenresezierende partielle Duodenopankreatektomie [klassisch]) gleichwertig.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[Diener, M. K.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032-010OL-3.0-6.25-2006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1898409"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4871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4961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7752185" y="3638423"/>
            <a:ext cx="1926651" cy="2247760"/>
          </a:xfrm>
          <a:prstGeom prst="rect">
            <a:avLst/>
          </a:prstGeom>
        </p:spPr>
      </p:pic>
      <p:sp>
        <p:nvSpPr>
          <p:cNvPr id="10" name="TextBox 9"/>
          <p:cNvSpPr txBox="1"/>
          <p:nvPr/>
        </p:nvSpPr>
        <p:spPr>
          <a:xfrm>
            <a:off x="5519936" y="6428256"/>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11" name="TextBox 10"/>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41409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operative Verfahren bei Karzinomen des Pankreasschwanzes ist die Pankreaslinksresektion. Bezüglich der Operationserweiterung gelten die in 6.24. genannten Kriterien.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[Fernandez-del Castillo, C. 1995]</a:t>
                      </a:r>
                      <a:r>
                        <a:rPr sz="1000"/>
                        <a:t>, </a:t>
                      </a:r>
                      <a:r>
                        <a:rPr sz="1000">
                          <a:solidFill>
                            <a:srgbClr val="F7BF66"/>
                          </a:solidFill>
                          <a:hlinkClick r:id="rId3"/>
                        </a:rPr>
                        <a:t>[Christein, J. D. 2005]</a:t>
                      </a:r>
                      <a:r>
                        <a:rPr sz="1000"/>
                        <a:t>, </a:t>
                      </a:r>
                      <a:r>
                        <a:rPr sz="1000">
                          <a:solidFill>
                            <a:srgbClr val="F7BF66"/>
                          </a:solidFill>
                          <a:hlinkClick r:id="rId4"/>
                        </a:rPr>
                        <a:t>[Gebhardt, C. 2000]</a:t>
                      </a:r>
                      <a:r>
                        <a:rPr sz="1000"/>
                        <a:t>, </a:t>
                      </a:r>
                      <a:r>
                        <a:rPr sz="1000">
                          <a:solidFill>
                            <a:srgbClr val="F7BF66"/>
                          </a:solidFill>
                          <a:hlinkClick r:id="rId5"/>
                        </a:rPr>
                        <a:t>[Kayahara, M. 1998]</a:t>
                      </a:r>
                      <a:r>
                        <a:rPr sz="1000"/>
                        <a:t>, </a:t>
                      </a:r>
                      <a:r>
                        <a:rPr sz="1000">
                          <a:solidFill>
                            <a:srgbClr val="F7BF66"/>
                          </a:solidFill>
                          <a:hlinkClick r:id="rId6"/>
                        </a:rPr>
                        <a:t>[Mayumi, T. 1997]</a:t>
                      </a:r>
                      <a:r>
                        <a:rPr sz="1000"/>
                        <a:t>, </a:t>
                      </a:r>
                      <a:r>
                        <a:rPr sz="1000">
                          <a:solidFill>
                            <a:srgbClr val="F7BF66"/>
                          </a:solidFill>
                          <a:hlinkClick r:id="rId7"/>
                        </a:rPr>
                        <a:t>[Shimada, K. 2006]</a:t>
                      </a:r>
                      <a:r>
                        <a:rPr sz="1000"/>
                        <a:t>, </a:t>
                      </a:r>
                      <a:r>
                        <a:rPr sz="1000">
                          <a:solidFill>
                            <a:srgbClr val="F7BF66"/>
                          </a:solidFill>
                          <a:hlinkClick r:id="rId8"/>
                        </a:rPr>
                        <a:t>[Shoup, M.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032-010OL-3.0-6.26-2006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Pankreaskorpuskarzinome machen im Allgemeinen eine subtotale Pankreaslinksresektion oder ggf. eine totale Duodenopankreatektomie erforderlich.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[Fernandez-del Castillo, C. 1995]</a:t>
                      </a:r>
                      <a:r>
                        <a:rPr sz="1000"/>
                        <a:t>, </a:t>
                      </a:r>
                      <a:r>
                        <a:rPr sz="1000">
                          <a:solidFill>
                            <a:srgbClr val="F7BF66"/>
                          </a:solidFill>
                          <a:hlinkClick r:id="rId3"/>
                        </a:rPr>
                        <a:t>[Christein, J. D. 2005]</a:t>
                      </a:r>
                      <a:r>
                        <a:rPr sz="1000"/>
                        <a:t>, </a:t>
                      </a:r>
                      <a:r>
                        <a:rPr sz="1000">
                          <a:solidFill>
                            <a:srgbClr val="F7BF66"/>
                          </a:solidFill>
                          <a:hlinkClick r:id="rId4"/>
                        </a:rPr>
                        <a:t>[Gebhardt, C. 2000]</a:t>
                      </a:r>
                      <a:r>
                        <a:rPr sz="1000"/>
                        <a:t>, </a:t>
                      </a:r>
                      <a:r>
                        <a:rPr sz="1000">
                          <a:solidFill>
                            <a:srgbClr val="F7BF66"/>
                          </a:solidFill>
                          <a:hlinkClick r:id="rId5"/>
                        </a:rPr>
                        <a:t>[Kayahara, M. 1998]</a:t>
                      </a:r>
                      <a:r>
                        <a:rPr sz="1000"/>
                        <a:t>, </a:t>
                      </a:r>
                      <a:r>
                        <a:rPr sz="1000">
                          <a:solidFill>
                            <a:srgbClr val="F7BF66"/>
                          </a:solidFill>
                          <a:hlinkClick r:id="rId6"/>
                        </a:rPr>
                        <a:t>[Mayumi, T. 1997]</a:t>
                      </a:r>
                      <a:r>
                        <a:rPr sz="1000"/>
                        <a:t>, </a:t>
                      </a:r>
                      <a:r>
                        <a:rPr sz="1000">
                          <a:solidFill>
                            <a:srgbClr val="F7BF66"/>
                          </a:solidFill>
                          <a:hlinkClick r:id="rId7"/>
                        </a:rPr>
                        <a:t>[Shimada, K. 2006]</a:t>
                      </a:r>
                      <a:r>
                        <a:rPr sz="1000"/>
                        <a:t>, </a:t>
                      </a:r>
                      <a:r>
                        <a:rPr sz="1000">
                          <a:solidFill>
                            <a:srgbClr val="F7BF66"/>
                          </a:solidFill>
                          <a:hlinkClick r:id="rId8"/>
                        </a:rPr>
                        <a:t>[Shoup, M. 2003]</a:t>
                      </a:r>
                      <a:r>
                        <a:rPr sz="1000"/>
                        <a:t>, </a:t>
                      </a:r>
                      <a:r>
                        <a:rPr sz="1000">
                          <a:solidFill>
                            <a:srgbClr val="F7BF66"/>
                          </a:solidFill>
                          <a:hlinkClick r:id="rId9"/>
                        </a:rPr>
                        <a:t>[Kondo, S.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032-010OL-3.0-6.27-2006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Bei der Resektion eines Pankreaskarzinoms soll eine standardisierte Lymphadenektomie durchgeführt werden.</a:t>
                      </a:r>
                    </a:p>
                    <a:p>
                      <a:pPr>
                        <a:defRPr sz="1000">
                          <a:solidFill>
                            <a:srgbClr val="000000"/>
                          </a:solidFill>
                          <a:latin typeface="Lucida Sans"/>
                        </a:defRPr>
                      </a:pPr>
                      <a:r>
                        <a:rPr sz="1000" b="0" i="0" u="none">
                          <a:latin typeface="Lucida Sans"/>
                        </a:rPr>
                        <a:t>Eine erweiterte Lymphadenektomie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[Choi, SB 2017]</a:t>
                      </a:r>
                      <a:r>
                        <a:rPr sz="1000"/>
                        <a:t>, </a:t>
                      </a:r>
                      <a:r>
                        <a:rPr sz="1000">
                          <a:solidFill>
                            <a:srgbClr val="F7BF66"/>
                          </a:solidFill>
                          <a:hlinkClick r:id="rId3"/>
                        </a:rPr>
                        <a:t>[Dasari, BV 2015]</a:t>
                      </a:r>
                      <a:r>
                        <a:rPr sz="1000"/>
                        <a:t>, </a:t>
                      </a:r>
                      <a:r>
                        <a:rPr sz="1000">
                          <a:solidFill>
                            <a:srgbClr val="F7BF66"/>
                          </a:solidFill>
                          <a:hlinkClick r:id="rId4"/>
                        </a:rPr>
                        <a:t>[Elshaer, M 2017]</a:t>
                      </a:r>
                      <a:r>
                        <a:rPr sz="1000"/>
                        <a:t>, </a:t>
                      </a:r>
                      <a:r>
                        <a:rPr sz="1000">
                          <a:solidFill>
                            <a:srgbClr val="F7BF66"/>
                          </a:solidFill>
                          <a:hlinkClick r:id="rId5"/>
                        </a:rPr>
                        <a:t>[Karjol, U 2020]</a:t>
                      </a:r>
                      <a:r>
                        <a:rPr sz="1000"/>
                        <a:t>, </a:t>
                      </a:r>
                      <a:r>
                        <a:rPr sz="1000">
                          <a:solidFill>
                            <a:srgbClr val="F7BF66"/>
                          </a:solidFill>
                          <a:hlinkClick r:id="rId6"/>
                        </a:rPr>
                        <a:t>[Ke, K 2014]</a:t>
                      </a:r>
                      <a:r>
                        <a:rPr sz="1000"/>
                        <a:t>, </a:t>
                      </a:r>
                      <a:r>
                        <a:rPr sz="1000">
                          <a:solidFill>
                            <a:srgbClr val="F7BF66"/>
                          </a:solidFill>
                          <a:hlinkClick r:id="rId7"/>
                        </a:rPr>
                        <a:t>[Kotb, A 2021]</a:t>
                      </a:r>
                      <a:r>
                        <a:rPr sz="1000"/>
                        <a:t>, </a:t>
                      </a:r>
                      <a:r>
                        <a:rPr sz="1000">
                          <a:solidFill>
                            <a:srgbClr val="F7BF66"/>
                          </a:solidFill>
                          <a:hlinkClick r:id="rId8"/>
                        </a:rPr>
                        <a:t>[Orci, LA 2015]</a:t>
                      </a:r>
                      <a:r>
                        <a:rPr sz="1000"/>
                        <a:t>, </a:t>
                      </a:r>
                      <a:r>
                        <a:rPr sz="1000">
                          <a:solidFill>
                            <a:srgbClr val="F7BF66"/>
                          </a:solidFill>
                          <a:hlinkClick r:id="rId9"/>
                        </a:rPr>
                        <a:t>[Pedrazzoli, S 2015]</a:t>
                      </a:r>
                      <a:r>
                        <a:rPr sz="1000"/>
                        <a:t>, </a:t>
                      </a:r>
                      <a:r>
                        <a:rPr sz="1000">
                          <a:solidFill>
                            <a:srgbClr val="F7BF66"/>
                          </a:solidFill>
                          <a:hlinkClick r:id="rId10"/>
                        </a:rPr>
                        <a:t>[Staerkle, RF 2021]</a:t>
                      </a:r>
                      <a:r>
                        <a:rPr sz="1000"/>
                        <a:t>, </a:t>
                      </a:r>
                      <a:r>
                        <a:rPr sz="1000">
                          <a:solidFill>
                            <a:srgbClr val="F7BF66"/>
                          </a:solidFill>
                          <a:hlinkClick r:id="rId11"/>
                        </a:rPr>
                        <a:t>[Svoronos, C 2014]</a:t>
                      </a:r>
                      <a:r>
                        <a:rPr sz="1000"/>
                        <a:t>, </a:t>
                      </a:r>
                      <a:r>
                        <a:rPr sz="1000">
                          <a:solidFill>
                            <a:srgbClr val="F7BF66"/>
                          </a:solidFill>
                          <a:hlinkClick r:id="rId12"/>
                        </a:rPr>
                        <a:t>[Wang, W 2019]</a:t>
                      </a:r>
                      <a:r>
                        <a:rPr sz="1000"/>
                        <a:t>, </a:t>
                      </a:r>
                      <a:r>
                        <a:rPr sz="1000">
                          <a:solidFill>
                            <a:srgbClr val="F7BF66"/>
                          </a:solidFill>
                          <a:hlinkClick r:id="rId13"/>
                        </a:rPr>
                        <a:t>[Franceschilli, M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8" name="Rectangle 2">
            <a:extLst>
              <a:ext uri="{FF2B5EF4-FFF2-40B4-BE49-F238E27FC236}">
                <a16:creationId xmlns:a16="http://schemas.microsoft.com/office/drawing/2014/main" id="{A6DA6B64-C39E-ED9A-387B-0E5B27BF65C2}"/>
              </a:ext>
            </a:extLst>
          </p:cNvPr>
          <p:cNvSpPr>
            <a:spLocks noChangeArrowheads="1"/>
          </p:cNvSpPr>
          <p:nvPr/>
        </p:nvSpPr>
        <p:spPr bwMode="auto">
          <a:xfrm>
            <a:off x="304800" y="482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Grafik 14" descr="Ein Bild, das Entwurf, Kunst, Zeichnung, Kinderkunst enthält.&#10;&#10;Automatisch generierte Beschreibung">
            <a:extLst>
              <a:ext uri="{FF2B5EF4-FFF2-40B4-BE49-F238E27FC236}">
                <a16:creationId xmlns:a16="http://schemas.microsoft.com/office/drawing/2014/main" id="{8E1EBD38-54C0-0744-A9ED-D9874A8A1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939551"/>
            <a:ext cx="8201611" cy="43859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4E42244B-5640-F90B-A35D-6968C945FF46}"/>
              </a:ext>
            </a:extLst>
          </p:cNvPr>
          <p:cNvSpPr>
            <a:spLocks noChangeArrowheads="1"/>
          </p:cNvSpPr>
          <p:nvPr/>
        </p:nvSpPr>
        <p:spPr bwMode="auto">
          <a:xfrm>
            <a:off x="88586" y="5325513"/>
            <a:ext cx="1201482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1" i="0" u="none" strike="noStrike" cap="none" normalizeH="0" baseline="0" dirty="0" bmk="_Toc176793523">
                <a:ln>
                  <a:noFill/>
                </a:ln>
                <a:solidFill>
                  <a:schemeClr val="tx1"/>
                </a:solidFill>
                <a:effectLst/>
                <a:latin typeface="Arial" panose="020B0604020202020204" pitchFamily="34" charset="0"/>
                <a:ea typeface="SimSun" panose="02010600030101010101" pitchFamily="2" charset="-122"/>
                <a:cs typeface="Lucida Sans" panose="020B0602030504020204" pitchFamily="34" charset="0"/>
              </a:rPr>
              <a:t>Abbildung 2: Lymphknoten am Pankreas</a:t>
            </a:r>
            <a:r>
              <a:rPr kumimoji="0" lang="de-DE" altLang="de-DE" sz="9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Lucida Sans" panose="020B0602030504020204" pitchFamily="34" charset="0"/>
              </a:rPr>
              <a:t> </a:t>
            </a:r>
            <a:endPar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Peripankreatische</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(N1) und Sammellymphknoten (N2). Die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posterioren</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duodenopankreatischen</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(dorsal von 1 gelegen) und die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subpylorischen</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sind nicht eingezeichnet. </a:t>
            </a:r>
            <a:b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b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1: anteriore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duodenopankreatische</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3: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suprapankreatische</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(a Kopfbereich, b Körper-Schwanz-Bereich); 4: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infrapankreatische</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(a Kopfbereich, b Körper-Schwanz-Bereich); </a:t>
            </a:r>
            <a:b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b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5: lienale Lymphknoten; 7: Lymphknoten an der Leberpforte; 8: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zöliakale</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9: Lymphknoten am Stamm der A. mesenterica superior; 10: obere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paraaortale</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Lymphknoten; </a:t>
            </a:r>
            <a:b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b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(Quelle: Schwarz N. Lymphabfluss. In: Schwarz N, Hrsg. Allgemein- und Viszeralchirurgie </a:t>
            </a:r>
            <a:r>
              <a:rPr kumimoji="0" lang="de-DE" altLang="de-DE" sz="900" b="0" i="0" u="none" strike="noStrike" cap="none" normalizeH="0" baseline="0" dirty="0" err="1">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essentials</a:t>
            </a:r>
            <a:r>
              <a:rPr kumimoji="0" lang="de-DE" altLang="de-DE" sz="900" b="0"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 8., vollständig überarbeitete Auflage. Stuttgart: Thieme; 2017. doi:10.1055/b-004-132233)</a:t>
            </a:r>
            <a:r>
              <a:rPr kumimoji="0" lang="de-DE" altLang="de-DE" sz="900" b="1" i="0" u="none" strike="noStrike" cap="none" normalizeH="0" baseline="0" dirty="0">
                <a:ln>
                  <a:noFill/>
                </a:ln>
                <a:solidFill>
                  <a:schemeClr val="tx1"/>
                </a:solidFill>
                <a:effectLst/>
                <a:latin typeface="Lucida Sans" panose="020B0602030504020204" pitchFamily="34" charset="0"/>
                <a:ea typeface="Lucida Sans Unicode" panose="020B0602030504020204" pitchFamily="34" charset="0"/>
                <a:cs typeface="Times New Roman" panose="02020603050405020304" pitchFamily="18" charset="0"/>
              </a:rPr>
              <a:t>.</a:t>
            </a:r>
            <a:r>
              <a:rPr kumimoji="0" lang="de-DE" altLang="de-DE" sz="800" b="0" i="0" u="none" strike="noStrike" cap="none" normalizeH="0" baseline="0" dirty="0">
                <a:ln>
                  <a:noFill/>
                </a:ln>
                <a:solidFill>
                  <a:schemeClr val="tx1"/>
                </a:solidFill>
                <a:effectLst/>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Resektion eines Pankreaskarzinoms sollen mindestens 12 regionäre Lymphknoten entfernt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032-010OL-3.0-6.29-2021M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Resektion eines Pankreaskarzinoms soll das Verhältnis von befallenen zu insgesamt entfernten Lymphknoten im pathologisch-histologischen Befundbericht angegeben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[Massucco, P. 2009]</a:t>
                      </a:r>
                      <a:r>
                        <a:rPr sz="1000"/>
                        <a:t>, </a:t>
                      </a:r>
                      <a:r>
                        <a:rPr sz="1000">
                          <a:solidFill>
                            <a:srgbClr val="F7BF66"/>
                          </a:solidFill>
                          <a:hlinkClick r:id="rId3"/>
                        </a:rPr>
                        <a:t>[Doi, R. 2007]</a:t>
                      </a:r>
                      <a:r>
                        <a:rPr sz="1000"/>
                        <a:t>, </a:t>
                      </a:r>
                      <a:r>
                        <a:rPr sz="1000">
                          <a:solidFill>
                            <a:srgbClr val="F7BF66"/>
                          </a:solidFill>
                          <a:hlinkClick r:id="rId4"/>
                        </a:rPr>
                        <a:t>[Cordera, F. 2007]</a:t>
                      </a:r>
                      <a:r>
                        <a:rPr sz="1000"/>
                        <a:t>, </a:t>
                      </a:r>
                      <a:r>
                        <a:rPr sz="1000">
                          <a:solidFill>
                            <a:srgbClr val="F7BF66"/>
                          </a:solidFill>
                          <a:hlinkClick r:id="rId5"/>
                        </a:rPr>
                        <a:t>[Yamada, S. 2009]</a:t>
                      </a:r>
                      <a:r>
                        <a:rPr sz="1000"/>
                        <a:t>, </a:t>
                      </a:r>
                      <a:r>
                        <a:rPr sz="1000">
                          <a:solidFill>
                            <a:srgbClr val="F7BF66"/>
                          </a:solidFill>
                          <a:hlinkClick r:id="rId6"/>
                        </a:rPr>
                        <a:t>[Bhatti, I. 2010]</a:t>
                      </a:r>
                      <a:r>
                        <a:rPr sz="1000"/>
                        <a:t>, </a:t>
                      </a:r>
                      <a:r>
                        <a:rPr sz="1000">
                          <a:solidFill>
                            <a:srgbClr val="F7BF66"/>
                          </a:solidFill>
                          <a:hlinkClick r:id="rId7"/>
                        </a:rPr>
                        <a:t>[Garcea, G. 2007]</a:t>
                      </a:r>
                      <a:r>
                        <a:rPr sz="1000"/>
                        <a:t>, </a:t>
                      </a:r>
                      <a:r>
                        <a:rPr sz="1000">
                          <a:solidFill>
                            <a:srgbClr val="F7BF66"/>
                          </a:solidFill>
                          <a:hlinkClick r:id="rId8"/>
                        </a:rPr>
                        <a:t>[Hellan, M. 2008]</a:t>
                      </a:r>
                      <a:r>
                        <a:rPr sz="1000"/>
                        <a:t>, </a:t>
                      </a:r>
                      <a:r>
                        <a:rPr sz="1000">
                          <a:solidFill>
                            <a:srgbClr val="F7BF66"/>
                          </a:solidFill>
                          <a:hlinkClick r:id="rId9"/>
                        </a:rPr>
                        <a:t>[House, M. G. 2007]</a:t>
                      </a:r>
                      <a:r>
                        <a:rPr sz="1000"/>
                        <a:t>, </a:t>
                      </a:r>
                      <a:r>
                        <a:rPr sz="1000">
                          <a:solidFill>
                            <a:srgbClr val="F7BF66"/>
                          </a:solidFill>
                          <a:hlinkClick r:id="rId10"/>
                        </a:rPr>
                        <a:t>[Konstantinidis, I. T. 2010]</a:t>
                      </a:r>
                      <a:r>
                        <a:rPr sz="1000"/>
                        <a:t>, </a:t>
                      </a:r>
                      <a:r>
                        <a:rPr sz="1000">
                          <a:solidFill>
                            <a:srgbClr val="F7BF66"/>
                          </a:solidFill>
                          <a:hlinkClick r:id="rId11"/>
                        </a:rPr>
                        <a:t>[La Torre, M. 2011]</a:t>
                      </a:r>
                      <a:r>
                        <a:rPr sz="1000"/>
                        <a:t>, </a:t>
                      </a:r>
                      <a:r>
                        <a:rPr sz="1000">
                          <a:solidFill>
                            <a:srgbClr val="F7BF66"/>
                          </a:solidFill>
                          <a:hlinkClick r:id="rId12"/>
                        </a:rPr>
                        <a:t>[Murakami, Y. 2010]</a:t>
                      </a:r>
                      <a:r>
                        <a:rPr sz="1000"/>
                        <a:t>, </a:t>
                      </a:r>
                      <a:r>
                        <a:rPr sz="1000">
                          <a:solidFill>
                            <a:srgbClr val="F7BF66"/>
                          </a:solidFill>
                          <a:hlinkClick r:id="rId13"/>
                        </a:rPr>
                        <a:t>[Pai, R. K. 2011]</a:t>
                      </a:r>
                      <a:r>
                        <a:rPr sz="1000"/>
                        <a:t>, </a:t>
                      </a:r>
                      <a:r>
                        <a:rPr sz="1000">
                          <a:solidFill>
                            <a:srgbClr val="F7BF66"/>
                          </a:solidFill>
                          <a:hlinkClick r:id="rId14"/>
                        </a:rPr>
                        <a:t>[Pawlik, T. M. 2007]</a:t>
                      </a:r>
                      <a:r>
                        <a:rPr sz="1000"/>
                        <a:t>, </a:t>
                      </a:r>
                      <a:r>
                        <a:rPr sz="1000">
                          <a:solidFill>
                            <a:srgbClr val="F7BF66"/>
                          </a:solidFill>
                          <a:hlinkClick r:id="rId15"/>
                        </a:rPr>
                        <a:t>[Prenzel, K. L. 2010]</a:t>
                      </a:r>
                      <a:r>
                        <a:rPr sz="1000"/>
                        <a:t>, </a:t>
                      </a:r>
                      <a:r>
                        <a:rPr sz="1000">
                          <a:solidFill>
                            <a:srgbClr val="F7BF66"/>
                          </a:solidFill>
                          <a:hlinkClick r:id="rId16"/>
                        </a:rPr>
                        <a:t>[Riediger, H. 2009]</a:t>
                      </a:r>
                      <a:r>
                        <a:rPr sz="1000"/>
                        <a:t>, </a:t>
                      </a:r>
                      <a:r>
                        <a:rPr sz="1000">
                          <a:solidFill>
                            <a:srgbClr val="F7BF66"/>
                          </a:solidFill>
                          <a:hlinkClick r:id="rId17"/>
                        </a:rPr>
                        <a:t>[Sahin, T. T. 2011]</a:t>
                      </a:r>
                      <a:r>
                        <a:rPr sz="1000"/>
                        <a:t>, </a:t>
                      </a:r>
                      <a:r>
                        <a:rPr sz="1000">
                          <a:solidFill>
                            <a:srgbClr val="F7BF66"/>
                          </a:solidFill>
                          <a:hlinkClick r:id="rId18"/>
                        </a:rPr>
                        <a:t>[Showalter, T. N. 2010]</a:t>
                      </a:r>
                      <a:r>
                        <a:rPr sz="1000"/>
                        <a:t>, </a:t>
                      </a:r>
                      <a:r>
                        <a:rPr sz="1000">
                          <a:solidFill>
                            <a:srgbClr val="F7BF66"/>
                          </a:solidFill>
                          <a:hlinkClick r:id="rId19"/>
                        </a:rPr>
                        <a:t>[Slidell, M. B. 2008]</a:t>
                      </a:r>
                      <a:r>
                        <a:rPr sz="1000"/>
                        <a:t>, </a:t>
                      </a:r>
                      <a:r>
                        <a:rPr sz="1000">
                          <a:solidFill>
                            <a:srgbClr val="F7BF66"/>
                          </a:solidFill>
                          <a:hlinkClick r:id="rId20"/>
                        </a:rPr>
                        <a:t>[Murakami, Y.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1" action="ppaction://hlinksldjump"/>
              </a:rPr>
              <a:t>Inhaltsverzeichnis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6.9: Laparoskopische Chirurgie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distale Pankreatektomie kann bei Pankreaskarzinomen ohne Gefäßbeteiligung durch erfahrene Chirurgen laparoskopisch oder robotisch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[Kutlu, O. C. 2018]</a:t>
                      </a:r>
                      <a:r>
                        <a:rPr sz="1000"/>
                        <a:t>, </a:t>
                      </a:r>
                      <a:r>
                        <a:rPr sz="1000">
                          <a:solidFill>
                            <a:srgbClr val="F7BF66"/>
                          </a:solidFill>
                          <a:hlinkClick r:id="rId3"/>
                        </a:rPr>
                        <a:t>[Sahakyan, M. A. 2017]</a:t>
                      </a:r>
                      <a:r>
                        <a:rPr sz="1000"/>
                        <a:t>, </a:t>
                      </a:r>
                      <a:r>
                        <a:rPr sz="1000">
                          <a:solidFill>
                            <a:srgbClr val="F7BF66"/>
                          </a:solidFill>
                          <a:hlinkClick r:id="rId4"/>
                        </a:rPr>
                        <a:t>[Chen, S. 2017]</a:t>
                      </a:r>
                      <a:r>
                        <a:rPr sz="1000"/>
                        <a:t>, </a:t>
                      </a:r>
                      <a:r>
                        <a:rPr sz="1000">
                          <a:solidFill>
                            <a:srgbClr val="F7BF66"/>
                          </a:solidFill>
                          <a:hlinkClick r:id="rId5"/>
                        </a:rPr>
                        <a:t>[Xourafas, D. 2017]</a:t>
                      </a:r>
                      <a:r>
                        <a:rPr sz="1000"/>
                        <a:t>, </a:t>
                      </a:r>
                      <a:r>
                        <a:rPr sz="1000">
                          <a:solidFill>
                            <a:srgbClr val="F7BF66"/>
                          </a:solidFill>
                          <a:hlinkClick r:id="rId6"/>
                        </a:rPr>
                        <a:t>[Mirkin, K. A. 2018]</a:t>
                      </a:r>
                      <a:r>
                        <a:rPr sz="1000"/>
                        <a:t>, </a:t>
                      </a:r>
                      <a:r>
                        <a:rPr sz="1000">
                          <a:solidFill>
                            <a:srgbClr val="F7BF66"/>
                          </a:solidFill>
                          <a:hlinkClick r:id="rId7"/>
                        </a:rPr>
                        <a:t>[Kauffmann, E. F. 2019]</a:t>
                      </a:r>
                      <a:r>
                        <a:rPr sz="1000"/>
                        <a:t>, </a:t>
                      </a:r>
                      <a:r>
                        <a:rPr sz="1000">
                          <a:solidFill>
                            <a:srgbClr val="F7BF66"/>
                          </a:solidFill>
                          <a:hlinkClick r:id="rId8"/>
                        </a:rPr>
                        <a:t>[Boggi, U. 2016]</a:t>
                      </a:r>
                      <a:r>
                        <a:rPr sz="1000"/>
                        <a:t>, </a:t>
                      </a:r>
                      <a:r>
                        <a:rPr sz="1000">
                          <a:solidFill>
                            <a:srgbClr val="F7BF66"/>
                          </a:solidFill>
                          <a:hlinkClick r:id="rId9"/>
                        </a:rPr>
                        <a:t>[Adam, M. A. 2017]</a:t>
                      </a:r>
                      <a:r>
                        <a:rPr sz="1000"/>
                        <a:t>, </a:t>
                      </a:r>
                      <a:r>
                        <a:rPr sz="1000">
                          <a:solidFill>
                            <a:srgbClr val="F7BF66"/>
                          </a:solidFill>
                          <a:hlinkClick r:id="rId10"/>
                        </a:rPr>
                        <a:t>[Abu Hilal, M. 2012]</a:t>
                      </a:r>
                      <a:r>
                        <a:rPr sz="1000"/>
                        <a:t>, </a:t>
                      </a:r>
                      <a:r>
                        <a:rPr sz="1000">
                          <a:solidFill>
                            <a:srgbClr val="F7BF66"/>
                          </a:solidFill>
                          <a:hlinkClick r:id="rId11"/>
                        </a:rPr>
                        <a:t>[Raoof, M.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6.10: Pathologische Aufarbeitung und Beurteilung des Resektats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generelle Markierung aller tumornahen zirkumferentiellen Resektionsränder soll in Absprache mit dem operierenden Chirurgen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Markierung der zirkumferentiellen Resektionsränder am OP-Präparat</a:t>
            </a:r>
          </a:p>
        </p:txBody>
      </p:sp>
      <p:pic>
        <p:nvPicPr>
          <p:cNvPr id="3" name="Picture 2" descr="1ac05f826a5d4ceca8a8b50c585547da.png"/>
          <p:cNvPicPr>
            <a:picLocks noChangeAspect="1"/>
          </p:cNvPicPr>
          <p:nvPr/>
        </p:nvPicPr>
        <p:blipFill>
          <a:blip r:embed="rId2"/>
          <a:stretch>
            <a:fillRect/>
          </a:stretch>
        </p:blipFill>
        <p:spPr>
          <a:xfrm>
            <a:off x="4045356" y="1890000"/>
            <a:ext cx="4101287"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6.10: Pathologische Aufarbeitung und Beurteilung des Resektats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Beurteilung der Tumorfreiheit kann eine Schnellschnittuntersuchung durchgeführt werden, um durch Nachresektion die Rate kurativ resezierter Pankreaskarzinome zu erhöhen.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a:t>
            </a:r>
            <a:r>
              <a:rPr lang="de-DE" dirty="0"/>
              <a:t>V3.1</a:t>
            </a:r>
            <a:r>
              <a:rPr dirty="0"/>
              <a:t> | </a:t>
            </a:r>
            <a:r>
              <a:rPr lang="de-DE" dirty="0"/>
              <a:t>September 2024</a:t>
            </a:r>
            <a:endParaRPr dirty="0"/>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18783</Words>
  <Application>Microsoft Office PowerPoint</Application>
  <PresentationFormat>Breitbild</PresentationFormat>
  <Paragraphs>2921</Paragraphs>
  <Slides>191</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191</vt:i4>
      </vt:variant>
    </vt:vector>
  </HeadingPairs>
  <TitlesOfParts>
    <vt:vector size="196" baseType="lpstr">
      <vt:lpstr>Arial</vt:lpstr>
      <vt:lpstr>Calibri</vt:lpstr>
      <vt:lpstr>Lucida Sans</vt:lpstr>
      <vt:lpstr>Lucida Sans Unicode</vt:lpstr>
      <vt:lpstr>Office-Design</vt:lpstr>
      <vt:lpstr>PowerPoint-Präsentation</vt:lpstr>
      <vt:lpstr>Was ist neu? Was hat sich geändert?</vt:lpstr>
      <vt:lpstr>Was ist neu? Was hat sich geändert?</vt:lpstr>
      <vt:lpstr>Was ist neu? Was hat sich geändert?</vt:lpstr>
      <vt:lpstr>Inhaltsverzeichnis</vt:lpstr>
      <vt:lpstr>Leitlinien-Steckbrief</vt:lpstr>
      <vt:lpstr>Leitlinien-Eckdaten</vt:lpstr>
      <vt:lpstr>Dokumente zur Leitlinie</vt:lpstr>
      <vt:lpstr>Dokumente zur Leitlinie</vt:lpstr>
      <vt:lpstr>Methodik</vt:lpstr>
      <vt:lpstr>Evidenzgradierung nach Oxford 2009</vt:lpstr>
      <vt:lpstr>Evidenzgradierung nach Oxford 2011</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4.2: Individuen mit einem erhöhten Risiko für ein erbliches Pankreaskarzinom</vt:lpstr>
      <vt:lpstr>Kapitel 4: Risikofaktoren, Risikogruppen und Screening Kapitel 4.2: Individuen mit einem erhöhten Risiko für ein erbliches Pankreaskarzinom</vt:lpstr>
      <vt:lpstr>Kapitel 4: Risikofaktoren, Risikogruppen und Screening Kapitel 4.2: Individuen mit einem erhöhten Risiko für ein erbliches Pankreaskarzinom</vt:lpstr>
      <vt:lpstr>Kapitel 4: Risikofaktoren, Risikogruppen und Screening Kapitel 4.2: Individuen mit einem erhöhten Risiko für ein erbliches Pankreaskarzinom</vt:lpstr>
      <vt:lpstr>Mit einem erhöhtem Pankreaskarzinomrisiko assoziierte Gene und Syndrome [Basiert auf der Übersetzung der Tabelle 1 aus: ASCO-PCO]</vt:lpstr>
      <vt:lpstr>Kapitel 4: Risikofaktoren, Risikogruppen und Screening Kapitel 4.3: Prophylaxe und Prävention bei Risikopatienten</vt:lpstr>
      <vt:lpstr>Kapitel 4: Risikofaktoren, Risikogruppen und Screening Kapitel 4.3: Prophylaxe und Prävention bei Risikopatienten</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5: Diagnostik Kapitel 5.1: Diagnostik bei neu aufgetretenen Symptomen</vt:lpstr>
      <vt:lpstr>Alters- und Verdachtslevel-adaptiertes diagnostisches Vorgehen bei neu aufgetretenen Oberbauch- und Rückenschmerzen.</vt:lpstr>
      <vt:lpstr>Kapitel 5: Diagnostik Kapitel 5.1: Diagnostik bei neu aufgetretenen Symptomen</vt:lpstr>
      <vt:lpstr>Kapitel 5: Diagnostik Kapitel 5.1: Diagnostik bei neu aufgetretenen Symptomen</vt:lpstr>
      <vt:lpstr>Kapitel 5: Diagnostik Kapitel 5.2: Bildgebende Verfahren zur Primär-Diagnostik</vt:lpstr>
      <vt:lpstr>Kapitel 5: Diagnostik Kapitel 5.2: Bildgebende Verfahren zur Primär-Diagnostik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5.4: Präoperative Ausbreitungsdiagnostik</vt:lpstr>
      <vt:lpstr>Kapitel 5: Diagnostik Kapitel 5.4: Präoperative Ausbreitungsdiagnostik</vt:lpstr>
      <vt:lpstr>Kapitel 5: Diagnostik Kapitel 5.4: Präoperative Ausbreitungsdiagnostik</vt:lpstr>
      <vt:lpstr>Kapitel 5: Diagnostik Kapitel 5.4: Präoperative Ausbreitungsdiagnostik</vt:lpstr>
      <vt:lpstr>Kapitel 5: Diagnostik Kapitel 5.4: Präoperative Ausbreitungsdiagnostik</vt:lpstr>
      <vt:lpstr>Kapitel 5: Diagnostik Kapitel 5.4: Präoperative Ausbreitungsdiagnostik</vt:lpstr>
      <vt:lpstr>Diagnostische Wertigkeit von Magnetresonanztomographie (MRT), Computertomographie (CT), Positronenemissionstomographie kombiniert mit CT (PET/CT), Endosonographie (EUS) und transabdomineller Ultraschall (US) zur Diagnose eines Pankreaskarzinoms.</vt:lpstr>
      <vt:lpstr>Kapitel 5: Diagnostik Kapitel 5.4: Präoperative Ausbreitungsdiagnostik</vt:lpstr>
      <vt:lpstr>Kapitel 5: Diagnostik Kapitel 5.5: Zystische Prozesse</vt:lpstr>
      <vt:lpstr>Kapitel 5: Diagnostik Kapitel 5.5: Zystische Prozesse</vt:lpstr>
      <vt:lpstr>Kapitel 5: Diagnostik Kapitel 5.5: Zystische Prozesse</vt:lpstr>
      <vt:lpstr>Kapitel 5: Diagnostik Kapitel 5.5: Zystische Prozesse</vt:lpstr>
      <vt:lpstr>Kapitel 5: Diagnostik Kapitel 5.5: Zystische Prozesse</vt:lpstr>
      <vt:lpstr>Kapitel 5: Diagnostik Kapitel 5.5: Zystische Prozesse</vt:lpstr>
      <vt:lpstr>Empfohlenes Vorgehen bei Vorliegen eines Seitenast-IPMN.</vt:lpstr>
      <vt:lpstr>Algorithmus zur Therapie Überwachung und Therapie einer zystischen Läsion des Pankreas</vt:lpstr>
      <vt:lpstr>Kapitel 5: Diagnostik Kapitel 5.6: Therapieevaluation in der palliativen Situation</vt:lpstr>
      <vt:lpstr>Kapitel 6: Chirurgische Therapie Kapitel 6.1: Einleitung</vt:lpstr>
      <vt:lpstr>Kapitel 6: Chirurgische Therapie Kapitel 6.1: Einleitung</vt:lpstr>
      <vt:lpstr>Kapitel 6: Chirurgische Therapie Kapitel 6.1: Einleitung</vt:lpstr>
      <vt:lpstr>Kapitel 6: Chirurgische Therapie Kapitel 6.2: Präoperative Vorbereitung und chirurgische Diagnostik</vt:lpstr>
      <vt:lpstr>Kapitel 6: Chirurgische Therapie Kapitel 6.2: Präoperative Vorbereitung und chirurgische Diagnostik</vt:lpstr>
      <vt:lpstr>Kapitel 6: Chirurgische Therapie Kapitel 6.2: Präoperative Vorbereitung und chirurgische Diagnostik</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ABC-Kriterien der Resektabilität gemäß des International Association of Pancreatology (IAP) Konsensus (Isaji et al.)</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Klassifikation der CT/MRT-basierten anatomischen Resektabilität bei Pankreaskarzinom gemäß den Kriterien des National Comprehensive Cancer Network (NCCN)</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6.4: Chirurgisches Vorgehen bei synchronen Metastasen</vt:lpstr>
      <vt:lpstr>Kapitel 6: Chirurgische Therapie Kapitel 6.5: Chirurgisches Vorgehen bei metachronen Metastasen</vt:lpstr>
      <vt:lpstr>Kapitel 6: Chirurgische Therapie Kapitel 6.6: Perioperative Therapie: Antibiotikaprophylaxe</vt:lpstr>
      <vt:lpstr>Kapitel 6: Chirurgische Therapie Kapitel 6.6: Perioperative Therapie: Antibiotikaprophylaxe</vt:lpstr>
      <vt:lpstr>Kapitel 6: Chirurgische Therapie Kapitel 6.7: Perioperative Therapie: Somatostatinprophylaxe</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PowerPoint-Präsentation</vt:lpstr>
      <vt:lpstr>Kapitel 6: Chirurgische Therapie Kapitel 6.8: Operatives Vorgehen beim Pankreaskarzinom</vt:lpstr>
      <vt:lpstr>Kapitel 6: Chirurgische Therapie Kapitel 6.8: Operatives Vorgehen beim Pankreaskarzinom</vt:lpstr>
      <vt:lpstr>Kapitel 6: Chirurgische Therapie Kapitel 6.9: Laparoskopische Chirurgie</vt:lpstr>
      <vt:lpstr>Kapitel 6: Chirurgische Therapie Kapitel 6.10: Pathologische Aufarbeitung und Beurteilung des Resektats</vt:lpstr>
      <vt:lpstr>Markierung der zirkumferentiellen Resektionsränder am OP-Präparat</vt:lpstr>
      <vt:lpstr>Kapitel 6: Chirurgische Therapie Kapitel 6.10: Pathologische Aufarbeitung und Beurteilung des Resektats</vt:lpstr>
      <vt:lpstr>Kapitel 6: Chirurgische Therapie Kapitel 6.11: Histopathologische Aufarbeitung und Klassifikation des Resektats</vt:lpstr>
      <vt:lpstr>Kapitel 6: Chirurgische Therapie Kapitel 6.11: Histopathologische Aufarbeitung und Klassifikation des Resektats</vt:lpstr>
      <vt:lpstr>Konzept des zirkumferentiellen Resektionsrands (CRM) beim Pankreaskarzinom</vt:lpstr>
      <vt:lpstr>Kapitel 6: Chirurgische Therapie Kapitel 6.11: Histopathologische Aufarbeitung und Klassifikation des Resektats</vt:lpstr>
      <vt:lpstr>Kapitel 6: Chirurgische Therapie Kapitel 6.11: Histopathologische Aufarbeitung und Klassifikation des Resektats</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7.3: Chirurgische Evaluation nach neoadjuvanter 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8.3: Monochemotherapie</vt:lpstr>
      <vt:lpstr>Kapitel 8: Palliative Therapie des Pankreaskarzinoms Kapitel 8.3: Monochemotherapie</vt:lpstr>
      <vt:lpstr>Kapitel 8: Palliative Therapie des Pankreaskarzinoms Kapitel 8.3: Monochemotherapie</vt:lpstr>
      <vt:lpstr>Kapitel 8: Palliative Therapie des Pankreaskarzinoms Kapitel 8.3: Monochemotherapie</vt:lpstr>
      <vt:lpstr>Kapitel 8: Palliative Therapie des Pankreaskarzinoms Kapitel 8.3: Monochemotherapie</vt:lpstr>
      <vt:lpstr>Kapitel 8: Palliative Therapie des Pankreaskarzinoms Kapitel 8.4: Kombinationstherapien</vt:lpstr>
      <vt:lpstr>Kapitel 8: Palliative Therapie des Pankreaskarzinoms Kapitel 8.4: Kombinationstherapien</vt:lpstr>
      <vt:lpstr>Kapitel 8: Palliative Therapie des Pankreaskarzinoms Kapitel 8.4: Kombinationstherapien</vt:lpstr>
      <vt:lpstr>Kapitel 8: Palliative Therapie des Pankreaskarzinoms Kapitel 8.4: Kombinationstherapien</vt:lpstr>
      <vt:lpstr>Kapitel 8: Palliative Therapie des Pankreaskarzinoms Kapitel 8.4: Kombinationstherapien</vt:lpstr>
      <vt:lpstr>Kapitel 8: Palliative Therapie des Pankreaskarzinoms Kapitel 8.5: Molekularbiologisch gezielte Therapien</vt:lpstr>
      <vt:lpstr>Kapitel 8: Palliative Therapie des Pankreaskarzinoms Kapitel 8.5: Molekularbiologisch gezielte Therapien</vt:lpstr>
      <vt:lpstr>Kapitel 8: Palliative Therapie des Pankreaskarzinoms Kapitel 8.5: Molekularbiologisch gezielte Therapien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8.8: Rolle der Strahlentherapie</vt:lpstr>
      <vt:lpstr>Kapitel 8: Palliative Therapie des Pankreaskarzinoms Kapitel 8.8: Rolle der Strahlentherapie</vt:lpstr>
      <vt:lpstr>Kapitel 8: Palliative Therapie des Pankreaskarzinoms Kapitel 8.8: Rolle der Strahlentherapie</vt:lpstr>
      <vt:lpstr>Kapitel 8: Palliative Therapie des Pankreaskarzinoms Kapitel 8.8: Rolle der Strahlentherapie</vt:lpstr>
      <vt:lpstr>Kapitel 8: Palliative Therapie des Pankreaskarzinoms Kapitel 8.8: Rolle der Strahlentherapie</vt:lpstr>
      <vt:lpstr>Kapitel 9: Palliative Tumor-gerichtete und supportive Therapie des Pankreaskarzinoms Kapitel 9.1: Palliativversorgung und supportive Therapie</vt:lpstr>
      <vt:lpstr>Kapitel 9: Palliative Tumor-gerichtete und supportive Therapie des Pankreaskarzinoms Kapitel 9.1: Palliativversorgung und supportive Therapie</vt:lpstr>
      <vt:lpstr>Kapitel 9: Palliative Tumor-gerichtete und supportive Therapie des Pankreaskarzinoms Kapitel 9.1: Palliativversorgung und supportive Therapie</vt:lpstr>
      <vt:lpstr>Kapitel 9: Palliative Tumor-gerichtete und supportive Therapie des Pankreaskarzinoms Kapitel 9.1: Palliativversorgung und supportive Therapie</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9.5: Primäre Antikoagulation</vt:lpstr>
      <vt:lpstr>Kapitel 9: Palliative Tumor-gerichtete und supportive Therapie des Pankreaskarzinoms Kapitel 9.6: Rehabilitation und Nachsorge</vt:lpstr>
      <vt:lpstr>Kapitel 9: Palliative Tumor-gerichtete und supportive Therapie des Pankreaskarzinoms Kapitel 9.6: Rehabilitation und Nachsorge</vt:lpstr>
      <vt:lpstr>Kapitel 9: Palliative Tumor-gerichtete und supportive Therapie des Pankreaskarzinoms Kapitel 9.6: Rehabilitation und Nachsorge</vt:lpstr>
      <vt:lpstr>Kapitel 11: Qualitätsindikatoren</vt:lpstr>
      <vt:lpstr>Kapitel 11: Qualitätsindikatoren</vt:lpstr>
      <vt:lpstr>Kapitel 11: Qualitätsindikatoren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480</cp:revision>
  <dcterms:created xsi:type="dcterms:W3CDTF">2011-09-15T15:22:15Z</dcterms:created>
  <dcterms:modified xsi:type="dcterms:W3CDTF">2024-10-09T16:24:47Z</dcterms:modified>
</cp:coreProperties>
</file>